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6" r:id="rId2"/>
    <p:sldId id="258" r:id="rId3"/>
    <p:sldId id="257" r:id="rId4"/>
    <p:sldId id="259" r:id="rId5"/>
    <p:sldId id="260" r:id="rId6"/>
    <p:sldId id="261" r:id="rId7"/>
    <p:sldId id="262" r:id="rId8"/>
    <p:sldId id="267" r:id="rId9"/>
    <p:sldId id="268" r:id="rId10"/>
    <p:sldId id="269" r:id="rId11"/>
    <p:sldId id="270" r:id="rId12"/>
    <p:sldId id="263" r:id="rId13"/>
    <p:sldId id="264" r:id="rId14"/>
    <p:sldId id="271" r:id="rId15"/>
    <p:sldId id="272" r:id="rId16"/>
    <p:sldId id="265" r:id="rId17"/>
    <p:sldId id="273" r:id="rId18"/>
    <p:sldId id="274" r:id="rId19"/>
    <p:sldId id="266"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rdan Bilgin" userId="S::nurdan.bilgin@omu.edu.tr::131f8f7b-6d85-49b5-8fc2-d8a48ab09715" providerId="AD" clId="Web-{6F97E487-C269-0847-1294-8CEEF60DE044}"/>
    <pc:docChg chg="modSld">
      <pc:chgData name="Nurdan Bilgin" userId="S::nurdan.bilgin@omu.edu.tr::131f8f7b-6d85-49b5-8fc2-d8a48ab09715" providerId="AD" clId="Web-{6F97E487-C269-0847-1294-8CEEF60DE044}" dt="2019-02-21T13:30:29.624" v="0"/>
      <pc:docMkLst>
        <pc:docMk/>
      </pc:docMkLst>
      <pc:sldChg chg="delSp modSp mod modClrScheme chgLayout">
        <pc:chgData name="Nurdan Bilgin" userId="S::nurdan.bilgin@omu.edu.tr::131f8f7b-6d85-49b5-8fc2-d8a48ab09715" providerId="AD" clId="Web-{6F97E487-C269-0847-1294-8CEEF60DE044}" dt="2019-02-21T13:30:29.624" v="0"/>
        <pc:sldMkLst>
          <pc:docMk/>
          <pc:sldMk cId="1390076203" sldId="298"/>
        </pc:sldMkLst>
        <pc:spChg chg="del">
          <ac:chgData name="Nurdan Bilgin" userId="S::nurdan.bilgin@omu.edu.tr::131f8f7b-6d85-49b5-8fc2-d8a48ab09715" providerId="AD" clId="Web-{6F97E487-C269-0847-1294-8CEEF60DE044}" dt="2019-02-21T13:30:29.624" v="0"/>
          <ac:spMkLst>
            <pc:docMk/>
            <pc:sldMk cId="1390076203" sldId="298"/>
            <ac:spMk id="2" creationId="{00000000-0000-0000-0000-000000000000}"/>
          </ac:spMkLst>
        </pc:spChg>
        <pc:spChg chg="del">
          <ac:chgData name="Nurdan Bilgin" userId="S::nurdan.bilgin@omu.edu.tr::131f8f7b-6d85-49b5-8fc2-d8a48ab09715" providerId="AD" clId="Web-{6F97E487-C269-0847-1294-8CEEF60DE044}" dt="2019-02-21T13:30:29.624" v="0"/>
          <ac:spMkLst>
            <pc:docMk/>
            <pc:sldMk cId="1390076203" sldId="298"/>
            <ac:spMk id="3" creationId="{00000000-0000-0000-0000-000000000000}"/>
          </ac:spMkLst>
        </pc:spChg>
        <pc:spChg chg="mod ord">
          <ac:chgData name="Nurdan Bilgin" userId="S::nurdan.bilgin@omu.edu.tr::131f8f7b-6d85-49b5-8fc2-d8a48ab09715" providerId="AD" clId="Web-{6F97E487-C269-0847-1294-8CEEF60DE044}" dt="2019-02-21T13:30:29.624" v="0"/>
          <ac:spMkLst>
            <pc:docMk/>
            <pc:sldMk cId="1390076203" sldId="298"/>
            <ac:spMk id="4" creationId="{00000000-0000-0000-0000-000000000000}"/>
          </ac:spMkLst>
        </pc:spChg>
        <pc:spChg chg="mod ord">
          <ac:chgData name="Nurdan Bilgin" userId="S::nurdan.bilgin@omu.edu.tr::131f8f7b-6d85-49b5-8fc2-d8a48ab09715" providerId="AD" clId="Web-{6F97E487-C269-0847-1294-8CEEF60DE044}" dt="2019-02-21T13:30:29.624" v="0"/>
          <ac:spMkLst>
            <pc:docMk/>
            <pc:sldMk cId="1390076203" sldId="298"/>
            <ac:spMk id="5" creationId="{00000000-0000-0000-0000-000000000000}"/>
          </ac:spMkLst>
        </pc:spChg>
        <pc:spChg chg="mod ord">
          <ac:chgData name="Nurdan Bilgin" userId="S::nurdan.bilgin@omu.edu.tr::131f8f7b-6d85-49b5-8fc2-d8a48ab09715" providerId="AD" clId="Web-{6F97E487-C269-0847-1294-8CEEF60DE044}" dt="2019-02-21T13:30:29.624" v="0"/>
          <ac:spMkLst>
            <pc:docMk/>
            <pc:sldMk cId="1390076203" sldId="298"/>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DCDDE-01E5-474A-BAA0-B0D07F39A4C1}" type="datetimeFigureOut">
              <a:rPr lang="tr-TR" smtClean="0"/>
              <a:t>21.02.2019</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59C75-C23D-48AA-B48B-C3E057677071}" type="slidenum">
              <a:rPr lang="tr-TR" smtClean="0"/>
              <a:t>‹#›</a:t>
            </a:fld>
            <a:endParaRPr lang="tr-TR"/>
          </a:p>
        </p:txBody>
      </p:sp>
    </p:spTree>
    <p:extLst>
      <p:ext uri="{BB962C8B-B14F-4D97-AF65-F5344CB8AC3E}">
        <p14:creationId xmlns:p14="http://schemas.microsoft.com/office/powerpoint/2010/main" val="424110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C62D67D-ECEB-4442-B14E-CE31090C80CA}" type="datetime1">
              <a:rPr lang="tr-TR" smtClean="0"/>
              <a:t>21.02.2019</a:t>
            </a:fld>
            <a:endParaRPr lang="tr-TR"/>
          </a:p>
        </p:txBody>
      </p:sp>
      <p:sp>
        <p:nvSpPr>
          <p:cNvPr id="5" name="Footer Placeholder 4"/>
          <p:cNvSpPr>
            <a:spLocks noGrp="1"/>
          </p:cNvSpPr>
          <p:nvPr>
            <p:ph type="ftr" sz="quarter" idx="11"/>
          </p:nvPr>
        </p:nvSpPr>
        <p:spPr/>
        <p:txBody>
          <a:bodyPr/>
          <a:lstStyle>
            <a:lvl1pPr>
              <a:defRPr>
                <a:solidFill>
                  <a:schemeClr val="tx1"/>
                </a:solidFill>
              </a:defRPr>
            </a:lvl1pPr>
          </a:lstStyle>
          <a:p>
            <a:r>
              <a:rPr lang="tr-TR"/>
              <a:t>Dr. Nurdan Bilgin 2018-2019</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1F581CE-71F0-4088-85C7-6D10BC70B87B}" type="slidenum">
              <a:rPr lang="tr-TR" smtClean="0"/>
              <a:t>‹#›</a:t>
            </a:fld>
            <a:endParaRPr lang="tr-T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62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ED58E-352B-4628-B722-465261E3FA04}"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278603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C305C-388E-4713-9F11-4D4CE1398326}"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205193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2263" y="418528"/>
            <a:ext cx="11177516" cy="700588"/>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32264" y="1214651"/>
            <a:ext cx="11177516" cy="48813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10731" y="6223828"/>
            <a:ext cx="2329074" cy="365125"/>
          </a:xfrm>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a:xfrm>
            <a:off x="9998274" y="6223828"/>
            <a:ext cx="1706217" cy="365125"/>
          </a:xfrm>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78477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6F4CF-439E-4A1C-B7C6-D930E4FBC5D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a:t>
            </a:fld>
            <a:endParaRPr lang="tr-T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32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77672" y="391232"/>
            <a:ext cx="11204812" cy="65964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77672" y="1193946"/>
            <a:ext cx="5420208" cy="4886813"/>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193946"/>
            <a:ext cx="5414872" cy="4886814"/>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28840" y="6223828"/>
            <a:ext cx="2329074" cy="365125"/>
          </a:xfrm>
        </p:spPr>
        <p:txBody>
          <a:bodyPr/>
          <a:lstStyle/>
          <a:p>
            <a:fld id="{A4920C92-C129-4A29-B7DE-6868BACBB59B}" type="datetime1">
              <a:rPr lang="tr-TR" smtClean="0"/>
              <a:t>21.02.2019</a:t>
            </a:fld>
            <a:endParaRPr lang="tr-TR"/>
          </a:p>
        </p:txBody>
      </p:sp>
      <p:sp>
        <p:nvSpPr>
          <p:cNvPr id="6" name="Footer Placeholder 5"/>
          <p:cNvSpPr>
            <a:spLocks noGrp="1"/>
          </p:cNvSpPr>
          <p:nvPr>
            <p:ph type="ftr" sz="quarter" idx="11"/>
          </p:nvPr>
        </p:nvSpPr>
        <p:spPr/>
        <p:txBody>
          <a:bodyPr/>
          <a:lstStyle/>
          <a:p>
            <a:r>
              <a:rPr lang="tr-TR"/>
              <a:t>Dr. Nurdan Bilgin 2018-2019</a:t>
            </a:r>
          </a:p>
        </p:txBody>
      </p:sp>
      <p:sp>
        <p:nvSpPr>
          <p:cNvPr id="7" name="Slide Number Placeholder 6"/>
          <p:cNvSpPr>
            <a:spLocks noGrp="1"/>
          </p:cNvSpPr>
          <p:nvPr>
            <p:ph type="sldNum" sz="quarter" idx="12"/>
          </p:nvPr>
        </p:nvSpPr>
        <p:spPr>
          <a:xfrm>
            <a:off x="10011923" y="6223828"/>
            <a:ext cx="1706217" cy="365125"/>
          </a:xfrm>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408454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483B3E-29AD-4057-A345-6E35CB383B4D}" type="datetime1">
              <a:rPr lang="tr-TR" smtClean="0"/>
              <a:t>21.02.2019</a:t>
            </a:fld>
            <a:endParaRPr lang="tr-TR"/>
          </a:p>
        </p:txBody>
      </p:sp>
      <p:sp>
        <p:nvSpPr>
          <p:cNvPr id="8" name="Footer Placeholder 7"/>
          <p:cNvSpPr>
            <a:spLocks noGrp="1"/>
          </p:cNvSpPr>
          <p:nvPr>
            <p:ph type="ftr" sz="quarter" idx="11"/>
          </p:nvPr>
        </p:nvSpPr>
        <p:spPr/>
        <p:txBody>
          <a:bodyPr/>
          <a:lstStyle/>
          <a:p>
            <a:r>
              <a:rPr lang="tr-TR"/>
              <a:t>Dr. Nurdan Bilgin 2018-2019</a:t>
            </a:r>
          </a:p>
        </p:txBody>
      </p:sp>
      <p:sp>
        <p:nvSpPr>
          <p:cNvPr id="9" name="Slide Number Placeholder 8"/>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100081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9D4838-5470-40F9-8D8C-4D5E3E9AD242}" type="datetime1">
              <a:rPr lang="tr-TR" smtClean="0"/>
              <a:t>21.02.2019</a:t>
            </a:fld>
            <a:endParaRPr lang="tr-TR"/>
          </a:p>
        </p:txBody>
      </p:sp>
      <p:sp>
        <p:nvSpPr>
          <p:cNvPr id="4" name="Footer Placeholder 3"/>
          <p:cNvSpPr>
            <a:spLocks noGrp="1"/>
          </p:cNvSpPr>
          <p:nvPr>
            <p:ph type="ftr" sz="quarter" idx="11"/>
          </p:nvPr>
        </p:nvSpPr>
        <p:spPr/>
        <p:txBody>
          <a:bodyPr/>
          <a:lstStyle/>
          <a:p>
            <a:r>
              <a:rPr lang="tr-TR"/>
              <a:t>Dr. Nurdan Bilgin 2018-2019</a:t>
            </a:r>
          </a:p>
        </p:txBody>
      </p:sp>
      <p:sp>
        <p:nvSpPr>
          <p:cNvPr id="5" name="Slide Number Placeholder 4"/>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275030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B8F1C-B34B-4B05-9688-DEDA3FB354D1}" type="datetime1">
              <a:rPr lang="tr-TR" smtClean="0"/>
              <a:t>21.02.2019</a:t>
            </a:fld>
            <a:endParaRPr lang="tr-TR"/>
          </a:p>
        </p:txBody>
      </p:sp>
      <p:sp>
        <p:nvSpPr>
          <p:cNvPr id="3" name="Footer Placeholder 2"/>
          <p:cNvSpPr>
            <a:spLocks noGrp="1"/>
          </p:cNvSpPr>
          <p:nvPr>
            <p:ph type="ftr" sz="quarter" idx="11"/>
          </p:nvPr>
        </p:nvSpPr>
        <p:spPr/>
        <p:txBody>
          <a:bodyPr/>
          <a:lstStyle/>
          <a:p>
            <a:r>
              <a:rPr lang="tr-TR"/>
              <a:t>Dr. Nurdan Bilgin 2018-2019</a:t>
            </a:r>
          </a:p>
        </p:txBody>
      </p:sp>
      <p:sp>
        <p:nvSpPr>
          <p:cNvPr id="4" name="Slide Number Placeholder 3"/>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294621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BA3DAE-4BAC-4033-864E-26754B11420F}" type="datetime1">
              <a:rPr lang="tr-TR" smtClean="0"/>
              <a:t>21.02.2019</a:t>
            </a:fld>
            <a:endParaRPr lang="tr-TR"/>
          </a:p>
        </p:txBody>
      </p:sp>
      <p:sp>
        <p:nvSpPr>
          <p:cNvPr id="6" name="Footer Placeholder 5"/>
          <p:cNvSpPr>
            <a:spLocks noGrp="1"/>
          </p:cNvSpPr>
          <p:nvPr>
            <p:ph type="ftr" sz="quarter" idx="11"/>
          </p:nvPr>
        </p:nvSpPr>
        <p:spPr/>
        <p:txBody>
          <a:bodyPr/>
          <a:lstStyle/>
          <a:p>
            <a:r>
              <a:rPr lang="tr-TR"/>
              <a:t>Dr. Nurdan Bilgin 2018-2019</a:t>
            </a:r>
          </a:p>
        </p:txBody>
      </p:sp>
      <p:sp>
        <p:nvSpPr>
          <p:cNvPr id="7" name="Slide Number Placeholder 6"/>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184632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59DE30-3DDE-4013-AD65-30EE5051DE8C}" type="datetime1">
              <a:rPr lang="tr-TR" smtClean="0"/>
              <a:t>21.02.2019</a:t>
            </a:fld>
            <a:endParaRPr lang="tr-TR"/>
          </a:p>
        </p:txBody>
      </p:sp>
      <p:sp>
        <p:nvSpPr>
          <p:cNvPr id="6" name="Footer Placeholder 5"/>
          <p:cNvSpPr>
            <a:spLocks noGrp="1"/>
          </p:cNvSpPr>
          <p:nvPr>
            <p:ph type="ftr" sz="quarter" idx="11"/>
          </p:nvPr>
        </p:nvSpPr>
        <p:spPr/>
        <p:txBody>
          <a:bodyPr/>
          <a:lstStyle/>
          <a:p>
            <a:r>
              <a:rPr lang="tr-TR"/>
              <a:t>Dr. Nurdan Bilgin 2018-2019</a:t>
            </a:r>
          </a:p>
        </p:txBody>
      </p:sp>
      <p:sp>
        <p:nvSpPr>
          <p:cNvPr id="7" name="Slide Number Placeholder 6"/>
          <p:cNvSpPr>
            <a:spLocks noGrp="1"/>
          </p:cNvSpPr>
          <p:nvPr>
            <p:ph type="sldNum" sz="quarter" idx="12"/>
          </p:nvPr>
        </p:nvSpPr>
        <p:spPr/>
        <p:txBody>
          <a:bodyPr/>
          <a:lstStyle/>
          <a:p>
            <a:fld id="{A1F581CE-71F0-4088-85C7-6D10BC70B87B}" type="slidenum">
              <a:rPr lang="tr-TR" smtClean="0"/>
              <a:t>‹#›</a:t>
            </a:fld>
            <a:endParaRPr lang="tr-TR"/>
          </a:p>
        </p:txBody>
      </p:sp>
    </p:spTree>
    <p:extLst>
      <p:ext uri="{BB962C8B-B14F-4D97-AF65-F5344CB8AC3E}">
        <p14:creationId xmlns:p14="http://schemas.microsoft.com/office/powerpoint/2010/main" val="410497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11FB0899-8F57-4973-8F48-0C941FDE4B97}" type="datetime1">
              <a:rPr lang="tr-TR" smtClean="0"/>
              <a:t>21.02.2019</a:t>
            </a:fld>
            <a:endParaRPr lang="tr-T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r>
              <a:rPr lang="tr-TR"/>
              <a:t>Dr. Nurdan Bilgin 2018-2019</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A1F581CE-71F0-4088-85C7-6D10BC70B87B}" type="slidenum">
              <a:rPr lang="tr-TR" smtClean="0"/>
              <a:t>‹#›</a:t>
            </a:fld>
            <a:endParaRPr lang="tr-TR"/>
          </a:p>
        </p:txBody>
      </p:sp>
    </p:spTree>
    <p:extLst>
      <p:ext uri="{BB962C8B-B14F-4D97-AF65-F5344CB8AC3E}">
        <p14:creationId xmlns:p14="http://schemas.microsoft.com/office/powerpoint/2010/main" val="35541459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Optimal kontrol</a:t>
            </a:r>
          </a:p>
        </p:txBody>
      </p:sp>
      <p:sp>
        <p:nvSpPr>
          <p:cNvPr id="3" name="Subtitle 2"/>
          <p:cNvSpPr>
            <a:spLocks noGrp="1"/>
          </p:cNvSpPr>
          <p:nvPr>
            <p:ph type="subTitle" idx="1"/>
          </p:nvPr>
        </p:nvSpPr>
        <p:spPr>
          <a:xfrm>
            <a:off x="1709530" y="3869634"/>
            <a:ext cx="8767860" cy="2032402"/>
          </a:xfrm>
        </p:spPr>
        <p:txBody>
          <a:bodyPr>
            <a:normAutofit/>
          </a:bodyPr>
          <a:lstStyle/>
          <a:p>
            <a:r>
              <a:rPr lang="tr-TR" sz="2000" dirty="0"/>
              <a:t>İkinci Bölüm:</a:t>
            </a:r>
          </a:p>
          <a:p>
            <a:r>
              <a:rPr lang="tr-TR" sz="2000" dirty="0"/>
              <a:t>Performans Ölçütleri</a:t>
            </a:r>
          </a:p>
          <a:p>
            <a:r>
              <a:rPr lang="tr-TR" sz="2000" dirty="0"/>
              <a:t>Modelleme ve Performans Ölçütleri</a:t>
            </a:r>
          </a:p>
          <a:p>
            <a:endParaRPr lang="tr-TR" sz="2000" dirty="0"/>
          </a:p>
          <a:p>
            <a:endParaRPr lang="tr-TR" sz="2000" dirty="0"/>
          </a:p>
          <a:p>
            <a:endParaRPr lang="tr-TR" sz="2000" dirty="0"/>
          </a:p>
          <a:p>
            <a:endParaRPr lang="tr-TR" dirty="0"/>
          </a:p>
        </p:txBody>
      </p:sp>
      <p:sp>
        <p:nvSpPr>
          <p:cNvPr id="4" name="Footer Placeholder 3"/>
          <p:cNvSpPr>
            <a:spLocks noGrp="1"/>
          </p:cNvSpPr>
          <p:nvPr>
            <p:ph type="ftr" sz="quarter" idx="11"/>
          </p:nvPr>
        </p:nvSpPr>
        <p:spPr/>
        <p:txBody>
          <a:bodyPr/>
          <a:lstStyle/>
          <a:p>
            <a:r>
              <a:rPr lang="tr-TR"/>
              <a:t>Dr. Nurdan Bilgin 2018-2019</a:t>
            </a:r>
            <a:endParaRPr lang="tr-TR" dirty="0"/>
          </a:p>
        </p:txBody>
      </p:sp>
      <p:sp>
        <p:nvSpPr>
          <p:cNvPr id="5" name="Date Placeholder 4"/>
          <p:cNvSpPr>
            <a:spLocks noGrp="1"/>
          </p:cNvSpPr>
          <p:nvPr>
            <p:ph type="dt" sz="half" idx="10"/>
          </p:nvPr>
        </p:nvSpPr>
        <p:spPr/>
        <p:txBody>
          <a:bodyPr/>
          <a:lstStyle/>
          <a:p>
            <a:fld id="{D7353437-76F5-44F0-BE7C-F3C3DA36BA11}" type="datetime1">
              <a:rPr lang="tr-TR" smtClean="0"/>
              <a:t>21.02.2019</a:t>
            </a:fld>
            <a:endParaRPr lang="tr-TR"/>
          </a:p>
        </p:txBody>
      </p:sp>
      <p:sp>
        <p:nvSpPr>
          <p:cNvPr id="6" name="Slide Number Placeholder 5"/>
          <p:cNvSpPr>
            <a:spLocks noGrp="1"/>
          </p:cNvSpPr>
          <p:nvPr>
            <p:ph type="sldNum" sz="quarter" idx="12"/>
          </p:nvPr>
        </p:nvSpPr>
        <p:spPr/>
        <p:txBody>
          <a:bodyPr/>
          <a:lstStyle/>
          <a:p>
            <a:fld id="{A1F581CE-71F0-4088-85C7-6D10BC70B87B}" type="slidenum">
              <a:rPr lang="tr-TR" smtClean="0"/>
              <a:t>1</a:t>
            </a:fld>
            <a:endParaRPr lang="tr-TR"/>
          </a:p>
        </p:txBody>
      </p:sp>
    </p:spTree>
    <p:extLst>
      <p:ext uri="{BB962C8B-B14F-4D97-AF65-F5344CB8AC3E}">
        <p14:creationId xmlns:p14="http://schemas.microsoft.com/office/powerpoint/2010/main" val="359559722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Nihai Kontrol Problemi (Terminal Control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45720" indent="0">
                  <a:buNone/>
                </a:pPr>
                <a:r>
                  <a:rPr lang="tr-TR" dirty="0"/>
                  <a:t>Sonuçta;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𝐽</m:t>
                        </m:r>
                      </m:e>
                      <m:sub>
                        <m:r>
                          <a:rPr lang="tr-TR" i="1">
                            <a:latin typeface="Cambria Math" panose="02040503050406030204" pitchFamily="18" charset="0"/>
                          </a:rPr>
                          <m:t>2</m:t>
                        </m:r>
                      </m:sub>
                    </m:sSub>
                    <m:r>
                      <a:rPr lang="tr-TR" i="1">
                        <a:latin typeface="Cambria Math" panose="02040503050406030204" pitchFamily="18" charset="0"/>
                      </a:rPr>
                      <m:t>=</m:t>
                    </m:r>
                    <m:r>
                      <a:rPr lang="tr-TR" b="0" i="1" smtClean="0">
                        <a:latin typeface="Cambria Math" panose="02040503050406030204" pitchFamily="18" charset="0"/>
                      </a:rPr>
                      <m:t>10</m:t>
                    </m:r>
                    <m:r>
                      <a:rPr lang="tr-TR" i="1">
                        <a:latin typeface="Cambria Math" panose="02040503050406030204" pitchFamily="18" charset="0"/>
                      </a:rPr>
                      <m:t>0000</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𝐽</m:t>
                        </m:r>
                      </m:e>
                      <m:sub>
                        <m:r>
                          <a:rPr lang="tr-TR" b="0" i="1" smtClean="0">
                            <a:latin typeface="Cambria Math" panose="02040503050406030204" pitchFamily="18" charset="0"/>
                          </a:rPr>
                          <m:t>1</m:t>
                        </m:r>
                      </m:sub>
                    </m:sSub>
                  </m:oMath>
                </a14:m>
                <a:r>
                  <a:rPr lang="tr-TR" dirty="0"/>
                  <a:t> oldu. </a:t>
                </a:r>
                <a14:m>
                  <m:oMath xmlns:m="http://schemas.openxmlformats.org/officeDocument/2006/math">
                    <m:bar>
                      <m:barPr>
                        <m:ctrlPr>
                          <a:rPr lang="tr-TR" i="1">
                            <a:latin typeface="Cambria Math" panose="02040503050406030204" pitchFamily="18" charset="0"/>
                          </a:rPr>
                        </m:ctrlPr>
                      </m:barPr>
                      <m:e>
                        <m:r>
                          <a:rPr lang="tr-TR" i="1">
                            <a:latin typeface="Cambria Math" panose="02040503050406030204" pitchFamily="18" charset="0"/>
                          </a:rPr>
                          <m:t>𝐻</m:t>
                        </m:r>
                      </m:e>
                    </m:bar>
                    <m:r>
                      <a:rPr lang="tr-TR">
                        <a:latin typeface="Cambria Math" panose="02040503050406030204" pitchFamily="18" charset="0"/>
                      </a:rPr>
                      <m:t>=</m:t>
                    </m:r>
                    <m:d>
                      <m:dPr>
                        <m:begChr m:val="["/>
                        <m:endChr m:val="]"/>
                        <m:ctrlPr>
                          <a:rPr lang="tr-TR" i="1">
                            <a:latin typeface="Cambria Math" panose="02040503050406030204" pitchFamily="18" charset="0"/>
                          </a:rPr>
                        </m:ctrlPr>
                      </m:dPr>
                      <m:e>
                        <m:m>
                          <m:mPr>
                            <m:plcHide m:val="on"/>
                            <m:mcs>
                              <m:mc>
                                <m:mcPr>
                                  <m:count m:val="2"/>
                                  <m:mcJc m:val="center"/>
                                </m:mcPr>
                              </m:mc>
                            </m:mcs>
                            <m:ctrlPr>
                              <a:rPr lang="tr-TR" i="1">
                                <a:latin typeface="Cambria Math" panose="02040503050406030204" pitchFamily="18" charset="0"/>
                              </a:rPr>
                            </m:ctrlPr>
                          </m:mPr>
                          <m:mr>
                            <m:e>
                              <m:r>
                                <a:rPr lang="tr-TR" i="1">
                                  <a:latin typeface="Cambria Math" panose="02040503050406030204" pitchFamily="18" charset="0"/>
                                </a:rPr>
                                <m:t>1</m:t>
                              </m:r>
                            </m:e>
                            <m:e>
                              <m:r>
                                <a:rPr lang="tr-TR" i="1">
                                  <a:latin typeface="Cambria Math" panose="02040503050406030204" pitchFamily="18" charset="0"/>
                                </a:rPr>
                                <m:t>0</m:t>
                              </m:r>
                            </m:e>
                          </m:mr>
                          <m:mr>
                            <m:e>
                              <m:r>
                                <a:rPr lang="tr-TR" i="1">
                                  <a:latin typeface="Cambria Math" panose="02040503050406030204" pitchFamily="18" charset="0"/>
                                </a:rPr>
                                <m:t>0</m:t>
                              </m:r>
                            </m:e>
                            <m:e>
                              <m:r>
                                <a:rPr lang="tr-TR" i="1">
                                  <a:latin typeface="Cambria Math" panose="02040503050406030204" pitchFamily="18" charset="0"/>
                                </a:rPr>
                                <m:t>1</m:t>
                              </m:r>
                            </m:e>
                          </m:mr>
                        </m:m>
                      </m:e>
                    </m:d>
                  </m:oMath>
                </a14:m>
                <a:r>
                  <a:rPr lang="tr-TR" dirty="0"/>
                  <a:t> birim vektör seçilmesine rağmen durum değişkenlerinin sonuç üzerindeki etkisinin büyüklüğü yanıltıcıdır. </a:t>
                </a:r>
              </a:p>
              <a:p>
                <a:pPr marL="45720" indent="0">
                  <a:buNone/>
                </a:pPr>
                <a:r>
                  <a:rPr lang="tr-TR" dirty="0"/>
                  <a:t>Problemlerimizde mutlak hata yerine bağıl (relative) hata kavramını kullanırsak, daha anlamlı yorumlar yapabiliriz, şöyle ki bağıl hatayı;</a:t>
                </a:r>
              </a:p>
              <a:p>
                <a:pPr marL="45720" indent="0">
                  <a:buNone/>
                </a:pPr>
                <a14:m>
                  <m:oMathPara xmlns:m="http://schemas.openxmlformats.org/officeDocument/2006/math">
                    <m:oMathParaPr>
                      <m:jc m:val="centerGroup"/>
                    </m:oMathParaPr>
                    <m:oMath xmlns:m="http://schemas.openxmlformats.org/officeDocument/2006/math">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𝑒</m:t>
                          </m:r>
                        </m:e>
                        <m:sub>
                          <m:r>
                            <a:rPr lang="tr-TR" b="0" i="1" smtClean="0">
                              <a:latin typeface="Cambria Math" panose="02040503050406030204" pitchFamily="18" charset="0"/>
                            </a:rPr>
                            <m:t>𝑖</m:t>
                          </m:r>
                        </m:sub>
                        <m:sup>
                          <m:r>
                            <a:rPr lang="tr-TR" b="0" i="1" smtClean="0">
                              <a:latin typeface="Cambria Math" panose="02040503050406030204" pitchFamily="18" charset="0"/>
                            </a:rPr>
                            <m:t>′</m:t>
                          </m:r>
                        </m:sup>
                      </m:sSubSup>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𝑒</m:t>
                              </m:r>
                            </m:e>
                            <m:sub>
                              <m:r>
                                <a:rPr lang="tr-TR" b="0" i="1" smtClean="0">
                                  <a:latin typeface="Cambria Math" panose="02040503050406030204" pitchFamily="18" charset="0"/>
                                </a:rPr>
                                <m:t>𝑖</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𝑟</m:t>
                              </m:r>
                            </m:e>
                            <m:sub>
                              <m:r>
                                <a:rPr lang="tr-TR" b="0" i="1" smtClean="0">
                                  <a:latin typeface="Cambria Math" panose="02040503050406030204" pitchFamily="18" charset="0"/>
                                </a:rPr>
                                <m:t>𝑖</m:t>
                              </m:r>
                            </m:sub>
                          </m:sSub>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den>
                      </m:f>
                      <m:r>
                        <a:rPr lang="tr-TR" b="0" i="1" smtClean="0">
                          <a:latin typeface="Cambria Math" panose="02040503050406030204" pitchFamily="18" charset="0"/>
                        </a:rPr>
                        <m:t> </m:t>
                      </m:r>
                    </m:oMath>
                  </m:oMathPara>
                </a14:m>
                <a:endParaRPr lang="tr-TR" dirty="0"/>
              </a:p>
              <a:p>
                <a:pPr marL="45720" indent="0">
                  <a:buNone/>
                </a:pPr>
                <a:r>
                  <a:rPr lang="tr-TR" dirty="0"/>
                  <a:t>Tanımlayalım;</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b="0" i="1" smtClean="0">
                          <a:latin typeface="Cambria Math" panose="02040503050406030204" pitchFamily="18" charset="0"/>
                        </a:rPr>
                        <m:t>′</m:t>
                      </m:r>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f>
                                <m:fPr>
                                  <m:ctrlPr>
                                    <a:rPr lang="tr-TR"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−1000</m:t>
                                  </m:r>
                                </m:num>
                                <m:den>
                                  <m:r>
                                    <a:rPr lang="tr-TR" b="0" i="1" smtClean="0">
                                      <a:latin typeface="Cambria Math" panose="02040503050406030204" pitchFamily="18" charset="0"/>
                                    </a:rPr>
                                    <m:t>1000</m:t>
                                  </m:r>
                                </m:den>
                              </m:f>
                            </m:e>
                          </m:d>
                        </m:e>
                        <m:sup>
                          <m:r>
                            <a:rPr lang="tr-TR" i="1">
                              <a:latin typeface="Cambria Math" panose="02040503050406030204" pitchFamily="18" charset="0"/>
                            </a:rPr>
                            <m:t>2</m:t>
                          </m:r>
                        </m:sup>
                      </m:sSup>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f>
                                <m:fPr>
                                  <m:ctrlPr>
                                    <a:rPr lang="tr-TR"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−10</m:t>
                                  </m:r>
                                </m:num>
                                <m:den>
                                  <m:r>
                                    <a:rPr lang="tr-TR" b="0" i="1" smtClean="0">
                                      <a:latin typeface="Cambria Math" panose="02040503050406030204" pitchFamily="18" charset="0"/>
                                    </a:rPr>
                                    <m:t>10</m:t>
                                  </m:r>
                                </m:den>
                              </m:f>
                            </m:e>
                          </m:d>
                        </m:e>
                        <m:sup>
                          <m:r>
                            <a:rPr lang="tr-TR" i="1">
                              <a:latin typeface="Cambria Math" panose="02040503050406030204" pitchFamily="18" charset="0"/>
                            </a:rPr>
                            <m:t>2</m:t>
                          </m:r>
                        </m:sup>
                      </m:sSup>
                    </m:oMath>
                  </m:oMathPara>
                </a14:m>
                <a:endParaRPr lang="tr-TR" dirty="0"/>
              </a:p>
              <a:p>
                <a:pPr marL="45720" indent="0">
                  <a:buNone/>
                </a:pPr>
                <a:r>
                  <a:rPr lang="tr-TR" dirty="0"/>
                  <a:t>Bu durumda her iki örnek durum içinde</a:t>
                </a:r>
              </a:p>
              <a:p>
                <a:pPr marL="45720" indent="0">
                  <a:buNone/>
                </a:pPr>
                <a14:m>
                  <m:oMathPara xmlns:m="http://schemas.openxmlformats.org/officeDocument/2006/math">
                    <m:oMathParaPr>
                      <m:jc m:val="centerGroup"/>
                    </m:oMathParaPr>
                    <m:oMath xmlns:m="http://schemas.openxmlformats.org/officeDocument/2006/math">
                      <m:sSup>
                        <m:sSupPr>
                          <m:ctrlPr>
                            <a:rPr lang="tr-TR" b="0" i="1" smtClean="0">
                              <a:latin typeface="Cambria Math" panose="02040503050406030204" pitchFamily="18" charset="0"/>
                            </a:rPr>
                          </m:ctrlPr>
                        </m:sSupPr>
                        <m:e>
                          <m:r>
                            <a:rPr lang="tr-TR" b="0" i="1" smtClean="0">
                              <a:latin typeface="Cambria Math" panose="02040503050406030204" pitchFamily="18" charset="0"/>
                            </a:rPr>
                            <m:t>𝐽</m:t>
                          </m:r>
                        </m:e>
                        <m:sup>
                          <m:r>
                            <a:rPr lang="tr-TR" b="0" i="1" smtClean="0">
                              <a:latin typeface="Cambria Math" panose="02040503050406030204" pitchFamily="18" charset="0"/>
                            </a:rPr>
                            <m:t>′</m:t>
                          </m:r>
                        </m:sup>
                      </m:sSup>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𝐽</m:t>
                          </m:r>
                        </m:e>
                        <m:sub>
                          <m:r>
                            <a:rPr lang="tr-TR" b="0" i="1" smtClean="0">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𝐽</m:t>
                          </m:r>
                        </m:e>
                        <m:sub>
                          <m:r>
                            <a:rPr lang="tr-TR" b="0" i="1" smtClean="0">
                              <a:latin typeface="Cambria Math" panose="02040503050406030204" pitchFamily="18" charset="0"/>
                            </a:rPr>
                            <m:t>2</m:t>
                          </m:r>
                        </m:sub>
                      </m:sSub>
                    </m:oMath>
                  </m:oMathPara>
                </a14:m>
                <a:endParaRPr lang="tr-TR" dirty="0"/>
              </a:p>
              <a:p>
                <a:pPr marL="45720" indent="0">
                  <a:buNone/>
                </a:pPr>
                <a:r>
                  <a:rPr lang="tr-TR" dirty="0"/>
                  <a:t>Çıkacaktır. Böylece durum değişkenlerinin fonksiyondaki etkisi sadece H’ın seçimi ile düzenlenip, rahatça yorum yapılabilecek hale gelir.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b="-174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10</a:t>
            </a:fld>
            <a:endParaRPr lang="tr-TR"/>
          </a:p>
        </p:txBody>
      </p:sp>
    </p:spTree>
    <p:extLst>
      <p:ext uri="{BB962C8B-B14F-4D97-AF65-F5344CB8AC3E}">
        <p14:creationId xmlns:p14="http://schemas.microsoft.com/office/powerpoint/2010/main" val="2524954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Karesel Form Tercih Edilmesinin Nedeni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 indent="0">
                  <a:buNone/>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𝐽</m:t>
                      </m:r>
                      <m:r>
                        <a:rPr lang="tr-TR" i="1" smtClean="0">
                          <a:latin typeface="Cambria Math" panose="02040503050406030204" pitchFamily="18" charset="0"/>
                        </a:rPr>
                        <m:t>=</m:t>
                      </m:r>
                      <m:r>
                        <a:rPr lang="tr-TR" i="1" smtClean="0">
                          <a:latin typeface="Cambria Math" panose="02040503050406030204" pitchFamily="18" charset="0"/>
                        </a:rPr>
                        <m:t>h</m:t>
                      </m:r>
                      <m:d>
                        <m:dPr>
                          <m:ctrlPr>
                            <a:rPr lang="tr-TR" i="1">
                              <a:latin typeface="Cambria Math" panose="02040503050406030204" pitchFamily="18" charset="0"/>
                            </a:rPr>
                          </m:ctrlPr>
                        </m:dPr>
                        <m:e>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d>
                            <m:dPr>
                              <m:begChr m:val="["/>
                              <m:endChr m:val="]"/>
                              <m:ctrlPr>
                                <a:rPr lang="tr-TR" i="1">
                                  <a:latin typeface="Cambria Math" panose="02040503050406030204" pitchFamily="18" charset="0"/>
                                  <a:ea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e>
                          </m:d>
                        </m:e>
                        <m:sup>
                          <m:r>
                            <a:rPr lang="tr-TR" i="1">
                              <a:latin typeface="Cambria Math" panose="02040503050406030204" pitchFamily="18" charset="0"/>
                              <a:ea typeface="Cambria Math" panose="02040503050406030204" pitchFamily="18" charset="0"/>
                            </a:rPr>
                            <m:t>𝑇</m:t>
                          </m:r>
                        </m:sup>
                      </m:sSup>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𝐻</m:t>
                          </m:r>
                        </m:e>
                      </m:bar>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oMath>
                  </m:oMathPara>
                </a14:m>
                <a:endParaRPr lang="tr-TR" dirty="0"/>
              </a:p>
              <a:p>
                <a:pPr marL="45720" indent="0">
                  <a:buNone/>
                </a:pPr>
                <a:r>
                  <a:rPr lang="tr-TR" dirty="0"/>
                  <a:t>Şeklinde gösterdiğimiz karesel form yerine;</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d>
                        <m:dPr>
                          <m:begChr m:val="["/>
                          <m:endChr m:val="]"/>
                          <m:ctrlPr>
                            <a:rPr lang="tr-TR" i="1">
                              <a:latin typeface="Cambria Math" panose="02040503050406030204" pitchFamily="18" charset="0"/>
                              <a:ea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e>
                      </m:d>
                    </m:oMath>
                  </m:oMathPara>
                </a14:m>
                <a:endParaRPr lang="tr-TR" dirty="0">
                  <a:ea typeface="Cambria Math" panose="02040503050406030204" pitchFamily="18" charset="0"/>
                </a:endParaRPr>
              </a:p>
              <a:p>
                <a:pPr marL="45720" indent="0">
                  <a:buNone/>
                </a:pPr>
                <a:r>
                  <a:rPr lang="tr-TR" dirty="0"/>
                  <a:t>Şeklinde de performans ölçütünü belirlemek teorik olarak mümkün olsada, getireceği işaret karmaşıklığı ve buna bağlı hesaplama yükü nedeniyle tercih edilmez.</a:t>
                </a:r>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11</a:t>
            </a:fld>
            <a:endParaRPr lang="tr-TR"/>
          </a:p>
        </p:txBody>
      </p:sp>
    </p:spTree>
    <p:extLst>
      <p:ext uri="{BB962C8B-B14F-4D97-AF65-F5344CB8AC3E}">
        <p14:creationId xmlns:p14="http://schemas.microsoft.com/office/powerpoint/2010/main" val="323063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En-Az Zaman Problemi (Minimum-Time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a:t>Bir sistemi, herhangi bir şekilde belirlenmiş başlangıç konumlarından </a:t>
                </a:r>
                <a14:m>
                  <m:oMath xmlns:m="http://schemas.openxmlformats.org/officeDocument/2006/math">
                    <m:bar>
                      <m:barPr>
                        <m:ctrlPr>
                          <a:rPr lang="tr-TR" b="0" i="1" smtClean="0">
                            <a:latin typeface="Cambria Math" panose="02040503050406030204" pitchFamily="18" charset="0"/>
                          </a:rPr>
                        </m:ctrlPr>
                      </m:barPr>
                      <m:e>
                        <m:r>
                          <a:rPr lang="tr-TR" b="0" i="1" smtClean="0">
                            <a:latin typeface="Cambria Math" panose="02040503050406030204" pitchFamily="18" charset="0"/>
                          </a:rPr>
                          <m:t>𝑥</m:t>
                        </m:r>
                      </m:e>
                    </m:ba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0</m:t>
                            </m:r>
                          </m:sub>
                        </m:sSub>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bar>
                          <m:barPr>
                            <m:ctrlPr>
                              <a:rPr lang="tr-TR" b="0" i="1" smtClean="0">
                                <a:latin typeface="Cambria Math" panose="02040503050406030204" pitchFamily="18" charset="0"/>
                              </a:rPr>
                            </m:ctrlPr>
                          </m:barPr>
                          <m:e>
                            <m:r>
                              <a:rPr lang="tr-TR" b="0" i="1" smtClean="0">
                                <a:latin typeface="Cambria Math" panose="02040503050406030204" pitchFamily="18" charset="0"/>
                              </a:rPr>
                              <m:t>𝑥</m:t>
                            </m:r>
                          </m:e>
                        </m:bar>
                      </m:e>
                      <m:sub>
                        <m:r>
                          <a:rPr lang="tr-TR" b="0" i="1" smtClean="0">
                            <a:latin typeface="Cambria Math" panose="02040503050406030204" pitchFamily="18" charset="0"/>
                          </a:rPr>
                          <m:t>0</m:t>
                        </m:r>
                      </m:sub>
                    </m:sSub>
                    <m:r>
                      <a:rPr lang="tr-TR" b="0" i="1" smtClean="0">
                        <a:latin typeface="Cambria Math" panose="02040503050406030204" pitchFamily="18" charset="0"/>
                      </a:rPr>
                      <m:t>,</m:t>
                    </m:r>
                  </m:oMath>
                </a14:m>
                <a:r>
                  <a:rPr lang="tr-TR" dirty="0"/>
                  <a:t> hedeflenen tanımlı bölgeye en kısa zamanda getirme problemine, minimum zaman problemi denir.</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r>
                        <a:rPr lang="tr-TR" i="1">
                          <a:latin typeface="Cambria Math" panose="02040503050406030204" pitchFamily="18" charset="0"/>
                        </a:rPr>
                        <m:t>h</m:t>
                      </m:r>
                      <m:d>
                        <m:dPr>
                          <m:ctrlPr>
                            <a:rPr lang="tr-TR" i="1">
                              <a:latin typeface="Cambria Math" panose="02040503050406030204" pitchFamily="18" charset="0"/>
                            </a:rPr>
                          </m:ctrlPr>
                        </m:dPr>
                        <m:e>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i="1">
                              <a:latin typeface="Cambria Math" panose="02040503050406030204" pitchFamily="18" charset="0"/>
                            </a:rPr>
                            <m:t>𝑔</m:t>
                          </m:r>
                          <m:d>
                            <m:dPr>
                              <m:ctrlPr>
                                <a:rPr lang="tr-TR" i="1">
                                  <a:latin typeface="Cambria Math" panose="02040503050406030204" pitchFamily="18" charset="0"/>
                                </a:rPr>
                              </m:ctrlPr>
                            </m:dPr>
                            <m:e>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bar>
                                <m:barPr>
                                  <m:ctrlPr>
                                    <a:rPr lang="tr-TR" i="1">
                                      <a:latin typeface="Cambria Math" panose="02040503050406030204" pitchFamily="18" charset="0"/>
                                    </a:rPr>
                                  </m:ctrlPr>
                                </m:barPr>
                                <m:e>
                                  <m:r>
                                    <a:rPr lang="tr-TR" i="1">
                                      <a:latin typeface="Cambria Math" panose="02040503050406030204" pitchFamily="18" charset="0"/>
                                    </a:rPr>
                                    <m:t>𝑢</m:t>
                                  </m:r>
                                </m:e>
                              </m:bar>
                              <m:d>
                                <m:dPr>
                                  <m:ctrlPr>
                                    <a:rPr lang="tr-TR" i="1">
                                      <a:latin typeface="Cambria Math" panose="02040503050406030204" pitchFamily="18" charset="0"/>
                                    </a:rPr>
                                  </m:ctrlPr>
                                </m:dPr>
                                <m:e>
                                  <m:r>
                                    <a:rPr lang="tr-TR" i="1">
                                      <a:latin typeface="Cambria Math" panose="02040503050406030204" pitchFamily="18" charset="0"/>
                                    </a:rPr>
                                    <m:t>𝑡</m:t>
                                  </m:r>
                                </m:e>
                              </m:d>
                              <m:r>
                                <a:rPr lang="tr-TR" i="1">
                                  <a:latin typeface="Cambria Math" panose="02040503050406030204" pitchFamily="18" charset="0"/>
                                </a:rPr>
                                <m:t>,</m:t>
                              </m:r>
                              <m:r>
                                <a:rPr lang="tr-TR" i="1">
                                  <a:latin typeface="Cambria Math" panose="02040503050406030204" pitchFamily="18" charset="0"/>
                                </a:rPr>
                                <m:t>𝑡</m:t>
                              </m:r>
                            </m:e>
                          </m:d>
                          <m:r>
                            <a:rPr lang="tr-TR" i="1">
                              <a:latin typeface="Cambria Math" panose="02040503050406030204" pitchFamily="18" charset="0"/>
                            </a:rPr>
                            <m:t>𝑑𝑡</m:t>
                          </m:r>
                        </m:e>
                      </m:nary>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=0+</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i="1">
                              <a:latin typeface="Cambria Math" panose="02040503050406030204" pitchFamily="18" charset="0"/>
                            </a:rPr>
                            <m:t>1</m:t>
                          </m:r>
                          <m:r>
                            <a:rPr lang="tr-TR" i="1">
                              <a:latin typeface="Cambria Math" panose="02040503050406030204" pitchFamily="18" charset="0"/>
                            </a:rPr>
                            <m:t>𝑑𝑡</m:t>
                          </m:r>
                        </m:e>
                      </m:nary>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oMath>
                  </m:oMathPara>
                </a14:m>
                <a:endParaRPr lang="tr-TR" dirty="0"/>
              </a:p>
              <a:p>
                <a:pPr marL="45720" indent="0">
                  <a:buNone/>
                </a:pPr>
                <a:r>
                  <a:rPr lang="tr-TR" dirty="0"/>
                  <a:t>Burada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oMath>
                </a14:m>
                <a:r>
                  <a:rPr lang="tr-TR" dirty="0"/>
                  <a:t> tüm durum değişkenlerinin hedefe ulaştığı ilk an olarak alınmalıdır.</a:t>
                </a:r>
              </a:p>
              <a:p>
                <a:pPr marL="45720" indent="0">
                  <a:buNone/>
                </a:pPr>
                <a:r>
                  <a:rPr lang="tr-TR" dirty="0"/>
                  <a:t>Eğer kontrol girişinde bir kısıt yoksa, bu durumda uygulanan kontrol girişi </a:t>
                </a:r>
                <a14:m>
                  <m:oMath xmlns:m="http://schemas.openxmlformats.org/officeDocument/2006/math">
                    <m:sSup>
                      <m:sSupPr>
                        <m:ctrlPr>
                          <a:rPr lang="tr-TR" b="0" i="1" smtClean="0">
                            <a:latin typeface="Cambria Math" panose="02040503050406030204" pitchFamily="18" charset="0"/>
                          </a:rPr>
                        </m:ctrlPr>
                      </m:sSupPr>
                      <m:e>
                        <m:r>
                          <a:rPr lang="tr-TR" b="0" i="1" smtClean="0">
                            <a:latin typeface="Cambria Math" panose="02040503050406030204" pitchFamily="18" charset="0"/>
                          </a:rPr>
                          <m:t>𝑢</m:t>
                        </m:r>
                      </m:e>
                      <m:sup>
                        <m:r>
                          <a:rPr lang="tr-TR" b="0" i="1" smtClean="0">
                            <a:latin typeface="Cambria Math" panose="02040503050406030204" pitchFamily="18" charset="0"/>
                          </a:rPr>
                          <m:t>∗</m:t>
                        </m:r>
                      </m:sup>
                    </m:sSup>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a14:m>
                <a:r>
                  <a:rPr lang="tr-TR" dirty="0"/>
                  <a:t> impulsif fonksiyonları ve türelerini içerir.</a:t>
                </a:r>
              </a:p>
              <a:p>
                <a:pPr marL="45720" indent="0">
                  <a:buNone/>
                </a:pPr>
                <a:r>
                  <a:rPr lang="tr-TR" dirty="0"/>
                  <a:t>Örneğin; Füze yakalama sistemi</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24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12</a:t>
            </a:fld>
            <a:endParaRPr lang="tr-TR"/>
          </a:p>
        </p:txBody>
      </p:sp>
    </p:spTree>
    <p:extLst>
      <p:ext uri="{BB962C8B-B14F-4D97-AF65-F5344CB8AC3E}">
        <p14:creationId xmlns:p14="http://schemas.microsoft.com/office/powerpoint/2010/main" val="3324725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Minimum Kontrol Çabası (Minimum Control Effort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tr-TR" dirty="0"/>
                  <a:t>Bir sistemi, herhangi bir şekilde belirlenmiş başlangıç konumlarından </a:t>
                </a:r>
                <a14:m>
                  <m:oMath xmlns:m="http://schemas.openxmlformats.org/officeDocument/2006/math">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e>
                    </m:d>
                    <m:r>
                      <a:rPr lang="tr-TR" i="1">
                        <a:latin typeface="Cambria Math" panose="02040503050406030204" pitchFamily="18" charset="0"/>
                      </a:rPr>
                      <m:t>=</m:t>
                    </m:r>
                    <m:sSub>
                      <m:sSubPr>
                        <m:ctrlPr>
                          <a:rPr lang="tr-TR" i="1">
                            <a:latin typeface="Cambria Math" panose="02040503050406030204" pitchFamily="18" charset="0"/>
                          </a:rPr>
                        </m:ctrlPr>
                      </m:sSubPr>
                      <m:e>
                        <m:bar>
                          <m:barPr>
                            <m:ctrlPr>
                              <a:rPr lang="tr-TR" i="1">
                                <a:latin typeface="Cambria Math" panose="02040503050406030204" pitchFamily="18" charset="0"/>
                              </a:rPr>
                            </m:ctrlPr>
                          </m:barPr>
                          <m:e>
                            <m:r>
                              <a:rPr lang="tr-TR" i="1">
                                <a:latin typeface="Cambria Math" panose="02040503050406030204" pitchFamily="18" charset="0"/>
                              </a:rPr>
                              <m:t>𝑥</m:t>
                            </m:r>
                          </m:e>
                        </m:bar>
                      </m:e>
                      <m:sub>
                        <m:r>
                          <a:rPr lang="tr-TR" i="1">
                            <a:latin typeface="Cambria Math" panose="02040503050406030204" pitchFamily="18" charset="0"/>
                          </a:rPr>
                          <m:t>0</m:t>
                        </m:r>
                      </m:sub>
                    </m:sSub>
                    <m:r>
                      <a:rPr lang="tr-TR" i="1">
                        <a:latin typeface="Cambria Math" panose="02040503050406030204" pitchFamily="18" charset="0"/>
                      </a:rPr>
                      <m:t>,</m:t>
                    </m:r>
                  </m:oMath>
                </a14:m>
                <a:r>
                  <a:rPr lang="tr-TR" dirty="0"/>
                  <a:t> minimum kontrol çabası harcayarak hedeflenen tanımlı bölgeye getirme problemine, minimum kontrol çabası problemi denir.</a:t>
                </a:r>
              </a:p>
              <a:p>
                <a:r>
                  <a:rPr lang="tr-TR" dirty="0"/>
                  <a:t>En az kontrol çabası kavramı uygulamadan uygulamaya farklılık gösterir.</a:t>
                </a:r>
              </a:p>
              <a:p>
                <a:r>
                  <a:rPr lang="tr-TR" dirty="0"/>
                  <a:t>Tipik performans ölçütü</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b="0" i="1" smtClean="0">
                              <a:latin typeface="Cambria Math" panose="02040503050406030204" pitchFamily="18" charset="0"/>
                            </a:rPr>
                            <m:t>[</m:t>
                          </m:r>
                          <m:nary>
                            <m:naryPr>
                              <m:chr m:val="∑"/>
                              <m:ctrlPr>
                                <a:rPr lang="tr-TR" b="0" i="1" smtClean="0">
                                  <a:latin typeface="Cambria Math" panose="02040503050406030204" pitchFamily="18" charset="0"/>
                                </a:rPr>
                              </m:ctrlPr>
                            </m:naryPr>
                            <m:sub>
                              <m:r>
                                <a:rPr lang="tr-TR" b="0" i="1" smtClean="0">
                                  <a:latin typeface="Cambria Math" panose="02040503050406030204" pitchFamily="18" charset="0"/>
                                </a:rPr>
                                <m:t>𝑖</m:t>
                              </m:r>
                              <m:r>
                                <a:rPr lang="tr-TR" b="0" i="1" smtClean="0">
                                  <a:latin typeface="Cambria Math" panose="02040503050406030204" pitchFamily="18" charset="0"/>
                                </a:rPr>
                                <m:t>=1</m:t>
                              </m:r>
                            </m:sub>
                            <m:sup>
                              <m:r>
                                <a:rPr lang="tr-TR" b="0" i="1" smtClean="0">
                                  <a:latin typeface="Cambria Math" panose="02040503050406030204" pitchFamily="18" charset="0"/>
                                </a:rPr>
                                <m:t>𝑚</m:t>
                              </m:r>
                            </m:sup>
                            <m:e>
                              <m:sSub>
                                <m:sSubPr>
                                  <m:ctrlPr>
                                    <a:rPr lang="tr-TR" b="0" i="1" smtClean="0">
                                      <a:latin typeface="Cambria Math" panose="02040503050406030204" pitchFamily="18" charset="0"/>
                                    </a:rPr>
                                  </m:ctrlPr>
                                </m:sSubPr>
                                <m:e>
                                  <m:r>
                                    <a:rPr lang="tr-TR" i="1">
                                      <a:latin typeface="Cambria Math" panose="02040503050406030204" pitchFamily="18" charset="0"/>
                                    </a:rPr>
                                    <m:t>𝛽</m:t>
                                  </m:r>
                                </m:e>
                                <m:sub>
                                  <m:r>
                                    <a:rPr lang="tr-TR" b="0" i="1" smtClean="0">
                                      <a:latin typeface="Cambria Math" panose="02040503050406030204" pitchFamily="18" charset="0"/>
                                    </a:rPr>
                                    <m:t>𝑖</m:t>
                                  </m:r>
                                </m:sub>
                              </m:sSub>
                              <m:d>
                                <m:dPr>
                                  <m:begChr m:val="|"/>
                                  <m:endChr m:val="|"/>
                                  <m:ctrlPr>
                                    <a:rPr lang="tr-TR"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𝑢</m:t>
                                      </m:r>
                                    </m:e>
                                    <m:sub>
                                      <m:r>
                                        <a:rPr lang="tr-TR" b="0" i="1" smtClean="0">
                                          <a:latin typeface="Cambria Math" panose="02040503050406030204" pitchFamily="18" charset="0"/>
                                        </a:rPr>
                                        <m:t>𝑖</m:t>
                                      </m:r>
                                    </m:sub>
                                  </m:sSub>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e>
                              </m:d>
                            </m:e>
                          </m:nary>
                          <m:r>
                            <a:rPr lang="tr-TR" b="0" i="1" smtClean="0">
                              <a:latin typeface="Cambria Math" panose="02040503050406030204" pitchFamily="18" charset="0"/>
                            </a:rPr>
                            <m:t>]</m:t>
                          </m:r>
                          <m:r>
                            <a:rPr lang="tr-TR" i="1">
                              <a:latin typeface="Cambria Math" panose="02040503050406030204" pitchFamily="18" charset="0"/>
                            </a:rPr>
                            <m:t>𝑑𝑡</m:t>
                          </m:r>
                        </m:e>
                      </m:nary>
                    </m:oMath>
                  </m:oMathPara>
                </a14:m>
                <a:endParaRPr lang="tr-TR" dirty="0"/>
              </a:p>
              <a:p>
                <a:pPr marL="45720" indent="0">
                  <a:buNone/>
                </a:pPr>
                <a:r>
                  <a:rPr lang="tr-TR" dirty="0"/>
                  <a:t>Burada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𝛽</m:t>
                        </m:r>
                      </m:e>
                      <m:sub>
                        <m:r>
                          <a:rPr lang="tr-TR" i="1">
                            <a:latin typeface="Cambria Math" panose="02040503050406030204" pitchFamily="18" charset="0"/>
                          </a:rPr>
                          <m:t>𝑖</m:t>
                        </m:r>
                      </m:sub>
                    </m:sSub>
                  </m:oMath>
                </a14:m>
                <a:r>
                  <a:rPr lang="tr-TR" dirty="0"/>
                  <a:t>, kullanıcı tarafından tanımlanan pozitif ağırlık faktörüdür.</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sSup>
                            <m:sSupPr>
                              <m:ctrlPr>
                                <a:rPr lang="tr-TR" i="1">
                                  <a:latin typeface="Cambria Math" panose="02040503050406030204" pitchFamily="18" charset="0"/>
                                  <a:ea typeface="Cambria Math" panose="02040503050406030204" pitchFamily="18" charset="0"/>
                                </a:rPr>
                              </m:ctrlPr>
                            </m:sSupPr>
                            <m:e>
                              <m:d>
                                <m:dPr>
                                  <m:begChr m:val="["/>
                                  <m:endChr m:val="]"/>
                                  <m:ctrlPr>
                                    <a:rPr lang="tr-TR" i="1">
                                      <a:latin typeface="Cambria Math" panose="02040503050406030204" pitchFamily="18" charset="0"/>
                                      <a:ea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𝑢</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e>
                              </m:d>
                            </m:e>
                            <m:sup>
                              <m:r>
                                <a:rPr lang="tr-TR" i="1">
                                  <a:latin typeface="Cambria Math" panose="02040503050406030204" pitchFamily="18" charset="0"/>
                                  <a:ea typeface="Cambria Math" panose="02040503050406030204" pitchFamily="18" charset="0"/>
                                </a:rPr>
                                <m:t>𝑇</m:t>
                              </m:r>
                            </m:sup>
                          </m:sSup>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𝑅</m:t>
                              </m:r>
                            </m:e>
                          </m:bar>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𝑢</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𝑑𝑡</m:t>
                          </m:r>
                        </m:e>
                      </m:nary>
                    </m:oMath>
                  </m:oMathPara>
                </a14:m>
                <a:endParaRPr lang="tr-TR" dirty="0"/>
              </a:p>
              <a:p>
                <a:pPr marL="45720" indent="0">
                  <a:buNone/>
                </a:pPr>
                <a14:m>
                  <m:oMath xmlns:m="http://schemas.openxmlformats.org/officeDocument/2006/math">
                    <m:bar>
                      <m:barPr>
                        <m:ctrlPr>
                          <a:rPr lang="tr-TR" i="1">
                            <a:latin typeface="Cambria Math" panose="02040503050406030204" pitchFamily="18" charset="0"/>
                            <a:ea typeface="Cambria Math" panose="02040503050406030204" pitchFamily="18" charset="0"/>
                          </a:rPr>
                        </m:ctrlPr>
                      </m:barPr>
                      <m:e>
                        <m:r>
                          <a:rPr lang="tr-TR" b="0" i="1" smtClean="0">
                            <a:latin typeface="Cambria Math" panose="02040503050406030204" pitchFamily="18" charset="0"/>
                            <a:ea typeface="Cambria Math" panose="02040503050406030204" pitchFamily="18" charset="0"/>
                          </a:rPr>
                          <m:t>𝑅</m:t>
                        </m:r>
                      </m:e>
                    </m:bar>
                  </m:oMath>
                </a14:m>
                <a:r>
                  <a:rPr lang="tr-TR" dirty="0"/>
                  <a:t>, kullanıcı tarafından tanımlanan gerçek, simetrik, pozitif tanımlı </a:t>
                </a:r>
                <a14:m>
                  <m:oMath xmlns:m="http://schemas.openxmlformats.org/officeDocument/2006/math">
                    <m:r>
                      <a:rPr lang="tr-TR" b="0" i="1" smtClean="0">
                        <a:latin typeface="Cambria Math" panose="02040503050406030204" pitchFamily="18" charset="0"/>
                      </a:rPr>
                      <m:t>𝑚</m:t>
                    </m:r>
                    <m:r>
                      <a:rPr lang="tr-TR" i="1">
                        <a:latin typeface="Cambria Math" panose="02040503050406030204" pitchFamily="18" charset="0"/>
                      </a:rPr>
                      <m:t>×</m:t>
                    </m:r>
                    <m:r>
                      <a:rPr lang="tr-TR" b="0" i="1" smtClean="0">
                        <a:latin typeface="Cambria Math" panose="02040503050406030204" pitchFamily="18" charset="0"/>
                      </a:rPr>
                      <m:t>𝑚</m:t>
                    </m:r>
                  </m:oMath>
                </a14:m>
                <a:r>
                  <a:rPr lang="tr-TR" dirty="0"/>
                  <a:t> ağırlık matrisidir. Eğer tanımlı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𝑓</m:t>
                        </m:r>
                      </m:sub>
                    </m:sSub>
                  </m:oMath>
                </a14:m>
                <a:r>
                  <a:rPr lang="tr-TR" dirty="0"/>
                  <a:t> zaman aralığında harcanan kontrol çabasısın ağırlığı değiştirilmek istenirse ise bu durumda R’nin elemanları zamanın fonksiyonu olarak tanımlanabilir.</a:t>
                </a:r>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748" r="-109" b="-99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13</a:t>
            </a:fld>
            <a:endParaRPr lang="tr-TR"/>
          </a:p>
        </p:txBody>
      </p:sp>
    </p:spTree>
    <p:extLst>
      <p:ext uri="{BB962C8B-B14F-4D97-AF65-F5344CB8AC3E}">
        <p14:creationId xmlns:p14="http://schemas.microsoft.com/office/powerpoint/2010/main" val="5101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Minimum Kontrol Çabası (Minimum Control Effort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 indent="0">
                  <a:buNone/>
                </a:pPr>
                <a:r>
                  <a:rPr lang="tr-TR" b="1" dirty="0"/>
                  <a:t>Örnek: Roket</a:t>
                </a:r>
              </a:p>
              <a:p>
                <a14:m>
                  <m:oMath xmlns:m="http://schemas.openxmlformats.org/officeDocument/2006/math">
                    <m:r>
                      <a:rPr lang="tr-TR" b="0" i="1" smtClean="0">
                        <a:latin typeface="Cambria Math" panose="02040503050406030204" pitchFamily="18" charset="0"/>
                        <a:ea typeface="Cambria Math" panose="02040503050406030204" pitchFamily="18" charset="0"/>
                      </a:rPr>
                      <m:t>𝑢</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𝑅𝑜𝑘𝑒𝑡𝑖𝑛</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𝑖𝑡𝑘𝑖</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𝑔</m:t>
                    </m:r>
                    <m:r>
                      <a:rPr lang="tr-TR" b="0" i="1" smtClean="0">
                        <a:latin typeface="Cambria Math" panose="02040503050406030204" pitchFamily="18" charset="0"/>
                        <a:ea typeface="Cambria Math" panose="02040503050406030204" pitchFamily="18" charset="0"/>
                      </a:rPr>
                      <m:t>ü</m:t>
                    </m:r>
                    <m:r>
                      <a:rPr lang="tr-TR" b="0" i="1" smtClean="0">
                        <a:latin typeface="Cambria Math" panose="02040503050406030204" pitchFamily="18" charset="0"/>
                        <a:ea typeface="Cambria Math" panose="02040503050406030204" pitchFamily="18" charset="0"/>
                      </a:rPr>
                      <m:t>𝑐</m:t>
                    </m:r>
                    <m:r>
                      <a:rPr lang="tr-TR" b="0" i="1" smtClean="0">
                        <a:latin typeface="Cambria Math" panose="02040503050406030204" pitchFamily="18" charset="0"/>
                        <a:ea typeface="Cambria Math" panose="02040503050406030204" pitchFamily="18" charset="0"/>
                      </a:rPr>
                      <m:t>ü (</m:t>
                    </m:r>
                    <m:r>
                      <a:rPr lang="tr-TR" b="0" i="1" smtClean="0">
                        <a:latin typeface="Cambria Math" panose="02040503050406030204" pitchFamily="18" charset="0"/>
                        <a:ea typeface="Cambria Math" panose="02040503050406030204" pitchFamily="18" charset="0"/>
                      </a:rPr>
                      <m:t>𝑇h𝑟𝑢𝑠𝑡</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𝑜𝑓</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𝑅𝑜𝑐𝑘𝑒𝑡</m:t>
                    </m:r>
                    <m:r>
                      <a:rPr lang="tr-TR" b="0" i="1" smtClean="0">
                        <a:latin typeface="Cambria Math" panose="02040503050406030204" pitchFamily="18" charset="0"/>
                        <a:ea typeface="Cambria Math" panose="02040503050406030204" pitchFamily="18" charset="0"/>
                      </a:rPr>
                      <m:t>)</m:t>
                    </m:r>
                  </m:oMath>
                </a14:m>
                <a:endParaRPr lang="tr-TR" dirty="0"/>
              </a:p>
              <a:p>
                <a:r>
                  <a:rPr lang="tr-TR" dirty="0"/>
                  <a:t>Yakıt tüketim oranı</a:t>
                </a:r>
                <a14:m>
                  <m:oMath xmlns:m="http://schemas.openxmlformats.org/officeDocument/2006/math">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𝑘</m:t>
                    </m:r>
                    <m:d>
                      <m:dPr>
                        <m:begChr m:val="|"/>
                        <m:endChr m:val="|"/>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𝑢</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m:t>
                        </m:r>
                      </m:e>
                    </m:d>
                  </m:oMath>
                </a14:m>
                <a:r>
                  <a:rPr lang="tr-TR" dirty="0"/>
                  <a:t>. Burada k bir sabit</a:t>
                </a:r>
              </a:p>
              <a:p>
                <a:r>
                  <a:rPr lang="tr-TR" dirty="0"/>
                  <a:t>Bu durumda performans ölçütü toplam yakıt tüketimi olur</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i="1">
                              <a:latin typeface="Cambria Math" panose="02040503050406030204" pitchFamily="18" charset="0"/>
                              <a:ea typeface="Cambria Math" panose="02040503050406030204" pitchFamily="18" charset="0"/>
                            </a:rPr>
                            <m:t>𝑘</m:t>
                          </m:r>
                          <m:d>
                            <m:dPr>
                              <m:begChr m:val="|"/>
                              <m:endChr m:val="|"/>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𝑢</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e>
                          </m:d>
                          <m:r>
                            <a:rPr lang="tr-TR" i="1">
                              <a:latin typeface="Cambria Math" panose="02040503050406030204" pitchFamily="18" charset="0"/>
                            </a:rPr>
                            <m:t>𝑑𝑡</m:t>
                          </m:r>
                        </m:e>
                      </m:nary>
                    </m:oMath>
                  </m:oMathPara>
                </a14:m>
                <a:endParaRPr lang="tr-TR" dirty="0"/>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14</a:t>
            </a:fld>
            <a:endParaRPr lang="tr-TR"/>
          </a:p>
        </p:txBody>
      </p:sp>
    </p:spTree>
    <p:extLst>
      <p:ext uri="{BB962C8B-B14F-4D97-AF65-F5344CB8AC3E}">
        <p14:creationId xmlns:p14="http://schemas.microsoft.com/office/powerpoint/2010/main" val="145490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Minimum Kontrol Çabası (Minimum Control Effort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 indent="0">
                  <a:buNone/>
                </a:pPr>
                <a:r>
                  <a:rPr lang="tr-TR" b="1" dirty="0"/>
                  <a:t>Örnek: Enerji Depolama Elemanı Bulunmayan Bir Voltaj Kaynağı ile Bir Network’ün Sürülmesi</a:t>
                </a:r>
              </a:p>
              <a:p>
                <a14:m>
                  <m:oMath xmlns:m="http://schemas.openxmlformats.org/officeDocument/2006/math">
                    <m:r>
                      <a:rPr lang="tr-TR" b="0" i="1" smtClean="0">
                        <a:latin typeface="Cambria Math" panose="02040503050406030204" pitchFamily="18" charset="0"/>
                        <a:ea typeface="Cambria Math" panose="02040503050406030204" pitchFamily="18" charset="0"/>
                      </a:rPr>
                      <m:t>𝑢</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oMath>
                </a14:m>
                <a:r>
                  <a:rPr lang="tr-TR" b="1" dirty="0"/>
                  <a:t> </a:t>
                </a:r>
                <a:r>
                  <a:rPr lang="tr-TR" dirty="0"/>
                  <a:t>Voltaj Kaynağı </a:t>
                </a:r>
              </a:p>
              <a:p>
                <a14:m>
                  <m:oMath xmlns:m="http://schemas.openxmlformats.org/officeDocument/2006/math">
                    <m:r>
                      <a:rPr lang="tr-TR" b="0" i="1" smtClean="0">
                        <a:latin typeface="Cambria Math" panose="02040503050406030204" pitchFamily="18" charset="0"/>
                      </a:rPr>
                      <m:t>𝑖</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a14:m>
                <a:r>
                  <a:rPr lang="tr-TR" dirty="0"/>
                  <a:t> kaynak akımı</a:t>
                </a:r>
                <a14:m>
                  <m:oMath xmlns:m="http://schemas.openxmlformats.org/officeDocument/2006/math">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𝑘</m:t>
                    </m:r>
                    <m:d>
                      <m:dPr>
                        <m:begChr m:val="|"/>
                        <m:endChr m:val="|"/>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𝑢</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e>
                    </m:d>
                  </m:oMath>
                </a14:m>
                <a:endParaRPr lang="tr-TR" dirty="0"/>
              </a:p>
              <a:p>
                <a:r>
                  <a:rPr lang="tr-TR" dirty="0"/>
                  <a:t>Hatırlatma </a:t>
                </a:r>
                <a14:m>
                  <m:oMath xmlns:m="http://schemas.openxmlformats.org/officeDocument/2006/math">
                    <m:r>
                      <a:rPr lang="tr-TR" b="0" i="1" smtClean="0">
                        <a:latin typeface="Cambria Math" panose="02040503050406030204" pitchFamily="18" charset="0"/>
                      </a:rPr>
                      <m:t>𝑖</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𝑉</m:t>
                        </m:r>
                      </m:num>
                      <m:den>
                        <m:r>
                          <a:rPr lang="tr-TR" b="0" i="1" smtClean="0">
                            <a:latin typeface="Cambria Math" panose="02040503050406030204" pitchFamily="18" charset="0"/>
                          </a:rPr>
                          <m:t>𝑅</m:t>
                        </m:r>
                      </m:den>
                    </m:f>
                    <m:r>
                      <a:rPr lang="tr-TR" b="0" i="1" smtClean="0">
                        <a:latin typeface="Cambria Math" panose="02040503050406030204" pitchFamily="18" charset="0"/>
                      </a:rPr>
                      <m:t>→</m:t>
                    </m:r>
                    <m:r>
                      <a:rPr lang="tr-TR" b="0" i="1" smtClean="0">
                        <a:latin typeface="Cambria Math" panose="02040503050406030204" pitchFamily="18" charset="0"/>
                      </a:rPr>
                      <m:t>𝑘𝑢</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oMath>
                </a14:m>
                <a:r>
                  <a:rPr lang="tr-TR" dirty="0"/>
                  <a:t> yazabiliriz. Burada </a:t>
                </a:r>
                <a14:m>
                  <m:oMath xmlns:m="http://schemas.openxmlformats.org/officeDocument/2006/math">
                    <m:r>
                      <a:rPr lang="tr-TR" b="0" i="1" smtClean="0">
                        <a:latin typeface="Cambria Math" panose="02040503050406030204" pitchFamily="18" charset="0"/>
                      </a:rPr>
                      <m:t>𝑘</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𝑅</m:t>
                        </m:r>
                      </m:den>
                    </m:f>
                  </m:oMath>
                </a14:m>
                <a:r>
                  <a:rPr lang="tr-TR" dirty="0"/>
                  <a:t> ve </a:t>
                </a:r>
                <a14:m>
                  <m:oMath xmlns:m="http://schemas.openxmlformats.org/officeDocument/2006/math">
                    <m:r>
                      <a:rPr lang="tr-TR" b="0" i="1" smtClean="0">
                        <a:latin typeface="Cambria Math" panose="02040503050406030204" pitchFamily="18" charset="0"/>
                      </a:rPr>
                      <m:t>𝑉</m:t>
                    </m:r>
                    <m:r>
                      <a:rPr lang="tr-TR" b="0" i="1" smtClean="0">
                        <a:latin typeface="Cambria Math" panose="02040503050406030204" pitchFamily="18" charset="0"/>
                      </a:rPr>
                      <m:t>=</m:t>
                    </m:r>
                    <m:r>
                      <a:rPr lang="tr-TR" b="0" i="1" smtClean="0">
                        <a:latin typeface="Cambria Math" panose="02040503050406030204" pitchFamily="18" charset="0"/>
                      </a:rPr>
                      <m:t>𝑢</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a14:m>
                <a:endParaRPr lang="tr-TR" dirty="0"/>
              </a:p>
              <a:p>
                <a:r>
                  <a:rPr lang="tr-TR" dirty="0"/>
                  <a:t>Kaynak tarafından kullanılan güç</a:t>
                </a:r>
                <a14:m>
                  <m:oMath xmlns:m="http://schemas.openxmlformats.org/officeDocument/2006/math">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𝐼</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𝑉</m:t>
                    </m:r>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rPr>
                      <m:t>𝑘</m:t>
                    </m:r>
                    <m:sSup>
                      <m:sSupPr>
                        <m:ctrlPr>
                          <a:rPr lang="tr-TR" b="0" i="1" smtClean="0">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𝑢</m:t>
                        </m:r>
                      </m:e>
                      <m:sup>
                        <m:r>
                          <a:rPr lang="tr-TR" b="0" i="1" smtClean="0">
                            <a:latin typeface="Cambria Math" panose="02040503050406030204" pitchFamily="18" charset="0"/>
                            <a:ea typeface="Cambria Math" panose="02040503050406030204" pitchFamily="18" charset="0"/>
                          </a:rPr>
                          <m:t>2</m:t>
                        </m:r>
                      </m:sup>
                    </m:sSup>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oMath>
                </a14:m>
                <a:r>
                  <a:rPr lang="tr-TR" dirty="0"/>
                  <a:t>. </a:t>
                </a:r>
              </a:p>
              <a:p>
                <a:r>
                  <a:rPr lang="tr-TR" dirty="0"/>
                  <a:t>Bu durumda performans ölçütü harcanan enerji olur</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i="1">
                              <a:latin typeface="Cambria Math" panose="02040503050406030204" pitchFamily="18" charset="0"/>
                            </a:rPr>
                            <m:t>𝑘</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𝑢</m:t>
                              </m:r>
                            </m:e>
                            <m:sup>
                              <m:r>
                                <a:rPr lang="tr-TR" i="1">
                                  <a:latin typeface="Cambria Math" panose="02040503050406030204" pitchFamily="18" charset="0"/>
                                  <a:ea typeface="Cambria Math" panose="02040503050406030204" pitchFamily="18" charset="0"/>
                                </a:rPr>
                                <m:t>2</m:t>
                              </m:r>
                            </m:sup>
                          </m:sSup>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rPr>
                            <m:t>𝑑𝑡</m:t>
                          </m:r>
                        </m:e>
                      </m:nary>
                    </m:oMath>
                  </m:oMathPara>
                </a14:m>
                <a:endParaRPr lang="tr-TR" dirty="0"/>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15</a:t>
            </a:fld>
            <a:endParaRPr lang="tr-TR"/>
          </a:p>
        </p:txBody>
      </p:sp>
    </p:spTree>
    <p:extLst>
      <p:ext uri="{BB962C8B-B14F-4D97-AF65-F5344CB8AC3E}">
        <p14:creationId xmlns:p14="http://schemas.microsoft.com/office/powerpoint/2010/main" val="268188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İzleme Problemleri (Tracking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tr-TR" dirty="0"/>
                  <a:t>Bu problem, tüm durum değişkenlerini </a:t>
                </a:r>
                <a14:m>
                  <m:oMath xmlns:m="http://schemas.openxmlformats.org/officeDocument/2006/math">
                    <m:d>
                      <m:dPr>
                        <m:ctrlPr>
                          <a:rPr lang="tr-TR" b="0" i="1" dirty="0" smtClean="0">
                            <a:latin typeface="Cambria Math" panose="02040503050406030204" pitchFamily="18" charset="0"/>
                          </a:rPr>
                        </m:ctrlPr>
                      </m:dPr>
                      <m:e>
                        <m:bar>
                          <m:barPr>
                            <m:ctrlPr>
                              <a:rPr lang="tr-TR" b="0" i="1" dirty="0" smtClean="0">
                                <a:latin typeface="Cambria Math" panose="02040503050406030204" pitchFamily="18" charset="0"/>
                              </a:rPr>
                            </m:ctrlPr>
                          </m:barPr>
                          <m:e>
                            <m:r>
                              <a:rPr lang="tr-TR" i="1" dirty="0" smtClean="0">
                                <a:latin typeface="Cambria Math" panose="02040503050406030204" pitchFamily="18" charset="0"/>
                              </a:rPr>
                              <m:t>𝑥</m:t>
                            </m:r>
                          </m:e>
                        </m:bar>
                        <m:d>
                          <m:dPr>
                            <m:ctrlPr>
                              <a:rPr lang="tr-TR" b="0" i="1" dirty="0" smtClean="0">
                                <a:latin typeface="Cambria Math" panose="02040503050406030204" pitchFamily="18" charset="0"/>
                              </a:rPr>
                            </m:ctrlPr>
                          </m:dPr>
                          <m:e>
                            <m:r>
                              <a:rPr lang="tr-TR" i="1" dirty="0" smtClean="0">
                                <a:latin typeface="Cambria Math" panose="02040503050406030204" pitchFamily="18" charset="0"/>
                              </a:rPr>
                              <m:t>𝑡</m:t>
                            </m:r>
                          </m:e>
                        </m:d>
                      </m:e>
                    </m:d>
                    <m:r>
                      <a:rPr lang="tr-TR" b="0" i="0" dirty="0" smtClean="0">
                        <a:latin typeface="Cambria Math" panose="02040503050406030204" pitchFamily="18" charset="0"/>
                      </a:rPr>
                      <m:t>,</m:t>
                    </m:r>
                  </m:oMath>
                </a14:m>
                <a:r>
                  <a:rPr lang="tr-TR" dirty="0"/>
                  <a:t> süreç boyunca tanımlı hedeflenen durum değişkenlerine </a:t>
                </a:r>
                <a14:m>
                  <m:oMath xmlns:m="http://schemas.openxmlformats.org/officeDocument/2006/math">
                    <m:bar>
                      <m:barPr>
                        <m:ctrlPr>
                          <a:rPr lang="tr-TR" b="0" i="1" smtClean="0">
                            <a:latin typeface="Cambria Math" panose="02040503050406030204" pitchFamily="18" charset="0"/>
                          </a:rPr>
                        </m:ctrlPr>
                      </m:barPr>
                      <m:e>
                        <m:r>
                          <a:rPr lang="tr-TR" b="0" i="1" smtClean="0">
                            <a:latin typeface="Cambria Math" panose="02040503050406030204" pitchFamily="18" charset="0"/>
                          </a:rPr>
                          <m:t>𝑟</m:t>
                        </m:r>
                      </m:e>
                    </m:ba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a14:m>
                <a:r>
                  <a:rPr lang="tr-TR" dirty="0"/>
                  <a:t> olabildiğince yakın tutma problemidir. Amaç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𝑓</m:t>
                        </m:r>
                      </m:sub>
                    </m:sSub>
                  </m:oMath>
                </a14:m>
                <a:r>
                  <a:rPr lang="tr-TR" dirty="0"/>
                  <a:t> zaman aralığında </a:t>
                </a:r>
                <a14:m>
                  <m:oMath xmlns:m="http://schemas.openxmlformats.org/officeDocument/2006/math">
                    <m:r>
                      <m:rPr>
                        <m:sty m:val="p"/>
                      </m:rPr>
                      <a:rPr lang="tr-TR" b="0" i="0" smtClean="0">
                        <a:latin typeface="Cambria Math" panose="02040503050406030204" pitchFamily="18" charset="0"/>
                      </a:rPr>
                      <m:t>e</m:t>
                    </m:r>
                    <m:d>
                      <m:dPr>
                        <m:ctrlPr>
                          <a:rPr lang="tr-TR" b="0" i="1" smtClean="0">
                            <a:latin typeface="Cambria Math" panose="02040503050406030204" pitchFamily="18" charset="0"/>
                          </a:rPr>
                        </m:ctrlPr>
                      </m:dPr>
                      <m:e>
                        <m:r>
                          <m:rPr>
                            <m:sty m:val="p"/>
                          </m:rPr>
                          <a:rPr lang="tr-TR" b="0" i="0" smtClean="0">
                            <a:latin typeface="Cambria Math" panose="02040503050406030204" pitchFamily="18" charset="0"/>
                          </a:rPr>
                          <m:t>t</m:t>
                        </m:r>
                      </m:e>
                    </m:d>
                    <m:r>
                      <a:rPr lang="tr-TR" b="0" i="0" smtClean="0">
                        <a:latin typeface="Cambria Math" panose="02040503050406030204" pitchFamily="18" charset="0"/>
                      </a:rPr>
                      <m:t>=</m:t>
                    </m:r>
                    <m:d>
                      <m:dPr>
                        <m:begChr m:val="|"/>
                        <m:endChr m:val="|"/>
                        <m:ctrlPr>
                          <a:rPr lang="tr-TR" b="0" i="1" smtClean="0">
                            <a:latin typeface="Cambria Math" panose="02040503050406030204" pitchFamily="18" charset="0"/>
                          </a:rPr>
                        </m:ctrlPr>
                      </m:dPr>
                      <m:e>
                        <m:bar>
                          <m:barPr>
                            <m:ctrlPr>
                              <a:rPr lang="tr-TR" i="1" dirty="0">
                                <a:latin typeface="Cambria Math" panose="02040503050406030204" pitchFamily="18" charset="0"/>
                              </a:rPr>
                            </m:ctrlPr>
                          </m:barPr>
                          <m:e>
                            <m:r>
                              <a:rPr lang="tr-TR" i="1" dirty="0">
                                <a:latin typeface="Cambria Math" panose="02040503050406030204" pitchFamily="18" charset="0"/>
                              </a:rPr>
                              <m:t>𝑥</m:t>
                            </m:r>
                          </m:e>
                        </m:bar>
                        <m:d>
                          <m:dPr>
                            <m:ctrlPr>
                              <a:rPr lang="tr-TR" i="1" dirty="0">
                                <a:latin typeface="Cambria Math" panose="02040503050406030204" pitchFamily="18" charset="0"/>
                              </a:rPr>
                            </m:ctrlPr>
                          </m:dPr>
                          <m:e>
                            <m:r>
                              <a:rPr lang="tr-TR" i="1" dirty="0">
                                <a:latin typeface="Cambria Math" panose="02040503050406030204" pitchFamily="18" charset="0"/>
                              </a:rPr>
                              <m:t>𝑡</m:t>
                            </m:r>
                          </m:e>
                        </m:d>
                        <m:r>
                          <a:rPr lang="tr-TR" b="0" i="1" dirty="0" smtClean="0">
                            <a:latin typeface="Cambria Math" panose="02040503050406030204" pitchFamily="18" charset="0"/>
                          </a:rPr>
                          <m:t>−</m:t>
                        </m:r>
                        <m:bar>
                          <m:barPr>
                            <m:ctrlPr>
                              <a:rPr lang="tr-TR" i="1">
                                <a:latin typeface="Cambria Math" panose="02040503050406030204" pitchFamily="18" charset="0"/>
                              </a:rPr>
                            </m:ctrlPr>
                          </m:barPr>
                          <m:e>
                            <m:r>
                              <a:rPr lang="tr-TR" i="1">
                                <a:latin typeface="Cambria Math" panose="02040503050406030204" pitchFamily="18" charset="0"/>
                              </a:rPr>
                              <m:t>𝑟</m:t>
                            </m:r>
                          </m:e>
                        </m:ba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e>
                    </m:d>
                  </m:oMath>
                </a14:m>
                <a:r>
                  <a:rPr lang="tr-TR" dirty="0"/>
                  <a:t> sürekli sıfır veya sıfıra en yakın yapmaya çalışmaktır.</a:t>
                </a:r>
              </a:p>
              <a:p>
                <a:pPr marL="45720" indent="0">
                  <a:buNone/>
                </a:pPr>
                <a:r>
                  <a:rPr lang="tr-TR" dirty="0"/>
                  <a:t>Bu durumda performans kriteri</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d>
                            <m:dPr>
                              <m:begChr m:val="["/>
                              <m:endChr m:val="]"/>
                              <m:ctrlPr>
                                <a:rPr lang="tr-TR" i="1">
                                  <a:latin typeface="Cambria Math" panose="02040503050406030204" pitchFamily="18" charset="0"/>
                                  <a:ea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e>
                          </m:d>
                        </m:e>
                        <m:sup>
                          <m:r>
                            <a:rPr lang="tr-TR" i="1">
                              <a:latin typeface="Cambria Math" panose="02040503050406030204" pitchFamily="18" charset="0"/>
                              <a:ea typeface="Cambria Math" panose="02040503050406030204" pitchFamily="18" charset="0"/>
                            </a:rPr>
                            <m:t>𝑇</m:t>
                          </m:r>
                        </m:sup>
                      </m:sSup>
                      <m:bar>
                        <m:barPr>
                          <m:ctrlPr>
                            <a:rPr lang="tr-TR" i="1">
                              <a:latin typeface="Cambria Math" panose="02040503050406030204" pitchFamily="18" charset="0"/>
                              <a:ea typeface="Cambria Math" panose="02040503050406030204" pitchFamily="18" charset="0"/>
                            </a:rPr>
                          </m:ctrlPr>
                        </m:barPr>
                        <m:e>
                          <m:r>
                            <a:rPr lang="tr-TR" b="0" i="1" smtClean="0">
                              <a:latin typeface="Cambria Math" panose="02040503050406030204" pitchFamily="18" charset="0"/>
                              <a:ea typeface="Cambria Math" panose="02040503050406030204" pitchFamily="18" charset="0"/>
                            </a:rPr>
                            <m:t>𝑄</m:t>
                          </m:r>
                        </m:e>
                      </m:bar>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oMath>
                  </m:oMathPara>
                </a14:m>
                <a:endParaRPr lang="tr-TR" dirty="0"/>
              </a:p>
              <a:p>
                <a:pPr marL="45720" indent="0">
                  <a:buNone/>
                </a:pPr>
                <a:r>
                  <a:rPr lang="tr-TR" dirty="0"/>
                  <a:t>Başka bir şekilde.</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sSubSup>
                        <m:sSubSupPr>
                          <m:ctrlPr>
                            <a:rPr lang="tr-TR" i="1">
                              <a:latin typeface="Cambria Math" panose="02040503050406030204" pitchFamily="18" charset="0"/>
                            </a:rPr>
                          </m:ctrlPr>
                        </m:sSubSupPr>
                        <m:e>
                          <m:d>
                            <m:dPr>
                              <m:begChr m:val="‖"/>
                              <m:endChr m:val="‖"/>
                              <m:ctrlPr>
                                <a:rPr lang="tr-TR" i="1">
                                  <a:latin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m:rPr>
                                  <m:nor/>
                                </m:rPr>
                                <a:rPr lang="tr-TR" dirty="0"/>
                                <m:t> </m:t>
                              </m:r>
                            </m:e>
                          </m:d>
                        </m:e>
                        <m:sub>
                          <m:bar>
                            <m:barPr>
                              <m:ctrlPr>
                                <a:rPr lang="tr-TR" i="1">
                                  <a:latin typeface="Cambria Math" panose="02040503050406030204" pitchFamily="18" charset="0"/>
                                </a:rPr>
                              </m:ctrlPr>
                            </m:barPr>
                            <m:e>
                              <m:r>
                                <m:rPr>
                                  <m:sty m:val="p"/>
                                </m:rPr>
                                <a:rPr lang="tr-TR" b="0" i="0" smtClean="0">
                                  <a:latin typeface="Cambria Math" panose="02040503050406030204" pitchFamily="18" charset="0"/>
                                </a:rPr>
                                <m:t>Q</m:t>
                              </m:r>
                            </m:e>
                          </m:bar>
                        </m:sub>
                        <m:sup>
                          <m:r>
                            <a:rPr lang="tr-TR">
                              <a:latin typeface="Cambria Math" panose="02040503050406030204" pitchFamily="18" charset="0"/>
                            </a:rPr>
                            <m:t>2</m:t>
                          </m:r>
                        </m:sup>
                      </m:sSubSup>
                    </m:oMath>
                  </m:oMathPara>
                </a14:m>
                <a:endParaRPr lang="tr-TR" dirty="0"/>
              </a:p>
              <a:p>
                <a:pPr marL="45720" indent="0">
                  <a:buNone/>
                </a:pPr>
                <a14:m>
                  <m:oMath xmlns:m="http://schemas.openxmlformats.org/officeDocument/2006/math">
                    <m:bar>
                      <m:barPr>
                        <m:ctrlPr>
                          <a:rPr lang="tr-TR" i="1">
                            <a:latin typeface="Cambria Math" panose="02040503050406030204" pitchFamily="18" charset="0"/>
                            <a:ea typeface="Cambria Math" panose="02040503050406030204" pitchFamily="18" charset="0"/>
                          </a:rPr>
                        </m:ctrlPr>
                      </m:barPr>
                      <m:e>
                        <m:r>
                          <a:rPr lang="tr-TR" b="0" i="1" smtClean="0">
                            <a:latin typeface="Cambria Math" panose="02040503050406030204" pitchFamily="18" charset="0"/>
                            <a:ea typeface="Cambria Math" panose="02040503050406030204" pitchFamily="18" charset="0"/>
                          </a:rPr>
                          <m:t>𝑄</m:t>
                        </m:r>
                      </m:e>
                    </m:bar>
                  </m:oMath>
                </a14:m>
                <a:r>
                  <a:rPr lang="tr-TR" dirty="0"/>
                  <a:t>, kullanıcı tarafından tanımlanan gerçek, simetrik, pozitif yarı-tanımlı </a:t>
                </a:r>
                <a14:m>
                  <m:oMath xmlns:m="http://schemas.openxmlformats.org/officeDocument/2006/math">
                    <m:r>
                      <a:rPr lang="tr-TR" i="1">
                        <a:latin typeface="Cambria Math" panose="02040503050406030204" pitchFamily="18" charset="0"/>
                      </a:rPr>
                      <m:t>𝑛</m:t>
                    </m:r>
                    <m:r>
                      <a:rPr lang="tr-TR" i="1">
                        <a:latin typeface="Cambria Math" panose="02040503050406030204" pitchFamily="18" charset="0"/>
                      </a:rPr>
                      <m:t>×</m:t>
                    </m:r>
                    <m:r>
                      <a:rPr lang="tr-TR" i="1">
                        <a:latin typeface="Cambria Math" panose="02040503050406030204" pitchFamily="18" charset="0"/>
                      </a:rPr>
                      <m:t>𝑛</m:t>
                    </m:r>
                  </m:oMath>
                </a14:m>
                <a:r>
                  <a:rPr lang="tr-TR" dirty="0"/>
                  <a:t> ağırlık matrisidir.</a:t>
                </a:r>
              </a:p>
              <a:p>
                <a:pPr marL="45720" indent="0">
                  <a:buNone/>
                </a:pPr>
                <a14:m>
                  <m:oMath xmlns:m="http://schemas.openxmlformats.org/officeDocument/2006/math">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𝑄</m:t>
                        </m:r>
                      </m:e>
                    </m:bar>
                  </m:oMath>
                </a14:m>
                <a:r>
                  <a:rPr lang="tr-TR" dirty="0"/>
                  <a:t>, birim matsis ise performans ölçütü</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sSup>
                            <m:sSupPr>
                              <m:ctrlPr>
                                <a:rPr lang="tr-TR" b="0" i="1" smtClean="0">
                                  <a:latin typeface="Cambria Math" panose="02040503050406030204" pitchFamily="18" charset="0"/>
                                  <a:ea typeface="Cambria Math" panose="02040503050406030204" pitchFamily="18" charset="0"/>
                                </a:rPr>
                              </m:ctrlPr>
                            </m:sSupPr>
                            <m:e>
                              <m:d>
                                <m:dPr>
                                  <m:ctrlPr>
                                    <a:rPr lang="tr-TR" b="0" i="1" smtClean="0">
                                      <a:latin typeface="Cambria Math" panose="02040503050406030204" pitchFamily="18" charset="0"/>
                                      <a:ea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e>
                              </m:d>
                            </m:e>
                            <m:sup>
                              <m:r>
                                <a:rPr lang="tr-TR" b="0" i="1" smtClean="0">
                                  <a:latin typeface="Cambria Math" panose="02040503050406030204" pitchFamily="18" charset="0"/>
                                  <a:ea typeface="Cambria Math" panose="02040503050406030204" pitchFamily="18" charset="0"/>
                                </a:rPr>
                                <m:t>2</m:t>
                              </m:r>
                            </m:sup>
                          </m:sSup>
                          <m:r>
                            <a:rPr lang="tr-TR" i="1">
                              <a:latin typeface="Cambria Math" panose="02040503050406030204" pitchFamily="18" charset="0"/>
                            </a:rPr>
                            <m:t>𝑑𝑡</m:t>
                          </m:r>
                        </m:e>
                      </m:nary>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49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16</a:t>
            </a:fld>
            <a:endParaRPr lang="tr-TR"/>
          </a:p>
        </p:txBody>
      </p:sp>
    </p:spTree>
    <p:extLst>
      <p:ext uri="{BB962C8B-B14F-4D97-AF65-F5344CB8AC3E}">
        <p14:creationId xmlns:p14="http://schemas.microsoft.com/office/powerpoint/2010/main" val="416912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İzleme Problemleri (Tracking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 indent="0">
                  <a:buNone/>
                </a:pPr>
                <a:r>
                  <a:rPr lang="tr-TR" dirty="0"/>
                  <a:t>Eğer kontrol girişinde bir kısıt yoksa, bu durumda uygulanan kontrol girişi </a:t>
                </a: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rPr>
                          <m:t>𝑢</m:t>
                        </m:r>
                      </m:e>
                      <m:sup>
                        <m:r>
                          <a:rPr lang="tr-TR" i="1">
                            <a:latin typeface="Cambria Math" panose="02040503050406030204" pitchFamily="18" charset="0"/>
                          </a:rPr>
                          <m:t>∗</m:t>
                        </m:r>
                      </m:sup>
                    </m:sSup>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a:t> impulsif fonksiyonları ve türevlerini içerir. Ancak pratikte bu gerçekçi değildir. </a:t>
                </a:r>
              </a:p>
              <a:p>
                <a:r>
                  <a:rPr lang="tr-TR" dirty="0"/>
                  <a:t>Bu nedenle hem uygulanan kontrol girişine </a:t>
                </a: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rPr>
                          <m:t>𝑢</m:t>
                        </m:r>
                      </m:e>
                      <m:sup>
                        <m:r>
                          <a:rPr lang="tr-TR" i="1">
                            <a:latin typeface="Cambria Math" panose="02040503050406030204" pitchFamily="18" charset="0"/>
                          </a:rPr>
                          <m:t>∗</m:t>
                        </m:r>
                      </m:sup>
                    </m:sSup>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a:t> sınır koyarak optimizasyon problemini matematiksel hesaplama açısından daha zor hale getirmemek </a:t>
                </a:r>
              </a:p>
              <a:p>
                <a:r>
                  <a:rPr lang="tr-TR" dirty="0"/>
                  <a:t>Hem de enerji tüketimini (kontrol çabası) azaltmak için izleme problemlerinde genellikle aşağıdaki modifiye edilmiş performans ölçütü kullanılır.</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d>
                            <m:dPr>
                              <m:begChr m:val="{"/>
                              <m:endChr m:val="}"/>
                              <m:ctrlPr>
                                <a:rPr lang="tr-TR" i="1" smtClean="0">
                                  <a:latin typeface="Cambria Math" panose="02040503050406030204" pitchFamily="18" charset="0"/>
                                </a:rPr>
                              </m:ctrlPr>
                            </m:dPr>
                            <m:e>
                              <m:sSubSup>
                                <m:sSubSupPr>
                                  <m:ctrlPr>
                                    <a:rPr lang="tr-TR" i="1">
                                      <a:latin typeface="Cambria Math" panose="02040503050406030204" pitchFamily="18" charset="0"/>
                                    </a:rPr>
                                  </m:ctrlPr>
                                </m:sSubSupPr>
                                <m:e>
                                  <m:d>
                                    <m:dPr>
                                      <m:begChr m:val="‖"/>
                                      <m:endChr m:val="‖"/>
                                      <m:ctrlPr>
                                        <a:rPr lang="tr-TR" i="1">
                                          <a:latin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m:rPr>
                                          <m:nor/>
                                        </m:rPr>
                                        <a:rPr lang="tr-TR" dirty="0"/>
                                        <m:t> </m:t>
                                      </m:r>
                                    </m:e>
                                  </m:d>
                                </m:e>
                                <m:sub>
                                  <m:bar>
                                    <m:barPr>
                                      <m:ctrlPr>
                                        <a:rPr lang="tr-TR" i="1">
                                          <a:latin typeface="Cambria Math" panose="02040503050406030204" pitchFamily="18" charset="0"/>
                                        </a:rPr>
                                      </m:ctrlPr>
                                    </m:barPr>
                                    <m:e>
                                      <m:r>
                                        <m:rPr>
                                          <m:sty m:val="p"/>
                                        </m:rPr>
                                        <a:rPr lang="tr-TR">
                                          <a:latin typeface="Cambria Math" panose="02040503050406030204" pitchFamily="18" charset="0"/>
                                        </a:rPr>
                                        <m:t>Q</m:t>
                                      </m:r>
                                    </m:e>
                                  </m:bar>
                                </m:sub>
                                <m:sup>
                                  <m:r>
                                    <a:rPr lang="tr-TR">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d>
                                    <m:dPr>
                                      <m:begChr m:val="‖"/>
                                      <m:endChr m:val="‖"/>
                                      <m:ctrlPr>
                                        <a:rPr lang="tr-TR" i="1">
                                          <a:latin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𝑢</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m:rPr>
                                          <m:nor/>
                                        </m:rPr>
                                        <a:rPr lang="tr-TR" dirty="0"/>
                                        <m:t> </m:t>
                                      </m:r>
                                    </m:e>
                                  </m:d>
                                </m:e>
                                <m:sub>
                                  <m:bar>
                                    <m:barPr>
                                      <m:ctrlPr>
                                        <a:rPr lang="tr-TR" i="1">
                                          <a:latin typeface="Cambria Math" panose="02040503050406030204" pitchFamily="18" charset="0"/>
                                        </a:rPr>
                                      </m:ctrlPr>
                                    </m:barPr>
                                    <m:e>
                                      <m:r>
                                        <m:rPr>
                                          <m:sty m:val="p"/>
                                        </m:rPr>
                                        <a:rPr lang="tr-TR">
                                          <a:latin typeface="Cambria Math" panose="02040503050406030204" pitchFamily="18" charset="0"/>
                                        </a:rPr>
                                        <m:t>R</m:t>
                                      </m:r>
                                    </m:e>
                                  </m:bar>
                                </m:sub>
                                <m:sup>
                                  <m:r>
                                    <a:rPr lang="tr-TR">
                                      <a:latin typeface="Cambria Math" panose="02040503050406030204" pitchFamily="18" charset="0"/>
                                    </a:rPr>
                                    <m:t>2</m:t>
                                  </m:r>
                                </m:sup>
                              </m:sSubSup>
                            </m:e>
                          </m:d>
                          <m:r>
                            <a:rPr lang="tr-TR" i="1">
                              <a:latin typeface="Cambria Math" panose="02040503050406030204" pitchFamily="18" charset="0"/>
                            </a:rPr>
                            <m:t>𝑑𝑡</m:t>
                          </m:r>
                        </m:e>
                      </m:nary>
                    </m:oMath>
                  </m:oMathPara>
                </a14:m>
                <a:endParaRPr lang="tr-TR" dirty="0"/>
              </a:p>
              <a:p>
                <a:r>
                  <a:rPr lang="tr-TR" dirty="0"/>
                  <a:t>Ek olarak, eğer son andaki hata, süreç boyundaki hatalardan daha önemli ise bir nihai hataya ikişkin bir terim daha eklenerek performans ölçütü aşağıdaki gibi modifiye edilir.</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sSubSup>
                        <m:sSubSupPr>
                          <m:ctrlPr>
                            <a:rPr lang="tr-TR" i="1">
                              <a:latin typeface="Cambria Math" panose="02040503050406030204" pitchFamily="18" charset="0"/>
                            </a:rPr>
                          </m:ctrlPr>
                        </m:sSubSupPr>
                        <m:e>
                          <m:d>
                            <m:dPr>
                              <m:begChr m:val="‖"/>
                              <m:endChr m:val="‖"/>
                              <m:ctrlPr>
                                <a:rPr lang="tr-TR" i="1">
                                  <a:latin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𝑡</m:t>
                                      </m:r>
                                    </m:e>
                                    <m:sub>
                                      <m:r>
                                        <a:rPr lang="tr-TR" i="1">
                                          <a:latin typeface="Cambria Math" panose="02040503050406030204" pitchFamily="18" charset="0"/>
                                          <a:ea typeface="Cambria Math" panose="02040503050406030204" pitchFamily="18" charset="0"/>
                                        </a:rPr>
                                        <m:t>𝑓</m:t>
                                      </m:r>
                                    </m:sub>
                                  </m:sSub>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𝑡</m:t>
                                      </m:r>
                                    </m:e>
                                    <m:sub>
                                      <m:r>
                                        <a:rPr lang="tr-TR" i="1">
                                          <a:latin typeface="Cambria Math" panose="02040503050406030204" pitchFamily="18" charset="0"/>
                                          <a:ea typeface="Cambria Math" panose="02040503050406030204" pitchFamily="18" charset="0"/>
                                        </a:rPr>
                                        <m:t>𝑓</m:t>
                                      </m:r>
                                    </m:sub>
                                  </m:sSub>
                                </m:e>
                              </m:d>
                              <m:r>
                                <m:rPr>
                                  <m:nor/>
                                </m:rPr>
                                <a:rPr lang="tr-TR" dirty="0"/>
                                <m:t> </m:t>
                              </m:r>
                            </m:e>
                          </m:d>
                        </m:e>
                        <m:sub>
                          <m:bar>
                            <m:barPr>
                              <m:ctrlPr>
                                <a:rPr lang="tr-TR" i="1">
                                  <a:latin typeface="Cambria Math" panose="02040503050406030204" pitchFamily="18" charset="0"/>
                                </a:rPr>
                              </m:ctrlPr>
                            </m:barPr>
                            <m:e>
                              <m:r>
                                <m:rPr>
                                  <m:sty m:val="p"/>
                                </m:rPr>
                                <a:rPr lang="tr-TR">
                                  <a:latin typeface="Cambria Math" panose="02040503050406030204" pitchFamily="18" charset="0"/>
                                </a:rPr>
                                <m:t>H</m:t>
                              </m:r>
                            </m:e>
                          </m:bar>
                        </m:sub>
                        <m:sup>
                          <m:r>
                            <a:rPr lang="tr-TR">
                              <a:latin typeface="Cambria Math" panose="02040503050406030204" pitchFamily="18" charset="0"/>
                            </a:rPr>
                            <m:t>2</m:t>
                          </m:r>
                        </m:sup>
                      </m:sSubSup>
                      <m:r>
                        <a:rPr lang="tr-TR" b="0" i="1" smtClean="0">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d>
                            <m:dPr>
                              <m:begChr m:val="{"/>
                              <m:endChr m:val="}"/>
                              <m:ctrlPr>
                                <a:rPr lang="tr-TR" i="1">
                                  <a:latin typeface="Cambria Math" panose="02040503050406030204" pitchFamily="18" charset="0"/>
                                </a:rPr>
                              </m:ctrlPr>
                            </m:dPr>
                            <m:e>
                              <m:sSubSup>
                                <m:sSubSupPr>
                                  <m:ctrlPr>
                                    <a:rPr lang="tr-TR" i="1">
                                      <a:latin typeface="Cambria Math" panose="02040503050406030204" pitchFamily="18" charset="0"/>
                                    </a:rPr>
                                  </m:ctrlPr>
                                </m:sSubSupPr>
                                <m:e>
                                  <m:d>
                                    <m:dPr>
                                      <m:begChr m:val="‖"/>
                                      <m:endChr m:val="‖"/>
                                      <m:ctrlPr>
                                        <a:rPr lang="tr-TR" i="1">
                                          <a:latin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m:rPr>
                                          <m:nor/>
                                        </m:rPr>
                                        <a:rPr lang="tr-TR" dirty="0"/>
                                        <m:t> </m:t>
                                      </m:r>
                                    </m:e>
                                  </m:d>
                                </m:e>
                                <m:sub>
                                  <m:bar>
                                    <m:barPr>
                                      <m:ctrlPr>
                                        <a:rPr lang="tr-TR" i="1">
                                          <a:latin typeface="Cambria Math" panose="02040503050406030204" pitchFamily="18" charset="0"/>
                                        </a:rPr>
                                      </m:ctrlPr>
                                    </m:barPr>
                                    <m:e>
                                      <m:r>
                                        <m:rPr>
                                          <m:sty m:val="p"/>
                                        </m:rPr>
                                        <a:rPr lang="tr-TR">
                                          <a:latin typeface="Cambria Math" panose="02040503050406030204" pitchFamily="18" charset="0"/>
                                        </a:rPr>
                                        <m:t>Q</m:t>
                                      </m:r>
                                    </m:e>
                                  </m:bar>
                                </m:sub>
                                <m:sup>
                                  <m:r>
                                    <a:rPr lang="tr-TR">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d>
                                    <m:dPr>
                                      <m:begChr m:val="‖"/>
                                      <m:endChr m:val="‖"/>
                                      <m:ctrlPr>
                                        <a:rPr lang="tr-TR" i="1">
                                          <a:latin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𝑢</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m:rPr>
                                          <m:nor/>
                                        </m:rPr>
                                        <a:rPr lang="tr-TR" dirty="0"/>
                                        <m:t> </m:t>
                                      </m:r>
                                    </m:e>
                                  </m:d>
                                </m:e>
                                <m:sub>
                                  <m:bar>
                                    <m:barPr>
                                      <m:ctrlPr>
                                        <a:rPr lang="tr-TR" i="1">
                                          <a:latin typeface="Cambria Math" panose="02040503050406030204" pitchFamily="18" charset="0"/>
                                        </a:rPr>
                                      </m:ctrlPr>
                                    </m:barPr>
                                    <m:e>
                                      <m:r>
                                        <m:rPr>
                                          <m:sty m:val="p"/>
                                        </m:rPr>
                                        <a:rPr lang="tr-TR">
                                          <a:latin typeface="Cambria Math" panose="02040503050406030204" pitchFamily="18" charset="0"/>
                                        </a:rPr>
                                        <m:t>R</m:t>
                                      </m:r>
                                    </m:e>
                                  </m:bar>
                                </m:sub>
                                <m:sup>
                                  <m:r>
                                    <a:rPr lang="tr-TR">
                                      <a:latin typeface="Cambria Math" panose="02040503050406030204" pitchFamily="18" charset="0"/>
                                    </a:rPr>
                                    <m:t>2</m:t>
                                  </m:r>
                                </m:sup>
                              </m:sSubSup>
                            </m:e>
                          </m:d>
                          <m:r>
                            <a:rPr lang="tr-TR" i="1">
                              <a:latin typeface="Cambria Math" panose="02040503050406030204" pitchFamily="18" charset="0"/>
                            </a:rPr>
                            <m:t>𝑑𝑡</m:t>
                          </m:r>
                        </m:e>
                      </m:nary>
                    </m:oMath>
                  </m:oMathPara>
                </a14:m>
                <a:endParaRPr lang="tr-TR" dirty="0"/>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3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17</a:t>
            </a:fld>
            <a:endParaRPr lang="tr-TR"/>
          </a:p>
        </p:txBody>
      </p:sp>
    </p:spTree>
    <p:extLst>
      <p:ext uri="{BB962C8B-B14F-4D97-AF65-F5344CB8AC3E}">
        <p14:creationId xmlns:p14="http://schemas.microsoft.com/office/powerpoint/2010/main" val="1497895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İzleme Problemleri (Tracking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sSubSup>
                        <m:sSubSupPr>
                          <m:ctrlPr>
                            <a:rPr lang="tr-TR" i="1">
                              <a:latin typeface="Cambria Math" panose="02040503050406030204" pitchFamily="18" charset="0"/>
                            </a:rPr>
                          </m:ctrlPr>
                        </m:sSubSupPr>
                        <m:e>
                          <m:d>
                            <m:dPr>
                              <m:begChr m:val="‖"/>
                              <m:endChr m:val="‖"/>
                              <m:ctrlPr>
                                <a:rPr lang="tr-TR" i="1">
                                  <a:latin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𝑡</m:t>
                                      </m:r>
                                    </m:e>
                                    <m:sub>
                                      <m:r>
                                        <a:rPr lang="tr-TR" i="1">
                                          <a:latin typeface="Cambria Math" panose="02040503050406030204" pitchFamily="18" charset="0"/>
                                          <a:ea typeface="Cambria Math" panose="02040503050406030204" pitchFamily="18" charset="0"/>
                                        </a:rPr>
                                        <m:t>𝑓</m:t>
                                      </m:r>
                                    </m:sub>
                                  </m:sSub>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𝑡</m:t>
                                      </m:r>
                                    </m:e>
                                    <m:sub>
                                      <m:r>
                                        <a:rPr lang="tr-TR" i="1">
                                          <a:latin typeface="Cambria Math" panose="02040503050406030204" pitchFamily="18" charset="0"/>
                                          <a:ea typeface="Cambria Math" panose="02040503050406030204" pitchFamily="18" charset="0"/>
                                        </a:rPr>
                                        <m:t>𝑓</m:t>
                                      </m:r>
                                    </m:sub>
                                  </m:sSub>
                                </m:e>
                              </m:d>
                              <m:r>
                                <m:rPr>
                                  <m:nor/>
                                </m:rPr>
                                <a:rPr lang="tr-TR" dirty="0"/>
                                <m:t> </m:t>
                              </m:r>
                            </m:e>
                          </m:d>
                        </m:e>
                        <m:sub>
                          <m:bar>
                            <m:barPr>
                              <m:ctrlPr>
                                <a:rPr lang="tr-TR" i="1">
                                  <a:latin typeface="Cambria Math" panose="02040503050406030204" pitchFamily="18" charset="0"/>
                                </a:rPr>
                              </m:ctrlPr>
                            </m:barPr>
                            <m:e>
                              <m:r>
                                <m:rPr>
                                  <m:sty m:val="p"/>
                                </m:rPr>
                                <a:rPr lang="tr-TR">
                                  <a:latin typeface="Cambria Math" panose="02040503050406030204" pitchFamily="18" charset="0"/>
                                </a:rPr>
                                <m:t>H</m:t>
                              </m:r>
                            </m:e>
                          </m:bar>
                        </m:sub>
                        <m:sup>
                          <m:r>
                            <a:rPr lang="tr-TR">
                              <a:latin typeface="Cambria Math" panose="02040503050406030204" pitchFamily="18" charset="0"/>
                            </a:rPr>
                            <m:t>2</m:t>
                          </m:r>
                        </m:sup>
                      </m:sSubSup>
                      <m:r>
                        <a:rPr lang="tr-TR" b="0" i="1" smtClean="0">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d>
                            <m:dPr>
                              <m:begChr m:val="{"/>
                              <m:endChr m:val="}"/>
                              <m:ctrlPr>
                                <a:rPr lang="tr-TR" i="1">
                                  <a:latin typeface="Cambria Math" panose="02040503050406030204" pitchFamily="18" charset="0"/>
                                </a:rPr>
                              </m:ctrlPr>
                            </m:dPr>
                            <m:e>
                              <m:sSubSup>
                                <m:sSubSupPr>
                                  <m:ctrlPr>
                                    <a:rPr lang="tr-TR" i="1">
                                      <a:latin typeface="Cambria Math" panose="02040503050406030204" pitchFamily="18" charset="0"/>
                                    </a:rPr>
                                  </m:ctrlPr>
                                </m:sSubSupPr>
                                <m:e>
                                  <m:d>
                                    <m:dPr>
                                      <m:begChr m:val="‖"/>
                                      <m:endChr m:val="‖"/>
                                      <m:ctrlPr>
                                        <a:rPr lang="tr-TR" i="1">
                                          <a:latin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m:rPr>
                                          <m:nor/>
                                        </m:rPr>
                                        <a:rPr lang="tr-TR" dirty="0"/>
                                        <m:t> </m:t>
                                      </m:r>
                                    </m:e>
                                  </m:d>
                                </m:e>
                                <m:sub>
                                  <m:bar>
                                    <m:barPr>
                                      <m:ctrlPr>
                                        <a:rPr lang="tr-TR" i="1">
                                          <a:latin typeface="Cambria Math" panose="02040503050406030204" pitchFamily="18" charset="0"/>
                                        </a:rPr>
                                      </m:ctrlPr>
                                    </m:barPr>
                                    <m:e>
                                      <m:r>
                                        <m:rPr>
                                          <m:sty m:val="p"/>
                                        </m:rPr>
                                        <a:rPr lang="tr-TR">
                                          <a:latin typeface="Cambria Math" panose="02040503050406030204" pitchFamily="18" charset="0"/>
                                        </a:rPr>
                                        <m:t>Q</m:t>
                                      </m:r>
                                    </m:e>
                                  </m:bar>
                                </m:sub>
                                <m:sup>
                                  <m:r>
                                    <a:rPr lang="tr-TR">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d>
                                    <m:dPr>
                                      <m:begChr m:val="‖"/>
                                      <m:endChr m:val="‖"/>
                                      <m:ctrlPr>
                                        <a:rPr lang="tr-TR" i="1">
                                          <a:latin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𝑢</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m:rPr>
                                          <m:nor/>
                                        </m:rPr>
                                        <a:rPr lang="tr-TR" dirty="0"/>
                                        <m:t> </m:t>
                                      </m:r>
                                    </m:e>
                                  </m:d>
                                </m:e>
                                <m:sub>
                                  <m:bar>
                                    <m:barPr>
                                      <m:ctrlPr>
                                        <a:rPr lang="tr-TR" i="1">
                                          <a:latin typeface="Cambria Math" panose="02040503050406030204" pitchFamily="18" charset="0"/>
                                        </a:rPr>
                                      </m:ctrlPr>
                                    </m:barPr>
                                    <m:e>
                                      <m:r>
                                        <m:rPr>
                                          <m:sty m:val="p"/>
                                        </m:rPr>
                                        <a:rPr lang="tr-TR">
                                          <a:latin typeface="Cambria Math" panose="02040503050406030204" pitchFamily="18" charset="0"/>
                                        </a:rPr>
                                        <m:t>R</m:t>
                                      </m:r>
                                    </m:e>
                                  </m:bar>
                                </m:sub>
                                <m:sup>
                                  <m:r>
                                    <a:rPr lang="tr-TR">
                                      <a:latin typeface="Cambria Math" panose="02040503050406030204" pitchFamily="18" charset="0"/>
                                    </a:rPr>
                                    <m:t>2</m:t>
                                  </m:r>
                                </m:sup>
                              </m:sSubSup>
                            </m:e>
                          </m:d>
                          <m:r>
                            <a:rPr lang="tr-TR" i="1">
                              <a:latin typeface="Cambria Math" panose="02040503050406030204" pitchFamily="18" charset="0"/>
                            </a:rPr>
                            <m:t>𝑑𝑡</m:t>
                          </m:r>
                        </m:e>
                      </m:nary>
                    </m:oMath>
                  </m:oMathPara>
                </a14:m>
                <a:endParaRPr lang="tr-TR" dirty="0"/>
              </a:p>
              <a:p>
                <a:pPr marL="45720" indent="0">
                  <a:buNone/>
                </a:pPr>
                <a:r>
                  <a:rPr lang="tr-TR" dirty="0"/>
                  <a:t>Şeklinde ifade edilen performans ölçütü ile</a:t>
                </a:r>
              </a:p>
              <a:p>
                <a:pPr lvl="1"/>
                <a:r>
                  <a:rPr lang="tr-TR" dirty="0"/>
                  <a:t>Nihai Kontrol Problemi (Terminal Control Problem)</a:t>
                </a:r>
              </a:p>
              <a:p>
                <a:pPr lvl="1"/>
                <a:r>
                  <a:rPr lang="tr-TR" dirty="0"/>
                  <a:t>Minimum Kontrol Çabası (Minimum Control Effort Problem)</a:t>
                </a:r>
              </a:p>
              <a:p>
                <a:pPr lvl="1"/>
                <a:r>
                  <a:rPr lang="tr-TR" dirty="0"/>
                  <a:t>İzleme Problemleri (Tracking Problems)</a:t>
                </a:r>
              </a:p>
              <a:p>
                <a:pPr marL="45720" indent="0">
                  <a:buNone/>
                </a:pPr>
                <a:r>
                  <a:rPr lang="tr-TR" dirty="0"/>
                  <a:t>Problemleri ve bu problemlerin bileşimleri çözülebilir.</a:t>
                </a:r>
              </a:p>
              <a:p>
                <a:pPr marL="45720" indent="0">
                  <a:buNone/>
                </a:pPr>
                <a:endParaRPr lang="tr-TR" dirty="0"/>
              </a:p>
              <a:p>
                <a:pPr marL="45720" indent="0">
                  <a:buNone/>
                </a:pPr>
                <a:endParaRPr lang="tr-TR" dirty="0"/>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18</a:t>
            </a:fld>
            <a:endParaRPr lang="tr-TR"/>
          </a:p>
        </p:txBody>
      </p:sp>
    </p:spTree>
    <p:extLst>
      <p:ext uri="{BB962C8B-B14F-4D97-AF65-F5344CB8AC3E}">
        <p14:creationId xmlns:p14="http://schemas.microsoft.com/office/powerpoint/2010/main" val="41011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Regülatör Problemleri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a:t>Regülatör problemlerinde amaç sistemi dengede (‘equilibrium’) tutmaktır.</a:t>
                </a:r>
              </a:p>
              <a:p>
                <a:r>
                  <a:rPr lang="tr-TR" dirty="0"/>
                  <a:t>Bu problem izleme problemlerinin özel bir formu olarak düşünülebilir. İzleme probleminde,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oMath>
                </a14:m>
                <a:r>
                  <a:rPr lang="tr-TR" dirty="0"/>
                  <a:t> zaman aralığında  </a:t>
                </a:r>
                <a14:m>
                  <m:oMath xmlns:m="http://schemas.openxmlformats.org/officeDocument/2006/math">
                    <m:r>
                      <a:rPr lang="tr-TR" i="1" dirty="0" smtClean="0">
                        <a:latin typeface="Cambria Math" panose="02040503050406030204" pitchFamily="18" charset="0"/>
                      </a:rPr>
                      <m:t>𝑟</m:t>
                    </m:r>
                    <m:d>
                      <m:dPr>
                        <m:ctrlPr>
                          <a:rPr lang="tr-TR" i="1" dirty="0" smtClean="0">
                            <a:latin typeface="Cambria Math" panose="02040503050406030204" pitchFamily="18" charset="0"/>
                          </a:rPr>
                        </m:ctrlPr>
                      </m:dPr>
                      <m:e>
                        <m:r>
                          <a:rPr lang="tr-TR" i="1" dirty="0" smtClean="0">
                            <a:latin typeface="Cambria Math" panose="02040503050406030204" pitchFamily="18" charset="0"/>
                          </a:rPr>
                          <m:t>𝑡</m:t>
                        </m:r>
                      </m:e>
                    </m:d>
                    <m:r>
                      <a:rPr lang="tr-TR" i="1" dirty="0" smtClean="0">
                        <a:latin typeface="Cambria Math" panose="02040503050406030204" pitchFamily="18" charset="0"/>
                      </a:rPr>
                      <m:t>=0</m:t>
                    </m:r>
                    <m:r>
                      <a:rPr lang="tr-TR" b="0" i="1" dirty="0" smtClean="0">
                        <a:latin typeface="Cambria Math" panose="02040503050406030204" pitchFamily="18" charset="0"/>
                      </a:rPr>
                      <m:t> </m:t>
                    </m:r>
                    <m:r>
                      <m:rPr>
                        <m:nor/>
                      </m:rPr>
                      <a:rPr lang="tr-TR" b="0" i="0" dirty="0" smtClean="0">
                        <a:latin typeface="Cambria Math" panose="02040503050406030204" pitchFamily="18" charset="0"/>
                      </a:rPr>
                      <m:t>yada</m:t>
                    </m:r>
                    <m:r>
                      <a:rPr lang="tr-TR" b="0" i="1" dirty="0" smtClean="0">
                        <a:latin typeface="Cambria Math" panose="02040503050406030204" pitchFamily="18" charset="0"/>
                      </a:rPr>
                      <m:t> </m:t>
                    </m:r>
                    <m:r>
                      <a:rPr lang="tr-TR" b="0" i="1" dirty="0" smtClean="0">
                        <a:latin typeface="Cambria Math" panose="02040503050406030204" pitchFamily="18" charset="0"/>
                      </a:rPr>
                      <m:t>𝑟</m:t>
                    </m:r>
                    <m:d>
                      <m:dPr>
                        <m:ctrlPr>
                          <a:rPr lang="tr-TR" b="0" i="1" dirty="0" smtClean="0">
                            <a:latin typeface="Cambria Math" panose="02040503050406030204" pitchFamily="18" charset="0"/>
                          </a:rPr>
                        </m:ctrlPr>
                      </m:dPr>
                      <m:e>
                        <m:r>
                          <a:rPr lang="tr-TR" b="0" i="1" dirty="0" smtClean="0">
                            <a:latin typeface="Cambria Math" panose="02040503050406030204" pitchFamily="18" charset="0"/>
                          </a:rPr>
                          <m:t>𝑡</m:t>
                        </m:r>
                      </m:e>
                    </m:d>
                    <m:r>
                      <a:rPr lang="tr-TR" b="0" i="1" dirty="0" smtClean="0">
                        <a:latin typeface="Cambria Math" panose="02040503050406030204" pitchFamily="18" charset="0"/>
                      </a:rPr>
                      <m:t>=</m:t>
                    </m:r>
                    <m:r>
                      <m:rPr>
                        <m:nor/>
                      </m:rPr>
                      <a:rPr lang="tr-TR" b="0" i="0" dirty="0" smtClean="0">
                        <a:latin typeface="Cambria Math" panose="02040503050406030204" pitchFamily="18" charset="0"/>
                      </a:rPr>
                      <m:t>sabit</m:t>
                    </m:r>
                  </m:oMath>
                </a14:m>
                <a:r>
                  <a:rPr lang="tr-TR" dirty="0"/>
                  <a:t> alındığında problem regülatör problemine dönüşür.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19</a:t>
            </a:fld>
            <a:endParaRPr lang="tr-TR"/>
          </a:p>
        </p:txBody>
      </p:sp>
    </p:spTree>
    <p:extLst>
      <p:ext uri="{BB962C8B-B14F-4D97-AF65-F5344CB8AC3E}">
        <p14:creationId xmlns:p14="http://schemas.microsoft.com/office/powerpoint/2010/main" val="1019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a:t>Performans Ölçütleri</a:t>
            </a:r>
          </a:p>
        </p:txBody>
      </p:sp>
      <p:sp>
        <p:nvSpPr>
          <p:cNvPr id="7" name="Metin Yer Tutucusu 6"/>
          <p:cNvSpPr>
            <a:spLocks noGrp="1"/>
          </p:cNvSpPr>
          <p:nvPr>
            <p:ph type="body" idx="1"/>
          </p:nvPr>
        </p:nvSpPr>
        <p:spPr/>
        <p:txBody>
          <a:bodyPr/>
          <a:lstStyle/>
          <a:p>
            <a:endParaRPr lang="tr-TR" dirty="0"/>
          </a:p>
        </p:txBody>
      </p:sp>
      <p:sp>
        <p:nvSpPr>
          <p:cNvPr id="4" name="Veri Yer Tutucusu 3"/>
          <p:cNvSpPr>
            <a:spLocks noGrp="1"/>
          </p:cNvSpPr>
          <p:nvPr>
            <p:ph type="dt" sz="half" idx="10"/>
          </p:nvPr>
        </p:nvSpPr>
        <p:spPr/>
        <p:txBody>
          <a:bodyPr/>
          <a:lstStyle/>
          <a:p>
            <a:fld id="{9FFFCC66-3E33-42F1-912D-E1C6E45BE7D9}" type="datetime1">
              <a:rPr lang="tr-TR" smtClean="0"/>
              <a:t>21.02.2019</a:t>
            </a:fld>
            <a:endParaRPr lang="en-US" dirty="0"/>
          </a:p>
        </p:txBody>
      </p:sp>
      <p:sp>
        <p:nvSpPr>
          <p:cNvPr id="5" name="Altbilgi Yer Tutucusu 4"/>
          <p:cNvSpPr>
            <a:spLocks noGrp="1"/>
          </p:cNvSpPr>
          <p:nvPr>
            <p:ph type="ftr" sz="quarter" idx="11"/>
          </p:nvPr>
        </p:nvSpPr>
        <p:spPr/>
        <p:txBody>
          <a:bodyPr/>
          <a:lstStyle/>
          <a:p>
            <a:r>
              <a:rPr lang="en-US"/>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180403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Bir Performans Ölçütünün Seçilmesi</a:t>
            </a:r>
          </a:p>
        </p:txBody>
      </p:sp>
      <p:sp>
        <p:nvSpPr>
          <p:cNvPr id="3" name="Content Placeholder 2"/>
          <p:cNvSpPr>
            <a:spLocks noGrp="1"/>
          </p:cNvSpPr>
          <p:nvPr>
            <p:ph idx="1"/>
          </p:nvPr>
        </p:nvSpPr>
        <p:spPr/>
        <p:txBody>
          <a:bodyPr/>
          <a:lstStyle/>
          <a:p>
            <a:r>
              <a:rPr lang="tr-TR" dirty="0"/>
              <a:t>Performans ölçütü seçimi tasarımcı açısından, sistemin kendisinden istenilen tüm hedef davranışları gösterebilmesi için minimize edilecek bir matematiksel ifade tanımlamaktır.</a:t>
            </a:r>
          </a:p>
          <a:p>
            <a:r>
              <a:rPr lang="tr-TR" dirty="0"/>
              <a:t>Böylece, performans ölçütü seçimi ile sistemden beklenen fiziksel gereklilikler matematiksel terimlerle ifade edilmiş olur.</a:t>
            </a:r>
          </a:p>
          <a:p>
            <a:r>
              <a:rPr lang="tr-TR" dirty="0"/>
              <a:t>Özel olarak, sisteme iki farklı geçerli-uygun kontrol uygulandığında iki farklı geçerli-uygun durum değişkenleri kümesi elde edilecektir. Bu seçimlerden en iyisine ulaşmak optimal kontrol problemidir.</a:t>
            </a:r>
          </a:p>
          <a:p>
            <a:endParaRPr lang="tr-TR" dirty="0"/>
          </a:p>
        </p:txBody>
      </p:sp>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20</a:t>
            </a:fld>
            <a:endParaRPr lang="tr-TR"/>
          </a:p>
        </p:txBody>
      </p:sp>
    </p:spTree>
    <p:extLst>
      <p:ext uri="{BB962C8B-B14F-4D97-AF65-F5344CB8AC3E}">
        <p14:creationId xmlns:p14="http://schemas.microsoft.com/office/powerpoint/2010/main" val="153817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tr-TR" dirty="0"/>
              <a:t>Bir Performans Ölçütünün Seçilmesi</a:t>
            </a:r>
          </a:p>
        </p:txBody>
      </p:sp>
      <p:sp>
        <p:nvSpPr>
          <p:cNvPr id="8" name="Content Placeholder 7"/>
          <p:cNvSpPr>
            <a:spLocks noGrp="1"/>
          </p:cNvSpPr>
          <p:nvPr>
            <p:ph sz="half" idx="1"/>
          </p:nvPr>
        </p:nvSpPr>
        <p:spPr>
          <a:xfrm>
            <a:off x="477672" y="1193946"/>
            <a:ext cx="3471476" cy="4886813"/>
          </a:xfrm>
        </p:spPr>
        <p:txBody>
          <a:bodyPr/>
          <a:lstStyle/>
          <a:p>
            <a:r>
              <a:rPr lang="tr-TR" dirty="0"/>
              <a:t>Bu kontrol girişlerinin performansını şekilde görüldüğü gibi kontrol etmek ardından performans ölçütlerinin skorlarını karşılaştırarak karara varmak mümkündür.</a:t>
            </a:r>
          </a:p>
          <a:p>
            <a:r>
              <a:rPr lang="tr-TR" dirty="0"/>
              <a:t>Yada her ikiside aynı ise veya her ikiside uygun sonucu üretmiyorsa performans ölçütünü modifiye etmek gerekir.</a:t>
            </a:r>
          </a:p>
          <a:p>
            <a:endParaRPr lang="tr-TR" dirty="0"/>
          </a:p>
        </p:txBody>
      </p:sp>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21</a:t>
            </a:fld>
            <a:endParaRPr lang="tr-TR"/>
          </a:p>
        </p:txBody>
      </p:sp>
      <p:pic>
        <p:nvPicPr>
          <p:cNvPr id="12" name="Content Placeholder 11"/>
          <p:cNvPicPr>
            <a:picLocks noGrp="1" noChangeAspect="1"/>
          </p:cNvPicPr>
          <p:nvPr>
            <p:ph sz="half" idx="2"/>
          </p:nvPr>
        </p:nvPicPr>
        <p:blipFill>
          <a:blip r:embed="rId2"/>
          <a:stretch>
            <a:fillRect/>
          </a:stretch>
        </p:blipFill>
        <p:spPr>
          <a:xfrm>
            <a:off x="4389151" y="1390806"/>
            <a:ext cx="6853810" cy="4492313"/>
          </a:xfrm>
          <a:prstGeom prst="rect">
            <a:avLst/>
          </a:prstGeom>
        </p:spPr>
      </p:pic>
    </p:spTree>
    <p:extLst>
      <p:ext uri="{BB962C8B-B14F-4D97-AF65-F5344CB8AC3E}">
        <p14:creationId xmlns:p14="http://schemas.microsoft.com/office/powerpoint/2010/main" val="2367241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Örnek:</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77671" y="1193946"/>
                <a:ext cx="11204813" cy="4886813"/>
              </a:xfrm>
            </p:spPr>
            <p:txBody>
              <a:bodyPr>
                <a:normAutofit fontScale="92500" lnSpcReduction="20000"/>
              </a:bodyPr>
              <a:lstStyle/>
              <a:p>
                <a:pPr marL="45720" indent="0">
                  <a:buNone/>
                </a:pPr>
                <a:endParaRPr lang="tr-TR" dirty="0"/>
              </a:p>
              <a:p>
                <a:pPr marL="45720" indent="0">
                  <a:buNone/>
                </a:pPr>
                <a:r>
                  <a:rPr lang="tr-TR" dirty="0"/>
                  <a:t>Şekilde </a:t>
                </a:r>
              </a:p>
              <a:p>
                <a:pPr marL="45720" indent="0">
                  <a:buNone/>
                </a:pPr>
                <a14:m>
                  <m:oMathPara xmlns:m="http://schemas.openxmlformats.org/officeDocument/2006/math">
                    <m:oMathParaPr>
                      <m:jc m:val="left"/>
                    </m:oMathParaPr>
                    <m:oMath xmlns:m="http://schemas.openxmlformats.org/officeDocument/2006/math">
                      <m:r>
                        <a:rPr lang="tr-TR" b="0" i="1" smtClean="0">
                          <a:latin typeface="Cambria Math" panose="02040503050406030204" pitchFamily="18" charset="0"/>
                        </a:rPr>
                        <m:t>𝑇</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m:rPr>
                          <m:nor/>
                        </m:rPr>
                        <a:rPr lang="tr-TR" b="0" i="0" smtClean="0">
                          <a:latin typeface="Cambria Math" panose="02040503050406030204" pitchFamily="18" charset="0"/>
                        </a:rPr>
                        <m:t>Motor</m:t>
                      </m:r>
                      <m:r>
                        <m:rPr>
                          <m:nor/>
                        </m:rPr>
                        <a:rPr lang="tr-TR" b="0" i="0" smtClean="0">
                          <a:latin typeface="Cambria Math" panose="02040503050406030204" pitchFamily="18" charset="0"/>
                        </a:rPr>
                        <m:t> </m:t>
                      </m:r>
                      <m:r>
                        <m:rPr>
                          <m:nor/>
                        </m:rPr>
                        <a:rPr lang="tr-TR" b="0" i="0" smtClean="0">
                          <a:latin typeface="Cambria Math" panose="02040503050406030204" pitchFamily="18" charset="0"/>
                        </a:rPr>
                        <m:t>Torku</m:t>
                      </m:r>
                    </m:oMath>
                  </m:oMathPara>
                </a14:m>
                <a:endParaRPr lang="tr-TR" b="0" dirty="0"/>
              </a:p>
              <a:p>
                <a:pPr marL="45720" indent="0">
                  <a:buNone/>
                </a:pPr>
                <a14:m>
                  <m:oMathPara xmlns:m="http://schemas.openxmlformats.org/officeDocument/2006/math">
                    <m:oMathParaPr>
                      <m:jc m:val="left"/>
                    </m:oMathParaPr>
                    <m:oMath xmlns:m="http://schemas.openxmlformats.org/officeDocument/2006/math">
                      <m:r>
                        <a:rPr lang="tr-TR" b="0" i="1" smtClean="0">
                          <a:latin typeface="Cambria Math" panose="02040503050406030204" pitchFamily="18" charset="0"/>
                        </a:rPr>
                        <m:t>𝐼</m:t>
                      </m:r>
                      <m:r>
                        <a:rPr lang="tr-TR" b="0" i="1" smtClean="0">
                          <a:latin typeface="Cambria Math" panose="02040503050406030204" pitchFamily="18" charset="0"/>
                        </a:rPr>
                        <m:t>:</m:t>
                      </m:r>
                      <m:r>
                        <m:rPr>
                          <m:nor/>
                        </m:rPr>
                        <a:rPr lang="tr-TR" b="0" i="0" smtClean="0">
                          <a:latin typeface="Cambria Math" panose="02040503050406030204" pitchFamily="18" charset="0"/>
                        </a:rPr>
                        <m:t>D</m:t>
                      </m:r>
                      <m:r>
                        <m:rPr>
                          <m:nor/>
                        </m:rPr>
                        <a:rPr lang="tr-TR" b="0" i="0" smtClean="0">
                          <a:latin typeface="Cambria Math" panose="02040503050406030204" pitchFamily="18" charset="0"/>
                        </a:rPr>
                        <m:t>ö</m:t>
                      </m:r>
                      <m:r>
                        <m:rPr>
                          <m:nor/>
                        </m:rPr>
                        <a:rPr lang="tr-TR" b="0" i="0" smtClean="0">
                          <a:latin typeface="Cambria Math" panose="02040503050406030204" pitchFamily="18" charset="0"/>
                        </a:rPr>
                        <m:t>nen</m:t>
                      </m:r>
                      <m:r>
                        <m:rPr>
                          <m:nor/>
                        </m:rPr>
                        <a:rPr lang="tr-TR" b="0" i="0" smtClean="0">
                          <a:latin typeface="Cambria Math" panose="02040503050406030204" pitchFamily="18" charset="0"/>
                        </a:rPr>
                        <m:t> </m:t>
                      </m:r>
                      <m:r>
                        <m:rPr>
                          <m:nor/>
                        </m:rPr>
                        <a:rPr lang="tr-TR" b="0" i="0" smtClean="0">
                          <a:latin typeface="Cambria Math" panose="02040503050406030204" pitchFamily="18" charset="0"/>
                        </a:rPr>
                        <m:t>Diskin</m:t>
                      </m:r>
                      <m:r>
                        <m:rPr>
                          <m:nor/>
                        </m:rPr>
                        <a:rPr lang="tr-TR" b="0" i="0" smtClean="0">
                          <a:latin typeface="Cambria Math" panose="02040503050406030204" pitchFamily="18" charset="0"/>
                        </a:rPr>
                        <m:t> </m:t>
                      </m:r>
                      <m:r>
                        <m:rPr>
                          <m:nor/>
                        </m:rPr>
                        <a:rPr lang="tr-TR" b="0" i="0" smtClean="0">
                          <a:latin typeface="Cambria Math" panose="02040503050406030204" pitchFamily="18" charset="0"/>
                        </a:rPr>
                        <m:t>K</m:t>
                      </m:r>
                      <m:r>
                        <m:rPr>
                          <m:nor/>
                        </m:rPr>
                        <a:rPr lang="tr-TR" b="0" i="0" smtClean="0">
                          <a:latin typeface="Cambria Math" panose="02040503050406030204" pitchFamily="18" charset="0"/>
                        </a:rPr>
                        <m:t>ü</m:t>
                      </m:r>
                      <m:r>
                        <m:rPr>
                          <m:nor/>
                        </m:rPr>
                        <a:rPr lang="tr-TR" b="0" i="0" smtClean="0">
                          <a:latin typeface="Cambria Math" panose="02040503050406030204" pitchFamily="18" charset="0"/>
                        </a:rPr>
                        <m:t>tle</m:t>
                      </m:r>
                      <m:r>
                        <m:rPr>
                          <m:nor/>
                        </m:rPr>
                        <a:rPr lang="tr-TR" b="0" i="0" smtClean="0">
                          <a:latin typeface="Cambria Math" panose="02040503050406030204" pitchFamily="18" charset="0"/>
                        </a:rPr>
                        <m:t> </m:t>
                      </m:r>
                      <m:r>
                        <m:rPr>
                          <m:nor/>
                        </m:rPr>
                        <a:rPr lang="tr-TR" b="0" i="0" smtClean="0">
                          <a:latin typeface="Cambria Math" panose="02040503050406030204" pitchFamily="18" charset="0"/>
                        </a:rPr>
                        <m:t>Atalet</m:t>
                      </m:r>
                      <m:r>
                        <m:rPr>
                          <m:nor/>
                        </m:rPr>
                        <a:rPr lang="tr-TR" b="0" i="0" smtClean="0">
                          <a:latin typeface="Cambria Math" panose="02040503050406030204" pitchFamily="18" charset="0"/>
                        </a:rPr>
                        <m:t> </m:t>
                      </m:r>
                      <m:r>
                        <m:rPr>
                          <m:nor/>
                        </m:rPr>
                        <a:rPr lang="tr-TR" b="0" i="0" smtClean="0">
                          <a:latin typeface="Cambria Math" panose="02040503050406030204" pitchFamily="18" charset="0"/>
                        </a:rPr>
                        <m:t>Momentini</m:t>
                      </m:r>
                    </m:oMath>
                  </m:oMathPara>
                </a14:m>
                <a:endParaRPr lang="tr-TR" dirty="0"/>
              </a:p>
              <a:p>
                <a:pPr marL="45720" indent="0">
                  <a:buNone/>
                </a:pPr>
                <a:r>
                  <a:rPr lang="tr-TR" dirty="0"/>
                  <a:t>Göstermektedir. Sistemin matemetiksel modeli (hareket denklemleri)</a:t>
                </a:r>
              </a:p>
              <a:p>
                <a:pPr marL="45720" indent="0">
                  <a:buNone/>
                </a:pPr>
                <a14:m>
                  <m:oMathPara xmlns:m="http://schemas.openxmlformats.org/officeDocument/2006/math">
                    <m:oMathParaPr>
                      <m:jc m:val="center"/>
                    </m:oMathParaPr>
                    <m:oMath xmlns:m="http://schemas.openxmlformats.org/officeDocument/2006/math">
                      <m:r>
                        <a:rPr lang="tr-TR" b="0" i="1" smtClean="0">
                          <a:latin typeface="Cambria Math" panose="02040503050406030204" pitchFamily="18" charset="0"/>
                        </a:rPr>
                        <m:t>𝑇</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𝐼</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𝜃</m:t>
                          </m:r>
                        </m:e>
                      </m:acc>
                      <m:r>
                        <a:rPr lang="tr-TR" b="0" i="1" dirty="0" smtClean="0">
                          <a:latin typeface="Cambria Math" panose="02040503050406030204" pitchFamily="18" charset="0"/>
                        </a:rPr>
                        <m:t> </m:t>
                      </m:r>
                      <m:d>
                        <m:dPr>
                          <m:ctrlPr>
                            <a:rPr lang="tr-TR" b="0" i="1" dirty="0" smtClean="0">
                              <a:latin typeface="Cambria Math" panose="02040503050406030204" pitchFamily="18" charset="0"/>
                            </a:rPr>
                          </m:ctrlPr>
                        </m:dPr>
                        <m:e>
                          <m:r>
                            <a:rPr lang="tr-TR" b="0" i="1" dirty="0" smtClean="0">
                              <a:latin typeface="Cambria Math" panose="02040503050406030204" pitchFamily="18" charset="0"/>
                            </a:rPr>
                            <m:t>𝑡</m:t>
                          </m:r>
                        </m:e>
                      </m:d>
                    </m:oMath>
                  </m:oMathPara>
                </a14:m>
                <a:endParaRPr lang="tr-TR" b="0" dirty="0"/>
              </a:p>
              <a:p>
                <a:pPr marL="45720" indent="0">
                  <a:buNone/>
                </a:pPr>
                <a:r>
                  <a:rPr lang="tr-TR" b="0" dirty="0"/>
                  <a:t> Sırasıyla durum değişkenleri ve kontrol girişi</a:t>
                </a:r>
              </a:p>
              <a:p>
                <a:pPr marL="45720" indent="0">
                  <a:buNone/>
                </a:pPr>
                <a14:m>
                  <m:oMathPara xmlns:m="http://schemas.openxmlformats.org/officeDocument/2006/math">
                    <m:oMathParaPr>
                      <m:jc m:val="left"/>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r>
                        <a:rPr lang="tr-TR" b="0" i="1" smtClean="0">
                          <a:latin typeface="Cambria Math" panose="02040503050406030204" pitchFamily="18" charset="0"/>
                        </a:rPr>
                        <m:t>𝜃</m:t>
                      </m:r>
                    </m:oMath>
                  </m:oMathPara>
                </a14:m>
                <a:endParaRPr lang="tr-TR" b="0" dirty="0"/>
              </a:p>
              <a:p>
                <a:pPr marL="45720" indent="0">
                  <a:buNone/>
                </a:pPr>
                <a14:m>
                  <m:oMathPara xmlns:m="http://schemas.openxmlformats.org/officeDocument/2006/math">
                    <m:oMathParaPr>
                      <m:jc m:val="left"/>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𝜃</m:t>
                          </m:r>
                        </m:e>
                      </m:acc>
                      <m:r>
                        <a:rPr lang="tr-TR" b="0" i="1" dirty="0" smtClean="0">
                          <a:latin typeface="Cambria Math" panose="02040503050406030204" pitchFamily="18" charset="0"/>
                        </a:rPr>
                        <m:t> </m:t>
                      </m:r>
                      <m:r>
                        <m:rPr>
                          <m:nor/>
                        </m:rPr>
                        <a:rPr lang="tr-TR" b="0" i="0" dirty="0" smtClean="0">
                          <a:latin typeface="Cambria Math" panose="02040503050406030204" pitchFamily="18" charset="0"/>
                        </a:rPr>
                        <m:t>ve</m:t>
                      </m:r>
                    </m:oMath>
                  </m:oMathPara>
                </a14:m>
                <a:endParaRPr lang="tr-TR" b="0" dirty="0"/>
              </a:p>
              <a:p>
                <a:pPr marL="45720" indent="0">
                  <a:buNone/>
                </a:pPr>
                <a14:m>
                  <m:oMathPara xmlns:m="http://schemas.openxmlformats.org/officeDocument/2006/math">
                    <m:oMathParaPr>
                      <m:jc m:val="left"/>
                    </m:oMathParaPr>
                    <m:oMath xmlns:m="http://schemas.openxmlformats.org/officeDocument/2006/math">
                      <m:r>
                        <a:rPr lang="tr-TR" b="0" i="1" smtClean="0">
                          <a:latin typeface="Cambria Math" panose="02040503050406030204" pitchFamily="18" charset="0"/>
                        </a:rPr>
                        <m:t>𝑢</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𝑇</m:t>
                          </m:r>
                        </m:num>
                        <m:den>
                          <m:r>
                            <a:rPr lang="tr-TR" b="0" i="1" smtClean="0">
                              <a:latin typeface="Cambria Math" panose="02040503050406030204" pitchFamily="18" charset="0"/>
                            </a:rPr>
                            <m:t>𝐼</m:t>
                          </m:r>
                        </m:den>
                      </m:f>
                      <m:r>
                        <a:rPr lang="tr-TR" b="0" i="1" smtClean="0">
                          <a:latin typeface="Cambria Math" panose="02040503050406030204" pitchFamily="18" charset="0"/>
                        </a:rPr>
                        <m:t> </m:t>
                      </m:r>
                      <m:r>
                        <m:rPr>
                          <m:nor/>
                        </m:rPr>
                        <a:rPr lang="tr-TR" b="0" i="0" smtClean="0">
                          <a:latin typeface="Cambria Math" panose="02040503050406030204" pitchFamily="18" charset="0"/>
                        </a:rPr>
                        <m:t>olarak</m:t>
                      </m:r>
                      <m:r>
                        <m:rPr>
                          <m:nor/>
                        </m:rPr>
                        <a:rPr lang="tr-TR" b="0" i="0" smtClean="0">
                          <a:latin typeface="Cambria Math" panose="02040503050406030204" pitchFamily="18" charset="0"/>
                        </a:rPr>
                        <m:t> </m:t>
                      </m:r>
                      <m:r>
                        <m:rPr>
                          <m:nor/>
                        </m:rPr>
                        <a:rPr lang="tr-TR" b="0" i="0" smtClean="0">
                          <a:latin typeface="Cambria Math" panose="02040503050406030204" pitchFamily="18" charset="0"/>
                        </a:rPr>
                        <m:t>yaz</m:t>
                      </m:r>
                      <m:r>
                        <m:rPr>
                          <m:nor/>
                        </m:rPr>
                        <a:rPr lang="tr-TR" b="0" i="0" smtClean="0">
                          <a:latin typeface="Cambria Math" panose="02040503050406030204" pitchFamily="18" charset="0"/>
                        </a:rPr>
                        <m:t>ı</m:t>
                      </m:r>
                      <m:r>
                        <m:rPr>
                          <m:nor/>
                        </m:rPr>
                        <a:rPr lang="tr-TR" b="0" i="0" smtClean="0">
                          <a:latin typeface="Cambria Math" panose="02040503050406030204" pitchFamily="18" charset="0"/>
                        </a:rPr>
                        <m:t>ld</m:t>
                      </m:r>
                      <m:r>
                        <m:rPr>
                          <m:nor/>
                        </m:rPr>
                        <a:rPr lang="tr-TR" b="0" i="0" smtClean="0">
                          <a:latin typeface="Cambria Math" panose="02040503050406030204" pitchFamily="18" charset="0"/>
                        </a:rPr>
                        <m:t>ığı</m:t>
                      </m:r>
                      <m:r>
                        <m:rPr>
                          <m:nor/>
                        </m:rPr>
                        <a:rPr lang="tr-TR" b="0" i="0" smtClean="0">
                          <a:latin typeface="Cambria Math" panose="02040503050406030204" pitchFamily="18" charset="0"/>
                        </a:rPr>
                        <m:t>nda</m:t>
                      </m:r>
                      <m:r>
                        <m:rPr>
                          <m:nor/>
                        </m:rPr>
                        <a:rPr lang="tr-TR" b="0" i="0" smtClean="0">
                          <a:latin typeface="Cambria Math" panose="02040503050406030204" pitchFamily="18" charset="0"/>
                        </a:rPr>
                        <m:t> </m:t>
                      </m:r>
                      <m:r>
                        <m:rPr>
                          <m:nor/>
                        </m:rPr>
                        <a:rPr lang="tr-TR" b="0" i="0" smtClean="0">
                          <a:latin typeface="Cambria Math" panose="02040503050406030204" pitchFamily="18" charset="0"/>
                        </a:rPr>
                        <m:t>durum</m:t>
                      </m:r>
                      <m:r>
                        <m:rPr>
                          <m:nor/>
                        </m:rPr>
                        <a:rPr lang="tr-TR" b="0" i="0" smtClean="0">
                          <a:latin typeface="Cambria Math" panose="02040503050406030204" pitchFamily="18" charset="0"/>
                        </a:rPr>
                        <m:t> </m:t>
                      </m:r>
                      <m:r>
                        <m:rPr>
                          <m:nor/>
                        </m:rPr>
                        <a:rPr lang="tr-TR" b="0" i="0" smtClean="0">
                          <a:latin typeface="Cambria Math" panose="02040503050406030204" pitchFamily="18" charset="0"/>
                        </a:rPr>
                        <m:t>denklemleri</m:t>
                      </m:r>
                      <m:r>
                        <m:rPr>
                          <m:nor/>
                        </m:rPr>
                        <a:rPr lang="tr-TR" b="0" i="0" smtClean="0">
                          <a:latin typeface="Cambria Math" panose="02040503050406030204" pitchFamily="18" charset="0"/>
                        </a:rPr>
                        <m:t> </m:t>
                      </m:r>
                    </m:oMath>
                  </m:oMathPara>
                </a14:m>
                <a:endParaRPr lang="tr-TR" b="0" dirty="0"/>
              </a:p>
              <a:p>
                <a:pPr marL="4572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acc>
                            <m:accPr>
                              <m:chr m:val="̇"/>
                              <m:ctrlPr>
                                <a:rPr lang="tr-TR" b="0" i="1" smtClean="0">
                                  <a:latin typeface="Cambria Math" panose="02040503050406030204" pitchFamily="18" charset="0"/>
                                </a:rPr>
                              </m:ctrlPr>
                            </m:accPr>
                            <m:e>
                              <m:r>
                                <a:rPr lang="tr-TR" i="1">
                                  <a:latin typeface="Cambria Math" panose="02040503050406030204" pitchFamily="18" charset="0"/>
                                </a:rPr>
                                <m:t>𝑥</m:t>
                              </m:r>
                            </m:e>
                          </m:acc>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oMath>
                  </m:oMathPara>
                </a14:m>
                <a:endParaRPr lang="tr-TR" i="1" dirty="0">
                  <a:latin typeface="Cambria Math" panose="02040503050406030204" pitchFamily="18" charset="0"/>
                </a:endParaRPr>
              </a:p>
              <a:p>
                <a:pPr marL="4572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acc>
                            <m:accPr>
                              <m:chr m:val="̇"/>
                              <m:ctrlPr>
                                <a:rPr lang="tr-TR" b="0" i="1" smtClean="0">
                                  <a:latin typeface="Cambria Math" panose="02040503050406030204" pitchFamily="18" charset="0"/>
                                </a:rPr>
                              </m:ctrlPr>
                            </m:accPr>
                            <m:e>
                              <m:r>
                                <a:rPr lang="tr-TR" i="1">
                                  <a:latin typeface="Cambria Math" panose="02040503050406030204" pitchFamily="18" charset="0"/>
                                </a:rPr>
                                <m:t>𝑥</m:t>
                              </m:r>
                            </m:e>
                          </m:acc>
                        </m:e>
                        <m:sub>
                          <m:r>
                            <a:rPr lang="tr-TR" i="1">
                              <a:latin typeface="Cambria Math" panose="02040503050406030204" pitchFamily="18" charset="0"/>
                            </a:rPr>
                            <m:t>2</m:t>
                          </m:r>
                        </m:sub>
                      </m:sSub>
                      <m:r>
                        <a:rPr lang="tr-TR" i="1">
                          <a:latin typeface="Cambria Math" panose="02040503050406030204" pitchFamily="18" charset="0"/>
                        </a:rPr>
                        <m:t>=</m:t>
                      </m:r>
                      <m:r>
                        <a:rPr lang="tr-TR" b="0" i="1" smtClean="0">
                          <a:latin typeface="Cambria Math" panose="02040503050406030204" pitchFamily="18" charset="0"/>
                        </a:rPr>
                        <m:t>𝑢</m:t>
                      </m:r>
                      <m:r>
                        <a:rPr lang="tr-TR" i="1" dirty="0">
                          <a:latin typeface="Cambria Math" panose="02040503050406030204" pitchFamily="18" charset="0"/>
                        </a:rPr>
                        <m:t> </m:t>
                      </m:r>
                      <m:r>
                        <m:rPr>
                          <m:nor/>
                        </m:rPr>
                        <a:rPr lang="tr-TR" dirty="0">
                          <a:latin typeface="Cambria Math" panose="02040503050406030204" pitchFamily="18" charset="0"/>
                        </a:rPr>
                        <m:t>ve</m:t>
                      </m:r>
                    </m:oMath>
                  </m:oMathPara>
                </a14:m>
                <a:endParaRPr lang="tr-TR" dirty="0"/>
              </a:p>
              <a:p>
                <a:pPr marL="45720" indent="0">
                  <a:buNone/>
                </a:pPr>
                <a14:m>
                  <m:oMathPara xmlns:m="http://schemas.openxmlformats.org/officeDocument/2006/math">
                    <m:oMathParaPr>
                      <m:jc m:val="left"/>
                    </m:oMathParaPr>
                    <m:oMath xmlns:m="http://schemas.openxmlformats.org/officeDocument/2006/math">
                      <m:d>
                        <m:dPr>
                          <m:begChr m:val="["/>
                          <m:endChr m:val="]"/>
                          <m:ctrlPr>
                            <a:rPr lang="tr-TR" b="0" i="1" smtClean="0">
                              <a:latin typeface="Cambria Math" panose="02040503050406030204" pitchFamily="18" charset="0"/>
                            </a:rPr>
                          </m:ctrlPr>
                        </m:dPr>
                        <m:e>
                          <m:m>
                            <m:mPr>
                              <m:mcs>
                                <m:mc>
                                  <m:mcPr>
                                    <m:count m:val="1"/>
                                    <m:mcJc m:val="center"/>
                                  </m:mcPr>
                                </m:mc>
                              </m:mcs>
                              <m:ctrlPr>
                                <a:rPr lang="tr-TR" b="0" i="1" smtClean="0">
                                  <a:latin typeface="Cambria Math" panose="02040503050406030204" pitchFamily="18" charset="0"/>
                                </a:rPr>
                              </m:ctrlPr>
                            </m:mPr>
                            <m:mr>
                              <m:e>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𝑥</m:t>
                                        </m:r>
                                      </m:e>
                                    </m:acc>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𝑥</m:t>
                                        </m:r>
                                      </m:e>
                                    </m:acc>
                                  </m:e>
                                  <m:sub>
                                    <m:r>
                                      <a:rPr lang="tr-TR" i="1">
                                        <a:latin typeface="Cambria Math" panose="02040503050406030204" pitchFamily="18" charset="0"/>
                                      </a:rPr>
                                      <m:t>2</m:t>
                                    </m:r>
                                  </m:sub>
                                </m:sSub>
                              </m:e>
                            </m:mr>
                          </m:m>
                        </m:e>
                      </m:d>
                      <m:r>
                        <a:rPr lang="tr-TR" b="0" i="0"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smtClean="0">
                                  <a:latin typeface="Cambria Math" panose="02040503050406030204" pitchFamily="18" charset="0"/>
                                </a:rPr>
                              </m:ctrlPr>
                            </m:mPr>
                            <m:mr>
                              <m:e>
                                <m:r>
                                  <a:rPr lang="tr-TR" b="0" i="1" smtClean="0">
                                    <a:latin typeface="Cambria Math" panose="02040503050406030204" pitchFamily="18" charset="0"/>
                                  </a:rPr>
                                  <m:t>0</m:t>
                                </m:r>
                              </m:e>
                              <m:e>
                                <m:r>
                                  <a:rPr lang="tr-TR" b="0" i="1" smtClean="0">
                                    <a:latin typeface="Cambria Math" panose="02040503050406030204" pitchFamily="18" charset="0"/>
                                  </a:rPr>
                                  <m:t>1</m:t>
                                </m:r>
                              </m:e>
                            </m:mr>
                            <m:mr>
                              <m:e>
                                <m:r>
                                  <a:rPr lang="tr-TR" b="0" i="1" smtClean="0">
                                    <a:latin typeface="Cambria Math" panose="02040503050406030204" pitchFamily="18" charset="0"/>
                                  </a:rPr>
                                  <m:t>0</m:t>
                                </m:r>
                              </m:e>
                              <m:e>
                                <m:r>
                                  <a:rPr lang="tr-TR" b="0" i="1" smtClean="0">
                                    <a:latin typeface="Cambria Math" panose="02040503050406030204" pitchFamily="18" charset="0"/>
                                  </a:rPr>
                                  <m:t>0</m:t>
                                </m:r>
                              </m:e>
                            </m:mr>
                          </m:m>
                        </m:e>
                      </m:d>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e>
                            </m:mr>
                          </m:m>
                        </m:e>
                      </m:d>
                      <m:r>
                        <a:rPr lang="tr-TR" b="0" i="0"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b="0" i="1" smtClean="0">
                                    <a:latin typeface="Cambria Math" panose="02040503050406030204" pitchFamily="18" charset="0"/>
                                  </a:rPr>
                                  <m:t>0</m:t>
                                </m:r>
                              </m:e>
                            </m:mr>
                            <m:mr>
                              <m:e>
                                <m:r>
                                  <a:rPr lang="tr-TR" b="0" i="1" smtClean="0">
                                    <a:latin typeface="Cambria Math" panose="02040503050406030204" pitchFamily="18" charset="0"/>
                                  </a:rPr>
                                  <m:t>𝑢</m:t>
                                </m:r>
                              </m:e>
                            </m:mr>
                          </m:m>
                        </m:e>
                      </m:d>
                    </m:oMath>
                  </m:oMathPara>
                </a14:m>
                <a:endParaRPr lang="tr-TR" b="0" dirty="0"/>
              </a:p>
              <a:p>
                <a:pPr marL="45720" indent="0">
                  <a:buNone/>
                </a:pPr>
                <a:r>
                  <a:rPr lang="tr-TR" b="0" dirty="0"/>
                  <a:t> </a:t>
                </a:r>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77671" y="1193946"/>
                <a:ext cx="11204813" cy="4886813"/>
              </a:xfrm>
              <a:blipFill>
                <a:blip r:embed="rId2"/>
                <a:stretch>
                  <a:fillRect l="-109"/>
                </a:stretch>
              </a:blipFill>
            </p:spPr>
            <p:txBody>
              <a:bodyPr/>
              <a:lstStyle/>
              <a:p>
                <a:r>
                  <a:rPr lang="tr-TR">
                    <a:noFill/>
                  </a:rPr>
                  <a:t> </a:t>
                </a:r>
              </a:p>
            </p:txBody>
          </p:sp>
        </mc:Fallback>
      </mc:AlternateContent>
      <p:sp>
        <p:nvSpPr>
          <p:cNvPr id="5" name="Date Placeholder 4"/>
          <p:cNvSpPr>
            <a:spLocks noGrp="1"/>
          </p:cNvSpPr>
          <p:nvPr>
            <p:ph type="dt" sz="half" idx="10"/>
          </p:nvPr>
        </p:nvSpPr>
        <p:spPr/>
        <p:txBody>
          <a:bodyPr/>
          <a:lstStyle/>
          <a:p>
            <a:fld id="{A4920C92-C129-4A29-B7DE-6868BACBB59B}" type="datetime1">
              <a:rPr lang="tr-TR" smtClean="0"/>
              <a:t>21.02.2019</a:t>
            </a:fld>
            <a:endParaRPr lang="tr-TR"/>
          </a:p>
        </p:txBody>
      </p:sp>
      <p:sp>
        <p:nvSpPr>
          <p:cNvPr id="6" name="Footer Placeholder 5"/>
          <p:cNvSpPr>
            <a:spLocks noGrp="1"/>
          </p:cNvSpPr>
          <p:nvPr>
            <p:ph type="ftr" sz="quarter" idx="11"/>
          </p:nvPr>
        </p:nvSpPr>
        <p:spPr/>
        <p:txBody>
          <a:bodyPr/>
          <a:lstStyle/>
          <a:p>
            <a:r>
              <a:rPr lang="tr-TR"/>
              <a:t>Dr. Nurdan Bilgin 2018-2019</a:t>
            </a:r>
          </a:p>
        </p:txBody>
      </p:sp>
      <p:sp>
        <p:nvSpPr>
          <p:cNvPr id="7" name="Slide Number Placeholder 6"/>
          <p:cNvSpPr>
            <a:spLocks noGrp="1"/>
          </p:cNvSpPr>
          <p:nvPr>
            <p:ph type="sldNum" sz="quarter" idx="12"/>
          </p:nvPr>
        </p:nvSpPr>
        <p:spPr/>
        <p:txBody>
          <a:bodyPr/>
          <a:lstStyle/>
          <a:p>
            <a:fld id="{A1F581CE-71F0-4088-85C7-6D10BC70B87B}" type="slidenum">
              <a:rPr lang="tr-TR" smtClean="0"/>
              <a:t>22</a:t>
            </a:fld>
            <a:endParaRPr lang="tr-TR"/>
          </a:p>
        </p:txBody>
      </p:sp>
      <p:grpSp>
        <p:nvGrpSpPr>
          <p:cNvPr id="14" name="Group 13"/>
          <p:cNvGrpSpPr/>
          <p:nvPr/>
        </p:nvGrpSpPr>
        <p:grpSpPr>
          <a:xfrm>
            <a:off x="5380872" y="390951"/>
            <a:ext cx="5364945" cy="2164268"/>
            <a:chOff x="6516945" y="2429993"/>
            <a:chExt cx="5364945" cy="2164268"/>
          </a:xfrm>
        </p:grpSpPr>
        <p:pic>
          <p:nvPicPr>
            <p:cNvPr id="10" name="Picture 9"/>
            <p:cNvPicPr>
              <a:picLocks noChangeAspect="1"/>
            </p:cNvPicPr>
            <p:nvPr/>
          </p:nvPicPr>
          <p:blipFill>
            <a:blip r:embed="rId3"/>
            <a:stretch>
              <a:fillRect/>
            </a:stretch>
          </p:blipFill>
          <p:spPr>
            <a:xfrm>
              <a:off x="6516945" y="2429993"/>
              <a:ext cx="5364945" cy="2164268"/>
            </a:xfrm>
            <a:prstGeom prst="rect">
              <a:avLst/>
            </a:prstGeom>
          </p:spPr>
        </p:pic>
        <p:sp>
          <p:nvSpPr>
            <p:cNvPr id="11" name="TextBox 10"/>
            <p:cNvSpPr txBox="1"/>
            <p:nvPr/>
          </p:nvSpPr>
          <p:spPr>
            <a:xfrm>
              <a:off x="9088582" y="2812472"/>
              <a:ext cx="623455" cy="400110"/>
            </a:xfrm>
            <a:prstGeom prst="rect">
              <a:avLst/>
            </a:prstGeom>
            <a:noFill/>
          </p:spPr>
          <p:txBody>
            <a:bodyPr wrap="square" rtlCol="0">
              <a:spAutoFit/>
            </a:bodyPr>
            <a:lstStyle/>
            <a:p>
              <a:r>
                <a:rPr lang="tr-TR" sz="2000" b="1" dirty="0"/>
                <a:t>T(t)</a:t>
              </a:r>
            </a:p>
          </p:txBody>
        </p:sp>
        <p:sp>
          <p:nvSpPr>
            <p:cNvPr id="12" name="TextBox 11"/>
            <p:cNvSpPr txBox="1"/>
            <p:nvPr/>
          </p:nvSpPr>
          <p:spPr>
            <a:xfrm>
              <a:off x="9700195" y="3703366"/>
              <a:ext cx="623455" cy="400110"/>
            </a:xfrm>
            <a:prstGeom prst="rect">
              <a:avLst/>
            </a:prstGeom>
            <a:noFill/>
          </p:spPr>
          <p:txBody>
            <a:bodyPr wrap="square" rtlCol="0">
              <a:spAutoFit/>
            </a:bodyPr>
            <a:lstStyle/>
            <a:p>
              <a:r>
                <a:rPr lang="el-GR" sz="2000" b="1" dirty="0"/>
                <a:t>θ</a:t>
              </a:r>
              <a:r>
                <a:rPr lang="tr-TR" sz="2000" b="1" dirty="0"/>
                <a:t>(t)</a:t>
              </a:r>
            </a:p>
          </p:txBody>
        </p:sp>
        <p:sp>
          <p:nvSpPr>
            <p:cNvPr id="13" name="TextBox 12"/>
            <p:cNvSpPr txBox="1"/>
            <p:nvPr/>
          </p:nvSpPr>
          <p:spPr>
            <a:xfrm>
              <a:off x="10323650" y="3012527"/>
              <a:ext cx="302786" cy="400110"/>
            </a:xfrm>
            <a:prstGeom prst="rect">
              <a:avLst/>
            </a:prstGeom>
            <a:noFill/>
          </p:spPr>
          <p:txBody>
            <a:bodyPr wrap="square" rtlCol="0">
              <a:spAutoFit/>
            </a:bodyPr>
            <a:lstStyle/>
            <a:p>
              <a:r>
                <a:rPr lang="tr-TR" sz="2000" dirty="0">
                  <a:solidFill>
                    <a:schemeClr val="bg1"/>
                  </a:solidFill>
                </a:rPr>
                <a:t>I</a:t>
              </a:r>
            </a:p>
          </p:txBody>
        </p:sp>
      </p:grpSp>
    </p:spTree>
    <p:extLst>
      <p:ext uri="{BB962C8B-B14F-4D97-AF65-F5344CB8AC3E}">
        <p14:creationId xmlns:p14="http://schemas.microsoft.com/office/powerpoint/2010/main" val="802626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Örnek:</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77671" y="1193946"/>
                <a:ext cx="11204813" cy="4886813"/>
              </a:xfrm>
            </p:spPr>
            <p:txBody>
              <a:bodyPr>
                <a:normAutofit/>
              </a:bodyPr>
              <a:lstStyle/>
              <a:p>
                <a:pPr marL="45720" indent="0">
                  <a:buNone/>
                </a:pPr>
                <a:endParaRPr lang="tr-TR" dirty="0"/>
              </a:p>
              <a:p>
                <a:pPr marL="45720" indent="0">
                  <a:buNone/>
                </a:pPr>
                <a14:m>
                  <m:oMathPara xmlns:m="http://schemas.openxmlformats.org/officeDocument/2006/math">
                    <m:oMathParaPr>
                      <m:jc m:val="left"/>
                    </m:oMathParaPr>
                    <m:oMath xmlns:m="http://schemas.openxmlformats.org/officeDocument/2006/math">
                      <m:d>
                        <m:dPr>
                          <m:begChr m:val="["/>
                          <m:endChr m:val="]"/>
                          <m:ctrlPr>
                            <a:rPr lang="tr-TR" b="0" i="1" smtClean="0">
                              <a:latin typeface="Cambria Math" panose="02040503050406030204" pitchFamily="18" charset="0"/>
                            </a:rPr>
                          </m:ctrlPr>
                        </m:dPr>
                        <m:e>
                          <m:m>
                            <m:mPr>
                              <m:mcs>
                                <m:mc>
                                  <m:mcPr>
                                    <m:count m:val="1"/>
                                    <m:mcJc m:val="center"/>
                                  </m:mcPr>
                                </m:mc>
                              </m:mcs>
                              <m:ctrlPr>
                                <a:rPr lang="tr-TR" b="0" i="1" smtClean="0">
                                  <a:latin typeface="Cambria Math" panose="02040503050406030204" pitchFamily="18" charset="0"/>
                                </a:rPr>
                              </m:ctrlPr>
                            </m:mPr>
                            <m:mr>
                              <m:e>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𝑥</m:t>
                                        </m:r>
                                      </m:e>
                                    </m:acc>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𝑥</m:t>
                                        </m:r>
                                      </m:e>
                                    </m:acc>
                                  </m:e>
                                  <m:sub>
                                    <m:r>
                                      <a:rPr lang="tr-TR" i="1">
                                        <a:latin typeface="Cambria Math" panose="02040503050406030204" pitchFamily="18" charset="0"/>
                                      </a:rPr>
                                      <m:t>2</m:t>
                                    </m:r>
                                  </m:sub>
                                </m:sSub>
                              </m:e>
                            </m:mr>
                          </m:m>
                        </m:e>
                      </m:d>
                      <m:r>
                        <a:rPr lang="tr-TR" b="0" i="0"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smtClean="0">
                                  <a:latin typeface="Cambria Math" panose="02040503050406030204" pitchFamily="18" charset="0"/>
                                </a:rPr>
                              </m:ctrlPr>
                            </m:mPr>
                            <m:mr>
                              <m:e>
                                <m:r>
                                  <a:rPr lang="tr-TR" b="0" i="1" smtClean="0">
                                    <a:latin typeface="Cambria Math" panose="02040503050406030204" pitchFamily="18" charset="0"/>
                                  </a:rPr>
                                  <m:t>0</m:t>
                                </m:r>
                              </m:e>
                              <m:e>
                                <m:r>
                                  <a:rPr lang="tr-TR" b="0" i="1" smtClean="0">
                                    <a:latin typeface="Cambria Math" panose="02040503050406030204" pitchFamily="18" charset="0"/>
                                  </a:rPr>
                                  <m:t>1</m:t>
                                </m:r>
                              </m:e>
                            </m:mr>
                            <m:mr>
                              <m:e>
                                <m:r>
                                  <a:rPr lang="tr-TR" b="0" i="1" smtClean="0">
                                    <a:latin typeface="Cambria Math" panose="02040503050406030204" pitchFamily="18" charset="0"/>
                                  </a:rPr>
                                  <m:t>0</m:t>
                                </m:r>
                              </m:e>
                              <m:e>
                                <m:r>
                                  <a:rPr lang="tr-TR" b="0" i="1" smtClean="0">
                                    <a:latin typeface="Cambria Math" panose="02040503050406030204" pitchFamily="18" charset="0"/>
                                  </a:rPr>
                                  <m:t>0</m:t>
                                </m:r>
                              </m:e>
                            </m:mr>
                          </m:m>
                        </m:e>
                      </m:d>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e>
                            </m:mr>
                          </m:m>
                        </m:e>
                      </m:d>
                      <m:r>
                        <a:rPr lang="tr-TR" b="0" i="0"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b="0" i="1" smtClean="0">
                                    <a:latin typeface="Cambria Math" panose="02040503050406030204" pitchFamily="18" charset="0"/>
                                  </a:rPr>
                                  <m:t>0</m:t>
                                </m:r>
                              </m:e>
                            </m:mr>
                            <m:mr>
                              <m:e>
                                <m:r>
                                  <a:rPr lang="tr-TR" b="0" i="1" smtClean="0">
                                    <a:latin typeface="Cambria Math" panose="02040503050406030204" pitchFamily="18" charset="0"/>
                                  </a:rPr>
                                  <m:t>𝑢</m:t>
                                </m:r>
                              </m:e>
                            </m:mr>
                          </m:m>
                        </m:e>
                      </m:d>
                    </m:oMath>
                  </m:oMathPara>
                </a14:m>
                <a:endParaRPr lang="tr-TR" b="0" dirty="0"/>
              </a:p>
              <a:p>
                <a:pPr marL="45720" indent="0">
                  <a:buNone/>
                </a:pPr>
                <a:endParaRPr lang="tr-TR" b="0" dirty="0"/>
              </a:p>
              <a:p>
                <a:pPr marL="45720" indent="0">
                  <a:buNone/>
                </a:pPr>
                <a14:m>
                  <m:oMath xmlns:m="http://schemas.openxmlformats.org/officeDocument/2006/math">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r>
                                <a:rPr lang="tr-TR" b="0" i="1" smtClean="0">
                                  <a:latin typeface="Cambria Math" panose="02040503050406030204" pitchFamily="18" charset="0"/>
                                </a:rPr>
                                <m:t>(0)</m:t>
                              </m:r>
                            </m:e>
                          </m:mr>
                          <m:m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b="0" i="1" smtClean="0">
                                  <a:latin typeface="Cambria Math" panose="02040503050406030204" pitchFamily="18" charset="0"/>
                                </a:rPr>
                                <m:t>(0)</m:t>
                              </m:r>
                            </m:e>
                          </m:mr>
                        </m:m>
                      </m:e>
                    </m:d>
                    <m:r>
                      <a:rPr lang="tr-TR" b="0" i="0"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b="0" i="1" smtClean="0">
                                  <a:latin typeface="Cambria Math" panose="02040503050406030204" pitchFamily="18" charset="0"/>
                                </a:rPr>
                                <m:t>1</m:t>
                              </m:r>
                              <m:r>
                                <a:rPr lang="tr-TR" i="1">
                                  <a:latin typeface="Cambria Math" panose="02040503050406030204" pitchFamily="18" charset="0"/>
                                </a:rPr>
                                <m:t>0</m:t>
                              </m:r>
                            </m:e>
                          </m:mr>
                          <m:mr>
                            <m:e>
                              <m:r>
                                <a:rPr lang="tr-TR" b="0" i="1" smtClean="0">
                                  <a:latin typeface="Cambria Math" panose="02040503050406030204" pitchFamily="18" charset="0"/>
                                </a:rPr>
                                <m:t>0</m:t>
                              </m:r>
                            </m:e>
                          </m:mr>
                        </m:m>
                      </m:e>
                    </m:d>
                    <m:r>
                      <a:rPr lang="tr-TR" b="0" i="0" smtClean="0">
                        <a:latin typeface="Cambria Math" panose="02040503050406030204" pitchFamily="18" charset="0"/>
                      </a:rPr>
                      <m:t>,</m:t>
                    </m:r>
                    <m:r>
                      <m:rPr>
                        <m:sty m:val="p"/>
                      </m:rPr>
                      <a:rPr lang="tr-TR" b="0" i="0" smtClean="0">
                        <a:latin typeface="Cambria Math" panose="02040503050406030204" pitchFamily="18" charset="0"/>
                      </a:rPr>
                      <m:t>Q</m:t>
                    </m:r>
                    <m:r>
                      <a:rPr lang="tr-TR">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r>
                                <a:rPr lang="tr-TR" b="0" i="1" smtClean="0">
                                  <a:latin typeface="Cambria Math" panose="02040503050406030204" pitchFamily="18" charset="0"/>
                                </a:rPr>
                                <m:t>4</m:t>
                              </m:r>
                            </m:e>
                            <m:e>
                              <m:r>
                                <a:rPr lang="tr-TR" b="0" i="1" smtClean="0">
                                  <a:latin typeface="Cambria Math" panose="02040503050406030204" pitchFamily="18" charset="0"/>
                                </a:rPr>
                                <m:t>0</m:t>
                              </m:r>
                            </m:e>
                          </m:mr>
                          <m:mr>
                            <m:e>
                              <m:r>
                                <a:rPr lang="tr-TR" i="1">
                                  <a:latin typeface="Cambria Math" panose="02040503050406030204" pitchFamily="18" charset="0"/>
                                </a:rPr>
                                <m:t>0</m:t>
                              </m:r>
                            </m:e>
                            <m:e>
                              <m:r>
                                <a:rPr lang="tr-TR" i="1">
                                  <a:latin typeface="Cambria Math" panose="02040503050406030204" pitchFamily="18" charset="0"/>
                                </a:rPr>
                                <m:t>0</m:t>
                              </m:r>
                            </m:e>
                          </m:mr>
                        </m:m>
                      </m:e>
                    </m:d>
                    <m:r>
                      <a:rPr lang="tr-TR" b="0" i="1" smtClean="0">
                        <a:latin typeface="Cambria Math" panose="02040503050406030204" pitchFamily="18" charset="0"/>
                      </a:rPr>
                      <m:t> </m:t>
                    </m:r>
                    <m:r>
                      <m:rPr>
                        <m:nor/>
                      </m:rPr>
                      <a:rPr lang="tr-TR" b="0" i="0" smtClean="0">
                        <a:latin typeface="Cambria Math" panose="02040503050406030204" pitchFamily="18" charset="0"/>
                      </a:rPr>
                      <m:t>olmak</m:t>
                    </m:r>
                    <m:r>
                      <m:rPr>
                        <m:nor/>
                      </m:rPr>
                      <a:rPr lang="tr-TR" b="0" i="0" smtClean="0">
                        <a:latin typeface="Cambria Math" panose="02040503050406030204" pitchFamily="18" charset="0"/>
                      </a:rPr>
                      <m:t> ü</m:t>
                    </m:r>
                    <m:r>
                      <m:rPr>
                        <m:nor/>
                      </m:rPr>
                      <a:rPr lang="tr-TR" b="0" i="0" smtClean="0">
                        <a:latin typeface="Cambria Math" panose="02040503050406030204" pitchFamily="18" charset="0"/>
                      </a:rPr>
                      <m:t>zere</m:t>
                    </m:r>
                    <m:r>
                      <m:rPr>
                        <m:nor/>
                      </m:rPr>
                      <a:rPr lang="tr-TR" b="0" i="0" smtClean="0">
                        <a:latin typeface="Cambria Math" panose="02040503050406030204" pitchFamily="18" charset="0"/>
                      </a:rPr>
                      <m:t> </m:t>
                    </m:r>
                    <m:r>
                      <a:rPr lang="tr-TR" b="0" i="1" smtClean="0">
                        <a:latin typeface="Cambria Math" panose="02040503050406030204" pitchFamily="18" charset="0"/>
                      </a:rPr>
                      <m:t>𝑅</m:t>
                    </m:r>
                    <m:r>
                      <a:rPr lang="tr-TR" b="0" i="1" smtClean="0">
                        <a:latin typeface="Cambria Math" panose="02040503050406030204" pitchFamily="18" charset="0"/>
                      </a:rPr>
                      <m:t>=1,</m:t>
                    </m:r>
                    <m:r>
                      <a:rPr lang="tr-TR" b="0" i="1" smtClean="0">
                        <a:latin typeface="Cambria Math" panose="02040503050406030204" pitchFamily="18" charset="0"/>
                      </a:rPr>
                      <m:t>𝑅</m:t>
                    </m:r>
                    <m:r>
                      <a:rPr lang="tr-TR" b="0" i="1" smtClean="0">
                        <a:latin typeface="Cambria Math" panose="02040503050406030204" pitchFamily="18" charset="0"/>
                      </a:rPr>
                      <m:t>=10 </m:t>
                    </m:r>
                    <m:r>
                      <m:rPr>
                        <m:nor/>
                      </m:rPr>
                      <a:rPr lang="tr-TR" b="0" i="0" smtClean="0">
                        <a:latin typeface="Cambria Math" panose="02040503050406030204" pitchFamily="18" charset="0"/>
                      </a:rPr>
                      <m:t>ve</m:t>
                    </m:r>
                    <m:r>
                      <a:rPr lang="tr-TR" b="0" i="1" smtClean="0">
                        <a:latin typeface="Cambria Math" panose="02040503050406030204" pitchFamily="18" charset="0"/>
                      </a:rPr>
                      <m:t> </m:t>
                    </m:r>
                    <m:r>
                      <a:rPr lang="tr-TR" b="0" i="1" smtClean="0">
                        <a:latin typeface="Cambria Math" panose="02040503050406030204" pitchFamily="18" charset="0"/>
                      </a:rPr>
                      <m:t>𝑅</m:t>
                    </m:r>
                    <m:r>
                      <a:rPr lang="tr-TR" b="0" i="1" smtClean="0">
                        <a:latin typeface="Cambria Math" panose="02040503050406030204" pitchFamily="18" charset="0"/>
                      </a:rPr>
                      <m:t>=50</m:t>
                    </m:r>
                  </m:oMath>
                </a14:m>
                <a:r>
                  <a:rPr lang="tr-TR" b="0" dirty="0"/>
                  <a:t> için çözüm yaparak kontrol girişlerini ve durum değişkenlerini karşılaştırınız.</a:t>
                </a:r>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77671" y="1193946"/>
                <a:ext cx="11204813" cy="4886813"/>
              </a:xfrm>
              <a:blipFill>
                <a:blip r:embed="rId2"/>
                <a:stretch>
                  <a:fillRect l="-272" r="-925"/>
                </a:stretch>
              </a:blipFill>
            </p:spPr>
            <p:txBody>
              <a:bodyPr/>
              <a:lstStyle/>
              <a:p>
                <a:r>
                  <a:rPr lang="tr-TR">
                    <a:noFill/>
                  </a:rPr>
                  <a:t> </a:t>
                </a:r>
              </a:p>
            </p:txBody>
          </p:sp>
        </mc:Fallback>
      </mc:AlternateContent>
      <p:sp>
        <p:nvSpPr>
          <p:cNvPr id="5" name="Date Placeholder 4"/>
          <p:cNvSpPr>
            <a:spLocks noGrp="1"/>
          </p:cNvSpPr>
          <p:nvPr>
            <p:ph type="dt" sz="half" idx="10"/>
          </p:nvPr>
        </p:nvSpPr>
        <p:spPr/>
        <p:txBody>
          <a:bodyPr/>
          <a:lstStyle/>
          <a:p>
            <a:fld id="{A4920C92-C129-4A29-B7DE-6868BACBB59B}" type="datetime1">
              <a:rPr lang="tr-TR" smtClean="0"/>
              <a:t>21.02.2019</a:t>
            </a:fld>
            <a:endParaRPr lang="tr-TR"/>
          </a:p>
        </p:txBody>
      </p:sp>
      <p:sp>
        <p:nvSpPr>
          <p:cNvPr id="6" name="Footer Placeholder 5"/>
          <p:cNvSpPr>
            <a:spLocks noGrp="1"/>
          </p:cNvSpPr>
          <p:nvPr>
            <p:ph type="ftr" sz="quarter" idx="11"/>
          </p:nvPr>
        </p:nvSpPr>
        <p:spPr/>
        <p:txBody>
          <a:bodyPr/>
          <a:lstStyle/>
          <a:p>
            <a:r>
              <a:rPr lang="tr-TR"/>
              <a:t>Dr. Nurdan Bilgin 2018-2019</a:t>
            </a:r>
          </a:p>
        </p:txBody>
      </p:sp>
      <p:sp>
        <p:nvSpPr>
          <p:cNvPr id="7" name="Slide Number Placeholder 6"/>
          <p:cNvSpPr>
            <a:spLocks noGrp="1"/>
          </p:cNvSpPr>
          <p:nvPr>
            <p:ph type="sldNum" sz="quarter" idx="12"/>
          </p:nvPr>
        </p:nvSpPr>
        <p:spPr/>
        <p:txBody>
          <a:bodyPr/>
          <a:lstStyle/>
          <a:p>
            <a:fld id="{A1F581CE-71F0-4088-85C7-6D10BC70B87B}" type="slidenum">
              <a:rPr lang="tr-TR" smtClean="0"/>
              <a:t>23</a:t>
            </a:fld>
            <a:endParaRPr lang="tr-TR"/>
          </a:p>
        </p:txBody>
      </p:sp>
      <p:grpSp>
        <p:nvGrpSpPr>
          <p:cNvPr id="14" name="Group 13"/>
          <p:cNvGrpSpPr/>
          <p:nvPr/>
        </p:nvGrpSpPr>
        <p:grpSpPr>
          <a:xfrm>
            <a:off x="5380872" y="390951"/>
            <a:ext cx="5364945" cy="2164268"/>
            <a:chOff x="6516945" y="2429993"/>
            <a:chExt cx="5364945" cy="2164268"/>
          </a:xfrm>
        </p:grpSpPr>
        <p:pic>
          <p:nvPicPr>
            <p:cNvPr id="10" name="Picture 9"/>
            <p:cNvPicPr>
              <a:picLocks noChangeAspect="1"/>
            </p:cNvPicPr>
            <p:nvPr/>
          </p:nvPicPr>
          <p:blipFill>
            <a:blip r:embed="rId3"/>
            <a:stretch>
              <a:fillRect/>
            </a:stretch>
          </p:blipFill>
          <p:spPr>
            <a:xfrm>
              <a:off x="6516945" y="2429993"/>
              <a:ext cx="5364945" cy="2164268"/>
            </a:xfrm>
            <a:prstGeom prst="rect">
              <a:avLst/>
            </a:prstGeom>
          </p:spPr>
        </p:pic>
        <p:sp>
          <p:nvSpPr>
            <p:cNvPr id="11" name="TextBox 10"/>
            <p:cNvSpPr txBox="1"/>
            <p:nvPr/>
          </p:nvSpPr>
          <p:spPr>
            <a:xfrm>
              <a:off x="9088582" y="2812472"/>
              <a:ext cx="623455" cy="400110"/>
            </a:xfrm>
            <a:prstGeom prst="rect">
              <a:avLst/>
            </a:prstGeom>
            <a:noFill/>
          </p:spPr>
          <p:txBody>
            <a:bodyPr wrap="square" rtlCol="0">
              <a:spAutoFit/>
            </a:bodyPr>
            <a:lstStyle/>
            <a:p>
              <a:r>
                <a:rPr lang="tr-TR" sz="2000" b="1" dirty="0"/>
                <a:t>T(t)</a:t>
              </a:r>
            </a:p>
          </p:txBody>
        </p:sp>
        <p:sp>
          <p:nvSpPr>
            <p:cNvPr id="12" name="TextBox 11"/>
            <p:cNvSpPr txBox="1"/>
            <p:nvPr/>
          </p:nvSpPr>
          <p:spPr>
            <a:xfrm>
              <a:off x="9700195" y="3703366"/>
              <a:ext cx="623455" cy="400110"/>
            </a:xfrm>
            <a:prstGeom prst="rect">
              <a:avLst/>
            </a:prstGeom>
            <a:noFill/>
          </p:spPr>
          <p:txBody>
            <a:bodyPr wrap="square" rtlCol="0">
              <a:spAutoFit/>
            </a:bodyPr>
            <a:lstStyle/>
            <a:p>
              <a:r>
                <a:rPr lang="el-GR" sz="2000" b="1" dirty="0"/>
                <a:t>θ</a:t>
              </a:r>
              <a:r>
                <a:rPr lang="tr-TR" sz="2000" b="1" dirty="0"/>
                <a:t>(t)</a:t>
              </a:r>
            </a:p>
          </p:txBody>
        </p:sp>
        <p:sp>
          <p:nvSpPr>
            <p:cNvPr id="13" name="TextBox 12"/>
            <p:cNvSpPr txBox="1"/>
            <p:nvPr/>
          </p:nvSpPr>
          <p:spPr>
            <a:xfrm>
              <a:off x="10323650" y="3012527"/>
              <a:ext cx="302786" cy="400110"/>
            </a:xfrm>
            <a:prstGeom prst="rect">
              <a:avLst/>
            </a:prstGeom>
            <a:noFill/>
          </p:spPr>
          <p:txBody>
            <a:bodyPr wrap="square" rtlCol="0">
              <a:spAutoFit/>
            </a:bodyPr>
            <a:lstStyle/>
            <a:p>
              <a:r>
                <a:rPr lang="tr-TR" sz="2000" dirty="0">
                  <a:solidFill>
                    <a:schemeClr val="bg1"/>
                  </a:solidFill>
                </a:rPr>
                <a:t>I</a:t>
              </a:r>
            </a:p>
          </p:txBody>
        </p:sp>
      </p:grpSp>
    </p:spTree>
    <p:extLst>
      <p:ext uri="{BB962C8B-B14F-4D97-AF65-F5344CB8AC3E}">
        <p14:creationId xmlns:p14="http://schemas.microsoft.com/office/powerpoint/2010/main" val="4174259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48" y="324437"/>
            <a:ext cx="11177516" cy="465028"/>
          </a:xfrm>
        </p:spPr>
        <p:txBody>
          <a:bodyPr>
            <a:normAutofit fontScale="90000"/>
          </a:bodyPr>
          <a:lstStyle/>
          <a:p>
            <a:r>
              <a:rPr lang="tr-TR" dirty="0"/>
              <a:t>Çözüm:</a:t>
            </a:r>
          </a:p>
        </p:txBody>
      </p:sp>
      <p:sp>
        <p:nvSpPr>
          <p:cNvPr id="8" name="Content Placeholder 7"/>
          <p:cNvSpPr>
            <a:spLocks noGrp="1"/>
          </p:cNvSpPr>
          <p:nvPr>
            <p:ph idx="1"/>
          </p:nvPr>
        </p:nvSpPr>
        <p:spPr>
          <a:xfrm>
            <a:off x="1579419" y="321546"/>
            <a:ext cx="10404764" cy="6384054"/>
          </a:xfrm>
        </p:spPr>
        <p:txBody>
          <a:bodyPr>
            <a:noAutofit/>
          </a:bodyPr>
          <a:lstStyle/>
          <a:p>
            <a:pPr marL="45720" indent="0">
              <a:lnSpc>
                <a:spcPct val="120000"/>
              </a:lnSpc>
              <a:spcBef>
                <a:spcPts val="0"/>
              </a:spcBef>
              <a:buNone/>
            </a:pPr>
            <a:r>
              <a:rPr lang="tr-TR" sz="1600" dirty="0">
                <a:solidFill>
                  <a:srgbClr val="000000"/>
                </a:solidFill>
                <a:latin typeface="Courier New" panose="02070309020205020404" pitchFamily="49" charset="0"/>
              </a:rPr>
              <a:t>clear </a:t>
            </a:r>
            <a:r>
              <a:rPr lang="tr-TR" sz="1600" dirty="0">
                <a:solidFill>
                  <a:srgbClr val="A020F0"/>
                </a:solidFill>
                <a:latin typeface="Courier New" panose="02070309020205020404" pitchFamily="49" charset="0"/>
              </a:rPr>
              <a:t>all</a:t>
            </a:r>
            <a:r>
              <a:rPr lang="tr-TR" sz="1600" dirty="0">
                <a:solidFill>
                  <a:srgbClr val="000000"/>
                </a:solidFill>
                <a:latin typeface="Courier New" panose="02070309020205020404" pitchFamily="49" charset="0"/>
              </a:rPr>
              <a:t>;close </a:t>
            </a:r>
            <a:r>
              <a:rPr lang="tr-TR" sz="1600" dirty="0">
                <a:solidFill>
                  <a:srgbClr val="A020F0"/>
                </a:solidFill>
                <a:latin typeface="Courier New" panose="02070309020205020404" pitchFamily="49" charset="0"/>
              </a:rPr>
              <a:t>all</a:t>
            </a:r>
            <a:r>
              <a:rPr lang="tr-TR" sz="1600" dirty="0">
                <a:solidFill>
                  <a:srgbClr val="000000"/>
                </a:solidFill>
                <a:latin typeface="Courier New" panose="02070309020205020404" pitchFamily="49" charset="0"/>
              </a:rPr>
              <a:t>;clc;</a:t>
            </a:r>
          </a:p>
          <a:p>
            <a:pPr marL="45720" indent="0">
              <a:lnSpc>
                <a:spcPct val="120000"/>
              </a:lnSpc>
              <a:spcBef>
                <a:spcPts val="0"/>
              </a:spcBef>
              <a:buNone/>
            </a:pPr>
            <a:r>
              <a:rPr lang="pt-BR" sz="1600" dirty="0">
                <a:solidFill>
                  <a:srgbClr val="000000"/>
                </a:solidFill>
                <a:latin typeface="Courier New" panose="02070309020205020404" pitchFamily="49" charset="0"/>
              </a:rPr>
              <a:t>A=[0 1;0 0];B=[0;1];Q=[4 0;0 0];</a:t>
            </a:r>
          </a:p>
          <a:p>
            <a:pPr marL="45720" indent="0">
              <a:lnSpc>
                <a:spcPct val="120000"/>
              </a:lnSpc>
              <a:spcBef>
                <a:spcPts val="0"/>
              </a:spcBef>
              <a:buNone/>
            </a:pPr>
            <a:r>
              <a:rPr lang="tr-TR" sz="1600" dirty="0">
                <a:solidFill>
                  <a:srgbClr val="000000"/>
                </a:solidFill>
                <a:latin typeface="Courier New" panose="02070309020205020404" pitchFamily="49" charset="0"/>
              </a:rPr>
              <a:t>set(0,</a:t>
            </a:r>
            <a:r>
              <a:rPr lang="tr-TR" sz="1600" dirty="0">
                <a:solidFill>
                  <a:srgbClr val="A020F0"/>
                </a:solidFill>
                <a:latin typeface="Courier New" panose="02070309020205020404" pitchFamily="49" charset="0"/>
              </a:rPr>
              <a:t>'DefaultAxesLineStyleOrder'</a:t>
            </a:r>
            <a:r>
              <a:rPr lang="tr-TR" sz="1600" dirty="0">
                <a:solidFill>
                  <a:srgbClr val="000000"/>
                </a:solidFill>
                <a:latin typeface="Courier New" panose="02070309020205020404" pitchFamily="49" charset="0"/>
              </a:rPr>
              <a:t>,</a:t>
            </a:r>
            <a:r>
              <a:rPr lang="tr-TR" sz="1600" dirty="0">
                <a:solidFill>
                  <a:srgbClr val="A020F0"/>
                </a:solidFill>
                <a:latin typeface="Courier New" panose="02070309020205020404" pitchFamily="49" charset="0"/>
              </a:rPr>
              <a:t>'-|-.'</a:t>
            </a:r>
            <a:r>
              <a:rPr lang="tr-TR" sz="1600" dirty="0">
                <a:solidFill>
                  <a:srgbClr val="000000"/>
                </a:solidFill>
                <a:latin typeface="Courier New" panose="02070309020205020404" pitchFamily="49" charset="0"/>
              </a:rPr>
              <a:t>);C=[ 0 0 0;1 0 0;0 0 1];z=1;</a:t>
            </a:r>
          </a:p>
          <a:p>
            <a:pPr marL="45720" indent="0">
              <a:lnSpc>
                <a:spcPct val="120000"/>
              </a:lnSpc>
              <a:spcBef>
                <a:spcPts val="0"/>
              </a:spcBef>
              <a:buNone/>
            </a:pPr>
            <a:r>
              <a:rPr lang="tr-TR" sz="1600" dirty="0">
                <a:solidFill>
                  <a:srgbClr val="0000FF"/>
                </a:solidFill>
                <a:latin typeface="Courier New" panose="02070309020205020404" pitchFamily="49" charset="0"/>
              </a:rPr>
              <a:t>for</a:t>
            </a:r>
            <a:r>
              <a:rPr lang="tr-TR" sz="1600" dirty="0">
                <a:solidFill>
                  <a:srgbClr val="000000"/>
                </a:solidFill>
                <a:latin typeface="Courier New" panose="02070309020205020404" pitchFamily="49" charset="0"/>
              </a:rPr>
              <a:t> R=[1,10,50];</a:t>
            </a:r>
          </a:p>
          <a:p>
            <a:pPr marL="45720" indent="0">
              <a:lnSpc>
                <a:spcPct val="120000"/>
              </a:lnSpc>
              <a:spcBef>
                <a:spcPts val="0"/>
              </a:spcBef>
              <a:buNone/>
            </a:pPr>
            <a:r>
              <a:rPr lang="pt-BR" sz="1600" dirty="0">
                <a:solidFill>
                  <a:srgbClr val="000000"/>
                </a:solidFill>
                <a:latin typeface="Courier New" panose="02070309020205020404" pitchFamily="49" charset="0"/>
              </a:rPr>
              <a:t>j=1;X0=[10;0];K=lqr(A,B,Q,R);Anew=A-(B*K);</a:t>
            </a:r>
          </a:p>
          <a:p>
            <a:pPr marL="45720" indent="0">
              <a:lnSpc>
                <a:spcPct val="120000"/>
              </a:lnSpc>
              <a:spcBef>
                <a:spcPts val="0"/>
              </a:spcBef>
              <a:buNone/>
            </a:pPr>
            <a:r>
              <a:rPr lang="tr-TR" sz="1600" dirty="0">
                <a:solidFill>
                  <a:srgbClr val="0000FF"/>
                </a:solidFill>
                <a:latin typeface="Courier New" panose="02070309020205020404" pitchFamily="49" charset="0"/>
              </a:rPr>
              <a:t>for</a:t>
            </a:r>
            <a:r>
              <a:rPr lang="tr-TR" sz="1600" dirty="0">
                <a:solidFill>
                  <a:srgbClr val="000000"/>
                </a:solidFill>
                <a:latin typeface="Courier New" panose="02070309020205020404" pitchFamily="49" charset="0"/>
              </a:rPr>
              <a:t> t=0:0.1:10</a:t>
            </a:r>
          </a:p>
          <a:p>
            <a:pPr marL="45720" indent="0">
              <a:lnSpc>
                <a:spcPct val="120000"/>
              </a:lnSpc>
              <a:spcBef>
                <a:spcPts val="0"/>
              </a:spcBef>
              <a:buNone/>
            </a:pPr>
            <a:r>
              <a:rPr lang="tr-TR" sz="1600" dirty="0">
                <a:solidFill>
                  <a:srgbClr val="000000"/>
                </a:solidFill>
                <a:latin typeface="Courier New" panose="02070309020205020404" pitchFamily="49" charset="0"/>
              </a:rPr>
              <a:t>X(:,j)=expm(Anew*t)*X0;</a:t>
            </a:r>
          </a:p>
          <a:p>
            <a:pPr marL="45720" indent="0">
              <a:lnSpc>
                <a:spcPct val="120000"/>
              </a:lnSpc>
              <a:spcBef>
                <a:spcPts val="0"/>
              </a:spcBef>
              <a:buNone/>
            </a:pPr>
            <a:r>
              <a:rPr lang="tr-TR" sz="1600" dirty="0">
                <a:solidFill>
                  <a:srgbClr val="000000"/>
                </a:solidFill>
                <a:latin typeface="Courier New" panose="02070309020205020404" pitchFamily="49" charset="0"/>
              </a:rPr>
              <a:t>U(j)=-K*X(:,j);</a:t>
            </a:r>
          </a:p>
          <a:p>
            <a:pPr marL="45720" indent="0">
              <a:lnSpc>
                <a:spcPct val="120000"/>
              </a:lnSpc>
              <a:spcBef>
                <a:spcPts val="0"/>
              </a:spcBef>
              <a:buNone/>
            </a:pPr>
            <a:r>
              <a:rPr lang="tr-TR" sz="1600" dirty="0">
                <a:solidFill>
                  <a:srgbClr val="000000"/>
                </a:solidFill>
                <a:latin typeface="Courier New" panose="02070309020205020404" pitchFamily="49" charset="0"/>
              </a:rPr>
              <a:t>j=j+1;</a:t>
            </a:r>
          </a:p>
          <a:p>
            <a:pPr marL="45720" indent="0">
              <a:lnSpc>
                <a:spcPct val="120000"/>
              </a:lnSpc>
              <a:spcBef>
                <a:spcPts val="0"/>
              </a:spcBef>
              <a:buNone/>
            </a:pPr>
            <a:r>
              <a:rPr lang="tr-TR" sz="1600" dirty="0">
                <a:solidFill>
                  <a:srgbClr val="0000FF"/>
                </a:solidFill>
                <a:latin typeface="Courier New" panose="02070309020205020404" pitchFamily="49" charset="0"/>
              </a:rPr>
              <a:t>end</a:t>
            </a:r>
          </a:p>
          <a:p>
            <a:pPr marL="45720" indent="0">
              <a:lnSpc>
                <a:spcPct val="120000"/>
              </a:lnSpc>
              <a:spcBef>
                <a:spcPts val="0"/>
              </a:spcBef>
              <a:buNone/>
            </a:pPr>
            <a:r>
              <a:rPr lang="tr-TR" sz="1600" dirty="0">
                <a:solidFill>
                  <a:srgbClr val="000000"/>
                </a:solidFill>
                <a:latin typeface="Courier New" panose="02070309020205020404" pitchFamily="49" charset="0"/>
              </a:rPr>
              <a:t>t=0:0.1:10;</a:t>
            </a:r>
          </a:p>
          <a:p>
            <a:pPr marL="45720" indent="0">
              <a:lnSpc>
                <a:spcPct val="120000"/>
              </a:lnSpc>
              <a:spcBef>
                <a:spcPts val="0"/>
              </a:spcBef>
              <a:buNone/>
            </a:pPr>
            <a:r>
              <a:rPr lang="tr-TR" sz="1600" dirty="0">
                <a:solidFill>
                  <a:srgbClr val="000000"/>
                </a:solidFill>
                <a:latin typeface="Courier New" panose="02070309020205020404" pitchFamily="49" charset="0"/>
              </a:rPr>
              <a:t>subplot(2,1,1);</a:t>
            </a:r>
          </a:p>
          <a:p>
            <a:pPr marL="45720" indent="0">
              <a:lnSpc>
                <a:spcPct val="120000"/>
              </a:lnSpc>
              <a:spcBef>
                <a:spcPts val="0"/>
              </a:spcBef>
              <a:buNone/>
            </a:pPr>
            <a:r>
              <a:rPr lang="tr-TR" sz="1600" dirty="0">
                <a:solidFill>
                  <a:srgbClr val="000000"/>
                </a:solidFill>
                <a:latin typeface="Courier New" panose="02070309020205020404" pitchFamily="49" charset="0"/>
              </a:rPr>
              <a:t>title(</a:t>
            </a:r>
            <a:r>
              <a:rPr lang="tr-TR" sz="1600" dirty="0">
                <a:solidFill>
                  <a:srgbClr val="A020F0"/>
                </a:solidFill>
                <a:latin typeface="Courier New" panose="02070309020205020404" pitchFamily="49" charset="0"/>
              </a:rPr>
              <a:t>'Optimal Çözümün R matrisinin Seçimine Baðlý Deðiþimi'</a:t>
            </a:r>
            <a:r>
              <a:rPr lang="tr-TR" sz="1600" dirty="0">
                <a:solidFill>
                  <a:srgbClr val="000000"/>
                </a:solidFill>
                <a:latin typeface="Courier New" panose="02070309020205020404" pitchFamily="49" charset="0"/>
              </a:rPr>
              <a:t>);</a:t>
            </a:r>
          </a:p>
          <a:p>
            <a:pPr marL="45720" indent="0">
              <a:lnSpc>
                <a:spcPct val="120000"/>
              </a:lnSpc>
              <a:spcBef>
                <a:spcPts val="0"/>
              </a:spcBef>
              <a:buNone/>
            </a:pPr>
            <a:r>
              <a:rPr lang="en-US" sz="1600" dirty="0">
                <a:solidFill>
                  <a:srgbClr val="000000"/>
                </a:solidFill>
                <a:latin typeface="Courier New" panose="02070309020205020404" pitchFamily="49" charset="0"/>
              </a:rPr>
              <a:t>plot(</a:t>
            </a:r>
            <a:r>
              <a:rPr lang="en-US" sz="1600" dirty="0" err="1">
                <a:solidFill>
                  <a:srgbClr val="000000"/>
                </a:solidFill>
                <a:latin typeface="Courier New" panose="02070309020205020404" pitchFamily="49" charset="0"/>
              </a:rPr>
              <a:t>t,X</a:t>
            </a:r>
            <a:r>
              <a:rPr lang="en-US" sz="1600" dirty="0">
                <a:solidFill>
                  <a:srgbClr val="000000"/>
                </a:solidFill>
                <a:latin typeface="Courier New" panose="02070309020205020404" pitchFamily="49" charset="0"/>
              </a:rPr>
              <a:t>(1,:),</a:t>
            </a:r>
            <a:r>
              <a:rPr lang="en-US" sz="1600" dirty="0">
                <a:solidFill>
                  <a:srgbClr val="A020F0"/>
                </a:solidFill>
                <a:latin typeface="Courier New" panose="02070309020205020404" pitchFamily="49" charset="0"/>
              </a:rPr>
              <a:t>'</a:t>
            </a:r>
            <a:r>
              <a:rPr lang="en-US" sz="1600" dirty="0" err="1">
                <a:solidFill>
                  <a:srgbClr val="A020F0"/>
                </a:solidFill>
                <a:latin typeface="Courier New" panose="02070309020205020404" pitchFamily="49" charset="0"/>
              </a:rPr>
              <a:t>color'</a:t>
            </a:r>
            <a:r>
              <a:rPr lang="en-US" sz="1600" dirty="0" err="1">
                <a:solidFill>
                  <a:srgbClr val="000000"/>
                </a:solidFill>
                <a:latin typeface="Courier New" panose="02070309020205020404" pitchFamily="49" charset="0"/>
              </a:rPr>
              <a:t>,C</a:t>
            </a:r>
            <a:r>
              <a:rPr lang="en-US" sz="1600" dirty="0">
                <a:solidFill>
                  <a:srgbClr val="000000"/>
                </a:solidFill>
                <a:latin typeface="Courier New" panose="02070309020205020404" pitchFamily="49" charset="0"/>
              </a:rPr>
              <a:t>(z,:));hold </a:t>
            </a:r>
            <a:r>
              <a:rPr lang="en-US" sz="1600" dirty="0">
                <a:solidFill>
                  <a:srgbClr val="A020F0"/>
                </a:solidFill>
                <a:latin typeface="Courier New" panose="02070309020205020404" pitchFamily="49" charset="0"/>
              </a:rPr>
              <a:t>on</a:t>
            </a:r>
            <a:r>
              <a:rPr lang="en-US" sz="1600" dirty="0">
                <a:solidFill>
                  <a:srgbClr val="000000"/>
                </a:solidFill>
                <a:latin typeface="Courier New" panose="02070309020205020404" pitchFamily="49" charset="0"/>
              </a:rPr>
              <a:t>;</a:t>
            </a:r>
          </a:p>
          <a:p>
            <a:pPr marL="45720" indent="0">
              <a:lnSpc>
                <a:spcPct val="120000"/>
              </a:lnSpc>
              <a:spcBef>
                <a:spcPts val="0"/>
              </a:spcBef>
              <a:buNone/>
            </a:pPr>
            <a:r>
              <a:rPr lang="tr-TR" sz="1600" dirty="0">
                <a:solidFill>
                  <a:srgbClr val="000000"/>
                </a:solidFill>
                <a:latin typeface="Courier New" panose="02070309020205020404" pitchFamily="49" charset="0"/>
              </a:rPr>
              <a:t>plot(t,X(2,:),</a:t>
            </a:r>
            <a:r>
              <a:rPr lang="tr-TR" sz="1600" dirty="0">
                <a:solidFill>
                  <a:srgbClr val="A020F0"/>
                </a:solidFill>
                <a:latin typeface="Courier New" panose="02070309020205020404" pitchFamily="49" charset="0"/>
              </a:rPr>
              <a:t>'color'</a:t>
            </a:r>
            <a:r>
              <a:rPr lang="tr-TR" sz="1600" dirty="0">
                <a:solidFill>
                  <a:srgbClr val="000000"/>
                </a:solidFill>
                <a:latin typeface="Courier New" panose="02070309020205020404" pitchFamily="49" charset="0"/>
              </a:rPr>
              <a:t>,C(z,:),</a:t>
            </a:r>
            <a:r>
              <a:rPr lang="tr-TR" sz="1600" dirty="0">
                <a:solidFill>
                  <a:srgbClr val="A020F0"/>
                </a:solidFill>
                <a:latin typeface="Courier New" panose="02070309020205020404" pitchFamily="49" charset="0"/>
              </a:rPr>
              <a:t>'linestyle'</a:t>
            </a:r>
            <a:r>
              <a:rPr lang="tr-TR" sz="1600" dirty="0">
                <a:solidFill>
                  <a:srgbClr val="000000"/>
                </a:solidFill>
                <a:latin typeface="Courier New" panose="02070309020205020404" pitchFamily="49" charset="0"/>
              </a:rPr>
              <a:t>,</a:t>
            </a:r>
            <a:r>
              <a:rPr lang="tr-TR" sz="1600" dirty="0">
                <a:solidFill>
                  <a:srgbClr val="A020F0"/>
                </a:solidFill>
                <a:latin typeface="Courier New" panose="02070309020205020404" pitchFamily="49" charset="0"/>
              </a:rPr>
              <a:t>'--'</a:t>
            </a:r>
            <a:r>
              <a:rPr lang="tr-TR" sz="1600" dirty="0">
                <a:solidFill>
                  <a:srgbClr val="000000"/>
                </a:solidFill>
                <a:latin typeface="Courier New" panose="02070309020205020404" pitchFamily="49" charset="0"/>
              </a:rPr>
              <a:t>);ylabel(</a:t>
            </a:r>
            <a:r>
              <a:rPr lang="tr-TR" sz="1600" dirty="0">
                <a:solidFill>
                  <a:srgbClr val="A020F0"/>
                </a:solidFill>
                <a:latin typeface="Courier New" panose="02070309020205020404" pitchFamily="49" charset="0"/>
              </a:rPr>
              <a:t>'Durum Deðiþkenleri x^*(t)'</a:t>
            </a:r>
            <a:r>
              <a:rPr lang="tr-TR" sz="1600" dirty="0">
                <a:solidFill>
                  <a:srgbClr val="000000"/>
                </a:solidFill>
                <a:latin typeface="Courier New" panose="02070309020205020404" pitchFamily="49" charset="0"/>
              </a:rPr>
              <a:t>);</a:t>
            </a:r>
          </a:p>
          <a:p>
            <a:pPr marL="45720" indent="0">
              <a:lnSpc>
                <a:spcPct val="120000"/>
              </a:lnSpc>
              <a:spcBef>
                <a:spcPts val="0"/>
              </a:spcBef>
              <a:buNone/>
            </a:pPr>
            <a:r>
              <a:rPr lang="tr-TR" sz="1600" dirty="0">
                <a:solidFill>
                  <a:srgbClr val="000000"/>
                </a:solidFill>
                <a:latin typeface="Courier New" panose="02070309020205020404" pitchFamily="49" charset="0"/>
              </a:rPr>
              <a:t>subplot(2,1,2);</a:t>
            </a:r>
          </a:p>
          <a:p>
            <a:pPr marL="45720" indent="0">
              <a:lnSpc>
                <a:spcPct val="120000"/>
              </a:lnSpc>
              <a:spcBef>
                <a:spcPts val="0"/>
              </a:spcBef>
              <a:buNone/>
            </a:pPr>
            <a:r>
              <a:rPr lang="en-US" sz="1600" dirty="0">
                <a:solidFill>
                  <a:srgbClr val="000000"/>
                </a:solidFill>
                <a:latin typeface="Courier New" panose="02070309020205020404" pitchFamily="49" charset="0"/>
              </a:rPr>
              <a:t>plot(</a:t>
            </a:r>
            <a:r>
              <a:rPr lang="en-US" sz="1600" dirty="0" err="1">
                <a:solidFill>
                  <a:srgbClr val="000000"/>
                </a:solidFill>
                <a:latin typeface="Courier New" panose="02070309020205020404" pitchFamily="49" charset="0"/>
              </a:rPr>
              <a:t>t,U,</a:t>
            </a:r>
            <a:r>
              <a:rPr lang="en-US" sz="1600" dirty="0" err="1">
                <a:solidFill>
                  <a:srgbClr val="A020F0"/>
                </a:solidFill>
                <a:latin typeface="Courier New" panose="02070309020205020404" pitchFamily="49" charset="0"/>
              </a:rPr>
              <a:t>'color'</a:t>
            </a:r>
            <a:r>
              <a:rPr lang="en-US" sz="1600" dirty="0" err="1">
                <a:solidFill>
                  <a:srgbClr val="000000"/>
                </a:solidFill>
                <a:latin typeface="Courier New" panose="02070309020205020404" pitchFamily="49" charset="0"/>
              </a:rPr>
              <a:t>,C</a:t>
            </a:r>
            <a:r>
              <a:rPr lang="en-US" sz="1600" dirty="0">
                <a:solidFill>
                  <a:srgbClr val="000000"/>
                </a:solidFill>
                <a:latin typeface="Courier New" panose="02070309020205020404" pitchFamily="49" charset="0"/>
              </a:rPr>
              <a:t>(z,:),</a:t>
            </a:r>
            <a:r>
              <a:rPr lang="en-US" sz="1600" dirty="0">
                <a:solidFill>
                  <a:srgbClr val="A020F0"/>
                </a:solidFill>
                <a:latin typeface="Courier New" panose="02070309020205020404" pitchFamily="49" charset="0"/>
              </a:rPr>
              <a:t>'</a:t>
            </a:r>
            <a:r>
              <a:rPr lang="en-US" sz="1600" dirty="0" err="1">
                <a:solidFill>
                  <a:srgbClr val="A020F0"/>
                </a:solidFill>
                <a:latin typeface="Courier New" panose="02070309020205020404" pitchFamily="49" charset="0"/>
              </a:rPr>
              <a:t>linestyle</a:t>
            </a:r>
            <a:r>
              <a:rPr lang="en-US" sz="1600" dirty="0">
                <a:solidFill>
                  <a:srgbClr val="A020F0"/>
                </a:solidFill>
                <a:latin typeface="Courier New" panose="02070309020205020404" pitchFamily="49" charset="0"/>
              </a:rPr>
              <a:t>'</a:t>
            </a:r>
            <a:r>
              <a:rPr lang="en-US" sz="1600" dirty="0">
                <a:solidFill>
                  <a:srgbClr val="000000"/>
                </a:solidFill>
                <a:latin typeface="Courier New" panose="02070309020205020404" pitchFamily="49" charset="0"/>
              </a:rPr>
              <a:t>,</a:t>
            </a:r>
            <a:r>
              <a:rPr lang="en-US" sz="1600" dirty="0">
                <a:solidFill>
                  <a:srgbClr val="A020F0"/>
                </a:solidFill>
                <a:latin typeface="Courier New" panose="02070309020205020404" pitchFamily="49" charset="0"/>
              </a:rPr>
              <a:t>'-'</a:t>
            </a:r>
            <a:r>
              <a:rPr lang="en-US" sz="1600" dirty="0">
                <a:solidFill>
                  <a:srgbClr val="000000"/>
                </a:solidFill>
                <a:latin typeface="Courier New" panose="02070309020205020404" pitchFamily="49" charset="0"/>
              </a:rPr>
              <a:t>);hold </a:t>
            </a:r>
            <a:r>
              <a:rPr lang="en-US" sz="1600" dirty="0">
                <a:solidFill>
                  <a:srgbClr val="A020F0"/>
                </a:solidFill>
                <a:latin typeface="Courier New" panose="02070309020205020404" pitchFamily="49" charset="0"/>
              </a:rPr>
              <a:t>on</a:t>
            </a:r>
            <a:r>
              <a:rPr lang="en-US" sz="1600" dirty="0">
                <a:solidFill>
                  <a:srgbClr val="000000"/>
                </a:solidFill>
                <a:latin typeface="Courier New" panose="02070309020205020404" pitchFamily="49" charset="0"/>
              </a:rPr>
              <a:t>;</a:t>
            </a:r>
          </a:p>
          <a:p>
            <a:pPr marL="45720" indent="0">
              <a:lnSpc>
                <a:spcPct val="120000"/>
              </a:lnSpc>
              <a:spcBef>
                <a:spcPts val="0"/>
              </a:spcBef>
              <a:buNone/>
            </a:pPr>
            <a:r>
              <a:rPr lang="tr-TR" sz="1600" dirty="0">
                <a:solidFill>
                  <a:srgbClr val="000000"/>
                </a:solidFill>
                <a:latin typeface="Courier New" panose="02070309020205020404" pitchFamily="49" charset="0"/>
              </a:rPr>
              <a:t>xlabel(</a:t>
            </a:r>
            <a:r>
              <a:rPr lang="tr-TR" sz="1600" dirty="0">
                <a:solidFill>
                  <a:srgbClr val="A020F0"/>
                </a:solidFill>
                <a:latin typeface="Courier New" panose="02070309020205020404" pitchFamily="49" charset="0"/>
              </a:rPr>
              <a:t>'Zaman (sn.)'</a:t>
            </a:r>
            <a:r>
              <a:rPr lang="tr-TR" sz="1600" dirty="0">
                <a:solidFill>
                  <a:srgbClr val="000000"/>
                </a:solidFill>
                <a:latin typeface="Courier New" panose="02070309020205020404" pitchFamily="49" charset="0"/>
              </a:rPr>
              <a:t>);ylabel(</a:t>
            </a:r>
            <a:r>
              <a:rPr lang="tr-TR" sz="1600" dirty="0">
                <a:solidFill>
                  <a:srgbClr val="A020F0"/>
                </a:solidFill>
                <a:latin typeface="Courier New" panose="02070309020205020404" pitchFamily="49" charset="0"/>
              </a:rPr>
              <a:t>'Kontrol Giriþi u^*(t)'</a:t>
            </a:r>
            <a:r>
              <a:rPr lang="tr-TR" sz="1600" dirty="0">
                <a:solidFill>
                  <a:srgbClr val="000000"/>
                </a:solidFill>
                <a:latin typeface="Courier New" panose="02070309020205020404" pitchFamily="49" charset="0"/>
              </a:rPr>
              <a:t>);</a:t>
            </a:r>
          </a:p>
          <a:p>
            <a:pPr marL="45720" indent="0">
              <a:lnSpc>
                <a:spcPct val="120000"/>
              </a:lnSpc>
              <a:spcBef>
                <a:spcPts val="0"/>
              </a:spcBef>
              <a:buNone/>
            </a:pPr>
            <a:r>
              <a:rPr lang="tr-TR" sz="1600" dirty="0">
                <a:solidFill>
                  <a:srgbClr val="000000"/>
                </a:solidFill>
                <a:latin typeface="Courier New" panose="02070309020205020404" pitchFamily="49" charset="0"/>
              </a:rPr>
              <a:t>z=z+1;</a:t>
            </a:r>
          </a:p>
          <a:p>
            <a:pPr marL="45720" indent="0">
              <a:lnSpc>
                <a:spcPct val="120000"/>
              </a:lnSpc>
              <a:spcBef>
                <a:spcPts val="0"/>
              </a:spcBef>
              <a:buNone/>
            </a:pPr>
            <a:r>
              <a:rPr lang="tr-TR" sz="1600" dirty="0">
                <a:solidFill>
                  <a:srgbClr val="0000FF"/>
                </a:solidFill>
                <a:latin typeface="Courier New" panose="02070309020205020404" pitchFamily="49" charset="0"/>
              </a:rPr>
              <a:t>end</a:t>
            </a:r>
          </a:p>
          <a:p>
            <a:pPr marL="45720" indent="0">
              <a:lnSpc>
                <a:spcPct val="120000"/>
              </a:lnSpc>
              <a:spcBef>
                <a:spcPts val="0"/>
              </a:spcBef>
              <a:buNone/>
            </a:pPr>
            <a:r>
              <a:rPr lang="tr-TR" sz="1600" dirty="0">
                <a:solidFill>
                  <a:srgbClr val="000000"/>
                </a:solidFill>
                <a:latin typeface="Courier New" panose="02070309020205020404" pitchFamily="49" charset="0"/>
              </a:rPr>
              <a:t>legend(</a:t>
            </a:r>
            <a:r>
              <a:rPr lang="tr-TR" sz="1600" dirty="0">
                <a:solidFill>
                  <a:srgbClr val="A020F0"/>
                </a:solidFill>
                <a:latin typeface="Courier New" panose="02070309020205020404" pitchFamily="49" charset="0"/>
              </a:rPr>
              <a:t>'R=1'</a:t>
            </a:r>
            <a:r>
              <a:rPr lang="tr-TR" sz="1600" dirty="0">
                <a:solidFill>
                  <a:srgbClr val="000000"/>
                </a:solidFill>
                <a:latin typeface="Courier New" panose="02070309020205020404" pitchFamily="49" charset="0"/>
              </a:rPr>
              <a:t>,</a:t>
            </a:r>
            <a:r>
              <a:rPr lang="tr-TR" sz="1600" dirty="0">
                <a:solidFill>
                  <a:srgbClr val="A020F0"/>
                </a:solidFill>
                <a:latin typeface="Courier New" panose="02070309020205020404" pitchFamily="49" charset="0"/>
              </a:rPr>
              <a:t>'R=10'</a:t>
            </a:r>
            <a:r>
              <a:rPr lang="tr-TR" sz="1600" dirty="0">
                <a:solidFill>
                  <a:srgbClr val="000000"/>
                </a:solidFill>
                <a:latin typeface="Courier New" panose="02070309020205020404" pitchFamily="49" charset="0"/>
              </a:rPr>
              <a:t>,</a:t>
            </a:r>
            <a:r>
              <a:rPr lang="tr-TR" sz="1600" dirty="0">
                <a:solidFill>
                  <a:srgbClr val="A020F0"/>
                </a:solidFill>
                <a:latin typeface="Courier New" panose="02070309020205020404" pitchFamily="49" charset="0"/>
              </a:rPr>
              <a:t>'R=50'</a:t>
            </a:r>
            <a:r>
              <a:rPr lang="tr-TR" sz="1600" dirty="0">
                <a:solidFill>
                  <a:srgbClr val="000000"/>
                </a:solidFill>
                <a:latin typeface="Courier New" panose="02070309020205020404" pitchFamily="49" charset="0"/>
              </a:rPr>
              <a:t>);</a:t>
            </a:r>
          </a:p>
          <a:p>
            <a:pPr marL="45720" indent="0">
              <a:lnSpc>
                <a:spcPct val="120000"/>
              </a:lnSpc>
              <a:spcBef>
                <a:spcPts val="0"/>
              </a:spcBef>
              <a:buNone/>
            </a:pPr>
            <a:endParaRPr lang="tr-TR" sz="1600" dirty="0"/>
          </a:p>
        </p:txBody>
      </p:sp>
      <p:sp>
        <p:nvSpPr>
          <p:cNvPr id="5" name="Date Placeholder 4"/>
          <p:cNvSpPr>
            <a:spLocks noGrp="1"/>
          </p:cNvSpPr>
          <p:nvPr>
            <p:ph type="dt" sz="half" idx="10"/>
          </p:nvPr>
        </p:nvSpPr>
        <p:spPr/>
        <p:txBody>
          <a:bodyPr/>
          <a:lstStyle/>
          <a:p>
            <a:fld id="{A4920C92-C129-4A29-B7DE-6868BACBB59B}" type="datetime1">
              <a:rPr lang="tr-TR" smtClean="0"/>
              <a:t>21.02.2019</a:t>
            </a:fld>
            <a:endParaRPr lang="tr-TR"/>
          </a:p>
        </p:txBody>
      </p:sp>
      <p:sp>
        <p:nvSpPr>
          <p:cNvPr id="6" name="Footer Placeholder 5"/>
          <p:cNvSpPr>
            <a:spLocks noGrp="1"/>
          </p:cNvSpPr>
          <p:nvPr>
            <p:ph type="ftr" sz="quarter" idx="11"/>
          </p:nvPr>
        </p:nvSpPr>
        <p:spPr/>
        <p:txBody>
          <a:bodyPr/>
          <a:lstStyle/>
          <a:p>
            <a:r>
              <a:rPr lang="tr-TR"/>
              <a:t>Dr. Nurdan Bilgin 2018-2019</a:t>
            </a:r>
          </a:p>
        </p:txBody>
      </p:sp>
      <p:sp>
        <p:nvSpPr>
          <p:cNvPr id="7" name="Slide Number Placeholder 6"/>
          <p:cNvSpPr>
            <a:spLocks noGrp="1"/>
          </p:cNvSpPr>
          <p:nvPr>
            <p:ph type="sldNum" sz="quarter" idx="12"/>
          </p:nvPr>
        </p:nvSpPr>
        <p:spPr/>
        <p:txBody>
          <a:bodyPr/>
          <a:lstStyle/>
          <a:p>
            <a:fld id="{A1F581CE-71F0-4088-85C7-6D10BC70B87B}" type="slidenum">
              <a:rPr lang="tr-TR" smtClean="0"/>
              <a:t>24</a:t>
            </a:fld>
            <a:endParaRPr lang="tr-TR"/>
          </a:p>
        </p:txBody>
      </p:sp>
    </p:spTree>
    <p:extLst>
      <p:ext uri="{BB962C8B-B14F-4D97-AF65-F5344CB8AC3E}">
        <p14:creationId xmlns:p14="http://schemas.microsoft.com/office/powerpoint/2010/main" val="3619138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Çözüm</a:t>
            </a:r>
          </a:p>
        </p:txBody>
      </p:sp>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25</a:t>
            </a:fld>
            <a:endParaRPr lang="tr-TR"/>
          </a:p>
        </p:txBody>
      </p:sp>
      <p:pic>
        <p:nvPicPr>
          <p:cNvPr id="8" name="Content Placeholder 7"/>
          <p:cNvPicPr>
            <a:picLocks noGrp="1" noChangeAspect="1"/>
          </p:cNvPicPr>
          <p:nvPr>
            <p:ph idx="1"/>
          </p:nvPr>
        </p:nvPicPr>
        <p:blipFill>
          <a:blip r:embed="rId2"/>
          <a:stretch>
            <a:fillRect/>
          </a:stretch>
        </p:blipFill>
        <p:spPr>
          <a:xfrm>
            <a:off x="352395" y="812117"/>
            <a:ext cx="7193506" cy="5411711"/>
          </a:xfrm>
          <a:prstGeom prst="rect">
            <a:avLst/>
          </a:prstGeom>
        </p:spPr>
      </p:pic>
    </p:spTree>
    <p:extLst>
      <p:ext uri="{BB962C8B-B14F-4D97-AF65-F5344CB8AC3E}">
        <p14:creationId xmlns:p14="http://schemas.microsoft.com/office/powerpoint/2010/main" val="3705638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Modelleme ve Performans Ölçütleri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a:t>Tek girişli tek çıkışlı n. Dereceden bir sistemin transfer fonksiyonunu ele alalım.</a:t>
                </a:r>
              </a:p>
              <a:p>
                <a:pPr marL="45720" indent="0">
                  <a:buNone/>
                </a:pPr>
                <a14:m>
                  <m:oMathPara xmlns:m="http://schemas.openxmlformats.org/officeDocument/2006/math">
                    <m:oMathParaPr>
                      <m:jc m:val="centerGroup"/>
                    </m:oMathParaPr>
                    <m:oMath xmlns:m="http://schemas.openxmlformats.org/officeDocument/2006/math">
                      <m:f>
                        <m:fPr>
                          <m:ctrlPr>
                            <a:rPr lang="tr-TR" sz="2400" b="0" i="1" smtClean="0">
                              <a:latin typeface="Cambria Math" panose="02040503050406030204" pitchFamily="18" charset="0"/>
                            </a:rPr>
                          </m:ctrlPr>
                        </m:fPr>
                        <m:num>
                          <m:r>
                            <m:rPr>
                              <m:sty m:val="p"/>
                            </m:rPr>
                            <a:rPr lang="tr-TR" sz="2400" b="0" i="0" smtClean="0">
                              <a:latin typeface="Cambria Math" panose="02040503050406030204" pitchFamily="18" charset="0"/>
                            </a:rPr>
                            <m:t>Y</m:t>
                          </m:r>
                          <m:d>
                            <m:dPr>
                              <m:ctrlPr>
                                <a:rPr lang="tr-TR" sz="2400" i="1">
                                  <a:latin typeface="Cambria Math" panose="02040503050406030204" pitchFamily="18" charset="0"/>
                                </a:rPr>
                              </m:ctrlPr>
                            </m:dPr>
                            <m:e>
                              <m:r>
                                <a:rPr lang="tr-TR" sz="2400">
                                  <a:latin typeface="Cambria Math" panose="02040503050406030204" pitchFamily="18" charset="0"/>
                                </a:rPr>
                                <m:t>𝑠</m:t>
                              </m:r>
                            </m:e>
                          </m:d>
                        </m:num>
                        <m:den>
                          <m:r>
                            <a:rPr lang="tr-TR" sz="2400" b="0" i="1" smtClean="0">
                              <a:latin typeface="Cambria Math" panose="02040503050406030204" pitchFamily="18" charset="0"/>
                            </a:rPr>
                            <m:t>𝑈</m:t>
                          </m:r>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𝑠</m:t>
                              </m:r>
                            </m:e>
                          </m:d>
                        </m:den>
                      </m:f>
                      <m:r>
                        <a:rPr lang="tr-TR" sz="2400" i="1">
                          <a:latin typeface="Cambria Math" panose="02040503050406030204" pitchFamily="18" charset="0"/>
                        </a:rPr>
                        <m:t>=</m:t>
                      </m:r>
                      <m:sSub>
                        <m:sSubPr>
                          <m:ctrlPr>
                            <a:rPr lang="tr-TR" sz="2400" b="0" i="1" smtClean="0">
                              <a:latin typeface="Cambria Math" panose="02040503050406030204" pitchFamily="18" charset="0"/>
                            </a:rPr>
                          </m:ctrlPr>
                        </m:sSubPr>
                        <m:e>
                          <m:r>
                            <a:rPr lang="tr-TR" sz="2400">
                              <a:latin typeface="Cambria Math" panose="02040503050406030204" pitchFamily="18" charset="0"/>
                            </a:rPr>
                            <m:t>𝐺</m:t>
                          </m:r>
                        </m:e>
                        <m:sub>
                          <m:r>
                            <a:rPr lang="tr-TR" sz="2400" b="0" i="1" smtClean="0">
                              <a:latin typeface="Cambria Math" panose="02040503050406030204" pitchFamily="18" charset="0"/>
                            </a:rPr>
                            <m:t>𝑌𝑈</m:t>
                          </m:r>
                        </m:sub>
                      </m:sSub>
                      <m:d>
                        <m:dPr>
                          <m:ctrlPr>
                            <a:rPr lang="tr-TR" sz="2400" i="1">
                              <a:latin typeface="Cambria Math" panose="02040503050406030204" pitchFamily="18" charset="0"/>
                            </a:rPr>
                          </m:ctrlPr>
                        </m:dPr>
                        <m:e>
                          <m:r>
                            <a:rPr lang="tr-TR" sz="2400">
                              <a:latin typeface="Cambria Math" panose="02040503050406030204" pitchFamily="18" charset="0"/>
                            </a:rPr>
                            <m:t>𝑠</m:t>
                          </m:r>
                        </m:e>
                      </m:d>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b="0" i="1" smtClean="0">
                              <a:latin typeface="Cambria Math" panose="02040503050406030204" pitchFamily="18" charset="0"/>
                            </a:rPr>
                            <m:t>𝐾</m:t>
                          </m:r>
                        </m:num>
                        <m:den>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𝑛</m:t>
                              </m:r>
                            </m:sup>
                          </m:sSup>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𝑎</m:t>
                              </m:r>
                            </m:e>
                            <m:sub>
                              <m:r>
                                <a:rPr lang="tr-TR" sz="2400" i="1">
                                  <a:latin typeface="Cambria Math" panose="02040503050406030204" pitchFamily="18" charset="0"/>
                                </a:rPr>
                                <m:t>𝑛</m:t>
                              </m:r>
                              <m:r>
                                <a:rPr lang="tr-TR" sz="2400" i="1">
                                  <a:latin typeface="Cambria Math" panose="02040503050406030204" pitchFamily="18" charset="0"/>
                                </a:rPr>
                                <m:t>−1</m:t>
                              </m:r>
                            </m:sub>
                          </m:sSub>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𝑛</m:t>
                              </m:r>
                              <m:r>
                                <a:rPr lang="tr-TR" sz="2400" i="1">
                                  <a:latin typeface="Cambria Math" panose="02040503050406030204" pitchFamily="18" charset="0"/>
                                </a:rPr>
                                <m:t>−1</m:t>
                              </m:r>
                            </m:sup>
                          </m:sSup>
                          <m:r>
                            <a:rPr lang="tr-TR" sz="2400" i="1">
                              <a:latin typeface="Cambria Math" panose="02040503050406030204" pitchFamily="18" charset="0"/>
                            </a:rPr>
                            <m:t>+</m:t>
                          </m:r>
                          <m:r>
                            <a:rPr lang="tr-TR" sz="2400" i="1">
                              <a:latin typeface="Cambria Math" panose="02040503050406030204" pitchFamily="18" charset="0"/>
                              <a:ea typeface="Cambria Math" panose="02040503050406030204" pitchFamily="18" charset="0"/>
                            </a:rPr>
                            <m:t>⋯</m:t>
                          </m:r>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𝑎</m:t>
                              </m:r>
                            </m:e>
                            <m:sub>
                              <m:r>
                                <a:rPr lang="tr-TR" sz="2400" i="1">
                                  <a:latin typeface="Cambria Math" panose="02040503050406030204" pitchFamily="18" charset="0"/>
                                </a:rPr>
                                <m:t>1</m:t>
                              </m:r>
                            </m:sub>
                          </m:sSub>
                          <m:r>
                            <a:rPr lang="tr-TR" sz="2400" i="1">
                              <a:latin typeface="Cambria Math" panose="02040503050406030204" pitchFamily="18" charset="0"/>
                            </a:rPr>
                            <m:t>𝑠</m:t>
                          </m:r>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𝑎</m:t>
                              </m:r>
                            </m:e>
                            <m:sub>
                              <m:r>
                                <a:rPr lang="tr-TR" sz="2400" i="1">
                                  <a:latin typeface="Cambria Math" panose="02040503050406030204" pitchFamily="18" charset="0"/>
                                </a:rPr>
                                <m:t>0</m:t>
                              </m:r>
                            </m:sub>
                          </m:sSub>
                        </m:den>
                      </m:f>
                    </m:oMath>
                  </m:oMathPara>
                </a14:m>
                <a:endParaRPr lang="tr-TR" dirty="0"/>
              </a:p>
              <a:p>
                <a:pPr marL="45720" indent="0">
                  <a:buNone/>
                </a:pPr>
                <a:r>
                  <a:rPr lang="tr-TR" dirty="0"/>
                  <a:t>Ve performans ölçütü de aşağıdaki şekilde tanımlı olsun.</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nary>
                        <m:naryPr>
                          <m:limLoc m:val="undOvr"/>
                          <m:ctrlPr>
                            <a:rPr lang="tr-TR" i="1">
                              <a:latin typeface="Cambria Math" panose="02040503050406030204" pitchFamily="18" charset="0"/>
                            </a:rPr>
                          </m:ctrlPr>
                        </m:naryPr>
                        <m:sub>
                          <m:r>
                            <a:rPr lang="tr-TR" i="1">
                              <a:latin typeface="Cambria Math" panose="02040503050406030204" pitchFamily="18" charset="0"/>
                            </a:rPr>
                            <m:t>0</m:t>
                          </m:r>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r>
                                <a:rPr lang="tr-TR" i="1">
                                  <a:latin typeface="Cambria Math" panose="02040503050406030204" pitchFamily="18" charset="0"/>
                                </a:rPr>
                                <m:t> </m:t>
                              </m:r>
                              <m:r>
                                <a:rPr lang="tr-TR" i="1">
                                  <a:latin typeface="Cambria Math" panose="02040503050406030204" pitchFamily="18" charset="0"/>
                                </a:rPr>
                                <m:t>𝑜𝑟</m:t>
                              </m:r>
                              <m:r>
                                <a:rPr lang="tr-TR" i="1">
                                  <a:latin typeface="Cambria Math" panose="02040503050406030204" pitchFamily="18" charset="0"/>
                                </a:rPr>
                                <m:t> ∞</m:t>
                              </m:r>
                            </m:sub>
                          </m:sSub>
                        </m:sup>
                        <m:e>
                          <m:d>
                            <m:dPr>
                              <m:ctrlPr>
                                <a:rPr lang="tr-TR" i="1">
                                  <a:latin typeface="Cambria Math" panose="02040503050406030204" pitchFamily="18" charset="0"/>
                                </a:rPr>
                              </m:ctrlPr>
                            </m:dPr>
                            <m:e>
                              <m:limLow>
                                <m:limLowPr>
                                  <m:ctrlPr>
                                    <a:rPr lang="tr-TR" i="1">
                                      <a:latin typeface="Cambria Math" panose="02040503050406030204" pitchFamily="18" charset="0"/>
                                    </a:rPr>
                                  </m:ctrlPr>
                                </m:limLowPr>
                                <m:e>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i="1">
                                          <a:latin typeface="Cambria Math" panose="02040503050406030204" pitchFamily="18" charset="0"/>
                                        </a:rPr>
                                        <m:t>𝑇</m:t>
                                      </m:r>
                                    </m:sup>
                                  </m:sSup>
                                  <m:groupChr>
                                    <m:groupChrPr>
                                      <m:chr m:val="⏟"/>
                                      <m:ctrlPr>
                                        <a:rPr lang="tr-TR" i="1">
                                          <a:latin typeface="Cambria Math" panose="02040503050406030204" pitchFamily="18" charset="0"/>
                                        </a:rPr>
                                      </m:ctrlPr>
                                    </m:groupChrPr>
                                    <m:e>
                                      <m:acc>
                                        <m:accPr>
                                          <m:chr m:val="̲"/>
                                          <m:ctrlPr>
                                            <a:rPr lang="tr-TR" i="1">
                                              <a:latin typeface="Cambria Math" panose="02040503050406030204" pitchFamily="18" charset="0"/>
                                            </a:rPr>
                                          </m:ctrlPr>
                                        </m:accPr>
                                        <m:e>
                                          <m:r>
                                            <a:rPr lang="tr-TR" i="1">
                                              <a:latin typeface="Cambria Math" panose="02040503050406030204" pitchFamily="18" charset="0"/>
                                            </a:rPr>
                                            <m:t>𝜃</m:t>
                                          </m:r>
                                        </m:e>
                                      </m:acc>
                                    </m:e>
                                  </m:groupChr>
                                </m:e>
                                <m:lim>
                                  <m:r>
                                    <a:rPr lang="tr-TR" i="1">
                                      <a:latin typeface="Cambria Math" panose="02040503050406030204" pitchFamily="18" charset="0"/>
                                    </a:rPr>
                                    <m:t>𝑃𝐷</m:t>
                                  </m:r>
                                  <m:r>
                                    <a:rPr lang="tr-TR" i="1">
                                      <a:latin typeface="Cambria Math" panose="02040503050406030204" pitchFamily="18" charset="0"/>
                                    </a:rPr>
                                    <m:t>/</m:t>
                                  </m:r>
                                  <m:r>
                                    <a:rPr lang="tr-TR" i="1">
                                      <a:latin typeface="Cambria Math" panose="02040503050406030204" pitchFamily="18" charset="0"/>
                                    </a:rPr>
                                    <m:t>𝑃𝑆𝐷</m:t>
                                  </m:r>
                                </m:lim>
                              </m:limLow>
                              <m:acc>
                                <m:accPr>
                                  <m:chr m:val="̲"/>
                                  <m:ctrlPr>
                                    <a:rPr lang="tr-TR" i="1">
                                      <a:latin typeface="Cambria Math" panose="02040503050406030204" pitchFamily="18" charset="0"/>
                                    </a:rPr>
                                  </m:ctrlPr>
                                </m:accPr>
                                <m:e>
                                  <m:r>
                                    <a:rPr lang="tr-TR" i="1">
                                      <a:latin typeface="Cambria Math" panose="02040503050406030204" pitchFamily="18" charset="0"/>
                                    </a:rPr>
                                    <m:t>𝑥</m:t>
                                  </m:r>
                                </m:e>
                              </m:acc>
                              <m:r>
                                <a:rPr lang="tr-TR" i="1">
                                  <a:latin typeface="Cambria Math" panose="02040503050406030204" pitchFamily="18" charset="0"/>
                                </a:rPr>
                                <m:t>+</m:t>
                              </m:r>
                              <m:sSup>
                                <m:sSupPr>
                                  <m:ctrlPr>
                                    <a:rPr lang="tr-TR" i="1">
                                      <a:latin typeface="Cambria Math" panose="02040503050406030204" pitchFamily="18" charset="0"/>
                                    </a:rPr>
                                  </m:ctrlPr>
                                </m:sSupPr>
                                <m:e>
                                  <m:acc>
                                    <m:accPr>
                                      <m:chr m:val="̲"/>
                                      <m:ctrlPr>
                                        <a:rPr lang="tr-TR" i="1">
                                          <a:latin typeface="Cambria Math" panose="02040503050406030204" pitchFamily="18" charset="0"/>
                                        </a:rPr>
                                      </m:ctrlPr>
                                    </m:accPr>
                                    <m:e>
                                      <m:r>
                                        <a:rPr lang="tr-TR" i="1">
                                          <a:latin typeface="Cambria Math" panose="02040503050406030204" pitchFamily="18" charset="0"/>
                                        </a:rPr>
                                        <m:t>𝑢</m:t>
                                      </m:r>
                                    </m:e>
                                  </m:acc>
                                </m:e>
                                <m:sup>
                                  <m:r>
                                    <a:rPr lang="tr-TR" i="1">
                                      <a:latin typeface="Cambria Math" panose="02040503050406030204" pitchFamily="18" charset="0"/>
                                    </a:rPr>
                                    <m:t>𝑇</m:t>
                                  </m:r>
                                </m:sup>
                              </m:sSup>
                              <m:limLow>
                                <m:limLowPr>
                                  <m:ctrlPr>
                                    <a:rPr lang="tr-TR" i="1">
                                      <a:latin typeface="Cambria Math" panose="02040503050406030204" pitchFamily="18" charset="0"/>
                                    </a:rPr>
                                  </m:ctrlPr>
                                </m:limLowPr>
                                <m:e>
                                  <m:groupChr>
                                    <m:groupChrPr>
                                      <m:chr m:val="⏟"/>
                                      <m:ctrlPr>
                                        <a:rPr lang="tr-TR" i="1">
                                          <a:latin typeface="Cambria Math" panose="02040503050406030204" pitchFamily="18" charset="0"/>
                                        </a:rPr>
                                      </m:ctrlPr>
                                    </m:groupChrPr>
                                    <m:e>
                                      <m:acc>
                                        <m:accPr>
                                          <m:chr m:val="̲"/>
                                          <m:ctrlPr>
                                            <a:rPr lang="tr-TR" i="1">
                                              <a:latin typeface="Cambria Math" panose="02040503050406030204" pitchFamily="18" charset="0"/>
                                            </a:rPr>
                                          </m:ctrlPr>
                                        </m:accPr>
                                        <m:e>
                                          <m:r>
                                            <a:rPr lang="tr-TR" b="0" i="1" smtClean="0">
                                              <a:latin typeface="Cambria Math" panose="02040503050406030204" pitchFamily="18" charset="0"/>
                                            </a:rPr>
                                            <m:t>𝑅</m:t>
                                          </m:r>
                                        </m:e>
                                      </m:acc>
                                    </m:e>
                                  </m:groupChr>
                                </m:e>
                                <m:lim>
                                  <m:r>
                                    <a:rPr lang="tr-TR" i="1">
                                      <a:latin typeface="Cambria Math" panose="02040503050406030204" pitchFamily="18" charset="0"/>
                                    </a:rPr>
                                    <m:t>𝑃𝐷</m:t>
                                  </m:r>
                                </m:lim>
                              </m:limLow>
                              <m:acc>
                                <m:accPr>
                                  <m:chr m:val="̲"/>
                                  <m:ctrlPr>
                                    <a:rPr lang="tr-TR" i="1">
                                      <a:latin typeface="Cambria Math" panose="02040503050406030204" pitchFamily="18" charset="0"/>
                                    </a:rPr>
                                  </m:ctrlPr>
                                </m:accPr>
                                <m:e>
                                  <m:r>
                                    <a:rPr lang="tr-TR" i="1">
                                      <a:latin typeface="Cambria Math" panose="02040503050406030204" pitchFamily="18" charset="0"/>
                                    </a:rPr>
                                    <m:t>𝑢</m:t>
                                  </m:r>
                                </m:e>
                              </m:acc>
                            </m:e>
                          </m:d>
                          <m:r>
                            <a:rPr lang="tr-TR" i="1">
                              <a:latin typeface="Cambria Math" panose="02040503050406030204" pitchFamily="18" charset="0"/>
                            </a:rPr>
                            <m:t>𝑑𝑡</m:t>
                          </m:r>
                        </m:e>
                      </m:nary>
                    </m:oMath>
                  </m:oMathPara>
                </a14:m>
                <a:endParaRPr lang="tr-TR" dirty="0"/>
              </a:p>
              <a:p>
                <a:pPr lvl="0"/>
                <a:r>
                  <a:rPr lang="tr-TR" dirty="0" err="1"/>
                  <a:t>PD→Positive</a:t>
                </a:r>
                <a:r>
                  <a:rPr lang="tr-TR" dirty="0"/>
                  <a:t> Tanımlı</a:t>
                </a:r>
              </a:p>
              <a:p>
                <a:pPr lvl="0"/>
                <a:r>
                  <a:rPr lang="tr-TR" dirty="0" err="1"/>
                  <a:t>PSD→Yarı-Pozitif</a:t>
                </a:r>
                <a:r>
                  <a:rPr lang="tr-TR" dirty="0"/>
                  <a:t> Tanımlı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26</a:t>
            </a:fld>
            <a:endParaRPr lang="tr-TR"/>
          </a:p>
        </p:txBody>
      </p:sp>
    </p:spTree>
    <p:extLst>
      <p:ext uri="{BB962C8B-B14F-4D97-AF65-F5344CB8AC3E}">
        <p14:creationId xmlns:p14="http://schemas.microsoft.com/office/powerpoint/2010/main" val="4223318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Modelleme ve Performans Ölçütleri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 indent="0">
                  <a:buNone/>
                </a:pPr>
                <a14:m>
                  <m:oMathPara xmlns:m="http://schemas.openxmlformats.org/officeDocument/2006/math">
                    <m:oMathParaPr>
                      <m:jc m:val="centerGroup"/>
                    </m:oMathParaPr>
                    <m:oMath xmlns:m="http://schemas.openxmlformats.org/officeDocument/2006/math">
                      <m:bar>
                        <m:barPr>
                          <m:ctrlPr>
                            <a:rPr lang="tr-TR" sz="2400" i="1" smtClean="0">
                              <a:latin typeface="Cambria Math" panose="02040503050406030204" pitchFamily="18" charset="0"/>
                            </a:rPr>
                          </m:ctrlPr>
                        </m:barPr>
                        <m:e>
                          <m:r>
                            <a:rPr lang="tr-TR" sz="2400" i="1">
                              <a:latin typeface="Cambria Math" panose="02040503050406030204" pitchFamily="18" charset="0"/>
                            </a:rPr>
                            <m:t>𝑥</m:t>
                          </m:r>
                        </m:e>
                      </m:bar>
                      <m:d>
                        <m:dPr>
                          <m:ctrlPr>
                            <a:rPr lang="tr-TR" sz="2400" i="1">
                              <a:latin typeface="Cambria Math" panose="02040503050406030204" pitchFamily="18" charset="0"/>
                            </a:rPr>
                          </m:ctrlPr>
                        </m:dPr>
                        <m:e>
                          <m:r>
                            <a:rPr lang="tr-TR" sz="2400" i="1">
                              <a:latin typeface="Cambria Math" panose="02040503050406030204" pitchFamily="18" charset="0"/>
                            </a:rPr>
                            <m:t>𝑡</m:t>
                          </m:r>
                        </m:e>
                      </m:d>
                      <m:r>
                        <a:rPr lang="tr-TR" sz="2400" i="1">
                          <a:latin typeface="Cambria Math" panose="02040503050406030204" pitchFamily="18" charset="0"/>
                        </a:rPr>
                        <m:t>=</m:t>
                      </m:r>
                      <m:d>
                        <m:dPr>
                          <m:begChr m:val="["/>
                          <m:endChr m:val="]"/>
                          <m:ctrlPr>
                            <a:rPr lang="tr-TR" sz="2400" i="1">
                              <a:latin typeface="Cambria Math" panose="02040503050406030204" pitchFamily="18" charset="0"/>
                            </a:rPr>
                          </m:ctrlPr>
                        </m:dPr>
                        <m:e>
                          <m:m>
                            <m:mPr>
                              <m:mcs>
                                <m:mc>
                                  <m:mcPr>
                                    <m:count m:val="1"/>
                                    <m:mcJc m:val="center"/>
                                  </m:mcPr>
                                </m:mc>
                              </m:mcs>
                              <m:ctrlPr>
                                <a:rPr lang="tr-TR" sz="2400" i="1">
                                  <a:latin typeface="Cambria Math" panose="02040503050406030204" pitchFamily="18" charset="0"/>
                                </a:rPr>
                              </m:ctrlPr>
                            </m:mPr>
                            <m:mr>
                              <m:e>
                                <m:sSub>
                                  <m:sSubPr>
                                    <m:ctrlPr>
                                      <a:rPr lang="tr-TR" sz="2400" i="1">
                                        <a:latin typeface="Cambria Math" panose="02040503050406030204" pitchFamily="18" charset="0"/>
                                      </a:rPr>
                                    </m:ctrlPr>
                                  </m:sSubPr>
                                  <m:e>
                                    <m:r>
                                      <a:rPr lang="tr-TR" sz="2400" i="1">
                                        <a:latin typeface="Cambria Math" panose="02040503050406030204" pitchFamily="18" charset="0"/>
                                      </a:rPr>
                                      <m:t>𝑥</m:t>
                                    </m:r>
                                  </m:e>
                                  <m:sub>
                                    <m:r>
                                      <a:rPr lang="tr-TR" sz="2400" i="1">
                                        <a:latin typeface="Cambria Math" panose="02040503050406030204" pitchFamily="18" charset="0"/>
                                      </a:rPr>
                                      <m:t>1</m:t>
                                    </m:r>
                                  </m:sub>
                                </m:sSub>
                                <m:d>
                                  <m:dPr>
                                    <m:ctrlPr>
                                      <a:rPr lang="tr-TR" sz="2400" i="1">
                                        <a:latin typeface="Cambria Math" panose="02040503050406030204" pitchFamily="18" charset="0"/>
                                      </a:rPr>
                                    </m:ctrlPr>
                                  </m:dPr>
                                  <m:e>
                                    <m:r>
                                      <a:rPr lang="tr-TR" sz="2400" i="1">
                                        <a:latin typeface="Cambria Math" panose="02040503050406030204" pitchFamily="18" charset="0"/>
                                      </a:rPr>
                                      <m:t>𝑡</m:t>
                                    </m:r>
                                  </m:e>
                                </m:d>
                              </m:e>
                            </m:mr>
                            <m:mr>
                              <m:e>
                                <m:sSub>
                                  <m:sSubPr>
                                    <m:ctrlPr>
                                      <a:rPr lang="tr-TR" sz="2400" i="1">
                                        <a:latin typeface="Cambria Math" panose="02040503050406030204" pitchFamily="18" charset="0"/>
                                      </a:rPr>
                                    </m:ctrlPr>
                                  </m:sSubPr>
                                  <m:e>
                                    <m:r>
                                      <a:rPr lang="tr-TR" sz="2400" i="1">
                                        <a:latin typeface="Cambria Math" panose="02040503050406030204" pitchFamily="18" charset="0"/>
                                      </a:rPr>
                                      <m:t>𝑥</m:t>
                                    </m:r>
                                  </m:e>
                                  <m:sub>
                                    <m:r>
                                      <a:rPr lang="tr-TR" sz="2400" i="1">
                                        <a:latin typeface="Cambria Math" panose="02040503050406030204" pitchFamily="18" charset="0"/>
                                      </a:rPr>
                                      <m:t>2</m:t>
                                    </m:r>
                                  </m:sub>
                                </m:sSub>
                                <m:d>
                                  <m:dPr>
                                    <m:ctrlPr>
                                      <a:rPr lang="tr-TR" sz="2400" i="1">
                                        <a:latin typeface="Cambria Math" panose="02040503050406030204" pitchFamily="18" charset="0"/>
                                      </a:rPr>
                                    </m:ctrlPr>
                                  </m:dPr>
                                  <m:e>
                                    <m:r>
                                      <a:rPr lang="tr-TR" sz="2400" i="1">
                                        <a:latin typeface="Cambria Math" panose="02040503050406030204" pitchFamily="18" charset="0"/>
                                      </a:rPr>
                                      <m:t>𝑡</m:t>
                                    </m:r>
                                  </m:e>
                                </m:d>
                              </m:e>
                            </m:mr>
                            <m:mr>
                              <m:e>
                                <m:r>
                                  <a:rPr lang="tr-TR" sz="2400" i="1">
                                    <a:latin typeface="Cambria Math" panose="02040503050406030204" pitchFamily="18" charset="0"/>
                                    <a:ea typeface="Cambria Math" panose="02040503050406030204" pitchFamily="18" charset="0"/>
                                  </a:rPr>
                                  <m:t>⋮</m:t>
                                </m:r>
                              </m:e>
                            </m:mr>
                            <m:mr>
                              <m:e>
                                <m:sSub>
                                  <m:sSubPr>
                                    <m:ctrlPr>
                                      <a:rPr lang="tr-TR" sz="2400" i="1">
                                        <a:latin typeface="Cambria Math" panose="02040503050406030204" pitchFamily="18" charset="0"/>
                                      </a:rPr>
                                    </m:ctrlPr>
                                  </m:sSubPr>
                                  <m:e>
                                    <m:r>
                                      <a:rPr lang="tr-TR" sz="2400" i="1">
                                        <a:latin typeface="Cambria Math" panose="02040503050406030204" pitchFamily="18" charset="0"/>
                                      </a:rPr>
                                      <m:t>𝑥</m:t>
                                    </m:r>
                                  </m:e>
                                  <m:sub>
                                    <m:r>
                                      <a:rPr lang="tr-TR" sz="2400" i="1">
                                        <a:latin typeface="Cambria Math" panose="02040503050406030204" pitchFamily="18" charset="0"/>
                                      </a:rPr>
                                      <m:t>𝑛</m:t>
                                    </m:r>
                                    <m:r>
                                      <a:rPr lang="tr-TR" sz="2400" i="1">
                                        <a:latin typeface="Cambria Math" panose="02040503050406030204" pitchFamily="18" charset="0"/>
                                      </a:rPr>
                                      <m:t>−1</m:t>
                                    </m:r>
                                  </m:sub>
                                </m:sSub>
                                <m:d>
                                  <m:dPr>
                                    <m:ctrlPr>
                                      <a:rPr lang="tr-TR" sz="2400" i="1">
                                        <a:latin typeface="Cambria Math" panose="02040503050406030204" pitchFamily="18" charset="0"/>
                                      </a:rPr>
                                    </m:ctrlPr>
                                  </m:dPr>
                                  <m:e>
                                    <m:r>
                                      <a:rPr lang="tr-TR" sz="2400" i="1">
                                        <a:latin typeface="Cambria Math" panose="02040503050406030204" pitchFamily="18" charset="0"/>
                                      </a:rPr>
                                      <m:t>𝑡</m:t>
                                    </m:r>
                                  </m:e>
                                </m:d>
                              </m:e>
                            </m:mr>
                            <m:mr>
                              <m:e>
                                <m:sSub>
                                  <m:sSubPr>
                                    <m:ctrlPr>
                                      <a:rPr lang="tr-TR" sz="2400" i="1">
                                        <a:latin typeface="Cambria Math" panose="02040503050406030204" pitchFamily="18" charset="0"/>
                                      </a:rPr>
                                    </m:ctrlPr>
                                  </m:sSubPr>
                                  <m:e>
                                    <m:r>
                                      <a:rPr lang="tr-TR" sz="2400" i="1">
                                        <a:latin typeface="Cambria Math" panose="02040503050406030204" pitchFamily="18" charset="0"/>
                                      </a:rPr>
                                      <m:t>𝑥</m:t>
                                    </m:r>
                                  </m:e>
                                  <m:sub>
                                    <m:r>
                                      <a:rPr lang="tr-TR" sz="2400" i="1">
                                        <a:latin typeface="Cambria Math" panose="02040503050406030204" pitchFamily="18" charset="0"/>
                                      </a:rPr>
                                      <m:t>𝑛</m:t>
                                    </m:r>
                                  </m:sub>
                                </m:sSub>
                                <m:d>
                                  <m:dPr>
                                    <m:ctrlPr>
                                      <a:rPr lang="tr-TR" sz="2400" i="1">
                                        <a:latin typeface="Cambria Math" panose="02040503050406030204" pitchFamily="18" charset="0"/>
                                      </a:rPr>
                                    </m:ctrlPr>
                                  </m:dPr>
                                  <m:e>
                                    <m:r>
                                      <a:rPr lang="tr-TR" sz="2400" i="1">
                                        <a:latin typeface="Cambria Math" panose="02040503050406030204" pitchFamily="18" charset="0"/>
                                      </a:rPr>
                                      <m:t>𝑡</m:t>
                                    </m:r>
                                  </m:e>
                                </m:d>
                              </m:e>
                            </m:mr>
                          </m:m>
                        </m:e>
                      </m:d>
                      <m:r>
                        <a:rPr lang="tr-TR" sz="24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r>
                                  <a:rPr lang="tr-TR" sz="2000" b="0" i="1" smtClean="0">
                                    <a:latin typeface="Cambria Math" panose="02040503050406030204" pitchFamily="18" charset="0"/>
                                  </a:rPr>
                                  <m:t>𝑦</m:t>
                                </m:r>
                                <m:d>
                                  <m:dPr>
                                    <m:ctrlPr>
                                      <a:rPr lang="tr-TR" sz="2000" i="1">
                                        <a:latin typeface="Cambria Math" panose="02040503050406030204" pitchFamily="18" charset="0"/>
                                      </a:rPr>
                                    </m:ctrlPr>
                                  </m:dPr>
                                  <m:e>
                                    <m:r>
                                      <a:rPr lang="tr-TR" sz="2000" i="1">
                                        <a:latin typeface="Cambria Math" panose="02040503050406030204" pitchFamily="18" charset="0"/>
                                      </a:rPr>
                                      <m:t>𝑡</m:t>
                                    </m:r>
                                  </m:e>
                                </m:d>
                              </m:e>
                            </m:mr>
                            <m:mr>
                              <m:e>
                                <m:acc>
                                  <m:accPr>
                                    <m:chr m:val="̇"/>
                                    <m:ctrlPr>
                                      <a:rPr lang="tr-TR" sz="2000" b="0" i="1" smtClean="0">
                                        <a:latin typeface="Cambria Math" panose="02040503050406030204" pitchFamily="18" charset="0"/>
                                      </a:rPr>
                                    </m:ctrlPr>
                                  </m:accPr>
                                  <m:e>
                                    <m:r>
                                      <a:rPr lang="tr-TR" sz="2000" b="0" i="1" smtClean="0">
                                        <a:latin typeface="Cambria Math" panose="02040503050406030204" pitchFamily="18" charset="0"/>
                                      </a:rPr>
                                      <m:t>𝑦</m:t>
                                    </m:r>
                                  </m:e>
                                </m:acc>
                                <m:d>
                                  <m:dPr>
                                    <m:ctrlPr>
                                      <a:rPr lang="tr-TR" sz="2000" i="1">
                                        <a:latin typeface="Cambria Math" panose="02040503050406030204" pitchFamily="18" charset="0"/>
                                      </a:rPr>
                                    </m:ctrlPr>
                                  </m:dPr>
                                  <m:e>
                                    <m:r>
                                      <a:rPr lang="tr-TR" sz="2000" i="1">
                                        <a:latin typeface="Cambria Math" panose="02040503050406030204" pitchFamily="18" charset="0"/>
                                      </a:rPr>
                                      <m:t>𝑡</m:t>
                                    </m:r>
                                  </m:e>
                                </m:d>
                              </m:e>
                            </m:mr>
                            <m:mr>
                              <m:e>
                                <m:r>
                                  <a:rPr lang="tr-TR" sz="2000" i="1">
                                    <a:latin typeface="Cambria Math" panose="02040503050406030204" pitchFamily="18" charset="0"/>
                                    <a:ea typeface="Cambria Math" panose="02040503050406030204" pitchFamily="18" charset="0"/>
                                  </a:rPr>
                                  <m:t>⋮</m:t>
                                </m:r>
                              </m:e>
                            </m:mr>
                            <m:mr>
                              <m:e>
                                <m:f>
                                  <m:fPr>
                                    <m:ctrlPr>
                                      <a:rPr lang="tr-TR" sz="2000" i="1" smtClean="0">
                                        <a:latin typeface="Cambria Math" panose="02040503050406030204" pitchFamily="18" charset="0"/>
                                        <a:ea typeface="Cambria Math" panose="02040503050406030204" pitchFamily="18" charset="0"/>
                                      </a:rPr>
                                    </m:ctrlPr>
                                  </m:fPr>
                                  <m:num>
                                    <m:sSup>
                                      <m:sSupPr>
                                        <m:ctrlPr>
                                          <a:rPr lang="tr-TR" sz="2000" b="0" i="1" smtClean="0">
                                            <a:latin typeface="Cambria Math" panose="02040503050406030204" pitchFamily="18" charset="0"/>
                                            <a:ea typeface="Cambria Math" panose="02040503050406030204" pitchFamily="18" charset="0"/>
                                          </a:rPr>
                                        </m:ctrlPr>
                                      </m:sSupPr>
                                      <m:e>
                                        <m:r>
                                          <a:rPr lang="tr-TR" sz="2000" i="1" smtClean="0">
                                            <a:latin typeface="Cambria Math" panose="02040503050406030204" pitchFamily="18" charset="0"/>
                                            <a:ea typeface="Cambria Math" panose="02040503050406030204" pitchFamily="18" charset="0"/>
                                          </a:rPr>
                                          <m:t>𝑑</m:t>
                                        </m:r>
                                      </m:e>
                                      <m:sup>
                                        <m:r>
                                          <a:rPr lang="tr-TR" sz="2000" i="1">
                                            <a:latin typeface="Cambria Math" panose="02040503050406030204" pitchFamily="18" charset="0"/>
                                          </a:rPr>
                                          <m:t>𝑛</m:t>
                                        </m:r>
                                        <m:r>
                                          <a:rPr lang="tr-TR" sz="2000" i="1">
                                            <a:latin typeface="Cambria Math" panose="02040503050406030204" pitchFamily="18" charset="0"/>
                                          </a:rPr>
                                          <m:t>−2</m:t>
                                        </m:r>
                                      </m:sup>
                                    </m:sSup>
                                    <m:r>
                                      <a:rPr lang="tr-TR" sz="2000" i="1" smtClean="0">
                                        <a:latin typeface="Cambria Math" panose="02040503050406030204" pitchFamily="18" charset="0"/>
                                        <a:ea typeface="Cambria Math" panose="02040503050406030204" pitchFamily="18" charset="0"/>
                                      </a:rPr>
                                      <m:t>𝑦</m:t>
                                    </m:r>
                                  </m:num>
                                  <m:den>
                                    <m:r>
                                      <a:rPr lang="tr-TR" sz="2000" i="1" smtClean="0">
                                        <a:latin typeface="Cambria Math" panose="02040503050406030204" pitchFamily="18" charset="0"/>
                                        <a:ea typeface="Cambria Math" panose="02040503050406030204" pitchFamily="18" charset="0"/>
                                      </a:rPr>
                                      <m:t>𝑑</m:t>
                                    </m:r>
                                    <m:sSup>
                                      <m:sSupPr>
                                        <m:ctrlPr>
                                          <a:rPr lang="tr-TR" sz="2000" b="0" i="1" smtClean="0">
                                            <a:latin typeface="Cambria Math" panose="02040503050406030204" pitchFamily="18" charset="0"/>
                                            <a:ea typeface="Cambria Math" panose="02040503050406030204" pitchFamily="18" charset="0"/>
                                          </a:rPr>
                                        </m:ctrlPr>
                                      </m:sSupPr>
                                      <m:e>
                                        <m:r>
                                          <a:rPr lang="tr-TR" sz="2000" b="0" i="1" smtClean="0">
                                            <a:latin typeface="Cambria Math" panose="02040503050406030204" pitchFamily="18" charset="0"/>
                                            <a:ea typeface="Cambria Math" panose="02040503050406030204" pitchFamily="18" charset="0"/>
                                          </a:rPr>
                                          <m:t>𝑡</m:t>
                                        </m:r>
                                      </m:e>
                                      <m:sup>
                                        <m:r>
                                          <a:rPr lang="tr-TR" sz="2000" b="0" i="1" smtClean="0">
                                            <a:latin typeface="Cambria Math" panose="02040503050406030204" pitchFamily="18" charset="0"/>
                                            <a:ea typeface="Cambria Math" panose="02040503050406030204" pitchFamily="18" charset="0"/>
                                          </a:rPr>
                                          <m:t>𝑛</m:t>
                                        </m:r>
                                        <m:r>
                                          <a:rPr lang="tr-TR" sz="2000" b="0" i="1" smtClean="0">
                                            <a:latin typeface="Cambria Math" panose="02040503050406030204" pitchFamily="18" charset="0"/>
                                            <a:ea typeface="Cambria Math" panose="02040503050406030204" pitchFamily="18" charset="0"/>
                                          </a:rPr>
                                          <m:t>−2</m:t>
                                        </m:r>
                                      </m:sup>
                                    </m:sSup>
                                  </m:den>
                                </m:f>
                              </m:e>
                            </m:mr>
                            <m:mr>
                              <m:e>
                                <m:f>
                                  <m:fPr>
                                    <m:ctrlPr>
                                      <a:rPr lang="tr-TR" sz="2000" i="1">
                                        <a:latin typeface="Cambria Math" panose="02040503050406030204" pitchFamily="18" charset="0"/>
                                        <a:ea typeface="Cambria Math" panose="02040503050406030204" pitchFamily="18" charset="0"/>
                                      </a:rPr>
                                    </m:ctrlPr>
                                  </m:fPr>
                                  <m:num>
                                    <m:sSup>
                                      <m:sSupPr>
                                        <m:ctrlPr>
                                          <a:rPr lang="tr-TR" sz="2000" i="1">
                                            <a:latin typeface="Cambria Math" panose="02040503050406030204" pitchFamily="18" charset="0"/>
                                            <a:ea typeface="Cambria Math" panose="02040503050406030204" pitchFamily="18" charset="0"/>
                                          </a:rPr>
                                        </m:ctrlPr>
                                      </m:sSupPr>
                                      <m:e>
                                        <m:r>
                                          <a:rPr lang="tr-TR" sz="2000" i="1">
                                            <a:latin typeface="Cambria Math" panose="02040503050406030204" pitchFamily="18" charset="0"/>
                                            <a:ea typeface="Cambria Math" panose="02040503050406030204" pitchFamily="18" charset="0"/>
                                          </a:rPr>
                                          <m:t>𝑑</m:t>
                                        </m:r>
                                      </m:e>
                                      <m:sup>
                                        <m:r>
                                          <a:rPr lang="tr-TR" sz="2000" i="1">
                                            <a:latin typeface="Cambria Math" panose="02040503050406030204" pitchFamily="18" charset="0"/>
                                          </a:rPr>
                                          <m:t>𝑛</m:t>
                                        </m:r>
                                        <m:r>
                                          <a:rPr lang="tr-TR" sz="2000" i="1">
                                            <a:latin typeface="Cambria Math" panose="02040503050406030204" pitchFamily="18" charset="0"/>
                                          </a:rPr>
                                          <m:t>−1</m:t>
                                        </m:r>
                                      </m:sup>
                                    </m:sSup>
                                    <m:r>
                                      <a:rPr lang="tr-TR" sz="2000" i="1">
                                        <a:latin typeface="Cambria Math" panose="02040503050406030204" pitchFamily="18" charset="0"/>
                                        <a:ea typeface="Cambria Math" panose="02040503050406030204" pitchFamily="18" charset="0"/>
                                      </a:rPr>
                                      <m:t>𝑦</m:t>
                                    </m:r>
                                  </m:num>
                                  <m:den>
                                    <m:r>
                                      <a:rPr lang="tr-TR" sz="2000" i="1">
                                        <a:latin typeface="Cambria Math" panose="02040503050406030204" pitchFamily="18" charset="0"/>
                                        <a:ea typeface="Cambria Math" panose="02040503050406030204" pitchFamily="18" charset="0"/>
                                      </a:rPr>
                                      <m:t>𝑑</m:t>
                                    </m:r>
                                    <m:sSup>
                                      <m:sSupPr>
                                        <m:ctrlPr>
                                          <a:rPr lang="tr-TR" sz="2000" i="1">
                                            <a:latin typeface="Cambria Math" panose="02040503050406030204" pitchFamily="18" charset="0"/>
                                            <a:ea typeface="Cambria Math" panose="02040503050406030204" pitchFamily="18" charset="0"/>
                                          </a:rPr>
                                        </m:ctrlPr>
                                      </m:sSupPr>
                                      <m:e>
                                        <m:r>
                                          <a:rPr lang="tr-TR" sz="2000" i="1">
                                            <a:latin typeface="Cambria Math" panose="02040503050406030204" pitchFamily="18" charset="0"/>
                                            <a:ea typeface="Cambria Math" panose="02040503050406030204" pitchFamily="18" charset="0"/>
                                          </a:rPr>
                                          <m:t>𝑡</m:t>
                                        </m:r>
                                      </m:e>
                                      <m:sup>
                                        <m:r>
                                          <a:rPr lang="tr-TR" sz="2000" i="1">
                                            <a:latin typeface="Cambria Math" panose="02040503050406030204" pitchFamily="18" charset="0"/>
                                            <a:ea typeface="Cambria Math" panose="02040503050406030204" pitchFamily="18" charset="0"/>
                                          </a:rPr>
                                          <m:t>𝑛</m:t>
                                        </m:r>
                                        <m:r>
                                          <a:rPr lang="tr-TR" sz="2000" i="1">
                                            <a:latin typeface="Cambria Math" panose="02040503050406030204" pitchFamily="18" charset="0"/>
                                            <a:ea typeface="Cambria Math" panose="02040503050406030204" pitchFamily="18" charset="0"/>
                                          </a:rPr>
                                          <m:t>−1</m:t>
                                        </m:r>
                                      </m:sup>
                                    </m:sSup>
                                  </m:den>
                                </m:f>
                              </m:e>
                            </m:mr>
                          </m:m>
                        </m:e>
                      </m:d>
                    </m:oMath>
                  </m:oMathPara>
                </a14:m>
                <a:endParaRPr lang="tr-TR" dirty="0"/>
              </a:p>
              <a:p>
                <a:pPr marL="45720" indent="0">
                  <a:buNone/>
                </a:pPr>
                <a:r>
                  <a:rPr lang="tr-TR" dirty="0"/>
                  <a:t>Amaçlar:</a:t>
                </a:r>
              </a:p>
              <a:p>
                <a:r>
                  <a:rPr lang="tr-TR" dirty="0"/>
                  <a:t>Sistem modeli ve performans ölçütü ile tanımlı optimal kontrol probleminin üretebileceği en iyi cevaba ulaşmak</a:t>
                </a:r>
              </a:p>
              <a:p>
                <a:r>
                  <a:rPr lang="tr-TR" dirty="0"/>
                  <a:t>En uygun performans ölçütünü belirleyerek seçilmiş bir referans modeli mümkün olduğunca en yakın şekilde takip edecek en uygun cevabı üretmek</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8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27</a:t>
            </a:fld>
            <a:endParaRPr lang="tr-TR"/>
          </a:p>
        </p:txBody>
      </p:sp>
    </p:spTree>
    <p:extLst>
      <p:ext uri="{BB962C8B-B14F-4D97-AF65-F5344CB8AC3E}">
        <p14:creationId xmlns:p14="http://schemas.microsoft.com/office/powerpoint/2010/main" val="3699602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Modelleme ve Performans Ölçütleri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tr-TR" dirty="0"/>
                  <a:t>Sistem modeli ve performans ölçütü ile tanımlı optimal kontrol probleminin üretebileceği en iyi cevaba ulaşmak için</a:t>
                </a:r>
              </a:p>
              <a:p>
                <a:pPr marL="502920" indent="-457200">
                  <a:buFont typeface="+mj-lt"/>
                  <a:buAutoNum type="arabicPeriod"/>
                </a:pPr>
                <a:r>
                  <a:rPr lang="tr-TR" dirty="0"/>
                  <a:t>Problemde tanımlı performans ölçütünü </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d>
                            <m:dPr>
                              <m:begChr m:val="{"/>
                              <m:endChr m:val="}"/>
                              <m:ctrlPr>
                                <a:rPr lang="tr-TR" i="1">
                                  <a:latin typeface="Cambria Math" panose="02040503050406030204" pitchFamily="18" charset="0"/>
                                </a:rPr>
                              </m:ctrlPr>
                            </m:dPr>
                            <m:e>
                              <m:sSubSup>
                                <m:sSubSupPr>
                                  <m:ctrlPr>
                                    <a:rPr lang="tr-TR" i="1">
                                      <a:latin typeface="Cambria Math" panose="02040503050406030204" pitchFamily="18" charset="0"/>
                                    </a:rPr>
                                  </m:ctrlPr>
                                </m:sSubSupPr>
                                <m:e>
                                  <m:d>
                                    <m:dPr>
                                      <m:begChr m:val="‖"/>
                                      <m:endChr m:val="‖"/>
                                      <m:ctrlPr>
                                        <a:rPr lang="tr-TR" i="1">
                                          <a:latin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m:rPr>
                                          <m:nor/>
                                        </m:rPr>
                                        <a:rPr lang="tr-TR" dirty="0"/>
                                        <m:t> </m:t>
                                      </m:r>
                                    </m:e>
                                  </m:d>
                                </m:e>
                                <m:sub>
                                  <m:bar>
                                    <m:barPr>
                                      <m:ctrlPr>
                                        <a:rPr lang="tr-TR" i="1">
                                          <a:latin typeface="Cambria Math" panose="02040503050406030204" pitchFamily="18" charset="0"/>
                                        </a:rPr>
                                      </m:ctrlPr>
                                    </m:barPr>
                                    <m:e>
                                      <m:r>
                                        <m:rPr>
                                          <m:sty m:val="p"/>
                                        </m:rPr>
                                        <a:rPr lang="tr-TR">
                                          <a:latin typeface="Cambria Math" panose="02040503050406030204" pitchFamily="18" charset="0"/>
                                        </a:rPr>
                                        <m:t>Q</m:t>
                                      </m:r>
                                    </m:e>
                                  </m:bar>
                                </m:sub>
                                <m:sup>
                                  <m:r>
                                    <a:rPr lang="tr-TR">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d>
                                    <m:dPr>
                                      <m:begChr m:val="‖"/>
                                      <m:endChr m:val="‖"/>
                                      <m:ctrlPr>
                                        <a:rPr lang="tr-TR" i="1">
                                          <a:latin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𝑢</m:t>
                                          </m:r>
                                        </m:e>
                                      </m:ba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m:rPr>
                                          <m:nor/>
                                        </m:rPr>
                                        <a:rPr lang="tr-TR" dirty="0"/>
                                        <m:t> </m:t>
                                      </m:r>
                                    </m:e>
                                  </m:d>
                                </m:e>
                                <m:sub>
                                  <m:bar>
                                    <m:barPr>
                                      <m:ctrlPr>
                                        <a:rPr lang="tr-TR" i="1">
                                          <a:latin typeface="Cambria Math" panose="02040503050406030204" pitchFamily="18" charset="0"/>
                                        </a:rPr>
                                      </m:ctrlPr>
                                    </m:barPr>
                                    <m:e>
                                      <m:r>
                                        <m:rPr>
                                          <m:sty m:val="p"/>
                                        </m:rPr>
                                        <a:rPr lang="tr-TR">
                                          <a:latin typeface="Cambria Math" panose="02040503050406030204" pitchFamily="18" charset="0"/>
                                        </a:rPr>
                                        <m:t>R</m:t>
                                      </m:r>
                                    </m:e>
                                  </m:bar>
                                </m:sub>
                                <m:sup>
                                  <m:r>
                                    <a:rPr lang="tr-TR">
                                      <a:latin typeface="Cambria Math" panose="02040503050406030204" pitchFamily="18" charset="0"/>
                                    </a:rPr>
                                    <m:t>2</m:t>
                                  </m:r>
                                </m:sup>
                              </m:sSubSup>
                            </m:e>
                          </m:d>
                          <m:r>
                            <a:rPr lang="tr-TR" i="1">
                              <a:latin typeface="Cambria Math" panose="02040503050406030204" pitchFamily="18" charset="0"/>
                            </a:rPr>
                            <m:t>𝑑𝑡</m:t>
                          </m:r>
                        </m:e>
                      </m:nary>
                    </m:oMath>
                  </m:oMathPara>
                </a14:m>
                <a:endParaRPr lang="tr-TR" dirty="0"/>
              </a:p>
              <a:p>
                <a:pPr marL="45720" indent="0">
                  <a:buNone/>
                </a:pPr>
                <a:r>
                  <a:rPr lang="tr-TR" dirty="0"/>
                  <a:t>minimize edecek çözümü bulmak için aşağıdaki eş değer performans ölçütünü minimize etmek</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sSup>
                                    <m:sSupPr>
                                      <m:ctrlPr>
                                        <a:rPr lang="tr-TR" b="0" i="1" smtClean="0">
                                          <a:latin typeface="Cambria Math" panose="02040503050406030204" pitchFamily="18" charset="0"/>
                                        </a:rPr>
                                      </m:ctrlPr>
                                    </m:sSupPr>
                                    <m:e>
                                      <m:bar>
                                        <m:barPr>
                                          <m:ctrlPr>
                                            <a:rPr lang="tr-TR" b="0" i="1" smtClean="0">
                                              <a:latin typeface="Cambria Math" panose="02040503050406030204" pitchFamily="18" charset="0"/>
                                            </a:rPr>
                                          </m:ctrlPr>
                                        </m:barPr>
                                        <m:e>
                                          <m:r>
                                            <a:rPr lang="tr-TR" b="0" i="1" smtClean="0">
                                              <a:latin typeface="Cambria Math" panose="02040503050406030204" pitchFamily="18" charset="0"/>
                                            </a:rPr>
                                            <m:t>𝛾</m:t>
                                          </m:r>
                                        </m:e>
                                      </m:bar>
                                    </m:e>
                                    <m:sup>
                                      <m:r>
                                        <a:rPr lang="tr-TR" b="0" i="1" smtClean="0">
                                          <a:latin typeface="Cambria Math" panose="02040503050406030204" pitchFamily="18" charset="0"/>
                                        </a:rPr>
                                        <m:t>𝑇</m:t>
                                      </m:r>
                                    </m:sup>
                                  </m:sSup>
                                  <m:bar>
                                    <m:barPr>
                                      <m:ctrlPr>
                                        <a:rPr lang="tr-TR" b="0" i="1" smtClean="0">
                                          <a:latin typeface="Cambria Math" panose="02040503050406030204" pitchFamily="18" charset="0"/>
                                        </a:rPr>
                                      </m:ctrlPr>
                                    </m:barPr>
                                    <m:e>
                                      <m:r>
                                        <a:rPr lang="tr-TR" b="0" i="1" smtClean="0">
                                          <a:latin typeface="Cambria Math" panose="02040503050406030204" pitchFamily="18" charset="0"/>
                                        </a:rPr>
                                        <m:t>𝑥</m:t>
                                      </m:r>
                                    </m:e>
                                  </m:bar>
                                </m:e>
                              </m:d>
                            </m:e>
                            <m:sup>
                              <m:r>
                                <a:rPr lang="tr-TR" b="0" i="1" smtClean="0">
                                  <a:latin typeface="Cambria Math" panose="02040503050406030204" pitchFamily="18" charset="0"/>
                                </a:rPr>
                                <m:t>2</m:t>
                              </m:r>
                            </m:sup>
                          </m:sSup>
                          <m:r>
                            <a:rPr lang="tr-TR" b="0" i="1" smtClean="0">
                              <a:latin typeface="Cambria Math" panose="02040503050406030204" pitchFamily="18" charset="0"/>
                            </a:rPr>
                            <m:t>+</m:t>
                          </m:r>
                          <m:r>
                            <a:rPr lang="tr-TR" b="0" i="1" smtClean="0">
                              <a:latin typeface="Cambria Math" panose="02040503050406030204" pitchFamily="18" charset="0"/>
                            </a:rPr>
                            <m:t>𝑅</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𝑢</m:t>
                              </m:r>
                            </m:e>
                            <m:sup>
                              <m:r>
                                <a:rPr lang="tr-TR" i="1">
                                  <a:latin typeface="Cambria Math" panose="02040503050406030204" pitchFamily="18" charset="0"/>
                                  <a:ea typeface="Cambria Math" panose="02040503050406030204" pitchFamily="18" charset="0"/>
                                </a:rPr>
                                <m:t>2</m:t>
                              </m:r>
                            </m:sup>
                          </m:sSup>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rPr>
                            <m:t>𝑑𝑡</m:t>
                          </m:r>
                        </m:e>
                      </m:nary>
                    </m:oMath>
                  </m:oMathPara>
                </a14:m>
                <a:endParaRPr lang="tr-TR" dirty="0"/>
              </a:p>
              <a:p>
                <a:pPr marL="45720" indent="0">
                  <a:buNone/>
                </a:pPr>
                <a:r>
                  <a:rPr lang="tr-TR" dirty="0"/>
                  <a:t>Burada</a:t>
                </a:r>
              </a:p>
              <a:p>
                <a:pPr marL="45720" indent="0">
                  <a:buNone/>
                </a:pPr>
                <a14:m>
                  <m:oMathPara xmlns:m="http://schemas.openxmlformats.org/officeDocument/2006/math">
                    <m:oMathParaPr>
                      <m:jc m:val="centerGroup"/>
                    </m:oMathParaPr>
                    <m:oMath xmlns:m="http://schemas.openxmlformats.org/officeDocument/2006/math">
                      <m:bar>
                        <m:barPr>
                          <m:ctrlPr>
                            <a:rPr lang="tr-TR" b="0" i="1" dirty="0" smtClean="0">
                              <a:latin typeface="Cambria Math" panose="02040503050406030204" pitchFamily="18" charset="0"/>
                            </a:rPr>
                          </m:ctrlPr>
                        </m:barPr>
                        <m:e>
                          <m:r>
                            <a:rPr lang="tr-TR" b="0" i="1" dirty="0" smtClean="0">
                              <a:latin typeface="Cambria Math" panose="02040503050406030204" pitchFamily="18" charset="0"/>
                            </a:rPr>
                            <m:t>𝛾</m:t>
                          </m:r>
                        </m:e>
                      </m:bar>
                      <m:r>
                        <a:rPr lang="tr-TR" b="0" i="1" dirty="0" smtClean="0">
                          <a:latin typeface="Cambria Math" panose="02040503050406030204" pitchFamily="18" charset="0"/>
                        </a:rPr>
                        <m:t>=</m:t>
                      </m:r>
                      <m:r>
                        <m:rPr>
                          <m:nor/>
                        </m:rPr>
                        <a:rPr lang="tr-TR" b="0" i="0" dirty="0" smtClean="0">
                          <a:latin typeface="Cambria Math" panose="02040503050406030204" pitchFamily="18" charset="0"/>
                        </a:rPr>
                        <m:t>n</m:t>
                      </m:r>
                      <m:r>
                        <m:rPr>
                          <m:nor/>
                        </m:rPr>
                        <a:rPr lang="tr-TR" b="0" i="0" dirty="0" smtClean="0">
                          <a:latin typeface="Cambria Math" panose="02040503050406030204" pitchFamily="18" charset="0"/>
                        </a:rPr>
                        <m:t> </m:t>
                      </m:r>
                      <m:r>
                        <m:rPr>
                          <m:nor/>
                        </m:rPr>
                        <a:rPr lang="tr-TR" b="0" i="0" dirty="0" smtClean="0">
                          <a:latin typeface="Cambria Math" panose="02040503050406030204" pitchFamily="18" charset="0"/>
                        </a:rPr>
                        <m:t>elemanl</m:t>
                      </m:r>
                      <m:r>
                        <m:rPr>
                          <m:nor/>
                        </m:rPr>
                        <a:rPr lang="tr-TR" b="0" i="0" dirty="0" smtClean="0">
                          <a:latin typeface="Cambria Math" panose="02040503050406030204" pitchFamily="18" charset="0"/>
                        </a:rPr>
                        <m:t>ı </m:t>
                      </m:r>
                      <m:r>
                        <m:rPr>
                          <m:nor/>
                        </m:rPr>
                        <a:rPr lang="tr-TR" b="0" i="0" dirty="0" smtClean="0">
                          <a:latin typeface="Cambria Math" panose="02040503050406030204" pitchFamily="18" charset="0"/>
                        </a:rPr>
                        <m:t>bir</m:t>
                      </m:r>
                      <m:r>
                        <m:rPr>
                          <m:nor/>
                        </m:rPr>
                        <a:rPr lang="tr-TR" b="0" i="0" dirty="0" smtClean="0">
                          <a:latin typeface="Cambria Math" panose="02040503050406030204" pitchFamily="18" charset="0"/>
                        </a:rPr>
                        <m:t> </m:t>
                      </m:r>
                      <m:r>
                        <m:rPr>
                          <m:nor/>
                        </m:rPr>
                        <a:rPr lang="tr-TR" b="0" i="0" dirty="0" smtClean="0">
                          <a:latin typeface="Cambria Math" panose="02040503050406030204" pitchFamily="18" charset="0"/>
                        </a:rPr>
                        <m:t>s</m:t>
                      </m:r>
                      <m:r>
                        <m:rPr>
                          <m:nor/>
                        </m:rPr>
                        <a:rPr lang="tr-TR" b="0" i="0" dirty="0" smtClean="0">
                          <a:latin typeface="Cambria Math" panose="02040503050406030204" pitchFamily="18" charset="0"/>
                        </a:rPr>
                        <m:t>ü</m:t>
                      </m:r>
                      <m:r>
                        <m:rPr>
                          <m:nor/>
                        </m:rPr>
                        <a:rPr lang="tr-TR" b="0" i="0" dirty="0" smtClean="0">
                          <a:latin typeface="Cambria Math" panose="02040503050406030204" pitchFamily="18" charset="0"/>
                        </a:rPr>
                        <m:t>tun</m:t>
                      </m:r>
                      <m:r>
                        <m:rPr>
                          <m:nor/>
                        </m:rPr>
                        <a:rPr lang="tr-TR" b="0" i="0" dirty="0" smtClean="0">
                          <a:latin typeface="Cambria Math" panose="02040503050406030204" pitchFamily="18" charset="0"/>
                        </a:rPr>
                        <m:t> </m:t>
                      </m:r>
                      <m:r>
                        <m:rPr>
                          <m:nor/>
                        </m:rPr>
                        <a:rPr lang="tr-TR" b="0" i="0" dirty="0" smtClean="0">
                          <a:latin typeface="Cambria Math" panose="02040503050406030204" pitchFamily="18" charset="0"/>
                        </a:rPr>
                        <m:t>vekt</m:t>
                      </m:r>
                      <m:r>
                        <m:rPr>
                          <m:nor/>
                        </m:rPr>
                        <a:rPr lang="tr-TR" b="0" i="0" dirty="0" smtClean="0">
                          <a:latin typeface="Cambria Math" panose="02040503050406030204" pitchFamily="18" charset="0"/>
                        </a:rPr>
                        <m:t>ö</m:t>
                      </m:r>
                      <m:r>
                        <m:rPr>
                          <m:nor/>
                        </m:rPr>
                        <a:rPr lang="tr-TR" b="0" i="0" dirty="0" smtClean="0">
                          <a:latin typeface="Cambria Math" panose="02040503050406030204" pitchFamily="18" charset="0"/>
                        </a:rPr>
                        <m:t>r</m:t>
                      </m:r>
                      <m:r>
                        <a:rPr lang="tr-TR" b="0" i="1" dirty="0" smtClean="0">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tr-TR" sz="2000" b="0" i="1" smtClean="0">
                                        <a:latin typeface="Cambria Math" panose="02040503050406030204" pitchFamily="18" charset="0"/>
                                      </a:rPr>
                                      <m:t>𝛾</m:t>
                                    </m:r>
                                  </m:e>
                                  <m:sub>
                                    <m:r>
                                      <a:rPr lang="tr-TR" sz="2000" i="1">
                                        <a:latin typeface="Cambria Math" panose="02040503050406030204" pitchFamily="18" charset="0"/>
                                      </a:rPr>
                                      <m:t>1</m:t>
                                    </m:r>
                                  </m:sub>
                                </m:sSub>
                              </m:e>
                            </m:mr>
                            <m:mr>
                              <m:e>
                                <m:sSub>
                                  <m:sSubPr>
                                    <m:ctrlPr>
                                      <a:rPr lang="tr-TR" sz="2000" i="1">
                                        <a:latin typeface="Cambria Math" panose="02040503050406030204" pitchFamily="18" charset="0"/>
                                      </a:rPr>
                                    </m:ctrlPr>
                                  </m:sSubPr>
                                  <m:e>
                                    <m:r>
                                      <a:rPr lang="tr-TR" sz="2000" i="1">
                                        <a:latin typeface="Cambria Math" panose="02040503050406030204" pitchFamily="18" charset="0"/>
                                      </a:rPr>
                                      <m:t>𝛾</m:t>
                                    </m:r>
                                  </m:e>
                                  <m:sub>
                                    <m:r>
                                      <a:rPr lang="tr-TR" sz="2000" i="1">
                                        <a:latin typeface="Cambria Math" panose="02040503050406030204" pitchFamily="18" charset="0"/>
                                      </a:rPr>
                                      <m:t>2</m:t>
                                    </m:r>
                                  </m:sub>
                                </m:sSub>
                              </m:e>
                            </m:mr>
                            <m:mr>
                              <m:e>
                                <m:r>
                                  <a:rPr lang="tr-TR" sz="2000" i="1">
                                    <a:latin typeface="Cambria Math" panose="02040503050406030204" pitchFamily="18" charset="0"/>
                                    <a:ea typeface="Cambria Math" panose="02040503050406030204" pitchFamily="18" charset="0"/>
                                  </a:rPr>
                                  <m:t>⋮</m:t>
                                </m:r>
                              </m:e>
                            </m:mr>
                            <m:mr>
                              <m:e>
                                <m:sSub>
                                  <m:sSubPr>
                                    <m:ctrlPr>
                                      <a:rPr lang="tr-TR" sz="2000" i="1">
                                        <a:latin typeface="Cambria Math" panose="02040503050406030204" pitchFamily="18" charset="0"/>
                                      </a:rPr>
                                    </m:ctrlPr>
                                  </m:sSubPr>
                                  <m:e>
                                    <m:r>
                                      <a:rPr lang="tr-TR" sz="2000" i="1">
                                        <a:latin typeface="Cambria Math" panose="02040503050406030204" pitchFamily="18" charset="0"/>
                                      </a:rPr>
                                      <m:t>𝛾</m:t>
                                    </m:r>
                                  </m:e>
                                  <m:sub>
                                    <m:r>
                                      <a:rPr lang="tr-TR" sz="2000" i="1">
                                        <a:latin typeface="Cambria Math" panose="02040503050406030204" pitchFamily="18" charset="0"/>
                                      </a:rPr>
                                      <m:t>𝑛</m:t>
                                    </m:r>
                                    <m:r>
                                      <a:rPr lang="tr-TR" sz="2000" i="1">
                                        <a:latin typeface="Cambria Math" panose="02040503050406030204" pitchFamily="18" charset="0"/>
                                      </a:rPr>
                                      <m:t>−1</m:t>
                                    </m:r>
                                  </m:sub>
                                </m:sSub>
                              </m:e>
                            </m:mr>
                            <m:mr>
                              <m:e>
                                <m:sSub>
                                  <m:sSubPr>
                                    <m:ctrlPr>
                                      <a:rPr lang="tr-TR" sz="2000" b="0" i="1" smtClean="0">
                                        <a:latin typeface="Cambria Math" panose="02040503050406030204" pitchFamily="18" charset="0"/>
                                      </a:rPr>
                                    </m:ctrlPr>
                                  </m:sSubPr>
                                  <m:e>
                                    <m:r>
                                      <a:rPr lang="tr-TR" sz="2000" i="1">
                                        <a:latin typeface="Cambria Math" panose="02040503050406030204" pitchFamily="18" charset="0"/>
                                      </a:rPr>
                                      <m:t>𝛾</m:t>
                                    </m:r>
                                  </m:e>
                                  <m:sub>
                                    <m:r>
                                      <a:rPr lang="tr-TR" sz="2000" b="0" i="1" smtClean="0">
                                        <a:latin typeface="Cambria Math" panose="02040503050406030204" pitchFamily="18" charset="0"/>
                                      </a:rPr>
                                      <m:t>𝑛</m:t>
                                    </m:r>
                                  </m:sub>
                                </m:sSub>
                              </m:e>
                            </m:mr>
                          </m:m>
                        </m:e>
                      </m:d>
                    </m:oMath>
                  </m:oMathPara>
                </a14:m>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9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28</a:t>
            </a:fld>
            <a:endParaRPr lang="tr-TR"/>
          </a:p>
        </p:txBody>
      </p:sp>
    </p:spTree>
    <p:extLst>
      <p:ext uri="{BB962C8B-B14F-4D97-AF65-F5344CB8AC3E}">
        <p14:creationId xmlns:p14="http://schemas.microsoft.com/office/powerpoint/2010/main" val="1677546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Modelleme ve Performans Ölçütleri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tr-TR" dirty="0"/>
                  <a:t>Sistem modeli ve performans ölçütü ile tanımlı optimal kontrol probleminin üretebileceği en iyi cevaba ulaşmak için</a:t>
                </a:r>
              </a:p>
              <a:p>
                <a:pPr marL="502920" indent="-457200">
                  <a:buFont typeface="+mj-lt"/>
                  <a:buAutoNum type="arabicPeriod" startAt="2"/>
                </a:pPr>
                <a:r>
                  <a:rPr lang="tr-TR" dirty="0"/>
                  <a:t>Çözüm için tanımlana performans ölçütünü </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nary>
                        <m:naryPr>
                          <m:ctrlPr>
                            <a:rPr lang="tr-TR" i="1">
                              <a:latin typeface="Cambria Math" panose="02040503050406030204" pitchFamily="18" charset="0"/>
                            </a:rPr>
                          </m:ctrlPr>
                        </m:naryPr>
                        <m:sub>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0</m:t>
                              </m:r>
                            </m:sub>
                          </m:sSub>
                        </m:sub>
                        <m:sup>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sup>
                        <m:e>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sSup>
                                    <m:sSupPr>
                                      <m:ctrlPr>
                                        <a:rPr lang="tr-TR" b="0" i="1" smtClean="0">
                                          <a:latin typeface="Cambria Math" panose="02040503050406030204" pitchFamily="18" charset="0"/>
                                        </a:rPr>
                                      </m:ctrlPr>
                                    </m:sSupPr>
                                    <m:e>
                                      <m:bar>
                                        <m:barPr>
                                          <m:ctrlPr>
                                            <a:rPr lang="tr-TR" b="0" i="1" smtClean="0">
                                              <a:latin typeface="Cambria Math" panose="02040503050406030204" pitchFamily="18" charset="0"/>
                                            </a:rPr>
                                          </m:ctrlPr>
                                        </m:barPr>
                                        <m:e>
                                          <m:r>
                                            <a:rPr lang="tr-TR" b="0" i="1" smtClean="0">
                                              <a:latin typeface="Cambria Math" panose="02040503050406030204" pitchFamily="18" charset="0"/>
                                            </a:rPr>
                                            <m:t>𝛾</m:t>
                                          </m:r>
                                        </m:e>
                                      </m:bar>
                                    </m:e>
                                    <m:sup>
                                      <m:r>
                                        <a:rPr lang="tr-TR" b="0" i="1" smtClean="0">
                                          <a:latin typeface="Cambria Math" panose="02040503050406030204" pitchFamily="18" charset="0"/>
                                        </a:rPr>
                                        <m:t>𝑇</m:t>
                                      </m:r>
                                    </m:sup>
                                  </m:sSup>
                                  <m:bar>
                                    <m:barPr>
                                      <m:ctrlPr>
                                        <a:rPr lang="tr-TR" b="0" i="1" smtClean="0">
                                          <a:latin typeface="Cambria Math" panose="02040503050406030204" pitchFamily="18" charset="0"/>
                                        </a:rPr>
                                      </m:ctrlPr>
                                    </m:barPr>
                                    <m:e>
                                      <m:r>
                                        <a:rPr lang="tr-TR" b="0" i="1" smtClean="0">
                                          <a:latin typeface="Cambria Math" panose="02040503050406030204" pitchFamily="18" charset="0"/>
                                        </a:rPr>
                                        <m:t>𝑥</m:t>
                                      </m:r>
                                    </m:e>
                                  </m:bar>
                                </m:e>
                              </m:d>
                            </m:e>
                            <m:sup>
                              <m:r>
                                <a:rPr lang="tr-TR" b="0" i="1" smtClean="0">
                                  <a:latin typeface="Cambria Math" panose="02040503050406030204" pitchFamily="18" charset="0"/>
                                </a:rPr>
                                <m:t>2</m:t>
                              </m:r>
                            </m:sup>
                          </m:sSup>
                          <m:r>
                            <a:rPr lang="tr-TR" b="0" i="1" smtClean="0">
                              <a:latin typeface="Cambria Math" panose="02040503050406030204" pitchFamily="18" charset="0"/>
                            </a:rPr>
                            <m:t>+</m:t>
                          </m:r>
                          <m:r>
                            <a:rPr lang="tr-TR" b="0" i="1" smtClean="0">
                              <a:latin typeface="Cambria Math" panose="02040503050406030204" pitchFamily="18" charset="0"/>
                            </a:rPr>
                            <m:t>𝑅</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𝑢</m:t>
                              </m:r>
                            </m:e>
                            <m:sup>
                              <m:r>
                                <a:rPr lang="tr-TR" i="1">
                                  <a:latin typeface="Cambria Math" panose="02040503050406030204" pitchFamily="18" charset="0"/>
                                  <a:ea typeface="Cambria Math" panose="02040503050406030204" pitchFamily="18" charset="0"/>
                                </a:rPr>
                                <m:t>2</m:t>
                              </m:r>
                            </m:sup>
                          </m:sSup>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rPr>
                            <m:t>𝑑𝑡</m:t>
                          </m:r>
                        </m:e>
                      </m:nary>
                    </m:oMath>
                  </m:oMathPara>
                </a14:m>
                <a:endParaRPr lang="tr-TR" dirty="0"/>
              </a:p>
              <a:p>
                <a:pPr marL="45720" indent="0">
                  <a:buNone/>
                </a:pPr>
                <a14:m>
                  <m:oMath xmlns:m="http://schemas.openxmlformats.org/officeDocument/2006/math">
                    <m:r>
                      <a:rPr lang="tr-TR" i="1">
                        <a:latin typeface="Cambria Math" panose="02040503050406030204" pitchFamily="18" charset="0"/>
                      </a:rPr>
                      <m:t>𝑅</m:t>
                    </m:r>
                    <m:r>
                      <a:rPr lang="tr-TR" b="0" i="1" smtClean="0">
                        <a:latin typeface="Cambria Math" panose="02040503050406030204" pitchFamily="18" charset="0"/>
                      </a:rPr>
                      <m:t>→0</m:t>
                    </m:r>
                  </m:oMath>
                </a14:m>
                <a:r>
                  <a:rPr lang="tr-TR" b="0" i="1" dirty="0">
                    <a:latin typeface="Cambria Math" panose="02040503050406030204" pitchFamily="18" charset="0"/>
                  </a:rPr>
                  <a:t> </a:t>
                </a:r>
                <a:r>
                  <a:rPr lang="tr-TR" b="0" dirty="0"/>
                  <a:t>olduğunda optimal cevabın modelin cevabıyla benzeşeceğini göstermektedir.</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ea typeface="Cambria Math" panose="02040503050406030204" pitchFamily="18" charset="0"/>
                            </a:rPr>
                          </m:ctrlPr>
                        </m:sSubPr>
                        <m:e>
                          <m:r>
                            <a:rPr lang="tr-TR">
                              <a:latin typeface="Cambria Math" panose="02040503050406030204" pitchFamily="18" charset="0"/>
                              <a:ea typeface="Cambria Math" panose="02040503050406030204" pitchFamily="18" charset="0"/>
                            </a:rPr>
                            <m:t>𝛾</m:t>
                          </m:r>
                        </m:e>
                        <m:sub>
                          <m:r>
                            <a:rPr lang="tr-TR">
                              <a:latin typeface="Cambria Math" panose="02040503050406030204" pitchFamily="18" charset="0"/>
                              <a:ea typeface="Cambria Math" panose="02040503050406030204" pitchFamily="18" charset="0"/>
                            </a:rPr>
                            <m:t>𝑛</m:t>
                          </m:r>
                        </m:sub>
                      </m:sSub>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a:latin typeface="Cambria Math" panose="02040503050406030204" pitchFamily="18" charset="0"/>
                              <a:ea typeface="Cambria Math" panose="02040503050406030204" pitchFamily="18" charset="0"/>
                            </a:rPr>
                            <m:t>𝛾</m:t>
                          </m:r>
                        </m:e>
                        <m:sub>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b>
                      </m:sSub>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−2</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−2</m:t>
                              </m:r>
                            </m:sup>
                          </m:sSup>
                        </m:den>
                      </m:f>
                      <m:r>
                        <a:rPr lang="tr-TR">
                          <a:latin typeface="Cambria Math" panose="02040503050406030204" pitchFamily="18" charset="0"/>
                          <a:ea typeface="Cambria Math" panose="02040503050406030204" pitchFamily="18" charset="0"/>
                        </a:rPr>
                        <m:t>+</m:t>
                      </m:r>
                      <m:r>
                        <a:rPr lang="tr-TR" dirty="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a:latin typeface="Cambria Math" panose="02040503050406030204" pitchFamily="18" charset="0"/>
                              <a:ea typeface="Cambria Math" panose="02040503050406030204" pitchFamily="18" charset="0"/>
                            </a:rPr>
                            <m:t>𝛾</m:t>
                          </m:r>
                        </m:e>
                        <m:sub>
                          <m:r>
                            <a:rPr lang="tr-TR" b="0" i="0" smtClean="0">
                              <a:latin typeface="Cambria Math" panose="02040503050406030204" pitchFamily="18" charset="0"/>
                              <a:ea typeface="Cambria Math" panose="02040503050406030204" pitchFamily="18" charset="0"/>
                            </a:rPr>
                            <m:t>2</m:t>
                          </m:r>
                        </m:sub>
                      </m:sSub>
                      <m:f>
                        <m:fPr>
                          <m:ctrlPr>
                            <a:rPr lang="tr-TR" i="1">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𝑑</m:t>
                          </m:r>
                          <m:r>
                            <a:rPr lang="tr-TR" i="1">
                              <a:latin typeface="Cambria Math" panose="02040503050406030204" pitchFamily="18" charset="0"/>
                              <a:ea typeface="Cambria Math" panose="02040503050406030204" pitchFamily="18" charset="0"/>
                            </a:rPr>
                            <m:t>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num>
                        <m:den>
                          <m:r>
                            <a:rPr lang="tr-TR" b="0" i="1" smtClean="0">
                              <a:latin typeface="Cambria Math" panose="02040503050406030204" pitchFamily="18" charset="0"/>
                              <a:ea typeface="Cambria Math" panose="02040503050406030204" pitchFamily="18" charset="0"/>
                            </a:rPr>
                            <m:t>𝑑𝑡</m:t>
                          </m:r>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𝛾</m:t>
                          </m:r>
                        </m:e>
                        <m:sub>
                          <m:r>
                            <a:rPr lang="tr-TR" i="1">
                              <a:latin typeface="Cambria Math" panose="02040503050406030204" pitchFamily="18" charset="0"/>
                              <a:ea typeface="Cambria Math" panose="02040503050406030204" pitchFamily="18" charset="0"/>
                            </a:rPr>
                            <m:t>1</m:t>
                          </m:r>
                        </m:sub>
                      </m:sSub>
                      <m:r>
                        <a:rPr lang="tr-TR" b="0" i="1" smtClean="0">
                          <a:latin typeface="Cambria Math" panose="02040503050406030204" pitchFamily="18" charset="0"/>
                          <a:ea typeface="Cambria Math" panose="02040503050406030204" pitchFamily="18" charset="0"/>
                        </a:rPr>
                        <m:t>𝑦</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=0</m:t>
                      </m:r>
                    </m:oMath>
                  </m:oMathPara>
                </a14:m>
                <a:endParaRPr lang="tr-TR" i="1" dirty="0">
                  <a:latin typeface="Cambria Math" panose="02040503050406030204" pitchFamily="18" charset="0"/>
                  <a:ea typeface="Cambria Math" panose="02040503050406030204" pitchFamily="18" charset="0"/>
                </a:endParaRPr>
              </a:p>
              <a:p>
                <a:pPr marL="45720" indent="0">
                  <a:buNone/>
                </a:pPr>
                <a14:m>
                  <m:oMath xmlns:m="http://schemas.openxmlformats.org/officeDocument/2006/math">
                    <m:r>
                      <a:rPr lang="tr-TR" i="1">
                        <a:latin typeface="Cambria Math" panose="02040503050406030204" pitchFamily="18" charset="0"/>
                      </a:rPr>
                      <m:t>𝑅</m:t>
                    </m:r>
                    <m:r>
                      <a:rPr lang="tr-TR" i="1">
                        <a:latin typeface="Cambria Math" panose="02040503050406030204" pitchFamily="18" charset="0"/>
                      </a:rPr>
                      <m:t>→∞</m:t>
                    </m:r>
                  </m:oMath>
                </a14:m>
                <a:r>
                  <a:rPr lang="tr-TR" i="1" dirty="0">
                    <a:latin typeface="Cambria Math" panose="02040503050406030204" pitchFamily="18" charset="0"/>
                  </a:rPr>
                  <a:t> </a:t>
                </a:r>
                <a:r>
                  <a:rPr lang="tr-TR" dirty="0"/>
                  <a:t>olduğunda optimal cevabın sistemin zorlanmamış cevabıyla benzeşeceğini göstermektedir.</a:t>
                </a:r>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m:rPr>
                              <m:sty m:val="p"/>
                            </m:rPr>
                            <a:rPr lang="tr-TR" b="0" i="0" smtClean="0">
                              <a:latin typeface="Cambria Math" panose="02040503050406030204" pitchFamily="18" charset="0"/>
                              <a:ea typeface="Cambria Math" panose="02040503050406030204" pitchFamily="18" charset="0"/>
                            </a:rPr>
                            <m:t>a</m:t>
                          </m:r>
                        </m:e>
                        <m:sub>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b>
                      </m:sSub>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den>
                      </m:f>
                      <m:r>
                        <a:rPr lang="tr-TR">
                          <a:latin typeface="Cambria Math" panose="02040503050406030204" pitchFamily="18" charset="0"/>
                          <a:ea typeface="Cambria Math" panose="02040503050406030204" pitchFamily="18" charset="0"/>
                        </a:rPr>
                        <m:t>+</m:t>
                      </m:r>
                      <m:r>
                        <a:rPr lang="tr-TR" dirty="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m:rPr>
                              <m:sty m:val="p"/>
                            </m:rPr>
                            <a:rPr lang="tr-TR" b="0" i="0" smtClean="0">
                              <a:latin typeface="Cambria Math" panose="02040503050406030204" pitchFamily="18" charset="0"/>
                              <a:ea typeface="Cambria Math" panose="02040503050406030204" pitchFamily="18" charset="0"/>
                            </a:rPr>
                            <m:t>a</m:t>
                          </m:r>
                        </m:e>
                        <m:sub>
                          <m:r>
                            <a:rPr lang="tr-TR" b="0" i="0" smtClean="0">
                              <a:latin typeface="Cambria Math" panose="02040503050406030204" pitchFamily="18" charset="0"/>
                              <a:ea typeface="Cambria Math" panose="02040503050406030204" pitchFamily="18" charset="0"/>
                            </a:rPr>
                            <m:t>1</m:t>
                          </m:r>
                        </m:sub>
                      </m:sSub>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ea typeface="Cambria Math" panose="02040503050406030204" pitchFamily="18" charset="0"/>
                            </a:rPr>
                            <m:t>𝑑𝑦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num>
                        <m:den>
                          <m:r>
                            <a:rPr lang="tr-TR" i="1">
                              <a:latin typeface="Cambria Math" panose="02040503050406030204" pitchFamily="18" charset="0"/>
                              <a:ea typeface="Cambria Math" panose="02040503050406030204" pitchFamily="18" charset="0"/>
                            </a:rPr>
                            <m:t>𝑑𝑡</m:t>
                          </m:r>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𝑎</m:t>
                          </m:r>
                        </m:e>
                        <m:sub>
                          <m:r>
                            <a:rPr lang="tr-TR" b="0" i="1" smtClean="0">
                              <a:latin typeface="Cambria Math" panose="02040503050406030204" pitchFamily="18" charset="0"/>
                              <a:ea typeface="Cambria Math" panose="02040503050406030204" pitchFamily="18" charset="0"/>
                            </a:rPr>
                            <m:t>0</m:t>
                          </m:r>
                        </m:sub>
                      </m:sSub>
                      <m:r>
                        <a:rPr lang="tr-TR" i="1">
                          <a:latin typeface="Cambria Math" panose="02040503050406030204" pitchFamily="18" charset="0"/>
                          <a:ea typeface="Cambria Math" panose="02040503050406030204" pitchFamily="18" charset="0"/>
                        </a:rPr>
                        <m:t>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=0</m:t>
                      </m:r>
                    </m:oMath>
                  </m:oMathPara>
                </a14:m>
                <a:endParaRPr lang="tr-TR" i="1" dirty="0">
                  <a:latin typeface="Cambria Math" panose="02040503050406030204" pitchFamily="18" charset="0"/>
                  <a:ea typeface="Cambria Math" panose="02040503050406030204" pitchFamily="18" charset="0"/>
                </a:endParaRPr>
              </a:p>
              <a:p>
                <a:pPr marL="45720" indent="0">
                  <a:buNone/>
                </a:pPr>
                <a:endParaRPr lang="tr-TR" i="1" dirty="0">
                  <a:latin typeface="Cambria Math" panose="02040503050406030204" pitchFamily="18" charset="0"/>
                  <a:ea typeface="Cambria Math" panose="02040503050406030204" pitchFamily="18" charset="0"/>
                </a:endParaRPr>
              </a:p>
              <a:p>
                <a:pPr marL="45720" indent="0">
                  <a:buNone/>
                </a:pPr>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29</a:t>
            </a:fld>
            <a:endParaRPr lang="tr-TR"/>
          </a:p>
        </p:txBody>
      </p:sp>
    </p:spTree>
    <p:extLst>
      <p:ext uri="{BB962C8B-B14F-4D97-AF65-F5344CB8AC3E}">
        <p14:creationId xmlns:p14="http://schemas.microsoft.com/office/powerpoint/2010/main" val="411162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Optimal Kontrol Problemi</a:t>
            </a:r>
          </a:p>
        </p:txBody>
      </p:sp>
      <p:sp>
        <p:nvSpPr>
          <p:cNvPr id="3" name="Content Placeholder 2"/>
          <p:cNvSpPr>
            <a:spLocks noGrp="1"/>
          </p:cNvSpPr>
          <p:nvPr>
            <p:ph idx="1"/>
          </p:nvPr>
        </p:nvSpPr>
        <p:spPr/>
        <p:txBody>
          <a:bodyPr>
            <a:normAutofit/>
          </a:bodyPr>
          <a:lstStyle/>
          <a:p>
            <a:pPr marL="45720" indent="0">
              <a:buNone/>
            </a:pPr>
            <a:r>
              <a:rPr lang="tr-TR" dirty="0"/>
              <a:t>Optimal Kontrol Problemi: Birbiri ile çelişik birden fazla </a:t>
            </a:r>
            <a:r>
              <a:rPr lang="tr-TR" b="1" dirty="0"/>
              <a:t>fiziksel kısıtı</a:t>
            </a:r>
            <a:r>
              <a:rPr lang="tr-TR" dirty="0"/>
              <a:t>, belirli bir </a:t>
            </a:r>
            <a:r>
              <a:rPr lang="tr-TR" b="1" dirty="0"/>
              <a:t>performans kriteri</a:t>
            </a:r>
            <a:r>
              <a:rPr lang="tr-TR" dirty="0"/>
              <a:t> ölçütünde sağlamak amacıyla </a:t>
            </a:r>
            <a:r>
              <a:rPr lang="tr-TR" b="1" dirty="0"/>
              <a:t>en uygun kontrol sinyalini </a:t>
            </a:r>
            <a:r>
              <a:rPr lang="tr-TR" dirty="0"/>
              <a:t>belirlemektir.</a:t>
            </a:r>
          </a:p>
          <a:p>
            <a:pPr marL="45720" indent="0">
              <a:buNone/>
            </a:pPr>
            <a:r>
              <a:rPr lang="tr-TR" dirty="0"/>
              <a:t>Problemin Üç Ayağı;</a:t>
            </a:r>
          </a:p>
          <a:p>
            <a:pPr lvl="1"/>
            <a:r>
              <a:rPr lang="tr-TR" b="1" dirty="0"/>
              <a:t>Matematiksel Model</a:t>
            </a:r>
          </a:p>
          <a:p>
            <a:pPr lvl="1"/>
            <a:r>
              <a:rPr lang="tr-TR" b="1" dirty="0"/>
              <a:t>Fiziksel Kısıtlar</a:t>
            </a:r>
            <a:endParaRPr lang="tr-TR" dirty="0"/>
          </a:p>
          <a:p>
            <a:pPr lvl="1"/>
            <a:r>
              <a:rPr lang="tr-TR" b="1" dirty="0"/>
              <a:t>Performans Kriteri</a:t>
            </a:r>
            <a:endParaRPr lang="tr-TR" dirty="0"/>
          </a:p>
        </p:txBody>
      </p:sp>
      <p:sp>
        <p:nvSpPr>
          <p:cNvPr id="4" name="Date Placeholder 3"/>
          <p:cNvSpPr>
            <a:spLocks noGrp="1"/>
          </p:cNvSpPr>
          <p:nvPr>
            <p:ph type="dt" sz="half" idx="10"/>
          </p:nvPr>
        </p:nvSpPr>
        <p:spPr/>
        <p:txBody>
          <a:bodyPr/>
          <a:lstStyle/>
          <a:p>
            <a:fld id="{581B0D62-F4A6-4808-83DA-3389C509E6B8}"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3</a:t>
            </a:fld>
            <a:endParaRPr lang="tr-TR"/>
          </a:p>
        </p:txBody>
      </p:sp>
    </p:spTree>
    <p:extLst>
      <p:ext uri="{BB962C8B-B14F-4D97-AF65-F5344CB8AC3E}">
        <p14:creationId xmlns:p14="http://schemas.microsoft.com/office/powerpoint/2010/main" val="248667429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Modelleme ve Performans Ölçütleri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tr-TR" dirty="0"/>
                  <a:t>Gerçekte </a:t>
                </a:r>
                <a14:m>
                  <m:oMath xmlns:m="http://schemas.openxmlformats.org/officeDocument/2006/math">
                    <m:r>
                      <a:rPr lang="tr-TR" b="0" i="0" dirty="0" smtClean="0">
                        <a:latin typeface="Cambria Math" panose="02040503050406030204" pitchFamily="18" charset="0"/>
                      </a:rPr>
                      <m:t>0&lt;</m:t>
                    </m:r>
                    <m:r>
                      <a:rPr lang="tr-TR" i="1" dirty="0" smtClean="0">
                        <a:latin typeface="Cambria Math" panose="02040503050406030204" pitchFamily="18" charset="0"/>
                      </a:rPr>
                      <m:t>𝑅</m:t>
                    </m:r>
                    <m:r>
                      <a:rPr lang="tr-TR" b="0" i="1" dirty="0" smtClean="0">
                        <a:latin typeface="Cambria Math" panose="02040503050406030204" pitchFamily="18" charset="0"/>
                      </a:rPr>
                      <m:t>&lt;0</m:t>
                    </m:r>
                  </m:oMath>
                </a14:m>
                <a:endParaRPr lang="tr-TR" dirty="0"/>
              </a:p>
              <a:p>
                <a:pPr marL="45720" indent="0">
                  <a:buNone/>
                </a:pPr>
                <a:r>
                  <a:rPr lang="tr-TR" dirty="0"/>
                  <a:t>Bu durumda optimal çözümün cevabı </a:t>
                </a:r>
                <a:r>
                  <a:rPr lang="tr-TR" b="0" dirty="0"/>
                  <a:t>modelin cevabıyla.</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ea typeface="Cambria Math" panose="02040503050406030204" pitchFamily="18" charset="0"/>
                            </a:rPr>
                          </m:ctrlPr>
                        </m:sSubPr>
                        <m:e>
                          <m:r>
                            <a:rPr lang="tr-TR">
                              <a:latin typeface="Cambria Math" panose="02040503050406030204" pitchFamily="18" charset="0"/>
                              <a:ea typeface="Cambria Math" panose="02040503050406030204" pitchFamily="18" charset="0"/>
                            </a:rPr>
                            <m:t>𝛾</m:t>
                          </m:r>
                        </m:e>
                        <m:sub>
                          <m:r>
                            <a:rPr lang="tr-TR">
                              <a:latin typeface="Cambria Math" panose="02040503050406030204" pitchFamily="18" charset="0"/>
                              <a:ea typeface="Cambria Math" panose="02040503050406030204" pitchFamily="18" charset="0"/>
                            </a:rPr>
                            <m:t>𝑛</m:t>
                          </m:r>
                        </m:sub>
                      </m:sSub>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a:latin typeface="Cambria Math" panose="02040503050406030204" pitchFamily="18" charset="0"/>
                              <a:ea typeface="Cambria Math" panose="02040503050406030204" pitchFamily="18" charset="0"/>
                            </a:rPr>
                            <m:t>𝛾</m:t>
                          </m:r>
                        </m:e>
                        <m:sub>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b>
                      </m:sSub>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−2</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−2</m:t>
                              </m:r>
                            </m:sup>
                          </m:sSup>
                        </m:den>
                      </m:f>
                      <m:r>
                        <a:rPr lang="tr-TR">
                          <a:latin typeface="Cambria Math" panose="02040503050406030204" pitchFamily="18" charset="0"/>
                          <a:ea typeface="Cambria Math" panose="02040503050406030204" pitchFamily="18" charset="0"/>
                        </a:rPr>
                        <m:t>+</m:t>
                      </m:r>
                      <m:r>
                        <a:rPr lang="tr-TR" dirty="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a:latin typeface="Cambria Math" panose="02040503050406030204" pitchFamily="18" charset="0"/>
                              <a:ea typeface="Cambria Math" panose="02040503050406030204" pitchFamily="18" charset="0"/>
                            </a:rPr>
                            <m:t>𝛾</m:t>
                          </m:r>
                        </m:e>
                        <m:sub>
                          <m:r>
                            <a:rPr lang="tr-TR" b="0" i="0" smtClean="0">
                              <a:latin typeface="Cambria Math" panose="02040503050406030204" pitchFamily="18" charset="0"/>
                              <a:ea typeface="Cambria Math" panose="02040503050406030204" pitchFamily="18" charset="0"/>
                            </a:rPr>
                            <m:t>2</m:t>
                          </m:r>
                        </m:sub>
                      </m:sSub>
                      <m:f>
                        <m:fPr>
                          <m:ctrlPr>
                            <a:rPr lang="tr-TR" i="1">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𝑑</m:t>
                          </m:r>
                          <m:r>
                            <a:rPr lang="tr-TR" i="1">
                              <a:latin typeface="Cambria Math" panose="02040503050406030204" pitchFamily="18" charset="0"/>
                              <a:ea typeface="Cambria Math" panose="02040503050406030204" pitchFamily="18" charset="0"/>
                            </a:rPr>
                            <m:t>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num>
                        <m:den>
                          <m:r>
                            <a:rPr lang="tr-TR" b="0" i="1" smtClean="0">
                              <a:latin typeface="Cambria Math" panose="02040503050406030204" pitchFamily="18" charset="0"/>
                              <a:ea typeface="Cambria Math" panose="02040503050406030204" pitchFamily="18" charset="0"/>
                            </a:rPr>
                            <m:t>𝑑𝑡</m:t>
                          </m:r>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𝛾</m:t>
                          </m:r>
                        </m:e>
                        <m:sub>
                          <m:r>
                            <a:rPr lang="tr-TR" i="1">
                              <a:latin typeface="Cambria Math" panose="02040503050406030204" pitchFamily="18" charset="0"/>
                              <a:ea typeface="Cambria Math" panose="02040503050406030204" pitchFamily="18" charset="0"/>
                            </a:rPr>
                            <m:t>1</m:t>
                          </m:r>
                        </m:sub>
                      </m:sSub>
                      <m:r>
                        <a:rPr lang="tr-TR" b="0" i="1" smtClean="0">
                          <a:latin typeface="Cambria Math" panose="02040503050406030204" pitchFamily="18" charset="0"/>
                          <a:ea typeface="Cambria Math" panose="02040503050406030204" pitchFamily="18" charset="0"/>
                        </a:rPr>
                        <m:t>𝑦</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=0</m:t>
                      </m:r>
                    </m:oMath>
                  </m:oMathPara>
                </a14:m>
                <a:endParaRPr lang="tr-TR" i="1" dirty="0">
                  <a:latin typeface="Cambria Math" panose="02040503050406030204" pitchFamily="18" charset="0"/>
                  <a:ea typeface="Cambria Math" panose="02040503050406030204" pitchFamily="18" charset="0"/>
                </a:endParaRPr>
              </a:p>
              <a:p>
                <a:pPr marL="45720" indent="0">
                  <a:buNone/>
                </a:pPr>
                <a:r>
                  <a:rPr lang="tr-TR" dirty="0"/>
                  <a:t>sistemin zorlanmamış cevabı</a:t>
                </a:r>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m:rPr>
                              <m:sty m:val="p"/>
                            </m:rPr>
                            <a:rPr lang="tr-TR" b="0" i="0" smtClean="0">
                              <a:latin typeface="Cambria Math" panose="02040503050406030204" pitchFamily="18" charset="0"/>
                              <a:ea typeface="Cambria Math" panose="02040503050406030204" pitchFamily="18" charset="0"/>
                            </a:rPr>
                            <m:t>a</m:t>
                          </m:r>
                        </m:e>
                        <m:sub>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b>
                      </m:sSub>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den>
                      </m:f>
                      <m:r>
                        <a:rPr lang="tr-TR">
                          <a:latin typeface="Cambria Math" panose="02040503050406030204" pitchFamily="18" charset="0"/>
                          <a:ea typeface="Cambria Math" panose="02040503050406030204" pitchFamily="18" charset="0"/>
                        </a:rPr>
                        <m:t>+</m:t>
                      </m:r>
                      <m:r>
                        <a:rPr lang="tr-TR" dirty="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m:rPr>
                              <m:sty m:val="p"/>
                            </m:rPr>
                            <a:rPr lang="tr-TR" b="0" i="0" smtClean="0">
                              <a:latin typeface="Cambria Math" panose="02040503050406030204" pitchFamily="18" charset="0"/>
                              <a:ea typeface="Cambria Math" panose="02040503050406030204" pitchFamily="18" charset="0"/>
                            </a:rPr>
                            <m:t>a</m:t>
                          </m:r>
                        </m:e>
                        <m:sub>
                          <m:r>
                            <a:rPr lang="tr-TR" b="0" i="0" smtClean="0">
                              <a:latin typeface="Cambria Math" panose="02040503050406030204" pitchFamily="18" charset="0"/>
                              <a:ea typeface="Cambria Math" panose="02040503050406030204" pitchFamily="18" charset="0"/>
                            </a:rPr>
                            <m:t>1</m:t>
                          </m:r>
                        </m:sub>
                      </m:sSub>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ea typeface="Cambria Math" panose="02040503050406030204" pitchFamily="18" charset="0"/>
                            </a:rPr>
                            <m:t>𝑑𝑦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num>
                        <m:den>
                          <m:r>
                            <a:rPr lang="tr-TR" i="1">
                              <a:latin typeface="Cambria Math" panose="02040503050406030204" pitchFamily="18" charset="0"/>
                              <a:ea typeface="Cambria Math" panose="02040503050406030204" pitchFamily="18" charset="0"/>
                            </a:rPr>
                            <m:t>𝑑𝑡</m:t>
                          </m:r>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𝑎</m:t>
                          </m:r>
                        </m:e>
                        <m:sub>
                          <m:r>
                            <a:rPr lang="tr-TR" b="0" i="1" smtClean="0">
                              <a:latin typeface="Cambria Math" panose="02040503050406030204" pitchFamily="18" charset="0"/>
                              <a:ea typeface="Cambria Math" panose="02040503050406030204" pitchFamily="18" charset="0"/>
                            </a:rPr>
                            <m:t>0</m:t>
                          </m:r>
                        </m:sub>
                      </m:sSub>
                      <m:r>
                        <a:rPr lang="tr-TR" i="1">
                          <a:latin typeface="Cambria Math" panose="02040503050406030204" pitchFamily="18" charset="0"/>
                          <a:ea typeface="Cambria Math" panose="02040503050406030204" pitchFamily="18" charset="0"/>
                        </a:rPr>
                        <m:t>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=0</m:t>
                      </m:r>
                    </m:oMath>
                  </m:oMathPara>
                </a14:m>
                <a:endParaRPr lang="tr-TR" i="1" dirty="0">
                  <a:latin typeface="Cambria Math" panose="02040503050406030204" pitchFamily="18" charset="0"/>
                  <a:ea typeface="Cambria Math" panose="02040503050406030204" pitchFamily="18" charset="0"/>
                </a:endParaRPr>
              </a:p>
              <a:p>
                <a:pPr marL="45720" indent="0">
                  <a:buNone/>
                </a:pPr>
                <a:r>
                  <a:rPr lang="tr-TR" dirty="0">
                    <a:ea typeface="Cambria Math" panose="02040503050406030204" pitchFamily="18" charset="0"/>
                  </a:rPr>
                  <a:t>Arasında bir yerde olacaktır.</a:t>
                </a:r>
              </a:p>
              <a:p>
                <a:pPr marL="45720" indent="0">
                  <a:buNone/>
                </a:pPr>
                <a:r>
                  <a:rPr lang="tr-TR" dirty="0">
                    <a:ea typeface="Cambria Math" panose="02040503050406030204" pitchFamily="18" charset="0"/>
                  </a:rPr>
                  <a:t>Yukarıda ifade edilen </a:t>
                </a:r>
                <a:r>
                  <a:rPr lang="tr-TR" dirty="0"/>
                  <a:t>optimal çözümün cevabının, modelin cevabıyla sistemin zorlanmamış cevabı arasında olacağı çıkarımı</a:t>
                </a:r>
                <a:r>
                  <a:rPr lang="tr-TR" dirty="0">
                    <a:ea typeface="Cambria Math" panose="02040503050406030204" pitchFamily="18" charset="0"/>
                  </a:rPr>
                  <a:t> aşağıdaki dayanaklara yaslanmaktadır.</a:t>
                </a:r>
              </a:p>
              <a:p>
                <a:pPr marL="45720" indent="0">
                  <a:buNone/>
                </a:pPr>
                <a:endParaRPr lang="tr-TR" i="1" dirty="0">
                  <a:latin typeface="Cambria Math" panose="02040503050406030204" pitchFamily="18" charset="0"/>
                  <a:ea typeface="Cambria Math" panose="02040503050406030204" pitchFamily="18" charset="0"/>
                </a:endParaRPr>
              </a:p>
              <a:p>
                <a:pPr marL="45720" indent="0">
                  <a:buNone/>
                </a:pPr>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3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30</a:t>
            </a:fld>
            <a:endParaRPr lang="tr-TR"/>
          </a:p>
        </p:txBody>
      </p:sp>
    </p:spTree>
    <p:extLst>
      <p:ext uri="{BB962C8B-B14F-4D97-AF65-F5344CB8AC3E}">
        <p14:creationId xmlns:p14="http://schemas.microsoft.com/office/powerpoint/2010/main" val="4180059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Dayanak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a:t>Performans ölçütünün </a:t>
                </a:r>
                <a14:m>
                  <m:oMath xmlns:m="http://schemas.openxmlformats.org/officeDocument/2006/math">
                    <m:sSup>
                      <m:sSupPr>
                        <m:ctrlPr>
                          <a:rPr lang="tr-TR" b="0" i="1" smtClean="0">
                            <a:latin typeface="Cambria Math" panose="02040503050406030204" pitchFamily="18" charset="0"/>
                          </a:rPr>
                        </m:ctrlPr>
                      </m:sSupPr>
                      <m:e>
                        <m:bar>
                          <m:barPr>
                            <m:ctrlPr>
                              <a:rPr lang="tr-TR" b="0" i="1" smtClean="0">
                                <a:latin typeface="Cambria Math" panose="02040503050406030204" pitchFamily="18" charset="0"/>
                              </a:rPr>
                            </m:ctrlPr>
                          </m:barPr>
                          <m:e>
                            <m:r>
                              <a:rPr lang="tr-TR" b="0" i="1" smtClean="0">
                                <a:latin typeface="Cambria Math" panose="02040503050406030204" pitchFamily="18" charset="0"/>
                              </a:rPr>
                              <m:t>𝑥</m:t>
                            </m:r>
                          </m:e>
                        </m:bar>
                      </m:e>
                      <m:sup>
                        <m:r>
                          <a:rPr lang="tr-TR" b="0" i="1" smtClean="0">
                            <a:latin typeface="Cambria Math" panose="02040503050406030204" pitchFamily="18" charset="0"/>
                          </a:rPr>
                          <m:t>𝑇</m:t>
                        </m:r>
                      </m:sup>
                    </m:sSup>
                    <m:bar>
                      <m:barPr>
                        <m:ctrlPr>
                          <a:rPr lang="tr-TR" b="0" i="1" smtClean="0">
                            <a:latin typeface="Cambria Math" panose="02040503050406030204" pitchFamily="18" charset="0"/>
                          </a:rPr>
                        </m:ctrlPr>
                      </m:barPr>
                      <m:e>
                        <m:r>
                          <a:rPr lang="tr-TR" b="0" i="1" smtClean="0">
                            <a:latin typeface="Cambria Math" panose="02040503050406030204" pitchFamily="18" charset="0"/>
                          </a:rPr>
                          <m:t>𝑄</m:t>
                        </m:r>
                      </m:e>
                    </m:bar>
                    <m:bar>
                      <m:barPr>
                        <m:ctrlPr>
                          <a:rPr lang="tr-TR" b="0" i="1" smtClean="0">
                            <a:latin typeface="Cambria Math" panose="02040503050406030204" pitchFamily="18" charset="0"/>
                          </a:rPr>
                        </m:ctrlPr>
                      </m:barPr>
                      <m:e>
                        <m:r>
                          <a:rPr lang="tr-TR" b="0" i="1" smtClean="0">
                            <a:latin typeface="Cambria Math" panose="02040503050406030204" pitchFamily="18" charset="0"/>
                          </a:rPr>
                          <m:t>𝑥</m:t>
                        </m:r>
                      </m:e>
                    </m:bar>
                  </m:oMath>
                </a14:m>
                <a:r>
                  <a:rPr lang="tr-TR" dirty="0"/>
                  <a:t> karesel formu alternatif olarak şu şekilde de ifade edilebilir.</a:t>
                </a:r>
              </a:p>
              <a:p>
                <a:pPr marL="45720" indent="0">
                  <a:buNone/>
                </a:pPr>
                <a14:m>
                  <m:oMathPara xmlns:m="http://schemas.openxmlformats.org/officeDocument/2006/math">
                    <m:oMathParaPr>
                      <m:jc m:val="centerGroup"/>
                    </m:oMathParaPr>
                    <m:oMath xmlns:m="http://schemas.openxmlformats.org/officeDocument/2006/math">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𝑥</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𝑄</m:t>
                          </m:r>
                        </m:e>
                      </m:bar>
                      <m:bar>
                        <m:barPr>
                          <m:ctrlPr>
                            <a:rPr lang="tr-TR" i="1">
                              <a:latin typeface="Cambria Math" panose="02040503050406030204" pitchFamily="18" charset="0"/>
                            </a:rPr>
                          </m:ctrlPr>
                        </m:barPr>
                        <m:e>
                          <m:r>
                            <a:rPr lang="tr-TR" i="1">
                              <a:latin typeface="Cambria Math" panose="02040503050406030204" pitchFamily="18" charset="0"/>
                            </a:rPr>
                            <m:t>𝑥</m:t>
                          </m:r>
                        </m:e>
                      </m:bar>
                      <m:r>
                        <a:rPr lang="tr-TR" b="0" i="0" smtClean="0">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𝛾</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𝑥</m:t>
                                  </m:r>
                                </m:e>
                              </m:bar>
                            </m:e>
                          </m:d>
                        </m:e>
                        <m:sup>
                          <m:r>
                            <a:rPr lang="tr-TR" i="1">
                              <a:latin typeface="Cambria Math" panose="02040503050406030204" pitchFamily="18" charset="0"/>
                            </a:rPr>
                            <m:t>2</m:t>
                          </m:r>
                        </m:sup>
                      </m:sSup>
                      <m:r>
                        <a:rPr lang="tr-TR" i="1">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𝑑</m:t>
                          </m:r>
                        </m:num>
                        <m:den>
                          <m:r>
                            <a:rPr lang="tr-TR" b="0" i="1" smtClean="0">
                              <a:latin typeface="Cambria Math" panose="02040503050406030204" pitchFamily="18" charset="0"/>
                            </a:rPr>
                            <m:t>𝑑𝑡</m:t>
                          </m:r>
                        </m:den>
                      </m:f>
                      <m:r>
                        <a:rPr lang="tr-TR" b="0" i="1" smtClean="0">
                          <a:latin typeface="Cambria Math" panose="02040503050406030204" pitchFamily="18" charset="0"/>
                        </a:rPr>
                        <m:t>(</m:t>
                      </m:r>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𝑥</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b="0" i="1" smtClean="0">
                              <a:latin typeface="Cambria Math" panose="02040503050406030204" pitchFamily="18" charset="0"/>
                            </a:rPr>
                            <m:t>𝑆</m:t>
                          </m:r>
                        </m:e>
                      </m:bar>
                      <m:bar>
                        <m:barPr>
                          <m:ctrlPr>
                            <a:rPr lang="tr-TR" i="1">
                              <a:latin typeface="Cambria Math" panose="02040503050406030204" pitchFamily="18" charset="0"/>
                            </a:rPr>
                          </m:ctrlPr>
                        </m:barPr>
                        <m:e>
                          <m:r>
                            <a:rPr lang="tr-TR" i="1">
                              <a:latin typeface="Cambria Math" panose="02040503050406030204" pitchFamily="18" charset="0"/>
                            </a:rPr>
                            <m:t>𝑥</m:t>
                          </m:r>
                        </m:e>
                      </m:bar>
                      <m:r>
                        <a:rPr lang="tr-TR" b="0" i="1" smtClean="0">
                          <a:latin typeface="Cambria Math" panose="02040503050406030204" pitchFamily="18" charset="0"/>
                        </a:rPr>
                        <m:t>)</m:t>
                      </m:r>
                    </m:oMath>
                  </m:oMathPara>
                </a14:m>
                <a:endParaRPr lang="tr-TR" dirty="0"/>
              </a:p>
              <a:p>
                <a:pPr marL="45720" indent="0">
                  <a:buNone/>
                </a:pPr>
                <a:r>
                  <a:rPr lang="tr-TR" dirty="0"/>
                  <a:t>Burada </a:t>
                </a:r>
                <a14:m>
                  <m:oMath xmlns:m="http://schemas.openxmlformats.org/officeDocument/2006/math">
                    <m:bar>
                      <m:barPr>
                        <m:ctrlPr>
                          <a:rPr lang="tr-TR" b="0" i="1" smtClean="0">
                            <a:latin typeface="Cambria Math" panose="02040503050406030204" pitchFamily="18" charset="0"/>
                          </a:rPr>
                        </m:ctrlPr>
                      </m:barPr>
                      <m:e>
                        <m:r>
                          <a:rPr lang="tr-TR" b="0" i="1" smtClean="0">
                            <a:latin typeface="Cambria Math" panose="02040503050406030204" pitchFamily="18" charset="0"/>
                          </a:rPr>
                          <m:t>𝑆</m:t>
                        </m:r>
                      </m:e>
                    </m:bar>
                    <m:r>
                      <a:rPr lang="tr-TR" b="0" i="0" smtClean="0">
                        <a:latin typeface="Cambria Math" panose="02040503050406030204" pitchFamily="18" charset="0"/>
                      </a:rPr>
                      <m:t>, </m:t>
                    </m:r>
                  </m:oMath>
                </a14:m>
                <a:r>
                  <a:rPr lang="tr-TR" dirty="0"/>
                  <a:t>n. sıra ve sütunu sıfırlardan oluşan, </a:t>
                </a:r>
                <a14:m>
                  <m:oMath xmlns:m="http://schemas.openxmlformats.org/officeDocument/2006/math">
                    <m:r>
                      <a:rPr lang="tr-TR" b="0" i="1" smtClean="0">
                        <a:latin typeface="Cambria Math" panose="02040503050406030204" pitchFamily="18" charset="0"/>
                      </a:rPr>
                      <m:t>𝑛</m:t>
                    </m:r>
                    <m:r>
                      <a:rPr lang="tr-TR" b="0" i="1" smtClean="0">
                        <a:latin typeface="Cambria Math" panose="02040503050406030204" pitchFamily="18" charset="0"/>
                      </a:rPr>
                      <m:t>×</m:t>
                    </m:r>
                    <m:r>
                      <a:rPr lang="tr-TR" b="0" i="1" smtClean="0">
                        <a:latin typeface="Cambria Math" panose="02040503050406030204" pitchFamily="18" charset="0"/>
                      </a:rPr>
                      <m:t>𝑛</m:t>
                    </m:r>
                  </m:oMath>
                </a14:m>
                <a:r>
                  <a:rPr lang="tr-TR" dirty="0"/>
                  <a:t> simetrik bilinmeyen bir matrisdir.Yukarıda gösterdiğimiz alternatif formu açık formda aşağıdaki gibi de yazabiliriz.</a:t>
                </a:r>
              </a:p>
              <a:p>
                <a:pPr marL="45720" indent="0">
                  <a:buNone/>
                </a:pPr>
                <a14:m>
                  <m:oMathPara xmlns:m="http://schemas.openxmlformats.org/officeDocument/2006/math">
                    <m:oMathParaPr>
                      <m:jc m:val="centerGroup"/>
                    </m:oMathParaPr>
                    <m:oMath xmlns:m="http://schemas.openxmlformats.org/officeDocument/2006/math">
                      <m:nary>
                        <m:naryPr>
                          <m:chr m:val="∑"/>
                          <m:ctrlPr>
                            <a:rPr lang="tr-TR" b="0" i="1" smtClean="0">
                              <a:latin typeface="Cambria Math" panose="02040503050406030204" pitchFamily="18" charset="0"/>
                            </a:rPr>
                          </m:ctrlPr>
                        </m:naryPr>
                        <m:sub>
                          <m:r>
                            <a:rPr lang="tr-TR" b="0" i="1" smtClean="0">
                              <a:latin typeface="Cambria Math" panose="02040503050406030204" pitchFamily="18" charset="0"/>
                            </a:rPr>
                            <m:t>𝑗</m:t>
                          </m:r>
                          <m:r>
                            <a:rPr lang="tr-TR" b="0" i="1" smtClean="0">
                              <a:latin typeface="Cambria Math" panose="02040503050406030204" pitchFamily="18" charset="0"/>
                            </a:rPr>
                            <m:t>=1</m:t>
                          </m:r>
                        </m:sub>
                        <m:sup>
                          <m:r>
                            <a:rPr lang="tr-TR" b="0" i="1" smtClean="0">
                              <a:latin typeface="Cambria Math" panose="02040503050406030204" pitchFamily="18" charset="0"/>
                            </a:rPr>
                            <m:t>𝑛</m:t>
                          </m:r>
                        </m:sup>
                        <m:e>
                          <m:r>
                            <a:rPr lang="tr-TR" b="0" i="1" smtClean="0">
                              <a:latin typeface="Cambria Math" panose="02040503050406030204" pitchFamily="18" charset="0"/>
                            </a:rPr>
                            <m:t> </m:t>
                          </m:r>
                          <m:nary>
                            <m:naryPr>
                              <m:chr m:val="∑"/>
                              <m:ctrlPr>
                                <a:rPr lang="tr-TR" b="0" i="1" smtClean="0">
                                  <a:latin typeface="Cambria Math" panose="02040503050406030204" pitchFamily="18" charset="0"/>
                                </a:rPr>
                              </m:ctrlPr>
                            </m:naryPr>
                            <m:sub>
                              <m:r>
                                <a:rPr lang="tr-TR" b="0" i="1" smtClean="0">
                                  <a:latin typeface="Cambria Math" panose="02040503050406030204" pitchFamily="18" charset="0"/>
                                </a:rPr>
                                <m:t>𝑖</m:t>
                              </m:r>
                              <m:r>
                                <a:rPr lang="tr-TR" b="0" i="1" smtClean="0">
                                  <a:latin typeface="Cambria Math" panose="02040503050406030204" pitchFamily="18" charset="0"/>
                                </a:rPr>
                                <m:t>=1</m:t>
                              </m:r>
                            </m:sub>
                            <m:sup>
                              <m:r>
                                <a:rPr lang="tr-TR" b="0" i="1" smtClean="0">
                                  <a:latin typeface="Cambria Math" panose="02040503050406030204" pitchFamily="18" charset="0"/>
                                </a:rPr>
                                <m:t>𝑛</m:t>
                              </m:r>
                            </m:sup>
                            <m:e>
                              <m:sSub>
                                <m:sSubPr>
                                  <m:ctrlPr>
                                    <a:rPr lang="tr-TR" b="0" i="1" smtClean="0">
                                      <a:latin typeface="Cambria Math" panose="02040503050406030204" pitchFamily="18" charset="0"/>
                                    </a:rPr>
                                  </m:ctrlPr>
                                </m:sSubPr>
                                <m:e>
                                  <m:r>
                                    <a:rPr lang="tr-TR" b="0" i="1" smtClean="0">
                                      <a:latin typeface="Cambria Math" panose="02040503050406030204" pitchFamily="18" charset="0"/>
                                    </a:rPr>
                                    <m:t>𝑞</m:t>
                                  </m:r>
                                </m:e>
                                <m:sub>
                                  <m:r>
                                    <a:rPr lang="tr-TR" b="0" i="1" smtClean="0">
                                      <a:latin typeface="Cambria Math" panose="02040503050406030204" pitchFamily="18" charset="0"/>
                                    </a:rPr>
                                    <m:t>𝑖𝑗</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𝑖</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𝑗</m:t>
                                  </m:r>
                                </m:sub>
                              </m:sSub>
                            </m:e>
                          </m:nary>
                        </m:e>
                      </m:nary>
                      <m:r>
                        <a:rPr lang="tr-TR" b="0" i="1" smtClean="0">
                          <a:latin typeface="Cambria Math" panose="02040503050406030204" pitchFamily="18" charset="0"/>
                        </a:rPr>
                        <m:t>=</m:t>
                      </m:r>
                      <m:nary>
                        <m:naryPr>
                          <m:chr m:val="∑"/>
                          <m:ctrlPr>
                            <a:rPr lang="tr-TR" i="1">
                              <a:latin typeface="Cambria Math" panose="02040503050406030204" pitchFamily="18" charset="0"/>
                            </a:rPr>
                          </m:ctrlPr>
                        </m:naryPr>
                        <m:sub>
                          <m:r>
                            <a:rPr lang="tr-TR" i="1">
                              <a:latin typeface="Cambria Math" panose="02040503050406030204" pitchFamily="18" charset="0"/>
                            </a:rPr>
                            <m:t>𝑗</m:t>
                          </m:r>
                          <m:r>
                            <a:rPr lang="tr-TR" i="1">
                              <a:latin typeface="Cambria Math" panose="02040503050406030204" pitchFamily="18" charset="0"/>
                            </a:rPr>
                            <m:t>=1</m:t>
                          </m:r>
                        </m:sub>
                        <m:sup>
                          <m:r>
                            <a:rPr lang="tr-TR" i="1">
                              <a:latin typeface="Cambria Math" panose="02040503050406030204" pitchFamily="18" charset="0"/>
                            </a:rPr>
                            <m:t>𝑛</m:t>
                          </m:r>
                        </m:sup>
                        <m:e>
                          <m:r>
                            <a:rPr lang="tr-TR" i="1">
                              <a:latin typeface="Cambria Math" panose="02040503050406030204" pitchFamily="18" charset="0"/>
                            </a:rPr>
                            <m:t> </m:t>
                          </m:r>
                          <m:nary>
                            <m:naryPr>
                              <m:chr m:val="∑"/>
                              <m:ctrlPr>
                                <a:rPr lang="tr-TR" i="1">
                                  <a:latin typeface="Cambria Math" panose="02040503050406030204" pitchFamily="18" charset="0"/>
                                </a:rPr>
                              </m:ctrlPr>
                            </m:naryPr>
                            <m:sub>
                              <m: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
                                <m:sSubPr>
                                  <m:ctrlPr>
                                    <a:rPr lang="tr-TR" i="1">
                                      <a:latin typeface="Cambria Math" panose="02040503050406030204" pitchFamily="18" charset="0"/>
                                    </a:rPr>
                                  </m:ctrlPr>
                                </m:sSubPr>
                                <m:e>
                                  <m:r>
                                    <a:rPr lang="tr-TR" b="0" i="1" smtClean="0">
                                      <a:latin typeface="Cambria Math" panose="02040503050406030204" pitchFamily="18" charset="0"/>
                                    </a:rPr>
                                    <m:t>𝛾</m:t>
                                  </m:r>
                                </m:e>
                                <m:sub>
                                  <m:r>
                                    <a:rPr lang="tr-TR" i="1">
                                      <a:latin typeface="Cambria Math" panose="02040503050406030204" pitchFamily="18" charset="0"/>
                                    </a:rPr>
                                    <m:t>𝑖</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𝛾</m:t>
                                  </m:r>
                                </m:e>
                                <m:sub>
                                  <m:r>
                                    <a:rPr lang="tr-TR" b="0" i="1" smtClean="0">
                                      <a:latin typeface="Cambria Math" panose="02040503050406030204" pitchFamily="18" charset="0"/>
                                    </a:rPr>
                                    <m:t>𝑗</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𝑗</m:t>
                                  </m:r>
                                </m:sub>
                              </m:sSub>
                            </m:e>
                          </m:nary>
                        </m:e>
                      </m:nary>
                      <m:r>
                        <a:rPr lang="tr-TR" b="0" i="1" smtClean="0">
                          <a:latin typeface="Cambria Math" panose="02040503050406030204" pitchFamily="18" charset="0"/>
                        </a:rPr>
                        <m:t>+2</m:t>
                      </m:r>
                      <m:nary>
                        <m:naryPr>
                          <m:chr m:val="∑"/>
                          <m:ctrlPr>
                            <a:rPr lang="tr-TR" i="1">
                              <a:latin typeface="Cambria Math" panose="02040503050406030204" pitchFamily="18" charset="0"/>
                            </a:rPr>
                          </m:ctrlPr>
                        </m:naryPr>
                        <m:sub>
                          <m:r>
                            <a:rPr lang="tr-TR" i="1">
                              <a:latin typeface="Cambria Math" panose="02040503050406030204" pitchFamily="18" charset="0"/>
                            </a:rPr>
                            <m:t>𝑗</m:t>
                          </m:r>
                          <m:r>
                            <a:rPr lang="tr-TR" i="1">
                              <a:latin typeface="Cambria Math" panose="02040503050406030204" pitchFamily="18" charset="0"/>
                            </a:rPr>
                            <m:t>=1</m:t>
                          </m:r>
                        </m:sub>
                        <m:sup>
                          <m:r>
                            <a:rPr lang="tr-TR" i="1">
                              <a:latin typeface="Cambria Math" panose="02040503050406030204" pitchFamily="18" charset="0"/>
                            </a:rPr>
                            <m:t>𝑛</m:t>
                          </m:r>
                          <m:r>
                            <a:rPr lang="tr-TR" b="0" i="1" smtClean="0">
                              <a:latin typeface="Cambria Math" panose="02040503050406030204" pitchFamily="18" charset="0"/>
                            </a:rPr>
                            <m:t>−1</m:t>
                          </m:r>
                        </m:sup>
                        <m:e>
                          <m:r>
                            <a:rPr lang="tr-TR" i="1">
                              <a:latin typeface="Cambria Math" panose="02040503050406030204" pitchFamily="18" charset="0"/>
                            </a:rPr>
                            <m:t> </m:t>
                          </m:r>
                          <m:nary>
                            <m:naryPr>
                              <m:chr m:val="∑"/>
                              <m:ctrlPr>
                                <a:rPr lang="tr-TR" i="1">
                                  <a:latin typeface="Cambria Math" panose="02040503050406030204" pitchFamily="18" charset="0"/>
                                </a:rPr>
                              </m:ctrlPr>
                            </m:naryPr>
                            <m:sub>
                              <m: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r>
                                <a:rPr lang="tr-TR" b="0" i="1" smtClean="0">
                                  <a:latin typeface="Cambria Math" panose="02040503050406030204" pitchFamily="18" charset="0"/>
                                </a:rPr>
                                <m:t>−1</m:t>
                              </m:r>
                            </m:sup>
                            <m:e>
                              <m:sSub>
                                <m:sSubPr>
                                  <m:ctrlPr>
                                    <a:rPr lang="tr-TR" i="1">
                                      <a:latin typeface="Cambria Math" panose="02040503050406030204" pitchFamily="18" charset="0"/>
                                    </a:rPr>
                                  </m:ctrlPr>
                                </m:sSubPr>
                                <m:e>
                                  <m:r>
                                    <a:rPr lang="tr-TR" b="0" i="1" smtClean="0">
                                      <a:latin typeface="Cambria Math" panose="02040503050406030204" pitchFamily="18" charset="0"/>
                                    </a:rPr>
                                    <m:t>𝑠</m:t>
                                  </m:r>
                                </m:e>
                                <m:sub>
                                  <m:r>
                                    <a:rPr lang="tr-TR" i="1">
                                      <a:latin typeface="Cambria Math" panose="02040503050406030204" pitchFamily="18" charset="0"/>
                                    </a:rPr>
                                    <m:t>𝑖𝑗</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𝑗</m:t>
                                  </m:r>
                                  <m:r>
                                    <a:rPr lang="tr-TR" b="0" i="1" smtClean="0">
                                      <a:latin typeface="Cambria Math" panose="02040503050406030204" pitchFamily="18" charset="0"/>
                                    </a:rPr>
                                    <m:t>+1</m:t>
                                  </m:r>
                                </m:sub>
                              </m:sSub>
                            </m:e>
                          </m:nary>
                        </m:e>
                      </m:nary>
                    </m:oMath>
                  </m:oMathPara>
                </a14:m>
                <a:endParaRPr lang="tr-TR" dirty="0"/>
              </a:p>
              <a:p>
                <a:pPr marL="45720" indent="0">
                  <a:buNone/>
                </a:pPr>
                <a:r>
                  <a:rPr lang="tr-TR" dirty="0"/>
                  <a:t>Böylece, </a:t>
                </a:r>
                <a14:m>
                  <m:oMath xmlns:m="http://schemas.openxmlformats.org/officeDocument/2006/math">
                    <m:sSup>
                      <m:sSupPr>
                        <m:ctrlPr>
                          <a:rPr lang="tr-TR" b="0" i="1" smtClean="0">
                            <a:latin typeface="Cambria Math" panose="02040503050406030204" pitchFamily="18" charset="0"/>
                          </a:rPr>
                        </m:ctrlPr>
                      </m:sSupPr>
                      <m:e>
                        <m:bar>
                          <m:barPr>
                            <m:ctrlPr>
                              <a:rPr lang="tr-TR" b="0" i="1" smtClean="0">
                                <a:latin typeface="Cambria Math" panose="02040503050406030204" pitchFamily="18" charset="0"/>
                              </a:rPr>
                            </m:ctrlPr>
                          </m:barPr>
                          <m:e>
                            <m:r>
                              <a:rPr lang="tr-TR" b="0" i="1" smtClean="0">
                                <a:latin typeface="Cambria Math" panose="02040503050406030204" pitchFamily="18" charset="0"/>
                              </a:rPr>
                              <m:t>𝛾</m:t>
                            </m:r>
                          </m:e>
                        </m:bar>
                      </m:e>
                      <m:sup>
                        <m:r>
                          <a:rPr lang="tr-TR" b="0" i="1" smtClean="0">
                            <a:latin typeface="Cambria Math" panose="02040503050406030204" pitchFamily="18" charset="0"/>
                          </a:rPr>
                          <m:t>′</m:t>
                        </m:r>
                      </m:sup>
                    </m:sSup>
                    <m:r>
                      <a:rPr lang="tr-TR" b="0" i="1" smtClean="0">
                        <a:latin typeface="Cambria Math" panose="02040503050406030204" pitchFamily="18" charset="0"/>
                      </a:rPr>
                      <m:t>𝑛𝚤𝑛</m:t>
                    </m:r>
                  </m:oMath>
                </a14:m>
                <a:r>
                  <a:rPr lang="tr-TR" dirty="0"/>
                  <a:t> bilinmeyen n elemanı ve </a:t>
                </a:r>
                <a14:m>
                  <m:oMath xmlns:m="http://schemas.openxmlformats.org/officeDocument/2006/math">
                    <m:bar>
                      <m:barPr>
                        <m:ctrlPr>
                          <a:rPr lang="tr-TR" i="1">
                            <a:latin typeface="Cambria Math" panose="02040503050406030204" pitchFamily="18" charset="0"/>
                          </a:rPr>
                        </m:ctrlPr>
                      </m:barPr>
                      <m:e>
                        <m:r>
                          <a:rPr lang="tr-TR" i="1">
                            <a:latin typeface="Cambria Math" panose="02040503050406030204" pitchFamily="18" charset="0"/>
                          </a:rPr>
                          <m:t>𝑆</m:t>
                        </m:r>
                      </m:e>
                    </m:bar>
                  </m:oMath>
                </a14:m>
                <a:r>
                  <a:rPr lang="tr-TR" dirty="0"/>
                  <a:t> matrisinin bilinmeyen </a:t>
                </a:r>
                <a14:m>
                  <m:oMath xmlns:m="http://schemas.openxmlformats.org/officeDocument/2006/math">
                    <m:f>
                      <m:fPr>
                        <m:ctrlPr>
                          <a:rPr lang="tr-TR" b="0" i="1" smtClean="0">
                            <a:latin typeface="Cambria Math" panose="02040503050406030204" pitchFamily="18" charset="0"/>
                          </a:rPr>
                        </m:ctrlPr>
                      </m:fPr>
                      <m:num>
                        <m:r>
                          <a:rPr lang="tr-TR" b="0" i="1" smtClean="0">
                            <a:latin typeface="Cambria Math" panose="02040503050406030204" pitchFamily="18" charset="0"/>
                          </a:rPr>
                          <m:t>(</m:t>
                        </m:r>
                        <m:r>
                          <a:rPr lang="tr-TR" b="0" i="1" smtClean="0">
                            <a:latin typeface="Cambria Math" panose="02040503050406030204" pitchFamily="18" charset="0"/>
                          </a:rPr>
                          <m:t>𝑛</m:t>
                        </m:r>
                        <m:r>
                          <a:rPr lang="tr-TR" b="0" i="1" smtClean="0">
                            <a:latin typeface="Cambria Math" panose="02040503050406030204" pitchFamily="18" charset="0"/>
                          </a:rPr>
                          <m:t>−1)(</m:t>
                        </m:r>
                        <m:r>
                          <a:rPr lang="tr-TR" b="0" i="1" smtClean="0">
                            <a:latin typeface="Cambria Math" panose="02040503050406030204" pitchFamily="18" charset="0"/>
                          </a:rPr>
                          <m:t>𝑛</m:t>
                        </m:r>
                        <m:r>
                          <a:rPr lang="tr-TR" b="0" i="1" smtClean="0">
                            <a:latin typeface="Cambria Math" panose="02040503050406030204" pitchFamily="18" charset="0"/>
                          </a:rPr>
                          <m:t>)</m:t>
                        </m:r>
                      </m:num>
                      <m:den>
                        <m:r>
                          <a:rPr lang="tr-TR" b="0" i="1" smtClean="0">
                            <a:latin typeface="Cambria Math" panose="02040503050406030204" pitchFamily="18" charset="0"/>
                          </a:rPr>
                          <m:t>2</m:t>
                        </m:r>
                      </m:den>
                    </m:f>
                  </m:oMath>
                </a14:m>
                <a:r>
                  <a:rPr lang="tr-TR" dirty="0"/>
                  <a:t> yani toplamda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r>
                          <a:rPr lang="tr-TR" i="1">
                            <a:latin typeface="Cambria Math" panose="02040503050406030204" pitchFamily="18" charset="0"/>
                          </a:rPr>
                          <m:t>𝑛</m:t>
                        </m:r>
                        <m:r>
                          <a:rPr lang="tr-TR" b="0" i="1" smtClean="0">
                            <a:latin typeface="Cambria Math" panose="02040503050406030204" pitchFamily="18" charset="0"/>
                          </a:rPr>
                          <m:t>+</m:t>
                        </m:r>
                        <m:r>
                          <a:rPr lang="tr-TR" i="1">
                            <a:latin typeface="Cambria Math" panose="02040503050406030204" pitchFamily="18" charset="0"/>
                          </a:rPr>
                          <m:t>1)(</m:t>
                        </m:r>
                        <m:r>
                          <a:rPr lang="tr-TR" i="1">
                            <a:latin typeface="Cambria Math" panose="02040503050406030204" pitchFamily="18" charset="0"/>
                          </a:rPr>
                          <m:t>𝑛</m:t>
                        </m:r>
                        <m:r>
                          <a:rPr lang="tr-TR" i="1">
                            <a:latin typeface="Cambria Math" panose="02040503050406030204" pitchFamily="18" charset="0"/>
                          </a:rPr>
                          <m:t>)</m:t>
                        </m:r>
                      </m:num>
                      <m:den>
                        <m:r>
                          <a:rPr lang="tr-TR" i="1">
                            <a:latin typeface="Cambria Math" panose="02040503050406030204" pitchFamily="18" charset="0"/>
                          </a:rPr>
                          <m:t>2</m:t>
                        </m:r>
                      </m:den>
                    </m:f>
                  </m:oMath>
                </a14:m>
                <a:r>
                  <a:rPr lang="tr-TR" dirty="0"/>
                  <a:t> eleman bu eşitlikten bulunabilmektedir.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124"/>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31</a:t>
            </a:fld>
            <a:endParaRPr lang="tr-TR"/>
          </a:p>
        </p:txBody>
      </p:sp>
    </p:spTree>
    <p:extLst>
      <p:ext uri="{BB962C8B-B14F-4D97-AF65-F5344CB8AC3E}">
        <p14:creationId xmlns:p14="http://schemas.microsoft.com/office/powerpoint/2010/main" val="3683453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 indent="0">
                  <a:buNone/>
                </a:pPr>
                <a14:m>
                  <m:oMath xmlns:m="http://schemas.openxmlformats.org/officeDocument/2006/math">
                    <m:r>
                      <a:rPr lang="tr-TR" b="0" i="1" smtClean="0">
                        <a:latin typeface="Cambria Math" panose="02040503050406030204" pitchFamily="18" charset="0"/>
                      </a:rPr>
                      <m:t>2×2</m:t>
                    </m:r>
                  </m:oMath>
                </a14:m>
                <a:r>
                  <a:rPr lang="tr-TR" dirty="0"/>
                  <a:t> elemanlı bir sistem için </a:t>
                </a:r>
                <a14:m>
                  <m:oMath xmlns:m="http://schemas.openxmlformats.org/officeDocument/2006/math">
                    <m:bar>
                      <m:barPr>
                        <m:ctrlPr>
                          <a:rPr lang="tr-TR" b="0" i="1" smtClean="0">
                            <a:latin typeface="Cambria Math" panose="02040503050406030204" pitchFamily="18" charset="0"/>
                          </a:rPr>
                        </m:ctrlPr>
                      </m:barPr>
                      <m:e>
                        <m:r>
                          <a:rPr lang="tr-TR" b="0" i="1" smtClean="0">
                            <a:latin typeface="Cambria Math" panose="02040503050406030204" pitchFamily="18" charset="0"/>
                          </a:rPr>
                          <m:t>𝑄</m:t>
                        </m:r>
                      </m:e>
                    </m:bar>
                  </m:oMath>
                </a14:m>
                <a:r>
                  <a:rPr lang="tr-TR" dirty="0"/>
                  <a:t> matrisinin elemanları ile </a:t>
                </a:r>
                <a14:m>
                  <m:oMath xmlns:m="http://schemas.openxmlformats.org/officeDocument/2006/math">
                    <m:bar>
                      <m:barPr>
                        <m:ctrlPr>
                          <a:rPr lang="tr-TR" b="0" i="1" smtClean="0">
                            <a:latin typeface="Cambria Math" panose="02040503050406030204" pitchFamily="18" charset="0"/>
                          </a:rPr>
                        </m:ctrlPr>
                      </m:barPr>
                      <m:e>
                        <m:r>
                          <a:rPr lang="tr-TR" b="0" i="1" smtClean="0">
                            <a:latin typeface="Cambria Math" panose="02040503050406030204" pitchFamily="18" charset="0"/>
                          </a:rPr>
                          <m:t>𝛾</m:t>
                        </m:r>
                      </m:e>
                    </m:bar>
                  </m:oMath>
                </a14:m>
                <a:r>
                  <a:rPr lang="tr-TR" dirty="0"/>
                  <a:t> ve </a:t>
                </a:r>
                <a14:m>
                  <m:oMath xmlns:m="http://schemas.openxmlformats.org/officeDocument/2006/math">
                    <m:bar>
                      <m:barPr>
                        <m:ctrlPr>
                          <a:rPr lang="tr-TR" b="0" i="1" smtClean="0">
                            <a:latin typeface="Cambria Math" panose="02040503050406030204" pitchFamily="18" charset="0"/>
                          </a:rPr>
                        </m:ctrlPr>
                      </m:barPr>
                      <m:e>
                        <m:r>
                          <a:rPr lang="tr-TR" b="0" i="1" smtClean="0">
                            <a:latin typeface="Cambria Math" panose="02040503050406030204" pitchFamily="18" charset="0"/>
                          </a:rPr>
                          <m:t>𝑆</m:t>
                        </m:r>
                      </m:e>
                    </m:bar>
                  </m:oMath>
                </a14:m>
                <a:r>
                  <a:rPr lang="tr-TR" dirty="0"/>
                  <a:t> matrislerinin elemanları arasındaki ilişkiyi belirleyiniz.</a:t>
                </a:r>
              </a:p>
              <a:p>
                <a:pPr marL="45720" indent="0">
                  <a:buNone/>
                </a:pPr>
                <a:r>
                  <a:rPr lang="tr-TR" dirty="0"/>
                  <a:t>Çözüm:</a:t>
                </a:r>
              </a:p>
              <a:p>
                <a:pPr marL="45720" indent="0">
                  <a:buNone/>
                </a:pPr>
                <a14:m>
                  <m:oMathPara xmlns:m="http://schemas.openxmlformats.org/officeDocument/2006/math">
                    <m:oMathParaPr>
                      <m:jc m:val="centerGroup"/>
                    </m:oMathParaPr>
                    <m:oMath xmlns:m="http://schemas.openxmlformats.org/officeDocument/2006/math">
                      <m:nary>
                        <m:naryPr>
                          <m:chr m:val="∑"/>
                          <m:ctrlPr>
                            <a:rPr lang="tr-TR" i="1">
                              <a:latin typeface="Cambria Math" panose="02040503050406030204" pitchFamily="18" charset="0"/>
                            </a:rPr>
                          </m:ctrlPr>
                        </m:naryPr>
                        <m:sub>
                          <m:r>
                            <a:rPr lang="tr-TR" i="1">
                              <a:latin typeface="Cambria Math" panose="02040503050406030204" pitchFamily="18" charset="0"/>
                            </a:rPr>
                            <m:t>𝑗</m:t>
                          </m:r>
                          <m:r>
                            <a:rPr lang="tr-TR" i="1">
                              <a:latin typeface="Cambria Math" panose="02040503050406030204" pitchFamily="18" charset="0"/>
                            </a:rPr>
                            <m:t>=1</m:t>
                          </m:r>
                        </m:sub>
                        <m:sup>
                          <m:r>
                            <a:rPr lang="tr-TR" b="0" i="1" smtClean="0">
                              <a:latin typeface="Cambria Math" panose="02040503050406030204" pitchFamily="18" charset="0"/>
                            </a:rPr>
                            <m:t>2</m:t>
                          </m:r>
                        </m:sup>
                        <m:e>
                          <m:r>
                            <a:rPr lang="tr-TR" i="1">
                              <a:latin typeface="Cambria Math" panose="02040503050406030204" pitchFamily="18" charset="0"/>
                            </a:rPr>
                            <m:t> </m:t>
                          </m:r>
                          <m:nary>
                            <m:naryPr>
                              <m:chr m:val="∑"/>
                              <m:ctrlPr>
                                <a:rPr lang="tr-TR" i="1">
                                  <a:latin typeface="Cambria Math" panose="02040503050406030204" pitchFamily="18" charset="0"/>
                                </a:rPr>
                              </m:ctrlPr>
                            </m:naryPr>
                            <m:sub>
                              <m:r>
                                <a:rPr lang="tr-TR" i="1">
                                  <a:latin typeface="Cambria Math" panose="02040503050406030204" pitchFamily="18" charset="0"/>
                                </a:rPr>
                                <m:t>𝑖</m:t>
                              </m:r>
                              <m:r>
                                <a:rPr lang="tr-TR" i="1">
                                  <a:latin typeface="Cambria Math" panose="02040503050406030204" pitchFamily="18" charset="0"/>
                                </a:rPr>
                                <m:t>=1</m:t>
                              </m:r>
                            </m:sub>
                            <m:sup>
                              <m:r>
                                <a:rPr lang="tr-TR" b="0" i="1" smtClean="0">
                                  <a:latin typeface="Cambria Math" panose="02040503050406030204" pitchFamily="18" charset="0"/>
                                </a:rPr>
                                <m:t>2</m:t>
                              </m:r>
                            </m:sup>
                            <m:e>
                              <m:sSub>
                                <m:sSubPr>
                                  <m:ctrlPr>
                                    <a:rPr lang="tr-TR" i="1">
                                      <a:latin typeface="Cambria Math" panose="02040503050406030204" pitchFamily="18" charset="0"/>
                                    </a:rPr>
                                  </m:ctrlPr>
                                </m:sSubPr>
                                <m:e>
                                  <m:r>
                                    <a:rPr lang="tr-TR" i="1">
                                      <a:latin typeface="Cambria Math" panose="02040503050406030204" pitchFamily="18" charset="0"/>
                                    </a:rPr>
                                    <m:t>𝑞</m:t>
                                  </m:r>
                                </m:e>
                                <m:sub>
                                  <m:r>
                                    <a:rPr lang="tr-TR" i="1">
                                      <a:latin typeface="Cambria Math" panose="02040503050406030204" pitchFamily="18" charset="0"/>
                                    </a:rPr>
                                    <m:t>𝑖𝑗</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𝑗</m:t>
                                  </m:r>
                                </m:sub>
                              </m:sSub>
                            </m:e>
                          </m:nary>
                        </m:e>
                      </m:nary>
                      <m:r>
                        <a:rPr lang="tr-TR" i="1">
                          <a:latin typeface="Cambria Math" panose="02040503050406030204" pitchFamily="18" charset="0"/>
                        </a:rPr>
                        <m:t>=</m:t>
                      </m:r>
                      <m:nary>
                        <m:naryPr>
                          <m:chr m:val="∑"/>
                          <m:ctrlPr>
                            <a:rPr lang="tr-TR" i="1">
                              <a:latin typeface="Cambria Math" panose="02040503050406030204" pitchFamily="18" charset="0"/>
                            </a:rPr>
                          </m:ctrlPr>
                        </m:naryPr>
                        <m:sub>
                          <m:r>
                            <a:rPr lang="tr-TR" i="1">
                              <a:latin typeface="Cambria Math" panose="02040503050406030204" pitchFamily="18" charset="0"/>
                            </a:rPr>
                            <m:t>𝑗</m:t>
                          </m:r>
                          <m:r>
                            <a:rPr lang="tr-TR" i="1">
                              <a:latin typeface="Cambria Math" panose="02040503050406030204" pitchFamily="18" charset="0"/>
                            </a:rPr>
                            <m:t>=1</m:t>
                          </m:r>
                        </m:sub>
                        <m:sup>
                          <m:r>
                            <a:rPr lang="tr-TR" b="0" i="1" smtClean="0">
                              <a:latin typeface="Cambria Math" panose="02040503050406030204" pitchFamily="18" charset="0"/>
                            </a:rPr>
                            <m:t>2</m:t>
                          </m:r>
                        </m:sup>
                        <m:e>
                          <m:r>
                            <a:rPr lang="tr-TR" i="1">
                              <a:latin typeface="Cambria Math" panose="02040503050406030204" pitchFamily="18" charset="0"/>
                            </a:rPr>
                            <m:t> </m:t>
                          </m:r>
                          <m:nary>
                            <m:naryPr>
                              <m:chr m:val="∑"/>
                              <m:ctrlPr>
                                <a:rPr lang="tr-TR" i="1">
                                  <a:latin typeface="Cambria Math" panose="02040503050406030204" pitchFamily="18" charset="0"/>
                                </a:rPr>
                              </m:ctrlPr>
                            </m:naryPr>
                            <m:sub>
                              <m:r>
                                <a:rPr lang="tr-TR" i="1">
                                  <a:latin typeface="Cambria Math" panose="02040503050406030204" pitchFamily="18" charset="0"/>
                                </a:rPr>
                                <m:t>𝑖</m:t>
                              </m:r>
                              <m:r>
                                <a:rPr lang="tr-TR" i="1">
                                  <a:latin typeface="Cambria Math" panose="02040503050406030204" pitchFamily="18" charset="0"/>
                                </a:rPr>
                                <m:t>=1</m:t>
                              </m:r>
                            </m:sub>
                            <m:sup>
                              <m:r>
                                <a:rPr lang="tr-TR" b="0" i="1" smtClean="0">
                                  <a:latin typeface="Cambria Math" panose="02040503050406030204" pitchFamily="18" charset="0"/>
                                </a:rPr>
                                <m:t>2</m:t>
                              </m:r>
                            </m:sup>
                            <m:e>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i="1">
                                      <a:latin typeface="Cambria Math" panose="02040503050406030204" pitchFamily="18" charset="0"/>
                                    </a:rPr>
                                    <m:t>𝑗</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𝑗</m:t>
                                  </m:r>
                                </m:sub>
                              </m:sSub>
                            </m:e>
                          </m:nary>
                        </m:e>
                      </m:nary>
                      <m:r>
                        <a:rPr lang="tr-TR" i="1">
                          <a:latin typeface="Cambria Math" panose="02040503050406030204" pitchFamily="18" charset="0"/>
                        </a:rPr>
                        <m:t>+</m:t>
                      </m:r>
                      <m:r>
                        <a:rPr lang="tr-TR" b="0" i="1" smtClean="0">
                          <a:latin typeface="Cambria Math" panose="02040503050406030204" pitchFamily="18" charset="0"/>
                        </a:rPr>
                        <m:t>2</m:t>
                      </m:r>
                      <m:nary>
                        <m:naryPr>
                          <m:chr m:val="∑"/>
                          <m:ctrlPr>
                            <a:rPr lang="tr-TR" i="1">
                              <a:latin typeface="Cambria Math" panose="02040503050406030204" pitchFamily="18" charset="0"/>
                            </a:rPr>
                          </m:ctrlPr>
                        </m:naryPr>
                        <m:sub>
                          <m:r>
                            <a:rPr lang="tr-TR" i="1">
                              <a:latin typeface="Cambria Math" panose="02040503050406030204" pitchFamily="18" charset="0"/>
                            </a:rPr>
                            <m:t>𝑗</m:t>
                          </m:r>
                          <m:r>
                            <a:rPr lang="tr-TR" i="1">
                              <a:latin typeface="Cambria Math" panose="02040503050406030204" pitchFamily="18" charset="0"/>
                            </a:rPr>
                            <m:t>=1</m:t>
                          </m:r>
                        </m:sub>
                        <m:sup>
                          <m:r>
                            <a:rPr lang="tr-TR" b="0" i="1" smtClean="0">
                              <a:latin typeface="Cambria Math" panose="02040503050406030204" pitchFamily="18" charset="0"/>
                            </a:rPr>
                            <m:t>1</m:t>
                          </m:r>
                        </m:sup>
                        <m:e>
                          <m:r>
                            <a:rPr lang="tr-TR" i="1">
                              <a:latin typeface="Cambria Math" panose="02040503050406030204" pitchFamily="18" charset="0"/>
                            </a:rPr>
                            <m:t> </m:t>
                          </m:r>
                          <m:nary>
                            <m:naryPr>
                              <m:chr m:val="∑"/>
                              <m:ctrlPr>
                                <a:rPr lang="tr-TR" i="1">
                                  <a:latin typeface="Cambria Math" panose="02040503050406030204" pitchFamily="18" charset="0"/>
                                </a:rPr>
                              </m:ctrlPr>
                            </m:naryPr>
                            <m:sub>
                              <m:r>
                                <a:rPr lang="tr-TR" i="1">
                                  <a:latin typeface="Cambria Math" panose="02040503050406030204" pitchFamily="18" charset="0"/>
                                </a:rPr>
                                <m:t>𝑖</m:t>
                              </m:r>
                              <m:r>
                                <a:rPr lang="tr-TR" i="1">
                                  <a:latin typeface="Cambria Math" panose="02040503050406030204" pitchFamily="18" charset="0"/>
                                </a:rPr>
                                <m:t>=1</m:t>
                              </m:r>
                            </m:sub>
                            <m:sup>
                              <m:r>
                                <a:rPr lang="tr-TR" b="0" i="1" smtClean="0">
                                  <a:latin typeface="Cambria Math" panose="02040503050406030204" pitchFamily="18" charset="0"/>
                                </a:rPr>
                                <m:t>1</m:t>
                              </m:r>
                            </m:sup>
                            <m:e>
                              <m:sSub>
                                <m:sSubPr>
                                  <m:ctrlPr>
                                    <a:rPr lang="tr-TR" i="1">
                                      <a:latin typeface="Cambria Math" panose="02040503050406030204" pitchFamily="18" charset="0"/>
                                    </a:rPr>
                                  </m:ctrlPr>
                                </m:sSubPr>
                                <m:e>
                                  <m:r>
                                    <a:rPr lang="tr-TR" i="1">
                                      <a:latin typeface="Cambria Math" panose="02040503050406030204" pitchFamily="18" charset="0"/>
                                    </a:rPr>
                                    <m:t>𝑠</m:t>
                                  </m:r>
                                </m:e>
                                <m:sub>
                                  <m:r>
                                    <a:rPr lang="tr-TR" i="1">
                                      <a:latin typeface="Cambria Math" panose="02040503050406030204" pitchFamily="18" charset="0"/>
                                    </a:rPr>
                                    <m:t>𝑖𝑗</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𝑗</m:t>
                                  </m:r>
                                  <m:r>
                                    <a:rPr lang="tr-TR" i="1">
                                      <a:latin typeface="Cambria Math" panose="02040503050406030204" pitchFamily="18" charset="0"/>
                                    </a:rPr>
                                    <m:t>+1</m:t>
                                  </m:r>
                                </m:sub>
                              </m:sSub>
                            </m:e>
                          </m:nary>
                        </m:e>
                      </m:nary>
                    </m:oMath>
                  </m:oMathPara>
                </a14:m>
                <a:endParaRPr lang="tr-TR" dirty="0"/>
              </a:p>
              <a:p>
                <a:pPr marL="45720" indent="0">
                  <a:buNone/>
                </a:pPr>
                <a14:m>
                  <m:oMathPara xmlns:m="http://schemas.openxmlformats.org/officeDocument/2006/math">
                    <m:oMathParaPr>
                      <m:jc m:val="centerGroup"/>
                    </m:oMathParaPr>
                    <m:oMath xmlns:m="http://schemas.openxmlformats.org/officeDocument/2006/math">
                      <m:nary>
                        <m:naryPr>
                          <m:chr m:val="∑"/>
                          <m:ctrlPr>
                            <a:rPr lang="tr-TR" i="1">
                              <a:latin typeface="Cambria Math" panose="02040503050406030204" pitchFamily="18" charset="0"/>
                            </a:rPr>
                          </m:ctrlPr>
                        </m:naryPr>
                        <m:sub>
                          <m:r>
                            <a:rPr lang="tr-TR" i="1">
                              <a:latin typeface="Cambria Math" panose="02040503050406030204" pitchFamily="18" charset="0"/>
                            </a:rPr>
                            <m:t>𝑗</m:t>
                          </m:r>
                          <m:r>
                            <a:rPr lang="tr-TR" i="1">
                              <a:latin typeface="Cambria Math" panose="02040503050406030204" pitchFamily="18" charset="0"/>
                            </a:rPr>
                            <m:t>=1</m:t>
                          </m:r>
                        </m:sub>
                        <m:sup>
                          <m:r>
                            <a:rPr lang="tr-TR" i="1">
                              <a:latin typeface="Cambria Math" panose="02040503050406030204" pitchFamily="18" charset="0"/>
                            </a:rPr>
                            <m:t>2</m:t>
                          </m:r>
                        </m:sup>
                        <m:e>
                          <m:sSub>
                            <m:sSubPr>
                              <m:ctrlPr>
                                <a:rPr lang="tr-TR" i="1">
                                  <a:latin typeface="Cambria Math" panose="02040503050406030204" pitchFamily="18" charset="0"/>
                                </a:rPr>
                              </m:ctrlPr>
                            </m:sSubPr>
                            <m:e>
                              <m:r>
                                <a:rPr lang="tr-TR" i="1">
                                  <a:latin typeface="Cambria Math" panose="02040503050406030204" pitchFamily="18" charset="0"/>
                                </a:rPr>
                                <m:t>(</m:t>
                              </m:r>
                              <m:r>
                                <a:rPr lang="tr-TR" i="1">
                                  <a:latin typeface="Cambria Math" panose="02040503050406030204" pitchFamily="18" charset="0"/>
                                </a:rPr>
                                <m:t>𝑞</m:t>
                              </m:r>
                            </m:e>
                            <m:sub>
                              <m:r>
                                <a:rPr lang="tr-TR" i="1">
                                  <a:latin typeface="Cambria Math" panose="02040503050406030204" pitchFamily="18" charset="0"/>
                                </a:rPr>
                                <m:t>1</m:t>
                              </m:r>
                              <m:r>
                                <a:rPr lang="tr-TR" i="1">
                                  <a:latin typeface="Cambria Math" panose="02040503050406030204" pitchFamily="18" charset="0"/>
                                </a:rPr>
                                <m:t>𝑗</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𝑗</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𝑞</m:t>
                              </m:r>
                            </m:e>
                            <m:sub>
                              <m:r>
                                <a:rPr lang="tr-TR" b="0" i="1" smtClean="0">
                                  <a:latin typeface="Cambria Math" panose="02040503050406030204" pitchFamily="18" charset="0"/>
                                </a:rPr>
                                <m:t>2</m:t>
                              </m:r>
                              <m:r>
                                <a:rPr lang="tr-TR" i="1">
                                  <a:latin typeface="Cambria Math" panose="02040503050406030204" pitchFamily="18" charset="0"/>
                                </a:rPr>
                                <m:t>𝑗</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𝑗</m:t>
                              </m:r>
                            </m:sub>
                          </m:sSub>
                        </m:e>
                      </m:nary>
                      <m:r>
                        <a:rPr lang="tr-TR" b="0" i="1" smtClean="0">
                          <a:latin typeface="Cambria Math" panose="02040503050406030204" pitchFamily="18" charset="0"/>
                        </a:rPr>
                        <m:t>)</m:t>
                      </m:r>
                      <m:r>
                        <a:rPr lang="tr-TR" i="1">
                          <a:latin typeface="Cambria Math" panose="02040503050406030204" pitchFamily="18" charset="0"/>
                        </a:rPr>
                        <m:t>=</m:t>
                      </m:r>
                      <m:nary>
                        <m:naryPr>
                          <m:chr m:val="∑"/>
                          <m:ctrlPr>
                            <a:rPr lang="tr-TR" i="1">
                              <a:latin typeface="Cambria Math" panose="02040503050406030204" pitchFamily="18" charset="0"/>
                            </a:rPr>
                          </m:ctrlPr>
                        </m:naryPr>
                        <m:sub>
                          <m:r>
                            <a:rPr lang="tr-TR" i="1">
                              <a:latin typeface="Cambria Math" panose="02040503050406030204" pitchFamily="18" charset="0"/>
                            </a:rPr>
                            <m:t>𝑗</m:t>
                          </m:r>
                          <m:r>
                            <a:rPr lang="tr-TR" i="1">
                              <a:latin typeface="Cambria Math" panose="02040503050406030204" pitchFamily="18" charset="0"/>
                            </a:rPr>
                            <m:t>=1</m:t>
                          </m:r>
                        </m:sub>
                        <m:sup>
                          <m:r>
                            <a:rPr lang="tr-TR" i="1">
                              <a:latin typeface="Cambria Math" panose="02040503050406030204" pitchFamily="18" charset="0"/>
                            </a:rPr>
                            <m:t>2</m:t>
                          </m:r>
                        </m:sup>
                        <m:e>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b="0" i="1" smtClean="0">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i="1">
                                  <a:latin typeface="Cambria Math" panose="02040503050406030204" pitchFamily="18" charset="0"/>
                                </a:rPr>
                                <m:t>𝑗</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𝑗</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b="0" i="1" smtClean="0">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i="1">
                                  <a:latin typeface="Cambria Math" panose="02040503050406030204" pitchFamily="18" charset="0"/>
                                </a:rPr>
                                <m:t>𝑗</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𝑗</m:t>
                              </m:r>
                            </m:sub>
                          </m:sSub>
                        </m:e>
                      </m:nary>
                      <m:r>
                        <a:rPr lang="tr-TR" i="1">
                          <a:latin typeface="Cambria Math" panose="02040503050406030204" pitchFamily="18" charset="0"/>
                        </a:rPr>
                        <m:t>+</m:t>
                      </m:r>
                      <m:r>
                        <a:rPr lang="tr-TR" b="0" i="1" smtClean="0">
                          <a:latin typeface="Cambria Math" panose="02040503050406030204" pitchFamily="18" charset="0"/>
                        </a:rPr>
                        <m:t>2</m:t>
                      </m:r>
                      <m:nary>
                        <m:naryPr>
                          <m:chr m:val="∑"/>
                          <m:ctrlPr>
                            <a:rPr lang="tr-TR" i="1">
                              <a:latin typeface="Cambria Math" panose="02040503050406030204" pitchFamily="18" charset="0"/>
                            </a:rPr>
                          </m:ctrlPr>
                        </m:naryPr>
                        <m:sub>
                          <m:r>
                            <a:rPr lang="tr-TR" i="1">
                              <a:latin typeface="Cambria Math" panose="02040503050406030204" pitchFamily="18" charset="0"/>
                            </a:rPr>
                            <m:t>𝑗</m:t>
                          </m:r>
                          <m:r>
                            <a:rPr lang="tr-TR" i="1">
                              <a:latin typeface="Cambria Math" panose="02040503050406030204" pitchFamily="18" charset="0"/>
                            </a:rPr>
                            <m:t>=1</m:t>
                          </m:r>
                        </m:sub>
                        <m:sup>
                          <m:r>
                            <a:rPr lang="tr-TR" i="1">
                              <a:latin typeface="Cambria Math" panose="02040503050406030204" pitchFamily="18" charset="0"/>
                            </a:rPr>
                            <m:t>1</m:t>
                          </m:r>
                        </m:sup>
                        <m:e>
                          <m:sSub>
                            <m:sSubPr>
                              <m:ctrlPr>
                                <a:rPr lang="tr-TR" i="1">
                                  <a:latin typeface="Cambria Math" panose="02040503050406030204" pitchFamily="18" charset="0"/>
                                </a:rPr>
                              </m:ctrlPr>
                            </m:sSubPr>
                            <m:e>
                              <m:r>
                                <a:rPr lang="tr-TR" i="1">
                                  <a:latin typeface="Cambria Math" panose="02040503050406030204" pitchFamily="18" charset="0"/>
                                </a:rPr>
                                <m:t>𝑠</m:t>
                              </m:r>
                            </m:e>
                            <m:sub>
                              <m:r>
                                <a:rPr lang="tr-TR" b="0" i="1" smtClean="0">
                                  <a:latin typeface="Cambria Math" panose="02040503050406030204" pitchFamily="18" charset="0"/>
                                </a:rPr>
                                <m:t>1</m:t>
                              </m:r>
                              <m:r>
                                <a:rPr lang="tr-TR" i="1">
                                  <a:latin typeface="Cambria Math" panose="02040503050406030204" pitchFamily="18" charset="0"/>
                                </a:rPr>
                                <m:t>𝑗</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𝑗</m:t>
                              </m:r>
                              <m:r>
                                <a:rPr lang="tr-TR" i="1">
                                  <a:latin typeface="Cambria Math" panose="02040503050406030204" pitchFamily="18" charset="0"/>
                                </a:rPr>
                                <m:t>+1</m:t>
                              </m:r>
                            </m:sub>
                          </m:sSub>
                        </m:e>
                      </m:nary>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m:t>
                          </m:r>
                          <m:r>
                            <a:rPr lang="tr-TR" i="1">
                              <a:latin typeface="Cambria Math" panose="02040503050406030204" pitchFamily="18" charset="0"/>
                            </a:rPr>
                            <m:t>𝑞</m:t>
                          </m:r>
                        </m:e>
                        <m:sub>
                          <m:r>
                            <a:rPr lang="tr-TR" i="1">
                              <a:latin typeface="Cambria Math" panose="02040503050406030204" pitchFamily="18" charset="0"/>
                            </a:rPr>
                            <m:t>1</m:t>
                          </m:r>
                          <m:r>
                            <a:rPr lang="tr-TR" b="0" i="1" smtClean="0">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𝑞</m:t>
                          </m:r>
                        </m:e>
                        <m:sub>
                          <m:r>
                            <a:rPr lang="tr-TR" b="0" i="1" smtClean="0">
                              <a:latin typeface="Cambria Math" panose="02040503050406030204" pitchFamily="18" charset="0"/>
                            </a:rPr>
                            <m:t>21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𝑞</m:t>
                          </m:r>
                        </m:e>
                        <m:sub>
                          <m:r>
                            <a:rPr lang="tr-TR" i="1">
                              <a:latin typeface="Cambria Math" panose="02040503050406030204" pitchFamily="18" charset="0"/>
                            </a:rPr>
                            <m:t>1</m:t>
                          </m:r>
                          <m:r>
                            <a:rPr lang="tr-TR" b="0" i="1" smtClean="0">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𝑞</m:t>
                          </m:r>
                        </m:e>
                        <m:sub>
                          <m:r>
                            <a:rPr lang="tr-TR" b="0" i="1" smtClean="0">
                              <a:latin typeface="Cambria Math" panose="02040503050406030204" pitchFamily="18" charset="0"/>
                            </a:rPr>
                            <m:t>22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b="0" i="1" smtClean="0">
                          <a:latin typeface="Cambria Math" panose="02040503050406030204" pitchFamily="18" charset="0"/>
                        </a:rPr>
                        <m:t>)</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b="0" i="1" smtClean="0">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b="0" i="1" smtClean="0">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b="0" i="1" smtClean="0">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b="0" i="1" smtClean="0">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sSub>
                        <m:sSubPr>
                          <m:ctrlPr>
                            <a:rPr lang="tr-TR" i="1" smtClean="0">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r>
                        <a:rPr lang="tr-TR" b="0" i="1" smtClean="0">
                          <a:latin typeface="Cambria Math" panose="02040503050406030204" pitchFamily="18" charset="0"/>
                        </a:rPr>
                        <m:t>2</m:t>
                      </m:r>
                      <m:sSub>
                        <m:sSubPr>
                          <m:ctrlPr>
                            <a:rPr lang="tr-TR" i="1">
                              <a:latin typeface="Cambria Math" panose="02040503050406030204" pitchFamily="18" charset="0"/>
                            </a:rPr>
                          </m:ctrlPr>
                        </m:sSubPr>
                        <m:e>
                          <m:r>
                            <a:rPr lang="tr-TR" i="1">
                              <a:latin typeface="Cambria Math" panose="02040503050406030204" pitchFamily="18" charset="0"/>
                            </a:rPr>
                            <m:t>𝑠</m:t>
                          </m:r>
                        </m:e>
                        <m:sub>
                          <m:r>
                            <a:rPr lang="tr-TR" i="1">
                              <a:latin typeface="Cambria Math" panose="02040503050406030204" pitchFamily="18" charset="0"/>
                            </a:rPr>
                            <m:t>1</m:t>
                          </m:r>
                          <m:r>
                            <a:rPr lang="tr-TR" b="0" i="1" smtClean="0">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smtClean="0">
                              <a:solidFill>
                                <a:srgbClr val="FF0000"/>
                              </a:solidFill>
                              <a:latin typeface="Cambria Math" panose="02040503050406030204" pitchFamily="18" charset="0"/>
                            </a:rPr>
                          </m:ctrlPr>
                        </m:sSubPr>
                        <m:e>
                          <m:r>
                            <a:rPr lang="tr-TR" i="1">
                              <a:solidFill>
                                <a:srgbClr val="FF0000"/>
                              </a:solidFill>
                              <a:latin typeface="Cambria Math" panose="02040503050406030204" pitchFamily="18" charset="0"/>
                            </a:rPr>
                            <m:t>𝑞</m:t>
                          </m:r>
                        </m:e>
                        <m:sub>
                          <m:r>
                            <a:rPr lang="tr-TR" i="1">
                              <a:solidFill>
                                <a:srgbClr val="FF0000"/>
                              </a:solidFill>
                              <a:latin typeface="Cambria Math" panose="02040503050406030204" pitchFamily="18" charset="0"/>
                            </a:rPr>
                            <m:t>11</m:t>
                          </m:r>
                        </m:sub>
                      </m:sSub>
                      <m:sSubSup>
                        <m:sSubSupPr>
                          <m:ctrlPr>
                            <a:rPr lang="tr-TR" b="0" i="1" smtClean="0">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1</m:t>
                          </m:r>
                        </m:sub>
                        <m:sup>
                          <m:r>
                            <a:rPr lang="tr-TR" b="0" i="1" smtClean="0">
                              <a:latin typeface="Cambria Math" panose="02040503050406030204" pitchFamily="18" charset="0"/>
                            </a:rPr>
                            <m:t>2</m:t>
                          </m:r>
                        </m:sup>
                      </m:sSubSup>
                      <m:r>
                        <a:rPr lang="tr-TR" i="1">
                          <a:latin typeface="Cambria Math" panose="02040503050406030204" pitchFamily="18" charset="0"/>
                        </a:rPr>
                        <m:t>+</m:t>
                      </m:r>
                      <m:r>
                        <a:rPr lang="tr-TR" b="0" i="1" smtClean="0">
                          <a:solidFill>
                            <a:srgbClr val="00B050"/>
                          </a:solidFill>
                          <a:latin typeface="Cambria Math" panose="02040503050406030204" pitchFamily="18" charset="0"/>
                        </a:rPr>
                        <m:t>2</m:t>
                      </m:r>
                      <m:sSub>
                        <m:sSubPr>
                          <m:ctrlPr>
                            <a:rPr lang="tr-TR" i="1">
                              <a:solidFill>
                                <a:srgbClr val="00B050"/>
                              </a:solidFill>
                              <a:latin typeface="Cambria Math" panose="02040503050406030204" pitchFamily="18" charset="0"/>
                            </a:rPr>
                          </m:ctrlPr>
                        </m:sSubPr>
                        <m:e>
                          <m:r>
                            <a:rPr lang="tr-TR" i="1">
                              <a:solidFill>
                                <a:srgbClr val="00B050"/>
                              </a:solidFill>
                              <a:latin typeface="Cambria Math" panose="02040503050406030204" pitchFamily="18" charset="0"/>
                            </a:rPr>
                            <m:t>𝑞</m:t>
                          </m:r>
                        </m:e>
                        <m:sub>
                          <m:r>
                            <a:rPr lang="tr-TR" i="1">
                              <a:solidFill>
                                <a:srgbClr val="00B050"/>
                              </a:solidFill>
                              <a:latin typeface="Cambria Math" panose="02040503050406030204" pitchFamily="18" charset="0"/>
                            </a:rPr>
                            <m:t>12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sSub>
                        <m:sSubPr>
                          <m:ctrlPr>
                            <a:rPr lang="tr-TR" i="1" smtClean="0">
                              <a:solidFill>
                                <a:srgbClr val="002060"/>
                              </a:solidFill>
                              <a:latin typeface="Cambria Math" panose="02040503050406030204" pitchFamily="18" charset="0"/>
                            </a:rPr>
                          </m:ctrlPr>
                        </m:sSubPr>
                        <m:e>
                          <m:r>
                            <a:rPr lang="tr-TR" i="1">
                              <a:solidFill>
                                <a:srgbClr val="002060"/>
                              </a:solidFill>
                              <a:latin typeface="Cambria Math" panose="02040503050406030204" pitchFamily="18" charset="0"/>
                            </a:rPr>
                            <m:t>𝑞</m:t>
                          </m:r>
                        </m:e>
                        <m:sub>
                          <m:r>
                            <a:rPr lang="tr-TR" i="1">
                              <a:solidFill>
                                <a:srgbClr val="002060"/>
                              </a:solidFill>
                              <a:latin typeface="Cambria Math" panose="02040503050406030204" pitchFamily="18" charset="0"/>
                            </a:rPr>
                            <m:t>22</m:t>
                          </m:r>
                        </m:sub>
                      </m:sSub>
                      <m:sSubSup>
                        <m:sSubSupPr>
                          <m:ctrlPr>
                            <a:rPr lang="tr-TR" b="0" i="1" smtClean="0">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2</m:t>
                          </m:r>
                        </m:sub>
                        <m:sup>
                          <m:r>
                            <a:rPr lang="tr-TR" b="0" i="1" smtClean="0">
                              <a:latin typeface="Cambria Math" panose="02040503050406030204" pitchFamily="18" charset="0"/>
                            </a:rPr>
                            <m:t>2</m:t>
                          </m:r>
                        </m:sup>
                      </m:sSubSup>
                      <m:r>
                        <a:rPr lang="tr-TR" i="1">
                          <a:latin typeface="Cambria Math" panose="02040503050406030204" pitchFamily="18" charset="0"/>
                        </a:rPr>
                        <m:t>=</m:t>
                      </m:r>
                      <m:sSubSup>
                        <m:sSubSupPr>
                          <m:ctrlPr>
                            <a:rPr lang="tr-TR" b="0" i="1" smtClean="0">
                              <a:solidFill>
                                <a:srgbClr val="FF0000"/>
                              </a:solidFill>
                              <a:latin typeface="Cambria Math" panose="02040503050406030204" pitchFamily="18" charset="0"/>
                            </a:rPr>
                          </m:ctrlPr>
                        </m:sSubSupPr>
                        <m:e>
                          <m:r>
                            <a:rPr lang="tr-TR" i="1">
                              <a:solidFill>
                                <a:srgbClr val="FF0000"/>
                              </a:solidFill>
                              <a:latin typeface="Cambria Math" panose="02040503050406030204" pitchFamily="18" charset="0"/>
                            </a:rPr>
                            <m:t>𝛾</m:t>
                          </m:r>
                        </m:e>
                        <m:sub>
                          <m:r>
                            <a:rPr lang="tr-TR" i="1">
                              <a:solidFill>
                                <a:srgbClr val="FF0000"/>
                              </a:solidFill>
                              <a:latin typeface="Cambria Math" panose="02040503050406030204" pitchFamily="18" charset="0"/>
                            </a:rPr>
                            <m:t>1</m:t>
                          </m:r>
                        </m:sub>
                        <m:sup>
                          <m:r>
                            <a:rPr lang="tr-TR" b="0" i="1" smtClean="0">
                              <a:solidFill>
                                <a:srgbClr val="FF0000"/>
                              </a:solidFill>
                              <a:latin typeface="Cambria Math" panose="02040503050406030204" pitchFamily="18" charset="0"/>
                            </a:rPr>
                            <m:t>2</m:t>
                          </m:r>
                        </m:sup>
                      </m:sSubSup>
                      <m:sSubSup>
                        <m:sSubSupPr>
                          <m:ctrlPr>
                            <a:rPr lang="tr-TR" b="0" i="1" smtClean="0">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1</m:t>
                          </m:r>
                        </m:sub>
                        <m:sup>
                          <m:r>
                            <a:rPr lang="tr-TR" b="0" i="1" smtClean="0">
                              <a:latin typeface="Cambria Math" panose="02040503050406030204" pitchFamily="18" charset="0"/>
                            </a:rPr>
                            <m:t>2</m:t>
                          </m:r>
                        </m:sup>
                      </m:sSubSup>
                      <m:r>
                        <a:rPr lang="tr-TR" i="1">
                          <a:latin typeface="Cambria Math" panose="02040503050406030204" pitchFamily="18" charset="0"/>
                        </a:rPr>
                        <m:t>+</m:t>
                      </m:r>
                      <m:r>
                        <a:rPr lang="tr-TR" b="0" i="1" smtClean="0">
                          <a:solidFill>
                            <a:srgbClr val="00B050"/>
                          </a:solidFill>
                          <a:latin typeface="Cambria Math" panose="02040503050406030204" pitchFamily="18" charset="0"/>
                        </a:rPr>
                        <m:t>2</m:t>
                      </m:r>
                      <m:sSub>
                        <m:sSubPr>
                          <m:ctrlPr>
                            <a:rPr lang="tr-TR" i="1">
                              <a:solidFill>
                                <a:srgbClr val="00B050"/>
                              </a:solidFill>
                              <a:latin typeface="Cambria Math" panose="02040503050406030204" pitchFamily="18" charset="0"/>
                            </a:rPr>
                          </m:ctrlPr>
                        </m:sSubPr>
                        <m:e>
                          <m:r>
                            <a:rPr lang="tr-TR" i="1">
                              <a:solidFill>
                                <a:srgbClr val="00B050"/>
                              </a:solidFill>
                              <a:latin typeface="Cambria Math" panose="02040503050406030204" pitchFamily="18" charset="0"/>
                            </a:rPr>
                            <m:t>𝛾</m:t>
                          </m:r>
                        </m:e>
                        <m:sub>
                          <m:r>
                            <a:rPr lang="tr-TR" i="1">
                              <a:solidFill>
                                <a:srgbClr val="00B050"/>
                              </a:solidFill>
                              <a:latin typeface="Cambria Math" panose="02040503050406030204" pitchFamily="18" charset="0"/>
                            </a:rPr>
                            <m:t>1</m:t>
                          </m:r>
                        </m:sub>
                      </m:sSub>
                      <m:sSub>
                        <m:sSubPr>
                          <m:ctrlPr>
                            <a:rPr lang="tr-TR" i="1">
                              <a:solidFill>
                                <a:srgbClr val="00B050"/>
                              </a:solidFill>
                              <a:latin typeface="Cambria Math" panose="02040503050406030204" pitchFamily="18" charset="0"/>
                            </a:rPr>
                          </m:ctrlPr>
                        </m:sSubPr>
                        <m:e>
                          <m:r>
                            <a:rPr lang="tr-TR" i="1">
                              <a:solidFill>
                                <a:srgbClr val="00B050"/>
                              </a:solidFill>
                              <a:latin typeface="Cambria Math" panose="02040503050406030204" pitchFamily="18" charset="0"/>
                            </a:rPr>
                            <m:t>𝛾</m:t>
                          </m:r>
                        </m:e>
                        <m:sub>
                          <m:r>
                            <a:rPr lang="tr-TR" i="1">
                              <a:solidFill>
                                <a:srgbClr val="00B050"/>
                              </a:solidFill>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sSubSup>
                        <m:sSubSupPr>
                          <m:ctrlPr>
                            <a:rPr lang="tr-TR" b="0" i="1" smtClean="0">
                              <a:solidFill>
                                <a:srgbClr val="002060"/>
                              </a:solidFill>
                              <a:latin typeface="Cambria Math" panose="02040503050406030204" pitchFamily="18" charset="0"/>
                            </a:rPr>
                          </m:ctrlPr>
                        </m:sSubSupPr>
                        <m:e>
                          <m:r>
                            <a:rPr lang="tr-TR" i="1">
                              <a:solidFill>
                                <a:srgbClr val="002060"/>
                              </a:solidFill>
                              <a:latin typeface="Cambria Math" panose="02040503050406030204" pitchFamily="18" charset="0"/>
                            </a:rPr>
                            <m:t>𝛾</m:t>
                          </m:r>
                        </m:e>
                        <m:sub>
                          <m:r>
                            <a:rPr lang="tr-TR" i="1">
                              <a:solidFill>
                                <a:srgbClr val="002060"/>
                              </a:solidFill>
                              <a:latin typeface="Cambria Math" panose="02040503050406030204" pitchFamily="18" charset="0"/>
                            </a:rPr>
                            <m:t>2</m:t>
                          </m:r>
                        </m:sub>
                        <m:sup>
                          <m:r>
                            <a:rPr lang="tr-TR" b="0" i="1" smtClean="0">
                              <a:solidFill>
                                <a:srgbClr val="002060"/>
                              </a:solidFill>
                              <a:latin typeface="Cambria Math" panose="02040503050406030204" pitchFamily="18" charset="0"/>
                            </a:rPr>
                            <m:t>2</m:t>
                          </m:r>
                        </m:sup>
                      </m:sSubSup>
                      <m:sSubSup>
                        <m:sSubSupPr>
                          <m:ctrlPr>
                            <a:rPr lang="tr-TR" b="0" i="1" smtClean="0">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2</m:t>
                          </m:r>
                        </m:sub>
                        <m:sup>
                          <m:r>
                            <a:rPr lang="tr-TR" b="0" i="1" smtClean="0">
                              <a:latin typeface="Cambria Math" panose="02040503050406030204" pitchFamily="18" charset="0"/>
                            </a:rPr>
                            <m:t>2</m:t>
                          </m:r>
                        </m:sup>
                      </m:sSubSup>
                      <m:r>
                        <a:rPr lang="tr-TR" i="1">
                          <a:latin typeface="Cambria Math" panose="02040503050406030204" pitchFamily="18" charset="0"/>
                        </a:rPr>
                        <m:t>+</m:t>
                      </m:r>
                      <m:r>
                        <a:rPr lang="tr-TR" b="0" i="1" smtClean="0">
                          <a:solidFill>
                            <a:srgbClr val="00B050"/>
                          </a:solidFill>
                          <a:latin typeface="Cambria Math" panose="02040503050406030204" pitchFamily="18" charset="0"/>
                        </a:rPr>
                        <m:t>2</m:t>
                      </m:r>
                      <m:sSub>
                        <m:sSubPr>
                          <m:ctrlPr>
                            <a:rPr lang="tr-TR" i="1" smtClean="0">
                              <a:solidFill>
                                <a:srgbClr val="00B050"/>
                              </a:solidFill>
                              <a:latin typeface="Cambria Math" panose="02040503050406030204" pitchFamily="18" charset="0"/>
                            </a:rPr>
                          </m:ctrlPr>
                        </m:sSubPr>
                        <m:e>
                          <m:r>
                            <a:rPr lang="tr-TR" i="1">
                              <a:solidFill>
                                <a:srgbClr val="00B050"/>
                              </a:solidFill>
                              <a:latin typeface="Cambria Math" panose="02040503050406030204" pitchFamily="18" charset="0"/>
                            </a:rPr>
                            <m:t>𝑠</m:t>
                          </m:r>
                        </m:e>
                        <m:sub>
                          <m:r>
                            <a:rPr lang="tr-TR" i="1">
                              <a:solidFill>
                                <a:srgbClr val="00B050"/>
                              </a:solidFill>
                              <a:latin typeface="Cambria Math" panose="02040503050406030204" pitchFamily="18" charset="0"/>
                            </a:rPr>
                            <m:t>11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a:solidFill>
                                <a:srgbClr val="FF0000"/>
                              </a:solidFill>
                              <a:latin typeface="Cambria Math" panose="02040503050406030204" pitchFamily="18" charset="0"/>
                            </a:rPr>
                          </m:ctrlPr>
                        </m:sSubPr>
                        <m:e>
                          <m:r>
                            <a:rPr lang="tr-TR" i="1">
                              <a:solidFill>
                                <a:srgbClr val="FF0000"/>
                              </a:solidFill>
                              <a:latin typeface="Cambria Math" panose="02040503050406030204" pitchFamily="18" charset="0"/>
                            </a:rPr>
                            <m:t>𝑞</m:t>
                          </m:r>
                        </m:e>
                        <m:sub>
                          <m:r>
                            <a:rPr lang="tr-TR" i="1">
                              <a:solidFill>
                                <a:srgbClr val="FF0000"/>
                              </a:solidFill>
                              <a:latin typeface="Cambria Math" panose="02040503050406030204" pitchFamily="18" charset="0"/>
                            </a:rPr>
                            <m:t>11</m:t>
                          </m:r>
                        </m:sub>
                      </m:sSub>
                      <m:r>
                        <a:rPr lang="tr-TR" b="0" i="0" smtClean="0">
                          <a:solidFill>
                            <a:srgbClr val="FF0000"/>
                          </a:solidFill>
                          <a:latin typeface="Cambria Math" panose="02040503050406030204" pitchFamily="18" charset="0"/>
                        </a:rPr>
                        <m:t>=</m:t>
                      </m:r>
                      <m:sSubSup>
                        <m:sSubSupPr>
                          <m:ctrlPr>
                            <a:rPr lang="tr-TR" i="1">
                              <a:solidFill>
                                <a:srgbClr val="FF0000"/>
                              </a:solidFill>
                              <a:latin typeface="Cambria Math" panose="02040503050406030204" pitchFamily="18" charset="0"/>
                            </a:rPr>
                          </m:ctrlPr>
                        </m:sSubSupPr>
                        <m:e>
                          <m:r>
                            <a:rPr lang="tr-TR" i="1">
                              <a:solidFill>
                                <a:srgbClr val="FF0000"/>
                              </a:solidFill>
                              <a:latin typeface="Cambria Math" panose="02040503050406030204" pitchFamily="18" charset="0"/>
                            </a:rPr>
                            <m:t>𝛾</m:t>
                          </m:r>
                        </m:e>
                        <m:sub>
                          <m:r>
                            <a:rPr lang="tr-TR" i="1">
                              <a:solidFill>
                                <a:srgbClr val="FF0000"/>
                              </a:solidFill>
                              <a:latin typeface="Cambria Math" panose="02040503050406030204" pitchFamily="18" charset="0"/>
                            </a:rPr>
                            <m:t>1</m:t>
                          </m:r>
                        </m:sub>
                        <m:sup>
                          <m:r>
                            <a:rPr lang="tr-TR" i="1">
                              <a:solidFill>
                                <a:srgbClr val="FF0000"/>
                              </a:solidFill>
                              <a:latin typeface="Cambria Math" panose="02040503050406030204" pitchFamily="18" charset="0"/>
                            </a:rPr>
                            <m:t>2</m:t>
                          </m:r>
                        </m:sup>
                      </m:sSubSup>
                      <m:r>
                        <a:rPr lang="tr-TR" b="0" i="1" smtClean="0">
                          <a:solidFill>
                            <a:srgbClr val="FF0000"/>
                          </a:solidFill>
                          <a:latin typeface="Cambria Math" panose="02040503050406030204" pitchFamily="18" charset="0"/>
                        </a:rPr>
                        <m:t>⟹</m:t>
                      </m:r>
                      <m:sSub>
                        <m:sSubPr>
                          <m:ctrlPr>
                            <a:rPr lang="tr-TR" b="0" i="1" smtClean="0">
                              <a:solidFill>
                                <a:srgbClr val="FF0000"/>
                              </a:solidFill>
                              <a:latin typeface="Cambria Math" panose="02040503050406030204" pitchFamily="18" charset="0"/>
                            </a:rPr>
                          </m:ctrlPr>
                        </m:sSubPr>
                        <m:e>
                          <m:r>
                            <a:rPr lang="tr-TR" b="0" i="1" smtClean="0">
                              <a:solidFill>
                                <a:srgbClr val="FF0000"/>
                              </a:solidFill>
                              <a:latin typeface="Cambria Math" panose="02040503050406030204" pitchFamily="18" charset="0"/>
                            </a:rPr>
                            <m:t>𝛾</m:t>
                          </m:r>
                        </m:e>
                        <m:sub>
                          <m:r>
                            <a:rPr lang="tr-TR" b="0" i="1" smtClean="0">
                              <a:solidFill>
                                <a:srgbClr val="FF0000"/>
                              </a:solidFill>
                              <a:latin typeface="Cambria Math" panose="02040503050406030204" pitchFamily="18" charset="0"/>
                            </a:rPr>
                            <m:t>1</m:t>
                          </m:r>
                        </m:sub>
                      </m:sSub>
                      <m:r>
                        <a:rPr lang="tr-TR" b="0" i="1" smtClean="0">
                          <a:solidFill>
                            <a:srgbClr val="FF0000"/>
                          </a:solidFill>
                          <a:latin typeface="Cambria Math" panose="02040503050406030204" pitchFamily="18" charset="0"/>
                        </a:rPr>
                        <m:t>=</m:t>
                      </m:r>
                      <m:rad>
                        <m:radPr>
                          <m:degHide m:val="on"/>
                          <m:ctrlPr>
                            <a:rPr lang="tr-TR" b="0" i="1" smtClean="0">
                              <a:solidFill>
                                <a:srgbClr val="FF0000"/>
                              </a:solidFill>
                              <a:latin typeface="Cambria Math" panose="02040503050406030204" pitchFamily="18" charset="0"/>
                            </a:rPr>
                          </m:ctrlPr>
                        </m:radPr>
                        <m:deg/>
                        <m:e>
                          <m:sSub>
                            <m:sSubPr>
                              <m:ctrlPr>
                                <a:rPr lang="tr-TR" b="0" i="1" smtClean="0">
                                  <a:solidFill>
                                    <a:srgbClr val="FF0000"/>
                                  </a:solidFill>
                                  <a:latin typeface="Cambria Math" panose="02040503050406030204" pitchFamily="18" charset="0"/>
                                </a:rPr>
                              </m:ctrlPr>
                            </m:sSubPr>
                            <m:e>
                              <m:r>
                                <a:rPr lang="tr-TR" b="0" i="1" smtClean="0">
                                  <a:solidFill>
                                    <a:srgbClr val="FF0000"/>
                                  </a:solidFill>
                                  <a:latin typeface="Cambria Math" panose="02040503050406030204" pitchFamily="18" charset="0"/>
                                </a:rPr>
                                <m:t>𝑞</m:t>
                              </m:r>
                            </m:e>
                            <m:sub>
                              <m:r>
                                <a:rPr lang="tr-TR" b="0" i="1" smtClean="0">
                                  <a:solidFill>
                                    <a:srgbClr val="FF0000"/>
                                  </a:solidFill>
                                  <a:latin typeface="Cambria Math" panose="02040503050406030204" pitchFamily="18" charset="0"/>
                                </a:rPr>
                                <m:t>11</m:t>
                              </m:r>
                            </m:sub>
                          </m:sSub>
                        </m:e>
                      </m:rad>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a:solidFill>
                                <a:srgbClr val="002060"/>
                              </a:solidFill>
                              <a:latin typeface="Cambria Math" panose="02040503050406030204" pitchFamily="18" charset="0"/>
                            </a:rPr>
                          </m:ctrlPr>
                        </m:sSubPr>
                        <m:e>
                          <m:r>
                            <a:rPr lang="tr-TR" i="1">
                              <a:solidFill>
                                <a:srgbClr val="002060"/>
                              </a:solidFill>
                              <a:latin typeface="Cambria Math" panose="02040503050406030204" pitchFamily="18" charset="0"/>
                            </a:rPr>
                            <m:t>𝑞</m:t>
                          </m:r>
                        </m:e>
                        <m:sub>
                          <m:r>
                            <a:rPr lang="tr-TR" i="1">
                              <a:solidFill>
                                <a:srgbClr val="002060"/>
                              </a:solidFill>
                              <a:latin typeface="Cambria Math" panose="02040503050406030204" pitchFamily="18" charset="0"/>
                            </a:rPr>
                            <m:t>22</m:t>
                          </m:r>
                        </m:sub>
                      </m:sSub>
                      <m:r>
                        <a:rPr lang="tr-TR" i="1">
                          <a:solidFill>
                            <a:srgbClr val="002060"/>
                          </a:solidFill>
                          <a:latin typeface="Cambria Math" panose="02040503050406030204" pitchFamily="18" charset="0"/>
                        </a:rPr>
                        <m:t>=</m:t>
                      </m:r>
                      <m:sSubSup>
                        <m:sSubSupPr>
                          <m:ctrlPr>
                            <a:rPr lang="tr-TR" i="1">
                              <a:solidFill>
                                <a:srgbClr val="002060"/>
                              </a:solidFill>
                              <a:latin typeface="Cambria Math" panose="02040503050406030204" pitchFamily="18" charset="0"/>
                            </a:rPr>
                          </m:ctrlPr>
                        </m:sSubSupPr>
                        <m:e>
                          <m:r>
                            <a:rPr lang="tr-TR" i="1">
                              <a:solidFill>
                                <a:srgbClr val="002060"/>
                              </a:solidFill>
                              <a:latin typeface="Cambria Math" panose="02040503050406030204" pitchFamily="18" charset="0"/>
                            </a:rPr>
                            <m:t>𝛾</m:t>
                          </m:r>
                        </m:e>
                        <m:sub>
                          <m:r>
                            <a:rPr lang="tr-TR" i="1">
                              <a:solidFill>
                                <a:srgbClr val="002060"/>
                              </a:solidFill>
                              <a:latin typeface="Cambria Math" panose="02040503050406030204" pitchFamily="18" charset="0"/>
                            </a:rPr>
                            <m:t>2</m:t>
                          </m:r>
                        </m:sub>
                        <m:sup>
                          <m:r>
                            <a:rPr lang="tr-TR" i="1">
                              <a:solidFill>
                                <a:srgbClr val="002060"/>
                              </a:solidFill>
                              <a:latin typeface="Cambria Math" panose="02040503050406030204" pitchFamily="18" charset="0"/>
                            </a:rPr>
                            <m:t>2</m:t>
                          </m:r>
                        </m:sup>
                      </m:sSubSup>
                      <m:r>
                        <a:rPr lang="tr-TR" i="1">
                          <a:solidFill>
                            <a:srgbClr val="002060"/>
                          </a:solidFill>
                          <a:latin typeface="Cambria Math" panose="02040503050406030204" pitchFamily="18" charset="0"/>
                        </a:rPr>
                        <m:t>⟹</m:t>
                      </m:r>
                      <m:sSub>
                        <m:sSubPr>
                          <m:ctrlPr>
                            <a:rPr lang="tr-TR" i="1">
                              <a:solidFill>
                                <a:srgbClr val="002060"/>
                              </a:solidFill>
                              <a:latin typeface="Cambria Math" panose="02040503050406030204" pitchFamily="18" charset="0"/>
                            </a:rPr>
                          </m:ctrlPr>
                        </m:sSubPr>
                        <m:e>
                          <m:r>
                            <a:rPr lang="tr-TR" i="1">
                              <a:solidFill>
                                <a:srgbClr val="002060"/>
                              </a:solidFill>
                              <a:latin typeface="Cambria Math" panose="02040503050406030204" pitchFamily="18" charset="0"/>
                            </a:rPr>
                            <m:t>𝛾</m:t>
                          </m:r>
                        </m:e>
                        <m:sub>
                          <m:r>
                            <a:rPr lang="tr-TR" b="0" i="1" smtClean="0">
                              <a:solidFill>
                                <a:srgbClr val="002060"/>
                              </a:solidFill>
                              <a:latin typeface="Cambria Math" panose="02040503050406030204" pitchFamily="18" charset="0"/>
                            </a:rPr>
                            <m:t>2</m:t>
                          </m:r>
                        </m:sub>
                      </m:sSub>
                      <m:r>
                        <a:rPr lang="tr-TR" i="1">
                          <a:solidFill>
                            <a:srgbClr val="002060"/>
                          </a:solidFill>
                          <a:latin typeface="Cambria Math" panose="02040503050406030204" pitchFamily="18" charset="0"/>
                        </a:rPr>
                        <m:t>=</m:t>
                      </m:r>
                      <m:rad>
                        <m:radPr>
                          <m:degHide m:val="on"/>
                          <m:ctrlPr>
                            <a:rPr lang="tr-TR" i="1">
                              <a:solidFill>
                                <a:srgbClr val="002060"/>
                              </a:solidFill>
                              <a:latin typeface="Cambria Math" panose="02040503050406030204" pitchFamily="18" charset="0"/>
                            </a:rPr>
                          </m:ctrlPr>
                        </m:radPr>
                        <m:deg/>
                        <m:e>
                          <m:sSub>
                            <m:sSubPr>
                              <m:ctrlPr>
                                <a:rPr lang="tr-TR" i="1">
                                  <a:solidFill>
                                    <a:srgbClr val="002060"/>
                                  </a:solidFill>
                                  <a:latin typeface="Cambria Math" panose="02040503050406030204" pitchFamily="18" charset="0"/>
                                </a:rPr>
                              </m:ctrlPr>
                            </m:sSubPr>
                            <m:e>
                              <m:r>
                                <a:rPr lang="tr-TR" i="1">
                                  <a:solidFill>
                                    <a:srgbClr val="002060"/>
                                  </a:solidFill>
                                  <a:latin typeface="Cambria Math" panose="02040503050406030204" pitchFamily="18" charset="0"/>
                                </a:rPr>
                                <m:t>𝑞</m:t>
                              </m:r>
                            </m:e>
                            <m:sub>
                              <m:r>
                                <a:rPr lang="tr-TR" b="0" i="1" smtClean="0">
                                  <a:solidFill>
                                    <a:srgbClr val="002060"/>
                                  </a:solidFill>
                                  <a:latin typeface="Cambria Math" panose="02040503050406030204" pitchFamily="18" charset="0"/>
                                </a:rPr>
                                <m:t>22</m:t>
                              </m:r>
                            </m:sub>
                          </m:sSub>
                        </m:e>
                      </m:rad>
                    </m:oMath>
                  </m:oMathPara>
                </a14:m>
                <a:endParaRPr lang="tr-TR" i="1" dirty="0">
                  <a:solidFill>
                    <a:srgbClr val="002060"/>
                  </a:solidFill>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r>
                        <a:rPr lang="tr-TR" i="1">
                          <a:solidFill>
                            <a:srgbClr val="00B050"/>
                          </a:solidFill>
                          <a:latin typeface="Cambria Math" panose="02040503050406030204" pitchFamily="18" charset="0"/>
                        </a:rPr>
                        <m:t>2</m:t>
                      </m:r>
                      <m:sSub>
                        <m:sSubPr>
                          <m:ctrlPr>
                            <a:rPr lang="tr-TR" i="1">
                              <a:solidFill>
                                <a:srgbClr val="00B050"/>
                              </a:solidFill>
                              <a:latin typeface="Cambria Math" panose="02040503050406030204" pitchFamily="18" charset="0"/>
                            </a:rPr>
                          </m:ctrlPr>
                        </m:sSubPr>
                        <m:e>
                          <m:r>
                            <a:rPr lang="tr-TR" i="1">
                              <a:solidFill>
                                <a:srgbClr val="00B050"/>
                              </a:solidFill>
                              <a:latin typeface="Cambria Math" panose="02040503050406030204" pitchFamily="18" charset="0"/>
                            </a:rPr>
                            <m:t>𝑞</m:t>
                          </m:r>
                        </m:e>
                        <m:sub>
                          <m:r>
                            <a:rPr lang="tr-TR" i="1">
                              <a:solidFill>
                                <a:srgbClr val="00B050"/>
                              </a:solidFill>
                              <a:latin typeface="Cambria Math" panose="02040503050406030204" pitchFamily="18" charset="0"/>
                            </a:rPr>
                            <m:t>12</m:t>
                          </m:r>
                        </m:sub>
                      </m:sSub>
                      <m:r>
                        <a:rPr lang="tr-TR" i="1">
                          <a:solidFill>
                            <a:srgbClr val="00B050"/>
                          </a:solidFill>
                          <a:latin typeface="Cambria Math" panose="02040503050406030204" pitchFamily="18" charset="0"/>
                        </a:rPr>
                        <m:t>=2</m:t>
                      </m:r>
                      <m:sSub>
                        <m:sSubPr>
                          <m:ctrlPr>
                            <a:rPr lang="tr-TR" i="1">
                              <a:solidFill>
                                <a:srgbClr val="00B050"/>
                              </a:solidFill>
                              <a:latin typeface="Cambria Math" panose="02040503050406030204" pitchFamily="18" charset="0"/>
                            </a:rPr>
                          </m:ctrlPr>
                        </m:sSubPr>
                        <m:e>
                          <m:r>
                            <a:rPr lang="tr-TR" i="1">
                              <a:solidFill>
                                <a:srgbClr val="00B050"/>
                              </a:solidFill>
                              <a:latin typeface="Cambria Math" panose="02040503050406030204" pitchFamily="18" charset="0"/>
                            </a:rPr>
                            <m:t>𝛾</m:t>
                          </m:r>
                        </m:e>
                        <m:sub>
                          <m:r>
                            <a:rPr lang="tr-TR" i="1">
                              <a:solidFill>
                                <a:srgbClr val="00B050"/>
                              </a:solidFill>
                              <a:latin typeface="Cambria Math" panose="02040503050406030204" pitchFamily="18" charset="0"/>
                            </a:rPr>
                            <m:t>1</m:t>
                          </m:r>
                        </m:sub>
                      </m:sSub>
                      <m:sSub>
                        <m:sSubPr>
                          <m:ctrlPr>
                            <a:rPr lang="tr-TR" i="1">
                              <a:solidFill>
                                <a:srgbClr val="00B050"/>
                              </a:solidFill>
                              <a:latin typeface="Cambria Math" panose="02040503050406030204" pitchFamily="18" charset="0"/>
                            </a:rPr>
                          </m:ctrlPr>
                        </m:sSubPr>
                        <m:e>
                          <m:r>
                            <a:rPr lang="tr-TR" i="1">
                              <a:solidFill>
                                <a:srgbClr val="00B050"/>
                              </a:solidFill>
                              <a:latin typeface="Cambria Math" panose="02040503050406030204" pitchFamily="18" charset="0"/>
                            </a:rPr>
                            <m:t>𝛾</m:t>
                          </m:r>
                        </m:e>
                        <m:sub>
                          <m:r>
                            <a:rPr lang="tr-TR" i="1">
                              <a:solidFill>
                                <a:srgbClr val="00B050"/>
                              </a:solidFill>
                              <a:latin typeface="Cambria Math" panose="02040503050406030204" pitchFamily="18" charset="0"/>
                            </a:rPr>
                            <m:t>2</m:t>
                          </m:r>
                        </m:sub>
                      </m:sSub>
                      <m:r>
                        <a:rPr lang="tr-TR" i="1">
                          <a:solidFill>
                            <a:srgbClr val="00B050"/>
                          </a:solidFill>
                          <a:latin typeface="Cambria Math" panose="02040503050406030204" pitchFamily="18" charset="0"/>
                        </a:rPr>
                        <m:t>+</m:t>
                      </m:r>
                      <m:r>
                        <a:rPr lang="tr-TR" b="0" i="1" smtClean="0">
                          <a:solidFill>
                            <a:srgbClr val="00B050"/>
                          </a:solidFill>
                          <a:latin typeface="Cambria Math" panose="02040503050406030204" pitchFamily="18" charset="0"/>
                        </a:rPr>
                        <m:t>2</m:t>
                      </m:r>
                      <m:sSub>
                        <m:sSubPr>
                          <m:ctrlPr>
                            <a:rPr lang="tr-TR" i="1">
                              <a:solidFill>
                                <a:srgbClr val="00B050"/>
                              </a:solidFill>
                              <a:latin typeface="Cambria Math" panose="02040503050406030204" pitchFamily="18" charset="0"/>
                            </a:rPr>
                          </m:ctrlPr>
                        </m:sSubPr>
                        <m:e>
                          <m:r>
                            <a:rPr lang="tr-TR" i="1">
                              <a:solidFill>
                                <a:srgbClr val="00B050"/>
                              </a:solidFill>
                              <a:latin typeface="Cambria Math" panose="02040503050406030204" pitchFamily="18" charset="0"/>
                            </a:rPr>
                            <m:t>𝑠</m:t>
                          </m:r>
                        </m:e>
                        <m:sub>
                          <m:r>
                            <a:rPr lang="tr-TR" i="1">
                              <a:solidFill>
                                <a:srgbClr val="00B050"/>
                              </a:solidFill>
                              <a:latin typeface="Cambria Math" panose="02040503050406030204" pitchFamily="18" charset="0"/>
                            </a:rPr>
                            <m:t>11</m:t>
                          </m:r>
                        </m:sub>
                      </m:sSub>
                      <m:r>
                        <a:rPr lang="tr-TR" i="1">
                          <a:solidFill>
                            <a:srgbClr val="00B050"/>
                          </a:solidFill>
                          <a:latin typeface="Cambria Math" panose="02040503050406030204" pitchFamily="18" charset="0"/>
                        </a:rPr>
                        <m:t>⟹</m:t>
                      </m:r>
                      <m:sSub>
                        <m:sSubPr>
                          <m:ctrlPr>
                            <a:rPr lang="tr-TR" i="1">
                              <a:solidFill>
                                <a:srgbClr val="00B050"/>
                              </a:solidFill>
                              <a:latin typeface="Cambria Math" panose="02040503050406030204" pitchFamily="18" charset="0"/>
                            </a:rPr>
                          </m:ctrlPr>
                        </m:sSubPr>
                        <m:e>
                          <m:r>
                            <a:rPr lang="tr-TR" i="1">
                              <a:solidFill>
                                <a:srgbClr val="00B050"/>
                              </a:solidFill>
                              <a:latin typeface="Cambria Math" panose="02040503050406030204" pitchFamily="18" charset="0"/>
                            </a:rPr>
                            <m:t>𝑠</m:t>
                          </m:r>
                        </m:e>
                        <m:sub>
                          <m:r>
                            <a:rPr lang="tr-TR" i="1">
                              <a:solidFill>
                                <a:srgbClr val="00B050"/>
                              </a:solidFill>
                              <a:latin typeface="Cambria Math" panose="02040503050406030204" pitchFamily="18" charset="0"/>
                            </a:rPr>
                            <m:t>11</m:t>
                          </m:r>
                        </m:sub>
                      </m:sSub>
                      <m:r>
                        <a:rPr lang="tr-TR" b="0" i="1" smtClean="0">
                          <a:solidFill>
                            <a:srgbClr val="00B050"/>
                          </a:solidFill>
                          <a:latin typeface="Cambria Math" panose="02040503050406030204" pitchFamily="18" charset="0"/>
                        </a:rPr>
                        <m:t>=</m:t>
                      </m:r>
                      <m:sSub>
                        <m:sSubPr>
                          <m:ctrlPr>
                            <a:rPr lang="tr-TR" i="1">
                              <a:solidFill>
                                <a:srgbClr val="00B050"/>
                              </a:solidFill>
                              <a:latin typeface="Cambria Math" panose="02040503050406030204" pitchFamily="18" charset="0"/>
                            </a:rPr>
                          </m:ctrlPr>
                        </m:sSubPr>
                        <m:e>
                          <m:r>
                            <a:rPr lang="tr-TR" i="1">
                              <a:solidFill>
                                <a:srgbClr val="00B050"/>
                              </a:solidFill>
                              <a:latin typeface="Cambria Math" panose="02040503050406030204" pitchFamily="18" charset="0"/>
                            </a:rPr>
                            <m:t>𝑞</m:t>
                          </m:r>
                        </m:e>
                        <m:sub>
                          <m:r>
                            <a:rPr lang="tr-TR" i="1">
                              <a:solidFill>
                                <a:srgbClr val="00B050"/>
                              </a:solidFill>
                              <a:latin typeface="Cambria Math" panose="02040503050406030204" pitchFamily="18" charset="0"/>
                            </a:rPr>
                            <m:t>12</m:t>
                          </m:r>
                        </m:sub>
                      </m:sSub>
                      <m:r>
                        <a:rPr lang="tr-TR" i="1">
                          <a:solidFill>
                            <a:srgbClr val="00B050"/>
                          </a:solidFill>
                          <a:latin typeface="Cambria Math" panose="02040503050406030204" pitchFamily="18" charset="0"/>
                        </a:rPr>
                        <m:t>−</m:t>
                      </m:r>
                      <m:rad>
                        <m:radPr>
                          <m:degHide m:val="on"/>
                          <m:ctrlPr>
                            <a:rPr lang="tr-TR" i="1">
                              <a:solidFill>
                                <a:srgbClr val="00B050"/>
                              </a:solidFill>
                              <a:latin typeface="Cambria Math" panose="02040503050406030204" pitchFamily="18" charset="0"/>
                            </a:rPr>
                          </m:ctrlPr>
                        </m:radPr>
                        <m:deg/>
                        <m:e>
                          <m:sSub>
                            <m:sSubPr>
                              <m:ctrlPr>
                                <a:rPr lang="tr-TR" i="1">
                                  <a:solidFill>
                                    <a:srgbClr val="00B050"/>
                                  </a:solidFill>
                                  <a:latin typeface="Cambria Math" panose="02040503050406030204" pitchFamily="18" charset="0"/>
                                </a:rPr>
                              </m:ctrlPr>
                            </m:sSubPr>
                            <m:e>
                              <m:r>
                                <a:rPr lang="tr-TR" i="1">
                                  <a:solidFill>
                                    <a:srgbClr val="00B050"/>
                                  </a:solidFill>
                                  <a:latin typeface="Cambria Math" panose="02040503050406030204" pitchFamily="18" charset="0"/>
                                </a:rPr>
                                <m:t>𝑞</m:t>
                              </m:r>
                            </m:e>
                            <m:sub>
                              <m:r>
                                <a:rPr lang="tr-TR" i="1">
                                  <a:solidFill>
                                    <a:srgbClr val="00B050"/>
                                  </a:solidFill>
                                  <a:latin typeface="Cambria Math" panose="02040503050406030204" pitchFamily="18" charset="0"/>
                                </a:rPr>
                                <m:t>11</m:t>
                              </m:r>
                            </m:sub>
                          </m:sSub>
                          <m:sSub>
                            <m:sSubPr>
                              <m:ctrlPr>
                                <a:rPr lang="tr-TR" i="1">
                                  <a:solidFill>
                                    <a:srgbClr val="00B050"/>
                                  </a:solidFill>
                                  <a:latin typeface="Cambria Math" panose="02040503050406030204" pitchFamily="18" charset="0"/>
                                </a:rPr>
                              </m:ctrlPr>
                            </m:sSubPr>
                            <m:e>
                              <m:r>
                                <a:rPr lang="tr-TR" i="1">
                                  <a:solidFill>
                                    <a:srgbClr val="00B050"/>
                                  </a:solidFill>
                                  <a:latin typeface="Cambria Math" panose="02040503050406030204" pitchFamily="18" charset="0"/>
                                </a:rPr>
                                <m:t>𝑞</m:t>
                              </m:r>
                            </m:e>
                            <m:sub>
                              <m:r>
                                <a:rPr lang="tr-TR" i="1">
                                  <a:solidFill>
                                    <a:srgbClr val="00B050"/>
                                  </a:solidFill>
                                  <a:latin typeface="Cambria Math" panose="02040503050406030204" pitchFamily="18" charset="0"/>
                                </a:rPr>
                                <m:t>22</m:t>
                              </m:r>
                            </m:sub>
                          </m:sSub>
                        </m:e>
                      </m:rad>
                    </m:oMath>
                  </m:oMathPara>
                </a14:m>
                <a:endParaRPr lang="tr-TR" i="1" dirty="0">
                  <a:solidFill>
                    <a:srgbClr val="00B050"/>
                  </a:solidFill>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24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32</a:t>
            </a:fld>
            <a:endParaRPr lang="tr-TR"/>
          </a:p>
        </p:txBody>
      </p:sp>
    </p:spTree>
    <p:extLst>
      <p:ext uri="{BB962C8B-B14F-4D97-AF65-F5344CB8AC3E}">
        <p14:creationId xmlns:p14="http://schemas.microsoft.com/office/powerpoint/2010/main" val="3897371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 Devam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a:t>Eğer </a:t>
                </a:r>
                <a14:m>
                  <m:oMath xmlns:m="http://schemas.openxmlformats.org/officeDocument/2006/math">
                    <m:bar>
                      <m:barPr>
                        <m:ctrlPr>
                          <a:rPr lang="tr-TR" b="0" i="1" smtClean="0">
                            <a:latin typeface="Cambria Math" panose="02040503050406030204" pitchFamily="18" charset="0"/>
                          </a:rPr>
                        </m:ctrlPr>
                      </m:barPr>
                      <m:e>
                        <m:r>
                          <a:rPr lang="tr-TR" b="0" i="1" smtClean="0">
                            <a:latin typeface="Cambria Math" panose="02040503050406030204" pitchFamily="18" charset="0"/>
                          </a:rPr>
                          <m:t>𝑄</m:t>
                        </m:r>
                      </m:e>
                    </m:bar>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2"/>
                                  <m:mcJc m:val="center"/>
                                </m:mcPr>
                              </m:mc>
                            </m:mcs>
                            <m:ctrlPr>
                              <a:rPr lang="tr-TR" b="0" i="1" smtClean="0">
                                <a:latin typeface="Cambria Math" panose="02040503050406030204" pitchFamily="18" charset="0"/>
                              </a:rPr>
                            </m:ctrlPr>
                          </m:mPr>
                          <m:mr>
                            <m:e>
                              <m:r>
                                <m:rPr>
                                  <m:brk m:alnAt="7"/>
                                </m:rPr>
                                <a:rPr lang="tr-TR" b="0" i="1" smtClean="0">
                                  <a:latin typeface="Cambria Math" panose="02040503050406030204" pitchFamily="18" charset="0"/>
                                </a:rPr>
                                <m:t>4</m:t>
                              </m:r>
                            </m:e>
                            <m:e>
                              <m:r>
                                <a:rPr lang="tr-TR" b="0" i="1" smtClean="0">
                                  <a:latin typeface="Cambria Math" panose="02040503050406030204" pitchFamily="18" charset="0"/>
                                </a:rPr>
                                <m:t>0</m:t>
                              </m:r>
                            </m:e>
                          </m:mr>
                          <m:mr>
                            <m:e>
                              <m:r>
                                <a:rPr lang="tr-TR" b="0" i="1" smtClean="0">
                                  <a:latin typeface="Cambria Math" panose="02040503050406030204" pitchFamily="18" charset="0"/>
                                </a:rPr>
                                <m:t>0</m:t>
                              </m:r>
                            </m:e>
                            <m:e>
                              <m:r>
                                <a:rPr lang="tr-TR" b="0" i="1" smtClean="0">
                                  <a:latin typeface="Cambria Math" panose="02040503050406030204" pitchFamily="18" charset="0"/>
                                </a:rPr>
                                <m:t>1</m:t>
                              </m:r>
                            </m:e>
                          </m:mr>
                        </m:m>
                      </m:e>
                    </m:d>
                    <m:r>
                      <a:rPr lang="tr-TR" b="0" i="1" smtClean="0">
                        <a:latin typeface="Cambria Math" panose="02040503050406030204" pitchFamily="18" charset="0"/>
                      </a:rPr>
                      <m:t> </m:t>
                    </m:r>
                  </m:oMath>
                </a14:m>
                <a:r>
                  <a:rPr lang="tr-TR" dirty="0"/>
                  <a:t>ise</a:t>
                </a:r>
              </a:p>
              <a:p>
                <a:pPr marL="45720" indent="0">
                  <a:buNone/>
                </a:pPr>
                <a14:m>
                  <m:oMathPara xmlns:m="http://schemas.openxmlformats.org/officeDocument/2006/math">
                    <m:oMathParaPr>
                      <m:jc m:val="centerGroup"/>
                    </m:oMathParaPr>
                    <m:oMath xmlns:m="http://schemas.openxmlformats.org/officeDocument/2006/math">
                      <m:sSub>
                        <m:sSubPr>
                          <m:ctrlPr>
                            <a:rPr lang="tr-TR" i="1" smtClean="0">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1</m:t>
                          </m:r>
                        </m:sub>
                      </m:sSub>
                      <m:r>
                        <a:rPr lang="tr-TR" i="1">
                          <a:solidFill>
                            <a:schemeClr val="tx1"/>
                          </a:solidFill>
                          <a:latin typeface="Cambria Math" panose="02040503050406030204" pitchFamily="18" charset="0"/>
                        </a:rPr>
                        <m:t>=</m:t>
                      </m:r>
                      <m:rad>
                        <m:radPr>
                          <m:degHide m:val="on"/>
                          <m:ctrlPr>
                            <a:rPr lang="tr-TR" i="1">
                              <a:solidFill>
                                <a:schemeClr val="tx1"/>
                              </a:solidFill>
                              <a:latin typeface="Cambria Math" panose="02040503050406030204" pitchFamily="18" charset="0"/>
                            </a:rPr>
                          </m:ctrlPr>
                        </m:radPr>
                        <m:deg/>
                        <m:e>
                          <m:sSub>
                            <m:sSubPr>
                              <m:ctrlPr>
                                <a:rPr lang="tr-TR" i="1" smtClean="0">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i="1">
                                  <a:solidFill>
                                    <a:schemeClr val="tx1"/>
                                  </a:solidFill>
                                  <a:latin typeface="Cambria Math" panose="02040503050406030204" pitchFamily="18" charset="0"/>
                                </a:rPr>
                                <m:t>11</m:t>
                              </m:r>
                            </m:sub>
                          </m:sSub>
                        </m:e>
                      </m:rad>
                      <m:r>
                        <a:rPr lang="tr-TR" b="0" i="1" smtClean="0">
                          <a:solidFill>
                            <a:schemeClr val="tx1"/>
                          </a:solidFill>
                          <a:latin typeface="Cambria Math" panose="02040503050406030204" pitchFamily="18" charset="0"/>
                        </a:rPr>
                        <m:t>=</m:t>
                      </m:r>
                      <m:rad>
                        <m:radPr>
                          <m:degHide m:val="on"/>
                          <m:ctrlPr>
                            <a:rPr lang="tr-TR" i="1">
                              <a:latin typeface="Cambria Math" panose="02040503050406030204" pitchFamily="18" charset="0"/>
                            </a:rPr>
                          </m:ctrlPr>
                        </m:radPr>
                        <m:deg/>
                        <m:e>
                          <m:r>
                            <a:rPr lang="tr-TR" b="0" i="1" smtClean="0">
                              <a:latin typeface="Cambria Math" panose="02040503050406030204" pitchFamily="18" charset="0"/>
                            </a:rPr>
                            <m:t>4</m:t>
                          </m:r>
                        </m:e>
                      </m:rad>
                      <m:r>
                        <a:rPr lang="tr-TR" b="0" i="1" smtClean="0">
                          <a:latin typeface="Cambria Math" panose="02040503050406030204" pitchFamily="18" charset="0"/>
                        </a:rPr>
                        <m:t>=2</m:t>
                      </m:r>
                    </m:oMath>
                  </m:oMathPara>
                </a14:m>
                <a:endParaRPr lang="tr-TR" dirty="0">
                  <a:solidFill>
                    <a:schemeClr val="tx1"/>
                  </a:solidFill>
                </a:endParaRPr>
              </a:p>
              <a:p>
                <a:pPr marL="45720" indent="0">
                  <a:buNone/>
                </a:pPr>
                <a14:m>
                  <m:oMathPara xmlns:m="http://schemas.openxmlformats.org/officeDocument/2006/math">
                    <m:oMathParaPr>
                      <m:jc m:val="centerGroup"/>
                    </m:oMathParaPr>
                    <m:oMath xmlns:m="http://schemas.openxmlformats.org/officeDocument/2006/math">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2</m:t>
                          </m:r>
                        </m:sub>
                      </m:sSub>
                      <m:r>
                        <a:rPr lang="tr-TR" i="1">
                          <a:solidFill>
                            <a:schemeClr val="tx1"/>
                          </a:solidFill>
                          <a:latin typeface="Cambria Math" panose="02040503050406030204" pitchFamily="18" charset="0"/>
                        </a:rPr>
                        <m:t>=</m:t>
                      </m:r>
                      <m:rad>
                        <m:radPr>
                          <m:degHide m:val="on"/>
                          <m:ctrlPr>
                            <a:rPr lang="tr-TR" i="1">
                              <a:solidFill>
                                <a:schemeClr val="tx1"/>
                              </a:solidFill>
                              <a:latin typeface="Cambria Math" panose="02040503050406030204" pitchFamily="18" charset="0"/>
                            </a:rPr>
                          </m:ctrlPr>
                        </m:radPr>
                        <m:deg/>
                        <m:e>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i="1">
                                  <a:solidFill>
                                    <a:schemeClr val="tx1"/>
                                  </a:solidFill>
                                  <a:latin typeface="Cambria Math" panose="02040503050406030204" pitchFamily="18" charset="0"/>
                                </a:rPr>
                                <m:t>22</m:t>
                              </m:r>
                            </m:sub>
                          </m:sSub>
                        </m:e>
                      </m:rad>
                      <m:r>
                        <a:rPr lang="tr-TR" i="1">
                          <a:latin typeface="Cambria Math" panose="02040503050406030204" pitchFamily="18" charset="0"/>
                        </a:rPr>
                        <m:t>=</m:t>
                      </m:r>
                      <m:rad>
                        <m:radPr>
                          <m:degHide m:val="on"/>
                          <m:ctrlPr>
                            <a:rPr lang="tr-TR" i="1">
                              <a:latin typeface="Cambria Math" panose="02040503050406030204" pitchFamily="18" charset="0"/>
                            </a:rPr>
                          </m:ctrlPr>
                        </m:radPr>
                        <m:deg/>
                        <m:e>
                          <m:r>
                            <a:rPr lang="tr-TR" b="0" i="1" smtClean="0">
                              <a:latin typeface="Cambria Math" panose="02040503050406030204" pitchFamily="18" charset="0"/>
                            </a:rPr>
                            <m:t>1</m:t>
                          </m:r>
                        </m:e>
                      </m:rad>
                      <m:r>
                        <a:rPr lang="tr-TR" i="1">
                          <a:latin typeface="Cambria Math" panose="02040503050406030204" pitchFamily="18" charset="0"/>
                        </a:rPr>
                        <m:t>=</m:t>
                      </m:r>
                      <m:r>
                        <a:rPr lang="tr-TR" b="0" i="1" smtClean="0">
                          <a:latin typeface="Cambria Math" panose="02040503050406030204" pitchFamily="18" charset="0"/>
                        </a:rPr>
                        <m:t>1</m:t>
                      </m:r>
                    </m:oMath>
                  </m:oMathPara>
                </a14:m>
                <a:endParaRPr lang="tr-TR" b="0" i="1" dirty="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𝑠</m:t>
                          </m:r>
                        </m:e>
                        <m:sub>
                          <m:r>
                            <a:rPr lang="tr-TR" i="1">
                              <a:solidFill>
                                <a:schemeClr val="tx1"/>
                              </a:solidFill>
                              <a:latin typeface="Cambria Math" panose="02040503050406030204" pitchFamily="18" charset="0"/>
                            </a:rPr>
                            <m:t>11</m:t>
                          </m:r>
                        </m:sub>
                      </m:sSub>
                      <m:r>
                        <a:rPr lang="tr-TR" i="1">
                          <a:solidFill>
                            <a:schemeClr val="tx1"/>
                          </a:solidFill>
                          <a:latin typeface="Cambria Math" panose="02040503050406030204" pitchFamily="18" charset="0"/>
                        </a:rPr>
                        <m:t>=</m:t>
                      </m:r>
                      <m:r>
                        <a:rPr lang="tr-TR" b="0" i="1" smtClean="0">
                          <a:solidFill>
                            <a:schemeClr val="tx1"/>
                          </a:solidFill>
                          <a:latin typeface="Cambria Math" panose="02040503050406030204" pitchFamily="18" charset="0"/>
                        </a:rPr>
                        <m:t>0</m:t>
                      </m:r>
                      <m:r>
                        <a:rPr lang="tr-TR" i="1">
                          <a:solidFill>
                            <a:schemeClr val="tx1"/>
                          </a:solidFill>
                          <a:latin typeface="Cambria Math" panose="02040503050406030204" pitchFamily="18" charset="0"/>
                        </a:rPr>
                        <m:t>−</m:t>
                      </m:r>
                      <m:rad>
                        <m:radPr>
                          <m:degHide m:val="on"/>
                          <m:ctrlPr>
                            <a:rPr lang="tr-TR" i="1">
                              <a:solidFill>
                                <a:schemeClr val="tx1"/>
                              </a:solidFill>
                              <a:latin typeface="Cambria Math" panose="02040503050406030204" pitchFamily="18" charset="0"/>
                            </a:rPr>
                          </m:ctrlPr>
                        </m:radPr>
                        <m:deg/>
                        <m:e>
                          <m:r>
                            <a:rPr lang="tr-TR" b="0" i="1" smtClean="0">
                              <a:solidFill>
                                <a:schemeClr val="tx1"/>
                              </a:solidFill>
                              <a:latin typeface="Cambria Math" panose="02040503050406030204" pitchFamily="18" charset="0"/>
                            </a:rPr>
                            <m:t>4∗1</m:t>
                          </m:r>
                        </m:e>
                      </m:rad>
                      <m:r>
                        <a:rPr lang="tr-TR" b="0" i="1" smtClean="0">
                          <a:solidFill>
                            <a:schemeClr val="tx1"/>
                          </a:solidFill>
                          <a:latin typeface="Cambria Math" panose="02040503050406030204" pitchFamily="18" charset="0"/>
                        </a:rPr>
                        <m:t>=−2</m:t>
                      </m:r>
                    </m:oMath>
                  </m:oMathPara>
                </a14:m>
                <a:endParaRPr lang="tr-TR" dirty="0">
                  <a:solidFill>
                    <a:schemeClr val="tx1"/>
                  </a:solidFill>
                </a:endParaRPr>
              </a:p>
              <a:p>
                <a:pPr marL="45720" indent="0">
                  <a:buNone/>
                </a:pPr>
                <a:r>
                  <a:rPr lang="tr-TR" dirty="0"/>
                  <a:t>Sağlamasını yaparsak her iki tarafın denk geldiğini görebiliriz. Şöyleki</a:t>
                </a:r>
              </a:p>
              <a:p>
                <a:pPr marL="45720" indent="0">
                  <a:buNone/>
                </a:pPr>
                <a14:m>
                  <m:oMathPara xmlns:m="http://schemas.openxmlformats.org/officeDocument/2006/math">
                    <m:oMathParaPr>
                      <m:jc m:val="centerGroup"/>
                    </m:oMathParaPr>
                    <m:oMath xmlns:m="http://schemas.openxmlformats.org/officeDocument/2006/math">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𝑥</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𝑄</m:t>
                          </m:r>
                        </m:e>
                      </m:bar>
                      <m:bar>
                        <m:barPr>
                          <m:ctrlPr>
                            <a:rPr lang="tr-TR" i="1">
                              <a:latin typeface="Cambria Math" panose="02040503050406030204" pitchFamily="18" charset="0"/>
                            </a:rPr>
                          </m:ctrlPr>
                        </m:barPr>
                        <m:e>
                          <m:r>
                            <a:rPr lang="tr-TR" i="1">
                              <a:latin typeface="Cambria Math" panose="02040503050406030204" pitchFamily="18" charset="0"/>
                            </a:rPr>
                            <m:t>𝑥</m:t>
                          </m:r>
                        </m:e>
                      </m:bar>
                      <m:r>
                        <a:rPr lang="tr-TR">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𝛾</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𝑥</m:t>
                                  </m:r>
                                </m:e>
                              </m:bar>
                            </m:e>
                          </m:d>
                        </m:e>
                        <m:sup>
                          <m:r>
                            <a:rPr lang="tr-TR" i="1">
                              <a:latin typeface="Cambria Math" panose="02040503050406030204" pitchFamily="18" charset="0"/>
                            </a:rPr>
                            <m:t>2</m:t>
                          </m:r>
                        </m:sup>
                      </m:sSup>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𝑑</m:t>
                          </m:r>
                        </m:num>
                        <m:den>
                          <m:r>
                            <a:rPr lang="tr-TR" i="1">
                              <a:latin typeface="Cambria Math" panose="02040503050406030204" pitchFamily="18" charset="0"/>
                            </a:rPr>
                            <m:t>𝑑𝑡</m:t>
                          </m:r>
                        </m:den>
                      </m:f>
                      <m:r>
                        <a:rPr lang="tr-TR" i="1">
                          <a:latin typeface="Cambria Math" panose="02040503050406030204" pitchFamily="18" charset="0"/>
                        </a:rPr>
                        <m:t>(</m:t>
                      </m:r>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𝑥</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𝑆</m:t>
                          </m:r>
                        </m:e>
                      </m:bar>
                      <m:bar>
                        <m:barPr>
                          <m:ctrlPr>
                            <a:rPr lang="tr-TR" i="1">
                              <a:latin typeface="Cambria Math" panose="02040503050406030204" pitchFamily="18" charset="0"/>
                            </a:rPr>
                          </m:ctrlPr>
                        </m:barPr>
                        <m:e>
                          <m:r>
                            <a:rPr lang="tr-TR" i="1">
                              <a:latin typeface="Cambria Math" panose="02040503050406030204" pitchFamily="18" charset="0"/>
                            </a:rPr>
                            <m:t>𝑥</m:t>
                          </m:r>
                        </m:e>
                      </m:bar>
                      <m:r>
                        <a:rPr lang="tr-TR" i="1">
                          <a:latin typeface="Cambria Math" panose="02040503050406030204" pitchFamily="18" charset="0"/>
                        </a:rPr>
                        <m:t>)</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b="0" i="1" smtClean="0">
                          <a:solidFill>
                            <a:schemeClr val="tx1"/>
                          </a:solidFill>
                          <a:latin typeface="Cambria Math" panose="02040503050406030204" pitchFamily="18" charset="0"/>
                        </a:rPr>
                        <m:t>4</m:t>
                      </m:r>
                      <m:sSubSup>
                        <m:sSubSupPr>
                          <m:ctrlPr>
                            <a:rPr lang="tr-TR" i="1">
                              <a:solidFill>
                                <a:schemeClr val="tx1"/>
                              </a:solidFill>
                              <a:latin typeface="Cambria Math" panose="02040503050406030204" pitchFamily="18" charset="0"/>
                            </a:rPr>
                          </m:ctrlPr>
                        </m:sSubSupPr>
                        <m:e>
                          <m:r>
                            <a:rPr lang="tr-TR" i="1">
                              <a:solidFill>
                                <a:schemeClr val="tx1"/>
                              </a:solidFill>
                              <a:latin typeface="Cambria Math" panose="02040503050406030204" pitchFamily="18" charset="0"/>
                            </a:rPr>
                            <m:t>𝑥</m:t>
                          </m:r>
                        </m:e>
                        <m:sub>
                          <m:r>
                            <a:rPr lang="tr-TR" i="1">
                              <a:solidFill>
                                <a:schemeClr val="tx1"/>
                              </a:solidFill>
                              <a:latin typeface="Cambria Math" panose="02040503050406030204" pitchFamily="18" charset="0"/>
                            </a:rPr>
                            <m:t>1</m:t>
                          </m:r>
                        </m:sub>
                        <m:sup>
                          <m:r>
                            <a:rPr lang="tr-TR" i="1">
                              <a:solidFill>
                                <a:schemeClr val="tx1"/>
                              </a:solidFill>
                              <a:latin typeface="Cambria Math" panose="02040503050406030204" pitchFamily="18" charset="0"/>
                            </a:rPr>
                            <m:t>2</m:t>
                          </m:r>
                        </m:sup>
                      </m:sSubSup>
                      <m:r>
                        <a:rPr lang="tr-TR" i="1">
                          <a:solidFill>
                            <a:schemeClr val="tx1"/>
                          </a:solidFill>
                          <a:latin typeface="Cambria Math" panose="02040503050406030204" pitchFamily="18" charset="0"/>
                        </a:rPr>
                        <m:t>+</m:t>
                      </m:r>
                      <m:sSubSup>
                        <m:sSubSupPr>
                          <m:ctrlPr>
                            <a:rPr lang="tr-TR" i="1">
                              <a:solidFill>
                                <a:schemeClr val="tx1"/>
                              </a:solidFill>
                              <a:latin typeface="Cambria Math" panose="02040503050406030204" pitchFamily="18" charset="0"/>
                            </a:rPr>
                          </m:ctrlPr>
                        </m:sSubSupPr>
                        <m:e>
                          <m:r>
                            <a:rPr lang="tr-TR" i="1">
                              <a:solidFill>
                                <a:schemeClr val="tx1"/>
                              </a:solidFill>
                              <a:latin typeface="Cambria Math" panose="02040503050406030204" pitchFamily="18" charset="0"/>
                            </a:rPr>
                            <m:t>𝑥</m:t>
                          </m:r>
                        </m:e>
                        <m:sub>
                          <m:r>
                            <a:rPr lang="tr-TR" i="1">
                              <a:solidFill>
                                <a:schemeClr val="tx1"/>
                              </a:solidFill>
                              <a:latin typeface="Cambria Math" panose="02040503050406030204" pitchFamily="18" charset="0"/>
                            </a:rPr>
                            <m:t>2</m:t>
                          </m:r>
                        </m:sub>
                        <m:sup>
                          <m:r>
                            <a:rPr lang="tr-TR" i="1">
                              <a:solidFill>
                                <a:schemeClr val="tx1"/>
                              </a:solidFill>
                              <a:latin typeface="Cambria Math" panose="02040503050406030204" pitchFamily="18" charset="0"/>
                            </a:rPr>
                            <m:t>2</m:t>
                          </m:r>
                        </m:sup>
                      </m:sSubSup>
                      <m:r>
                        <a:rPr lang="tr-TR" i="1">
                          <a:solidFill>
                            <a:schemeClr val="tx1"/>
                          </a:solidFill>
                          <a:latin typeface="Cambria Math" panose="02040503050406030204" pitchFamily="18" charset="0"/>
                        </a:rPr>
                        <m:t>=</m:t>
                      </m:r>
                      <m:r>
                        <a:rPr lang="tr-TR" b="0" i="1" smtClean="0">
                          <a:solidFill>
                            <a:schemeClr val="tx1"/>
                          </a:solidFill>
                          <a:latin typeface="Cambria Math" panose="02040503050406030204" pitchFamily="18" charset="0"/>
                        </a:rPr>
                        <m:t>4</m:t>
                      </m:r>
                      <m:sSubSup>
                        <m:sSubSupPr>
                          <m:ctrlPr>
                            <a:rPr lang="tr-TR" i="1">
                              <a:solidFill>
                                <a:schemeClr val="tx1"/>
                              </a:solidFill>
                              <a:latin typeface="Cambria Math" panose="02040503050406030204" pitchFamily="18" charset="0"/>
                            </a:rPr>
                          </m:ctrlPr>
                        </m:sSubSupPr>
                        <m:e>
                          <m:r>
                            <a:rPr lang="tr-TR" i="1">
                              <a:solidFill>
                                <a:schemeClr val="tx1"/>
                              </a:solidFill>
                              <a:latin typeface="Cambria Math" panose="02040503050406030204" pitchFamily="18" charset="0"/>
                            </a:rPr>
                            <m:t>𝑥</m:t>
                          </m:r>
                        </m:e>
                        <m:sub>
                          <m:r>
                            <a:rPr lang="tr-TR" i="1">
                              <a:solidFill>
                                <a:schemeClr val="tx1"/>
                              </a:solidFill>
                              <a:latin typeface="Cambria Math" panose="02040503050406030204" pitchFamily="18" charset="0"/>
                            </a:rPr>
                            <m:t>1</m:t>
                          </m:r>
                        </m:sub>
                        <m:sup>
                          <m:r>
                            <a:rPr lang="tr-TR" i="1">
                              <a:solidFill>
                                <a:schemeClr val="tx1"/>
                              </a:solidFill>
                              <a:latin typeface="Cambria Math" panose="02040503050406030204" pitchFamily="18" charset="0"/>
                            </a:rPr>
                            <m:t>2</m:t>
                          </m:r>
                        </m:sup>
                      </m:sSubSup>
                      <m:r>
                        <a:rPr lang="tr-TR" i="1">
                          <a:solidFill>
                            <a:schemeClr val="tx1"/>
                          </a:solidFill>
                          <a:latin typeface="Cambria Math" panose="02040503050406030204" pitchFamily="18" charset="0"/>
                        </a:rPr>
                        <m:t>+</m:t>
                      </m:r>
                      <m:r>
                        <a:rPr lang="tr-TR" b="0" i="1" smtClean="0">
                          <a:solidFill>
                            <a:schemeClr val="tx1"/>
                          </a:solidFill>
                          <a:latin typeface="Cambria Math" panose="02040503050406030204" pitchFamily="18" charset="0"/>
                        </a:rPr>
                        <m:t>4</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𝑥</m:t>
                          </m:r>
                        </m:e>
                        <m:sub>
                          <m:r>
                            <a:rPr lang="tr-TR" i="1">
                              <a:solidFill>
                                <a:schemeClr val="tx1"/>
                              </a:solidFill>
                              <a:latin typeface="Cambria Math" panose="02040503050406030204" pitchFamily="18" charset="0"/>
                            </a:rPr>
                            <m:t>1</m:t>
                          </m:r>
                        </m:sub>
                      </m:sSub>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𝑥</m:t>
                          </m:r>
                        </m:e>
                        <m:sub>
                          <m:r>
                            <a:rPr lang="tr-TR" i="1">
                              <a:solidFill>
                                <a:schemeClr val="tx1"/>
                              </a:solidFill>
                              <a:latin typeface="Cambria Math" panose="02040503050406030204" pitchFamily="18" charset="0"/>
                            </a:rPr>
                            <m:t>2</m:t>
                          </m:r>
                        </m:sub>
                      </m:sSub>
                      <m:r>
                        <a:rPr lang="tr-TR" i="1">
                          <a:solidFill>
                            <a:schemeClr val="tx1"/>
                          </a:solidFill>
                          <a:latin typeface="Cambria Math" panose="02040503050406030204" pitchFamily="18" charset="0"/>
                        </a:rPr>
                        <m:t>+</m:t>
                      </m:r>
                      <m:sSubSup>
                        <m:sSubSupPr>
                          <m:ctrlPr>
                            <a:rPr lang="tr-TR" i="1">
                              <a:solidFill>
                                <a:schemeClr val="tx1"/>
                              </a:solidFill>
                              <a:latin typeface="Cambria Math" panose="02040503050406030204" pitchFamily="18" charset="0"/>
                            </a:rPr>
                          </m:ctrlPr>
                        </m:sSubSupPr>
                        <m:e>
                          <m:r>
                            <a:rPr lang="tr-TR" i="1">
                              <a:solidFill>
                                <a:schemeClr val="tx1"/>
                              </a:solidFill>
                              <a:latin typeface="Cambria Math" panose="02040503050406030204" pitchFamily="18" charset="0"/>
                            </a:rPr>
                            <m:t>𝑥</m:t>
                          </m:r>
                        </m:e>
                        <m:sub>
                          <m:r>
                            <a:rPr lang="tr-TR" i="1">
                              <a:solidFill>
                                <a:schemeClr val="tx1"/>
                              </a:solidFill>
                              <a:latin typeface="Cambria Math" panose="02040503050406030204" pitchFamily="18" charset="0"/>
                            </a:rPr>
                            <m:t>2</m:t>
                          </m:r>
                        </m:sub>
                        <m:sup>
                          <m:r>
                            <a:rPr lang="tr-TR" i="1">
                              <a:solidFill>
                                <a:schemeClr val="tx1"/>
                              </a:solidFill>
                              <a:latin typeface="Cambria Math" panose="02040503050406030204" pitchFamily="18" charset="0"/>
                            </a:rPr>
                            <m:t>2</m:t>
                          </m:r>
                        </m:sup>
                      </m:sSubSup>
                      <m:r>
                        <a:rPr lang="tr-TR" i="1">
                          <a:solidFill>
                            <a:schemeClr val="tx1"/>
                          </a:solidFill>
                          <a:latin typeface="Cambria Math" panose="02040503050406030204" pitchFamily="18" charset="0"/>
                        </a:rPr>
                        <m:t>+</m:t>
                      </m:r>
                      <m:f>
                        <m:fPr>
                          <m:ctrlPr>
                            <a:rPr lang="tr-TR" i="1">
                              <a:solidFill>
                                <a:schemeClr val="tx1"/>
                              </a:solidFill>
                              <a:latin typeface="Cambria Math" panose="02040503050406030204" pitchFamily="18" charset="0"/>
                            </a:rPr>
                          </m:ctrlPr>
                        </m:fPr>
                        <m:num>
                          <m:r>
                            <a:rPr lang="tr-TR" i="1">
                              <a:solidFill>
                                <a:schemeClr val="tx1"/>
                              </a:solidFill>
                              <a:latin typeface="Cambria Math" panose="02040503050406030204" pitchFamily="18" charset="0"/>
                            </a:rPr>
                            <m:t>𝑑</m:t>
                          </m:r>
                        </m:num>
                        <m:den>
                          <m:r>
                            <a:rPr lang="tr-TR" i="1">
                              <a:solidFill>
                                <a:schemeClr val="tx1"/>
                              </a:solidFill>
                              <a:latin typeface="Cambria Math" panose="02040503050406030204" pitchFamily="18" charset="0"/>
                            </a:rPr>
                            <m:t>𝑑𝑡</m:t>
                          </m:r>
                        </m:den>
                      </m:f>
                      <m:d>
                        <m:dPr>
                          <m:ctrlPr>
                            <a:rPr lang="tr-TR" i="1">
                              <a:solidFill>
                                <a:schemeClr val="tx1"/>
                              </a:solidFill>
                              <a:latin typeface="Cambria Math" panose="02040503050406030204" pitchFamily="18" charset="0"/>
                            </a:rPr>
                          </m:ctrlPr>
                        </m:dPr>
                        <m:e>
                          <m:r>
                            <a:rPr lang="tr-TR" b="0" i="1" smtClean="0">
                              <a:solidFill>
                                <a:schemeClr val="tx1"/>
                              </a:solidFill>
                              <a:latin typeface="Cambria Math" panose="02040503050406030204" pitchFamily="18" charset="0"/>
                            </a:rPr>
                            <m:t>−2</m:t>
                          </m:r>
                          <m:sSubSup>
                            <m:sSubSupPr>
                              <m:ctrlPr>
                                <a:rPr lang="tr-TR" b="0" i="1" smtClean="0">
                                  <a:solidFill>
                                    <a:schemeClr val="tx1"/>
                                  </a:solidFill>
                                  <a:latin typeface="Cambria Math" panose="02040503050406030204" pitchFamily="18" charset="0"/>
                                </a:rPr>
                              </m:ctrlPr>
                            </m:sSubSupPr>
                            <m:e>
                              <m:r>
                                <a:rPr lang="tr-TR" b="0" i="1" smtClean="0">
                                  <a:solidFill>
                                    <a:schemeClr val="tx1"/>
                                  </a:solidFill>
                                  <a:latin typeface="Cambria Math" panose="02040503050406030204" pitchFamily="18" charset="0"/>
                                </a:rPr>
                                <m:t>𝑥</m:t>
                              </m:r>
                            </m:e>
                            <m:sub>
                              <m:r>
                                <a:rPr lang="tr-TR" b="0" i="1" smtClean="0">
                                  <a:solidFill>
                                    <a:schemeClr val="tx1"/>
                                  </a:solidFill>
                                  <a:latin typeface="Cambria Math" panose="02040503050406030204" pitchFamily="18" charset="0"/>
                                </a:rPr>
                                <m:t>1</m:t>
                              </m:r>
                            </m:sub>
                            <m:sup>
                              <m:r>
                                <a:rPr lang="tr-TR" b="0" i="1" smtClean="0">
                                  <a:solidFill>
                                    <a:schemeClr val="tx1"/>
                                  </a:solidFill>
                                  <a:latin typeface="Cambria Math" panose="02040503050406030204" pitchFamily="18" charset="0"/>
                                </a:rPr>
                                <m:t>2</m:t>
                              </m:r>
                            </m:sup>
                          </m:sSubSup>
                        </m:e>
                      </m:d>
                    </m:oMath>
                  </m:oMathPara>
                </a14:m>
                <a:endParaRPr lang="tr-TR" dirty="0">
                  <a:solidFill>
                    <a:schemeClr val="tx1"/>
                  </a:solidFill>
                </a:endParaRP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4</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2</m:t>
                          </m:r>
                        </m:sub>
                        <m:sup>
                          <m:r>
                            <a:rPr lang="tr-TR" i="1">
                              <a:latin typeface="Cambria Math" panose="02040503050406030204" pitchFamily="18" charset="0"/>
                            </a:rPr>
                            <m:t>2</m:t>
                          </m:r>
                        </m:sup>
                      </m:sSubSup>
                      <m:r>
                        <a:rPr lang="tr-TR" i="1">
                          <a:latin typeface="Cambria Math" panose="02040503050406030204" pitchFamily="18" charset="0"/>
                        </a:rPr>
                        <m:t>=4</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+4</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2</m:t>
                          </m:r>
                        </m:sub>
                        <m:sup>
                          <m:r>
                            <a:rPr lang="tr-TR" i="1">
                              <a:latin typeface="Cambria Math" panose="02040503050406030204" pitchFamily="18" charset="0"/>
                            </a:rPr>
                            <m:t>2</m:t>
                          </m:r>
                        </m:sup>
                      </m:sSubSup>
                      <m:r>
                        <a:rPr lang="tr-TR" b="0" i="1" smtClean="0">
                          <a:latin typeface="Cambria Math" panose="02040503050406030204" pitchFamily="18" charset="0"/>
                        </a:rPr>
                        <m:t>−4</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sSub>
                        <m:sSubPr>
                          <m:ctrlPr>
                            <a:rPr lang="tr-TR" b="0" i="1" smtClean="0">
                              <a:latin typeface="Cambria Math" panose="02040503050406030204" pitchFamily="18" charset="0"/>
                            </a:rPr>
                          </m:ctrlPr>
                        </m:sSubPr>
                        <m:e>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𝑥</m:t>
                              </m:r>
                            </m:e>
                          </m:acc>
                        </m:e>
                        <m:sub>
                          <m:r>
                            <a:rPr lang="tr-TR" b="0" i="1" smtClean="0">
                              <a:latin typeface="Cambria Math" panose="02040503050406030204" pitchFamily="18" charset="0"/>
                            </a:rPr>
                            <m:t>1</m:t>
                          </m:r>
                        </m:sub>
                      </m:sSub>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4</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2</m:t>
                          </m:r>
                        </m:sub>
                        <m:sup>
                          <m:r>
                            <a:rPr lang="tr-TR" i="1">
                              <a:latin typeface="Cambria Math" panose="02040503050406030204" pitchFamily="18" charset="0"/>
                            </a:rPr>
                            <m:t>2</m:t>
                          </m:r>
                        </m:sup>
                      </m:sSubSup>
                      <m:r>
                        <a:rPr lang="tr-TR" i="1">
                          <a:latin typeface="Cambria Math" panose="02040503050406030204" pitchFamily="18" charset="0"/>
                        </a:rPr>
                        <m:t>=4</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+4</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2</m:t>
                          </m:r>
                        </m:sub>
                        <m:sup>
                          <m:r>
                            <a:rPr lang="tr-TR" i="1">
                              <a:latin typeface="Cambria Math" panose="02040503050406030204" pitchFamily="18" charset="0"/>
                            </a:rPr>
                            <m:t>2</m:t>
                          </m:r>
                        </m:sup>
                      </m:sSubSup>
                      <m:r>
                        <a:rPr lang="tr-TR" i="1">
                          <a:latin typeface="Cambria Math" panose="02040503050406030204" pitchFamily="18" charset="0"/>
                        </a:rPr>
                        <m:t>−4</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oMath>
                  </m:oMathPara>
                </a14:m>
                <a:endParaRPr lang="tr-TR" dirty="0"/>
              </a:p>
              <a:p>
                <a:pPr marL="45720" indent="0">
                  <a:buNone/>
                </a:pPr>
                <a:r>
                  <a:rPr lang="tr-TR" dirty="0"/>
                  <a:t>Sağ tarafın sol tarafa eşit olduğu </a:t>
                </a:r>
                <a14:m>
                  <m:oMath xmlns:m="http://schemas.openxmlformats.org/officeDocument/2006/math">
                    <m:r>
                      <m:rPr>
                        <m:sty m:val="p"/>
                      </m:rPr>
                      <a:rPr lang="tr-TR" i="1">
                        <a:latin typeface="Cambria Math" panose="02040503050406030204" pitchFamily="18" charset="0"/>
                      </a:rPr>
                      <m:t>g</m:t>
                    </m:r>
                  </m:oMath>
                </a14:m>
                <a:r>
                  <a:rPr lang="tr-TR" dirty="0"/>
                  <a:t>örülmektedir.</a:t>
                </a:r>
              </a:p>
              <a:p>
                <a:pPr marL="45720" indent="0">
                  <a:buNone/>
                </a:pPr>
                <a:endParaRPr lang="tr-TR" dirty="0"/>
              </a:p>
              <a:p>
                <a:pPr marL="45720" indent="0">
                  <a:buNone/>
                </a:pPr>
                <a:endParaRPr lang="tr-TR"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33</a:t>
            </a:fld>
            <a:endParaRPr lang="tr-TR"/>
          </a:p>
        </p:txBody>
      </p:sp>
    </p:spTree>
    <p:extLst>
      <p:ext uri="{BB962C8B-B14F-4D97-AF65-F5344CB8AC3E}">
        <p14:creationId xmlns:p14="http://schemas.microsoft.com/office/powerpoint/2010/main" val="2240730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tr-TR" b="0" i="1" smtClean="0">
                        <a:latin typeface="Cambria Math" panose="02040503050406030204" pitchFamily="18" charset="0"/>
                      </a:rPr>
                      <m:t>3</m:t>
                    </m:r>
                    <m:r>
                      <a:rPr lang="tr-TR" i="1">
                        <a:latin typeface="Cambria Math" panose="02040503050406030204" pitchFamily="18" charset="0"/>
                      </a:rPr>
                      <m:t>×</m:t>
                    </m:r>
                    <m:r>
                      <a:rPr lang="tr-TR" b="0" i="1" smtClean="0">
                        <a:latin typeface="Cambria Math" panose="02040503050406030204" pitchFamily="18" charset="0"/>
                      </a:rPr>
                      <m:t>3</m:t>
                    </m:r>
                  </m:oMath>
                </a14:m>
                <a:r>
                  <a:rPr lang="tr-TR" dirty="0"/>
                  <a:t> elemanlı bir sistem için </a:t>
                </a:r>
                <a14:m>
                  <m:oMath xmlns:m="http://schemas.openxmlformats.org/officeDocument/2006/math">
                    <m:bar>
                      <m:barPr>
                        <m:ctrlPr>
                          <a:rPr lang="tr-TR" i="1">
                            <a:latin typeface="Cambria Math" panose="02040503050406030204" pitchFamily="18" charset="0"/>
                          </a:rPr>
                        </m:ctrlPr>
                      </m:barPr>
                      <m:e>
                        <m:r>
                          <a:rPr lang="tr-TR" i="1">
                            <a:latin typeface="Cambria Math" panose="02040503050406030204" pitchFamily="18" charset="0"/>
                          </a:rPr>
                          <m:t>𝑄</m:t>
                        </m:r>
                      </m:e>
                    </m:bar>
                  </m:oMath>
                </a14:m>
                <a:r>
                  <a:rPr lang="tr-TR" dirty="0"/>
                  <a:t> matrisinin elemanları ile </a:t>
                </a:r>
                <a14:m>
                  <m:oMath xmlns:m="http://schemas.openxmlformats.org/officeDocument/2006/math">
                    <m:bar>
                      <m:barPr>
                        <m:ctrlPr>
                          <a:rPr lang="tr-TR" i="1">
                            <a:latin typeface="Cambria Math" panose="02040503050406030204" pitchFamily="18" charset="0"/>
                          </a:rPr>
                        </m:ctrlPr>
                      </m:barPr>
                      <m:e>
                        <m:r>
                          <a:rPr lang="tr-TR" i="1">
                            <a:latin typeface="Cambria Math" panose="02040503050406030204" pitchFamily="18" charset="0"/>
                          </a:rPr>
                          <m:t>𝛾</m:t>
                        </m:r>
                      </m:e>
                    </m:bar>
                  </m:oMath>
                </a14:m>
                <a:r>
                  <a:rPr lang="tr-TR" dirty="0"/>
                  <a:t> ve </a:t>
                </a:r>
                <a14:m>
                  <m:oMath xmlns:m="http://schemas.openxmlformats.org/officeDocument/2006/math">
                    <m:bar>
                      <m:barPr>
                        <m:ctrlPr>
                          <a:rPr lang="tr-TR" i="1">
                            <a:latin typeface="Cambria Math" panose="02040503050406030204" pitchFamily="18" charset="0"/>
                          </a:rPr>
                        </m:ctrlPr>
                      </m:barPr>
                      <m:e>
                        <m:r>
                          <a:rPr lang="tr-TR" i="1">
                            <a:latin typeface="Cambria Math" panose="02040503050406030204" pitchFamily="18" charset="0"/>
                          </a:rPr>
                          <m:t>𝑆</m:t>
                        </m:r>
                      </m:e>
                    </m:bar>
                  </m:oMath>
                </a14:m>
                <a:r>
                  <a:rPr lang="tr-TR" dirty="0"/>
                  <a:t> matrislerinin elemanları arasındaki ilişkiyi belirleyiniz.</a:t>
                </a:r>
              </a:p>
              <a:p>
                <a:r>
                  <a:rPr lang="tr-TR" dirty="0"/>
                  <a:t>Cevap:</a:t>
                </a:r>
              </a:p>
              <a:p>
                <a:pPr marL="45720" indent="0">
                  <a:buNone/>
                </a:pPr>
                <a14:m>
                  <m:oMathPara xmlns:m="http://schemas.openxmlformats.org/officeDocument/2006/math">
                    <m:oMathParaPr>
                      <m:jc m:val="centerGroup"/>
                    </m:oMathParaPr>
                    <m:oMath xmlns:m="http://schemas.openxmlformats.org/officeDocument/2006/math">
                      <m:sSub>
                        <m:sSubPr>
                          <m:ctrlPr>
                            <a:rPr lang="tr-TR" i="1" smtClean="0">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i="1">
                              <a:solidFill>
                                <a:schemeClr val="tx1"/>
                              </a:solidFill>
                              <a:latin typeface="Cambria Math" panose="02040503050406030204" pitchFamily="18" charset="0"/>
                            </a:rPr>
                            <m:t>11</m:t>
                          </m:r>
                        </m:sub>
                      </m:sSub>
                      <m:r>
                        <a:rPr lang="tr-TR">
                          <a:solidFill>
                            <a:schemeClr val="tx1"/>
                          </a:solidFill>
                          <a:latin typeface="Cambria Math" panose="02040503050406030204" pitchFamily="18" charset="0"/>
                        </a:rPr>
                        <m:t>=</m:t>
                      </m:r>
                      <m:sSubSup>
                        <m:sSubSupPr>
                          <m:ctrlPr>
                            <a:rPr lang="tr-TR" i="1">
                              <a:solidFill>
                                <a:schemeClr val="tx1"/>
                              </a:solidFill>
                              <a:latin typeface="Cambria Math" panose="02040503050406030204" pitchFamily="18" charset="0"/>
                            </a:rPr>
                          </m:ctrlPr>
                        </m:sSubSup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1</m:t>
                          </m:r>
                        </m:sub>
                        <m:sup>
                          <m:r>
                            <a:rPr lang="tr-TR" i="1">
                              <a:solidFill>
                                <a:schemeClr val="tx1"/>
                              </a:solidFill>
                              <a:latin typeface="Cambria Math" panose="02040503050406030204" pitchFamily="18" charset="0"/>
                            </a:rPr>
                            <m:t>2</m:t>
                          </m:r>
                        </m:sup>
                      </m:sSubSup>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1</m:t>
                          </m:r>
                        </m:sub>
                      </m:sSub>
                      <m:r>
                        <a:rPr lang="tr-TR" i="1">
                          <a:solidFill>
                            <a:schemeClr val="tx1"/>
                          </a:solidFill>
                          <a:latin typeface="Cambria Math" panose="02040503050406030204" pitchFamily="18" charset="0"/>
                        </a:rPr>
                        <m:t>=</m:t>
                      </m:r>
                      <m:rad>
                        <m:radPr>
                          <m:degHide m:val="on"/>
                          <m:ctrlPr>
                            <a:rPr lang="tr-TR" i="1">
                              <a:solidFill>
                                <a:schemeClr val="tx1"/>
                              </a:solidFill>
                              <a:latin typeface="Cambria Math" panose="02040503050406030204" pitchFamily="18" charset="0"/>
                            </a:rPr>
                          </m:ctrlPr>
                        </m:radPr>
                        <m:deg/>
                        <m:e>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i="1">
                                  <a:solidFill>
                                    <a:schemeClr val="tx1"/>
                                  </a:solidFill>
                                  <a:latin typeface="Cambria Math" panose="02040503050406030204" pitchFamily="18" charset="0"/>
                                </a:rPr>
                                <m:t>11</m:t>
                              </m:r>
                            </m:sub>
                          </m:sSub>
                        </m:e>
                      </m:rad>
                    </m:oMath>
                  </m:oMathPara>
                </a14:m>
                <a:endParaRPr lang="tr-TR" dirty="0">
                  <a:solidFill>
                    <a:schemeClr val="tx1"/>
                  </a:solidFill>
                </a:endParaRPr>
              </a:p>
              <a:p>
                <a:pPr marL="45720" indent="0">
                  <a:buNone/>
                </a:pPr>
                <a14:m>
                  <m:oMathPara xmlns:m="http://schemas.openxmlformats.org/officeDocument/2006/math">
                    <m:oMathParaPr>
                      <m:jc m:val="centerGroup"/>
                    </m:oMathParaPr>
                    <m:oMath xmlns:m="http://schemas.openxmlformats.org/officeDocument/2006/math">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i="1">
                              <a:solidFill>
                                <a:schemeClr val="tx1"/>
                              </a:solidFill>
                              <a:latin typeface="Cambria Math" panose="02040503050406030204" pitchFamily="18" charset="0"/>
                            </a:rPr>
                            <m:t>12</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1</m:t>
                          </m:r>
                        </m:sub>
                      </m:sSub>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2</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𝑠</m:t>
                          </m:r>
                        </m:e>
                        <m:sub>
                          <m:r>
                            <a:rPr lang="tr-TR" i="1">
                              <a:solidFill>
                                <a:schemeClr val="tx1"/>
                              </a:solidFill>
                              <a:latin typeface="Cambria Math" panose="02040503050406030204" pitchFamily="18" charset="0"/>
                            </a:rPr>
                            <m:t>11</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𝑠</m:t>
                          </m:r>
                        </m:e>
                        <m:sub>
                          <m:r>
                            <a:rPr lang="tr-TR" i="1">
                              <a:solidFill>
                                <a:schemeClr val="tx1"/>
                              </a:solidFill>
                              <a:latin typeface="Cambria Math" panose="02040503050406030204" pitchFamily="18" charset="0"/>
                            </a:rPr>
                            <m:t>11</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i="1">
                              <a:solidFill>
                                <a:schemeClr val="tx1"/>
                              </a:solidFill>
                              <a:latin typeface="Cambria Math" panose="02040503050406030204" pitchFamily="18" charset="0"/>
                            </a:rPr>
                            <m:t>12</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1</m:t>
                          </m:r>
                        </m:sub>
                      </m:sSub>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2</m:t>
                          </m:r>
                        </m:sub>
                      </m:sSub>
                    </m:oMath>
                  </m:oMathPara>
                </a14:m>
                <a:endParaRPr lang="tr-TR" dirty="0">
                  <a:solidFill>
                    <a:schemeClr val="tx1"/>
                  </a:solidFill>
                </a:endParaRPr>
              </a:p>
              <a:p>
                <a:pPr marL="45720" indent="0">
                  <a:buNone/>
                </a:pPr>
                <a14:m>
                  <m:oMathPara xmlns:m="http://schemas.openxmlformats.org/officeDocument/2006/math">
                    <m:oMathParaPr>
                      <m:jc m:val="centerGroup"/>
                    </m:oMathParaPr>
                    <m:oMath xmlns:m="http://schemas.openxmlformats.org/officeDocument/2006/math">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i="1">
                              <a:solidFill>
                                <a:schemeClr val="tx1"/>
                              </a:solidFill>
                              <a:latin typeface="Cambria Math" panose="02040503050406030204" pitchFamily="18" charset="0"/>
                            </a:rPr>
                            <m:t>1</m:t>
                          </m:r>
                          <m:r>
                            <a:rPr lang="tr-TR" b="0" i="1" smtClean="0">
                              <a:solidFill>
                                <a:schemeClr val="tx1"/>
                              </a:solidFill>
                              <a:latin typeface="Cambria Math" panose="02040503050406030204" pitchFamily="18" charset="0"/>
                            </a:rPr>
                            <m:t>3</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1</m:t>
                          </m:r>
                        </m:sub>
                      </m:sSub>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b="0" i="1" smtClean="0">
                              <a:solidFill>
                                <a:schemeClr val="tx1"/>
                              </a:solidFill>
                              <a:latin typeface="Cambria Math" panose="02040503050406030204" pitchFamily="18" charset="0"/>
                            </a:rPr>
                            <m:t>3</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𝑠</m:t>
                          </m:r>
                        </m:e>
                        <m:sub>
                          <m:r>
                            <a:rPr lang="tr-TR" i="1">
                              <a:solidFill>
                                <a:schemeClr val="tx1"/>
                              </a:solidFill>
                              <a:latin typeface="Cambria Math" panose="02040503050406030204" pitchFamily="18" charset="0"/>
                            </a:rPr>
                            <m:t>1</m:t>
                          </m:r>
                          <m:r>
                            <a:rPr lang="tr-TR" b="0" i="1" smtClean="0">
                              <a:solidFill>
                                <a:schemeClr val="tx1"/>
                              </a:solidFill>
                              <a:latin typeface="Cambria Math" panose="02040503050406030204" pitchFamily="18" charset="0"/>
                            </a:rPr>
                            <m:t>2</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𝑠</m:t>
                          </m:r>
                        </m:e>
                        <m:sub>
                          <m:r>
                            <a:rPr lang="tr-TR" i="1">
                              <a:solidFill>
                                <a:schemeClr val="tx1"/>
                              </a:solidFill>
                              <a:latin typeface="Cambria Math" panose="02040503050406030204" pitchFamily="18" charset="0"/>
                            </a:rPr>
                            <m:t>1</m:t>
                          </m:r>
                          <m:r>
                            <a:rPr lang="tr-TR" b="0" i="1" smtClean="0">
                              <a:solidFill>
                                <a:schemeClr val="tx1"/>
                              </a:solidFill>
                              <a:latin typeface="Cambria Math" panose="02040503050406030204" pitchFamily="18" charset="0"/>
                            </a:rPr>
                            <m:t>2</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i="1">
                              <a:solidFill>
                                <a:schemeClr val="tx1"/>
                              </a:solidFill>
                              <a:latin typeface="Cambria Math" panose="02040503050406030204" pitchFamily="18" charset="0"/>
                            </a:rPr>
                            <m:t>1</m:t>
                          </m:r>
                          <m:r>
                            <a:rPr lang="tr-TR" b="0" i="1" smtClean="0">
                              <a:solidFill>
                                <a:schemeClr val="tx1"/>
                              </a:solidFill>
                              <a:latin typeface="Cambria Math" panose="02040503050406030204" pitchFamily="18" charset="0"/>
                            </a:rPr>
                            <m:t>3</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1</m:t>
                          </m:r>
                        </m:sub>
                      </m:sSub>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b="0" i="1" smtClean="0">
                              <a:solidFill>
                                <a:schemeClr val="tx1"/>
                              </a:solidFill>
                              <a:latin typeface="Cambria Math" panose="02040503050406030204" pitchFamily="18" charset="0"/>
                            </a:rPr>
                            <m:t>3</m:t>
                          </m:r>
                        </m:sub>
                      </m:sSub>
                    </m:oMath>
                  </m:oMathPara>
                </a14:m>
                <a:endParaRPr lang="tr-TR" dirty="0">
                  <a:solidFill>
                    <a:schemeClr val="tx1"/>
                  </a:solidFill>
                </a:endParaRPr>
              </a:p>
              <a:p>
                <a:pPr marL="45720" indent="0">
                  <a:buNone/>
                </a:pPr>
                <a14:m>
                  <m:oMathPara xmlns:m="http://schemas.openxmlformats.org/officeDocument/2006/math">
                    <m:oMathParaPr>
                      <m:jc m:val="centerGroup"/>
                    </m:oMathParaPr>
                    <m:oMath xmlns:m="http://schemas.openxmlformats.org/officeDocument/2006/math">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i="1">
                              <a:solidFill>
                                <a:schemeClr val="tx1"/>
                              </a:solidFill>
                              <a:latin typeface="Cambria Math" panose="02040503050406030204" pitchFamily="18" charset="0"/>
                            </a:rPr>
                            <m:t>22</m:t>
                          </m:r>
                        </m:sub>
                      </m:sSub>
                      <m:r>
                        <a:rPr lang="tr-TR" i="1">
                          <a:solidFill>
                            <a:schemeClr val="tx1"/>
                          </a:solidFill>
                          <a:latin typeface="Cambria Math" panose="02040503050406030204" pitchFamily="18" charset="0"/>
                        </a:rPr>
                        <m:t>=</m:t>
                      </m:r>
                      <m:sSubSup>
                        <m:sSubSupPr>
                          <m:ctrlPr>
                            <a:rPr lang="tr-TR" i="1">
                              <a:solidFill>
                                <a:schemeClr val="tx1"/>
                              </a:solidFill>
                              <a:latin typeface="Cambria Math" panose="02040503050406030204" pitchFamily="18" charset="0"/>
                            </a:rPr>
                          </m:ctrlPr>
                        </m:sSubSup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2</m:t>
                          </m:r>
                        </m:sub>
                        <m:sup>
                          <m:r>
                            <a:rPr lang="tr-TR" i="1">
                              <a:solidFill>
                                <a:schemeClr val="tx1"/>
                              </a:solidFill>
                              <a:latin typeface="Cambria Math" panose="02040503050406030204" pitchFamily="18" charset="0"/>
                            </a:rPr>
                            <m:t>2</m:t>
                          </m:r>
                        </m:sup>
                      </m:sSubSup>
                      <m:r>
                        <a:rPr lang="tr-TR" b="0" i="1" smtClean="0">
                          <a:solidFill>
                            <a:schemeClr val="tx1"/>
                          </a:solidFill>
                          <a:latin typeface="Cambria Math" panose="02040503050406030204" pitchFamily="18" charset="0"/>
                        </a:rPr>
                        <m:t>+2</m:t>
                      </m:r>
                      <m:sSub>
                        <m:sSubPr>
                          <m:ctrlPr>
                            <a:rPr lang="tr-TR" b="0"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𝑠</m:t>
                          </m:r>
                        </m:e>
                        <m:sub>
                          <m:r>
                            <a:rPr lang="tr-TR" b="0" i="1" smtClean="0">
                              <a:solidFill>
                                <a:schemeClr val="tx1"/>
                              </a:solidFill>
                              <a:latin typeface="Cambria Math" panose="02040503050406030204" pitchFamily="18" charset="0"/>
                            </a:rPr>
                            <m:t>12</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2</m:t>
                          </m:r>
                        </m:sub>
                      </m:sSub>
                      <m:r>
                        <a:rPr lang="tr-TR" i="1">
                          <a:solidFill>
                            <a:schemeClr val="tx1"/>
                          </a:solidFill>
                          <a:latin typeface="Cambria Math" panose="02040503050406030204" pitchFamily="18" charset="0"/>
                        </a:rPr>
                        <m:t>=</m:t>
                      </m:r>
                      <m:rad>
                        <m:radPr>
                          <m:degHide m:val="on"/>
                          <m:ctrlPr>
                            <a:rPr lang="tr-TR" i="1" smtClean="0">
                              <a:solidFill>
                                <a:schemeClr val="tx1"/>
                              </a:solidFill>
                              <a:latin typeface="Cambria Math" panose="02040503050406030204" pitchFamily="18" charset="0"/>
                            </a:rPr>
                          </m:ctrlPr>
                        </m:radPr>
                        <m:deg/>
                        <m:e>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i="1">
                                  <a:solidFill>
                                    <a:schemeClr val="tx1"/>
                                  </a:solidFill>
                                  <a:latin typeface="Cambria Math" panose="02040503050406030204" pitchFamily="18" charset="0"/>
                                </a:rPr>
                                <m:t>22</m:t>
                              </m:r>
                            </m:sub>
                          </m:sSub>
                          <m:r>
                            <a:rPr lang="tr-TR" b="0" i="1" smtClean="0">
                              <a:solidFill>
                                <a:schemeClr val="tx1"/>
                              </a:solidFill>
                              <a:latin typeface="Cambria Math" panose="02040503050406030204" pitchFamily="18" charset="0"/>
                            </a:rPr>
                            <m:t>−2</m:t>
                          </m:r>
                          <m:d>
                            <m:dPr>
                              <m:ctrlPr>
                                <a:rPr lang="tr-TR" b="0" i="1" smtClean="0">
                                  <a:solidFill>
                                    <a:schemeClr val="tx1"/>
                                  </a:solidFill>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𝑞</m:t>
                                  </m:r>
                                </m:e>
                                <m:sub>
                                  <m:r>
                                    <a:rPr lang="tr-TR" i="1">
                                      <a:latin typeface="Cambria Math" panose="02040503050406030204" pitchFamily="18" charset="0"/>
                                    </a:rPr>
                                    <m:t>13</m:t>
                                  </m:r>
                                </m:sub>
                              </m:sSub>
                              <m:r>
                                <a:rPr lang="tr-TR" i="1">
                                  <a:latin typeface="Cambria Math" panose="02040503050406030204" pitchFamily="18" charset="0"/>
                                </a:rPr>
                                <m:t>−</m:t>
                              </m:r>
                              <m:rad>
                                <m:radPr>
                                  <m:degHide m:val="on"/>
                                  <m:ctrlPr>
                                    <a:rPr lang="tr-TR" i="1">
                                      <a:latin typeface="Cambria Math" panose="02040503050406030204" pitchFamily="18" charset="0"/>
                                    </a:rPr>
                                  </m:ctrlPr>
                                </m:radPr>
                                <m:deg/>
                                <m:e>
                                  <m:sSub>
                                    <m:sSubPr>
                                      <m:ctrlPr>
                                        <a:rPr lang="tr-TR" i="1">
                                          <a:latin typeface="Cambria Math" panose="02040503050406030204" pitchFamily="18" charset="0"/>
                                        </a:rPr>
                                      </m:ctrlPr>
                                    </m:sSubPr>
                                    <m:e>
                                      <m:r>
                                        <a:rPr lang="tr-TR" i="1">
                                          <a:latin typeface="Cambria Math" panose="02040503050406030204" pitchFamily="18" charset="0"/>
                                        </a:rPr>
                                        <m:t>𝑞</m:t>
                                      </m:r>
                                    </m:e>
                                    <m:sub>
                                      <m:r>
                                        <a:rPr lang="tr-TR" i="1">
                                          <a:latin typeface="Cambria Math" panose="02040503050406030204" pitchFamily="18" charset="0"/>
                                        </a:rPr>
                                        <m:t>11</m:t>
                                      </m:r>
                                    </m:sub>
                                  </m:sSub>
                                  <m:sSub>
                                    <m:sSubPr>
                                      <m:ctrlPr>
                                        <a:rPr lang="tr-TR" i="1">
                                          <a:latin typeface="Cambria Math" panose="02040503050406030204" pitchFamily="18" charset="0"/>
                                        </a:rPr>
                                      </m:ctrlPr>
                                    </m:sSubPr>
                                    <m:e>
                                      <m:r>
                                        <a:rPr lang="tr-TR" i="1">
                                          <a:latin typeface="Cambria Math" panose="02040503050406030204" pitchFamily="18" charset="0"/>
                                        </a:rPr>
                                        <m:t>𝑞</m:t>
                                      </m:r>
                                    </m:e>
                                    <m:sub>
                                      <m:r>
                                        <a:rPr lang="tr-TR" i="1">
                                          <a:latin typeface="Cambria Math" panose="02040503050406030204" pitchFamily="18" charset="0"/>
                                        </a:rPr>
                                        <m:t>33</m:t>
                                      </m:r>
                                    </m:sub>
                                  </m:sSub>
                                </m:e>
                              </m:rad>
                            </m:e>
                          </m:d>
                        </m:e>
                      </m:rad>
                      <m:r>
                        <a:rPr lang="tr-TR" b="0" i="1" smtClean="0">
                          <a:solidFill>
                            <a:schemeClr val="tx1"/>
                          </a:solidFill>
                          <a:latin typeface="Cambria Math" panose="02040503050406030204" pitchFamily="18" charset="0"/>
                        </a:rPr>
                        <m:t>=</m:t>
                      </m:r>
                      <m:rad>
                        <m:radPr>
                          <m:degHide m:val="on"/>
                          <m:ctrlPr>
                            <a:rPr lang="tr-TR" i="1">
                              <a:latin typeface="Cambria Math" panose="02040503050406030204" pitchFamily="18" charset="0"/>
                            </a:rPr>
                          </m:ctrlPr>
                        </m:radPr>
                        <m:deg/>
                        <m:e>
                          <m:sSub>
                            <m:sSubPr>
                              <m:ctrlPr>
                                <a:rPr lang="tr-TR" i="1">
                                  <a:latin typeface="Cambria Math" panose="02040503050406030204" pitchFamily="18" charset="0"/>
                                </a:rPr>
                              </m:ctrlPr>
                            </m:sSubPr>
                            <m:e>
                              <m:r>
                                <a:rPr lang="tr-TR" i="1">
                                  <a:latin typeface="Cambria Math" panose="02040503050406030204" pitchFamily="18" charset="0"/>
                                </a:rPr>
                                <m:t>𝑞</m:t>
                              </m:r>
                            </m:e>
                            <m:sub>
                              <m:r>
                                <a:rPr lang="tr-TR" i="1">
                                  <a:latin typeface="Cambria Math" panose="02040503050406030204" pitchFamily="18" charset="0"/>
                                </a:rPr>
                                <m:t>22</m:t>
                              </m:r>
                            </m:sub>
                          </m:sSub>
                          <m:r>
                            <a:rPr lang="tr-TR" b="0" i="1" smtClean="0">
                              <a:latin typeface="Cambria Math" panose="02040503050406030204" pitchFamily="18" charset="0"/>
                            </a:rPr>
                            <m:t>+</m:t>
                          </m:r>
                          <m:r>
                            <a:rPr lang="tr-TR" i="1">
                              <a:latin typeface="Cambria Math" panose="02040503050406030204" pitchFamily="18" charset="0"/>
                            </a:rPr>
                            <m:t>2</m:t>
                          </m:r>
                          <m:d>
                            <m:dPr>
                              <m:ctrlPr>
                                <a:rPr lang="tr-TR" i="1">
                                  <a:latin typeface="Cambria Math" panose="02040503050406030204" pitchFamily="18" charset="0"/>
                                </a:rPr>
                              </m:ctrlPr>
                            </m:dPr>
                            <m:e>
                              <m:rad>
                                <m:radPr>
                                  <m:degHide m:val="on"/>
                                  <m:ctrlPr>
                                    <a:rPr lang="tr-TR" i="1">
                                      <a:latin typeface="Cambria Math" panose="02040503050406030204" pitchFamily="18" charset="0"/>
                                    </a:rPr>
                                  </m:ctrlPr>
                                </m:radPr>
                                <m:deg/>
                                <m:e>
                                  <m:sSub>
                                    <m:sSubPr>
                                      <m:ctrlPr>
                                        <a:rPr lang="tr-TR" i="1">
                                          <a:latin typeface="Cambria Math" panose="02040503050406030204" pitchFamily="18" charset="0"/>
                                        </a:rPr>
                                      </m:ctrlPr>
                                    </m:sSubPr>
                                    <m:e>
                                      <m:r>
                                        <a:rPr lang="tr-TR" i="1">
                                          <a:latin typeface="Cambria Math" panose="02040503050406030204" pitchFamily="18" charset="0"/>
                                        </a:rPr>
                                        <m:t>𝑞</m:t>
                                      </m:r>
                                    </m:e>
                                    <m:sub>
                                      <m:r>
                                        <a:rPr lang="tr-TR" i="1">
                                          <a:latin typeface="Cambria Math" panose="02040503050406030204" pitchFamily="18" charset="0"/>
                                        </a:rPr>
                                        <m:t>11</m:t>
                                      </m:r>
                                    </m:sub>
                                  </m:sSub>
                                  <m:sSub>
                                    <m:sSubPr>
                                      <m:ctrlPr>
                                        <a:rPr lang="tr-TR" i="1">
                                          <a:latin typeface="Cambria Math" panose="02040503050406030204" pitchFamily="18" charset="0"/>
                                        </a:rPr>
                                      </m:ctrlPr>
                                    </m:sSubPr>
                                    <m:e>
                                      <m:r>
                                        <a:rPr lang="tr-TR" i="1">
                                          <a:latin typeface="Cambria Math" panose="02040503050406030204" pitchFamily="18" charset="0"/>
                                        </a:rPr>
                                        <m:t>𝑞</m:t>
                                      </m:r>
                                    </m:e>
                                    <m:sub>
                                      <m:r>
                                        <a:rPr lang="tr-TR" i="1">
                                          <a:latin typeface="Cambria Math" panose="02040503050406030204" pitchFamily="18" charset="0"/>
                                        </a:rPr>
                                        <m:t>33</m:t>
                                      </m:r>
                                    </m:sub>
                                  </m:sSub>
                                </m:e>
                              </m:rad>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𝑞</m:t>
                                  </m:r>
                                </m:e>
                                <m:sub>
                                  <m:r>
                                    <a:rPr lang="tr-TR" i="1">
                                      <a:latin typeface="Cambria Math" panose="02040503050406030204" pitchFamily="18" charset="0"/>
                                    </a:rPr>
                                    <m:t>13</m:t>
                                  </m:r>
                                </m:sub>
                              </m:sSub>
                            </m:e>
                          </m:d>
                        </m:e>
                      </m:rad>
                    </m:oMath>
                  </m:oMathPara>
                </a14:m>
                <a:endParaRPr lang="tr-TR" i="1" dirty="0">
                  <a:solidFill>
                    <a:schemeClr val="tx1"/>
                  </a:solidFill>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b="0" i="1" smtClean="0">
                              <a:solidFill>
                                <a:schemeClr val="tx1"/>
                              </a:solidFill>
                              <a:latin typeface="Cambria Math" panose="02040503050406030204" pitchFamily="18" charset="0"/>
                            </a:rPr>
                            <m:t>2</m:t>
                          </m:r>
                          <m:r>
                            <a:rPr lang="tr-TR" i="1">
                              <a:solidFill>
                                <a:schemeClr val="tx1"/>
                              </a:solidFill>
                              <a:latin typeface="Cambria Math" panose="02040503050406030204" pitchFamily="18" charset="0"/>
                            </a:rPr>
                            <m:t>3</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b="0" i="1" smtClean="0">
                              <a:solidFill>
                                <a:schemeClr val="tx1"/>
                              </a:solidFill>
                              <a:latin typeface="Cambria Math" panose="02040503050406030204" pitchFamily="18" charset="0"/>
                            </a:rPr>
                            <m:t>2</m:t>
                          </m:r>
                        </m:sub>
                      </m:sSub>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3</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𝑠</m:t>
                          </m:r>
                        </m:e>
                        <m:sub>
                          <m:r>
                            <a:rPr lang="tr-TR" b="0" i="1" smtClean="0">
                              <a:solidFill>
                                <a:schemeClr val="tx1"/>
                              </a:solidFill>
                              <a:latin typeface="Cambria Math" panose="02040503050406030204" pitchFamily="18" charset="0"/>
                            </a:rPr>
                            <m:t>2</m:t>
                          </m:r>
                          <m:r>
                            <a:rPr lang="tr-TR" i="1">
                              <a:solidFill>
                                <a:schemeClr val="tx1"/>
                              </a:solidFill>
                              <a:latin typeface="Cambria Math" panose="02040503050406030204" pitchFamily="18" charset="0"/>
                            </a:rPr>
                            <m:t>2</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𝑠</m:t>
                          </m:r>
                        </m:e>
                        <m:sub>
                          <m:r>
                            <a:rPr lang="tr-TR" b="0" i="1" smtClean="0">
                              <a:solidFill>
                                <a:schemeClr val="tx1"/>
                              </a:solidFill>
                              <a:latin typeface="Cambria Math" panose="02040503050406030204" pitchFamily="18" charset="0"/>
                            </a:rPr>
                            <m:t>2</m:t>
                          </m:r>
                          <m:r>
                            <a:rPr lang="tr-TR" i="1">
                              <a:solidFill>
                                <a:schemeClr val="tx1"/>
                              </a:solidFill>
                              <a:latin typeface="Cambria Math" panose="02040503050406030204" pitchFamily="18" charset="0"/>
                            </a:rPr>
                            <m:t>2</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b="0" i="1" smtClean="0">
                              <a:solidFill>
                                <a:schemeClr val="tx1"/>
                              </a:solidFill>
                              <a:latin typeface="Cambria Math" panose="02040503050406030204" pitchFamily="18" charset="0"/>
                            </a:rPr>
                            <m:t>2</m:t>
                          </m:r>
                          <m:r>
                            <a:rPr lang="tr-TR" i="1">
                              <a:solidFill>
                                <a:schemeClr val="tx1"/>
                              </a:solidFill>
                              <a:latin typeface="Cambria Math" panose="02040503050406030204" pitchFamily="18" charset="0"/>
                            </a:rPr>
                            <m:t>3</m:t>
                          </m:r>
                        </m:sub>
                      </m:sSub>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b="0" i="1" smtClean="0">
                              <a:solidFill>
                                <a:schemeClr val="tx1"/>
                              </a:solidFill>
                              <a:latin typeface="Cambria Math" panose="02040503050406030204" pitchFamily="18" charset="0"/>
                            </a:rPr>
                            <m:t>2</m:t>
                          </m:r>
                        </m:sub>
                      </m:sSub>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i="1">
                              <a:solidFill>
                                <a:schemeClr val="tx1"/>
                              </a:solidFill>
                              <a:latin typeface="Cambria Math" panose="02040503050406030204" pitchFamily="18" charset="0"/>
                            </a:rPr>
                            <m:t>3</m:t>
                          </m:r>
                        </m:sub>
                      </m:sSub>
                    </m:oMath>
                  </m:oMathPara>
                </a14:m>
                <a:endParaRPr lang="tr-TR" i="1" dirty="0">
                  <a:solidFill>
                    <a:schemeClr val="tx1"/>
                  </a:solidFill>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b="0" i="1" smtClean="0">
                              <a:solidFill>
                                <a:schemeClr val="tx1"/>
                              </a:solidFill>
                              <a:latin typeface="Cambria Math" panose="02040503050406030204" pitchFamily="18" charset="0"/>
                            </a:rPr>
                            <m:t>33</m:t>
                          </m:r>
                        </m:sub>
                      </m:sSub>
                      <m:r>
                        <a:rPr lang="tr-TR" i="1">
                          <a:solidFill>
                            <a:schemeClr val="tx1"/>
                          </a:solidFill>
                          <a:latin typeface="Cambria Math" panose="02040503050406030204" pitchFamily="18" charset="0"/>
                        </a:rPr>
                        <m:t>=</m:t>
                      </m:r>
                      <m:sSubSup>
                        <m:sSubSupPr>
                          <m:ctrlPr>
                            <a:rPr lang="tr-TR" i="1">
                              <a:solidFill>
                                <a:schemeClr val="tx1"/>
                              </a:solidFill>
                              <a:latin typeface="Cambria Math" panose="02040503050406030204" pitchFamily="18" charset="0"/>
                            </a:rPr>
                          </m:ctrlPr>
                        </m:sSubSupPr>
                        <m:e>
                          <m:r>
                            <a:rPr lang="tr-TR" i="1">
                              <a:solidFill>
                                <a:schemeClr val="tx1"/>
                              </a:solidFill>
                              <a:latin typeface="Cambria Math" panose="02040503050406030204" pitchFamily="18" charset="0"/>
                            </a:rPr>
                            <m:t>𝛾</m:t>
                          </m:r>
                        </m:e>
                        <m:sub>
                          <m:r>
                            <a:rPr lang="tr-TR" b="0" i="1" smtClean="0">
                              <a:solidFill>
                                <a:schemeClr val="tx1"/>
                              </a:solidFill>
                              <a:latin typeface="Cambria Math" panose="02040503050406030204" pitchFamily="18" charset="0"/>
                            </a:rPr>
                            <m:t>3</m:t>
                          </m:r>
                        </m:sub>
                        <m:sup>
                          <m:r>
                            <a:rPr lang="tr-TR" i="1">
                              <a:solidFill>
                                <a:schemeClr val="tx1"/>
                              </a:solidFill>
                              <a:latin typeface="Cambria Math" panose="02040503050406030204" pitchFamily="18" charset="0"/>
                            </a:rPr>
                            <m:t>2</m:t>
                          </m:r>
                        </m:sup>
                      </m:sSubSup>
                      <m:r>
                        <a:rPr lang="tr-TR" i="1">
                          <a:solidFill>
                            <a:schemeClr val="tx1"/>
                          </a:solidFill>
                          <a:latin typeface="Cambria Math" panose="02040503050406030204" pitchFamily="18" charset="0"/>
                        </a:rPr>
                        <m:t>⟹</m:t>
                      </m:r>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𝛾</m:t>
                          </m:r>
                        </m:e>
                        <m:sub>
                          <m:r>
                            <a:rPr lang="tr-TR" b="0" i="1" smtClean="0">
                              <a:solidFill>
                                <a:schemeClr val="tx1"/>
                              </a:solidFill>
                              <a:latin typeface="Cambria Math" panose="02040503050406030204" pitchFamily="18" charset="0"/>
                            </a:rPr>
                            <m:t>3</m:t>
                          </m:r>
                        </m:sub>
                      </m:sSub>
                      <m:r>
                        <a:rPr lang="tr-TR" i="1">
                          <a:solidFill>
                            <a:schemeClr val="tx1"/>
                          </a:solidFill>
                          <a:latin typeface="Cambria Math" panose="02040503050406030204" pitchFamily="18" charset="0"/>
                        </a:rPr>
                        <m:t>=</m:t>
                      </m:r>
                      <m:rad>
                        <m:radPr>
                          <m:degHide m:val="on"/>
                          <m:ctrlPr>
                            <a:rPr lang="tr-TR" i="1">
                              <a:solidFill>
                                <a:schemeClr val="tx1"/>
                              </a:solidFill>
                              <a:latin typeface="Cambria Math" panose="02040503050406030204" pitchFamily="18" charset="0"/>
                            </a:rPr>
                          </m:ctrlPr>
                        </m:radPr>
                        <m:deg/>
                        <m:e>
                          <m:sSub>
                            <m:sSubPr>
                              <m:ctrlPr>
                                <a:rPr lang="tr-TR" i="1">
                                  <a:solidFill>
                                    <a:schemeClr val="tx1"/>
                                  </a:solidFill>
                                  <a:latin typeface="Cambria Math" panose="02040503050406030204" pitchFamily="18" charset="0"/>
                                </a:rPr>
                              </m:ctrlPr>
                            </m:sSubPr>
                            <m:e>
                              <m:r>
                                <a:rPr lang="tr-TR" i="1">
                                  <a:solidFill>
                                    <a:schemeClr val="tx1"/>
                                  </a:solidFill>
                                  <a:latin typeface="Cambria Math" panose="02040503050406030204" pitchFamily="18" charset="0"/>
                                </a:rPr>
                                <m:t>𝑞</m:t>
                              </m:r>
                            </m:e>
                            <m:sub>
                              <m:r>
                                <a:rPr lang="tr-TR" b="0" i="1" smtClean="0">
                                  <a:solidFill>
                                    <a:schemeClr val="tx1"/>
                                  </a:solidFill>
                                  <a:latin typeface="Cambria Math" panose="02040503050406030204" pitchFamily="18" charset="0"/>
                                </a:rPr>
                                <m:t>33</m:t>
                              </m:r>
                            </m:sub>
                          </m:sSub>
                        </m:e>
                      </m:rad>
                    </m:oMath>
                  </m:oMathPara>
                </a14:m>
                <a:endParaRPr lang="tr-TR" i="1" dirty="0">
                  <a:solidFill>
                    <a:srgbClr val="002060"/>
                  </a:solidFill>
                  <a:latin typeface="Cambria Math" panose="02040503050406030204" pitchFamily="18" charset="0"/>
                </a:endParaRPr>
              </a:p>
              <a:p>
                <a:pPr marL="45720" indent="0">
                  <a:buNone/>
                </a:pPr>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24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34</a:t>
            </a:fld>
            <a:endParaRPr lang="tr-TR"/>
          </a:p>
        </p:txBody>
      </p:sp>
    </p:spTree>
    <p:extLst>
      <p:ext uri="{BB962C8B-B14F-4D97-AF65-F5344CB8AC3E}">
        <p14:creationId xmlns:p14="http://schemas.microsoft.com/office/powerpoint/2010/main" val="2253957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Dayanak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pPr marL="45720" indent="0">
                  <a:buNone/>
                </a:pPr>
                <a14:m>
                  <m:oMathPara xmlns:m="http://schemas.openxmlformats.org/officeDocument/2006/math">
                    <m:oMathParaPr>
                      <m:jc m:val="centerGroup"/>
                    </m:oMathParaPr>
                    <m:oMath xmlns:m="http://schemas.openxmlformats.org/officeDocument/2006/math">
                      <m:nary>
                        <m:naryPr>
                          <m:ctrlPr>
                            <a:rPr lang="tr-TR" b="0" i="1" smtClean="0">
                              <a:latin typeface="Cambria Math" panose="02040503050406030204" pitchFamily="18" charset="0"/>
                            </a:rPr>
                          </m:ctrlPr>
                        </m:naryPr>
                        <m:sub>
                          <m:r>
                            <a:rPr lang="tr-TR" b="0" i="1" smtClean="0">
                              <a:latin typeface="Cambria Math" panose="02040503050406030204" pitchFamily="18" charset="0"/>
                            </a:rPr>
                            <m:t>0</m:t>
                          </m:r>
                        </m:sub>
                        <m:sup>
                          <m:r>
                            <a:rPr lang="tr-TR" b="0" i="1" smtClean="0">
                              <a:latin typeface="Cambria Math" panose="02040503050406030204" pitchFamily="18" charset="0"/>
                            </a:rPr>
                            <m:t>∞</m:t>
                          </m:r>
                        </m:sup>
                        <m:e>
                          <m:r>
                            <a:rPr lang="tr-TR" b="0" i="1" smtClean="0">
                              <a:latin typeface="Cambria Math" panose="02040503050406030204" pitchFamily="18" charset="0"/>
                            </a:rPr>
                            <m:t>(</m:t>
                          </m:r>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𝑥</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𝑄</m:t>
                              </m:r>
                            </m:e>
                          </m:bar>
                          <m:bar>
                            <m:barPr>
                              <m:ctrlPr>
                                <a:rPr lang="tr-TR" i="1">
                                  <a:latin typeface="Cambria Math" panose="02040503050406030204" pitchFamily="18" charset="0"/>
                                </a:rPr>
                              </m:ctrlPr>
                            </m:barPr>
                            <m:e>
                              <m:r>
                                <a:rPr lang="tr-TR" i="1">
                                  <a:latin typeface="Cambria Math" panose="02040503050406030204" pitchFamily="18" charset="0"/>
                                </a:rPr>
                                <m:t>𝑥</m:t>
                              </m:r>
                            </m:e>
                          </m:bar>
                          <m:r>
                            <a:rPr lang="tr-TR" b="0" i="1" smtClean="0">
                              <a:latin typeface="Cambria Math" panose="02040503050406030204" pitchFamily="18" charset="0"/>
                            </a:rPr>
                            <m:t>)</m:t>
                          </m:r>
                          <m:r>
                            <a:rPr lang="tr-TR" b="0" i="1" smtClean="0">
                              <a:latin typeface="Cambria Math" panose="02040503050406030204" pitchFamily="18" charset="0"/>
                            </a:rPr>
                            <m:t>𝑑𝑡</m:t>
                          </m:r>
                        </m:e>
                      </m:nary>
                    </m:oMath>
                  </m:oMathPara>
                </a14:m>
                <a:endParaRPr lang="tr-TR" b="0" dirty="0"/>
              </a:p>
              <a:p>
                <a:pPr marL="45720" indent="0">
                  <a:buNone/>
                </a:pPr>
                <a:r>
                  <a:rPr lang="tr-TR" dirty="0"/>
                  <a:t>Formülüyle verilen performans ölçütünün minimizasyonu ile aşağıda formülü verilen indirgenmiş (</a:t>
                </a:r>
                <a:r>
                  <a:rPr lang="tr-TR" i="1" dirty="0"/>
                  <a:t>reduced PM</a:t>
                </a:r>
                <a:r>
                  <a:rPr lang="tr-TR" dirty="0"/>
                  <a:t>) performans ölçütünün minimizasyonu birbirine eş değerdir.</a:t>
                </a:r>
              </a:p>
              <a:p>
                <a:pPr marL="45720" indent="0">
                  <a:buNone/>
                </a:pPr>
                <a14:m>
                  <m:oMathPara xmlns:m="http://schemas.openxmlformats.org/officeDocument/2006/math">
                    <m:oMathParaPr>
                      <m:jc m:val="centerGroup"/>
                    </m:oMathParaPr>
                    <m:oMath xmlns:m="http://schemas.openxmlformats.org/officeDocument/2006/math">
                      <m:nary>
                        <m:naryPr>
                          <m:ctrlPr>
                            <a:rPr lang="tr-TR" i="1">
                              <a:latin typeface="Cambria Math" panose="02040503050406030204" pitchFamily="18" charset="0"/>
                            </a:rPr>
                          </m:ctrlPr>
                        </m:naryPr>
                        <m:sub>
                          <m:r>
                            <a:rPr lang="tr-TR" i="1">
                              <a:latin typeface="Cambria Math" panose="02040503050406030204" pitchFamily="18" charset="0"/>
                            </a:rPr>
                            <m:t>0</m:t>
                          </m:r>
                        </m:sub>
                        <m:sup>
                          <m:r>
                            <a:rPr lang="tr-TR" i="1">
                              <a:latin typeface="Cambria Math" panose="02040503050406030204" pitchFamily="18" charset="0"/>
                            </a:rPr>
                            <m:t>∞</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𝛾</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𝑥</m:t>
                                      </m:r>
                                    </m:e>
                                  </m:bar>
                                </m:e>
                              </m:d>
                            </m:e>
                            <m:sup>
                              <m:r>
                                <a:rPr lang="tr-TR" i="1">
                                  <a:latin typeface="Cambria Math" panose="02040503050406030204" pitchFamily="18" charset="0"/>
                                </a:rPr>
                                <m:t>2</m:t>
                              </m:r>
                            </m:sup>
                          </m:sSup>
                          <m:r>
                            <a:rPr lang="tr-TR" i="1">
                              <a:latin typeface="Cambria Math" panose="02040503050406030204" pitchFamily="18" charset="0"/>
                            </a:rPr>
                            <m:t>𝑑𝑡</m:t>
                          </m:r>
                        </m:e>
                      </m:nary>
                    </m:oMath>
                  </m:oMathPara>
                </a14:m>
                <a:endParaRPr lang="tr-TR" dirty="0"/>
              </a:p>
              <a:p>
                <a:pPr marL="45720" indent="0">
                  <a:buNone/>
                </a:pPr>
                <a:r>
                  <a:rPr lang="tr-TR" b="1" dirty="0"/>
                  <a:t>İspatı:</a:t>
                </a:r>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𝐽</m:t>
                      </m:r>
                      <m:r>
                        <a:rPr lang="tr-TR" b="0" i="1" smtClean="0">
                          <a:latin typeface="Cambria Math" panose="02040503050406030204" pitchFamily="18" charset="0"/>
                        </a:rPr>
                        <m:t>=</m:t>
                      </m:r>
                      <m:nary>
                        <m:naryPr>
                          <m:ctrlPr>
                            <a:rPr lang="tr-TR" i="1">
                              <a:latin typeface="Cambria Math" panose="02040503050406030204" pitchFamily="18" charset="0"/>
                            </a:rPr>
                          </m:ctrlPr>
                        </m:naryPr>
                        <m:sub>
                          <m:r>
                            <a:rPr lang="tr-TR" i="1">
                              <a:latin typeface="Cambria Math" panose="02040503050406030204" pitchFamily="18" charset="0"/>
                            </a:rPr>
                            <m:t>0</m:t>
                          </m:r>
                        </m:sub>
                        <m:sup>
                          <m:r>
                            <a:rPr lang="tr-TR" i="1">
                              <a:latin typeface="Cambria Math" panose="02040503050406030204" pitchFamily="18" charset="0"/>
                            </a:rPr>
                            <m:t>∞</m:t>
                          </m:r>
                        </m:sup>
                        <m:e>
                          <m:d>
                            <m:dPr>
                              <m:begChr m:val="["/>
                              <m:endChr m:val="]"/>
                              <m:ctrlPr>
                                <a:rPr lang="tr-TR" b="0" i="1" smtClean="0">
                                  <a:latin typeface="Cambria Math" panose="02040503050406030204" pitchFamily="18" charset="0"/>
                                </a:rPr>
                              </m:ctrlPr>
                            </m:dPr>
                            <m:e>
                              <m:sSup>
                                <m:sSupPr>
                                  <m:ctrlPr>
                                    <a:rPr lang="tr-TR" i="1">
                                      <a:latin typeface="Cambria Math" panose="02040503050406030204" pitchFamily="18" charset="0"/>
                                    </a:rPr>
                                  </m:ctrlPr>
                                </m:sSupPr>
                                <m:e>
                                  <m:d>
                                    <m:dPr>
                                      <m:ctrlPr>
                                        <a:rPr lang="tr-TR" i="1" smtClean="0">
                                          <a:latin typeface="Cambria Math" panose="02040503050406030204" pitchFamily="18" charset="0"/>
                                        </a:rPr>
                                      </m:ctrlPr>
                                    </m:dPr>
                                    <m:e>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𝛾</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𝑥</m:t>
                                          </m:r>
                                        </m:e>
                                      </m:bar>
                                    </m:e>
                                  </m:d>
                                </m:e>
                                <m:sup>
                                  <m:r>
                                    <a:rPr lang="tr-TR" i="1">
                                      <a:latin typeface="Cambria Math" panose="02040503050406030204" pitchFamily="18" charset="0"/>
                                    </a:rPr>
                                    <m:t>2</m:t>
                                  </m:r>
                                </m:sup>
                              </m:sSup>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𝑑</m:t>
                                  </m:r>
                                </m:num>
                                <m:den>
                                  <m:r>
                                    <a:rPr lang="tr-TR" i="1">
                                      <a:latin typeface="Cambria Math" panose="02040503050406030204" pitchFamily="18" charset="0"/>
                                    </a:rPr>
                                    <m:t>𝑑𝑡</m:t>
                                  </m:r>
                                </m:den>
                              </m:f>
                              <m:d>
                                <m:dPr>
                                  <m:ctrlPr>
                                    <a:rPr lang="tr-TR" i="1">
                                      <a:latin typeface="Cambria Math" panose="02040503050406030204" pitchFamily="18" charset="0"/>
                                    </a:rPr>
                                  </m:ctrlPr>
                                </m:dPr>
                                <m:e>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𝑥</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𝑆</m:t>
                                      </m:r>
                                    </m:e>
                                  </m:bar>
                                  <m:bar>
                                    <m:barPr>
                                      <m:ctrlPr>
                                        <a:rPr lang="tr-TR" i="1">
                                          <a:latin typeface="Cambria Math" panose="02040503050406030204" pitchFamily="18" charset="0"/>
                                        </a:rPr>
                                      </m:ctrlPr>
                                    </m:barPr>
                                    <m:e>
                                      <m:r>
                                        <a:rPr lang="tr-TR" i="1">
                                          <a:latin typeface="Cambria Math" panose="02040503050406030204" pitchFamily="18" charset="0"/>
                                        </a:rPr>
                                        <m:t>𝑥</m:t>
                                      </m:r>
                                    </m:e>
                                  </m:bar>
                                </m:e>
                              </m:d>
                            </m:e>
                          </m:d>
                        </m:e>
                      </m:nary>
                      <m:r>
                        <a:rPr lang="tr-TR" i="1">
                          <a:latin typeface="Cambria Math" panose="02040503050406030204" pitchFamily="18" charset="0"/>
                        </a:rPr>
                        <m:t>𝑑𝑡</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nary>
                        <m:naryPr>
                          <m:ctrlPr>
                            <a:rPr lang="tr-TR" i="1">
                              <a:latin typeface="Cambria Math" panose="02040503050406030204" pitchFamily="18" charset="0"/>
                            </a:rPr>
                          </m:ctrlPr>
                        </m:naryPr>
                        <m:sub>
                          <m:r>
                            <a:rPr lang="tr-TR" i="1">
                              <a:latin typeface="Cambria Math" panose="02040503050406030204" pitchFamily="18" charset="0"/>
                            </a:rPr>
                            <m:t>0</m:t>
                          </m:r>
                        </m:sub>
                        <m:sup>
                          <m:r>
                            <a:rPr lang="tr-TR" i="1">
                              <a:latin typeface="Cambria Math" panose="02040503050406030204" pitchFamily="18" charset="0"/>
                            </a:rPr>
                            <m:t>∞</m:t>
                          </m:r>
                        </m:sup>
                        <m:e>
                          <m:d>
                            <m:dPr>
                              <m:begChr m:val="["/>
                              <m:endChr m:val="]"/>
                              <m:ctrlPr>
                                <a:rPr lang="tr-TR" i="1">
                                  <a:latin typeface="Cambria Math" panose="02040503050406030204" pitchFamily="18" charset="0"/>
                                </a:rPr>
                              </m:ctrlPr>
                            </m:dPr>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𝛾</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𝑥</m:t>
                                          </m:r>
                                        </m:e>
                                      </m:bar>
                                    </m:e>
                                  </m:d>
                                </m:e>
                                <m:sup>
                                  <m:r>
                                    <a:rPr lang="tr-TR" i="1">
                                      <a:latin typeface="Cambria Math" panose="02040503050406030204" pitchFamily="18" charset="0"/>
                                    </a:rPr>
                                    <m:t>2</m:t>
                                  </m:r>
                                </m:sup>
                              </m:sSup>
                            </m:e>
                          </m:d>
                        </m:e>
                      </m:nary>
                      <m:r>
                        <a:rPr lang="tr-TR" i="1">
                          <a:latin typeface="Cambria Math" panose="02040503050406030204" pitchFamily="18" charset="0"/>
                        </a:rPr>
                        <m:t>𝑑𝑡</m:t>
                      </m:r>
                      <m:r>
                        <a:rPr lang="tr-TR" b="0" i="1" smtClean="0">
                          <a:latin typeface="Cambria Math" panose="02040503050406030204" pitchFamily="18" charset="0"/>
                        </a:rPr>
                        <m:t>+</m:t>
                      </m:r>
                      <m:sSubSup>
                        <m:sSubSupPr>
                          <m:ctrlPr>
                            <a:rPr lang="tr-TR" b="0" i="1" smtClean="0">
                              <a:latin typeface="Cambria Math" panose="02040503050406030204" pitchFamily="18" charset="0"/>
                            </a:rPr>
                          </m:ctrlPr>
                        </m:sSubSupPr>
                        <m:e>
                          <m:d>
                            <m:dPr>
                              <m:begChr m:val=""/>
                              <m:endChr m:val="|"/>
                              <m:ctrlPr>
                                <a:rPr lang="tr-TR" i="1" smtClean="0">
                                  <a:latin typeface="Cambria Math" panose="02040503050406030204" pitchFamily="18" charset="0"/>
                                </a:rPr>
                              </m:ctrlPr>
                            </m:dPr>
                            <m:e>
                              <m:d>
                                <m:dPr>
                                  <m:ctrlPr>
                                    <a:rPr lang="tr-TR" i="1">
                                      <a:latin typeface="Cambria Math" panose="02040503050406030204" pitchFamily="18" charset="0"/>
                                    </a:rPr>
                                  </m:ctrlPr>
                                </m:dPr>
                                <m:e>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𝑥</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𝑆</m:t>
                                      </m:r>
                                    </m:e>
                                  </m:bar>
                                  <m:bar>
                                    <m:barPr>
                                      <m:ctrlPr>
                                        <a:rPr lang="tr-TR" i="1">
                                          <a:latin typeface="Cambria Math" panose="02040503050406030204" pitchFamily="18" charset="0"/>
                                        </a:rPr>
                                      </m:ctrlPr>
                                    </m:barPr>
                                    <m:e>
                                      <m:r>
                                        <a:rPr lang="tr-TR" i="1">
                                          <a:latin typeface="Cambria Math" panose="02040503050406030204" pitchFamily="18" charset="0"/>
                                        </a:rPr>
                                        <m:t>𝑥</m:t>
                                      </m:r>
                                    </m:e>
                                  </m:bar>
                                </m:e>
                              </m:d>
                            </m:e>
                          </m:d>
                        </m:e>
                        <m:sub>
                          <m:r>
                            <a:rPr lang="tr-TR" b="0" i="1" smtClean="0">
                              <a:latin typeface="Cambria Math" panose="02040503050406030204" pitchFamily="18" charset="0"/>
                            </a:rPr>
                            <m:t>0</m:t>
                          </m:r>
                        </m:sub>
                        <m:sup>
                          <m:r>
                            <a:rPr lang="tr-TR" b="0" i="1" smtClean="0">
                              <a:latin typeface="Cambria Math" panose="02040503050406030204" pitchFamily="18" charset="0"/>
                            </a:rPr>
                            <m:t>∞</m:t>
                          </m:r>
                        </m:sup>
                      </m:sSubSup>
                    </m:oMath>
                  </m:oMathPara>
                </a14:m>
                <a:endParaRPr lang="tr-TR" b="0"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nary>
                        <m:naryPr>
                          <m:ctrlPr>
                            <a:rPr lang="tr-TR" i="1">
                              <a:latin typeface="Cambria Math" panose="02040503050406030204" pitchFamily="18" charset="0"/>
                            </a:rPr>
                          </m:ctrlPr>
                        </m:naryPr>
                        <m:sub>
                          <m:r>
                            <a:rPr lang="tr-TR" i="1">
                              <a:latin typeface="Cambria Math" panose="02040503050406030204" pitchFamily="18" charset="0"/>
                            </a:rPr>
                            <m:t>0</m:t>
                          </m:r>
                        </m:sub>
                        <m:sup>
                          <m:r>
                            <a:rPr lang="tr-TR" i="1">
                              <a:latin typeface="Cambria Math" panose="02040503050406030204" pitchFamily="18" charset="0"/>
                            </a:rPr>
                            <m:t>∞</m:t>
                          </m:r>
                        </m:sup>
                        <m:e>
                          <m:d>
                            <m:dPr>
                              <m:begChr m:val="["/>
                              <m:endChr m:val="]"/>
                              <m:ctrlPr>
                                <a:rPr lang="tr-TR" i="1">
                                  <a:latin typeface="Cambria Math" panose="02040503050406030204" pitchFamily="18" charset="0"/>
                                </a:rPr>
                              </m:ctrlPr>
                            </m:dPr>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𝛾</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𝑥</m:t>
                                          </m:r>
                                        </m:e>
                                      </m:bar>
                                    </m:e>
                                  </m:d>
                                </m:e>
                                <m:sup>
                                  <m:r>
                                    <a:rPr lang="tr-TR" i="1">
                                      <a:latin typeface="Cambria Math" panose="02040503050406030204" pitchFamily="18" charset="0"/>
                                    </a:rPr>
                                    <m:t>2</m:t>
                                  </m:r>
                                </m:sup>
                              </m:sSup>
                            </m:e>
                          </m:d>
                        </m:e>
                      </m:nary>
                      <m:r>
                        <a:rPr lang="tr-TR" i="1">
                          <a:latin typeface="Cambria Math" panose="02040503050406030204" pitchFamily="18" charset="0"/>
                        </a:rPr>
                        <m:t>𝑑𝑡</m:t>
                      </m:r>
                      <m:r>
                        <a:rPr lang="tr-TR" i="1">
                          <a:latin typeface="Cambria Math" panose="02040503050406030204" pitchFamily="18" charset="0"/>
                        </a:rPr>
                        <m:t>+</m:t>
                      </m:r>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b="0" i="1" smtClean="0">
                                  <a:latin typeface="Cambria Math" panose="02040503050406030204" pitchFamily="18" charset="0"/>
                                </a:rPr>
                              </m:ctrlPr>
                            </m:dPr>
                            <m:e>
                              <m:r>
                                <a:rPr lang="tr-TR" b="0" i="1" smtClean="0">
                                  <a:latin typeface="Cambria Math" panose="02040503050406030204" pitchFamily="18" charset="0"/>
                                </a:rPr>
                                <m:t>∞</m:t>
                              </m:r>
                            </m:e>
                          </m:d>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𝑆</m:t>
                          </m:r>
                        </m:e>
                      </m:bar>
                      <m:bar>
                        <m:barPr>
                          <m:ctrlPr>
                            <a:rPr lang="tr-TR" i="1">
                              <a:latin typeface="Cambria Math" panose="02040503050406030204" pitchFamily="18" charset="0"/>
                            </a:rPr>
                          </m:ctrlPr>
                        </m:barPr>
                        <m:e>
                          <m:r>
                            <a:rPr lang="tr-TR" i="1">
                              <a:latin typeface="Cambria Math" panose="02040503050406030204" pitchFamily="18" charset="0"/>
                            </a:rPr>
                            <m:t>𝑥</m:t>
                          </m:r>
                        </m:e>
                      </m:bar>
                      <m:r>
                        <a:rPr lang="tr-TR" b="0" i="1" smtClean="0">
                          <a:latin typeface="Cambria Math" panose="02040503050406030204" pitchFamily="18" charset="0"/>
                        </a:rPr>
                        <m:t>(∞)</m:t>
                      </m:r>
                      <m:r>
                        <a:rPr lang="tr-TR" b="0" i="0" smtClean="0">
                          <a:latin typeface="Cambria Math" panose="02040503050406030204" pitchFamily="18" charset="0"/>
                        </a:rPr>
                        <m:t>−</m:t>
                      </m:r>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b="0" i="1" smtClean="0">
                                  <a:latin typeface="Cambria Math" panose="02040503050406030204" pitchFamily="18" charset="0"/>
                                </a:rPr>
                              </m:ctrlPr>
                            </m:dPr>
                            <m:e>
                              <m:r>
                                <a:rPr lang="tr-TR" b="0" i="1" smtClean="0">
                                  <a:latin typeface="Cambria Math" panose="02040503050406030204" pitchFamily="18" charset="0"/>
                                </a:rPr>
                                <m:t>0</m:t>
                              </m:r>
                            </m:e>
                          </m:d>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𝑆</m:t>
                          </m:r>
                        </m:e>
                      </m:bar>
                      <m:bar>
                        <m:barPr>
                          <m:ctrlPr>
                            <a:rPr lang="tr-TR" i="1">
                              <a:latin typeface="Cambria Math" panose="02040503050406030204" pitchFamily="18" charset="0"/>
                            </a:rPr>
                          </m:ctrlPr>
                        </m:barPr>
                        <m:e>
                          <m:r>
                            <a:rPr lang="tr-TR" i="1">
                              <a:latin typeface="Cambria Math" panose="02040503050406030204" pitchFamily="18" charset="0"/>
                            </a:rPr>
                            <m:t>𝑥</m:t>
                          </m:r>
                        </m:e>
                      </m:bar>
                      <m:r>
                        <a:rPr lang="tr-TR" b="0" i="1" smtClean="0">
                          <a:latin typeface="Cambria Math" panose="02040503050406030204" pitchFamily="18" charset="0"/>
                        </a:rPr>
                        <m:t>(0)</m:t>
                      </m:r>
                    </m:oMath>
                  </m:oMathPara>
                </a14:m>
                <a:endParaRPr lang="tr-TR" dirty="0"/>
              </a:p>
              <a:p>
                <a:pPr marL="45720" indent="0">
                  <a:buNone/>
                </a:pPr>
                <a:r>
                  <a:rPr lang="tr-TR" dirty="0"/>
                  <a:t>Eğer, optimal sistem kararlı ise durgun durumda </a:t>
                </a:r>
                <a14:m>
                  <m:oMath xmlns:m="http://schemas.openxmlformats.org/officeDocument/2006/math">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r>
                          <a:rPr lang="tr-TR" i="1">
                            <a:latin typeface="Cambria Math" panose="02040503050406030204" pitchFamily="18" charset="0"/>
                          </a:rPr>
                          <m:t>∞</m:t>
                        </m:r>
                      </m:e>
                    </m:d>
                    <m:r>
                      <a:rPr lang="tr-TR" b="0" i="1" smtClean="0">
                        <a:latin typeface="Cambria Math" panose="02040503050406030204" pitchFamily="18" charset="0"/>
                      </a:rPr>
                      <m:t>→0</m:t>
                    </m:r>
                  </m:oMath>
                </a14:m>
                <a:r>
                  <a:rPr lang="tr-TR" dirty="0"/>
                  <a:t> olması gerekir.</a:t>
                </a:r>
              </a:p>
              <a:p>
                <a:pPr marL="45720" indent="0">
                  <a:buNone/>
                </a:pPr>
                <a14:m>
                  <m:oMath xmlns:m="http://schemas.openxmlformats.org/officeDocument/2006/math">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r>
                              <a:rPr lang="tr-TR" i="1">
                                <a:latin typeface="Cambria Math" panose="02040503050406030204" pitchFamily="18" charset="0"/>
                              </a:rPr>
                              <m:t>0</m:t>
                            </m:r>
                          </m:e>
                        </m:d>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𝑆</m:t>
                        </m:r>
                      </m:e>
                    </m:bar>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r>
                          <a:rPr lang="tr-TR" i="1">
                            <a:latin typeface="Cambria Math" panose="02040503050406030204" pitchFamily="18" charset="0"/>
                          </a:rPr>
                          <m:t>0</m:t>
                        </m:r>
                      </m:e>
                    </m:d>
                    <m:r>
                      <a:rPr lang="tr-TR" b="0" i="1" smtClean="0">
                        <a:latin typeface="Cambria Math" panose="02040503050406030204" pitchFamily="18" charset="0"/>
                      </a:rPr>
                      <m:t>→</m:t>
                    </m:r>
                  </m:oMath>
                </a14:m>
                <a:r>
                  <a:rPr lang="tr-TR" dirty="0"/>
                  <a:t>başlangıç değerine bağlıdır ve kontrolün seçiminden etkilenmez, yani hangi tip kontrol girişi seçersek seçelim bu değeri zaten değiştiremeyiz</a:t>
                </a:r>
              </a:p>
              <a:p>
                <a:pPr marL="45720" indent="0">
                  <a:buNone/>
                </a:pPr>
                <a:endParaRPr lang="tr-TR" dirty="0"/>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5" r="-273" b="-237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35</a:t>
            </a:fld>
            <a:endParaRPr lang="tr-TR"/>
          </a:p>
        </p:txBody>
      </p:sp>
    </p:spTree>
    <p:extLst>
      <p:ext uri="{BB962C8B-B14F-4D97-AF65-F5344CB8AC3E}">
        <p14:creationId xmlns:p14="http://schemas.microsoft.com/office/powerpoint/2010/main" val="3116091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Dayanak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a:t>Tek girişli tek çıkışlı n. dereceden sıfırlar içermeyen bir sistemin transfer fonksiyonunu ele alalım.</a:t>
                </a:r>
              </a:p>
              <a:p>
                <a:pPr marL="45720" indent="0">
                  <a:buNone/>
                </a:pPr>
                <a14:m>
                  <m:oMathPara xmlns:m="http://schemas.openxmlformats.org/officeDocument/2006/math">
                    <m:oMathParaPr>
                      <m:jc m:val="centerGroup"/>
                    </m:oMathParaPr>
                    <m:oMath xmlns:m="http://schemas.openxmlformats.org/officeDocument/2006/math">
                      <m:f>
                        <m:fPr>
                          <m:ctrlPr>
                            <a:rPr lang="tr-TR" sz="2400" i="1">
                              <a:latin typeface="Cambria Math" panose="02040503050406030204" pitchFamily="18" charset="0"/>
                            </a:rPr>
                          </m:ctrlPr>
                        </m:fPr>
                        <m:num>
                          <m:r>
                            <m:rPr>
                              <m:sty m:val="p"/>
                            </m:rPr>
                            <a:rPr lang="tr-TR" sz="2400">
                              <a:latin typeface="Cambria Math" panose="02040503050406030204" pitchFamily="18" charset="0"/>
                            </a:rPr>
                            <m:t>Y</m:t>
                          </m:r>
                          <m:d>
                            <m:dPr>
                              <m:ctrlPr>
                                <a:rPr lang="tr-TR" sz="2400" i="1">
                                  <a:latin typeface="Cambria Math" panose="02040503050406030204" pitchFamily="18" charset="0"/>
                                </a:rPr>
                              </m:ctrlPr>
                            </m:dPr>
                            <m:e>
                              <m:r>
                                <a:rPr lang="tr-TR" sz="2400">
                                  <a:latin typeface="Cambria Math" panose="02040503050406030204" pitchFamily="18" charset="0"/>
                                </a:rPr>
                                <m:t>𝑠</m:t>
                              </m:r>
                            </m:e>
                          </m:d>
                        </m:num>
                        <m:den>
                          <m:r>
                            <a:rPr lang="tr-TR" sz="2400" i="1">
                              <a:latin typeface="Cambria Math" panose="02040503050406030204" pitchFamily="18" charset="0"/>
                            </a:rPr>
                            <m:t>𝑈</m:t>
                          </m:r>
                          <m:d>
                            <m:dPr>
                              <m:ctrlPr>
                                <a:rPr lang="tr-TR" sz="2400" i="1">
                                  <a:latin typeface="Cambria Math" panose="02040503050406030204" pitchFamily="18" charset="0"/>
                                </a:rPr>
                              </m:ctrlPr>
                            </m:dPr>
                            <m:e>
                              <m:r>
                                <a:rPr lang="tr-TR" sz="2400" i="1">
                                  <a:latin typeface="Cambria Math" panose="02040503050406030204" pitchFamily="18" charset="0"/>
                                </a:rPr>
                                <m:t>𝑠</m:t>
                              </m:r>
                            </m:e>
                          </m:d>
                        </m:den>
                      </m:f>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a:latin typeface="Cambria Math" panose="02040503050406030204" pitchFamily="18" charset="0"/>
                            </a:rPr>
                            <m:t>𝐺</m:t>
                          </m:r>
                        </m:e>
                        <m:sub>
                          <m:r>
                            <a:rPr lang="tr-TR" sz="2400" i="1">
                              <a:latin typeface="Cambria Math" panose="02040503050406030204" pitchFamily="18" charset="0"/>
                            </a:rPr>
                            <m:t>𝑌𝑈</m:t>
                          </m:r>
                        </m:sub>
                      </m:sSub>
                      <m:d>
                        <m:dPr>
                          <m:ctrlPr>
                            <a:rPr lang="tr-TR" sz="2400" i="1">
                              <a:latin typeface="Cambria Math" panose="02040503050406030204" pitchFamily="18" charset="0"/>
                            </a:rPr>
                          </m:ctrlPr>
                        </m:dPr>
                        <m:e>
                          <m:r>
                            <a:rPr lang="tr-TR" sz="2400">
                              <a:latin typeface="Cambria Math" panose="02040503050406030204" pitchFamily="18" charset="0"/>
                            </a:rPr>
                            <m:t>𝑠</m:t>
                          </m:r>
                        </m:e>
                      </m:d>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𝐾</m:t>
                          </m:r>
                        </m:num>
                        <m:den>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𝑛</m:t>
                              </m:r>
                            </m:sup>
                          </m:sSup>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𝑎</m:t>
                              </m:r>
                            </m:e>
                            <m:sub>
                              <m:r>
                                <a:rPr lang="tr-TR" sz="2400" i="1">
                                  <a:latin typeface="Cambria Math" panose="02040503050406030204" pitchFamily="18" charset="0"/>
                                </a:rPr>
                                <m:t>𝑛</m:t>
                              </m:r>
                              <m:r>
                                <a:rPr lang="tr-TR" sz="2400" i="1">
                                  <a:latin typeface="Cambria Math" panose="02040503050406030204" pitchFamily="18" charset="0"/>
                                </a:rPr>
                                <m:t>−1</m:t>
                              </m:r>
                            </m:sub>
                          </m:sSub>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𝑛</m:t>
                              </m:r>
                              <m:r>
                                <a:rPr lang="tr-TR" sz="2400" i="1">
                                  <a:latin typeface="Cambria Math" panose="02040503050406030204" pitchFamily="18" charset="0"/>
                                </a:rPr>
                                <m:t>−1</m:t>
                              </m:r>
                            </m:sup>
                          </m:sSup>
                          <m:r>
                            <a:rPr lang="tr-TR" sz="2400" i="1">
                              <a:latin typeface="Cambria Math" panose="02040503050406030204" pitchFamily="18" charset="0"/>
                            </a:rPr>
                            <m:t>+</m:t>
                          </m:r>
                          <m:r>
                            <a:rPr lang="tr-TR" sz="2400" i="1">
                              <a:latin typeface="Cambria Math" panose="02040503050406030204" pitchFamily="18" charset="0"/>
                              <a:ea typeface="Cambria Math" panose="02040503050406030204" pitchFamily="18" charset="0"/>
                            </a:rPr>
                            <m:t>⋯</m:t>
                          </m:r>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𝑎</m:t>
                              </m:r>
                            </m:e>
                            <m:sub>
                              <m:r>
                                <a:rPr lang="tr-TR" sz="2400" i="1">
                                  <a:latin typeface="Cambria Math" panose="02040503050406030204" pitchFamily="18" charset="0"/>
                                </a:rPr>
                                <m:t>1</m:t>
                              </m:r>
                            </m:sub>
                          </m:sSub>
                          <m:r>
                            <a:rPr lang="tr-TR" sz="2400" i="1">
                              <a:latin typeface="Cambria Math" panose="02040503050406030204" pitchFamily="18" charset="0"/>
                            </a:rPr>
                            <m:t>𝑠</m:t>
                          </m:r>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𝑎</m:t>
                              </m:r>
                            </m:e>
                            <m:sub>
                              <m:r>
                                <a:rPr lang="tr-TR" sz="2400" i="1">
                                  <a:latin typeface="Cambria Math" panose="02040503050406030204" pitchFamily="18" charset="0"/>
                                </a:rPr>
                                <m:t>0</m:t>
                              </m:r>
                            </m:sub>
                          </m:sSub>
                        </m:den>
                      </m:f>
                    </m:oMath>
                  </m:oMathPara>
                </a14:m>
                <a:endParaRPr lang="tr-TR" dirty="0"/>
              </a:p>
              <a:p>
                <a:pPr marL="45720" indent="0">
                  <a:buNone/>
                </a:pPr>
                <a:r>
                  <a:rPr lang="tr-TR" dirty="0"/>
                  <a:t>Sadece sistemin cevabı, aşağıda verilen </a:t>
                </a:r>
                <a14:m>
                  <m:oMath xmlns:m="http://schemas.openxmlformats.org/officeDocument/2006/math">
                    <m:d>
                      <m:dPr>
                        <m:ctrlPr>
                          <a:rPr lang="tr-TR" i="1" dirty="0" smtClean="0">
                            <a:latin typeface="Cambria Math" panose="02040503050406030204" pitchFamily="18" charset="0"/>
                          </a:rPr>
                        </m:ctrlPr>
                      </m:dPr>
                      <m:e>
                        <m:r>
                          <a:rPr lang="tr-TR" i="1" dirty="0" smtClean="0">
                            <a:latin typeface="Cambria Math" panose="02040503050406030204" pitchFamily="18" charset="0"/>
                          </a:rPr>
                          <m:t>𝑛</m:t>
                        </m:r>
                        <m:r>
                          <a:rPr lang="tr-TR" i="1" dirty="0" smtClean="0">
                            <a:latin typeface="Cambria Math" panose="02040503050406030204" pitchFamily="18" charset="0"/>
                          </a:rPr>
                          <m:t>−1</m:t>
                        </m:r>
                      </m:e>
                    </m:d>
                    <m:r>
                      <a:rPr lang="tr-TR" b="0" i="1" dirty="0" smtClean="0">
                        <a:latin typeface="Cambria Math" panose="02040503050406030204" pitchFamily="18" charset="0"/>
                      </a:rPr>
                      <m:t>.</m:t>
                    </m:r>
                  </m:oMath>
                </a14:m>
                <a:r>
                  <a:rPr lang="tr-TR" dirty="0"/>
                  <a:t> dereceden model cevabını izlerse</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ea typeface="Cambria Math" panose="02040503050406030204" pitchFamily="18" charset="0"/>
                            </a:rPr>
                          </m:ctrlPr>
                        </m:sSubPr>
                        <m:e>
                          <m:r>
                            <a:rPr lang="tr-TR">
                              <a:latin typeface="Cambria Math" panose="02040503050406030204" pitchFamily="18" charset="0"/>
                              <a:ea typeface="Cambria Math" panose="02040503050406030204" pitchFamily="18" charset="0"/>
                            </a:rPr>
                            <m:t>𝛾</m:t>
                          </m:r>
                        </m:e>
                        <m:sub>
                          <m:r>
                            <a:rPr lang="tr-TR">
                              <a:latin typeface="Cambria Math" panose="02040503050406030204" pitchFamily="18" charset="0"/>
                              <a:ea typeface="Cambria Math" panose="02040503050406030204" pitchFamily="18" charset="0"/>
                            </a:rPr>
                            <m:t>𝑛</m:t>
                          </m:r>
                        </m:sub>
                      </m:sSub>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a:latin typeface="Cambria Math" panose="02040503050406030204" pitchFamily="18" charset="0"/>
                              <a:ea typeface="Cambria Math" panose="02040503050406030204" pitchFamily="18" charset="0"/>
                            </a:rPr>
                            <m:t>𝛾</m:t>
                          </m:r>
                        </m:e>
                        <m:sub>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b>
                      </m:sSub>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−2</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−2</m:t>
                              </m:r>
                            </m:sup>
                          </m:sSup>
                        </m:den>
                      </m:f>
                      <m:r>
                        <a:rPr lang="tr-TR">
                          <a:latin typeface="Cambria Math" panose="02040503050406030204" pitchFamily="18" charset="0"/>
                          <a:ea typeface="Cambria Math" panose="02040503050406030204" pitchFamily="18" charset="0"/>
                        </a:rPr>
                        <m:t>+</m:t>
                      </m:r>
                      <m:r>
                        <a:rPr lang="tr-TR" dirty="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a:latin typeface="Cambria Math" panose="02040503050406030204" pitchFamily="18" charset="0"/>
                              <a:ea typeface="Cambria Math" panose="02040503050406030204" pitchFamily="18" charset="0"/>
                            </a:rPr>
                            <m:t>𝛾</m:t>
                          </m:r>
                        </m:e>
                        <m:sub>
                          <m:r>
                            <a:rPr lang="tr-TR">
                              <a:latin typeface="Cambria Math" panose="02040503050406030204" pitchFamily="18" charset="0"/>
                              <a:ea typeface="Cambria Math" panose="02040503050406030204" pitchFamily="18" charset="0"/>
                            </a:rPr>
                            <m:t>2</m:t>
                          </m:r>
                        </m:sub>
                      </m:sSub>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ea typeface="Cambria Math" panose="02040503050406030204" pitchFamily="18" charset="0"/>
                            </a:rPr>
                            <m:t>𝑑𝑦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num>
                        <m:den>
                          <m:r>
                            <a:rPr lang="tr-TR" i="1">
                              <a:latin typeface="Cambria Math" panose="02040503050406030204" pitchFamily="18" charset="0"/>
                              <a:ea typeface="Cambria Math" panose="02040503050406030204" pitchFamily="18" charset="0"/>
                            </a:rPr>
                            <m:t>𝑑𝑡</m:t>
                          </m:r>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𝛾</m:t>
                          </m:r>
                        </m:e>
                        <m:sub>
                          <m:r>
                            <a:rPr lang="tr-TR" i="1">
                              <a:latin typeface="Cambria Math" panose="02040503050406030204" pitchFamily="18" charset="0"/>
                              <a:ea typeface="Cambria Math" panose="02040503050406030204" pitchFamily="18" charset="0"/>
                            </a:rPr>
                            <m:t>1</m:t>
                          </m:r>
                        </m:sub>
                      </m:sSub>
                      <m:r>
                        <a:rPr lang="tr-TR" i="1">
                          <a:latin typeface="Cambria Math" panose="02040503050406030204" pitchFamily="18" charset="0"/>
                          <a:ea typeface="Cambria Math" panose="02040503050406030204" pitchFamily="18" charset="0"/>
                        </a:rPr>
                        <m:t>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=0</m:t>
                      </m:r>
                    </m:oMath>
                  </m:oMathPara>
                </a14:m>
                <a:endParaRPr lang="tr-TR" i="1" dirty="0">
                  <a:latin typeface="Cambria Math" panose="02040503050406030204" pitchFamily="18" charset="0"/>
                  <a:ea typeface="Cambria Math" panose="02040503050406030204" pitchFamily="18" charset="0"/>
                </a:endParaRPr>
              </a:p>
              <a:p>
                <a:pPr marL="45720" indent="0">
                  <a:buNone/>
                </a:pPr>
                <a:r>
                  <a:rPr lang="tr-TR" dirty="0">
                    <a:ea typeface="Cambria Math" panose="02040503050406030204" pitchFamily="18" charset="0"/>
                  </a:rPr>
                  <a:t>İndirgenmiş performans ölçütü </a:t>
                </a:r>
              </a:p>
              <a:p>
                <a:pPr marL="4572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𝐽</m:t>
                          </m:r>
                        </m:e>
                        <m:sub>
                          <m:r>
                            <a:rPr lang="tr-TR" b="0" i="1" smtClean="0">
                              <a:latin typeface="Cambria Math" panose="02040503050406030204" pitchFamily="18" charset="0"/>
                            </a:rPr>
                            <m:t>𝑟</m:t>
                          </m:r>
                        </m:sub>
                      </m:sSub>
                      <m:r>
                        <a:rPr lang="tr-TR" b="0" i="1" smtClean="0">
                          <a:latin typeface="Cambria Math" panose="02040503050406030204" pitchFamily="18" charset="0"/>
                        </a:rPr>
                        <m:t>=</m:t>
                      </m:r>
                      <m:nary>
                        <m:naryPr>
                          <m:ctrlPr>
                            <a:rPr lang="tr-TR" i="1">
                              <a:latin typeface="Cambria Math" panose="02040503050406030204" pitchFamily="18" charset="0"/>
                            </a:rPr>
                          </m:ctrlPr>
                        </m:naryPr>
                        <m:sub>
                          <m:r>
                            <a:rPr lang="tr-TR" i="1">
                              <a:latin typeface="Cambria Math" panose="02040503050406030204" pitchFamily="18" charset="0"/>
                            </a:rPr>
                            <m:t>0</m:t>
                          </m:r>
                        </m:sub>
                        <m:sup>
                          <m:r>
                            <a:rPr lang="tr-TR" i="1">
                              <a:latin typeface="Cambria Math" panose="02040503050406030204" pitchFamily="18" charset="0"/>
                            </a:rPr>
                            <m:t>∞</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𝛾</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𝑥</m:t>
                                      </m:r>
                                    </m:e>
                                  </m:bar>
                                </m:e>
                              </m:d>
                            </m:e>
                            <m:sup>
                              <m:r>
                                <a:rPr lang="tr-TR" i="1">
                                  <a:latin typeface="Cambria Math" panose="02040503050406030204" pitchFamily="18" charset="0"/>
                                </a:rPr>
                                <m:t>2</m:t>
                              </m:r>
                            </m:sup>
                          </m:sSup>
                          <m:r>
                            <a:rPr lang="tr-TR" i="1">
                              <a:latin typeface="Cambria Math" panose="02040503050406030204" pitchFamily="18" charset="0"/>
                            </a:rPr>
                            <m:t>𝑑𝑡</m:t>
                          </m:r>
                        </m:e>
                      </m:nary>
                    </m:oMath>
                  </m:oMathPara>
                </a14:m>
                <a:endParaRPr lang="tr-TR" dirty="0">
                  <a:ea typeface="Cambria Math" panose="02040503050406030204" pitchFamily="18" charset="0"/>
                </a:endParaRPr>
              </a:p>
              <a:p>
                <a:pPr marL="45720" indent="0">
                  <a:buNone/>
                </a:pPr>
                <a:r>
                  <a:rPr lang="tr-TR" dirty="0">
                    <a:ea typeface="Cambria Math" panose="02040503050406030204" pitchFamily="18" charset="0"/>
                  </a:rPr>
                  <a:t>mutlak sıfıra değerine ulaşır.</a:t>
                </a:r>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36</a:t>
            </a:fld>
            <a:endParaRPr lang="tr-TR"/>
          </a:p>
        </p:txBody>
      </p:sp>
    </p:spTree>
    <p:extLst>
      <p:ext uri="{BB962C8B-B14F-4D97-AF65-F5344CB8AC3E}">
        <p14:creationId xmlns:p14="http://schemas.microsoft.com/office/powerpoint/2010/main" val="2316570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Dayanak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45720" indent="0">
                  <a:buNone/>
                </a:pPr>
                <a:r>
                  <a:rPr lang="tr-TR" b="1" dirty="0"/>
                  <a:t>İspat:</a:t>
                </a:r>
              </a:p>
              <a:p>
                <a:pPr marL="45720" indent="0">
                  <a:buNone/>
                </a:pP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𝐽</m:t>
                        </m:r>
                      </m:e>
                      <m:sub>
                        <m:r>
                          <a:rPr lang="tr-TR" i="1">
                            <a:latin typeface="Cambria Math" panose="02040503050406030204" pitchFamily="18" charset="0"/>
                          </a:rPr>
                          <m:t>𝑟</m:t>
                        </m:r>
                      </m:sub>
                    </m:sSub>
                    <m:r>
                      <a:rPr lang="tr-TR" i="1">
                        <a:latin typeface="Cambria Math" panose="02040503050406030204" pitchFamily="18" charset="0"/>
                      </a:rPr>
                      <m:t>=</m:t>
                    </m:r>
                    <m:r>
                      <a:rPr lang="tr-TR" b="0" i="1" smtClean="0">
                        <a:latin typeface="Cambria Math" panose="02040503050406030204" pitchFamily="18" charset="0"/>
                      </a:rPr>
                      <m:t>0</m:t>
                    </m:r>
                  </m:oMath>
                </a14:m>
                <a:r>
                  <a:rPr lang="tr-TR" dirty="0"/>
                  <a:t> olur sadece eğer</a:t>
                </a:r>
              </a:p>
              <a:p>
                <a:pPr marL="45720" indent="0">
                  <a:buNone/>
                </a:pPr>
                <a14:m>
                  <m:oMathPara xmlns:m="http://schemas.openxmlformats.org/officeDocument/2006/math">
                    <m:oMathParaPr>
                      <m:jc m:val="centerGroup"/>
                    </m:oMathParaPr>
                    <m:oMath xmlns:m="http://schemas.openxmlformats.org/officeDocument/2006/math">
                      <m:sSup>
                        <m:sSupPr>
                          <m:ctrlPr>
                            <a:rPr lang="tr-TR" i="1">
                              <a:latin typeface="Cambria Math" panose="02040503050406030204" pitchFamily="18" charset="0"/>
                            </a:rPr>
                          </m:ctrlPr>
                        </m:sSupPr>
                        <m:e>
                          <m:bar>
                            <m:barPr>
                              <m:ctrlPr>
                                <a:rPr lang="tr-TR" i="1">
                                  <a:latin typeface="Cambria Math" panose="02040503050406030204" pitchFamily="18" charset="0"/>
                                </a:rPr>
                              </m:ctrlPr>
                            </m:barPr>
                            <m:e>
                              <m:r>
                                <a:rPr lang="tr-TR" i="1">
                                  <a:latin typeface="Cambria Math" panose="02040503050406030204" pitchFamily="18" charset="0"/>
                                </a:rPr>
                                <m:t>𝛾</m:t>
                              </m:r>
                            </m:e>
                          </m:bar>
                        </m:e>
                        <m:sup>
                          <m:r>
                            <a:rPr lang="tr-TR" i="1">
                              <a:latin typeface="Cambria Math" panose="02040503050406030204" pitchFamily="18" charset="0"/>
                            </a:rPr>
                            <m:t>𝑇</m:t>
                          </m:r>
                        </m:sup>
                      </m:sSup>
                      <m:bar>
                        <m:barPr>
                          <m:ctrlPr>
                            <a:rPr lang="tr-TR" i="1">
                              <a:latin typeface="Cambria Math" panose="02040503050406030204" pitchFamily="18" charset="0"/>
                            </a:rPr>
                          </m:ctrlPr>
                        </m:barPr>
                        <m:e>
                          <m:r>
                            <a:rPr lang="tr-TR" i="1">
                              <a:latin typeface="Cambria Math" panose="02040503050406030204" pitchFamily="18" charset="0"/>
                            </a:rPr>
                            <m:t>𝑥</m:t>
                          </m:r>
                        </m:e>
                      </m:bar>
                      <m:r>
                        <a:rPr lang="tr-TR" b="0" i="0"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𝛾</m:t>
                          </m:r>
                        </m:e>
                        <m:sub>
                          <m:r>
                            <a:rPr lang="tr-TR" b="0" i="1" smtClean="0">
                              <a:latin typeface="Cambria Math" panose="02040503050406030204" pitchFamily="18" charset="0"/>
                            </a:rPr>
                            <m:t>1</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𝛾</m:t>
                          </m:r>
                        </m:e>
                        <m:sub>
                          <m:r>
                            <a:rPr lang="tr-TR" b="0" i="1" smtClean="0">
                              <a:latin typeface="Cambria Math" panose="02040503050406030204" pitchFamily="18" charset="0"/>
                            </a:rPr>
                            <m:t>2</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𝛾</m:t>
                          </m:r>
                        </m:e>
                        <m:sub>
                          <m:r>
                            <a:rPr lang="tr-TR" b="0" i="1" smtClean="0">
                              <a:latin typeface="Cambria Math" panose="02040503050406030204" pitchFamily="18" charset="0"/>
                            </a:rPr>
                            <m:t>3</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3</m:t>
                          </m:r>
                        </m:sub>
                      </m:sSub>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𝛾</m:t>
                          </m:r>
                        </m:e>
                        <m:sub>
                          <m:r>
                            <a:rPr lang="tr-TR" b="0" i="1" smtClean="0">
                              <a:latin typeface="Cambria Math" panose="02040503050406030204" pitchFamily="18" charset="0"/>
                            </a:rPr>
                            <m:t>𝑛</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𝑛</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r>
                        <a:rPr lang="tr-TR" b="0" i="1" smtClean="0">
                          <a:latin typeface="Cambria Math" panose="02040503050406030204" pitchFamily="18" charset="0"/>
                        </a:rPr>
                        <m:t>=0 </m:t>
                      </m:r>
                      <m:r>
                        <a:rPr lang="tr-TR" b="0" i="1" smtClean="0">
                          <a:latin typeface="Cambria Math" panose="02040503050406030204" pitchFamily="18" charset="0"/>
                        </a:rPr>
                        <m:t>𝑓𝑜𝑟</m:t>
                      </m:r>
                      <m:r>
                        <a:rPr lang="tr-TR" b="0" i="1" smtClean="0">
                          <a:latin typeface="Cambria Math" panose="02040503050406030204" pitchFamily="18" charset="0"/>
                        </a:rPr>
                        <m:t> 0≤</m:t>
                      </m:r>
                      <m:r>
                        <a:rPr lang="tr-TR" b="0" i="1" smtClean="0">
                          <a:latin typeface="Cambria Math" panose="02040503050406030204" pitchFamily="18" charset="0"/>
                        </a:rPr>
                        <m:t>𝑡</m:t>
                      </m:r>
                      <m:r>
                        <a:rPr lang="tr-TR" b="0" i="1" smtClean="0">
                          <a:latin typeface="Cambria Math" panose="02040503050406030204" pitchFamily="18" charset="0"/>
                        </a:rPr>
                        <m:t>&lt;∞</m:t>
                      </m:r>
                    </m:oMath>
                  </m:oMathPara>
                </a14:m>
                <a:endParaRPr lang="tr-TR" i="1" dirty="0"/>
              </a:p>
              <a:p>
                <a:pPr marL="45720" indent="0">
                  <a:buNone/>
                </a:pPr>
                <a:r>
                  <a:rPr lang="tr-TR" dirty="0"/>
                  <a:t>Burada x durum değişkenlerini gösterdiğine göre, yukarıdaki denklem aşağıdaki bilgiye dayanarak.</a:t>
                </a:r>
              </a:p>
              <a:p>
                <a:pPr marL="45720" indent="0">
                  <a:buNone/>
                </a:pPr>
                <a14:m>
                  <m:oMathPara xmlns:m="http://schemas.openxmlformats.org/officeDocument/2006/math">
                    <m:oMathParaPr>
                      <m:jc m:val="centerGroup"/>
                    </m:oMathParaPr>
                    <m:oMath xmlns:m="http://schemas.openxmlformats.org/officeDocument/2006/math">
                      <m:bar>
                        <m:barPr>
                          <m:ctrlPr>
                            <a:rPr lang="tr-TR" sz="2000" i="1">
                              <a:latin typeface="Cambria Math" panose="02040503050406030204" pitchFamily="18" charset="0"/>
                            </a:rPr>
                          </m:ctrlPr>
                        </m:barPr>
                        <m:e>
                          <m:r>
                            <a:rPr lang="tr-TR" sz="2000" i="1">
                              <a:latin typeface="Cambria Math" panose="02040503050406030204" pitchFamily="18" charset="0"/>
                            </a:rPr>
                            <m:t>𝑥</m:t>
                          </m:r>
                        </m:e>
                      </m:bar>
                      <m:d>
                        <m:dPr>
                          <m:ctrlPr>
                            <a:rPr lang="tr-TR" sz="2000" i="1">
                              <a:latin typeface="Cambria Math" panose="02040503050406030204" pitchFamily="18" charset="0"/>
                            </a:rPr>
                          </m:ctrlPr>
                        </m:dPr>
                        <m:e>
                          <m:r>
                            <a:rPr lang="tr-TR" sz="2000" i="1">
                              <a:latin typeface="Cambria Math" panose="02040503050406030204" pitchFamily="18" charset="0"/>
                            </a:rPr>
                            <m:t>𝑡</m:t>
                          </m:r>
                        </m:e>
                      </m:d>
                      <m:r>
                        <a:rPr lang="tr-TR" sz="2000" i="1">
                          <a:latin typeface="Cambria Math" panose="02040503050406030204" pitchFamily="18" charset="0"/>
                        </a:rPr>
                        <m:t>=</m:t>
                      </m:r>
                      <m:d>
                        <m:dPr>
                          <m:begChr m:val="["/>
                          <m:endChr m:val="]"/>
                          <m:ctrlPr>
                            <a:rPr lang="tr-TR" sz="2000" i="1">
                              <a:latin typeface="Cambria Math" panose="02040503050406030204" pitchFamily="18" charset="0"/>
                            </a:rPr>
                          </m:ctrlPr>
                        </m:dPr>
                        <m:e>
                          <m:m>
                            <m:mPr>
                              <m:mcs>
                                <m:mc>
                                  <m:mcPr>
                                    <m:count m:val="1"/>
                                    <m:mcJc m:val="center"/>
                                  </m:mcPr>
                                </m:mc>
                              </m:mcs>
                              <m:ctrlPr>
                                <a:rPr lang="tr-TR" sz="2000" i="1">
                                  <a:latin typeface="Cambria Math" panose="02040503050406030204" pitchFamily="18" charset="0"/>
                                </a:rPr>
                              </m:ctrlPr>
                            </m:mPr>
                            <m:mr>
                              <m:e>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1</m:t>
                                    </m:r>
                                  </m:sub>
                                </m:sSub>
                                <m:d>
                                  <m:dPr>
                                    <m:ctrlPr>
                                      <a:rPr lang="tr-TR" sz="2000" i="1">
                                        <a:latin typeface="Cambria Math" panose="02040503050406030204" pitchFamily="18" charset="0"/>
                                      </a:rPr>
                                    </m:ctrlPr>
                                  </m:dPr>
                                  <m:e>
                                    <m:r>
                                      <a:rPr lang="tr-TR" sz="2000" i="1">
                                        <a:latin typeface="Cambria Math" panose="02040503050406030204" pitchFamily="18" charset="0"/>
                                      </a:rPr>
                                      <m:t>𝑡</m:t>
                                    </m:r>
                                  </m:e>
                                </m:d>
                              </m:e>
                            </m:mr>
                            <m:mr>
                              <m:e>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2</m:t>
                                    </m:r>
                                  </m:sub>
                                </m:sSub>
                                <m:d>
                                  <m:dPr>
                                    <m:ctrlPr>
                                      <a:rPr lang="tr-TR" sz="2000" i="1">
                                        <a:latin typeface="Cambria Math" panose="02040503050406030204" pitchFamily="18" charset="0"/>
                                      </a:rPr>
                                    </m:ctrlPr>
                                  </m:dPr>
                                  <m:e>
                                    <m:r>
                                      <a:rPr lang="tr-TR" sz="2000" i="1">
                                        <a:latin typeface="Cambria Math" panose="02040503050406030204" pitchFamily="18" charset="0"/>
                                      </a:rPr>
                                      <m:t>𝑡</m:t>
                                    </m:r>
                                  </m:e>
                                </m:d>
                              </m:e>
                            </m:mr>
                            <m:mr>
                              <m:e>
                                <m:r>
                                  <a:rPr lang="tr-TR" sz="2000" i="1">
                                    <a:latin typeface="Cambria Math" panose="02040503050406030204" pitchFamily="18" charset="0"/>
                                    <a:ea typeface="Cambria Math" panose="02040503050406030204" pitchFamily="18" charset="0"/>
                                  </a:rPr>
                                  <m:t>⋮</m:t>
                                </m:r>
                              </m:e>
                            </m:mr>
                            <m:mr>
                              <m:e>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𝑛</m:t>
                                    </m:r>
                                    <m:r>
                                      <a:rPr lang="tr-TR" sz="2000" i="1">
                                        <a:latin typeface="Cambria Math" panose="02040503050406030204" pitchFamily="18" charset="0"/>
                                      </a:rPr>
                                      <m:t>−1</m:t>
                                    </m:r>
                                  </m:sub>
                                </m:sSub>
                                <m:d>
                                  <m:dPr>
                                    <m:ctrlPr>
                                      <a:rPr lang="tr-TR" sz="2000" i="1">
                                        <a:latin typeface="Cambria Math" panose="02040503050406030204" pitchFamily="18" charset="0"/>
                                      </a:rPr>
                                    </m:ctrlPr>
                                  </m:dPr>
                                  <m:e>
                                    <m:r>
                                      <a:rPr lang="tr-TR" sz="2000" i="1">
                                        <a:latin typeface="Cambria Math" panose="02040503050406030204" pitchFamily="18" charset="0"/>
                                      </a:rPr>
                                      <m:t>𝑡</m:t>
                                    </m:r>
                                  </m:e>
                                </m:d>
                              </m:e>
                            </m:mr>
                            <m:mr>
                              <m:e>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𝑛</m:t>
                                    </m:r>
                                  </m:sub>
                                </m:sSub>
                                <m:d>
                                  <m:dPr>
                                    <m:ctrlPr>
                                      <a:rPr lang="tr-TR" sz="2000" i="1">
                                        <a:latin typeface="Cambria Math" panose="02040503050406030204" pitchFamily="18" charset="0"/>
                                      </a:rPr>
                                    </m:ctrlPr>
                                  </m:dPr>
                                  <m:e>
                                    <m:r>
                                      <a:rPr lang="tr-TR" sz="2000" i="1">
                                        <a:latin typeface="Cambria Math" panose="02040503050406030204" pitchFamily="18" charset="0"/>
                                      </a:rPr>
                                      <m:t>𝑡</m:t>
                                    </m:r>
                                  </m:e>
                                </m:d>
                              </m:e>
                            </m:mr>
                          </m:m>
                        </m:e>
                      </m:d>
                      <m:r>
                        <a:rPr lang="tr-TR" sz="2000" i="1">
                          <a:latin typeface="Cambria Math" panose="02040503050406030204" pitchFamily="18" charset="0"/>
                        </a:rPr>
                        <m:t>=</m:t>
                      </m:r>
                      <m:d>
                        <m:dPr>
                          <m:begChr m:val="["/>
                          <m:endChr m:val="]"/>
                          <m:ctrlPr>
                            <a:rPr lang="tr-TR" sz="1800" i="1">
                              <a:latin typeface="Cambria Math" panose="02040503050406030204" pitchFamily="18" charset="0"/>
                            </a:rPr>
                          </m:ctrlPr>
                        </m:dPr>
                        <m:e>
                          <m:m>
                            <m:mPr>
                              <m:mcs>
                                <m:mc>
                                  <m:mcPr>
                                    <m:count m:val="1"/>
                                    <m:mcJc m:val="center"/>
                                  </m:mcPr>
                                </m:mc>
                              </m:mcs>
                              <m:ctrlPr>
                                <a:rPr lang="tr-TR" sz="1800" i="1">
                                  <a:latin typeface="Cambria Math" panose="02040503050406030204" pitchFamily="18" charset="0"/>
                                </a:rPr>
                              </m:ctrlPr>
                            </m:mPr>
                            <m:mr>
                              <m:e>
                                <m:r>
                                  <a:rPr lang="tr-TR" sz="1800" i="1">
                                    <a:latin typeface="Cambria Math" panose="02040503050406030204" pitchFamily="18" charset="0"/>
                                  </a:rPr>
                                  <m:t>𝑦</m:t>
                                </m:r>
                                <m:d>
                                  <m:dPr>
                                    <m:ctrlPr>
                                      <a:rPr lang="tr-TR" sz="1800" i="1">
                                        <a:latin typeface="Cambria Math" panose="02040503050406030204" pitchFamily="18" charset="0"/>
                                      </a:rPr>
                                    </m:ctrlPr>
                                  </m:dPr>
                                  <m:e>
                                    <m:r>
                                      <a:rPr lang="tr-TR" sz="1800" i="1">
                                        <a:latin typeface="Cambria Math" panose="02040503050406030204" pitchFamily="18" charset="0"/>
                                      </a:rPr>
                                      <m:t>𝑡</m:t>
                                    </m:r>
                                  </m:e>
                                </m:d>
                              </m:e>
                            </m:mr>
                            <m:mr>
                              <m:e>
                                <m:acc>
                                  <m:accPr>
                                    <m:chr m:val="̇"/>
                                    <m:ctrlPr>
                                      <a:rPr lang="tr-TR" sz="1800" b="0" i="1" smtClean="0">
                                        <a:latin typeface="Cambria Math" panose="02040503050406030204" pitchFamily="18" charset="0"/>
                                      </a:rPr>
                                    </m:ctrlPr>
                                  </m:accPr>
                                  <m:e>
                                    <m:r>
                                      <a:rPr lang="tr-TR" sz="1800" i="1">
                                        <a:latin typeface="Cambria Math" panose="02040503050406030204" pitchFamily="18" charset="0"/>
                                      </a:rPr>
                                      <m:t>𝑦</m:t>
                                    </m:r>
                                  </m:e>
                                </m:acc>
                                <m:d>
                                  <m:dPr>
                                    <m:ctrlPr>
                                      <a:rPr lang="tr-TR" sz="1800" i="1">
                                        <a:latin typeface="Cambria Math" panose="02040503050406030204" pitchFamily="18" charset="0"/>
                                      </a:rPr>
                                    </m:ctrlPr>
                                  </m:dPr>
                                  <m:e>
                                    <m:r>
                                      <a:rPr lang="tr-TR" sz="1800" i="1">
                                        <a:latin typeface="Cambria Math" panose="02040503050406030204" pitchFamily="18" charset="0"/>
                                      </a:rPr>
                                      <m:t>𝑡</m:t>
                                    </m:r>
                                  </m:e>
                                </m:d>
                              </m:e>
                            </m:mr>
                            <m:mr>
                              <m:e>
                                <m:r>
                                  <a:rPr lang="tr-TR" sz="1800" i="1">
                                    <a:latin typeface="Cambria Math" panose="02040503050406030204" pitchFamily="18" charset="0"/>
                                    <a:ea typeface="Cambria Math" panose="02040503050406030204" pitchFamily="18" charset="0"/>
                                  </a:rPr>
                                  <m:t>⋮</m:t>
                                </m:r>
                              </m:e>
                            </m:mr>
                            <m:mr>
                              <m:e>
                                <m:f>
                                  <m:fPr>
                                    <m:ctrlPr>
                                      <a:rPr lang="tr-TR" sz="1800" i="1">
                                        <a:latin typeface="Cambria Math" panose="02040503050406030204" pitchFamily="18" charset="0"/>
                                        <a:ea typeface="Cambria Math" panose="02040503050406030204" pitchFamily="18" charset="0"/>
                                      </a:rPr>
                                    </m:ctrlPr>
                                  </m:fPr>
                                  <m:num>
                                    <m:sSup>
                                      <m:sSupPr>
                                        <m:ctrlPr>
                                          <a:rPr lang="tr-TR" sz="1800" i="1">
                                            <a:latin typeface="Cambria Math" panose="02040503050406030204" pitchFamily="18" charset="0"/>
                                            <a:ea typeface="Cambria Math" panose="02040503050406030204" pitchFamily="18" charset="0"/>
                                          </a:rPr>
                                        </m:ctrlPr>
                                      </m:sSupPr>
                                      <m:e>
                                        <m:r>
                                          <a:rPr lang="tr-TR" sz="1800" i="1">
                                            <a:latin typeface="Cambria Math" panose="02040503050406030204" pitchFamily="18" charset="0"/>
                                            <a:ea typeface="Cambria Math" panose="02040503050406030204" pitchFamily="18" charset="0"/>
                                          </a:rPr>
                                          <m:t>𝑑</m:t>
                                        </m:r>
                                      </m:e>
                                      <m:sup>
                                        <m:r>
                                          <a:rPr lang="tr-TR" sz="1800" i="1">
                                            <a:latin typeface="Cambria Math" panose="02040503050406030204" pitchFamily="18" charset="0"/>
                                          </a:rPr>
                                          <m:t>𝑛</m:t>
                                        </m:r>
                                        <m:r>
                                          <a:rPr lang="tr-TR" sz="1800" i="1">
                                            <a:latin typeface="Cambria Math" panose="02040503050406030204" pitchFamily="18" charset="0"/>
                                          </a:rPr>
                                          <m:t>−2</m:t>
                                        </m:r>
                                      </m:sup>
                                    </m:sSup>
                                    <m:r>
                                      <a:rPr lang="tr-TR" sz="1800" i="1">
                                        <a:latin typeface="Cambria Math" panose="02040503050406030204" pitchFamily="18" charset="0"/>
                                        <a:ea typeface="Cambria Math" panose="02040503050406030204" pitchFamily="18" charset="0"/>
                                      </a:rPr>
                                      <m:t>𝑦</m:t>
                                    </m:r>
                                  </m:num>
                                  <m:den>
                                    <m:r>
                                      <a:rPr lang="tr-TR" sz="1800" i="1">
                                        <a:latin typeface="Cambria Math" panose="02040503050406030204" pitchFamily="18" charset="0"/>
                                        <a:ea typeface="Cambria Math" panose="02040503050406030204" pitchFamily="18" charset="0"/>
                                      </a:rPr>
                                      <m:t>𝑑</m:t>
                                    </m:r>
                                    <m:sSup>
                                      <m:sSupPr>
                                        <m:ctrlPr>
                                          <a:rPr lang="tr-TR" sz="1800" i="1">
                                            <a:latin typeface="Cambria Math" panose="02040503050406030204" pitchFamily="18" charset="0"/>
                                            <a:ea typeface="Cambria Math" panose="02040503050406030204" pitchFamily="18" charset="0"/>
                                          </a:rPr>
                                        </m:ctrlPr>
                                      </m:sSupPr>
                                      <m:e>
                                        <m:r>
                                          <a:rPr lang="tr-TR" sz="1800" i="1">
                                            <a:latin typeface="Cambria Math" panose="02040503050406030204" pitchFamily="18" charset="0"/>
                                            <a:ea typeface="Cambria Math" panose="02040503050406030204" pitchFamily="18" charset="0"/>
                                          </a:rPr>
                                          <m:t>𝑡</m:t>
                                        </m:r>
                                      </m:e>
                                      <m:sup>
                                        <m:r>
                                          <a:rPr lang="tr-TR" sz="1800" i="1">
                                            <a:latin typeface="Cambria Math" panose="02040503050406030204" pitchFamily="18" charset="0"/>
                                            <a:ea typeface="Cambria Math" panose="02040503050406030204" pitchFamily="18" charset="0"/>
                                          </a:rPr>
                                          <m:t>𝑛</m:t>
                                        </m:r>
                                        <m:r>
                                          <a:rPr lang="tr-TR" sz="1800" i="1">
                                            <a:latin typeface="Cambria Math" panose="02040503050406030204" pitchFamily="18" charset="0"/>
                                            <a:ea typeface="Cambria Math" panose="02040503050406030204" pitchFamily="18" charset="0"/>
                                          </a:rPr>
                                          <m:t>−2</m:t>
                                        </m:r>
                                      </m:sup>
                                    </m:sSup>
                                  </m:den>
                                </m:f>
                              </m:e>
                            </m:mr>
                            <m:mr>
                              <m:e>
                                <m:f>
                                  <m:fPr>
                                    <m:ctrlPr>
                                      <a:rPr lang="tr-TR" sz="1800" i="1">
                                        <a:latin typeface="Cambria Math" panose="02040503050406030204" pitchFamily="18" charset="0"/>
                                        <a:ea typeface="Cambria Math" panose="02040503050406030204" pitchFamily="18" charset="0"/>
                                      </a:rPr>
                                    </m:ctrlPr>
                                  </m:fPr>
                                  <m:num>
                                    <m:sSup>
                                      <m:sSupPr>
                                        <m:ctrlPr>
                                          <a:rPr lang="tr-TR" sz="1800" i="1">
                                            <a:latin typeface="Cambria Math" panose="02040503050406030204" pitchFamily="18" charset="0"/>
                                            <a:ea typeface="Cambria Math" panose="02040503050406030204" pitchFamily="18" charset="0"/>
                                          </a:rPr>
                                        </m:ctrlPr>
                                      </m:sSupPr>
                                      <m:e>
                                        <m:r>
                                          <a:rPr lang="tr-TR" sz="1800" i="1">
                                            <a:latin typeface="Cambria Math" panose="02040503050406030204" pitchFamily="18" charset="0"/>
                                            <a:ea typeface="Cambria Math" panose="02040503050406030204" pitchFamily="18" charset="0"/>
                                          </a:rPr>
                                          <m:t>𝑑</m:t>
                                        </m:r>
                                      </m:e>
                                      <m:sup>
                                        <m:r>
                                          <a:rPr lang="tr-TR" sz="1800" i="1">
                                            <a:latin typeface="Cambria Math" panose="02040503050406030204" pitchFamily="18" charset="0"/>
                                          </a:rPr>
                                          <m:t>𝑛</m:t>
                                        </m:r>
                                        <m:r>
                                          <a:rPr lang="tr-TR" sz="1800" i="1">
                                            <a:latin typeface="Cambria Math" panose="02040503050406030204" pitchFamily="18" charset="0"/>
                                          </a:rPr>
                                          <m:t>−1</m:t>
                                        </m:r>
                                      </m:sup>
                                    </m:sSup>
                                    <m:r>
                                      <a:rPr lang="tr-TR" sz="1800" i="1">
                                        <a:latin typeface="Cambria Math" panose="02040503050406030204" pitchFamily="18" charset="0"/>
                                        <a:ea typeface="Cambria Math" panose="02040503050406030204" pitchFamily="18" charset="0"/>
                                      </a:rPr>
                                      <m:t>𝑦</m:t>
                                    </m:r>
                                  </m:num>
                                  <m:den>
                                    <m:r>
                                      <a:rPr lang="tr-TR" sz="1800" i="1">
                                        <a:latin typeface="Cambria Math" panose="02040503050406030204" pitchFamily="18" charset="0"/>
                                        <a:ea typeface="Cambria Math" panose="02040503050406030204" pitchFamily="18" charset="0"/>
                                      </a:rPr>
                                      <m:t>𝑑</m:t>
                                    </m:r>
                                    <m:sSup>
                                      <m:sSupPr>
                                        <m:ctrlPr>
                                          <a:rPr lang="tr-TR" sz="1800" i="1">
                                            <a:latin typeface="Cambria Math" panose="02040503050406030204" pitchFamily="18" charset="0"/>
                                            <a:ea typeface="Cambria Math" panose="02040503050406030204" pitchFamily="18" charset="0"/>
                                          </a:rPr>
                                        </m:ctrlPr>
                                      </m:sSupPr>
                                      <m:e>
                                        <m:r>
                                          <a:rPr lang="tr-TR" sz="1800" i="1">
                                            <a:latin typeface="Cambria Math" panose="02040503050406030204" pitchFamily="18" charset="0"/>
                                            <a:ea typeface="Cambria Math" panose="02040503050406030204" pitchFamily="18" charset="0"/>
                                          </a:rPr>
                                          <m:t>𝑡</m:t>
                                        </m:r>
                                      </m:e>
                                      <m:sup>
                                        <m:r>
                                          <a:rPr lang="tr-TR" sz="1800" i="1">
                                            <a:latin typeface="Cambria Math" panose="02040503050406030204" pitchFamily="18" charset="0"/>
                                            <a:ea typeface="Cambria Math" panose="02040503050406030204" pitchFamily="18" charset="0"/>
                                          </a:rPr>
                                          <m:t>𝑛</m:t>
                                        </m:r>
                                        <m:r>
                                          <a:rPr lang="tr-TR" sz="1800" i="1">
                                            <a:latin typeface="Cambria Math" panose="02040503050406030204" pitchFamily="18" charset="0"/>
                                            <a:ea typeface="Cambria Math" panose="02040503050406030204" pitchFamily="18" charset="0"/>
                                          </a:rPr>
                                          <m:t>−1</m:t>
                                        </m:r>
                                      </m:sup>
                                    </m:sSup>
                                  </m:den>
                                </m:f>
                              </m:e>
                            </m:mr>
                          </m:m>
                        </m:e>
                      </m:d>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ea typeface="Cambria Math" panose="02040503050406030204" pitchFamily="18" charset="0"/>
                            </a:rPr>
                          </m:ctrlPr>
                        </m:sSubPr>
                        <m:e>
                          <m:r>
                            <a:rPr lang="tr-TR">
                              <a:latin typeface="Cambria Math" panose="02040503050406030204" pitchFamily="18" charset="0"/>
                              <a:ea typeface="Cambria Math" panose="02040503050406030204" pitchFamily="18" charset="0"/>
                            </a:rPr>
                            <m:t>𝛾</m:t>
                          </m:r>
                        </m:e>
                        <m:sub>
                          <m:r>
                            <a:rPr lang="tr-TR">
                              <a:latin typeface="Cambria Math" panose="02040503050406030204" pitchFamily="18" charset="0"/>
                              <a:ea typeface="Cambria Math" panose="02040503050406030204" pitchFamily="18" charset="0"/>
                            </a:rPr>
                            <m:t>𝑛</m:t>
                          </m:r>
                        </m:sub>
                      </m:sSub>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a:latin typeface="Cambria Math" panose="02040503050406030204" pitchFamily="18" charset="0"/>
                              <a:ea typeface="Cambria Math" panose="02040503050406030204" pitchFamily="18" charset="0"/>
                            </a:rPr>
                            <m:t>𝛾</m:t>
                          </m:r>
                        </m:e>
                        <m:sub>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b>
                      </m:sSub>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−2</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−2</m:t>
                              </m:r>
                            </m:sup>
                          </m:sSup>
                        </m:den>
                      </m:f>
                      <m:r>
                        <a:rPr lang="tr-TR">
                          <a:latin typeface="Cambria Math" panose="02040503050406030204" pitchFamily="18" charset="0"/>
                          <a:ea typeface="Cambria Math" panose="02040503050406030204" pitchFamily="18" charset="0"/>
                        </a:rPr>
                        <m:t>+</m:t>
                      </m:r>
                      <m:r>
                        <a:rPr lang="tr-TR" dirty="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a:latin typeface="Cambria Math" panose="02040503050406030204" pitchFamily="18" charset="0"/>
                              <a:ea typeface="Cambria Math" panose="02040503050406030204" pitchFamily="18" charset="0"/>
                            </a:rPr>
                            <m:t>𝛾</m:t>
                          </m:r>
                        </m:e>
                        <m:sub>
                          <m:r>
                            <a:rPr lang="tr-TR">
                              <a:latin typeface="Cambria Math" panose="02040503050406030204" pitchFamily="18" charset="0"/>
                              <a:ea typeface="Cambria Math" panose="02040503050406030204" pitchFamily="18" charset="0"/>
                            </a:rPr>
                            <m:t>2</m:t>
                          </m:r>
                        </m:sub>
                      </m:sSub>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ea typeface="Cambria Math" panose="02040503050406030204" pitchFamily="18" charset="0"/>
                            </a:rPr>
                            <m:t>𝑑𝑦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num>
                        <m:den>
                          <m:r>
                            <a:rPr lang="tr-TR" i="1">
                              <a:latin typeface="Cambria Math" panose="02040503050406030204" pitchFamily="18" charset="0"/>
                              <a:ea typeface="Cambria Math" panose="02040503050406030204" pitchFamily="18" charset="0"/>
                            </a:rPr>
                            <m:t>𝑑𝑡</m:t>
                          </m:r>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𝛾</m:t>
                          </m:r>
                        </m:e>
                        <m:sub>
                          <m:r>
                            <a:rPr lang="tr-TR" i="1">
                              <a:latin typeface="Cambria Math" panose="02040503050406030204" pitchFamily="18" charset="0"/>
                              <a:ea typeface="Cambria Math" panose="02040503050406030204" pitchFamily="18" charset="0"/>
                            </a:rPr>
                            <m:t>1</m:t>
                          </m:r>
                        </m:sub>
                      </m:sSub>
                      <m:r>
                        <a:rPr lang="tr-TR" i="1">
                          <a:latin typeface="Cambria Math" panose="02040503050406030204" pitchFamily="18" charset="0"/>
                          <a:ea typeface="Cambria Math" panose="02040503050406030204" pitchFamily="18" charset="0"/>
                        </a:rPr>
                        <m:t>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=0</m:t>
                      </m:r>
                    </m:oMath>
                  </m:oMathPara>
                </a14:m>
                <a:endParaRPr lang="tr-TR" i="1" dirty="0">
                  <a:latin typeface="Cambria Math" panose="02040503050406030204" pitchFamily="18" charset="0"/>
                  <a:ea typeface="Cambria Math" panose="02040503050406030204" pitchFamily="18" charset="0"/>
                </a:endParaRPr>
              </a:p>
              <a:p>
                <a:pPr marL="45720" indent="0">
                  <a:buNone/>
                </a:pPr>
                <a:r>
                  <a:rPr lang="tr-TR" dirty="0"/>
                  <a:t>şeklinde yazılabilir.</a:t>
                </a:r>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998" b="-18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37</a:t>
            </a:fld>
            <a:endParaRPr lang="tr-TR"/>
          </a:p>
        </p:txBody>
      </p:sp>
    </p:spTree>
    <p:extLst>
      <p:ext uri="{BB962C8B-B14F-4D97-AF65-F5344CB8AC3E}">
        <p14:creationId xmlns:p14="http://schemas.microsoft.com/office/powerpoint/2010/main" val="3168111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Dayanak 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 indent="0">
                  <a:buNone/>
                </a:pPr>
                <a:r>
                  <a:rPr lang="tr-TR" dirty="0"/>
                  <a:t>Yeniden tek girişli tek çıkışlı n. dereceden sıfırlar içermeyen bir sistemin transfer fonksiyonunu ele alalım.</a:t>
                </a:r>
              </a:p>
              <a:p>
                <a:pPr marL="45720" indent="0">
                  <a:buNone/>
                </a:pPr>
                <a14:m>
                  <m:oMathPara xmlns:m="http://schemas.openxmlformats.org/officeDocument/2006/math">
                    <m:oMathParaPr>
                      <m:jc m:val="centerGroup"/>
                    </m:oMathParaPr>
                    <m:oMath xmlns:m="http://schemas.openxmlformats.org/officeDocument/2006/math">
                      <m:f>
                        <m:fPr>
                          <m:ctrlPr>
                            <a:rPr lang="tr-TR" sz="2400" i="1">
                              <a:latin typeface="Cambria Math" panose="02040503050406030204" pitchFamily="18" charset="0"/>
                            </a:rPr>
                          </m:ctrlPr>
                        </m:fPr>
                        <m:num>
                          <m:r>
                            <m:rPr>
                              <m:sty m:val="p"/>
                            </m:rPr>
                            <a:rPr lang="tr-TR" sz="2400">
                              <a:latin typeface="Cambria Math" panose="02040503050406030204" pitchFamily="18" charset="0"/>
                            </a:rPr>
                            <m:t>Y</m:t>
                          </m:r>
                          <m:d>
                            <m:dPr>
                              <m:ctrlPr>
                                <a:rPr lang="tr-TR" sz="2400" i="1">
                                  <a:latin typeface="Cambria Math" panose="02040503050406030204" pitchFamily="18" charset="0"/>
                                </a:rPr>
                              </m:ctrlPr>
                            </m:dPr>
                            <m:e>
                              <m:r>
                                <a:rPr lang="tr-TR" sz="2400">
                                  <a:latin typeface="Cambria Math" panose="02040503050406030204" pitchFamily="18" charset="0"/>
                                </a:rPr>
                                <m:t>𝑠</m:t>
                              </m:r>
                            </m:e>
                          </m:d>
                        </m:num>
                        <m:den>
                          <m:r>
                            <a:rPr lang="tr-TR" sz="2400" i="1">
                              <a:latin typeface="Cambria Math" panose="02040503050406030204" pitchFamily="18" charset="0"/>
                            </a:rPr>
                            <m:t>𝑈</m:t>
                          </m:r>
                          <m:d>
                            <m:dPr>
                              <m:ctrlPr>
                                <a:rPr lang="tr-TR" sz="2400" i="1">
                                  <a:latin typeface="Cambria Math" panose="02040503050406030204" pitchFamily="18" charset="0"/>
                                </a:rPr>
                              </m:ctrlPr>
                            </m:dPr>
                            <m:e>
                              <m:r>
                                <a:rPr lang="tr-TR" sz="2400" i="1">
                                  <a:latin typeface="Cambria Math" panose="02040503050406030204" pitchFamily="18" charset="0"/>
                                </a:rPr>
                                <m:t>𝑠</m:t>
                              </m:r>
                            </m:e>
                          </m:d>
                        </m:den>
                      </m:f>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a:latin typeface="Cambria Math" panose="02040503050406030204" pitchFamily="18" charset="0"/>
                            </a:rPr>
                            <m:t>𝐺</m:t>
                          </m:r>
                        </m:e>
                        <m:sub>
                          <m:r>
                            <a:rPr lang="tr-TR" sz="2400" i="1">
                              <a:latin typeface="Cambria Math" panose="02040503050406030204" pitchFamily="18" charset="0"/>
                            </a:rPr>
                            <m:t>𝑌𝑈</m:t>
                          </m:r>
                        </m:sub>
                      </m:sSub>
                      <m:d>
                        <m:dPr>
                          <m:ctrlPr>
                            <a:rPr lang="tr-TR" sz="2400" i="1">
                              <a:latin typeface="Cambria Math" panose="02040503050406030204" pitchFamily="18" charset="0"/>
                            </a:rPr>
                          </m:ctrlPr>
                        </m:dPr>
                        <m:e>
                          <m:r>
                            <a:rPr lang="tr-TR" sz="2400">
                              <a:latin typeface="Cambria Math" panose="02040503050406030204" pitchFamily="18" charset="0"/>
                            </a:rPr>
                            <m:t>𝑠</m:t>
                          </m:r>
                        </m:e>
                      </m:d>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𝐾</m:t>
                          </m:r>
                        </m:num>
                        <m:den>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𝑛</m:t>
                              </m:r>
                            </m:sup>
                          </m:sSup>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𝑎</m:t>
                              </m:r>
                            </m:e>
                            <m:sub>
                              <m:r>
                                <a:rPr lang="tr-TR" sz="2400" i="1">
                                  <a:latin typeface="Cambria Math" panose="02040503050406030204" pitchFamily="18" charset="0"/>
                                </a:rPr>
                                <m:t>𝑛</m:t>
                              </m:r>
                              <m:r>
                                <a:rPr lang="tr-TR" sz="2400" i="1">
                                  <a:latin typeface="Cambria Math" panose="02040503050406030204" pitchFamily="18" charset="0"/>
                                </a:rPr>
                                <m:t>−1</m:t>
                              </m:r>
                            </m:sub>
                          </m:sSub>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𝑛</m:t>
                              </m:r>
                              <m:r>
                                <a:rPr lang="tr-TR" sz="2400" i="1">
                                  <a:latin typeface="Cambria Math" panose="02040503050406030204" pitchFamily="18" charset="0"/>
                                </a:rPr>
                                <m:t>−1</m:t>
                              </m:r>
                            </m:sup>
                          </m:sSup>
                          <m:r>
                            <a:rPr lang="tr-TR" sz="2400" i="1">
                              <a:latin typeface="Cambria Math" panose="02040503050406030204" pitchFamily="18" charset="0"/>
                            </a:rPr>
                            <m:t>+</m:t>
                          </m:r>
                          <m:r>
                            <a:rPr lang="tr-TR" sz="2400" i="1">
                              <a:latin typeface="Cambria Math" panose="02040503050406030204" pitchFamily="18" charset="0"/>
                              <a:ea typeface="Cambria Math" panose="02040503050406030204" pitchFamily="18" charset="0"/>
                            </a:rPr>
                            <m:t>⋯</m:t>
                          </m:r>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𝑎</m:t>
                              </m:r>
                            </m:e>
                            <m:sub>
                              <m:r>
                                <a:rPr lang="tr-TR" sz="2400" i="1">
                                  <a:latin typeface="Cambria Math" panose="02040503050406030204" pitchFamily="18" charset="0"/>
                                </a:rPr>
                                <m:t>1</m:t>
                              </m:r>
                            </m:sub>
                          </m:sSub>
                          <m:r>
                            <a:rPr lang="tr-TR" sz="2400" i="1">
                              <a:latin typeface="Cambria Math" panose="02040503050406030204" pitchFamily="18" charset="0"/>
                            </a:rPr>
                            <m:t>𝑠</m:t>
                          </m:r>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𝑎</m:t>
                              </m:r>
                            </m:e>
                            <m:sub>
                              <m:r>
                                <a:rPr lang="tr-TR" sz="2400" i="1">
                                  <a:latin typeface="Cambria Math" panose="02040503050406030204" pitchFamily="18" charset="0"/>
                                </a:rPr>
                                <m:t>0</m:t>
                              </m:r>
                            </m:sub>
                          </m:sSub>
                        </m:den>
                      </m:f>
                    </m:oMath>
                  </m:oMathPara>
                </a14:m>
                <a:endParaRPr lang="tr-TR" dirty="0"/>
              </a:p>
              <a:p>
                <a:pPr marL="45720" indent="0">
                  <a:buNone/>
                </a:pPr>
                <a:r>
                  <a:rPr lang="tr-TR" dirty="0">
                    <a:ea typeface="Cambria Math" panose="02040503050406030204" pitchFamily="18" charset="0"/>
                  </a:rPr>
                  <a:t>performans ölçütü </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𝐽</m:t>
                          </m:r>
                        </m:e>
                        <m:sub>
                          <m:r>
                            <a:rPr lang="tr-TR" b="0" i="1" smtClean="0">
                              <a:latin typeface="Cambria Math" panose="02040503050406030204" pitchFamily="18" charset="0"/>
                            </a:rPr>
                            <m:t>𝑢</m:t>
                          </m:r>
                        </m:sub>
                      </m:sSub>
                      <m:r>
                        <a:rPr lang="tr-TR" i="1">
                          <a:latin typeface="Cambria Math" panose="02040503050406030204" pitchFamily="18" charset="0"/>
                        </a:rPr>
                        <m:t>=</m:t>
                      </m:r>
                      <m:nary>
                        <m:naryPr>
                          <m:ctrlPr>
                            <a:rPr lang="tr-TR" i="1">
                              <a:latin typeface="Cambria Math" panose="02040503050406030204" pitchFamily="18" charset="0"/>
                            </a:rPr>
                          </m:ctrlPr>
                        </m:naryPr>
                        <m:sub>
                          <m:r>
                            <a:rPr lang="tr-TR" i="1">
                              <a:latin typeface="Cambria Math" panose="02040503050406030204" pitchFamily="18" charset="0"/>
                            </a:rPr>
                            <m:t>0</m:t>
                          </m:r>
                        </m:sub>
                        <m:sup>
                          <m:r>
                            <a:rPr lang="tr-TR" i="1">
                              <a:latin typeface="Cambria Math" panose="02040503050406030204" pitchFamily="18" charset="0"/>
                            </a:rPr>
                            <m:t>∞</m:t>
                          </m:r>
                        </m:sup>
                        <m:e>
                          <m:r>
                            <a:rPr lang="tr-TR" b="0" i="1" smtClean="0">
                              <a:latin typeface="Cambria Math" panose="02040503050406030204" pitchFamily="18" charset="0"/>
                            </a:rPr>
                            <m:t>(</m:t>
                          </m:r>
                          <m:r>
                            <a:rPr lang="tr-TR" i="1">
                              <a:latin typeface="Cambria Math" panose="02040503050406030204" pitchFamily="18" charset="0"/>
                            </a:rPr>
                            <m:t>𝑅</m:t>
                          </m:r>
                          <m:sSup>
                            <m:sSupPr>
                              <m:ctrlPr>
                                <a:rPr lang="tr-TR" i="1">
                                  <a:latin typeface="Cambria Math" panose="02040503050406030204" pitchFamily="18" charset="0"/>
                                </a:rPr>
                              </m:ctrlPr>
                            </m:sSupPr>
                            <m:e>
                              <m:r>
                                <a:rPr lang="tr-TR" i="1">
                                  <a:latin typeface="Cambria Math" panose="02040503050406030204" pitchFamily="18" charset="0"/>
                                </a:rPr>
                                <m:t>𝑢</m:t>
                              </m:r>
                            </m:e>
                            <m:sup>
                              <m:r>
                                <a:rPr lang="tr-TR" i="1">
                                  <a:latin typeface="Cambria Math" panose="02040503050406030204" pitchFamily="18" charset="0"/>
                                </a:rPr>
                                <m:t>2</m:t>
                              </m:r>
                            </m:sup>
                          </m:sSup>
                          <m:r>
                            <a:rPr lang="tr-TR" b="0" i="1" smtClean="0">
                              <a:latin typeface="Cambria Math" panose="02040503050406030204" pitchFamily="18" charset="0"/>
                            </a:rPr>
                            <m:t>)</m:t>
                          </m:r>
                          <m:r>
                            <a:rPr lang="tr-TR" i="1">
                              <a:latin typeface="Cambria Math" panose="02040503050406030204" pitchFamily="18" charset="0"/>
                            </a:rPr>
                            <m:t>𝑑𝑡</m:t>
                          </m:r>
                        </m:e>
                      </m:nary>
                    </m:oMath>
                  </m:oMathPara>
                </a14:m>
                <a:endParaRPr lang="tr-TR" dirty="0">
                  <a:ea typeface="Cambria Math" panose="02040503050406030204" pitchFamily="18" charset="0"/>
                </a:endParaRPr>
              </a:p>
              <a:p>
                <a:pPr marL="45720" indent="0">
                  <a:buNone/>
                </a:pPr>
                <a:r>
                  <a:rPr lang="tr-TR" dirty="0">
                    <a:ea typeface="Cambria Math" panose="02040503050406030204" pitchFamily="18" charset="0"/>
                  </a:rPr>
                  <a:t>mutlak sıfıra değerine ulaşmasının tek koşulu  </a:t>
                </a:r>
                <a14:m>
                  <m:oMath xmlns:m="http://schemas.openxmlformats.org/officeDocument/2006/math">
                    <m:r>
                      <m:rPr>
                        <m:sty m:val="p"/>
                      </m:rPr>
                      <a:rPr lang="tr-TR" b="0" i="0" smtClean="0">
                        <a:latin typeface="Cambria Math" panose="02040503050406030204" pitchFamily="18" charset="0"/>
                        <a:ea typeface="Cambria Math" panose="02040503050406030204" pitchFamily="18" charset="0"/>
                      </a:rPr>
                      <m:t>t</m:t>
                    </m:r>
                    <m:r>
                      <a:rPr lang="tr-TR" b="0" i="1" smtClean="0">
                        <a:latin typeface="Cambria Math" panose="02040503050406030204" pitchFamily="18" charset="0"/>
                        <a:ea typeface="Cambria Math" panose="02040503050406030204" pitchFamily="18" charset="0"/>
                      </a:rPr>
                      <m:t>∈</m:t>
                    </m:r>
                    <m:d>
                      <m:dPr>
                        <m:begChr m:val="["/>
                        <m:endChr m:val="]"/>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0,∞</m:t>
                        </m:r>
                      </m:e>
                    </m:d>
                    <m:r>
                      <a:rPr lang="tr-TR" b="0" i="1" smtClean="0">
                        <a:latin typeface="Cambria Math" panose="02040503050406030204" pitchFamily="18" charset="0"/>
                        <a:ea typeface="Cambria Math" panose="02040503050406030204" pitchFamily="18" charset="0"/>
                      </a:rPr>
                      <m:t> </m:t>
                    </m:r>
                    <m:r>
                      <m:rPr>
                        <m:nor/>
                      </m:rPr>
                      <a:rPr lang="tr-TR" b="0" i="0" smtClean="0">
                        <a:latin typeface="Cambria Math" panose="02040503050406030204" pitchFamily="18" charset="0"/>
                        <a:ea typeface="Cambria Math" panose="02040503050406030204" pitchFamily="18" charset="0"/>
                      </a:rPr>
                      <m:t>zaman</m:t>
                    </m:r>
                    <m:r>
                      <m:rPr>
                        <m:nor/>
                      </m:rPr>
                      <a:rPr lang="tr-TR" b="0" i="0" smtClean="0">
                        <a:latin typeface="Cambria Math" panose="02040503050406030204" pitchFamily="18" charset="0"/>
                        <a:ea typeface="Cambria Math" panose="02040503050406030204" pitchFamily="18" charset="0"/>
                      </a:rPr>
                      <m:t> </m:t>
                    </m:r>
                    <m:r>
                      <m:rPr>
                        <m:nor/>
                      </m:rPr>
                      <a:rPr lang="tr-TR" b="0" i="0" smtClean="0">
                        <a:latin typeface="Cambria Math" panose="02040503050406030204" pitchFamily="18" charset="0"/>
                        <a:ea typeface="Cambria Math" panose="02040503050406030204" pitchFamily="18" charset="0"/>
                      </a:rPr>
                      <m:t>aral</m:t>
                    </m:r>
                    <m:r>
                      <m:rPr>
                        <m:nor/>
                      </m:rPr>
                      <a:rPr lang="tr-TR" b="0" i="0" smtClean="0">
                        <a:latin typeface="Cambria Math" panose="02040503050406030204" pitchFamily="18" charset="0"/>
                        <a:ea typeface="Cambria Math" panose="02040503050406030204" pitchFamily="18" charset="0"/>
                      </a:rPr>
                      <m:t>ığı</m:t>
                    </m:r>
                    <m:r>
                      <m:rPr>
                        <m:nor/>
                      </m:rPr>
                      <a:rPr lang="tr-TR" b="0" i="0" smtClean="0">
                        <a:latin typeface="Cambria Math" panose="02040503050406030204" pitchFamily="18" charset="0"/>
                        <a:ea typeface="Cambria Math" panose="02040503050406030204" pitchFamily="18" charset="0"/>
                      </a:rPr>
                      <m:t>nda</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𝑢</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=0</m:t>
                    </m:r>
                  </m:oMath>
                </a14:m>
                <a:r>
                  <a:rPr lang="tr-TR" dirty="0">
                    <a:ea typeface="Cambria Math" panose="02040503050406030204" pitchFamily="18" charset="0"/>
                  </a:rPr>
                  <a:t> olması koşuludur. Bunun anlamı sistemin kendi doğal halinde her hangi bir zorlama olmadan durgun duruma ulaşmasıdır. Doğal olarak sistemin cevabı</a:t>
                </a:r>
              </a:p>
              <a:p>
                <a:pPr marL="45720"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m:rPr>
                              <m:sty m:val="p"/>
                            </m:rPr>
                            <a:rPr lang="tr-TR">
                              <a:latin typeface="Cambria Math" panose="02040503050406030204" pitchFamily="18" charset="0"/>
                              <a:ea typeface="Cambria Math" panose="02040503050406030204" pitchFamily="18" charset="0"/>
                            </a:rPr>
                            <m:t>a</m:t>
                          </m:r>
                        </m:e>
                        <m:sub>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b>
                      </m:sSub>
                      <m:f>
                        <m:fPr>
                          <m:ctrlPr>
                            <a:rPr lang="tr-TR" i="1">
                              <a:latin typeface="Cambria Math" panose="02040503050406030204" pitchFamily="18" charset="0"/>
                              <a:ea typeface="Cambria Math" panose="02040503050406030204" pitchFamily="18" charset="0"/>
                            </a:rPr>
                          </m:ctrlPr>
                        </m:fPr>
                        <m:num>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𝑑</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r>
                            <a:rPr lang="tr-TR">
                              <a:latin typeface="Cambria Math" panose="02040503050406030204" pitchFamily="18" charset="0"/>
                              <a:ea typeface="Cambria Math" panose="02040503050406030204" pitchFamily="18" charset="0"/>
                            </a:rPr>
                            <m:t>𝑦</m:t>
                          </m:r>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𝑡</m:t>
                          </m:r>
                          <m:r>
                            <a:rPr lang="tr-TR" i="1">
                              <a:latin typeface="Cambria Math" panose="02040503050406030204" pitchFamily="18" charset="0"/>
                              <a:ea typeface="Cambria Math" panose="02040503050406030204" pitchFamily="18" charset="0"/>
                            </a:rPr>
                            <m:t>)</m:t>
                          </m:r>
                        </m:num>
                        <m:den>
                          <m:r>
                            <a:rPr lang="tr-TR">
                              <a:latin typeface="Cambria Math" panose="02040503050406030204" pitchFamily="18" charset="0"/>
                              <a:ea typeface="Cambria Math" panose="02040503050406030204" pitchFamily="18" charset="0"/>
                            </a:rPr>
                            <m:t>𝑑</m:t>
                          </m:r>
                          <m:sSup>
                            <m:sSupPr>
                              <m:ctrlPr>
                                <a:rPr lang="tr-TR" i="1">
                                  <a:latin typeface="Cambria Math" panose="02040503050406030204" pitchFamily="18" charset="0"/>
                                  <a:ea typeface="Cambria Math" panose="02040503050406030204" pitchFamily="18" charset="0"/>
                                </a:rPr>
                              </m:ctrlPr>
                            </m:sSupPr>
                            <m:e>
                              <m:r>
                                <a:rPr lang="tr-TR">
                                  <a:latin typeface="Cambria Math" panose="02040503050406030204" pitchFamily="18" charset="0"/>
                                  <a:ea typeface="Cambria Math" panose="02040503050406030204" pitchFamily="18" charset="0"/>
                                </a:rPr>
                                <m:t>𝑡</m:t>
                              </m:r>
                            </m:e>
                            <m:sup>
                              <m:r>
                                <a:rPr lang="tr-TR">
                                  <a:latin typeface="Cambria Math" panose="02040503050406030204" pitchFamily="18" charset="0"/>
                                  <a:ea typeface="Cambria Math" panose="02040503050406030204" pitchFamily="18" charset="0"/>
                                </a:rPr>
                                <m:t>𝑛</m:t>
                              </m:r>
                              <m:r>
                                <a:rPr lang="tr-TR">
                                  <a:latin typeface="Cambria Math" panose="02040503050406030204" pitchFamily="18" charset="0"/>
                                  <a:ea typeface="Cambria Math" panose="02040503050406030204" pitchFamily="18" charset="0"/>
                                </a:rPr>
                                <m:t>−1</m:t>
                              </m:r>
                            </m:sup>
                          </m:sSup>
                        </m:den>
                      </m:f>
                      <m:r>
                        <a:rPr lang="tr-TR">
                          <a:latin typeface="Cambria Math" panose="02040503050406030204" pitchFamily="18" charset="0"/>
                          <a:ea typeface="Cambria Math" panose="02040503050406030204" pitchFamily="18" charset="0"/>
                        </a:rPr>
                        <m:t>+</m:t>
                      </m:r>
                      <m:r>
                        <a:rPr lang="tr-TR" dirty="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m:rPr>
                              <m:sty m:val="p"/>
                            </m:rPr>
                            <a:rPr lang="tr-TR">
                              <a:latin typeface="Cambria Math" panose="02040503050406030204" pitchFamily="18" charset="0"/>
                              <a:ea typeface="Cambria Math" panose="02040503050406030204" pitchFamily="18" charset="0"/>
                            </a:rPr>
                            <m:t>a</m:t>
                          </m:r>
                        </m:e>
                        <m:sub>
                          <m:r>
                            <a:rPr lang="tr-TR">
                              <a:latin typeface="Cambria Math" panose="02040503050406030204" pitchFamily="18" charset="0"/>
                              <a:ea typeface="Cambria Math" panose="02040503050406030204" pitchFamily="18" charset="0"/>
                            </a:rPr>
                            <m:t>1</m:t>
                          </m:r>
                        </m:sub>
                      </m:sSub>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ea typeface="Cambria Math" panose="02040503050406030204" pitchFamily="18" charset="0"/>
                            </a:rPr>
                            <m:t>𝑑𝑦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num>
                        <m:den>
                          <m:r>
                            <a:rPr lang="tr-TR" i="1">
                              <a:latin typeface="Cambria Math" panose="02040503050406030204" pitchFamily="18" charset="0"/>
                              <a:ea typeface="Cambria Math" panose="02040503050406030204" pitchFamily="18" charset="0"/>
                            </a:rPr>
                            <m:t>𝑑𝑡</m:t>
                          </m:r>
                        </m:den>
                      </m:f>
                      <m:r>
                        <a:rPr lang="tr-TR">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𝑎</m:t>
                          </m:r>
                        </m:e>
                        <m:sub>
                          <m:r>
                            <a:rPr lang="tr-TR" i="1">
                              <a:latin typeface="Cambria Math" panose="02040503050406030204" pitchFamily="18" charset="0"/>
                              <a:ea typeface="Cambria Math" panose="02040503050406030204" pitchFamily="18" charset="0"/>
                            </a:rPr>
                            <m:t>0</m:t>
                          </m:r>
                        </m:sub>
                      </m:sSub>
                      <m:r>
                        <a:rPr lang="tr-TR" i="1">
                          <a:latin typeface="Cambria Math" panose="02040503050406030204" pitchFamily="18" charset="0"/>
                          <a:ea typeface="Cambria Math" panose="02040503050406030204" pitchFamily="18" charset="0"/>
                        </a:rPr>
                        <m:t>𝑦</m:t>
                      </m:r>
                      <m:d>
                        <m:dPr>
                          <m:ctrlPr>
                            <a:rPr lang="tr-TR" i="1">
                              <a:latin typeface="Cambria Math" panose="02040503050406030204" pitchFamily="18" charset="0"/>
                              <a:ea typeface="Cambria Math" panose="02040503050406030204" pitchFamily="18" charset="0"/>
                            </a:rPr>
                          </m:ctrlPr>
                        </m:dPr>
                        <m:e>
                          <m:r>
                            <a:rPr lang="tr-TR" i="1">
                              <a:latin typeface="Cambria Math" panose="02040503050406030204" pitchFamily="18" charset="0"/>
                              <a:ea typeface="Cambria Math" panose="02040503050406030204" pitchFamily="18" charset="0"/>
                            </a:rPr>
                            <m:t>𝑡</m:t>
                          </m:r>
                        </m:e>
                      </m:d>
                      <m:r>
                        <a:rPr lang="tr-TR" i="1">
                          <a:latin typeface="Cambria Math" panose="02040503050406030204" pitchFamily="18" charset="0"/>
                          <a:ea typeface="Cambria Math" panose="02040503050406030204" pitchFamily="18" charset="0"/>
                        </a:rPr>
                        <m:t>=0</m:t>
                      </m:r>
                    </m:oMath>
                  </m:oMathPara>
                </a14:m>
                <a:endParaRPr lang="tr-TR" i="1" dirty="0">
                  <a:latin typeface="Cambria Math" panose="02040503050406030204" pitchFamily="18" charset="0"/>
                  <a:ea typeface="Cambria Math" panose="02040503050406030204" pitchFamily="18" charset="0"/>
                </a:endParaRPr>
              </a:p>
              <a:p>
                <a:pPr marL="45720" indent="0">
                  <a:buNone/>
                </a:pPr>
                <a:r>
                  <a:rPr lang="tr-TR" dirty="0">
                    <a:ea typeface="Cambria Math" panose="02040503050406030204" pitchFamily="18" charset="0"/>
                  </a:rPr>
                  <a:t>Olacaktır.</a:t>
                </a:r>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38</a:t>
            </a:fld>
            <a:endParaRPr lang="tr-TR"/>
          </a:p>
        </p:txBody>
      </p:sp>
    </p:spTree>
    <p:extLst>
      <p:ext uri="{BB962C8B-B14F-4D97-AF65-F5344CB8AC3E}">
        <p14:creationId xmlns:p14="http://schemas.microsoft.com/office/powerpoint/2010/main" val="234305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Yorum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a:t>Bu durumda tasarımcı en uygun performans ölçütünü belirlemek için ne yapmalıdır.</a:t>
                </a:r>
              </a:p>
              <a:p>
                <a:r>
                  <a:rPr lang="tr-TR" dirty="0"/>
                  <a:t>Amaçladığı/Hedeflediği/Arzu ettiği model cevabına (desired model response) karar vermelidir.</a:t>
                </a:r>
              </a:p>
              <a:p>
                <a:r>
                  <a:rPr lang="tr-TR" dirty="0"/>
                  <a:t>Bağlı olarak </a:t>
                </a:r>
                <a14:m>
                  <m:oMath xmlns:m="http://schemas.openxmlformats.org/officeDocument/2006/math">
                    <m:bar>
                      <m:barPr>
                        <m:ctrlPr>
                          <a:rPr lang="tr-TR" b="0" i="1" smtClean="0">
                            <a:latin typeface="Cambria Math" panose="02040503050406030204" pitchFamily="18" charset="0"/>
                          </a:rPr>
                        </m:ctrlPr>
                      </m:barPr>
                      <m:e>
                        <m:r>
                          <a:rPr lang="tr-TR" b="0" i="1" smtClean="0">
                            <a:latin typeface="Cambria Math" panose="02040503050406030204" pitchFamily="18" charset="0"/>
                          </a:rPr>
                          <m:t>𝛾</m:t>
                        </m:r>
                      </m:e>
                    </m:bar>
                  </m:oMath>
                </a14:m>
                <a:r>
                  <a:rPr lang="tr-TR" dirty="0"/>
                  <a:t> değerlerini bulmalıdır</a:t>
                </a:r>
              </a:p>
              <a:p>
                <a:r>
                  <a:rPr lang="tr-TR" dirty="0"/>
                  <a:t>Sonra uygun </a:t>
                </a:r>
                <a14:m>
                  <m:oMath xmlns:m="http://schemas.openxmlformats.org/officeDocument/2006/math">
                    <m:bar>
                      <m:barPr>
                        <m:ctrlPr>
                          <a:rPr lang="tr-TR" b="0" i="1" smtClean="0">
                            <a:latin typeface="Cambria Math" panose="02040503050406030204" pitchFamily="18" charset="0"/>
                          </a:rPr>
                        </m:ctrlPr>
                      </m:barPr>
                      <m:e>
                        <m:r>
                          <a:rPr lang="tr-TR" b="0" i="1" smtClean="0">
                            <a:latin typeface="Cambria Math" panose="02040503050406030204" pitchFamily="18" charset="0"/>
                          </a:rPr>
                          <m:t>𝑄</m:t>
                        </m:r>
                      </m:e>
                    </m:bar>
                  </m:oMath>
                </a14:m>
                <a:r>
                  <a:rPr lang="tr-TR" dirty="0"/>
                  <a:t> matrisini belirlemelidir.</a:t>
                </a:r>
              </a:p>
              <a:p>
                <a:r>
                  <a:rPr lang="tr-TR" dirty="0"/>
                  <a:t>Dayanak 2’de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𝑖𝑗</m:t>
                        </m:r>
                      </m:sub>
                    </m:sSub>
                  </m:oMath>
                </a14:m>
                <a:r>
                  <a:rPr lang="tr-TR" dirty="0"/>
                  <a:t>’lerin performans ölçütünü etkilemediğini gördük, dolayısıyla bunları sıfır olarak seçebiliriz.</a:t>
                </a:r>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498" r="-654"/>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39</a:t>
            </a:fld>
            <a:endParaRPr lang="tr-TR"/>
          </a:p>
        </p:txBody>
      </p:sp>
    </p:spTree>
    <p:extLst>
      <p:ext uri="{BB962C8B-B14F-4D97-AF65-F5344CB8AC3E}">
        <p14:creationId xmlns:p14="http://schemas.microsoft.com/office/powerpoint/2010/main" val="287740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Optimal Kontrol Problemi için Performans Ölçütleri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 indent="0">
                  <a:buNone/>
                </a:pPr>
                <a:r>
                  <a:rPr lang="tr-TR" dirty="0"/>
                  <a:t>Lisans döneminde otomatik kontrol dersinde</a:t>
                </a:r>
              </a:p>
              <a:p>
                <a:pPr marL="45720" indent="0">
                  <a:buNone/>
                </a:pPr>
                <a:r>
                  <a:rPr lang="tr-TR" dirty="0"/>
                  <a:t>Kapalı Çevrim Kontrol Sistemin davranışını belirlemek üzere kazançların (</a:t>
                </a:r>
                <a14:m>
                  <m:oMath xmlns:m="http://schemas.openxmlformats.org/officeDocument/2006/math">
                    <m:r>
                      <a:rPr lang="tr-TR" dirty="0">
                        <a:latin typeface="Cambria Math" panose="02040503050406030204" pitchFamily="18" charset="0"/>
                      </a:rPr>
                      <m:t>𝐾</m:t>
                    </m:r>
                  </m:oMath>
                </a14:m>
                <a:r>
                  <a:rPr lang="tr-TR" dirty="0"/>
                  <a:t>) seçimi ve uygun kontrol </a:t>
                </a:r>
                <a14:m>
                  <m:oMath xmlns:m="http://schemas.openxmlformats.org/officeDocument/2006/math">
                    <m:sSub>
                      <m:sSubPr>
                        <m:ctrlPr>
                          <a:rPr lang="en-US" i="1" dirty="0">
                            <a:latin typeface="Cambria Math" panose="02040503050406030204" pitchFamily="18" charset="0"/>
                          </a:rPr>
                        </m:ctrlPr>
                      </m:sSubPr>
                      <m:e>
                        <m:r>
                          <a:rPr lang="tr-TR" dirty="0">
                            <a:latin typeface="Cambria Math" panose="02040503050406030204" pitchFamily="18" charset="0"/>
                          </a:rPr>
                          <m:t>𝐺</m:t>
                        </m:r>
                      </m:e>
                      <m:sub>
                        <m:r>
                          <a:rPr lang="tr-TR" dirty="0">
                            <a:latin typeface="Cambria Math" panose="02040503050406030204" pitchFamily="18" charset="0"/>
                          </a:rPr>
                          <m:t>𝑐</m:t>
                        </m:r>
                      </m:sub>
                    </m:sSub>
                    <m:d>
                      <m:dPr>
                        <m:ctrlPr>
                          <a:rPr lang="en-US" i="1" dirty="0">
                            <a:latin typeface="Cambria Math" panose="02040503050406030204" pitchFamily="18" charset="0"/>
                          </a:rPr>
                        </m:ctrlPr>
                      </m:dPr>
                      <m:e>
                        <m:r>
                          <a:rPr lang="en-US" dirty="0">
                            <a:latin typeface="Cambria Math" panose="02040503050406030204" pitchFamily="18" charset="0"/>
                          </a:rPr>
                          <m:t>𝑠</m:t>
                        </m:r>
                      </m:e>
                    </m:d>
                  </m:oMath>
                </a14:m>
                <a:r>
                  <a:rPr lang="tr-TR" dirty="0"/>
                  <a:t> </a:t>
                </a:r>
                <a:r>
                  <a:rPr lang="en-US" dirty="0"/>
                  <a:t>kontrol </a:t>
                </a:r>
                <a:r>
                  <a:rPr lang="en-US" dirty="0" err="1"/>
                  <a:t>sisteminin</a:t>
                </a:r>
                <a:r>
                  <a:rPr lang="en-US" dirty="0"/>
                  <a:t> </a:t>
                </a:r>
                <a:endParaRPr lang="tr-TR" dirty="0"/>
              </a:p>
              <a:p>
                <a:pPr marL="388620" lvl="1" indent="-342900">
                  <a:spcBef>
                    <a:spcPts val="1400"/>
                  </a:spcBef>
                </a:pPr>
                <a:r>
                  <a:rPr lang="tr-TR" sz="2200" dirty="0"/>
                  <a:t>K</a:t>
                </a:r>
                <a:r>
                  <a:rPr lang="en-US" sz="2200" dirty="0" err="1"/>
                  <a:t>ararlılığı</a:t>
                </a:r>
                <a:r>
                  <a:rPr lang="en-US" sz="2200" dirty="0"/>
                  <a:t>, </a:t>
                </a:r>
                <a:endParaRPr lang="tr-TR" sz="2200" dirty="0"/>
              </a:p>
              <a:p>
                <a:pPr marL="388620" lvl="1" indent="-342900">
                  <a:spcBef>
                    <a:spcPts val="1400"/>
                  </a:spcBef>
                </a:pPr>
                <a:r>
                  <a:rPr lang="tr-TR" sz="2200" dirty="0"/>
                  <a:t>Sistemin Kalıcı Durumda İstenen Davranışı (İzin verilen </a:t>
                </a:r>
                <a:r>
                  <a:rPr lang="tr-TR" sz="2200" dirty="0" err="1"/>
                  <a:t>Max</a:t>
                </a:r>
                <a:r>
                  <a:rPr lang="tr-TR" sz="2200" dirty="0"/>
                  <a:t>. Hata ve Yerleşme Zamanı)</a:t>
                </a:r>
              </a:p>
              <a:p>
                <a:pPr marL="388620" lvl="1" indent="-342900">
                  <a:spcBef>
                    <a:spcPts val="1400"/>
                  </a:spcBef>
                </a:pPr>
                <a:r>
                  <a:rPr lang="tr-TR" sz="2200" dirty="0"/>
                  <a:t>Sistemin Geçici Durumda İstenen Davranışını (İzin verilen </a:t>
                </a:r>
                <a:r>
                  <a:rPr lang="tr-TR" sz="2200" dirty="0" err="1"/>
                  <a:t>Max</a:t>
                </a:r>
                <a:r>
                  <a:rPr lang="tr-TR" sz="2200" dirty="0"/>
                  <a:t>. Aşma ,Aşma Zamanı, Yükselme Zamanı, Gecikme Zamanı) </a:t>
                </a:r>
                <a:r>
                  <a:rPr lang="en-US" sz="2200" dirty="0" err="1"/>
                  <a:t>göz</a:t>
                </a:r>
                <a:r>
                  <a:rPr lang="en-US" sz="2200" dirty="0"/>
                  <a:t> </a:t>
                </a:r>
                <a:r>
                  <a:rPr lang="en-US" sz="2200" dirty="0" err="1"/>
                  <a:t>önün</a:t>
                </a:r>
                <a:r>
                  <a:rPr lang="tr-TR" sz="2200" dirty="0"/>
                  <a:t>e alınarak tasarlanacağını.</a:t>
                </a:r>
              </a:p>
              <a:p>
                <a:pPr marL="45720" indent="0">
                  <a:buNone/>
                </a:pPr>
                <a:r>
                  <a:rPr lang="tr-TR" dirty="0"/>
                  <a:t>Öğrenmiştik. Herhangi bir uygulama için bu genel gereklilikler karşılanmaksızın bir kontrol sisteminin genel performansının tatmin edici olamayacağını görmüştük.</a:t>
                </a:r>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4</a:t>
            </a:fld>
            <a:endParaRPr lang="tr-TR"/>
          </a:p>
        </p:txBody>
      </p:sp>
    </p:spTree>
    <p:extLst>
      <p:ext uri="{BB962C8B-B14F-4D97-AF65-F5344CB8AC3E}">
        <p14:creationId xmlns:p14="http://schemas.microsoft.com/office/powerpoint/2010/main" val="2029937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45720" indent="0">
                  <a:buNone/>
                </a:pPr>
                <a14:m>
                  <m:oMathPara xmlns:m="http://schemas.openxmlformats.org/officeDocument/2006/math">
                    <m:oMathParaPr>
                      <m:jc m:val="centerGroup"/>
                    </m:oMathParaPr>
                    <m:oMath xmlns:m="http://schemas.openxmlformats.org/officeDocument/2006/math">
                      <m:f>
                        <m:fPr>
                          <m:ctrlPr>
                            <a:rPr lang="tr-TR" sz="2000" i="1" smtClean="0">
                              <a:latin typeface="Cambria Math" panose="02040503050406030204" pitchFamily="18" charset="0"/>
                            </a:rPr>
                          </m:ctrlPr>
                        </m:fPr>
                        <m:num>
                          <m:r>
                            <m:rPr>
                              <m:sty m:val="p"/>
                            </m:rPr>
                            <a:rPr lang="tr-TR" sz="2000">
                              <a:latin typeface="Cambria Math" panose="02040503050406030204" pitchFamily="18" charset="0"/>
                            </a:rPr>
                            <m:t>Y</m:t>
                          </m:r>
                          <m:d>
                            <m:dPr>
                              <m:ctrlPr>
                                <a:rPr lang="tr-TR" sz="2000" i="1">
                                  <a:latin typeface="Cambria Math" panose="02040503050406030204" pitchFamily="18" charset="0"/>
                                </a:rPr>
                              </m:ctrlPr>
                            </m:dPr>
                            <m:e>
                              <m:r>
                                <a:rPr lang="tr-TR" sz="2000">
                                  <a:latin typeface="Cambria Math" panose="02040503050406030204" pitchFamily="18" charset="0"/>
                                </a:rPr>
                                <m:t>𝑠</m:t>
                              </m:r>
                            </m:e>
                          </m:d>
                        </m:num>
                        <m:den>
                          <m:r>
                            <a:rPr lang="tr-TR" sz="2000" i="1">
                              <a:latin typeface="Cambria Math" panose="02040503050406030204" pitchFamily="18" charset="0"/>
                            </a:rPr>
                            <m:t>𝑈</m:t>
                          </m:r>
                          <m:d>
                            <m:dPr>
                              <m:ctrlPr>
                                <a:rPr lang="tr-TR" sz="2000" i="1">
                                  <a:latin typeface="Cambria Math" panose="02040503050406030204" pitchFamily="18" charset="0"/>
                                </a:rPr>
                              </m:ctrlPr>
                            </m:dPr>
                            <m:e>
                              <m:r>
                                <a:rPr lang="tr-TR" sz="2000" i="1">
                                  <a:latin typeface="Cambria Math" panose="02040503050406030204" pitchFamily="18" charset="0"/>
                                </a:rPr>
                                <m:t>𝑠</m:t>
                              </m:r>
                            </m:e>
                          </m:d>
                        </m:den>
                      </m:f>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a:latin typeface="Cambria Math" panose="02040503050406030204" pitchFamily="18" charset="0"/>
                            </a:rPr>
                            <m:t>𝐺</m:t>
                          </m:r>
                        </m:e>
                        <m:sub>
                          <m:r>
                            <a:rPr lang="tr-TR" sz="2000" i="1">
                              <a:latin typeface="Cambria Math" panose="02040503050406030204" pitchFamily="18" charset="0"/>
                            </a:rPr>
                            <m:t>𝑌𝑈</m:t>
                          </m:r>
                        </m:sub>
                      </m:sSub>
                      <m:d>
                        <m:dPr>
                          <m:ctrlPr>
                            <a:rPr lang="tr-TR" sz="2000" i="1">
                              <a:latin typeface="Cambria Math" panose="02040503050406030204" pitchFamily="18" charset="0"/>
                            </a:rPr>
                          </m:ctrlPr>
                        </m:dPr>
                        <m:e>
                          <m:r>
                            <a:rPr lang="tr-TR" sz="2000">
                              <a:latin typeface="Cambria Math" panose="02040503050406030204" pitchFamily="18" charset="0"/>
                            </a:rPr>
                            <m:t>𝑠</m:t>
                          </m:r>
                        </m:e>
                      </m:d>
                      <m:r>
                        <a:rPr lang="tr-TR" sz="2000" i="1">
                          <a:latin typeface="Cambria Math" panose="02040503050406030204" pitchFamily="18" charset="0"/>
                        </a:rPr>
                        <m:t>=</m:t>
                      </m:r>
                      <m:f>
                        <m:fPr>
                          <m:ctrlPr>
                            <a:rPr lang="tr-TR" sz="2000" i="1">
                              <a:latin typeface="Cambria Math" panose="02040503050406030204" pitchFamily="18" charset="0"/>
                            </a:rPr>
                          </m:ctrlPr>
                        </m:fPr>
                        <m:num>
                          <m:r>
                            <a:rPr lang="tr-TR" sz="2000" b="0" i="1" smtClean="0">
                              <a:latin typeface="Cambria Math" panose="02040503050406030204" pitchFamily="18" charset="0"/>
                            </a:rPr>
                            <m:t>1</m:t>
                          </m:r>
                        </m:num>
                        <m:den>
                          <m:sSup>
                            <m:sSupPr>
                              <m:ctrlPr>
                                <a:rPr lang="tr-TR" sz="2000" i="1">
                                  <a:latin typeface="Cambria Math" panose="02040503050406030204" pitchFamily="18" charset="0"/>
                                </a:rPr>
                              </m:ctrlPr>
                            </m:sSupPr>
                            <m:e>
                              <m:r>
                                <a:rPr lang="tr-TR" sz="2000" i="1">
                                  <a:latin typeface="Cambria Math" panose="02040503050406030204" pitchFamily="18" charset="0"/>
                                </a:rPr>
                                <m:t>𝑠</m:t>
                              </m:r>
                            </m:e>
                            <m:sup>
                              <m:r>
                                <a:rPr lang="tr-TR" sz="2000" b="0" i="1" smtClean="0">
                                  <a:latin typeface="Cambria Math" panose="02040503050406030204" pitchFamily="18" charset="0"/>
                                </a:rPr>
                                <m:t>3</m:t>
                              </m:r>
                            </m:sup>
                          </m:sSup>
                          <m:r>
                            <a:rPr lang="tr-TR" sz="2000" i="1">
                              <a:latin typeface="Cambria Math" panose="02040503050406030204" pitchFamily="18" charset="0"/>
                            </a:rPr>
                            <m:t>+</m:t>
                          </m:r>
                          <m:r>
                            <a:rPr lang="tr-TR" sz="2000" b="0" i="1" smtClean="0">
                              <a:latin typeface="Cambria Math" panose="02040503050406030204" pitchFamily="18" charset="0"/>
                            </a:rPr>
                            <m:t>3</m:t>
                          </m:r>
                          <m:sSup>
                            <m:sSupPr>
                              <m:ctrlPr>
                                <a:rPr lang="tr-TR" sz="2000" i="1">
                                  <a:latin typeface="Cambria Math" panose="02040503050406030204" pitchFamily="18" charset="0"/>
                                </a:rPr>
                              </m:ctrlPr>
                            </m:sSupPr>
                            <m:e>
                              <m:r>
                                <a:rPr lang="tr-TR" sz="2000" i="1">
                                  <a:latin typeface="Cambria Math" panose="02040503050406030204" pitchFamily="18" charset="0"/>
                                </a:rPr>
                                <m:t>𝑠</m:t>
                              </m:r>
                            </m:e>
                            <m:sup>
                              <m:r>
                                <a:rPr lang="tr-TR" sz="2000" b="0" i="1" smtClean="0">
                                  <a:latin typeface="Cambria Math" panose="02040503050406030204" pitchFamily="18" charset="0"/>
                                </a:rPr>
                                <m:t>2</m:t>
                              </m:r>
                            </m:sup>
                          </m:sSup>
                          <m:r>
                            <a:rPr lang="tr-TR" sz="2000" i="1">
                              <a:latin typeface="Cambria Math" panose="02040503050406030204" pitchFamily="18" charset="0"/>
                            </a:rPr>
                            <m:t>+</m:t>
                          </m:r>
                          <m:r>
                            <a:rPr lang="tr-TR" sz="2000" b="0" i="1" smtClean="0">
                              <a:latin typeface="Cambria Math" panose="02040503050406030204" pitchFamily="18" charset="0"/>
                              <a:ea typeface="Cambria Math" panose="02040503050406030204" pitchFamily="18" charset="0"/>
                            </a:rPr>
                            <m:t>2</m:t>
                          </m:r>
                          <m:r>
                            <a:rPr lang="tr-TR" sz="2000" i="1">
                              <a:latin typeface="Cambria Math" panose="02040503050406030204" pitchFamily="18" charset="0"/>
                            </a:rPr>
                            <m:t>𝑠</m:t>
                          </m:r>
                        </m:den>
                      </m:f>
                    </m:oMath>
                  </m:oMathPara>
                </a14:m>
                <a:endParaRPr lang="tr-TR" dirty="0"/>
              </a:p>
              <a:p>
                <a:pPr marL="45720" indent="0">
                  <a:buNone/>
                </a:pPr>
                <a:r>
                  <a:rPr lang="tr-TR" dirty="0"/>
                  <a:t>Transfer fonksiyonu ile tanımlı sistemin. Çıkışı </a:t>
                </a:r>
                <a14:m>
                  <m:oMath xmlns:m="http://schemas.openxmlformats.org/officeDocument/2006/math">
                    <m:r>
                      <a:rPr lang="tr-TR" b="0" i="0" smtClean="0">
                        <a:latin typeface="Cambria Math" panose="02040503050406030204" pitchFamily="18" charset="0"/>
                      </a:rPr>
                      <m:t> </m:t>
                    </m:r>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oMath>
                </a14:m>
                <a:r>
                  <a:rPr lang="tr-TR" b="0" dirty="0"/>
                  <a:t> olarak belirlenmiştir. Aşağıdaki performans ölçütü uyarınca</a:t>
                </a:r>
              </a:p>
              <a:p>
                <a:pPr marL="45720" indent="0">
                  <a:buNone/>
                </a:pPr>
                <a14:m>
                  <m:oMathPara xmlns:m="http://schemas.openxmlformats.org/officeDocument/2006/math">
                    <m:oMathParaPr>
                      <m:jc m:val="centerGroup"/>
                    </m:oMathParaPr>
                    <m:oMath xmlns:m="http://schemas.openxmlformats.org/officeDocument/2006/math">
                      <m:r>
                        <m:rPr>
                          <m:nor/>
                        </m:rPr>
                        <a:rPr lang="tr-TR" b="0" i="0" smtClean="0">
                          <a:latin typeface="Cambria Math" panose="02040503050406030204" pitchFamily="18" charset="0"/>
                        </a:rPr>
                        <m:t>PM</m:t>
                      </m:r>
                      <m:r>
                        <a:rPr lang="tr-TR" b="0" i="1" smtClean="0">
                          <a:latin typeface="Cambria Math" panose="02040503050406030204" pitchFamily="18" charset="0"/>
                        </a:rPr>
                        <m:t>→</m:t>
                      </m:r>
                      <m:r>
                        <a:rPr lang="tr-TR" b="0" i="1" smtClean="0">
                          <a:latin typeface="Cambria Math" panose="02040503050406030204" pitchFamily="18" charset="0"/>
                        </a:rPr>
                        <m:t>𝐽</m:t>
                      </m:r>
                      <m:r>
                        <a:rPr lang="tr-TR" b="0" i="1" smtClean="0">
                          <a:latin typeface="Cambria Math" panose="02040503050406030204" pitchFamily="18" charset="0"/>
                        </a:rPr>
                        <m:t>=</m:t>
                      </m:r>
                      <m:nary>
                        <m:naryPr>
                          <m:ctrlPr>
                            <a:rPr lang="tr-TR" b="0" i="1" smtClean="0">
                              <a:latin typeface="Cambria Math" panose="02040503050406030204" pitchFamily="18" charset="0"/>
                            </a:rPr>
                          </m:ctrlPr>
                        </m:naryPr>
                        <m:sub>
                          <m:r>
                            <a:rPr lang="tr-TR" b="0" i="1" smtClean="0">
                              <a:latin typeface="Cambria Math" panose="02040503050406030204" pitchFamily="18" charset="0"/>
                            </a:rPr>
                            <m:t>0</m:t>
                          </m:r>
                        </m:sub>
                        <m:sup>
                          <m:r>
                            <a:rPr lang="tr-TR" b="0" i="1" smtClean="0">
                              <a:latin typeface="Cambria Math" panose="02040503050406030204" pitchFamily="18" charset="0"/>
                            </a:rPr>
                            <m:t>∞</m:t>
                          </m:r>
                        </m:sup>
                        <m:e>
                          <m:d>
                            <m:dPr>
                              <m:begChr m:val="["/>
                              <m:endChr m:val="]"/>
                              <m:ctrlPr>
                                <a:rPr lang="tr-TR" b="0" i="1" smtClean="0">
                                  <a:latin typeface="Cambria Math" panose="02040503050406030204" pitchFamily="18" charset="0"/>
                                </a:rPr>
                              </m:ctrlPr>
                            </m:dPr>
                            <m:e>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r>
                                            <a:rPr lang="tr-TR" b="0" i="1" smtClean="0">
                                              <a:latin typeface="Cambria Math" panose="02040503050406030204" pitchFamily="18" charset="0"/>
                                            </a:rPr>
                                            <m:t>3</m:t>
                                          </m:r>
                                        </m:e>
                                      </m:rad>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3</m:t>
                                          </m:r>
                                        </m:sub>
                                      </m:sSub>
                                    </m:e>
                                  </m:d>
                                </m:e>
                                <m:sup>
                                  <m:r>
                                    <a:rPr lang="tr-TR" b="0" i="1" smtClean="0">
                                      <a:latin typeface="Cambria Math" panose="02040503050406030204" pitchFamily="18" charset="0"/>
                                    </a:rPr>
                                    <m:t>2</m:t>
                                  </m:r>
                                </m:sup>
                              </m:sSup>
                              <m:r>
                                <a:rPr lang="tr-TR" b="0" i="1" smtClean="0">
                                  <a:latin typeface="Cambria Math" panose="02040503050406030204" pitchFamily="18" charset="0"/>
                                </a:rPr>
                                <m:t>+</m:t>
                              </m:r>
                              <m:r>
                                <a:rPr lang="tr-TR" b="0" i="1" smtClean="0">
                                  <a:latin typeface="Cambria Math" panose="02040503050406030204" pitchFamily="18" charset="0"/>
                                </a:rPr>
                                <m:t>𝑅</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𝑢</m:t>
                                  </m:r>
                                </m:e>
                                <m:sup>
                                  <m:r>
                                    <a:rPr lang="tr-TR" b="0" i="1" smtClean="0">
                                      <a:latin typeface="Cambria Math" panose="02040503050406030204" pitchFamily="18" charset="0"/>
                                    </a:rPr>
                                    <m:t>2</m:t>
                                  </m:r>
                                </m:sup>
                              </m:sSup>
                            </m:e>
                          </m:d>
                          <m:r>
                            <a:rPr lang="tr-TR" b="0" i="1" smtClean="0">
                              <a:latin typeface="Cambria Math" panose="02040503050406030204" pitchFamily="18" charset="0"/>
                            </a:rPr>
                            <m:t>𝑑𝑡</m:t>
                          </m:r>
                        </m:e>
                      </m:nary>
                    </m:oMath>
                  </m:oMathPara>
                </a14:m>
                <a:endParaRPr lang="tr-TR" b="0" dirty="0"/>
              </a:p>
              <a:p>
                <a:pPr marL="45720" indent="0">
                  <a:buNone/>
                </a:pPr>
                <a:r>
                  <a:rPr lang="tr-TR" dirty="0"/>
                  <a:t>Başlangıç koşulları </a:t>
                </a:r>
                <a14:m>
                  <m:oMath xmlns:m="http://schemas.openxmlformats.org/officeDocument/2006/math">
                    <m:r>
                      <a:rPr lang="tr-TR" b="0" i="1" smtClean="0">
                        <a:latin typeface="Cambria Math" panose="02040503050406030204" pitchFamily="18" charset="0"/>
                      </a:rPr>
                      <m:t>𝑦</m:t>
                    </m:r>
                    <m:d>
                      <m:dPr>
                        <m:ctrlPr>
                          <a:rPr lang="tr-TR" b="0" i="1" smtClean="0">
                            <a:latin typeface="Cambria Math" panose="02040503050406030204" pitchFamily="18" charset="0"/>
                          </a:rPr>
                        </m:ctrlPr>
                      </m:dPr>
                      <m:e>
                        <m:r>
                          <a:rPr lang="tr-TR" b="0" i="1" smtClean="0">
                            <a:latin typeface="Cambria Math" panose="02040503050406030204" pitchFamily="18" charset="0"/>
                          </a:rPr>
                          <m:t>0</m:t>
                        </m:r>
                      </m:e>
                    </m:d>
                    <m:r>
                      <a:rPr lang="tr-TR" b="0" i="1" smtClean="0">
                        <a:latin typeface="Cambria Math" panose="02040503050406030204" pitchFamily="18" charset="0"/>
                      </a:rPr>
                      <m:t>=1;</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𝑦</m:t>
                        </m:r>
                      </m:e>
                    </m:acc>
                    <m:d>
                      <m:dPr>
                        <m:ctrlPr>
                          <a:rPr lang="tr-TR" sz="2000" b="0" i="1" smtClean="0">
                            <a:latin typeface="Cambria Math" panose="02040503050406030204" pitchFamily="18" charset="0"/>
                          </a:rPr>
                        </m:ctrlPr>
                      </m:dPr>
                      <m:e>
                        <m:r>
                          <a:rPr lang="tr-TR" sz="2000" b="0" i="1" smtClean="0">
                            <a:latin typeface="Cambria Math" panose="02040503050406030204" pitchFamily="18" charset="0"/>
                          </a:rPr>
                          <m:t>0</m:t>
                        </m:r>
                      </m:e>
                    </m:d>
                    <m:r>
                      <a:rPr lang="tr-TR" sz="2000" b="0" i="1" smtClean="0">
                        <a:latin typeface="Cambria Math" panose="02040503050406030204" pitchFamily="18" charset="0"/>
                      </a:rPr>
                      <m:t>=</m:t>
                    </m:r>
                    <m:acc>
                      <m:accPr>
                        <m:chr m:val="̈"/>
                        <m:ctrlPr>
                          <a:rPr lang="tr-TR" sz="2000" b="0" i="1" smtClean="0">
                            <a:latin typeface="Cambria Math" panose="02040503050406030204" pitchFamily="18" charset="0"/>
                          </a:rPr>
                        </m:ctrlPr>
                      </m:accPr>
                      <m:e>
                        <m:r>
                          <a:rPr lang="tr-TR" sz="2000" b="0" i="1" smtClean="0">
                            <a:latin typeface="Cambria Math" panose="02040503050406030204" pitchFamily="18" charset="0"/>
                          </a:rPr>
                          <m:t>𝑦</m:t>
                        </m:r>
                      </m:e>
                    </m:acc>
                    <m:d>
                      <m:dPr>
                        <m:ctrlPr>
                          <a:rPr lang="tr-TR" sz="2000" b="0" i="1" smtClean="0">
                            <a:latin typeface="Cambria Math" panose="02040503050406030204" pitchFamily="18" charset="0"/>
                          </a:rPr>
                        </m:ctrlPr>
                      </m:dPr>
                      <m:e>
                        <m:r>
                          <a:rPr lang="tr-TR" sz="2000" b="0" i="1" smtClean="0">
                            <a:latin typeface="Cambria Math" panose="02040503050406030204" pitchFamily="18" charset="0"/>
                          </a:rPr>
                          <m:t>0</m:t>
                        </m:r>
                      </m:e>
                    </m:d>
                    <m:r>
                      <a:rPr lang="tr-TR" sz="2000" b="0" i="1" smtClean="0">
                        <a:latin typeface="Cambria Math" panose="02040503050406030204" pitchFamily="18" charset="0"/>
                      </a:rPr>
                      <m:t>=0</m:t>
                    </m:r>
                  </m:oMath>
                </a14:m>
                <a:r>
                  <a:rPr lang="tr-TR" b="0" dirty="0"/>
                  <a:t> için sistem cevaplarını</a:t>
                </a:r>
              </a:p>
              <a:p>
                <a:pPr marL="45720" indent="0">
                  <a:spcBef>
                    <a:spcPts val="0"/>
                  </a:spcBef>
                  <a:buNone/>
                </a:pPr>
                <a:r>
                  <a:rPr lang="tr-TR" dirty="0"/>
                  <a:t>a.) Model, </a:t>
                </a:r>
                <a14:m>
                  <m:oMath xmlns:m="http://schemas.openxmlformats.org/officeDocument/2006/math">
                    <m:r>
                      <a:rPr lang="tr-TR" b="0" i="1" smtClean="0">
                        <a:latin typeface="Cambria Math" panose="02040503050406030204" pitchFamily="18" charset="0"/>
                      </a:rPr>
                      <m:t>𝑅</m:t>
                    </m:r>
                    <m:r>
                      <a:rPr lang="tr-TR" b="0" i="1" smtClean="0">
                        <a:latin typeface="Cambria Math" panose="02040503050406030204" pitchFamily="18" charset="0"/>
                      </a:rPr>
                      <m:t>=0</m:t>
                    </m:r>
                  </m:oMath>
                </a14:m>
                <a:endParaRPr lang="tr-TR" b="0" dirty="0"/>
              </a:p>
              <a:p>
                <a:pPr marL="45720" indent="0">
                  <a:spcBef>
                    <a:spcPts val="0"/>
                  </a:spcBef>
                  <a:buNone/>
                </a:pPr>
                <a:r>
                  <a:rPr lang="tr-TR" b="0" dirty="0"/>
                  <a:t>b.) </a:t>
                </a:r>
                <a14:m>
                  <m:oMath xmlns:m="http://schemas.openxmlformats.org/officeDocument/2006/math">
                    <m:r>
                      <a:rPr lang="tr-TR" b="0" i="1" smtClean="0">
                        <a:latin typeface="Cambria Math" panose="02040503050406030204" pitchFamily="18" charset="0"/>
                      </a:rPr>
                      <m:t>𝑅</m:t>
                    </m:r>
                    <m:r>
                      <a:rPr lang="tr-TR" b="0" i="1" smtClean="0">
                        <a:latin typeface="Cambria Math" panose="02040503050406030204" pitchFamily="18" charset="0"/>
                      </a:rPr>
                      <m:t>=0.01</m:t>
                    </m:r>
                  </m:oMath>
                </a14:m>
                <a:endParaRPr lang="tr-TR" b="0" dirty="0"/>
              </a:p>
              <a:p>
                <a:pPr marL="45720" indent="0">
                  <a:spcBef>
                    <a:spcPts val="0"/>
                  </a:spcBef>
                  <a:buNone/>
                </a:pPr>
                <a:r>
                  <a:rPr lang="tr-TR" dirty="0"/>
                  <a:t>c.) </a:t>
                </a:r>
                <a14:m>
                  <m:oMath xmlns:m="http://schemas.openxmlformats.org/officeDocument/2006/math">
                    <m:r>
                      <a:rPr lang="tr-TR" b="0" i="1" smtClean="0">
                        <a:latin typeface="Cambria Math" panose="02040503050406030204" pitchFamily="18" charset="0"/>
                      </a:rPr>
                      <m:t>𝑅</m:t>
                    </m:r>
                    <m:r>
                      <a:rPr lang="tr-TR" b="0" i="1" smtClean="0">
                        <a:latin typeface="Cambria Math" panose="02040503050406030204" pitchFamily="18" charset="0"/>
                      </a:rPr>
                      <m:t>=0.1</m:t>
                    </m:r>
                  </m:oMath>
                </a14:m>
                <a:endParaRPr lang="tr-TR" b="0" dirty="0"/>
              </a:p>
              <a:p>
                <a:pPr marL="45720" indent="0">
                  <a:spcBef>
                    <a:spcPts val="0"/>
                  </a:spcBef>
                  <a:buNone/>
                </a:pPr>
                <a:r>
                  <a:rPr lang="tr-TR" dirty="0"/>
                  <a:t>d.) </a:t>
                </a:r>
                <a14:m>
                  <m:oMath xmlns:m="http://schemas.openxmlformats.org/officeDocument/2006/math">
                    <m:r>
                      <a:rPr lang="tr-TR" b="0" i="1" smtClean="0">
                        <a:latin typeface="Cambria Math" panose="02040503050406030204" pitchFamily="18" charset="0"/>
                      </a:rPr>
                      <m:t>𝑅</m:t>
                    </m:r>
                    <m:r>
                      <a:rPr lang="tr-TR" b="0" i="1" smtClean="0">
                        <a:latin typeface="Cambria Math" panose="02040503050406030204" pitchFamily="18" charset="0"/>
                      </a:rPr>
                      <m:t>=0.25</m:t>
                    </m:r>
                  </m:oMath>
                </a14:m>
                <a:endParaRPr lang="tr-TR" dirty="0"/>
              </a:p>
              <a:p>
                <a:pPr marL="45720" indent="0">
                  <a:spcBef>
                    <a:spcPts val="0"/>
                  </a:spcBef>
                  <a:buNone/>
                </a:pPr>
                <a:r>
                  <a:rPr lang="tr-TR" dirty="0"/>
                  <a:t>e.) </a:t>
                </a:r>
                <a14:m>
                  <m:oMath xmlns:m="http://schemas.openxmlformats.org/officeDocument/2006/math">
                    <m:r>
                      <a:rPr lang="tr-TR" i="1">
                        <a:latin typeface="Cambria Math" panose="02040503050406030204" pitchFamily="18" charset="0"/>
                      </a:rPr>
                      <m:t>𝑅</m:t>
                    </m:r>
                    <m:r>
                      <a:rPr lang="tr-TR" i="1">
                        <a:latin typeface="Cambria Math" panose="02040503050406030204" pitchFamily="18" charset="0"/>
                      </a:rPr>
                      <m:t>=1</m:t>
                    </m:r>
                  </m:oMath>
                </a14:m>
                <a:endParaRPr lang="tr-TR" dirty="0"/>
              </a:p>
              <a:p>
                <a:pPr marL="45720" indent="0">
                  <a:spcBef>
                    <a:spcPts val="0"/>
                  </a:spcBef>
                  <a:buNone/>
                </a:pPr>
                <a:r>
                  <a:rPr lang="tr-TR" dirty="0"/>
                  <a:t>f.) </a:t>
                </a:r>
                <a14:m>
                  <m:oMath xmlns:m="http://schemas.openxmlformats.org/officeDocument/2006/math">
                    <m:r>
                      <a:rPr lang="tr-TR" i="1">
                        <a:latin typeface="Cambria Math" panose="02040503050406030204" pitchFamily="18" charset="0"/>
                      </a:rPr>
                      <m:t>𝑅</m:t>
                    </m:r>
                    <m:r>
                      <a:rPr lang="tr-TR" i="1">
                        <a:latin typeface="Cambria Math" panose="02040503050406030204" pitchFamily="18" charset="0"/>
                      </a:rPr>
                      <m:t>=2</m:t>
                    </m:r>
                  </m:oMath>
                </a14:m>
                <a:endParaRPr lang="tr-TR" b="0" dirty="0"/>
              </a:p>
              <a:p>
                <a:pPr marL="45720" indent="0">
                  <a:spcBef>
                    <a:spcPts val="0"/>
                  </a:spcBef>
                  <a:buNone/>
                </a:pPr>
                <a:r>
                  <a:rPr lang="tr-TR" dirty="0"/>
                  <a:t>g.) </a:t>
                </a:r>
                <a14:m>
                  <m:oMath xmlns:m="http://schemas.openxmlformats.org/officeDocument/2006/math">
                    <m:r>
                      <a:rPr lang="tr-TR" i="1">
                        <a:latin typeface="Cambria Math" panose="02040503050406030204" pitchFamily="18" charset="0"/>
                      </a:rPr>
                      <m:t>𝑅</m:t>
                    </m:r>
                    <m:r>
                      <a:rPr lang="tr-TR" i="1">
                        <a:latin typeface="Cambria Math" panose="02040503050406030204" pitchFamily="18" charset="0"/>
                      </a:rPr>
                      <m:t>=10</m:t>
                    </m:r>
                  </m:oMath>
                </a14:m>
                <a:endParaRPr lang="tr-TR" b="0" dirty="0"/>
              </a:p>
              <a:p>
                <a:pPr marL="45720" indent="0">
                  <a:spcBef>
                    <a:spcPts val="0"/>
                  </a:spcBef>
                  <a:buNone/>
                </a:pPr>
                <a:r>
                  <a:rPr lang="tr-TR" dirty="0"/>
                  <a:t>h.) </a:t>
                </a:r>
                <a14:m>
                  <m:oMath xmlns:m="http://schemas.openxmlformats.org/officeDocument/2006/math">
                    <m:r>
                      <m:rPr>
                        <m:sty m:val="p"/>
                      </m:rPr>
                      <a:rPr lang="tr-TR" b="0" i="0" smtClean="0">
                        <a:latin typeface="Cambria Math" panose="02040503050406030204" pitchFamily="18" charset="0"/>
                      </a:rPr>
                      <m:t>Zorlanmam</m:t>
                    </m:r>
                    <m:r>
                      <a:rPr lang="tr-TR" b="0" i="0" smtClean="0">
                        <a:latin typeface="Cambria Math" panose="02040503050406030204" pitchFamily="18" charset="0"/>
                      </a:rPr>
                      <m:t>𝚤</m:t>
                    </m:r>
                    <m:r>
                      <a:rPr lang="tr-TR" b="0" i="0" smtClean="0">
                        <a:latin typeface="Cambria Math" panose="02040503050406030204" pitchFamily="18" charset="0"/>
                      </a:rPr>
                      <m:t>ş </m:t>
                    </m:r>
                    <m:r>
                      <m:rPr>
                        <m:sty m:val="p"/>
                      </m:rPr>
                      <a:rPr lang="tr-TR" b="0" i="0" smtClean="0">
                        <a:latin typeface="Cambria Math" panose="02040503050406030204" pitchFamily="18" charset="0"/>
                      </a:rPr>
                      <m:t>sistem</m:t>
                    </m:r>
                    <m:r>
                      <a:rPr lang="tr-TR" b="0" i="0" smtClean="0">
                        <a:latin typeface="Cambria Math" panose="02040503050406030204" pitchFamily="18" charset="0"/>
                      </a:rPr>
                      <m:t> </m:t>
                    </m:r>
                    <m:r>
                      <a:rPr lang="tr-TR" i="1">
                        <a:latin typeface="Cambria Math" panose="02040503050406030204" pitchFamily="18" charset="0"/>
                      </a:rPr>
                      <m:t>𝑅</m:t>
                    </m:r>
                    <m:r>
                      <a:rPr lang="tr-TR" b="0" i="1" smtClean="0">
                        <a:latin typeface="Cambria Math" panose="02040503050406030204" pitchFamily="18" charset="0"/>
                      </a:rPr>
                      <m:t>→∞</m:t>
                    </m:r>
                  </m:oMath>
                </a14:m>
                <a:r>
                  <a:rPr lang="tr-TR" dirty="0"/>
                  <a:t> durumları için oluşturunuz.</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40</a:t>
            </a:fld>
            <a:endParaRPr lang="tr-TR"/>
          </a:p>
        </p:txBody>
      </p:sp>
    </p:spTree>
    <p:extLst>
      <p:ext uri="{BB962C8B-B14F-4D97-AF65-F5344CB8AC3E}">
        <p14:creationId xmlns:p14="http://schemas.microsoft.com/office/powerpoint/2010/main" val="3588771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Çözüm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 indent="0">
                  <a:spcBef>
                    <a:spcPts val="1200"/>
                  </a:spcBef>
                  <a:spcAft>
                    <a:spcPts val="1200"/>
                  </a:spcAft>
                  <a:buNone/>
                </a:pPr>
                <a14:m>
                  <m:oMathPara xmlns:m="http://schemas.openxmlformats.org/officeDocument/2006/math">
                    <m:oMathParaPr>
                      <m:jc m:val="centerGroup"/>
                    </m:oMathParaPr>
                    <m:oMath xmlns:m="http://schemas.openxmlformats.org/officeDocument/2006/math">
                      <m:f>
                        <m:fPr>
                          <m:ctrlPr>
                            <a:rPr lang="tr-TR" sz="2400" i="1" smtClean="0">
                              <a:latin typeface="Cambria Math" panose="02040503050406030204" pitchFamily="18" charset="0"/>
                            </a:rPr>
                          </m:ctrlPr>
                        </m:fPr>
                        <m:num>
                          <m:r>
                            <m:rPr>
                              <m:sty m:val="p"/>
                            </m:rPr>
                            <a:rPr lang="tr-TR" sz="2400">
                              <a:latin typeface="Cambria Math" panose="02040503050406030204" pitchFamily="18" charset="0"/>
                            </a:rPr>
                            <m:t>Y</m:t>
                          </m:r>
                          <m:d>
                            <m:dPr>
                              <m:ctrlPr>
                                <a:rPr lang="tr-TR" sz="2400" i="1">
                                  <a:latin typeface="Cambria Math" panose="02040503050406030204" pitchFamily="18" charset="0"/>
                                </a:rPr>
                              </m:ctrlPr>
                            </m:dPr>
                            <m:e>
                              <m:r>
                                <a:rPr lang="tr-TR" sz="2400">
                                  <a:latin typeface="Cambria Math" panose="02040503050406030204" pitchFamily="18" charset="0"/>
                                </a:rPr>
                                <m:t>𝑠</m:t>
                              </m:r>
                            </m:e>
                          </m:d>
                        </m:num>
                        <m:den>
                          <m:r>
                            <a:rPr lang="tr-TR" sz="2400" i="1">
                              <a:latin typeface="Cambria Math" panose="02040503050406030204" pitchFamily="18" charset="0"/>
                            </a:rPr>
                            <m:t>𝑈</m:t>
                          </m:r>
                          <m:d>
                            <m:dPr>
                              <m:ctrlPr>
                                <a:rPr lang="tr-TR" sz="2400" i="1">
                                  <a:latin typeface="Cambria Math" panose="02040503050406030204" pitchFamily="18" charset="0"/>
                                </a:rPr>
                              </m:ctrlPr>
                            </m:dPr>
                            <m:e>
                              <m:r>
                                <a:rPr lang="tr-TR" sz="2400" i="1">
                                  <a:latin typeface="Cambria Math" panose="02040503050406030204" pitchFamily="18" charset="0"/>
                                </a:rPr>
                                <m:t>𝑠</m:t>
                              </m:r>
                            </m:e>
                          </m:d>
                        </m:den>
                      </m:f>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a:latin typeface="Cambria Math" panose="02040503050406030204" pitchFamily="18" charset="0"/>
                            </a:rPr>
                            <m:t>𝐺</m:t>
                          </m:r>
                        </m:e>
                        <m:sub>
                          <m:r>
                            <a:rPr lang="tr-TR" sz="2400" i="1">
                              <a:latin typeface="Cambria Math" panose="02040503050406030204" pitchFamily="18" charset="0"/>
                            </a:rPr>
                            <m:t>𝑌𝑈</m:t>
                          </m:r>
                        </m:sub>
                      </m:sSub>
                      <m:d>
                        <m:dPr>
                          <m:ctrlPr>
                            <a:rPr lang="tr-TR" sz="2400" i="1">
                              <a:latin typeface="Cambria Math" panose="02040503050406030204" pitchFamily="18" charset="0"/>
                            </a:rPr>
                          </m:ctrlPr>
                        </m:dPr>
                        <m:e>
                          <m:r>
                            <a:rPr lang="tr-TR" sz="2400">
                              <a:latin typeface="Cambria Math" panose="02040503050406030204" pitchFamily="18" charset="0"/>
                            </a:rPr>
                            <m:t>𝑠</m:t>
                          </m:r>
                        </m:e>
                      </m:d>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1</m:t>
                          </m:r>
                        </m:num>
                        <m:den>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3</m:t>
                              </m:r>
                            </m:sup>
                          </m:sSup>
                          <m:r>
                            <a:rPr lang="tr-TR" sz="2400" i="1">
                              <a:latin typeface="Cambria Math" panose="02040503050406030204" pitchFamily="18" charset="0"/>
                            </a:rPr>
                            <m:t>+3</m:t>
                          </m:r>
                          <m:sSup>
                            <m:sSupPr>
                              <m:ctrlPr>
                                <a:rPr lang="tr-TR" sz="2400" i="1">
                                  <a:latin typeface="Cambria Math" panose="02040503050406030204" pitchFamily="18" charset="0"/>
                                </a:rPr>
                              </m:ctrlPr>
                            </m:sSupPr>
                            <m:e>
                              <m:r>
                                <a:rPr lang="tr-TR" sz="2400" i="1">
                                  <a:latin typeface="Cambria Math" panose="02040503050406030204" pitchFamily="18" charset="0"/>
                                </a:rPr>
                                <m:t>𝑠</m:t>
                              </m:r>
                            </m:e>
                            <m:sup>
                              <m:r>
                                <a:rPr lang="tr-TR" sz="2400" i="1">
                                  <a:latin typeface="Cambria Math" panose="02040503050406030204" pitchFamily="18" charset="0"/>
                                </a:rPr>
                                <m:t>2</m:t>
                              </m:r>
                            </m:sup>
                          </m:sSup>
                          <m:r>
                            <a:rPr lang="tr-TR" sz="2400" i="1">
                              <a:latin typeface="Cambria Math" panose="02040503050406030204" pitchFamily="18" charset="0"/>
                            </a:rPr>
                            <m:t>+</m:t>
                          </m:r>
                          <m:r>
                            <a:rPr lang="tr-TR" sz="2400" i="1">
                              <a:latin typeface="Cambria Math" panose="02040503050406030204" pitchFamily="18" charset="0"/>
                              <a:ea typeface="Cambria Math" panose="02040503050406030204" pitchFamily="18" charset="0"/>
                            </a:rPr>
                            <m:t>2</m:t>
                          </m:r>
                          <m:r>
                            <a:rPr lang="tr-TR" sz="2400" i="1">
                              <a:latin typeface="Cambria Math" panose="02040503050406030204" pitchFamily="18" charset="0"/>
                            </a:rPr>
                            <m:t>𝑠</m:t>
                          </m:r>
                        </m:den>
                      </m:f>
                    </m:oMath>
                  </m:oMathPara>
                </a14:m>
                <a:endParaRPr lang="tr-TR" dirty="0"/>
              </a:p>
              <a:p>
                <a:pPr marL="45720" indent="0">
                  <a:spcBef>
                    <a:spcPts val="1200"/>
                  </a:spcBef>
                  <a:spcAft>
                    <a:spcPts val="1200"/>
                  </a:spcAft>
                  <a:buNone/>
                </a:pPr>
                <a14:m>
                  <m:oMathPara xmlns:m="http://schemas.openxmlformats.org/officeDocument/2006/math">
                    <m:oMathParaPr>
                      <m:jc m:val="centerGroup"/>
                    </m:oMathParaPr>
                    <m:oMath xmlns:m="http://schemas.openxmlformats.org/officeDocument/2006/math">
                      <m:acc>
                        <m:accPr>
                          <m:chr m:val="̇"/>
                          <m:ctrlPr>
                            <a:rPr lang="tr-TR" b="0" i="1" smtClean="0">
                              <a:latin typeface="Cambria Math" panose="02040503050406030204" pitchFamily="18" charset="0"/>
                            </a:rPr>
                          </m:ctrlPr>
                        </m:accPr>
                        <m:e>
                          <m:bar>
                            <m:barPr>
                              <m:ctrlPr>
                                <a:rPr lang="tr-TR" b="0" i="1" smtClean="0">
                                  <a:latin typeface="Cambria Math" panose="02040503050406030204" pitchFamily="18" charset="0"/>
                                </a:rPr>
                              </m:ctrlPr>
                            </m:barPr>
                            <m:e>
                              <m:r>
                                <a:rPr lang="tr-TR" b="0" i="1" smtClean="0">
                                  <a:latin typeface="Cambria Math" panose="02040503050406030204" pitchFamily="18" charset="0"/>
                                </a:rPr>
                                <m:t>𝑥</m:t>
                              </m:r>
                            </m:e>
                          </m:bar>
                        </m:e>
                      </m:acc>
                      <m:r>
                        <a:rPr lang="tr-TR" sz="2400" b="0" i="1" smtClean="0">
                          <a:latin typeface="Cambria Math" panose="02040503050406030204" pitchFamily="18" charset="0"/>
                        </a:rPr>
                        <m:t>=</m:t>
                      </m:r>
                      <m:d>
                        <m:dPr>
                          <m:begChr m:val="["/>
                          <m:endChr m:val="]"/>
                          <m:ctrlPr>
                            <a:rPr lang="tr-TR" i="1" smtClean="0">
                              <a:latin typeface="Cambria Math" panose="02040503050406030204" pitchFamily="18" charset="0"/>
                            </a:rPr>
                          </m:ctrlPr>
                        </m:dPr>
                        <m:e>
                          <m:m>
                            <m:mPr>
                              <m:mcs>
                                <m:mc>
                                  <m:mcPr>
                                    <m:count m:val="3"/>
                                    <m:mcJc m:val="center"/>
                                  </m:mcPr>
                                </m:mc>
                              </m:mcs>
                              <m:ctrlPr>
                                <a:rPr lang="tr-TR" i="1" smtClean="0">
                                  <a:latin typeface="Cambria Math" panose="02040503050406030204" pitchFamily="18" charset="0"/>
                                </a:rPr>
                              </m:ctrlPr>
                            </m:mPr>
                            <m:mr>
                              <m:e>
                                <m:r>
                                  <m:rPr>
                                    <m:brk m:alnAt="7"/>
                                  </m:rPr>
                                  <a:rPr lang="tr-TR" b="0" i="1" smtClean="0">
                                    <a:latin typeface="Cambria Math" panose="02040503050406030204" pitchFamily="18" charset="0"/>
                                  </a:rPr>
                                  <m:t>0</m:t>
                                </m:r>
                              </m:e>
                              <m:e>
                                <m:r>
                                  <a:rPr lang="tr-TR" b="0" i="1" smtClean="0">
                                    <a:latin typeface="Cambria Math" panose="02040503050406030204" pitchFamily="18" charset="0"/>
                                  </a:rPr>
                                  <m:t>1</m:t>
                                </m:r>
                              </m:e>
                              <m:e>
                                <m:r>
                                  <a:rPr lang="tr-TR" b="0" i="1" smtClean="0">
                                    <a:latin typeface="Cambria Math" panose="02040503050406030204" pitchFamily="18" charset="0"/>
                                  </a:rPr>
                                  <m:t>0</m:t>
                                </m:r>
                              </m:e>
                            </m:mr>
                            <m:mr>
                              <m:e>
                                <m:r>
                                  <a:rPr lang="tr-TR" b="0" i="1" smtClean="0">
                                    <a:latin typeface="Cambria Math" panose="02040503050406030204" pitchFamily="18" charset="0"/>
                                  </a:rPr>
                                  <m:t>0</m:t>
                                </m:r>
                              </m:e>
                              <m:e>
                                <m:r>
                                  <a:rPr lang="tr-TR" b="0" i="1" smtClean="0">
                                    <a:latin typeface="Cambria Math" panose="02040503050406030204" pitchFamily="18" charset="0"/>
                                  </a:rPr>
                                  <m:t>0</m:t>
                                </m:r>
                              </m:e>
                              <m:e>
                                <m:r>
                                  <a:rPr lang="tr-TR" b="0" i="1" smtClean="0">
                                    <a:latin typeface="Cambria Math" panose="02040503050406030204" pitchFamily="18" charset="0"/>
                                  </a:rPr>
                                  <m:t>1</m:t>
                                </m:r>
                              </m:e>
                            </m:mr>
                            <m:mr>
                              <m:e>
                                <m:r>
                                  <a:rPr lang="tr-TR" b="0" i="1" smtClean="0">
                                    <a:latin typeface="Cambria Math" panose="02040503050406030204" pitchFamily="18" charset="0"/>
                                  </a:rPr>
                                  <m:t>0</m:t>
                                </m:r>
                              </m:e>
                              <m:e>
                                <m:r>
                                  <a:rPr lang="tr-TR" b="0" i="1" smtClean="0">
                                    <a:latin typeface="Cambria Math" panose="02040503050406030204" pitchFamily="18" charset="0"/>
                                  </a:rPr>
                                  <m:t>−2</m:t>
                                </m:r>
                              </m:e>
                              <m:e>
                                <m:r>
                                  <a:rPr lang="tr-TR" b="0" i="1" smtClean="0">
                                    <a:latin typeface="Cambria Math" panose="02040503050406030204" pitchFamily="18" charset="0"/>
                                  </a:rPr>
                                  <m:t>−3</m:t>
                                </m:r>
                              </m:e>
                            </m:mr>
                          </m:m>
                        </m:e>
                      </m:d>
                      <m:d>
                        <m:dPr>
                          <m:begChr m:val="["/>
                          <m:endChr m:val="]"/>
                          <m:ctrlPr>
                            <a:rPr lang="tr-TR" i="1" smtClean="0">
                              <a:latin typeface="Cambria Math" panose="02040503050406030204" pitchFamily="18" charset="0"/>
                            </a:rPr>
                          </m:ctrlPr>
                        </m:dPr>
                        <m:e>
                          <m:m>
                            <m:mPr>
                              <m:mcs>
                                <m:mc>
                                  <m:mcPr>
                                    <m:count m:val="1"/>
                                    <m:mcJc m:val="center"/>
                                  </m:mcPr>
                                </m:mc>
                              </m:mcs>
                              <m:ctrlPr>
                                <a:rPr lang="tr-TR" i="1" smtClean="0">
                                  <a:latin typeface="Cambria Math" panose="02040503050406030204" pitchFamily="18" charset="0"/>
                                </a:rPr>
                              </m:ctrlPr>
                            </m:mPr>
                            <m:mr>
                              <m:e>
                                <m:sSub>
                                  <m:sSubPr>
                                    <m:ctrlPr>
                                      <a:rPr lang="tr-TR" b="0" i="1" smtClean="0">
                                        <a:latin typeface="Cambria Math" panose="02040503050406030204" pitchFamily="18" charset="0"/>
                                      </a:rPr>
                                    </m:ctrlPr>
                                  </m:sSubPr>
                                  <m:e>
                                    <m:r>
                                      <m:rPr>
                                        <m:brk m:alnAt="7"/>
                                      </m:rPr>
                                      <a:rPr lang="tr-TR" b="0" i="1" smtClean="0">
                                        <a:latin typeface="Cambria Math" panose="02040503050406030204" pitchFamily="18" charset="0"/>
                                      </a:rPr>
                                      <m:t>𝑥</m:t>
                                    </m:r>
                                  </m:e>
                                  <m:sub>
                                    <m:r>
                                      <m:rPr>
                                        <m:brk m:alnAt="7"/>
                                      </m:rPr>
                                      <a:rPr lang="tr-TR" b="0" i="1" smtClean="0">
                                        <a:latin typeface="Cambria Math" panose="02040503050406030204" pitchFamily="18" charset="0"/>
                                      </a:rPr>
                                      <m:t>1</m:t>
                                    </m:r>
                                  </m:sub>
                                </m:sSub>
                              </m:e>
                            </m:m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e>
                            </m:m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3</m:t>
                                    </m:r>
                                  </m:sub>
                                </m:sSub>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b="0" i="1" smtClean="0">
                                    <a:latin typeface="Cambria Math" panose="02040503050406030204" pitchFamily="18" charset="0"/>
                                  </a:rPr>
                                  <m:t>0</m:t>
                                </m:r>
                              </m:e>
                            </m:mr>
                            <m:mr>
                              <m:e>
                                <m:r>
                                  <a:rPr lang="tr-TR" b="0" i="1" smtClean="0">
                                    <a:latin typeface="Cambria Math" panose="02040503050406030204" pitchFamily="18" charset="0"/>
                                  </a:rPr>
                                  <m:t>0</m:t>
                                </m:r>
                              </m:e>
                            </m:mr>
                            <m:mr>
                              <m:e>
                                <m:r>
                                  <a:rPr lang="tr-TR" b="0" i="1" smtClean="0">
                                    <a:latin typeface="Cambria Math" panose="02040503050406030204" pitchFamily="18" charset="0"/>
                                  </a:rPr>
                                  <m:t>1</m:t>
                                </m:r>
                              </m:e>
                            </m:mr>
                          </m:m>
                        </m:e>
                      </m:d>
                      <m:r>
                        <a:rPr lang="tr-TR" b="0" i="1" smtClean="0">
                          <a:latin typeface="Cambria Math" panose="02040503050406030204" pitchFamily="18" charset="0"/>
                        </a:rPr>
                        <m:t>𝑢</m:t>
                      </m:r>
                    </m:oMath>
                  </m:oMathPara>
                </a14:m>
                <a:endParaRPr lang="tr-TR" b="0" dirty="0"/>
              </a:p>
              <a:p>
                <a:pPr marL="45720" indent="0">
                  <a:spcBef>
                    <a:spcPts val="1200"/>
                  </a:spcBef>
                  <a:spcAft>
                    <a:spcPts val="1200"/>
                  </a:spcAft>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𝐴</m:t>
                      </m:r>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3"/>
                                    <m:mcJc m:val="center"/>
                                  </m:mcPr>
                                </m:mc>
                              </m:mcs>
                              <m:ctrlPr>
                                <a:rPr lang="tr-TR" i="1">
                                  <a:latin typeface="Cambria Math" panose="02040503050406030204" pitchFamily="18" charset="0"/>
                                </a:rPr>
                              </m:ctrlPr>
                            </m:mPr>
                            <m:mr>
                              <m:e>
                                <m:r>
                                  <m:rPr>
                                    <m:brk m:alnAt="7"/>
                                  </m:rPr>
                                  <a:rPr lang="tr-TR" i="1">
                                    <a:latin typeface="Cambria Math" panose="02040503050406030204" pitchFamily="18" charset="0"/>
                                  </a:rPr>
                                  <m:t>0</m:t>
                                </m:r>
                              </m:e>
                              <m:e>
                                <m:r>
                                  <a:rPr lang="tr-TR" i="1">
                                    <a:latin typeface="Cambria Math" panose="02040503050406030204" pitchFamily="18" charset="0"/>
                                  </a:rPr>
                                  <m:t>1</m:t>
                                </m:r>
                              </m:e>
                              <m:e>
                                <m:r>
                                  <a:rPr lang="tr-TR" i="1">
                                    <a:latin typeface="Cambria Math" panose="02040503050406030204" pitchFamily="18" charset="0"/>
                                  </a:rPr>
                                  <m:t>0</m:t>
                                </m:r>
                              </m:e>
                            </m:mr>
                            <m:mr>
                              <m:e>
                                <m:r>
                                  <a:rPr lang="tr-TR" i="1">
                                    <a:latin typeface="Cambria Math" panose="02040503050406030204" pitchFamily="18" charset="0"/>
                                  </a:rPr>
                                  <m:t>0</m:t>
                                </m:r>
                              </m:e>
                              <m:e>
                                <m:r>
                                  <a:rPr lang="tr-TR" i="1">
                                    <a:latin typeface="Cambria Math" panose="02040503050406030204" pitchFamily="18" charset="0"/>
                                  </a:rPr>
                                  <m:t>0</m:t>
                                </m:r>
                              </m:e>
                              <m:e>
                                <m:r>
                                  <a:rPr lang="tr-TR" i="1">
                                    <a:latin typeface="Cambria Math" panose="02040503050406030204" pitchFamily="18" charset="0"/>
                                  </a:rPr>
                                  <m:t>1</m:t>
                                </m:r>
                              </m:e>
                            </m:mr>
                            <m:mr>
                              <m:e>
                                <m:r>
                                  <a:rPr lang="tr-TR" i="1">
                                    <a:latin typeface="Cambria Math" panose="02040503050406030204" pitchFamily="18" charset="0"/>
                                  </a:rPr>
                                  <m:t>0</m:t>
                                </m:r>
                              </m:e>
                              <m:e>
                                <m:r>
                                  <a:rPr lang="tr-TR" i="1">
                                    <a:latin typeface="Cambria Math" panose="02040503050406030204" pitchFamily="18" charset="0"/>
                                  </a:rPr>
                                  <m:t>−2</m:t>
                                </m:r>
                              </m:e>
                              <m:e>
                                <m:r>
                                  <a:rPr lang="tr-TR" i="1">
                                    <a:latin typeface="Cambria Math" panose="02040503050406030204" pitchFamily="18" charset="0"/>
                                  </a:rPr>
                                  <m:t>−3</m:t>
                                </m:r>
                              </m:e>
                            </m:mr>
                          </m:m>
                        </m:e>
                      </m:d>
                      <m:r>
                        <a:rPr lang="tr-TR" b="0" i="1" smtClean="0">
                          <a:latin typeface="Cambria Math" panose="02040503050406030204" pitchFamily="18" charset="0"/>
                        </a:rPr>
                        <m:t>,</m:t>
                      </m:r>
                      <m:r>
                        <a:rPr lang="tr-TR" b="0" i="1" smtClean="0">
                          <a:latin typeface="Cambria Math" panose="02040503050406030204" pitchFamily="18" charset="0"/>
                        </a:rPr>
                        <m:t>𝐵</m:t>
                      </m:r>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i="1">
                                    <a:latin typeface="Cambria Math" panose="02040503050406030204" pitchFamily="18" charset="0"/>
                                  </a:rPr>
                                  <m:t>0</m:t>
                                </m:r>
                              </m:e>
                            </m:mr>
                            <m:mr>
                              <m:e>
                                <m:r>
                                  <a:rPr lang="tr-TR" i="1">
                                    <a:latin typeface="Cambria Math" panose="02040503050406030204" pitchFamily="18" charset="0"/>
                                  </a:rPr>
                                  <m:t>0</m:t>
                                </m:r>
                              </m:e>
                            </m:mr>
                            <m:mr>
                              <m:e>
                                <m:r>
                                  <a:rPr lang="tr-TR" i="1">
                                    <a:latin typeface="Cambria Math" panose="02040503050406030204" pitchFamily="18" charset="0"/>
                                  </a:rPr>
                                  <m:t>1</m:t>
                                </m:r>
                              </m:e>
                            </m:mr>
                          </m:m>
                        </m:e>
                      </m:d>
                    </m:oMath>
                  </m:oMathPara>
                </a14:m>
                <a:endParaRPr lang="tr-TR" dirty="0"/>
              </a:p>
              <a:p>
                <a:pPr marL="45720" indent="0">
                  <a:spcBef>
                    <a:spcPts val="1200"/>
                  </a:spcBef>
                  <a:spcAft>
                    <a:spcPts val="1200"/>
                  </a:spcAft>
                  <a:buNone/>
                </a:pPr>
                <a14:m>
                  <m:oMathPara xmlns:m="http://schemas.openxmlformats.org/officeDocument/2006/math">
                    <m:oMathParaPr>
                      <m:jc m:val="centerGroup"/>
                    </m:oMathParaPr>
                    <m:oMath xmlns:m="http://schemas.openxmlformats.org/officeDocument/2006/math">
                      <m:r>
                        <m:rPr>
                          <m:nor/>
                        </m:rPr>
                        <a:rPr lang="tr-TR">
                          <a:latin typeface="Cambria Math" panose="02040503050406030204" pitchFamily="18" charset="0"/>
                        </a:rPr>
                        <m:t>PM</m:t>
                      </m:r>
                      <m:r>
                        <a:rPr lang="tr-TR" i="1">
                          <a:latin typeface="Cambria Math" panose="02040503050406030204" pitchFamily="18" charset="0"/>
                        </a:rPr>
                        <m:t>→</m:t>
                      </m:r>
                      <m:r>
                        <a:rPr lang="tr-TR" i="1">
                          <a:latin typeface="Cambria Math" panose="02040503050406030204" pitchFamily="18" charset="0"/>
                        </a:rPr>
                        <m:t>𝐽</m:t>
                      </m:r>
                      <m:r>
                        <a:rPr lang="tr-TR" i="1">
                          <a:latin typeface="Cambria Math" panose="02040503050406030204" pitchFamily="18" charset="0"/>
                        </a:rPr>
                        <m:t>=</m:t>
                      </m:r>
                      <m:nary>
                        <m:naryPr>
                          <m:ctrlPr>
                            <a:rPr lang="tr-TR" i="1">
                              <a:latin typeface="Cambria Math" panose="02040503050406030204" pitchFamily="18" charset="0"/>
                            </a:rPr>
                          </m:ctrlPr>
                        </m:naryPr>
                        <m:sub>
                          <m:r>
                            <a:rPr lang="tr-TR" i="1">
                              <a:latin typeface="Cambria Math" panose="02040503050406030204" pitchFamily="18" charset="0"/>
                            </a:rPr>
                            <m:t>0</m:t>
                          </m:r>
                        </m:sub>
                        <m:sup>
                          <m:r>
                            <a:rPr lang="tr-TR" i="1">
                              <a:latin typeface="Cambria Math" panose="02040503050406030204" pitchFamily="18" charset="0"/>
                            </a:rPr>
                            <m:t>∞</m:t>
                          </m:r>
                        </m:sup>
                        <m:e>
                          <m:d>
                            <m:dPr>
                              <m:begChr m:val="["/>
                              <m:endChr m:val="]"/>
                              <m:ctrlPr>
                                <a:rPr lang="tr-TR" i="1">
                                  <a:latin typeface="Cambria Math" panose="02040503050406030204" pitchFamily="18" charset="0"/>
                                </a:rPr>
                              </m:ctrlPr>
                            </m:dPr>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r>
                                        <a:rPr lang="tr-TR" i="1">
                                          <a:latin typeface="Cambria Math" panose="02040503050406030204" pitchFamily="18" charset="0"/>
                                        </a:rPr>
                                        <m:t>+</m:t>
                                      </m:r>
                                      <m:rad>
                                        <m:radPr>
                                          <m:degHide m:val="on"/>
                                          <m:ctrlPr>
                                            <a:rPr lang="tr-TR" i="1">
                                              <a:latin typeface="Cambria Math" panose="02040503050406030204" pitchFamily="18" charset="0"/>
                                            </a:rPr>
                                          </m:ctrlPr>
                                        </m:radPr>
                                        <m:deg/>
                                        <m:e>
                                          <m:r>
                                            <a:rPr lang="tr-TR" i="1">
                                              <a:latin typeface="Cambria Math" panose="02040503050406030204" pitchFamily="18" charset="0"/>
                                            </a:rPr>
                                            <m:t>3</m:t>
                                          </m:r>
                                        </m:e>
                                      </m:rad>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3</m:t>
                                          </m:r>
                                        </m:sub>
                                      </m:sSub>
                                    </m:e>
                                  </m:d>
                                </m:e>
                                <m:sup>
                                  <m:r>
                                    <a:rPr lang="tr-TR" i="1">
                                      <a:latin typeface="Cambria Math" panose="02040503050406030204" pitchFamily="18" charset="0"/>
                                    </a:rPr>
                                    <m:t>2</m:t>
                                  </m:r>
                                </m:sup>
                              </m:sSup>
                              <m:r>
                                <a:rPr lang="tr-TR" i="1">
                                  <a:latin typeface="Cambria Math" panose="02040503050406030204" pitchFamily="18" charset="0"/>
                                </a:rPr>
                                <m:t>+</m:t>
                              </m:r>
                              <m:r>
                                <a:rPr lang="tr-TR" i="1">
                                  <a:latin typeface="Cambria Math" panose="02040503050406030204" pitchFamily="18" charset="0"/>
                                </a:rPr>
                                <m:t>𝑅</m:t>
                              </m:r>
                              <m:sSup>
                                <m:sSupPr>
                                  <m:ctrlPr>
                                    <a:rPr lang="tr-TR" i="1">
                                      <a:latin typeface="Cambria Math" panose="02040503050406030204" pitchFamily="18" charset="0"/>
                                    </a:rPr>
                                  </m:ctrlPr>
                                </m:sSupPr>
                                <m:e>
                                  <m:r>
                                    <a:rPr lang="tr-TR" i="1">
                                      <a:latin typeface="Cambria Math" panose="02040503050406030204" pitchFamily="18" charset="0"/>
                                    </a:rPr>
                                    <m:t>𝑢</m:t>
                                  </m:r>
                                </m:e>
                                <m:sup>
                                  <m:r>
                                    <a:rPr lang="tr-TR" i="1">
                                      <a:latin typeface="Cambria Math" panose="02040503050406030204" pitchFamily="18" charset="0"/>
                                    </a:rPr>
                                    <m:t>2</m:t>
                                  </m:r>
                                </m:sup>
                              </m:sSup>
                            </m:e>
                          </m:d>
                          <m:r>
                            <a:rPr lang="tr-TR" i="1">
                              <a:latin typeface="Cambria Math" panose="02040503050406030204" pitchFamily="18" charset="0"/>
                            </a:rPr>
                            <m:t>𝑑𝑡</m:t>
                          </m:r>
                        </m:e>
                      </m:nary>
                    </m:oMath>
                  </m:oMathPara>
                </a14:m>
                <a:endParaRPr lang="tr-TR" dirty="0"/>
              </a:p>
              <a:p>
                <a:pPr marL="45720" indent="0">
                  <a:spcBef>
                    <a:spcPts val="1200"/>
                  </a:spcBef>
                  <a:spcAft>
                    <a:spcPts val="1200"/>
                  </a:spcAft>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𝑄</m:t>
                      </m:r>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3"/>
                                    <m:mcJc m:val="center"/>
                                  </m:mcPr>
                                </m:mc>
                              </m:mcs>
                              <m:ctrlPr>
                                <a:rPr lang="tr-TR" i="1">
                                  <a:latin typeface="Cambria Math" panose="02040503050406030204" pitchFamily="18" charset="0"/>
                                </a:rPr>
                              </m:ctrlPr>
                            </m:mPr>
                            <m:mr>
                              <m:e>
                                <m:r>
                                  <a:rPr lang="tr-TR" b="0" i="1" smtClean="0">
                                    <a:latin typeface="Cambria Math" panose="02040503050406030204" pitchFamily="18" charset="0"/>
                                  </a:rPr>
                                  <m:t>1</m:t>
                                </m:r>
                              </m:e>
                              <m:e>
                                <m:rad>
                                  <m:radPr>
                                    <m:degHide m:val="on"/>
                                    <m:ctrlPr>
                                      <a:rPr lang="tr-TR" b="0" i="1" smtClean="0">
                                        <a:latin typeface="Cambria Math" panose="02040503050406030204" pitchFamily="18" charset="0"/>
                                      </a:rPr>
                                    </m:ctrlPr>
                                  </m:radPr>
                                  <m:deg/>
                                  <m:e>
                                    <m:r>
                                      <a:rPr lang="tr-TR" b="0" i="1" smtClean="0">
                                        <a:latin typeface="Cambria Math" panose="02040503050406030204" pitchFamily="18" charset="0"/>
                                      </a:rPr>
                                      <m:t>3</m:t>
                                    </m:r>
                                  </m:e>
                                </m:rad>
                              </m:e>
                              <m:e>
                                <m:r>
                                  <a:rPr lang="tr-TR" b="0" i="1" smtClean="0">
                                    <a:latin typeface="Cambria Math" panose="02040503050406030204" pitchFamily="18" charset="0"/>
                                  </a:rPr>
                                  <m:t>1</m:t>
                                </m:r>
                              </m:e>
                            </m:mr>
                            <m:mr>
                              <m:e>
                                <m:rad>
                                  <m:radPr>
                                    <m:degHide m:val="on"/>
                                    <m:ctrlPr>
                                      <a:rPr lang="tr-TR" i="1">
                                        <a:latin typeface="Cambria Math" panose="02040503050406030204" pitchFamily="18" charset="0"/>
                                      </a:rPr>
                                    </m:ctrlPr>
                                  </m:radPr>
                                  <m:deg/>
                                  <m:e>
                                    <m:r>
                                      <a:rPr lang="tr-TR" i="1">
                                        <a:latin typeface="Cambria Math" panose="02040503050406030204" pitchFamily="18" charset="0"/>
                                      </a:rPr>
                                      <m:t>3</m:t>
                                    </m:r>
                                  </m:e>
                                </m:rad>
                              </m:e>
                              <m:e>
                                <m:r>
                                  <a:rPr lang="tr-TR" b="0" i="1" smtClean="0">
                                    <a:latin typeface="Cambria Math" panose="02040503050406030204" pitchFamily="18" charset="0"/>
                                  </a:rPr>
                                  <m:t>3</m:t>
                                </m:r>
                              </m:e>
                              <m:e>
                                <m:rad>
                                  <m:radPr>
                                    <m:degHide m:val="on"/>
                                    <m:ctrlPr>
                                      <a:rPr lang="tr-TR" i="1">
                                        <a:latin typeface="Cambria Math" panose="02040503050406030204" pitchFamily="18" charset="0"/>
                                      </a:rPr>
                                    </m:ctrlPr>
                                  </m:radPr>
                                  <m:deg/>
                                  <m:e>
                                    <m:r>
                                      <a:rPr lang="tr-TR" i="1">
                                        <a:latin typeface="Cambria Math" panose="02040503050406030204" pitchFamily="18" charset="0"/>
                                      </a:rPr>
                                      <m:t>3</m:t>
                                    </m:r>
                                  </m:e>
                                </m:rad>
                              </m:e>
                            </m:mr>
                            <m:mr>
                              <m:e>
                                <m:r>
                                  <a:rPr lang="tr-TR" b="0" i="1" smtClean="0">
                                    <a:latin typeface="Cambria Math" panose="02040503050406030204" pitchFamily="18" charset="0"/>
                                  </a:rPr>
                                  <m:t>1</m:t>
                                </m:r>
                              </m:e>
                              <m:e>
                                <m:rad>
                                  <m:radPr>
                                    <m:degHide m:val="on"/>
                                    <m:ctrlPr>
                                      <a:rPr lang="tr-TR" i="1">
                                        <a:latin typeface="Cambria Math" panose="02040503050406030204" pitchFamily="18" charset="0"/>
                                      </a:rPr>
                                    </m:ctrlPr>
                                  </m:radPr>
                                  <m:deg/>
                                  <m:e>
                                    <m:r>
                                      <a:rPr lang="tr-TR" i="1">
                                        <a:latin typeface="Cambria Math" panose="02040503050406030204" pitchFamily="18" charset="0"/>
                                      </a:rPr>
                                      <m:t>3</m:t>
                                    </m:r>
                                  </m:e>
                                </m:rad>
                              </m:e>
                              <m:e>
                                <m:r>
                                  <a:rPr lang="tr-TR" b="0" i="1" smtClean="0">
                                    <a:latin typeface="Cambria Math" panose="02040503050406030204" pitchFamily="18" charset="0"/>
                                  </a:rPr>
                                  <m:t>1</m:t>
                                </m:r>
                              </m:e>
                            </m:mr>
                          </m:m>
                        </m:e>
                      </m:d>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41</a:t>
            </a:fld>
            <a:endParaRPr lang="tr-TR"/>
          </a:p>
        </p:txBody>
      </p:sp>
    </p:spTree>
    <p:extLst>
      <p:ext uri="{BB962C8B-B14F-4D97-AF65-F5344CB8AC3E}">
        <p14:creationId xmlns:p14="http://schemas.microsoft.com/office/powerpoint/2010/main" val="1468668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Çözüm</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a:t>Önerilen Model</a:t>
                </a:r>
              </a:p>
              <a:p>
                <a:pPr marL="45720"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r>
                        <a:rPr lang="tr-TR" i="1">
                          <a:latin typeface="Cambria Math" panose="02040503050406030204" pitchFamily="18" charset="0"/>
                        </a:rPr>
                        <m:t>+</m:t>
                      </m:r>
                      <m:rad>
                        <m:radPr>
                          <m:degHide m:val="on"/>
                          <m:ctrlPr>
                            <a:rPr lang="tr-TR" i="1">
                              <a:latin typeface="Cambria Math" panose="02040503050406030204" pitchFamily="18" charset="0"/>
                            </a:rPr>
                          </m:ctrlPr>
                        </m:radPr>
                        <m:deg/>
                        <m:e>
                          <m:r>
                            <a:rPr lang="tr-TR" i="1">
                              <a:latin typeface="Cambria Math" panose="02040503050406030204" pitchFamily="18" charset="0"/>
                            </a:rPr>
                            <m:t>3</m:t>
                          </m:r>
                        </m:e>
                      </m:rad>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3</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𝛾</m:t>
                          </m:r>
                        </m:e>
                        <m:sub>
                          <m:r>
                            <a:rPr lang="tr-TR" b="0" i="1" smtClean="0">
                              <a:latin typeface="Cambria Math" panose="02040503050406030204" pitchFamily="18" charset="0"/>
                            </a:rPr>
                            <m:t>1</m:t>
                          </m:r>
                        </m:sub>
                      </m:sSub>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𝛾</m:t>
                          </m:r>
                        </m:e>
                        <m:sub>
                          <m:r>
                            <a:rPr lang="tr-TR" b="0" i="1" smtClean="0">
                              <a:latin typeface="Cambria Math" panose="02040503050406030204" pitchFamily="18" charset="0"/>
                            </a:rPr>
                            <m:t>2</m:t>
                          </m:r>
                        </m:sub>
                      </m:sSub>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𝑦</m:t>
                          </m:r>
                        </m:e>
                      </m:acc>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𝛾</m:t>
                          </m:r>
                        </m:e>
                        <m:sub>
                          <m:r>
                            <a:rPr lang="tr-TR" b="0" i="1" smtClean="0">
                              <a:latin typeface="Cambria Math" panose="02040503050406030204" pitchFamily="18" charset="0"/>
                            </a:rPr>
                            <m:t>3</m:t>
                          </m:r>
                        </m:sub>
                      </m:sSub>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𝑦</m:t>
                          </m:r>
                        </m:e>
                      </m:acc>
                      <m:r>
                        <a:rPr lang="tr-TR" i="1">
                          <a:latin typeface="Cambria Math" panose="02040503050406030204" pitchFamily="18" charset="0"/>
                        </a:rPr>
                        <m:t>⟹</m:t>
                      </m:r>
                      <m:r>
                        <a:rPr lang="tr-TR" b="0" i="1" smtClean="0">
                          <a:latin typeface="Cambria Math" panose="02040503050406030204" pitchFamily="18" charset="0"/>
                        </a:rPr>
                        <m:t>1</m:t>
                      </m:r>
                      <m:r>
                        <a:rPr lang="tr-TR" i="1">
                          <a:latin typeface="Cambria Math" panose="02040503050406030204" pitchFamily="18" charset="0"/>
                        </a:rPr>
                        <m:t>𝑦</m:t>
                      </m:r>
                      <m:r>
                        <a:rPr lang="tr-TR" i="1">
                          <a:latin typeface="Cambria Math" panose="02040503050406030204" pitchFamily="18" charset="0"/>
                        </a:rPr>
                        <m:t>+</m:t>
                      </m:r>
                      <m:rad>
                        <m:radPr>
                          <m:degHide m:val="on"/>
                          <m:ctrlPr>
                            <a:rPr lang="tr-TR" b="0" i="1" smtClean="0">
                              <a:latin typeface="Cambria Math" panose="02040503050406030204" pitchFamily="18" charset="0"/>
                            </a:rPr>
                          </m:ctrlPr>
                        </m:radPr>
                        <m:deg/>
                        <m:e>
                          <m:r>
                            <a:rPr lang="tr-TR" b="0" i="1" smtClean="0">
                              <a:latin typeface="Cambria Math" panose="02040503050406030204" pitchFamily="18" charset="0"/>
                            </a:rPr>
                            <m:t>3</m:t>
                          </m:r>
                        </m:e>
                      </m:rad>
                      <m:acc>
                        <m:accPr>
                          <m:chr m:val="̇"/>
                          <m:ctrlPr>
                            <a:rPr lang="tr-TR" i="1">
                              <a:latin typeface="Cambria Math" panose="02040503050406030204" pitchFamily="18" charset="0"/>
                            </a:rPr>
                          </m:ctrlPr>
                        </m:accPr>
                        <m:e>
                          <m:r>
                            <a:rPr lang="tr-TR" i="1">
                              <a:latin typeface="Cambria Math" panose="02040503050406030204" pitchFamily="18" charset="0"/>
                            </a:rPr>
                            <m:t>𝑦</m:t>
                          </m:r>
                        </m:e>
                      </m:acc>
                      <m:r>
                        <a:rPr lang="tr-TR" i="1">
                          <a:latin typeface="Cambria Math" panose="02040503050406030204" pitchFamily="18" charset="0"/>
                        </a:rPr>
                        <m:t>+</m:t>
                      </m:r>
                      <m:r>
                        <a:rPr lang="tr-TR" b="0" i="1" smtClean="0">
                          <a:latin typeface="Cambria Math" panose="02040503050406030204" pitchFamily="18" charset="0"/>
                        </a:rPr>
                        <m:t>1</m:t>
                      </m:r>
                      <m:acc>
                        <m:accPr>
                          <m:chr m:val="̈"/>
                          <m:ctrlPr>
                            <a:rPr lang="tr-TR" i="1">
                              <a:latin typeface="Cambria Math" panose="02040503050406030204" pitchFamily="18" charset="0"/>
                            </a:rPr>
                          </m:ctrlPr>
                        </m:accPr>
                        <m:e>
                          <m:r>
                            <a:rPr lang="tr-TR" i="1">
                              <a:latin typeface="Cambria Math" panose="02040503050406030204" pitchFamily="18" charset="0"/>
                            </a:rPr>
                            <m:t>𝑦</m:t>
                          </m:r>
                        </m:e>
                      </m:acc>
                    </m:oMath>
                  </m:oMathPara>
                </a14:m>
                <a:endParaRPr lang="tr-TR" dirty="0"/>
              </a:p>
              <a:p>
                <a:pPr marL="45720" indent="0">
                  <a:buNone/>
                </a:pPr>
                <a14:m>
                  <m:oMathPara xmlns:m="http://schemas.openxmlformats.org/officeDocument/2006/math">
                    <m:oMathParaPr>
                      <m:jc m:val="centerGroup"/>
                    </m:oMathParaPr>
                    <m:oMath xmlns:m="http://schemas.openxmlformats.org/officeDocument/2006/math">
                      <m:d>
                        <m:dPr>
                          <m:ctrlPr>
                            <a:rPr lang="tr-TR" b="0" i="1" smtClean="0">
                              <a:latin typeface="Cambria Math" panose="02040503050406030204" pitchFamily="18" charset="0"/>
                            </a:rPr>
                          </m:ctrlPr>
                        </m:dPr>
                        <m:e>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2</m:t>
                              </m:r>
                            </m:sup>
                          </m:sSup>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r>
                                <a:rPr lang="tr-TR" b="0" i="1" smtClean="0">
                                  <a:latin typeface="Cambria Math" panose="02040503050406030204" pitchFamily="18" charset="0"/>
                                </a:rPr>
                                <m:t>3</m:t>
                              </m:r>
                            </m:e>
                          </m:rad>
                          <m:r>
                            <a:rPr lang="tr-TR" b="0" i="1" smtClean="0">
                              <a:latin typeface="Cambria Math" panose="02040503050406030204" pitchFamily="18" charset="0"/>
                            </a:rPr>
                            <m:t>𝑠</m:t>
                          </m:r>
                          <m:r>
                            <a:rPr lang="tr-TR" b="0" i="1" smtClean="0">
                              <a:latin typeface="Cambria Math" panose="02040503050406030204" pitchFamily="18" charset="0"/>
                            </a:rPr>
                            <m:t>+1</m:t>
                          </m:r>
                        </m:e>
                      </m:d>
                      <m:r>
                        <a:rPr lang="tr-TR" b="0" i="1" smtClean="0">
                          <a:latin typeface="Cambria Math" panose="02040503050406030204" pitchFamily="18" charset="0"/>
                        </a:rPr>
                        <m:t>𝑌</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=0</m:t>
                      </m:r>
                    </m:oMath>
                  </m:oMathPara>
                </a14:m>
                <a:endParaRPr lang="tr-TR" b="0" dirty="0"/>
              </a:p>
              <a:p>
                <a:pPr marL="4572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𝜔</m:t>
                          </m:r>
                        </m:e>
                        <m:sub>
                          <m:r>
                            <a:rPr lang="tr-TR" b="0" i="1" smtClean="0">
                              <a:latin typeface="Cambria Math" panose="02040503050406030204" pitchFamily="18" charset="0"/>
                            </a:rPr>
                            <m:t>𝑛</m:t>
                          </m:r>
                        </m:sub>
                      </m:sSub>
                      <m:r>
                        <a:rPr lang="tr-TR" b="0" i="1" smtClean="0">
                          <a:latin typeface="Cambria Math" panose="02040503050406030204" pitchFamily="18" charset="0"/>
                        </a:rPr>
                        <m:t>=1</m:t>
                      </m:r>
                      <m:f>
                        <m:fPr>
                          <m:ctrlPr>
                            <a:rPr lang="tr-TR" b="0" i="1" smtClean="0">
                              <a:latin typeface="Cambria Math" panose="02040503050406030204" pitchFamily="18" charset="0"/>
                            </a:rPr>
                          </m:ctrlPr>
                        </m:fPr>
                        <m:num>
                          <m:r>
                            <a:rPr lang="tr-TR" b="0" i="1" smtClean="0">
                              <a:latin typeface="Cambria Math" panose="02040503050406030204" pitchFamily="18" charset="0"/>
                            </a:rPr>
                            <m:t>𝑟𝑎𝑑</m:t>
                          </m:r>
                        </m:num>
                        <m:den>
                          <m:r>
                            <a:rPr lang="tr-TR" b="0" i="1" smtClean="0">
                              <a:latin typeface="Cambria Math" panose="02040503050406030204" pitchFamily="18" charset="0"/>
                            </a:rPr>
                            <m:t>𝑠</m:t>
                          </m:r>
                        </m:den>
                      </m:f>
                      <m:r>
                        <a:rPr lang="tr-TR" b="0" i="1" smtClean="0">
                          <a:latin typeface="Cambria Math" panose="02040503050406030204" pitchFamily="18" charset="0"/>
                        </a:rPr>
                        <m:t>;</m:t>
                      </m:r>
                      <m:r>
                        <a:rPr lang="tr-TR" b="0" i="1" smtClean="0">
                          <a:latin typeface="Cambria Math" panose="02040503050406030204" pitchFamily="18" charset="0"/>
                        </a:rPr>
                        <m:t>𝜉</m:t>
                      </m:r>
                      <m:r>
                        <a:rPr lang="tr-TR" b="0" i="1" smtClean="0">
                          <a:latin typeface="Cambria Math" panose="02040503050406030204" pitchFamily="18" charset="0"/>
                        </a:rPr>
                        <m:t>=</m:t>
                      </m:r>
                      <m:f>
                        <m:fPr>
                          <m:ctrlPr>
                            <a:rPr lang="tr-TR" b="0" i="1" smtClean="0">
                              <a:latin typeface="Cambria Math" panose="02040503050406030204" pitchFamily="18" charset="0"/>
                            </a:rPr>
                          </m:ctrlPr>
                        </m:fPr>
                        <m:num>
                          <m:rad>
                            <m:radPr>
                              <m:degHide m:val="on"/>
                              <m:ctrlPr>
                                <a:rPr lang="tr-TR" b="0" i="1" smtClean="0">
                                  <a:latin typeface="Cambria Math" panose="02040503050406030204" pitchFamily="18" charset="0"/>
                                </a:rPr>
                              </m:ctrlPr>
                            </m:radPr>
                            <m:deg/>
                            <m:e>
                              <m:r>
                                <a:rPr lang="tr-TR" b="0" i="1" smtClean="0">
                                  <a:latin typeface="Cambria Math" panose="02040503050406030204" pitchFamily="18" charset="0"/>
                                </a:rPr>
                                <m:t>3</m:t>
                              </m:r>
                            </m:e>
                          </m:rad>
                        </m:num>
                        <m:den>
                          <m:r>
                            <a:rPr lang="tr-TR" b="0" i="1" smtClean="0">
                              <a:latin typeface="Cambria Math" panose="02040503050406030204" pitchFamily="18" charset="0"/>
                            </a:rPr>
                            <m:t>2</m:t>
                          </m:r>
                        </m:den>
                      </m:f>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𝜔</m:t>
                          </m:r>
                        </m:e>
                        <m:sub>
                          <m:r>
                            <a:rPr lang="tr-TR" b="0" i="1" smtClean="0">
                              <a:latin typeface="Cambria Math" panose="02040503050406030204" pitchFamily="18" charset="0"/>
                            </a:rPr>
                            <m:t>𝑑</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𝜔</m:t>
                          </m:r>
                        </m:e>
                        <m:sub>
                          <m:r>
                            <a:rPr lang="tr-TR" b="0" i="1" smtClean="0">
                              <a:latin typeface="Cambria Math" panose="02040503050406030204" pitchFamily="18" charset="0"/>
                            </a:rPr>
                            <m:t>𝑛</m:t>
                          </m:r>
                        </m:sub>
                      </m:sSub>
                      <m:rad>
                        <m:radPr>
                          <m:degHide m:val="on"/>
                          <m:ctrlPr>
                            <a:rPr lang="tr-TR" b="0" i="1" smtClean="0">
                              <a:latin typeface="Cambria Math" panose="02040503050406030204" pitchFamily="18" charset="0"/>
                            </a:rPr>
                          </m:ctrlPr>
                        </m:radPr>
                        <m:deg/>
                        <m:e>
                          <m:r>
                            <a:rPr lang="tr-TR" b="0" i="1" smtClean="0">
                              <a:latin typeface="Cambria Math" panose="02040503050406030204" pitchFamily="18" charset="0"/>
                            </a:rPr>
                            <m:t>1</m:t>
                          </m:r>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𝜉</m:t>
                              </m:r>
                            </m:e>
                            <m:sup>
                              <m:r>
                                <a:rPr lang="tr-TR" i="1">
                                  <a:latin typeface="Cambria Math" panose="02040503050406030204" pitchFamily="18" charset="0"/>
                                </a:rPr>
                                <m:t>2</m:t>
                              </m:r>
                            </m:sup>
                          </m:sSup>
                        </m:e>
                      </m:rad>
                      <m:r>
                        <a:rPr lang="tr-TR" b="0" i="1" smtClean="0">
                          <a:latin typeface="Cambria Math" panose="02040503050406030204" pitchFamily="18" charset="0"/>
                        </a:rPr>
                        <m:t>=0.5</m:t>
                      </m:r>
                      <m:f>
                        <m:fPr>
                          <m:ctrlPr>
                            <a:rPr lang="tr-TR" b="0" i="1" smtClean="0">
                              <a:latin typeface="Cambria Math" panose="02040503050406030204" pitchFamily="18" charset="0"/>
                            </a:rPr>
                          </m:ctrlPr>
                        </m:fPr>
                        <m:num>
                          <m:r>
                            <a:rPr lang="tr-TR" b="0" i="1" smtClean="0">
                              <a:latin typeface="Cambria Math" panose="02040503050406030204" pitchFamily="18" charset="0"/>
                            </a:rPr>
                            <m:t>𝑟𝑎𝑑</m:t>
                          </m:r>
                        </m:num>
                        <m:den>
                          <m:r>
                            <a:rPr lang="tr-TR" b="0" i="1" smtClean="0">
                              <a:latin typeface="Cambria Math" panose="02040503050406030204" pitchFamily="18" charset="0"/>
                            </a:rPr>
                            <m:t>𝑠</m:t>
                          </m:r>
                        </m:den>
                      </m:f>
                      <m:r>
                        <a:rPr lang="tr-TR" b="0" i="1" smtClean="0">
                          <a:latin typeface="Cambria Math" panose="02040503050406030204" pitchFamily="18" charset="0"/>
                        </a:rPr>
                        <m:t>;</m:t>
                      </m:r>
                    </m:oMath>
                  </m:oMathPara>
                </a14:m>
                <a:endParaRPr lang="tr-TR" b="0" i="1" dirty="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𝑑</m:t>
                          </m:r>
                        </m:sub>
                      </m:sSub>
                      <m:d>
                        <m:dPr>
                          <m:ctrlPr>
                            <a:rPr lang="tr-TR" b="0" i="1" smtClean="0">
                              <a:latin typeface="Cambria Math" panose="02040503050406030204" pitchFamily="18" charset="0"/>
                            </a:rPr>
                          </m:ctrlPr>
                        </m:dPr>
                        <m:e>
                          <m:r>
                            <m:rPr>
                              <m:nor/>
                            </m:rPr>
                            <a:rPr lang="tr-TR" b="0" i="0" smtClean="0">
                              <a:latin typeface="Cambria Math" panose="02040503050406030204" pitchFamily="18" charset="0"/>
                            </a:rPr>
                            <m:t>S</m:t>
                          </m:r>
                          <m:r>
                            <m:rPr>
                              <m:nor/>
                            </m:rPr>
                            <a:rPr lang="tr-TR" b="0" i="0" smtClean="0">
                              <a:latin typeface="Cambria Math" panose="02040503050406030204" pitchFamily="18" charset="0"/>
                            </a:rPr>
                            <m:t>ö</m:t>
                          </m:r>
                          <m:r>
                            <m:rPr>
                              <m:nor/>
                            </m:rPr>
                            <a:rPr lang="tr-TR" b="0" i="0" smtClean="0">
                              <a:latin typeface="Cambria Math" panose="02040503050406030204" pitchFamily="18" charset="0"/>
                            </a:rPr>
                            <m:t>n</m:t>
                          </m:r>
                          <m:r>
                            <m:rPr>
                              <m:nor/>
                            </m:rPr>
                            <a:rPr lang="tr-TR" b="0" i="0" smtClean="0">
                              <a:latin typeface="Cambria Math" panose="02040503050406030204" pitchFamily="18" charset="0"/>
                            </a:rPr>
                            <m:t>ü</m:t>
                          </m:r>
                          <m:r>
                            <m:rPr>
                              <m:nor/>
                            </m:rPr>
                            <a:rPr lang="tr-TR" b="0" i="0" smtClean="0">
                              <a:latin typeface="Cambria Math" panose="02040503050406030204" pitchFamily="18" charset="0"/>
                            </a:rPr>
                            <m:t>mlenme</m:t>
                          </m:r>
                          <m:r>
                            <m:rPr>
                              <m:nor/>
                            </m:rPr>
                            <a:rPr lang="tr-TR" b="0" i="0" smtClean="0">
                              <a:latin typeface="Cambria Math" panose="02040503050406030204" pitchFamily="18" charset="0"/>
                            </a:rPr>
                            <m:t> </m:t>
                          </m:r>
                          <m:r>
                            <m:rPr>
                              <m:nor/>
                            </m:rPr>
                            <a:rPr lang="tr-TR" b="0" i="0" smtClean="0">
                              <a:latin typeface="Cambria Math" panose="02040503050406030204" pitchFamily="18" charset="0"/>
                            </a:rPr>
                            <m:t>Periyodu</m:t>
                          </m:r>
                        </m:e>
                      </m:d>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2</m:t>
                          </m:r>
                          <m:r>
                            <a:rPr lang="tr-TR" b="0" i="1" smtClean="0">
                              <a:latin typeface="Cambria Math" panose="02040503050406030204" pitchFamily="18" charset="0"/>
                            </a:rPr>
                            <m:t>𝜋</m:t>
                          </m:r>
                        </m:num>
                        <m:den>
                          <m:r>
                            <a:rPr lang="tr-TR" b="0" i="1" smtClean="0">
                              <a:latin typeface="Cambria Math" panose="02040503050406030204" pitchFamily="18" charset="0"/>
                            </a:rPr>
                            <m:t>0.5</m:t>
                          </m:r>
                        </m:den>
                      </m:f>
                      <m:r>
                        <a:rPr lang="tr-TR" b="0" i="1" smtClean="0">
                          <a:latin typeface="Cambria Math" panose="02040503050406030204" pitchFamily="18" charset="0"/>
                        </a:rPr>
                        <m:t>=12.5 </m:t>
                      </m:r>
                      <m:r>
                        <a:rPr lang="tr-TR" b="0" i="1" smtClean="0">
                          <a:latin typeface="Cambria Math" panose="02040503050406030204" pitchFamily="18" charset="0"/>
                        </a:rPr>
                        <m:t>𝑠𝑒𝑐</m:t>
                      </m:r>
                      <m:r>
                        <a:rPr lang="tr-TR" b="0" i="1" smtClean="0">
                          <a:latin typeface="Cambria Math" panose="02040503050406030204" pitchFamily="18" charset="0"/>
                        </a:rPr>
                        <m:t>.</m:t>
                      </m:r>
                    </m:oMath>
                  </m:oMathPara>
                </a14:m>
                <a:endParaRPr lang="tr-TR" dirty="0"/>
              </a:p>
              <a:p>
                <a:pPr marL="4572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1498"/>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57D1AED8-0CE7-448B-8AFA-39DDECFBF1A2}" type="datetime1">
              <a:rPr lang="tr-TR" smtClean="0"/>
              <a:t>21.02.2019</a:t>
            </a:fld>
            <a:endParaRPr lang="tr-TR"/>
          </a:p>
        </p:txBody>
      </p:sp>
      <p:sp>
        <p:nvSpPr>
          <p:cNvPr id="5" name="Altbilgi Yer Tutucusu 4"/>
          <p:cNvSpPr>
            <a:spLocks noGrp="1"/>
          </p:cNvSpPr>
          <p:nvPr>
            <p:ph type="ftr" sz="quarter" idx="11"/>
          </p:nvPr>
        </p:nvSpPr>
        <p:spPr/>
        <p:txBody>
          <a:bodyPr/>
          <a:lstStyle/>
          <a:p>
            <a:r>
              <a:rPr lang="tr-TR"/>
              <a:t>Dr. Nurdan Bilgin 2018-2019</a:t>
            </a:r>
          </a:p>
        </p:txBody>
      </p:sp>
      <p:sp>
        <p:nvSpPr>
          <p:cNvPr id="6" name="Slayt Numarası Yer Tutucusu 5"/>
          <p:cNvSpPr>
            <a:spLocks noGrp="1"/>
          </p:cNvSpPr>
          <p:nvPr>
            <p:ph type="sldNum" sz="quarter" idx="12"/>
          </p:nvPr>
        </p:nvSpPr>
        <p:spPr/>
        <p:txBody>
          <a:bodyPr/>
          <a:lstStyle/>
          <a:p>
            <a:fld id="{A1F581CE-71F0-4088-85C7-6D10BC70B87B}" type="slidenum">
              <a:rPr lang="tr-TR" smtClean="0"/>
              <a:t>42</a:t>
            </a:fld>
            <a:endParaRPr lang="tr-TR"/>
          </a:p>
        </p:txBody>
      </p:sp>
    </p:spTree>
    <p:extLst>
      <p:ext uri="{BB962C8B-B14F-4D97-AF65-F5344CB8AC3E}">
        <p14:creationId xmlns:p14="http://schemas.microsoft.com/office/powerpoint/2010/main" val="1306753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57D1AED8-0CE7-448B-8AFA-39DDECFBF1A2}" type="datetime1">
              <a:rPr lang="tr-TR" smtClean="0"/>
              <a:t>21.02.2019</a:t>
            </a:fld>
            <a:endParaRPr lang="tr-TR"/>
          </a:p>
        </p:txBody>
      </p:sp>
      <p:sp>
        <p:nvSpPr>
          <p:cNvPr id="5" name="Altbilgi Yer Tutucusu 4"/>
          <p:cNvSpPr>
            <a:spLocks noGrp="1"/>
          </p:cNvSpPr>
          <p:nvPr>
            <p:ph type="ftr" sz="quarter" idx="11"/>
          </p:nvPr>
        </p:nvSpPr>
        <p:spPr/>
        <p:txBody>
          <a:bodyPr/>
          <a:lstStyle/>
          <a:p>
            <a:r>
              <a:rPr lang="tr-TR"/>
              <a:t>Dr. Nurdan Bilgin 2018-2019</a:t>
            </a:r>
          </a:p>
        </p:txBody>
      </p:sp>
      <p:sp>
        <p:nvSpPr>
          <p:cNvPr id="6" name="Slayt Numarası Yer Tutucusu 5"/>
          <p:cNvSpPr>
            <a:spLocks noGrp="1"/>
          </p:cNvSpPr>
          <p:nvPr>
            <p:ph type="sldNum" sz="quarter" idx="12"/>
          </p:nvPr>
        </p:nvSpPr>
        <p:spPr/>
        <p:txBody>
          <a:bodyPr/>
          <a:lstStyle/>
          <a:p>
            <a:fld id="{A1F581CE-71F0-4088-85C7-6D10BC70B87B}" type="slidenum">
              <a:rPr lang="tr-TR" smtClean="0"/>
              <a:t>43</a:t>
            </a:fld>
            <a:endParaRPr lang="tr-TR"/>
          </a:p>
        </p:txBody>
      </p:sp>
      <p:pic>
        <p:nvPicPr>
          <p:cNvPr id="2" name="Picture 1"/>
          <p:cNvPicPr>
            <a:picLocks noChangeAspect="1"/>
          </p:cNvPicPr>
          <p:nvPr/>
        </p:nvPicPr>
        <p:blipFill>
          <a:blip r:embed="rId2"/>
          <a:stretch>
            <a:fillRect/>
          </a:stretch>
        </p:blipFill>
        <p:spPr>
          <a:xfrm>
            <a:off x="193964" y="251538"/>
            <a:ext cx="7938654" cy="5972290"/>
          </a:xfrm>
          <a:prstGeom prst="rect">
            <a:avLst/>
          </a:prstGeom>
        </p:spPr>
      </p:pic>
    </p:spTree>
    <p:extLst>
      <p:ext uri="{BB962C8B-B14F-4D97-AF65-F5344CB8AC3E}">
        <p14:creationId xmlns:p14="http://schemas.microsoft.com/office/powerpoint/2010/main" val="139007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Optimal Kontrol Problemi için Performans Ölçütleri</a:t>
            </a:r>
          </a:p>
        </p:txBody>
      </p:sp>
      <p:sp>
        <p:nvSpPr>
          <p:cNvPr id="3" name="Content Placeholder 2"/>
          <p:cNvSpPr>
            <a:spLocks noGrp="1"/>
          </p:cNvSpPr>
          <p:nvPr>
            <p:ph idx="1"/>
          </p:nvPr>
        </p:nvSpPr>
        <p:spPr/>
        <p:txBody>
          <a:bodyPr/>
          <a:lstStyle/>
          <a:p>
            <a:pPr marL="45720" indent="0">
              <a:buNone/>
            </a:pPr>
            <a:r>
              <a:rPr lang="tr-TR" dirty="0"/>
              <a:t>Lisans düzeyinde gördüğümüz klasik kontrol teknikleri bir çok problemin çözümünde etkili ve yeterli olabilir. Ancak burada, biz performans kriterlerini daha genel bir yapıda, klasik terimlerle kolayca tanımlanamayan performans hedefleriyle belirlemek istiyoruz. </a:t>
            </a:r>
          </a:p>
          <a:p>
            <a:pPr marL="45720" indent="0">
              <a:buNone/>
            </a:pPr>
            <a:r>
              <a:rPr lang="tr-TR" dirty="0"/>
              <a:t>Bu konunun amacı belli başlı optimal kontrol problemlerini olası performans ölçütleri açısından gözden geçirmektir. </a:t>
            </a:r>
          </a:p>
          <a:p>
            <a:pPr marL="45720" indent="0">
              <a:buNone/>
            </a:pPr>
            <a:r>
              <a:rPr lang="tr-TR" dirty="0"/>
              <a:t>Böylece karşılaşacağımız herhangi bir probleme ilişkin performans kriteri oluşturma konusunda bir bakış açısı kazanmayı hedefliyoruz.</a:t>
            </a:r>
          </a:p>
        </p:txBody>
      </p:sp>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5</a:t>
            </a:fld>
            <a:endParaRPr lang="tr-TR"/>
          </a:p>
        </p:txBody>
      </p:sp>
    </p:spTree>
    <p:extLst>
      <p:ext uri="{BB962C8B-B14F-4D97-AF65-F5344CB8AC3E}">
        <p14:creationId xmlns:p14="http://schemas.microsoft.com/office/powerpoint/2010/main" val="3420521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Tipik Optimal Kontrol Problemlerinin, Performans Ölçütleri Temelinde Değerlendirilmesi</a:t>
            </a:r>
          </a:p>
        </p:txBody>
      </p:sp>
      <p:sp>
        <p:nvSpPr>
          <p:cNvPr id="3" name="Content Placeholder 2"/>
          <p:cNvSpPr>
            <a:spLocks noGrp="1"/>
          </p:cNvSpPr>
          <p:nvPr>
            <p:ph idx="1"/>
          </p:nvPr>
        </p:nvSpPr>
        <p:spPr/>
        <p:txBody>
          <a:bodyPr/>
          <a:lstStyle/>
          <a:p>
            <a:r>
              <a:rPr lang="tr-TR" dirty="0"/>
              <a:t>Nihai Kontrol Problemi (Terminal Control Problem)</a:t>
            </a:r>
          </a:p>
          <a:p>
            <a:r>
              <a:rPr lang="tr-TR" dirty="0"/>
              <a:t>En-Az Zaman Problemi (Minimum-Time Problem)</a:t>
            </a:r>
          </a:p>
          <a:p>
            <a:r>
              <a:rPr lang="tr-TR" dirty="0"/>
              <a:t>Minimum Kontrol Çabası (Minimum Control Effort Problem)</a:t>
            </a:r>
          </a:p>
          <a:p>
            <a:r>
              <a:rPr lang="tr-TR" dirty="0"/>
              <a:t>İzleme Problemleri (Tracking Problems)</a:t>
            </a:r>
          </a:p>
          <a:p>
            <a:r>
              <a:rPr lang="tr-TR" dirty="0"/>
              <a:t>Regülatör Problemleri</a:t>
            </a:r>
          </a:p>
          <a:p>
            <a:pPr marL="45720" indent="0">
              <a:buNone/>
            </a:pPr>
            <a:endParaRPr lang="tr-TR" dirty="0"/>
          </a:p>
        </p:txBody>
      </p:sp>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6</a:t>
            </a:fld>
            <a:endParaRPr lang="tr-TR"/>
          </a:p>
        </p:txBody>
      </p:sp>
    </p:spTree>
    <p:extLst>
      <p:ext uri="{BB962C8B-B14F-4D97-AF65-F5344CB8AC3E}">
        <p14:creationId xmlns:p14="http://schemas.microsoft.com/office/powerpoint/2010/main" val="346414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Nihai Kontrol Problemi (Terminal Control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a:t>Bu problemde amaç, belirlenen sürecin sonunda tüm durum değişkenlerini belirlenen nihai hedefe olabildiğince yakın değere ulaştırmaktır.</a:t>
                </a:r>
              </a:p>
              <a:p>
                <a:r>
                  <a:rPr lang="tr-TR" dirty="0"/>
                  <a:t>Amaç, son durumda hatayı sıfır veya sıfıra en yakın yapmaktır.</a:t>
                </a:r>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𝐻𝑎𝑡𝑎</m:t>
                      </m:r>
                      <m:d>
                        <m:dPr>
                          <m:ctrlPr>
                            <a:rPr lang="tr-TR" b="0" i="1" smtClean="0">
                              <a:latin typeface="Cambria Math" panose="02040503050406030204" pitchFamily="18" charset="0"/>
                            </a:rPr>
                          </m:ctrlPr>
                        </m:dPr>
                        <m:e>
                          <m:r>
                            <a:rPr lang="tr-TR" b="0" i="1" smtClean="0">
                              <a:latin typeface="Cambria Math" panose="02040503050406030204" pitchFamily="18" charset="0"/>
                            </a:rPr>
                            <m:t>𝑒</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e>
                      </m:d>
                      <m:r>
                        <a:rPr lang="tr-TR" b="0" i="1" smtClean="0">
                          <a:latin typeface="Cambria Math" panose="02040503050406030204" pitchFamily="18" charset="0"/>
                          <a:ea typeface="Cambria Math" panose="02040503050406030204" pitchFamily="18" charset="0"/>
                        </a:rPr>
                        <m:t>≅</m:t>
                      </m:r>
                      <m:bar>
                        <m:barPr>
                          <m:ctrlPr>
                            <a:rPr lang="tr-TR" b="0" i="1" smtClean="0">
                              <a:latin typeface="Cambria Math" panose="02040503050406030204" pitchFamily="18" charset="0"/>
                              <a:ea typeface="Cambria Math" panose="02040503050406030204" pitchFamily="18" charset="0"/>
                            </a:rPr>
                          </m:ctrlPr>
                        </m:barPr>
                        <m:e>
                          <m:r>
                            <a:rPr lang="tr-TR" b="0" i="1" smtClean="0">
                              <a:latin typeface="Cambria Math" panose="02040503050406030204" pitchFamily="18" charset="0"/>
                              <a:ea typeface="Cambria Math" panose="02040503050406030204" pitchFamily="18" charset="0"/>
                            </a:rPr>
                            <m:t>𝑥</m:t>
                          </m:r>
                        </m:e>
                      </m:ba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bar>
                        <m:barPr>
                          <m:ctrlPr>
                            <a:rPr lang="tr-TR" b="0" i="1" smtClean="0">
                              <a:latin typeface="Cambria Math" panose="02040503050406030204" pitchFamily="18" charset="0"/>
                              <a:ea typeface="Cambria Math" panose="02040503050406030204" pitchFamily="18" charset="0"/>
                            </a:rPr>
                          </m:ctrlPr>
                        </m:barPr>
                        <m:e>
                          <m:r>
                            <a:rPr lang="tr-TR" b="0" i="1" smtClean="0">
                              <a:latin typeface="Cambria Math" panose="02040503050406030204" pitchFamily="18" charset="0"/>
                              <a:ea typeface="Cambria Math" panose="02040503050406030204" pitchFamily="18" charset="0"/>
                            </a:rPr>
                            <m:t>𝑟</m:t>
                          </m:r>
                        </m:e>
                      </m:ba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oMath>
                  </m:oMathPara>
                </a14:m>
                <a:endParaRPr lang="tr-TR" b="0" dirty="0">
                  <a:ea typeface="Cambria Math" panose="02040503050406030204" pitchFamily="18" charset="0"/>
                </a:endParaRPr>
              </a:p>
              <a:p>
                <a:pPr marL="45720" indent="0">
                  <a:buNone/>
                </a:pPr>
                <a:r>
                  <a:rPr lang="tr-TR" dirty="0"/>
                  <a:t>Bu durumda performans kriteri</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r>
                        <a:rPr lang="tr-TR" i="1">
                          <a:latin typeface="Cambria Math" panose="02040503050406030204" pitchFamily="18" charset="0"/>
                        </a:rPr>
                        <m:t>h</m:t>
                      </m:r>
                      <m:d>
                        <m:dPr>
                          <m:ctrlPr>
                            <a:rPr lang="tr-TR" i="1">
                              <a:latin typeface="Cambria Math" panose="02040503050406030204" pitchFamily="18" charset="0"/>
                            </a:rPr>
                          </m:ctrlPr>
                        </m:dPr>
                        <m:e>
                          <m:bar>
                            <m:barPr>
                              <m:ctrlPr>
                                <a:rPr lang="tr-TR" i="1">
                                  <a:latin typeface="Cambria Math" panose="02040503050406030204" pitchFamily="18" charset="0"/>
                                </a:rPr>
                              </m:ctrlPr>
                            </m:barPr>
                            <m:e>
                              <m:r>
                                <a:rPr lang="tr-TR" i="1">
                                  <a:latin typeface="Cambria Math" panose="02040503050406030204" pitchFamily="18" charset="0"/>
                                </a:rPr>
                                <m:t>𝑥</m:t>
                              </m:r>
                            </m:e>
                          </m:ba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a:latin typeface="Cambria Math" panose="02040503050406030204" pitchFamily="18" charset="0"/>
                          <a:ea typeface="Cambria Math" panose="02040503050406030204" pitchFamily="18" charset="0"/>
                        </a:rPr>
                        <m:t>≡</m:t>
                      </m:r>
                      <m:sSup>
                        <m:sSupPr>
                          <m:ctrlPr>
                            <a:rPr lang="tr-TR" b="0" i="1" smtClean="0">
                              <a:latin typeface="Cambria Math" panose="02040503050406030204" pitchFamily="18" charset="0"/>
                              <a:ea typeface="Cambria Math" panose="02040503050406030204" pitchFamily="18" charset="0"/>
                            </a:rPr>
                          </m:ctrlPr>
                        </m:sSupPr>
                        <m:e>
                          <m:d>
                            <m:dPr>
                              <m:begChr m:val="["/>
                              <m:endChr m:val="]"/>
                              <m:ctrlPr>
                                <a:rPr lang="tr-TR" b="0" i="1" smtClean="0">
                                  <a:latin typeface="Cambria Math" panose="02040503050406030204" pitchFamily="18" charset="0"/>
                                  <a:ea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sSub>
                                    <m:sSubPr>
                                      <m:ctrlPr>
                                        <a:rPr lang="tr-TR" b="0" i="1" smtClean="0">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𝑡</m:t>
                                      </m:r>
                                    </m:e>
                                    <m:sub>
                                      <m:r>
                                        <a:rPr lang="tr-TR" b="0" i="1" smtClean="0">
                                          <a:latin typeface="Cambria Math" panose="02040503050406030204" pitchFamily="18" charset="0"/>
                                          <a:ea typeface="Cambria Math" panose="02040503050406030204" pitchFamily="18" charset="0"/>
                                        </a:rPr>
                                        <m:t>𝑓</m:t>
                                      </m:r>
                                    </m:sub>
                                  </m:sSub>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sSub>
                                    <m:sSubPr>
                                      <m:ctrlPr>
                                        <a:rPr lang="tr-TR" b="0" i="1" smtClean="0">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𝑡</m:t>
                                      </m:r>
                                    </m:e>
                                    <m:sub>
                                      <m:r>
                                        <a:rPr lang="tr-TR" b="0" i="1" smtClean="0">
                                          <a:latin typeface="Cambria Math" panose="02040503050406030204" pitchFamily="18" charset="0"/>
                                          <a:ea typeface="Cambria Math" panose="02040503050406030204" pitchFamily="18" charset="0"/>
                                        </a:rPr>
                                        <m:t>𝑓</m:t>
                                      </m:r>
                                    </m:sub>
                                  </m:sSub>
                                </m:e>
                              </m:d>
                            </m:e>
                          </m:d>
                        </m:e>
                        <m:sup>
                          <m:r>
                            <a:rPr lang="tr-TR" b="0" i="1" smtClean="0">
                              <a:latin typeface="Cambria Math" panose="02040503050406030204" pitchFamily="18" charset="0"/>
                              <a:ea typeface="Cambria Math" panose="02040503050406030204" pitchFamily="18" charset="0"/>
                            </a:rPr>
                            <m:t>𝑇</m:t>
                          </m:r>
                        </m:sup>
                      </m:sSup>
                      <m:bar>
                        <m:barPr>
                          <m:ctrlPr>
                            <a:rPr lang="tr-TR" b="0" i="1" smtClean="0">
                              <a:latin typeface="Cambria Math" panose="02040503050406030204" pitchFamily="18" charset="0"/>
                              <a:ea typeface="Cambria Math" panose="02040503050406030204" pitchFamily="18" charset="0"/>
                            </a:rPr>
                          </m:ctrlPr>
                        </m:barPr>
                        <m:e>
                          <m:r>
                            <a:rPr lang="tr-TR" b="0" i="1" smtClean="0">
                              <a:latin typeface="Cambria Math" panose="02040503050406030204" pitchFamily="18" charset="0"/>
                              <a:ea typeface="Cambria Math" panose="02040503050406030204" pitchFamily="18" charset="0"/>
                            </a:rPr>
                            <m:t>𝐻</m:t>
                          </m:r>
                        </m:e>
                      </m:bar>
                      <m:r>
                        <a:rPr lang="tr-TR" b="0" i="1" smtClean="0">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sSub>
                            <m:sSubPr>
                              <m:ctrlPr>
                                <a:rPr lang="tr-TR" b="0" i="1" smtClean="0">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𝑡</m:t>
                              </m:r>
                            </m:e>
                            <m:sub>
                              <m:r>
                                <a:rPr lang="tr-TR" b="0" i="1" smtClean="0">
                                  <a:latin typeface="Cambria Math" panose="02040503050406030204" pitchFamily="18" charset="0"/>
                                  <a:ea typeface="Cambria Math" panose="02040503050406030204" pitchFamily="18" charset="0"/>
                                </a:rPr>
                                <m:t>𝑓</m:t>
                              </m:r>
                            </m:sub>
                          </m:sSub>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sSub>
                            <m:sSubPr>
                              <m:ctrlPr>
                                <a:rPr lang="tr-TR" b="0" i="1" smtClean="0">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𝑡</m:t>
                              </m:r>
                            </m:e>
                            <m:sub>
                              <m:r>
                                <a:rPr lang="tr-TR" b="0" i="1" smtClean="0">
                                  <a:latin typeface="Cambria Math" panose="02040503050406030204" pitchFamily="18" charset="0"/>
                                  <a:ea typeface="Cambria Math" panose="02040503050406030204" pitchFamily="18" charset="0"/>
                                </a:rPr>
                                <m:t>𝑓</m:t>
                              </m:r>
                            </m:sub>
                          </m:sSub>
                        </m:e>
                      </m:d>
                      <m:r>
                        <a:rPr lang="tr-TR" b="0" i="1" smtClean="0">
                          <a:latin typeface="Cambria Math" panose="02040503050406030204" pitchFamily="18" charset="0"/>
                          <a:ea typeface="Cambria Math" panose="02040503050406030204" pitchFamily="18" charset="0"/>
                        </a:rPr>
                        <m:t>]</m:t>
                      </m:r>
                    </m:oMath>
                  </m:oMathPara>
                </a14:m>
                <a:endParaRPr lang="tr-TR" dirty="0"/>
              </a:p>
              <a:p>
                <a:pPr marL="45720" indent="0">
                  <a:buNone/>
                </a:pPr>
                <a:r>
                  <a:rPr lang="tr-TR" dirty="0"/>
                  <a:t>Kitabımızda karesel fonksiyonlar aşağıdaki gibi de gösterilmektedir.</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b="0" i="1" smtClean="0">
                          <a:latin typeface="Cambria Math" panose="02040503050406030204" pitchFamily="18" charset="0"/>
                        </a:rPr>
                        <m:t>=</m:t>
                      </m:r>
                      <m:sSubSup>
                        <m:sSubSupPr>
                          <m:ctrlPr>
                            <a:rPr lang="tr-TR" b="0" i="1" smtClean="0">
                              <a:latin typeface="Cambria Math" panose="02040503050406030204" pitchFamily="18" charset="0"/>
                            </a:rPr>
                          </m:ctrlPr>
                        </m:sSubSupPr>
                        <m:e>
                          <m:d>
                            <m:dPr>
                              <m:begChr m:val="‖"/>
                              <m:endChr m:val="‖"/>
                              <m:ctrlPr>
                                <a:rPr lang="tr-TR" b="0" i="1" smtClean="0">
                                  <a:latin typeface="Cambria Math" panose="02040503050406030204" pitchFamily="18" charset="0"/>
                                </a:rPr>
                              </m:ctrlPr>
                            </m:dPr>
                            <m:e>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𝑥</m:t>
                                  </m:r>
                                </m:e>
                              </m:bar>
                              <m:d>
                                <m:dPr>
                                  <m:ctrlPr>
                                    <a:rPr lang="tr-TR" i="1">
                                      <a:latin typeface="Cambria Math" panose="02040503050406030204" pitchFamily="18" charset="0"/>
                                      <a:ea typeface="Cambria Math" panose="02040503050406030204" pitchFamily="18" charset="0"/>
                                    </a:rPr>
                                  </m:ctrlPr>
                                </m:dPr>
                                <m:e>
                                  <m:sSub>
                                    <m:sSubPr>
                                      <m:ctrlPr>
                                        <a:rPr lang="tr-TR" b="0" i="1" smtClean="0">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𝑡</m:t>
                                      </m:r>
                                    </m:e>
                                    <m:sub>
                                      <m:r>
                                        <a:rPr lang="tr-TR" b="0" i="1" smtClean="0">
                                          <a:latin typeface="Cambria Math" panose="02040503050406030204" pitchFamily="18" charset="0"/>
                                          <a:ea typeface="Cambria Math" panose="02040503050406030204" pitchFamily="18" charset="0"/>
                                        </a:rPr>
                                        <m:t>𝑓</m:t>
                                      </m:r>
                                    </m:sub>
                                  </m:sSub>
                                </m:e>
                              </m:d>
                              <m:r>
                                <a:rPr lang="tr-TR" i="1">
                                  <a:latin typeface="Cambria Math" panose="02040503050406030204" pitchFamily="18" charset="0"/>
                                  <a:ea typeface="Cambria Math" panose="02040503050406030204" pitchFamily="18" charset="0"/>
                                </a:rPr>
                                <m:t>−</m:t>
                              </m:r>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𝑟</m:t>
                                  </m:r>
                                </m:e>
                              </m:bar>
                              <m:d>
                                <m:dPr>
                                  <m:ctrlPr>
                                    <a:rPr lang="tr-TR" i="1">
                                      <a:latin typeface="Cambria Math" panose="02040503050406030204" pitchFamily="18" charset="0"/>
                                      <a:ea typeface="Cambria Math" panose="02040503050406030204" pitchFamily="18" charset="0"/>
                                    </a:rPr>
                                  </m:ctrlPr>
                                </m:dPr>
                                <m:e>
                                  <m:sSub>
                                    <m:sSubPr>
                                      <m:ctrlPr>
                                        <a:rPr lang="tr-TR" b="0" i="1" smtClean="0">
                                          <a:latin typeface="Cambria Math" panose="02040503050406030204" pitchFamily="18" charset="0"/>
                                          <a:ea typeface="Cambria Math" panose="02040503050406030204" pitchFamily="18" charset="0"/>
                                        </a:rPr>
                                      </m:ctrlPr>
                                    </m:sSubPr>
                                    <m:e>
                                      <m:r>
                                        <a:rPr lang="tr-TR" i="1">
                                          <a:latin typeface="Cambria Math" panose="02040503050406030204" pitchFamily="18" charset="0"/>
                                          <a:ea typeface="Cambria Math" panose="02040503050406030204" pitchFamily="18" charset="0"/>
                                        </a:rPr>
                                        <m:t>𝑡</m:t>
                                      </m:r>
                                    </m:e>
                                    <m:sub>
                                      <m:r>
                                        <a:rPr lang="tr-TR" b="0" i="1" smtClean="0">
                                          <a:latin typeface="Cambria Math" panose="02040503050406030204" pitchFamily="18" charset="0"/>
                                          <a:ea typeface="Cambria Math" panose="02040503050406030204" pitchFamily="18" charset="0"/>
                                        </a:rPr>
                                        <m:t>𝑓</m:t>
                                      </m:r>
                                    </m:sub>
                                  </m:sSub>
                                </m:e>
                              </m:d>
                              <m:r>
                                <m:rPr>
                                  <m:nor/>
                                </m:rPr>
                                <a:rPr lang="tr-TR" dirty="0"/>
                                <m:t> </m:t>
                              </m:r>
                            </m:e>
                          </m:d>
                        </m:e>
                        <m:sub>
                          <m:bar>
                            <m:barPr>
                              <m:ctrlPr>
                                <a:rPr lang="tr-TR" b="0" i="1" smtClean="0">
                                  <a:latin typeface="Cambria Math" panose="02040503050406030204" pitchFamily="18" charset="0"/>
                                </a:rPr>
                              </m:ctrlPr>
                            </m:barPr>
                            <m:e>
                              <m:r>
                                <m:rPr>
                                  <m:sty m:val="p"/>
                                </m:rPr>
                                <a:rPr lang="tr-TR" b="0" i="0" smtClean="0">
                                  <a:latin typeface="Cambria Math" panose="02040503050406030204" pitchFamily="18" charset="0"/>
                                </a:rPr>
                                <m:t>H</m:t>
                              </m:r>
                            </m:e>
                          </m:bar>
                        </m:sub>
                        <m:sup>
                          <m:r>
                            <a:rPr lang="tr-TR" b="0" i="0" smtClean="0">
                              <a:latin typeface="Cambria Math" panose="02040503050406030204" pitchFamily="18" charset="0"/>
                            </a:rPr>
                            <m:t>2</m:t>
                          </m:r>
                        </m:sup>
                      </m:sSubSup>
                    </m:oMath>
                  </m:oMathPara>
                </a14:m>
                <a:endParaRPr lang="tr-TR" dirty="0"/>
              </a:p>
              <a:p>
                <a:pPr marL="45720" indent="0">
                  <a:buNone/>
                </a:pPr>
                <a14:m>
                  <m:oMath xmlns:m="http://schemas.openxmlformats.org/officeDocument/2006/math">
                    <m:bar>
                      <m:barPr>
                        <m:ctrlPr>
                          <a:rPr lang="tr-TR" i="1">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𝐻</m:t>
                        </m:r>
                      </m:e>
                    </m:bar>
                  </m:oMath>
                </a14:m>
                <a:r>
                  <a:rPr lang="tr-TR" dirty="0"/>
                  <a:t>, kullanıcı tarafından tanımlanan gerçek, simetrik, pozitif yarı-tanımlı </a:t>
                </a:r>
                <a14:m>
                  <m:oMath xmlns:m="http://schemas.openxmlformats.org/officeDocument/2006/math">
                    <m:r>
                      <a:rPr lang="tr-TR" b="0" i="1" smtClean="0">
                        <a:latin typeface="Cambria Math" panose="02040503050406030204" pitchFamily="18" charset="0"/>
                      </a:rPr>
                      <m:t>𝑛</m:t>
                    </m:r>
                    <m:r>
                      <a:rPr lang="tr-TR" b="0" i="1" smtClean="0">
                        <a:latin typeface="Cambria Math" panose="02040503050406030204" pitchFamily="18" charset="0"/>
                      </a:rPr>
                      <m:t>×</m:t>
                    </m:r>
                    <m:r>
                      <a:rPr lang="tr-TR" b="0" i="1" smtClean="0">
                        <a:latin typeface="Cambria Math" panose="02040503050406030204" pitchFamily="18" charset="0"/>
                      </a:rPr>
                      <m:t>𝑛</m:t>
                    </m:r>
                  </m:oMath>
                </a14:m>
                <a:r>
                  <a:rPr lang="tr-TR" dirty="0"/>
                  <a:t> ağırlık matrisidir.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498"/>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7</a:t>
            </a:fld>
            <a:endParaRPr lang="tr-TR"/>
          </a:p>
        </p:txBody>
      </p:sp>
    </p:spTree>
    <p:extLst>
      <p:ext uri="{BB962C8B-B14F-4D97-AF65-F5344CB8AC3E}">
        <p14:creationId xmlns:p14="http://schemas.microsoft.com/office/powerpoint/2010/main" val="163966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Nihai Kontrol Problemi (Terminal Control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𝐻𝑎𝑡𝑎</m:t>
                      </m:r>
                      <m:d>
                        <m:dPr>
                          <m:ctrlPr>
                            <a:rPr lang="tr-TR" b="0" i="1" smtClean="0">
                              <a:latin typeface="Cambria Math" panose="02040503050406030204" pitchFamily="18" charset="0"/>
                            </a:rPr>
                          </m:ctrlPr>
                        </m:dPr>
                        <m:e>
                          <m:r>
                            <a:rPr lang="tr-TR" b="0" i="1" smtClean="0">
                              <a:latin typeface="Cambria Math" panose="02040503050406030204" pitchFamily="18" charset="0"/>
                            </a:rPr>
                            <m:t>𝑒</m:t>
                          </m:r>
                          <m:d>
                            <m:dPr>
                              <m:ctrlPr>
                                <a:rPr lang="tr-TR" b="0" i="1" smtClean="0">
                                  <a:latin typeface="Cambria Math" panose="02040503050406030204" pitchFamily="18" charset="0"/>
                                </a:rPr>
                              </m:ctrlPr>
                            </m:dPr>
                            <m:e>
                              <m:r>
                                <a:rPr lang="tr-TR" b="0" i="1" smtClean="0">
                                  <a:latin typeface="Cambria Math" panose="02040503050406030204" pitchFamily="18" charset="0"/>
                                </a:rPr>
                                <m:t>𝑡</m:t>
                              </m:r>
                            </m:e>
                          </m:d>
                        </m:e>
                      </m:d>
                      <m:r>
                        <a:rPr lang="tr-TR" b="0" i="1" smtClean="0">
                          <a:latin typeface="Cambria Math" panose="02040503050406030204" pitchFamily="18" charset="0"/>
                          <a:ea typeface="Cambria Math" panose="02040503050406030204" pitchFamily="18" charset="0"/>
                        </a:rPr>
                        <m:t>≅</m:t>
                      </m:r>
                      <m:bar>
                        <m:barPr>
                          <m:ctrlPr>
                            <a:rPr lang="tr-TR" b="0" i="1" smtClean="0">
                              <a:latin typeface="Cambria Math" panose="02040503050406030204" pitchFamily="18" charset="0"/>
                              <a:ea typeface="Cambria Math" panose="02040503050406030204" pitchFamily="18" charset="0"/>
                            </a:rPr>
                          </m:ctrlPr>
                        </m:barPr>
                        <m:e>
                          <m:r>
                            <a:rPr lang="tr-TR" b="0" i="1" smtClean="0">
                              <a:latin typeface="Cambria Math" panose="02040503050406030204" pitchFamily="18" charset="0"/>
                              <a:ea typeface="Cambria Math" panose="02040503050406030204" pitchFamily="18" charset="0"/>
                            </a:rPr>
                            <m:t>𝑥</m:t>
                          </m:r>
                        </m:e>
                      </m:ba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r>
                        <a:rPr lang="tr-TR" b="0" i="1" smtClean="0">
                          <a:latin typeface="Cambria Math" panose="02040503050406030204" pitchFamily="18" charset="0"/>
                          <a:ea typeface="Cambria Math" panose="02040503050406030204" pitchFamily="18" charset="0"/>
                        </a:rPr>
                        <m:t>−</m:t>
                      </m:r>
                      <m:bar>
                        <m:barPr>
                          <m:ctrlPr>
                            <a:rPr lang="tr-TR" b="0" i="1" smtClean="0">
                              <a:latin typeface="Cambria Math" panose="02040503050406030204" pitchFamily="18" charset="0"/>
                              <a:ea typeface="Cambria Math" panose="02040503050406030204" pitchFamily="18" charset="0"/>
                            </a:rPr>
                          </m:ctrlPr>
                        </m:barPr>
                        <m:e>
                          <m:r>
                            <a:rPr lang="tr-TR" b="0" i="1" smtClean="0">
                              <a:latin typeface="Cambria Math" panose="02040503050406030204" pitchFamily="18" charset="0"/>
                              <a:ea typeface="Cambria Math" panose="02040503050406030204" pitchFamily="18" charset="0"/>
                            </a:rPr>
                            <m:t>𝑟</m:t>
                          </m:r>
                        </m:e>
                      </m:ba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𝑡</m:t>
                          </m:r>
                        </m:e>
                      </m:d>
                    </m:oMath>
                  </m:oMathPara>
                </a14:m>
                <a:endParaRPr lang="tr-TR" b="0" dirty="0">
                  <a:ea typeface="Cambria Math" panose="02040503050406030204" pitchFamily="18" charset="0"/>
                </a:endParaRPr>
              </a:p>
              <a:p>
                <a:pPr marL="45720" indent="0">
                  <a:buNone/>
                </a:pPr>
                <a:r>
                  <a:rPr lang="tr-TR" dirty="0"/>
                  <a:t>Bu durumda performans kriterini matris çarpımı olarak yazarsak;</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d>
                        <m:dPr>
                          <m:begChr m:val="["/>
                          <m:endChr m:val="]"/>
                          <m:ctrlPr>
                            <a:rPr lang="tr-TR" i="1" smtClean="0">
                              <a:latin typeface="Cambria Math" panose="02040503050406030204" pitchFamily="18" charset="0"/>
                            </a:rPr>
                          </m:ctrlPr>
                        </m:dPr>
                        <m:e>
                          <m:m>
                            <m:mPr>
                              <m:mcs>
                                <m:mc>
                                  <m:mcPr>
                                    <m:count m:val="4"/>
                                    <m:mcJc m:val="center"/>
                                  </m:mcPr>
                                </m:mc>
                              </m:mcs>
                              <m:ctrlPr>
                                <a:rPr lang="tr-TR" i="1" smtClean="0">
                                  <a:latin typeface="Cambria Math" panose="02040503050406030204" pitchFamily="18" charset="0"/>
                                </a:rPr>
                              </m:ctrlPr>
                            </m:mPr>
                            <m:mr>
                              <m:e>
                                <m:sSub>
                                  <m:sSubPr>
                                    <m:ctrlPr>
                                      <a:rPr lang="tr-TR" b="0" i="1" smtClean="0">
                                        <a:latin typeface="Cambria Math" panose="02040503050406030204" pitchFamily="18" charset="0"/>
                                      </a:rPr>
                                    </m:ctrlPr>
                                  </m:sSubPr>
                                  <m:e>
                                    <m:r>
                                      <m:rPr>
                                        <m:brk m:alnAt="7"/>
                                      </m:rPr>
                                      <a:rPr lang="tr-TR" b="0" i="1" smtClean="0">
                                        <a:latin typeface="Cambria Math" panose="02040503050406030204" pitchFamily="18" charset="0"/>
                                      </a:rPr>
                                      <m:t>𝑒</m:t>
                                    </m:r>
                                  </m:e>
                                  <m:sub>
                                    <m:r>
                                      <m:rPr>
                                        <m:brk m:alnAt="7"/>
                                      </m:rPr>
                                      <a:rPr lang="tr-TR" b="0" i="1" smtClean="0">
                                        <a:latin typeface="Cambria Math" panose="02040503050406030204" pitchFamily="18" charset="0"/>
                                      </a:rPr>
                                      <m:t>1</m:t>
                                    </m:r>
                                  </m:sub>
                                </m:sSub>
                              </m:e>
                              <m:e>
                                <m:sSub>
                                  <m:sSubPr>
                                    <m:ctrlPr>
                                      <a:rPr lang="tr-TR" b="0" i="1" smtClean="0">
                                        <a:latin typeface="Cambria Math" panose="02040503050406030204" pitchFamily="18" charset="0"/>
                                      </a:rPr>
                                    </m:ctrlPr>
                                  </m:sSubPr>
                                  <m:e>
                                    <m:r>
                                      <a:rPr lang="tr-TR" b="0" i="1" smtClean="0">
                                        <a:latin typeface="Cambria Math" panose="02040503050406030204" pitchFamily="18" charset="0"/>
                                      </a:rPr>
                                      <m:t>𝑒</m:t>
                                    </m:r>
                                  </m:e>
                                  <m:sub>
                                    <m:r>
                                      <a:rPr lang="tr-TR" b="0" i="1" smtClean="0">
                                        <a:latin typeface="Cambria Math" panose="02040503050406030204" pitchFamily="18" charset="0"/>
                                      </a:rPr>
                                      <m:t>2</m:t>
                                    </m:r>
                                  </m:sub>
                                </m:sSub>
                              </m:e>
                              <m:e>
                                <m:r>
                                  <a:rPr lang="tr-TR" b="0" i="1" smtClean="0">
                                    <a:latin typeface="Cambria Math" panose="02040503050406030204" pitchFamily="18" charset="0"/>
                                  </a:rPr>
                                  <m:t>⋯</m:t>
                                </m:r>
                              </m:e>
                              <m:e>
                                <m:sSub>
                                  <m:sSubPr>
                                    <m:ctrlPr>
                                      <a:rPr lang="tr-TR" b="0" i="1" smtClean="0">
                                        <a:latin typeface="Cambria Math" panose="02040503050406030204" pitchFamily="18" charset="0"/>
                                      </a:rPr>
                                    </m:ctrlPr>
                                  </m:sSubPr>
                                  <m:e>
                                    <m:r>
                                      <a:rPr lang="tr-TR" b="0" i="1" smtClean="0">
                                        <a:latin typeface="Cambria Math" panose="02040503050406030204" pitchFamily="18" charset="0"/>
                                      </a:rPr>
                                      <m:t>𝑒</m:t>
                                    </m:r>
                                  </m:e>
                                  <m:sub>
                                    <m:r>
                                      <a:rPr lang="tr-TR" b="0" i="1" smtClean="0">
                                        <a:latin typeface="Cambria Math" panose="02040503050406030204" pitchFamily="18" charset="0"/>
                                      </a:rPr>
                                      <m:t>𝑛</m:t>
                                    </m:r>
                                  </m:sub>
                                </m:sSub>
                              </m:e>
                            </m:mr>
                          </m:m>
                        </m:e>
                      </m:d>
                      <m:d>
                        <m:dPr>
                          <m:begChr m:val="["/>
                          <m:endChr m:val="]"/>
                          <m:ctrlPr>
                            <a:rPr lang="tr-TR" b="0" i="1" smtClean="0">
                              <a:latin typeface="Cambria Math" panose="02040503050406030204" pitchFamily="18" charset="0"/>
                            </a:rPr>
                          </m:ctrlPr>
                        </m:dPr>
                        <m:e>
                          <m:m>
                            <m:mPr>
                              <m:mcs>
                                <m:mc>
                                  <m:mcPr>
                                    <m:count m:val="4"/>
                                    <m:mcJc m:val="center"/>
                                  </m:mcPr>
                                </m:mc>
                              </m:mcs>
                              <m:ctrlPr>
                                <a:rPr lang="tr-TR" b="0" i="1" smtClean="0">
                                  <a:latin typeface="Cambria Math" panose="02040503050406030204" pitchFamily="18" charset="0"/>
                                </a:rPr>
                              </m:ctrlPr>
                            </m:mPr>
                            <m:mr>
                              <m:e>
                                <m:sSub>
                                  <m:sSubPr>
                                    <m:ctrlPr>
                                      <a:rPr lang="tr-TR" b="0" i="1" smtClean="0">
                                        <a:latin typeface="Cambria Math" panose="02040503050406030204" pitchFamily="18" charset="0"/>
                                      </a:rPr>
                                    </m:ctrlPr>
                                  </m:sSubPr>
                                  <m:e>
                                    <m:r>
                                      <m:rPr>
                                        <m:brk m:alnAt="7"/>
                                      </m:rPr>
                                      <a:rPr lang="tr-TR" b="0" i="1" smtClean="0">
                                        <a:latin typeface="Cambria Math" panose="02040503050406030204" pitchFamily="18" charset="0"/>
                                      </a:rPr>
                                      <m:t>h</m:t>
                                    </m:r>
                                  </m:e>
                                  <m:sub>
                                    <m:r>
                                      <m:rPr>
                                        <m:brk m:alnAt="7"/>
                                      </m:rPr>
                                      <a:rPr lang="tr-TR" b="0" i="1" smtClean="0">
                                        <a:latin typeface="Cambria Math" panose="02040503050406030204" pitchFamily="18" charset="0"/>
                                      </a:rPr>
                                      <m:t>1</m:t>
                                    </m:r>
                                    <m:r>
                                      <a:rPr lang="tr-TR" b="0" i="1" smtClean="0">
                                        <a:latin typeface="Cambria Math" panose="02040503050406030204" pitchFamily="18" charset="0"/>
                                      </a:rPr>
                                      <m:t>1</m:t>
                                    </m:r>
                                  </m:sub>
                                </m:sSub>
                              </m:e>
                              <m:e>
                                <m:sSub>
                                  <m:sSubPr>
                                    <m:ctrlPr>
                                      <a:rPr lang="tr-TR" b="0"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12</m:t>
                                    </m:r>
                                  </m:sub>
                                </m:sSub>
                              </m:e>
                              <m:e>
                                <m:r>
                                  <a:rPr lang="tr-TR" b="0" i="1" smtClean="0">
                                    <a:latin typeface="Cambria Math" panose="02040503050406030204" pitchFamily="18" charset="0"/>
                                  </a:rPr>
                                  <m:t>⋯</m:t>
                                </m:r>
                              </m:e>
                              <m:e>
                                <m:sSub>
                                  <m:sSubPr>
                                    <m:ctrlPr>
                                      <a:rPr lang="tr-TR" b="0"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1</m:t>
                                    </m:r>
                                    <m:r>
                                      <a:rPr lang="tr-TR" b="0" i="1" smtClean="0">
                                        <a:latin typeface="Cambria Math" panose="02040503050406030204" pitchFamily="18" charset="0"/>
                                      </a:rPr>
                                      <m:t>𝑛</m:t>
                                    </m:r>
                                  </m:sub>
                                </m:sSub>
                              </m:e>
                            </m:m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12</m:t>
                                    </m:r>
                                  </m:sub>
                                </m:sSub>
                              </m:e>
                              <m:e>
                                <m:sSub>
                                  <m:sSubPr>
                                    <m:ctrlPr>
                                      <a:rPr lang="tr-TR" b="0"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22</m:t>
                                    </m:r>
                                  </m:sub>
                                </m:sSub>
                              </m:e>
                              <m:e>
                                <m:r>
                                  <a:rPr lang="tr-TR" b="0" i="1" smtClean="0">
                                    <a:latin typeface="Cambria Math" panose="02040503050406030204" pitchFamily="18" charset="0"/>
                                  </a:rPr>
                                  <m:t>⋯</m:t>
                                </m:r>
                              </m:e>
                              <m:e>
                                <m:sSub>
                                  <m:sSubPr>
                                    <m:ctrlPr>
                                      <a:rPr lang="tr-TR" b="0"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2</m:t>
                                    </m:r>
                                    <m:r>
                                      <a:rPr lang="tr-TR" b="0" i="1" smtClean="0">
                                        <a:latin typeface="Cambria Math" panose="02040503050406030204" pitchFamily="18" charset="0"/>
                                      </a:rPr>
                                      <m:t>𝑛</m:t>
                                    </m:r>
                                  </m:sub>
                                </m:sSub>
                              </m:e>
                            </m:mr>
                            <m:mr>
                              <m:e>
                                <m:r>
                                  <a:rPr lang="tr-TR" b="0" i="1" smtClean="0">
                                    <a:latin typeface="Cambria Math" panose="02040503050406030204" pitchFamily="18" charset="0"/>
                                    <a:ea typeface="Cambria Math" panose="02040503050406030204" pitchFamily="18" charset="0"/>
                                  </a:rPr>
                                  <m:t>⋮</m:t>
                                </m:r>
                              </m:e>
                              <m:e>
                                <m:r>
                                  <a:rPr lang="tr-TR" b="0" i="1" smtClean="0">
                                    <a:latin typeface="Cambria Math" panose="02040503050406030204" pitchFamily="18" charset="0"/>
                                    <a:ea typeface="Cambria Math" panose="02040503050406030204" pitchFamily="18" charset="0"/>
                                  </a:rPr>
                                  <m:t>⋮</m:t>
                                </m:r>
                              </m:e>
                              <m:e>
                                <m:r>
                                  <a:rPr lang="tr-TR" b="0" i="1" smtClean="0">
                                    <a:latin typeface="Cambria Math" panose="02040503050406030204" pitchFamily="18" charset="0"/>
                                    <a:ea typeface="Cambria Math" panose="02040503050406030204" pitchFamily="18" charset="0"/>
                                  </a:rPr>
                                  <m:t>⋱</m:t>
                                </m:r>
                              </m:e>
                              <m:e>
                                <m:r>
                                  <a:rPr lang="tr-TR" b="0" i="1" smtClean="0">
                                    <a:latin typeface="Cambria Math" panose="02040503050406030204" pitchFamily="18" charset="0"/>
                                    <a:ea typeface="Cambria Math" panose="02040503050406030204" pitchFamily="18" charset="0"/>
                                  </a:rPr>
                                  <m:t>⋮</m:t>
                                </m:r>
                              </m:e>
                            </m:m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1</m:t>
                                    </m:r>
                                    <m:r>
                                      <a:rPr lang="tr-TR" b="0" i="1" smtClean="0">
                                        <a:latin typeface="Cambria Math" panose="02040503050406030204" pitchFamily="18" charset="0"/>
                                      </a:rPr>
                                      <m:t>𝑛</m:t>
                                    </m:r>
                                  </m:sub>
                                </m:sSub>
                              </m:e>
                              <m:e>
                                <m:sSub>
                                  <m:sSubPr>
                                    <m:ctrlPr>
                                      <a:rPr lang="tr-TR" b="0"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2</m:t>
                                    </m:r>
                                    <m:r>
                                      <a:rPr lang="tr-TR" b="0" i="1" smtClean="0">
                                        <a:latin typeface="Cambria Math" panose="02040503050406030204" pitchFamily="18" charset="0"/>
                                      </a:rPr>
                                      <m:t>𝑛</m:t>
                                    </m:r>
                                  </m:sub>
                                </m:sSub>
                              </m:e>
                              <m:e>
                                <m:r>
                                  <a:rPr lang="tr-TR" b="0" i="1" smtClean="0">
                                    <a:latin typeface="Cambria Math" panose="02040503050406030204" pitchFamily="18" charset="0"/>
                                  </a:rPr>
                                  <m:t>⋯</m:t>
                                </m:r>
                              </m:e>
                              <m:e>
                                <m:sSub>
                                  <m:sSubPr>
                                    <m:ctrlPr>
                                      <a:rPr lang="tr-TR" b="0"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𝑛𝑛</m:t>
                                    </m:r>
                                  </m:sub>
                                </m:sSub>
                              </m:e>
                            </m:mr>
                          </m:m>
                        </m:e>
                      </m:d>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m:rPr>
                                        <m:brk m:alnAt="7"/>
                                      </m:rPr>
                                      <a:rPr lang="tr-TR" i="1">
                                        <a:latin typeface="Cambria Math" panose="02040503050406030204" pitchFamily="18" charset="0"/>
                                      </a:rPr>
                                      <m:t>𝑒</m:t>
                                    </m:r>
                                  </m:e>
                                  <m:sub>
                                    <m:r>
                                      <m:rPr>
                                        <m:brk m:alnAt="7"/>
                                      </m:rP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𝑒</m:t>
                                    </m:r>
                                  </m:e>
                                  <m:sub>
                                    <m:r>
                                      <a:rPr lang="tr-TR" i="1">
                                        <a:latin typeface="Cambria Math" panose="02040503050406030204" pitchFamily="18" charset="0"/>
                                      </a:rPr>
                                      <m:t>2</m:t>
                                    </m:r>
                                  </m:sub>
                                </m:sSub>
                              </m:e>
                            </m:mr>
                            <m:mr>
                              <m:e>
                                <m:r>
                                  <a:rPr lang="tr-TR" i="1">
                                    <a:latin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rPr>
                                      <m:t>𝑒</m:t>
                                    </m:r>
                                  </m:e>
                                  <m:sub>
                                    <m:r>
                                      <a:rPr lang="tr-TR" i="1">
                                        <a:latin typeface="Cambria Math" panose="02040503050406030204" pitchFamily="18" charset="0"/>
                                      </a:rPr>
                                      <m:t>𝑛</m:t>
                                    </m:r>
                                  </m:sub>
                                </m:sSub>
                              </m:e>
                            </m:mr>
                          </m:m>
                        </m:e>
                      </m:d>
                    </m:oMath>
                  </m:oMathPara>
                </a14:m>
                <a:endParaRPr lang="tr-TR" dirty="0"/>
              </a:p>
              <a:p>
                <a:pPr marL="45720" indent="0">
                  <a:buNone/>
                </a:pPr>
                <a:r>
                  <a:rPr lang="tr-TR" dirty="0"/>
                  <a:t>Bu çarpımın sonunda performans ölçütü.</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b="0" i="1" smtClean="0">
                          <a:latin typeface="Cambria Math" panose="02040503050406030204" pitchFamily="18" charset="0"/>
                        </a:rPr>
                        <m:t>=[</m:t>
                      </m:r>
                      <m:m>
                        <m:mPr>
                          <m:mcs>
                            <m:mc>
                              <m:mcPr>
                                <m:count m:val="4"/>
                                <m:mcJc m:val="center"/>
                              </m:mcPr>
                            </m:mc>
                          </m:mcs>
                          <m:ctrlPr>
                            <a:rPr lang="tr-TR" b="0" i="1" smtClean="0">
                              <a:latin typeface="Cambria Math" panose="02040503050406030204" pitchFamily="18" charset="0"/>
                            </a:rPr>
                          </m:ctrlPr>
                        </m:mPr>
                        <m:mr>
                          <m:e>
                            <m:sSub>
                              <m:sSubPr>
                                <m:ctrlPr>
                                  <a:rPr lang="tr-TR" b="0" i="1" smtClean="0">
                                    <a:latin typeface="Cambria Math" panose="02040503050406030204" pitchFamily="18" charset="0"/>
                                  </a:rPr>
                                </m:ctrlPr>
                              </m:sSubPr>
                              <m:e>
                                <m:r>
                                  <m:rPr>
                                    <m:brk m:alnAt="7"/>
                                  </m:rPr>
                                  <a:rPr lang="tr-TR" b="0" i="1" smtClean="0">
                                    <a:latin typeface="Cambria Math" panose="02040503050406030204" pitchFamily="18" charset="0"/>
                                  </a:rPr>
                                  <m:t>𝑒</m:t>
                                </m:r>
                              </m:e>
                              <m:sub>
                                <m:r>
                                  <m:rPr>
                                    <m:brk m:alnAt="7"/>
                                  </m:rPr>
                                  <a:rPr lang="tr-TR" b="0" i="1" smtClean="0">
                                    <a:latin typeface="Cambria Math" panose="02040503050406030204" pitchFamily="18" charset="0"/>
                                  </a:rPr>
                                  <m:t>1</m:t>
                                </m:r>
                              </m:sub>
                            </m:sSub>
                            <m:sSub>
                              <m:sSubPr>
                                <m:ctrlPr>
                                  <a:rPr lang="tr-TR" b="0" i="1" smtClean="0">
                                    <a:latin typeface="Cambria Math" panose="02040503050406030204" pitchFamily="18" charset="0"/>
                                  </a:rPr>
                                </m:ctrlPr>
                              </m:sSubPr>
                              <m:e>
                                <m:r>
                                  <m:rPr>
                                    <m:brk m:alnAt="7"/>
                                  </m:rPr>
                                  <a:rPr lang="tr-TR" b="0" i="1" smtClean="0">
                                    <a:latin typeface="Cambria Math" panose="02040503050406030204" pitchFamily="18" charset="0"/>
                                  </a:rPr>
                                  <m:t>h</m:t>
                                </m:r>
                              </m:e>
                              <m:sub>
                                <m:r>
                                  <m:rPr>
                                    <m:brk m:alnAt="7"/>
                                  </m:rPr>
                                  <a:rPr lang="tr-TR" b="0" i="1" smtClean="0">
                                    <a:latin typeface="Cambria Math" panose="02040503050406030204" pitchFamily="18" charset="0"/>
                                  </a:rPr>
                                  <m:t>1</m:t>
                                </m:r>
                                <m:r>
                                  <a:rPr lang="tr-TR" b="0" i="1" smtClean="0">
                                    <a:latin typeface="Cambria Math" panose="02040503050406030204" pitchFamily="18" charset="0"/>
                                  </a:rPr>
                                  <m:t>1</m:t>
                                </m:r>
                              </m:sub>
                            </m:sSub>
                            <m:r>
                              <m:rPr>
                                <m:brk m:alnAt="7"/>
                              </m:rP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m:rPr>
                                    <m:brk m:alnAt="7"/>
                                  </m:rPr>
                                  <a:rPr lang="tr-TR" b="0" i="1" smtClean="0">
                                    <a:latin typeface="Cambria Math" panose="02040503050406030204" pitchFamily="18" charset="0"/>
                                  </a:rPr>
                                  <m:t>𝑒</m:t>
                                </m:r>
                              </m:e>
                              <m:sub>
                                <m:r>
                                  <m:rPr>
                                    <m:brk m:alnAt="7"/>
                                  </m:rPr>
                                  <a:rPr lang="tr-TR" b="0" i="1" smtClean="0">
                                    <a:latin typeface="Cambria Math" panose="02040503050406030204" pitchFamily="18" charset="0"/>
                                  </a:rPr>
                                  <m:t>2</m:t>
                                </m:r>
                              </m:sub>
                            </m:sSub>
                            <m:sSub>
                              <m:sSubPr>
                                <m:ctrlPr>
                                  <a:rPr lang="tr-TR" b="0" i="1" smtClean="0">
                                    <a:latin typeface="Cambria Math" panose="02040503050406030204" pitchFamily="18" charset="0"/>
                                  </a:rPr>
                                </m:ctrlPr>
                              </m:sSubPr>
                              <m:e>
                                <m:r>
                                  <m:rPr>
                                    <m:brk m:alnAt="7"/>
                                  </m:rPr>
                                  <a:rPr lang="tr-TR" b="0" i="1" smtClean="0">
                                    <a:latin typeface="Cambria Math" panose="02040503050406030204" pitchFamily="18" charset="0"/>
                                  </a:rPr>
                                  <m:t>h</m:t>
                                </m:r>
                              </m:e>
                              <m:sub>
                                <m:r>
                                  <m:rPr>
                                    <m:brk m:alnAt="7"/>
                                  </m:rPr>
                                  <a:rPr lang="tr-TR" b="0" i="1" smtClean="0">
                                    <a:latin typeface="Cambria Math" panose="02040503050406030204" pitchFamily="18" charset="0"/>
                                  </a:rPr>
                                  <m:t>1</m:t>
                                </m:r>
                                <m:r>
                                  <a:rPr lang="tr-TR" b="0" i="1" smtClean="0">
                                    <a:latin typeface="Cambria Math" panose="02040503050406030204" pitchFamily="18" charset="0"/>
                                  </a:rPr>
                                  <m:t>2</m:t>
                                </m:r>
                              </m:sub>
                            </m:sSub>
                            <m:r>
                              <m:rPr>
                                <m:brk m:alnAt="7"/>
                              </m:rPr>
                              <a:rPr lang="tr-TR" b="0" i="1" smtClean="0">
                                <a:latin typeface="Cambria Math" panose="02040503050406030204" pitchFamily="18" charset="0"/>
                              </a:rPr>
                              <m:t>+</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𝑒</m:t>
                                </m:r>
                              </m:e>
                              <m:sub>
                                <m:r>
                                  <a:rPr lang="tr-TR" b="0" i="1" smtClean="0">
                                    <a:latin typeface="Cambria Math" panose="02040503050406030204" pitchFamily="18" charset="0"/>
                                  </a:rPr>
                                  <m:t>𝑛</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1</m:t>
                                </m:r>
                                <m:r>
                                  <a:rPr lang="tr-TR" b="0" i="1" smtClean="0">
                                    <a:latin typeface="Cambria Math" panose="02040503050406030204" pitchFamily="18" charset="0"/>
                                  </a:rPr>
                                  <m:t>𝑛</m:t>
                                </m:r>
                              </m:sub>
                            </m:sSub>
                          </m:e>
                          <m:e>
                            <m:sSub>
                              <m:sSubPr>
                                <m:ctrlPr>
                                  <a:rPr lang="tr-TR" i="1">
                                    <a:latin typeface="Cambria Math" panose="02040503050406030204" pitchFamily="18" charset="0"/>
                                  </a:rPr>
                                </m:ctrlPr>
                              </m:sSubPr>
                              <m:e>
                                <m:r>
                                  <m:rPr>
                                    <m:brk m:alnAt="7"/>
                                  </m:rPr>
                                  <a:rPr lang="tr-TR" i="1">
                                    <a:latin typeface="Cambria Math" panose="02040503050406030204" pitchFamily="18" charset="0"/>
                                  </a:rPr>
                                  <m:t>𝑒</m:t>
                                </m:r>
                              </m:e>
                              <m:sub>
                                <m:r>
                                  <m:rPr>
                                    <m:brk m:alnAt="7"/>
                                  </m:rPr>
                                  <a:rPr lang="tr-TR" i="1">
                                    <a:latin typeface="Cambria Math" panose="02040503050406030204" pitchFamily="18" charset="0"/>
                                  </a:rPr>
                                  <m:t>1</m:t>
                                </m:r>
                              </m:sub>
                            </m:sSub>
                            <m:sSub>
                              <m:sSubPr>
                                <m:ctrlPr>
                                  <a:rPr lang="tr-TR" i="1">
                                    <a:latin typeface="Cambria Math" panose="02040503050406030204" pitchFamily="18" charset="0"/>
                                  </a:rPr>
                                </m:ctrlPr>
                              </m:sSubPr>
                              <m:e>
                                <m:r>
                                  <m:rPr>
                                    <m:brk m:alnAt="7"/>
                                  </m:rPr>
                                  <a:rPr lang="tr-TR" i="1">
                                    <a:latin typeface="Cambria Math" panose="02040503050406030204" pitchFamily="18" charset="0"/>
                                  </a:rPr>
                                  <m:t>h</m:t>
                                </m:r>
                              </m:e>
                              <m:sub>
                                <m:r>
                                  <m:rPr>
                                    <m:brk m:alnAt="7"/>
                                  </m:rPr>
                                  <a:rPr lang="tr-TR" i="1">
                                    <a:latin typeface="Cambria Math" panose="02040503050406030204" pitchFamily="18" charset="0"/>
                                  </a:rPr>
                                  <m:t>1</m:t>
                                </m:r>
                                <m:r>
                                  <a:rPr lang="tr-TR" i="1">
                                    <a:latin typeface="Cambria Math" panose="02040503050406030204" pitchFamily="18" charset="0"/>
                                  </a:rPr>
                                  <m:t>2</m:t>
                                </m:r>
                              </m:sub>
                            </m:sSub>
                            <m:r>
                              <m:rPr>
                                <m:brk m:alnAt="7"/>
                              </m:rPr>
                              <a:rPr lang="tr-TR" i="1">
                                <a:latin typeface="Cambria Math" panose="02040503050406030204" pitchFamily="18" charset="0"/>
                              </a:rPr>
                              <m:t>+</m:t>
                            </m:r>
                            <m:sSub>
                              <m:sSubPr>
                                <m:ctrlPr>
                                  <a:rPr lang="tr-TR" i="1">
                                    <a:latin typeface="Cambria Math" panose="02040503050406030204" pitchFamily="18" charset="0"/>
                                  </a:rPr>
                                </m:ctrlPr>
                              </m:sSubPr>
                              <m:e>
                                <m:r>
                                  <m:rPr>
                                    <m:brk m:alnAt="7"/>
                                  </m:rPr>
                                  <a:rPr lang="tr-TR" i="1">
                                    <a:latin typeface="Cambria Math" panose="02040503050406030204" pitchFamily="18" charset="0"/>
                                  </a:rPr>
                                  <m:t>𝑒</m:t>
                                </m:r>
                              </m:e>
                              <m:sub>
                                <m:r>
                                  <m:rPr>
                                    <m:brk m:alnAt="7"/>
                                  </m:rPr>
                                  <a:rPr lang="tr-TR" i="1">
                                    <a:latin typeface="Cambria Math" panose="02040503050406030204" pitchFamily="18" charset="0"/>
                                  </a:rPr>
                                  <m:t>2</m:t>
                                </m:r>
                              </m:sub>
                            </m:sSub>
                            <m:sSub>
                              <m:sSubPr>
                                <m:ctrlPr>
                                  <a:rPr lang="tr-TR" i="1">
                                    <a:latin typeface="Cambria Math" panose="02040503050406030204" pitchFamily="18" charset="0"/>
                                  </a:rPr>
                                </m:ctrlPr>
                              </m:sSubPr>
                              <m:e>
                                <m:r>
                                  <m:rPr>
                                    <m:brk m:alnAt="7"/>
                                  </m:rPr>
                                  <a:rPr lang="tr-TR" i="1">
                                    <a:latin typeface="Cambria Math" panose="02040503050406030204" pitchFamily="18" charset="0"/>
                                  </a:rPr>
                                  <m:t>h</m:t>
                                </m:r>
                              </m:e>
                              <m:sub>
                                <m:r>
                                  <a:rPr lang="tr-TR" i="1">
                                    <a:latin typeface="Cambria Math" panose="02040503050406030204" pitchFamily="18" charset="0"/>
                                  </a:rPr>
                                  <m:t>22</m:t>
                                </m:r>
                              </m:sub>
                            </m:sSub>
                            <m:r>
                              <m:rPr>
                                <m:brk m:alnAt="7"/>
                              </m:rPr>
                              <a:rPr lang="tr-TR" i="1">
                                <a:latin typeface="Cambria Math" panose="02040503050406030204" pitchFamily="18" charset="0"/>
                              </a:rPr>
                              <m:t>+</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𝑒</m:t>
                                </m:r>
                              </m:e>
                              <m:sub>
                                <m:r>
                                  <a:rPr lang="tr-TR" i="1">
                                    <a:latin typeface="Cambria Math" panose="02040503050406030204" pitchFamily="18" charset="0"/>
                                  </a:rPr>
                                  <m:t>𝑛</m:t>
                                </m:r>
                              </m:sub>
                            </m:sSub>
                            <m:sSub>
                              <m:sSubPr>
                                <m:ctrlPr>
                                  <a:rPr lang="tr-TR" i="1">
                                    <a:latin typeface="Cambria Math" panose="02040503050406030204" pitchFamily="18" charset="0"/>
                                  </a:rPr>
                                </m:ctrlPr>
                              </m:sSubPr>
                              <m:e>
                                <m:r>
                                  <a:rPr lang="tr-TR" i="1">
                                    <a:latin typeface="Cambria Math" panose="02040503050406030204" pitchFamily="18" charset="0"/>
                                  </a:rPr>
                                  <m:t>h</m:t>
                                </m:r>
                              </m:e>
                              <m:sub>
                                <m:r>
                                  <a:rPr lang="tr-TR" i="1">
                                    <a:latin typeface="Cambria Math" panose="02040503050406030204" pitchFamily="18" charset="0"/>
                                  </a:rPr>
                                  <m:t>2</m:t>
                                </m:r>
                                <m:r>
                                  <a:rPr lang="tr-TR" i="1">
                                    <a:latin typeface="Cambria Math" panose="02040503050406030204" pitchFamily="18" charset="0"/>
                                  </a:rPr>
                                  <m:t>𝑛</m:t>
                                </m:r>
                              </m:sub>
                            </m:sSub>
                          </m:e>
                          <m:e>
                            <m:r>
                              <a:rPr lang="tr-TR" b="0" i="1" smtClean="0">
                                <a:latin typeface="Cambria Math" panose="02040503050406030204" pitchFamily="18" charset="0"/>
                              </a:rPr>
                              <m:t>⋯</m:t>
                            </m:r>
                          </m:e>
                          <m:e>
                            <m:sSub>
                              <m:sSubPr>
                                <m:ctrlPr>
                                  <a:rPr lang="tr-TR" i="1">
                                    <a:latin typeface="Cambria Math" panose="02040503050406030204" pitchFamily="18" charset="0"/>
                                  </a:rPr>
                                </m:ctrlPr>
                              </m:sSubPr>
                              <m:e>
                                <m:r>
                                  <m:rPr>
                                    <m:brk m:alnAt="7"/>
                                  </m:rPr>
                                  <a:rPr lang="tr-TR" i="1">
                                    <a:latin typeface="Cambria Math" panose="02040503050406030204" pitchFamily="18" charset="0"/>
                                  </a:rPr>
                                  <m:t>𝑒</m:t>
                                </m:r>
                              </m:e>
                              <m:sub>
                                <m:r>
                                  <m:rPr>
                                    <m:brk m:alnAt="7"/>
                                  </m:rPr>
                                  <a:rPr lang="tr-TR" i="1">
                                    <a:latin typeface="Cambria Math" panose="02040503050406030204" pitchFamily="18" charset="0"/>
                                  </a:rPr>
                                  <m:t>1</m:t>
                                </m:r>
                              </m:sub>
                            </m:sSub>
                            <m:sSub>
                              <m:sSubPr>
                                <m:ctrlPr>
                                  <a:rPr lang="tr-TR" i="1">
                                    <a:latin typeface="Cambria Math" panose="02040503050406030204" pitchFamily="18" charset="0"/>
                                  </a:rPr>
                                </m:ctrlPr>
                              </m:sSubPr>
                              <m:e>
                                <m:r>
                                  <m:rPr>
                                    <m:brk m:alnAt="7"/>
                                  </m:rPr>
                                  <a:rPr lang="tr-TR" i="1">
                                    <a:latin typeface="Cambria Math" panose="02040503050406030204" pitchFamily="18" charset="0"/>
                                  </a:rPr>
                                  <m:t>h</m:t>
                                </m:r>
                              </m:e>
                              <m:sub>
                                <m:r>
                                  <m:rPr>
                                    <m:brk m:alnAt="7"/>
                                  </m:rPr>
                                  <a:rPr lang="tr-TR" i="1">
                                    <a:latin typeface="Cambria Math" panose="02040503050406030204" pitchFamily="18" charset="0"/>
                                  </a:rPr>
                                  <m:t>1</m:t>
                                </m:r>
                                <m:r>
                                  <a:rPr lang="tr-TR" b="0" i="1" smtClean="0">
                                    <a:latin typeface="Cambria Math" panose="02040503050406030204" pitchFamily="18" charset="0"/>
                                  </a:rPr>
                                  <m:t>𝑛</m:t>
                                </m:r>
                              </m:sub>
                            </m:sSub>
                            <m:r>
                              <m:rPr>
                                <m:brk m:alnAt="7"/>
                              </m:rPr>
                              <a:rPr lang="tr-TR" i="1">
                                <a:latin typeface="Cambria Math" panose="02040503050406030204" pitchFamily="18" charset="0"/>
                              </a:rPr>
                              <m:t>+</m:t>
                            </m:r>
                            <m:sSub>
                              <m:sSubPr>
                                <m:ctrlPr>
                                  <a:rPr lang="tr-TR" i="1">
                                    <a:latin typeface="Cambria Math" panose="02040503050406030204" pitchFamily="18" charset="0"/>
                                  </a:rPr>
                                </m:ctrlPr>
                              </m:sSubPr>
                              <m:e>
                                <m:r>
                                  <m:rPr>
                                    <m:brk m:alnAt="7"/>
                                  </m:rPr>
                                  <a:rPr lang="tr-TR" i="1">
                                    <a:latin typeface="Cambria Math" panose="02040503050406030204" pitchFamily="18" charset="0"/>
                                  </a:rPr>
                                  <m:t>𝑒</m:t>
                                </m:r>
                              </m:e>
                              <m:sub>
                                <m:r>
                                  <m:rPr>
                                    <m:brk m:alnAt="7"/>
                                  </m:rPr>
                                  <a:rPr lang="tr-TR" i="1">
                                    <a:latin typeface="Cambria Math" panose="02040503050406030204" pitchFamily="18" charset="0"/>
                                  </a:rPr>
                                  <m:t>2</m:t>
                                </m:r>
                              </m:sub>
                            </m:sSub>
                            <m:sSub>
                              <m:sSubPr>
                                <m:ctrlPr>
                                  <a:rPr lang="tr-TR" i="1">
                                    <a:latin typeface="Cambria Math" panose="02040503050406030204" pitchFamily="18" charset="0"/>
                                  </a:rPr>
                                </m:ctrlPr>
                              </m:sSubPr>
                              <m:e>
                                <m:r>
                                  <m:rPr>
                                    <m:brk m:alnAt="7"/>
                                  </m:rPr>
                                  <a:rPr lang="tr-TR" i="1">
                                    <a:latin typeface="Cambria Math" panose="02040503050406030204" pitchFamily="18" charset="0"/>
                                  </a:rPr>
                                  <m:t>h</m:t>
                                </m:r>
                              </m:e>
                              <m:sub>
                                <m:r>
                                  <a:rPr lang="tr-TR" b="0" i="1" smtClean="0">
                                    <a:latin typeface="Cambria Math" panose="02040503050406030204" pitchFamily="18" charset="0"/>
                                  </a:rPr>
                                  <m:t>2</m:t>
                                </m:r>
                                <m:r>
                                  <a:rPr lang="tr-TR" b="0" i="1" smtClean="0">
                                    <a:latin typeface="Cambria Math" panose="02040503050406030204" pitchFamily="18" charset="0"/>
                                  </a:rPr>
                                  <m:t>𝑛</m:t>
                                </m:r>
                              </m:sub>
                            </m:sSub>
                            <m:r>
                              <m:rPr>
                                <m:brk m:alnAt="7"/>
                              </m:rPr>
                              <a:rPr lang="tr-TR" i="1">
                                <a:latin typeface="Cambria Math" panose="02040503050406030204" pitchFamily="18" charset="0"/>
                              </a:rPr>
                              <m:t>+</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𝑒</m:t>
                                </m:r>
                              </m:e>
                              <m:sub>
                                <m:r>
                                  <a:rPr lang="tr-TR" i="1">
                                    <a:latin typeface="Cambria Math" panose="02040503050406030204" pitchFamily="18" charset="0"/>
                                  </a:rPr>
                                  <m:t>𝑛</m:t>
                                </m:r>
                              </m:sub>
                            </m:sSub>
                            <m:sSub>
                              <m:sSubPr>
                                <m:ctrlPr>
                                  <a:rPr lang="tr-TR" i="1">
                                    <a:latin typeface="Cambria Math" panose="02040503050406030204" pitchFamily="18" charset="0"/>
                                  </a:rPr>
                                </m:ctrlPr>
                              </m:sSubPr>
                              <m:e>
                                <m:r>
                                  <a:rPr lang="tr-TR" i="1">
                                    <a:latin typeface="Cambria Math" panose="02040503050406030204" pitchFamily="18" charset="0"/>
                                  </a:rPr>
                                  <m:t>h</m:t>
                                </m:r>
                              </m:e>
                              <m:sub>
                                <m:r>
                                  <a:rPr lang="tr-TR" b="0" i="1" smtClean="0">
                                    <a:latin typeface="Cambria Math" panose="02040503050406030204" pitchFamily="18" charset="0"/>
                                  </a:rPr>
                                  <m:t>𝑛</m:t>
                                </m:r>
                                <m:r>
                                  <a:rPr lang="tr-TR" i="1">
                                    <a:latin typeface="Cambria Math" panose="02040503050406030204" pitchFamily="18" charset="0"/>
                                  </a:rPr>
                                  <m:t>𝑛</m:t>
                                </m:r>
                              </m:sub>
                            </m:sSub>
                          </m:e>
                        </m:mr>
                      </m:m>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m:rPr>
                                        <m:brk m:alnAt="7"/>
                                      </m:rPr>
                                      <a:rPr lang="tr-TR" i="1">
                                        <a:latin typeface="Cambria Math" panose="02040503050406030204" pitchFamily="18" charset="0"/>
                                      </a:rPr>
                                      <m:t>𝑒</m:t>
                                    </m:r>
                                  </m:e>
                                  <m:sub>
                                    <m:r>
                                      <m:rPr>
                                        <m:brk m:alnAt="7"/>
                                      </m:rP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𝑒</m:t>
                                    </m:r>
                                  </m:e>
                                  <m:sub>
                                    <m:r>
                                      <a:rPr lang="tr-TR" i="1">
                                        <a:latin typeface="Cambria Math" panose="02040503050406030204" pitchFamily="18" charset="0"/>
                                      </a:rPr>
                                      <m:t>2</m:t>
                                    </m:r>
                                  </m:sub>
                                </m:sSub>
                              </m:e>
                            </m:mr>
                            <m:mr>
                              <m:e>
                                <m:r>
                                  <a:rPr lang="tr-TR" i="1">
                                    <a:latin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rPr>
                                      <m:t>𝑒</m:t>
                                    </m:r>
                                  </m:e>
                                  <m:sub>
                                    <m:r>
                                      <a:rPr lang="tr-TR" i="1">
                                        <a:latin typeface="Cambria Math" panose="02040503050406030204" pitchFamily="18" charset="0"/>
                                      </a:rPr>
                                      <m:t>𝑛</m:t>
                                    </m:r>
                                  </m:sub>
                                </m:sSub>
                              </m:e>
                            </m:mr>
                          </m:m>
                        </m:e>
                      </m:d>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𝐽</m:t>
                      </m:r>
                      <m:r>
                        <a:rPr lang="tr-TR" b="0" i="1" smtClean="0">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𝑒</m:t>
                          </m:r>
                        </m:e>
                        <m:sub>
                          <m:r>
                            <a:rPr lang="tr-TR" b="0" i="1" smtClean="0">
                              <a:latin typeface="Cambria Math" panose="02040503050406030204" pitchFamily="18" charset="0"/>
                            </a:rPr>
                            <m:t>1</m:t>
                          </m:r>
                        </m:sub>
                        <m:sup>
                          <m:r>
                            <a:rPr lang="tr-TR" b="0" i="1" smtClean="0">
                              <a:latin typeface="Cambria Math" panose="02040503050406030204" pitchFamily="18" charset="0"/>
                            </a:rPr>
                            <m:t>2</m:t>
                          </m:r>
                        </m:sup>
                      </m:sSubSup>
                      <m:sSub>
                        <m:sSubPr>
                          <m:ctrlPr>
                            <a:rPr lang="tr-TR" b="0"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11</m:t>
                          </m:r>
                        </m:sub>
                      </m:sSub>
                      <m:r>
                        <a:rPr lang="tr-TR" b="0" i="1" smtClean="0">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𝑒</m:t>
                          </m:r>
                        </m:e>
                        <m:sub>
                          <m:r>
                            <a:rPr lang="tr-TR" b="0" i="1" smtClean="0">
                              <a:latin typeface="Cambria Math" panose="02040503050406030204" pitchFamily="18" charset="0"/>
                            </a:rPr>
                            <m:t>2</m:t>
                          </m:r>
                        </m:sub>
                        <m:sup>
                          <m:r>
                            <a:rPr lang="tr-TR" b="0" i="1" smtClean="0">
                              <a:latin typeface="Cambria Math" panose="02040503050406030204" pitchFamily="18" charset="0"/>
                            </a:rPr>
                            <m:t>2</m:t>
                          </m:r>
                        </m:sup>
                      </m:sSubSup>
                      <m:sSub>
                        <m:sSubPr>
                          <m:ctrlPr>
                            <a:rPr lang="tr-TR" b="0"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22</m:t>
                          </m:r>
                        </m:sub>
                      </m:sSub>
                      <m:r>
                        <a:rPr lang="tr-TR" b="0" i="1" smtClean="0">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𝑒</m:t>
                          </m:r>
                        </m:e>
                        <m:sub>
                          <m:r>
                            <a:rPr lang="tr-TR" b="0" i="1" smtClean="0">
                              <a:latin typeface="Cambria Math" panose="02040503050406030204" pitchFamily="18" charset="0"/>
                            </a:rPr>
                            <m:t>𝑛</m:t>
                          </m:r>
                        </m:sub>
                        <m:sup>
                          <m:r>
                            <a:rPr lang="tr-TR" b="0" i="1" smtClean="0">
                              <a:latin typeface="Cambria Math" panose="02040503050406030204" pitchFamily="18" charset="0"/>
                            </a:rPr>
                            <m:t>2</m:t>
                          </m:r>
                        </m:sup>
                      </m:sSubSup>
                      <m:sSub>
                        <m:sSubPr>
                          <m:ctrlPr>
                            <a:rPr lang="tr-TR" b="0"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𝑛𝑛</m:t>
                          </m:r>
                        </m:sub>
                      </m:sSub>
                      <m:r>
                        <a:rPr lang="tr-TR" b="0" i="1" smtClean="0">
                          <a:latin typeface="Cambria Math" panose="02040503050406030204" pitchFamily="18" charset="0"/>
                        </a:rPr>
                        <m:t>+2</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𝑒</m:t>
                          </m:r>
                        </m:e>
                        <m:sub>
                          <m:r>
                            <a:rPr lang="tr-TR" b="0" i="1" smtClean="0">
                              <a:latin typeface="Cambria Math" panose="02040503050406030204" pitchFamily="18" charset="0"/>
                            </a:rPr>
                            <m:t>1</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𝑒</m:t>
                          </m:r>
                        </m:e>
                        <m:sub>
                          <m:r>
                            <a:rPr lang="tr-TR" b="0" i="1" smtClean="0">
                              <a:latin typeface="Cambria Math" panose="02040503050406030204" pitchFamily="18" charset="0"/>
                            </a:rPr>
                            <m:t>2</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12</m:t>
                          </m:r>
                        </m:sub>
                      </m:sSub>
                      <m:r>
                        <a:rPr lang="tr-TR" b="0" i="1" smtClean="0">
                          <a:latin typeface="Cambria Math" panose="02040503050406030204" pitchFamily="18" charset="0"/>
                        </a:rPr>
                        <m:t>+⋯</m:t>
                      </m:r>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8</a:t>
            </a:fld>
            <a:endParaRPr lang="tr-TR"/>
          </a:p>
        </p:txBody>
      </p:sp>
    </p:spTree>
    <p:extLst>
      <p:ext uri="{BB962C8B-B14F-4D97-AF65-F5344CB8AC3E}">
        <p14:creationId xmlns:p14="http://schemas.microsoft.com/office/powerpoint/2010/main" val="439855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Nihai Kontrol Problemi (Terminal Control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 indent="0">
                  <a:buNone/>
                </a:pPr>
                <a14:m>
                  <m:oMath xmlns:m="http://schemas.openxmlformats.org/officeDocument/2006/math">
                    <m:bar>
                      <m:barPr>
                        <m:ctrlPr>
                          <a:rPr lang="tr-TR" i="1" smtClean="0">
                            <a:latin typeface="Cambria Math" panose="02040503050406030204" pitchFamily="18" charset="0"/>
                            <a:ea typeface="Cambria Math" panose="02040503050406030204" pitchFamily="18" charset="0"/>
                          </a:rPr>
                        </m:ctrlPr>
                      </m:barPr>
                      <m:e>
                        <m:r>
                          <a:rPr lang="tr-TR" i="1">
                            <a:latin typeface="Cambria Math" panose="02040503050406030204" pitchFamily="18" charset="0"/>
                            <a:ea typeface="Cambria Math" panose="02040503050406030204" pitchFamily="18" charset="0"/>
                          </a:rPr>
                          <m:t>𝐻</m:t>
                        </m:r>
                      </m:e>
                    </m:bar>
                  </m:oMath>
                </a14:m>
                <a:r>
                  <a:rPr lang="tr-TR" dirty="0"/>
                  <a:t>, kullanıcı tarafından tanımlanan gerçek, simetrik, pozitif yarı-tanımlı </a:t>
                </a:r>
                <a14:m>
                  <m:oMath xmlns:m="http://schemas.openxmlformats.org/officeDocument/2006/math">
                    <m:r>
                      <a:rPr lang="tr-TR" b="0" i="1" smtClean="0">
                        <a:latin typeface="Cambria Math" panose="02040503050406030204" pitchFamily="18" charset="0"/>
                      </a:rPr>
                      <m:t>𝑛</m:t>
                    </m:r>
                    <m:r>
                      <a:rPr lang="tr-TR" b="0" i="1" smtClean="0">
                        <a:latin typeface="Cambria Math" panose="02040503050406030204" pitchFamily="18" charset="0"/>
                      </a:rPr>
                      <m:t>×</m:t>
                    </m:r>
                    <m:r>
                      <a:rPr lang="tr-TR" b="0" i="1" smtClean="0">
                        <a:latin typeface="Cambria Math" panose="02040503050406030204" pitchFamily="18" charset="0"/>
                      </a:rPr>
                      <m:t>𝑛</m:t>
                    </m:r>
                  </m:oMath>
                </a14:m>
                <a:r>
                  <a:rPr lang="tr-TR" dirty="0"/>
                  <a:t> ağırlık matrisidir. Ağırlık matrisi kavramını örnek üzerinden anlatmak gerekirse</a:t>
                </a:r>
              </a:p>
              <a:p>
                <a:pPr marL="45720" indent="0">
                  <a:buNone/>
                </a:pPr>
                <a14:m>
                  <m:oMathPara xmlns:m="http://schemas.openxmlformats.org/officeDocument/2006/math">
                    <m:oMathParaPr>
                      <m:jc m:val="centerGroup"/>
                    </m:oMathParaPr>
                    <m:oMath xmlns:m="http://schemas.openxmlformats.org/officeDocument/2006/math">
                      <m:bar>
                        <m:barPr>
                          <m:ctrlPr>
                            <a:rPr lang="tr-TR" b="0" i="1" smtClean="0">
                              <a:latin typeface="Cambria Math" panose="02040503050406030204" pitchFamily="18" charset="0"/>
                            </a:rPr>
                          </m:ctrlPr>
                        </m:barPr>
                        <m:e>
                          <m:r>
                            <a:rPr lang="tr-TR" b="0" i="1" smtClean="0">
                              <a:latin typeface="Cambria Math" panose="02040503050406030204" pitchFamily="18" charset="0"/>
                            </a:rPr>
                            <m:t>𝑟</m:t>
                          </m:r>
                        </m:e>
                      </m:ba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𝑓</m:t>
                              </m:r>
                            </m:sub>
                          </m:sSub>
                        </m:e>
                      </m:d>
                      <m:r>
                        <a:rPr lang="tr-TR" b="0" i="1" smtClean="0">
                          <a:latin typeface="Cambria Math" panose="02040503050406030204" pitchFamily="18" charset="0"/>
                        </a:rPr>
                        <m:t>=</m:t>
                      </m:r>
                      <m:d>
                        <m:dPr>
                          <m:begChr m:val="["/>
                          <m:endChr m:val="]"/>
                          <m:ctrlPr>
                            <a:rPr lang="tr-TR" i="1" smtClean="0">
                              <a:latin typeface="Cambria Math" panose="02040503050406030204" pitchFamily="18" charset="0"/>
                            </a:rPr>
                          </m:ctrlPr>
                        </m:dPr>
                        <m:e>
                          <m:m>
                            <m:mPr>
                              <m:mcs>
                                <m:mc>
                                  <m:mcPr>
                                    <m:count m:val="1"/>
                                    <m:mcJc m:val="center"/>
                                  </m:mcPr>
                                </m:mc>
                              </m:mcs>
                              <m:ctrlPr>
                                <a:rPr lang="tr-TR" i="1" smtClean="0">
                                  <a:latin typeface="Cambria Math" panose="02040503050406030204" pitchFamily="18" charset="0"/>
                                </a:rPr>
                              </m:ctrlPr>
                            </m:mPr>
                            <m:mr>
                              <m:e>
                                <m:r>
                                  <m:rPr>
                                    <m:brk m:alnAt="7"/>
                                  </m:rPr>
                                  <a:rPr lang="tr-TR" b="0" i="1" smtClean="0">
                                    <a:latin typeface="Cambria Math" panose="02040503050406030204" pitchFamily="18" charset="0"/>
                                  </a:rPr>
                                  <m:t>1</m:t>
                                </m:r>
                                <m:r>
                                  <a:rPr lang="tr-TR" b="0" i="1" smtClean="0">
                                    <a:latin typeface="Cambria Math" panose="02040503050406030204" pitchFamily="18" charset="0"/>
                                  </a:rPr>
                                  <m:t>000</m:t>
                                </m:r>
                              </m:e>
                            </m:mr>
                            <m:mr>
                              <m:e>
                                <m:r>
                                  <a:rPr lang="tr-TR" b="0" i="1" smtClean="0">
                                    <a:latin typeface="Cambria Math" panose="02040503050406030204" pitchFamily="18" charset="0"/>
                                  </a:rPr>
                                  <m:t>10</m:t>
                                </m:r>
                              </m:e>
                            </m:mr>
                          </m:m>
                        </m:e>
                      </m:d>
                      <m:r>
                        <a:rPr lang="tr-TR" b="0" i="1" smtClean="0">
                          <a:latin typeface="Cambria Math" panose="02040503050406030204" pitchFamily="18" charset="0"/>
                        </a:rPr>
                        <m:t>, </m:t>
                      </m:r>
                      <m:bar>
                        <m:barPr>
                          <m:ctrlPr>
                            <a:rPr lang="tr-TR" b="0" i="1" smtClean="0">
                              <a:latin typeface="Cambria Math" panose="02040503050406030204" pitchFamily="18" charset="0"/>
                            </a:rPr>
                          </m:ctrlPr>
                        </m:barPr>
                        <m:e>
                          <m:r>
                            <a:rPr lang="tr-TR" b="0" i="1" smtClean="0">
                              <a:latin typeface="Cambria Math" panose="02040503050406030204" pitchFamily="18" charset="0"/>
                            </a:rPr>
                            <m:t>𝐻</m:t>
                          </m:r>
                        </m:e>
                      </m:bar>
                      <m:r>
                        <a:rPr lang="tr-TR" b="0" i="0"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plcHide m:val="on"/>
                              <m:mcs>
                                <m:mc>
                                  <m:mcPr>
                                    <m:count m:val="2"/>
                                    <m:mcJc m:val="center"/>
                                  </m:mcPr>
                                </m:mc>
                              </m:mcs>
                              <m:ctrlPr>
                                <a:rPr lang="tr-TR" i="1">
                                  <a:latin typeface="Cambria Math" panose="02040503050406030204" pitchFamily="18" charset="0"/>
                                </a:rPr>
                              </m:ctrlPr>
                            </m:mPr>
                            <m:mr>
                              <m:e>
                                <m:r>
                                  <a:rPr lang="tr-TR" i="1">
                                    <a:latin typeface="Cambria Math" panose="02040503050406030204" pitchFamily="18" charset="0"/>
                                  </a:rPr>
                                  <m:t>1</m:t>
                                </m:r>
                              </m:e>
                              <m:e>
                                <m:r>
                                  <a:rPr lang="tr-TR" i="1">
                                    <a:latin typeface="Cambria Math" panose="02040503050406030204" pitchFamily="18" charset="0"/>
                                  </a:rPr>
                                  <m:t>0</m:t>
                                </m:r>
                              </m:e>
                            </m:mr>
                            <m:mr>
                              <m:e>
                                <m:r>
                                  <a:rPr lang="tr-TR" i="1">
                                    <a:latin typeface="Cambria Math" panose="02040503050406030204" pitchFamily="18" charset="0"/>
                                  </a:rPr>
                                  <m:t>0</m:t>
                                </m:r>
                              </m:e>
                              <m:e>
                                <m:r>
                                  <a:rPr lang="tr-TR" b="0" i="1" smtClean="0">
                                    <a:latin typeface="Cambria Math" panose="02040503050406030204" pitchFamily="18" charset="0"/>
                                  </a:rPr>
                                  <m:t>1</m:t>
                                </m:r>
                              </m:e>
                            </m:mr>
                          </m:m>
                        </m:e>
                      </m:d>
                      <m:r>
                        <m:rPr>
                          <m:nor/>
                        </m:rPr>
                        <a:rPr lang="tr-TR" b="0" i="0" smtClean="0">
                          <a:latin typeface="Cambria Math" panose="02040503050406030204" pitchFamily="18" charset="0"/>
                        </a:rPr>
                        <m:t>, </m:t>
                      </m:r>
                      <m:bar>
                        <m:barPr>
                          <m:ctrlPr>
                            <a:rPr lang="tr-TR" i="1">
                              <a:latin typeface="Cambria Math" panose="02040503050406030204" pitchFamily="18" charset="0"/>
                            </a:rPr>
                          </m:ctrlPr>
                        </m:barPr>
                        <m:e>
                          <m:r>
                            <a:rPr lang="tr-TR" b="0" i="1" smtClean="0">
                              <a:latin typeface="Cambria Math" panose="02040503050406030204" pitchFamily="18" charset="0"/>
                            </a:rPr>
                            <m:t>𝑥</m:t>
                          </m:r>
                        </m:e>
                      </m:ba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𝑓</m:t>
                                    </m:r>
                                  </m:sub>
                                </m:sSub>
                                <m:r>
                                  <a:rPr lang="tr-TR" b="0" i="1" smtClean="0">
                                    <a:latin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r>
                                  <a:rPr lang="tr-TR" i="1">
                                    <a:latin typeface="Cambria Math" panose="02040503050406030204" pitchFamily="18" charset="0"/>
                                  </a:rPr>
                                  <m:t>)</m:t>
                                </m:r>
                              </m:e>
                            </m:mr>
                          </m:m>
                        </m:e>
                      </m:d>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𝐽</m:t>
                      </m:r>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plcHide m:val="on"/>
                              <m:mcs>
                                <m:mc>
                                  <m:mcPr>
                                    <m:count m:val="2"/>
                                    <m:mcJc m:val="center"/>
                                  </m:mcPr>
                                </m:mc>
                              </m:mcs>
                              <m:ctrlPr>
                                <a:rPr lang="tr-TR" b="0" i="1" smtClean="0">
                                  <a:latin typeface="Cambria Math" panose="02040503050406030204" pitchFamily="18" charset="0"/>
                                </a:rPr>
                              </m:ctrlPr>
                            </m:mP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𝑓</m:t>
                                        </m:r>
                                      </m:sub>
                                    </m:sSub>
                                  </m:e>
                                </m:d>
                                <m:r>
                                  <a:rPr lang="tr-TR" b="0" i="1" smtClean="0">
                                    <a:latin typeface="Cambria Math" panose="02040503050406030204" pitchFamily="18" charset="0"/>
                                  </a:rPr>
                                  <m:t>−1000</m:t>
                                </m:r>
                              </m:e>
                              <m:e>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𝑓</m:t>
                                        </m:r>
                                      </m:sub>
                                    </m:sSub>
                                  </m:e>
                                </m:d>
                              </m:e>
                            </m:mr>
                          </m:m>
                          <m:r>
                            <a:rPr lang="tr-TR" b="0" i="1" smtClean="0">
                              <a:latin typeface="Cambria Math" panose="02040503050406030204" pitchFamily="18" charset="0"/>
                            </a:rPr>
                            <m:t>−10</m:t>
                          </m:r>
                        </m:e>
                      </m:d>
                      <m:d>
                        <m:dPr>
                          <m:begChr m:val="["/>
                          <m:endChr m:val="]"/>
                          <m:ctrlPr>
                            <a:rPr lang="tr-TR" i="1">
                              <a:latin typeface="Cambria Math" panose="02040503050406030204" pitchFamily="18" charset="0"/>
                            </a:rPr>
                          </m:ctrlPr>
                        </m:dPr>
                        <m:e>
                          <m:m>
                            <m:mPr>
                              <m:plcHide m:val="on"/>
                              <m:mcs>
                                <m:mc>
                                  <m:mcPr>
                                    <m:count m:val="2"/>
                                    <m:mcJc m:val="center"/>
                                  </m:mcPr>
                                </m:mc>
                              </m:mcs>
                              <m:ctrlPr>
                                <a:rPr lang="tr-TR" i="1">
                                  <a:latin typeface="Cambria Math" panose="02040503050406030204" pitchFamily="18" charset="0"/>
                                </a:rPr>
                              </m:ctrlPr>
                            </m:mPr>
                            <m:mr>
                              <m:e>
                                <m:r>
                                  <a:rPr lang="tr-TR" i="1">
                                    <a:latin typeface="Cambria Math" panose="02040503050406030204" pitchFamily="18" charset="0"/>
                                  </a:rPr>
                                  <m:t>1</m:t>
                                </m:r>
                              </m:e>
                              <m:e>
                                <m:r>
                                  <a:rPr lang="tr-TR" i="1">
                                    <a:latin typeface="Cambria Math" panose="02040503050406030204" pitchFamily="18" charset="0"/>
                                  </a:rPr>
                                  <m:t>0</m:t>
                                </m:r>
                              </m:e>
                            </m:mr>
                            <m:mr>
                              <m:e>
                                <m:r>
                                  <a:rPr lang="tr-TR" i="1">
                                    <a:latin typeface="Cambria Math" panose="02040503050406030204" pitchFamily="18" charset="0"/>
                                  </a:rPr>
                                  <m:t>0</m:t>
                                </m:r>
                              </m:e>
                              <m:e>
                                <m:r>
                                  <a:rPr lang="tr-TR" i="1">
                                    <a:latin typeface="Cambria Math" panose="02040503050406030204" pitchFamily="18" charset="0"/>
                                  </a:rPr>
                                  <m:t>1</m:t>
                                </m:r>
                              </m:e>
                            </m:mr>
                          </m:m>
                        </m:e>
                      </m:d>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b="0" i="1" smtClean="0">
                                    <a:latin typeface="Cambria Math" panose="02040503050406030204" pitchFamily="18" charset="0"/>
                                  </a:rPr>
                                  <m:t>−1000</m:t>
                                </m:r>
                              </m:e>
                            </m:mr>
                            <m:m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b="0" i="1" smtClean="0">
                                    <a:latin typeface="Cambria Math" panose="02040503050406030204" pitchFamily="18" charset="0"/>
                                  </a:rPr>
                                  <m:t>−10</m:t>
                                </m:r>
                              </m:e>
                            </m:mr>
                          </m:m>
                        </m:e>
                      </m:d>
                    </m:oMath>
                  </m:oMathPara>
                </a14:m>
                <a:endParaRPr lang="tr-TR" dirty="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𝐽</m:t>
                      </m:r>
                      <m:r>
                        <a:rPr lang="tr-TR" i="1">
                          <a:latin typeface="Cambria Math" panose="02040503050406030204" pitchFamily="18" charset="0"/>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−1000</m:t>
                              </m:r>
                            </m:e>
                          </m:d>
                        </m:e>
                        <m:sup>
                          <m:r>
                            <a:rPr lang="tr-TR" b="0" i="1" smtClean="0">
                              <a:latin typeface="Cambria Math" panose="02040503050406030204" pitchFamily="18" charset="0"/>
                            </a:rPr>
                            <m:t>2</m:t>
                          </m:r>
                        </m:sup>
                      </m:sSup>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−10</m:t>
                              </m:r>
                            </m:e>
                          </m:d>
                        </m:e>
                        <m:sup>
                          <m:r>
                            <a:rPr lang="tr-TR" b="0" i="1" smtClean="0">
                              <a:latin typeface="Cambria Math" panose="02040503050406030204" pitchFamily="18" charset="0"/>
                            </a:rPr>
                            <m:t>2</m:t>
                          </m:r>
                        </m:sup>
                      </m:sSup>
                    </m:oMath>
                  </m:oMathPara>
                </a14:m>
                <a:endParaRPr lang="tr-TR" dirty="0"/>
              </a:p>
              <a:p>
                <a:pPr marL="45720" indent="0">
                  <a:buNone/>
                </a:pPr>
                <a:r>
                  <a:rPr lang="tr-TR" dirty="0"/>
                  <a:t>İlk Örnek Durumda;  Birinci durum değişkenine nihai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𝑓</m:t>
                        </m:r>
                      </m:sub>
                    </m:sSub>
                  </m:oMath>
                </a14:m>
                <a:r>
                  <a:rPr lang="tr-TR" dirty="0"/>
                  <a:t> zamanında tam yaklaşılmış ikincisine ise %50 yaklaşılmış olsun yani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b="0" i="1" smtClean="0">
                        <a:latin typeface="Cambria Math" panose="02040503050406030204" pitchFamily="18" charset="0"/>
                      </a:rPr>
                      <m:t>=</m:t>
                    </m:r>
                    <m:r>
                      <a:rPr lang="tr-TR" i="1">
                        <a:latin typeface="Cambria Math" panose="02040503050406030204" pitchFamily="18" charset="0"/>
                      </a:rPr>
                      <m:t>1000</m:t>
                    </m:r>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b="0" i="1" smtClean="0">
                        <a:latin typeface="Cambria Math" panose="02040503050406030204" pitchFamily="18" charset="0"/>
                      </a:rPr>
                      <m:t>=5</m:t>
                    </m:r>
                  </m:oMath>
                </a14:m>
                <a:r>
                  <a:rPr lang="tr-TR" dirty="0"/>
                  <a:t> olsun. Bu durumda </a:t>
                </a:r>
                <a14:m>
                  <m:oMath xmlns:m="http://schemas.openxmlformats.org/officeDocument/2006/math">
                    <m:sSub>
                      <m:sSubPr>
                        <m:ctrlPr>
                          <a:rPr lang="tr-TR" b="0" i="1" smtClean="0">
                            <a:latin typeface="Cambria Math" panose="02040503050406030204" pitchFamily="18" charset="0"/>
                          </a:rPr>
                        </m:ctrlPr>
                      </m:sSubPr>
                      <m:e>
                        <m:r>
                          <a:rPr lang="tr-TR" i="1">
                            <a:latin typeface="Cambria Math" panose="02040503050406030204" pitchFamily="18" charset="0"/>
                          </a:rPr>
                          <m:t>𝐽</m:t>
                        </m:r>
                      </m:e>
                      <m:sub>
                        <m:r>
                          <a:rPr lang="tr-TR" b="0" i="1" smtClean="0">
                            <a:latin typeface="Cambria Math" panose="02040503050406030204" pitchFamily="18" charset="0"/>
                          </a:rPr>
                          <m:t>1</m:t>
                        </m:r>
                      </m:sub>
                    </m:sSub>
                    <m:r>
                      <a:rPr lang="tr-TR" i="1">
                        <a:latin typeface="Cambria Math" panose="02040503050406030204" pitchFamily="18" charset="0"/>
                      </a:rPr>
                      <m:t>=</m:t>
                    </m:r>
                    <m:r>
                      <a:rPr lang="tr-TR" b="0" i="1" smtClean="0">
                        <a:latin typeface="Cambria Math" panose="02040503050406030204" pitchFamily="18" charset="0"/>
                      </a:rPr>
                      <m:t>25</m:t>
                    </m:r>
                  </m:oMath>
                </a14:m>
                <a:r>
                  <a:rPr lang="tr-TR" dirty="0"/>
                  <a:t> olur.</a:t>
                </a:r>
              </a:p>
              <a:p>
                <a:pPr marL="45720" indent="0">
                  <a:buNone/>
                </a:pPr>
                <a:r>
                  <a:rPr lang="tr-TR" dirty="0"/>
                  <a:t>İkinci Örnek Durumda; Birinci durum değişkenine nihai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oMath>
                </a14:m>
                <a:r>
                  <a:rPr lang="tr-TR" dirty="0"/>
                  <a:t> zamanında %50 yaklaşılmış ikincisine ise tam yaklaşılmış olsun yani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m:t>
                    </m:r>
                    <m:r>
                      <a:rPr lang="tr-TR" b="0" i="1" smtClean="0">
                        <a:latin typeface="Cambria Math" panose="02040503050406030204" pitchFamily="18" charset="0"/>
                      </a:rPr>
                      <m:t>5</m:t>
                    </m:r>
                    <m:r>
                      <a:rPr lang="tr-TR" i="1">
                        <a:latin typeface="Cambria Math" panose="02040503050406030204" pitchFamily="18" charset="0"/>
                      </a:rPr>
                      <m:t>00;</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𝑡</m:t>
                            </m:r>
                          </m:e>
                          <m:sub>
                            <m:r>
                              <a:rPr lang="tr-TR" i="1">
                                <a:latin typeface="Cambria Math" panose="02040503050406030204" pitchFamily="18" charset="0"/>
                              </a:rPr>
                              <m:t>𝑓</m:t>
                            </m:r>
                          </m:sub>
                        </m:sSub>
                      </m:e>
                    </m:d>
                    <m:r>
                      <a:rPr lang="tr-TR" i="1">
                        <a:latin typeface="Cambria Math" panose="02040503050406030204" pitchFamily="18" charset="0"/>
                      </a:rPr>
                      <m:t>=</m:t>
                    </m:r>
                    <m:r>
                      <a:rPr lang="tr-TR" b="0" i="1" smtClean="0">
                        <a:latin typeface="Cambria Math" panose="02040503050406030204" pitchFamily="18" charset="0"/>
                      </a:rPr>
                      <m:t>10</m:t>
                    </m:r>
                  </m:oMath>
                </a14:m>
                <a:r>
                  <a:rPr lang="tr-TR" dirty="0"/>
                  <a:t> olsun. Bu durumda </a:t>
                </a:r>
                <a14:m>
                  <m:oMath xmlns:m="http://schemas.openxmlformats.org/officeDocument/2006/math">
                    <m:sSub>
                      <m:sSubPr>
                        <m:ctrlPr>
                          <a:rPr lang="tr-TR" b="0" i="1" smtClean="0">
                            <a:latin typeface="Cambria Math" panose="02040503050406030204" pitchFamily="18" charset="0"/>
                          </a:rPr>
                        </m:ctrlPr>
                      </m:sSubPr>
                      <m:e>
                        <m:r>
                          <a:rPr lang="tr-TR" i="1">
                            <a:latin typeface="Cambria Math" panose="02040503050406030204" pitchFamily="18" charset="0"/>
                          </a:rPr>
                          <m:t>𝐽</m:t>
                        </m:r>
                      </m:e>
                      <m:sub>
                        <m:r>
                          <a:rPr lang="tr-TR" b="0" i="1" smtClean="0">
                            <a:latin typeface="Cambria Math" panose="02040503050406030204" pitchFamily="18" charset="0"/>
                          </a:rPr>
                          <m:t>2</m:t>
                        </m:r>
                      </m:sub>
                    </m:sSub>
                    <m:r>
                      <a:rPr lang="tr-TR" i="1">
                        <a:latin typeface="Cambria Math" panose="02040503050406030204" pitchFamily="18" charset="0"/>
                      </a:rPr>
                      <m:t>=25</m:t>
                    </m:r>
                    <m:r>
                      <a:rPr lang="tr-TR" b="0" i="1" smtClean="0">
                        <a:latin typeface="Cambria Math" panose="02040503050406030204" pitchFamily="18" charset="0"/>
                      </a:rPr>
                      <m:t>0000</m:t>
                    </m:r>
                  </m:oMath>
                </a14:m>
                <a:r>
                  <a:rPr lang="tr-TR" dirty="0"/>
                  <a:t> olur.</a:t>
                </a:r>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3" t="-1248" r="-87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57D1AED8-0CE7-448B-8AFA-39DDECFBF1A2}" type="datetime1">
              <a:rPr lang="tr-TR" smtClean="0"/>
              <a:t>21.02.2019</a:t>
            </a:fld>
            <a:endParaRPr lang="tr-TR"/>
          </a:p>
        </p:txBody>
      </p:sp>
      <p:sp>
        <p:nvSpPr>
          <p:cNvPr id="5" name="Footer Placeholder 4"/>
          <p:cNvSpPr>
            <a:spLocks noGrp="1"/>
          </p:cNvSpPr>
          <p:nvPr>
            <p:ph type="ftr" sz="quarter" idx="11"/>
          </p:nvPr>
        </p:nvSpPr>
        <p:spPr/>
        <p:txBody>
          <a:bodyPr/>
          <a:lstStyle/>
          <a:p>
            <a:r>
              <a:rPr lang="tr-TR"/>
              <a:t>Dr. Nurdan Bilgin 2018-2019</a:t>
            </a:r>
          </a:p>
        </p:txBody>
      </p:sp>
      <p:sp>
        <p:nvSpPr>
          <p:cNvPr id="6" name="Slide Number Placeholder 5"/>
          <p:cNvSpPr>
            <a:spLocks noGrp="1"/>
          </p:cNvSpPr>
          <p:nvPr>
            <p:ph type="sldNum" sz="quarter" idx="12"/>
          </p:nvPr>
        </p:nvSpPr>
        <p:spPr/>
        <p:txBody>
          <a:bodyPr/>
          <a:lstStyle/>
          <a:p>
            <a:fld id="{A1F581CE-71F0-4088-85C7-6D10BC70B87B}" type="slidenum">
              <a:rPr lang="tr-TR" smtClean="0"/>
              <a:t>9</a:t>
            </a:fld>
            <a:endParaRPr lang="tr-TR"/>
          </a:p>
        </p:txBody>
      </p:sp>
    </p:spTree>
    <p:extLst>
      <p:ext uri="{BB962C8B-B14F-4D97-AF65-F5344CB8AC3E}">
        <p14:creationId xmlns:p14="http://schemas.microsoft.com/office/powerpoint/2010/main" val="3906496610"/>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lnDef>
      <a:spPr>
        <a:ln w="38100">
          <a:solidFill>
            <a:schemeClr val="tx1"/>
          </a:solidFill>
          <a:headEnd type="triangl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5540</TotalTime>
  <Words>1125</Words>
  <Application>Microsoft Office PowerPoint</Application>
  <PresentationFormat>Widescreen</PresentationFormat>
  <Paragraphs>448</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Cambria Math</vt:lpstr>
      <vt:lpstr>Corbel</vt:lpstr>
      <vt:lpstr>Courier New</vt:lpstr>
      <vt:lpstr>Basis</vt:lpstr>
      <vt:lpstr>Optimal kontrol</vt:lpstr>
      <vt:lpstr>Performans Ölçütleri</vt:lpstr>
      <vt:lpstr>Optimal Kontrol Problemi</vt:lpstr>
      <vt:lpstr>Optimal Kontrol Problemi için Performans Ölçütleri</vt:lpstr>
      <vt:lpstr>Optimal Kontrol Problemi için Performans Ölçütleri</vt:lpstr>
      <vt:lpstr>Tipik Optimal Kontrol Problemlerinin, Performans Ölçütleri Temelinde Değerlendirilmesi</vt:lpstr>
      <vt:lpstr>Nihai Kontrol Problemi (Terminal Control Problem)</vt:lpstr>
      <vt:lpstr>Nihai Kontrol Problemi (Terminal Control Problem)</vt:lpstr>
      <vt:lpstr>Nihai Kontrol Problemi (Terminal Control Problem)</vt:lpstr>
      <vt:lpstr>Nihai Kontrol Problemi (Terminal Control Problem)</vt:lpstr>
      <vt:lpstr>Karesel Form Tercih Edilmesinin Nedeni</vt:lpstr>
      <vt:lpstr>En-Az Zaman Problemi (Minimum-Time Problem)</vt:lpstr>
      <vt:lpstr>Minimum Kontrol Çabası (Minimum Control Effort Problem)</vt:lpstr>
      <vt:lpstr>Minimum Kontrol Çabası (Minimum Control Effort Problem)</vt:lpstr>
      <vt:lpstr>Minimum Kontrol Çabası (Minimum Control Effort Problem)</vt:lpstr>
      <vt:lpstr>İzleme Problemleri (Tracking Problems)</vt:lpstr>
      <vt:lpstr>İzleme Problemleri (Tracking Problems)</vt:lpstr>
      <vt:lpstr>İzleme Problemleri (Tracking Problems)</vt:lpstr>
      <vt:lpstr>Regülatör Problemleri</vt:lpstr>
      <vt:lpstr>Bir Performans Ölçütünün Seçilmesi</vt:lpstr>
      <vt:lpstr>Bir Performans Ölçütünün Seçilmesi</vt:lpstr>
      <vt:lpstr>Örnek:</vt:lpstr>
      <vt:lpstr>Örnek:</vt:lpstr>
      <vt:lpstr>Çözüm:</vt:lpstr>
      <vt:lpstr>Çözüm</vt:lpstr>
      <vt:lpstr>Modelleme ve Performans Ölçütleri</vt:lpstr>
      <vt:lpstr>Modelleme ve Performans Ölçütleri</vt:lpstr>
      <vt:lpstr>Modelleme ve Performans Ölçütleri</vt:lpstr>
      <vt:lpstr>Modelleme ve Performans Ölçütleri</vt:lpstr>
      <vt:lpstr>Modelleme ve Performans Ölçütleri</vt:lpstr>
      <vt:lpstr>Dayanak 1:</vt:lpstr>
      <vt:lpstr>Örnek:</vt:lpstr>
      <vt:lpstr>Örnek Devam</vt:lpstr>
      <vt:lpstr>Örnek:</vt:lpstr>
      <vt:lpstr>Dayanak 2</vt:lpstr>
      <vt:lpstr>Dayanak 3</vt:lpstr>
      <vt:lpstr>Dayanak 3</vt:lpstr>
      <vt:lpstr>Dayanak 4</vt:lpstr>
      <vt:lpstr>Yorum</vt:lpstr>
      <vt:lpstr>Örnek:</vt:lpstr>
      <vt:lpstr>Çözüm</vt:lpstr>
      <vt:lpstr>Çözüm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kontrol</dc:title>
  <dc:creator>Nurdan Bilgin</dc:creator>
  <cp:lastModifiedBy>Nurdan Bilgin</cp:lastModifiedBy>
  <cp:revision>151</cp:revision>
  <dcterms:created xsi:type="dcterms:W3CDTF">2019-02-09T14:54:41Z</dcterms:created>
  <dcterms:modified xsi:type="dcterms:W3CDTF">2019-02-21T13:33:49Z</dcterms:modified>
</cp:coreProperties>
</file>