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258" r:id="rId3"/>
    <p:sldId id="259" r:id="rId4"/>
    <p:sldId id="260" r:id="rId5"/>
    <p:sldId id="261" r:id="rId6"/>
    <p:sldId id="264" r:id="rId7"/>
    <p:sldId id="265" r:id="rId8"/>
    <p:sldId id="257"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1" r:id="rId23"/>
    <p:sldId id="279" r:id="rId24"/>
    <p:sldId id="282" r:id="rId25"/>
    <p:sldId id="283" r:id="rId26"/>
    <p:sldId id="280" r:id="rId27"/>
    <p:sldId id="287" r:id="rId28"/>
    <p:sldId id="284" r:id="rId29"/>
    <p:sldId id="285" r:id="rId30"/>
    <p:sldId id="288" r:id="rId31"/>
    <p:sldId id="292" r:id="rId32"/>
    <p:sldId id="293" r:id="rId33"/>
    <p:sldId id="295" r:id="rId34"/>
    <p:sldId id="296" r:id="rId35"/>
    <p:sldId id="297" r:id="rId36"/>
    <p:sldId id="298" r:id="rId37"/>
    <p:sldId id="299" r:id="rId38"/>
    <p:sldId id="300" r:id="rId39"/>
    <p:sldId id="290" r:id="rId40"/>
    <p:sldId id="29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DCDDE-01E5-474A-BAA0-B0D07F39A4C1}" type="datetimeFigureOut">
              <a:rPr lang="tr-TR" smtClean="0"/>
              <a:t>24.02.2019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59C75-C23D-48AA-B48B-C3E057677071}" type="slidenum">
              <a:rPr lang="tr-TR" smtClean="0"/>
              <a:t>‹#›</a:t>
            </a:fld>
            <a:endParaRPr lang="tr-TR"/>
          </a:p>
        </p:txBody>
      </p:sp>
    </p:spTree>
    <p:extLst>
      <p:ext uri="{BB962C8B-B14F-4D97-AF65-F5344CB8AC3E}">
        <p14:creationId xmlns:p14="http://schemas.microsoft.com/office/powerpoint/2010/main" val="424110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C62D67D-ECEB-4442-B14E-CE31090C80CA}" type="datetime1">
              <a:rPr lang="tr-TR" smtClean="0"/>
              <a:t>24.02.2019</a:t>
            </a:fld>
            <a:endParaRPr lang="tr-TR"/>
          </a:p>
        </p:txBody>
      </p:sp>
      <p:sp>
        <p:nvSpPr>
          <p:cNvPr id="5" name="Footer Placeholder 4"/>
          <p:cNvSpPr>
            <a:spLocks noGrp="1"/>
          </p:cNvSpPr>
          <p:nvPr>
            <p:ph type="ftr" sz="quarter" idx="11"/>
          </p:nvPr>
        </p:nvSpPr>
        <p:spPr/>
        <p:txBody>
          <a:bodyPr/>
          <a:lstStyle>
            <a:lvl1pPr>
              <a:defRPr>
                <a:solidFill>
                  <a:schemeClr val="tx1"/>
                </a:solidFill>
              </a:defRPr>
            </a:lvl1p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1F581CE-71F0-4088-85C7-6D10BC70B87B}"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2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FED58E-352B-4628-B722-465261E3FA04}"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78603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C305C-388E-4713-9F11-4D4CE1398326}"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05193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263" y="418528"/>
            <a:ext cx="11177516" cy="700588"/>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532264" y="1214651"/>
            <a:ext cx="11177516" cy="488134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10731" y="6223828"/>
            <a:ext cx="2329074" cy="365125"/>
          </a:xfrm>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a:xfrm>
            <a:off x="9998274" y="6223828"/>
            <a:ext cx="1706217" cy="365125"/>
          </a:xfrm>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784775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C6F4CF-439E-4A1C-B7C6-D930E4FBC5D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322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77672" y="391232"/>
            <a:ext cx="11204812" cy="65964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7672" y="1193946"/>
            <a:ext cx="5420208" cy="4886813"/>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1193946"/>
            <a:ext cx="5414872" cy="4886814"/>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528840" y="6223828"/>
            <a:ext cx="2329074" cy="365125"/>
          </a:xfrm>
        </p:spPr>
        <p:txBody>
          <a:bodyPr/>
          <a:lstStyle/>
          <a:p>
            <a:fld id="{A4920C92-C129-4A29-B7DE-6868BACBB59B}"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a:xfrm>
            <a:off x="10011923" y="6223828"/>
            <a:ext cx="1706217" cy="365125"/>
          </a:xfrm>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40845423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483B3E-29AD-4057-A345-6E35CB383B4D}" type="datetime1">
              <a:rPr lang="tr-TR" smtClean="0"/>
              <a:t>24.02.2019</a:t>
            </a:fld>
            <a:endParaRPr lang="tr-TR"/>
          </a:p>
        </p:txBody>
      </p:sp>
      <p:sp>
        <p:nvSpPr>
          <p:cNvPr id="8" name="Footer Placeholder 7"/>
          <p:cNvSpPr>
            <a:spLocks noGrp="1"/>
          </p:cNvSpPr>
          <p:nvPr>
            <p:ph type="ftr" sz="quarter" idx="11"/>
          </p:nvPr>
        </p:nvSpPr>
        <p:spPr/>
        <p:txBody>
          <a:bodyPr/>
          <a:lstStyle/>
          <a:p>
            <a:r>
              <a:rPr lang="tr-TR" smtClean="0"/>
              <a:t>Dr. Nurdan Bilgin 2018-2019</a:t>
            </a:r>
            <a:endParaRPr lang="tr-TR"/>
          </a:p>
        </p:txBody>
      </p:sp>
      <p:sp>
        <p:nvSpPr>
          <p:cNvPr id="9" name="Slide Number Placeholder 8"/>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100081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9D4838-5470-40F9-8D8C-4D5E3E9AD242}" type="datetime1">
              <a:rPr lang="tr-TR" smtClean="0"/>
              <a:t>24.02.2019</a:t>
            </a:fld>
            <a:endParaRPr lang="tr-TR"/>
          </a:p>
        </p:txBody>
      </p:sp>
      <p:sp>
        <p:nvSpPr>
          <p:cNvPr id="4" name="Footer Placeholder 3"/>
          <p:cNvSpPr>
            <a:spLocks noGrp="1"/>
          </p:cNvSpPr>
          <p:nvPr>
            <p:ph type="ftr" sz="quarter" idx="11"/>
          </p:nvPr>
        </p:nvSpPr>
        <p:spPr/>
        <p:txBody>
          <a:bodyPr/>
          <a:lstStyle/>
          <a:p>
            <a:r>
              <a:rPr lang="tr-TR" smtClean="0"/>
              <a:t>Dr. Nurdan Bilgin 2018-2019</a:t>
            </a:r>
            <a:endParaRPr lang="tr-TR"/>
          </a:p>
        </p:txBody>
      </p:sp>
      <p:sp>
        <p:nvSpPr>
          <p:cNvPr id="5" name="Slide Number Placeholder 4"/>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7503092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B8F1C-B34B-4B05-9688-DEDA3FB354D1}" type="datetime1">
              <a:rPr lang="tr-TR" smtClean="0"/>
              <a:t>24.02.2019</a:t>
            </a:fld>
            <a:endParaRPr lang="tr-TR"/>
          </a:p>
        </p:txBody>
      </p:sp>
      <p:sp>
        <p:nvSpPr>
          <p:cNvPr id="3" name="Footer Placeholder 2"/>
          <p:cNvSpPr>
            <a:spLocks noGrp="1"/>
          </p:cNvSpPr>
          <p:nvPr>
            <p:ph type="ftr" sz="quarter" idx="11"/>
          </p:nvPr>
        </p:nvSpPr>
        <p:spPr/>
        <p:txBody>
          <a:bodyPr/>
          <a:lstStyle/>
          <a:p>
            <a:r>
              <a:rPr lang="tr-TR" smtClean="0"/>
              <a:t>Dr. Nurdan Bilgin 2018-2019</a:t>
            </a:r>
            <a:endParaRPr lang="tr-TR"/>
          </a:p>
        </p:txBody>
      </p:sp>
      <p:sp>
        <p:nvSpPr>
          <p:cNvPr id="4" name="Slide Number Placeholder 3"/>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94621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BA3DAE-4BAC-4033-864E-26754B11420F}"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184632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59DE30-3DDE-4013-AD65-30EE5051DE8C}"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410497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1FB0899-8F57-4973-8F48-0C941FDE4B97}" type="datetime1">
              <a:rPr lang="tr-TR" smtClean="0"/>
              <a:t>24.02.2019</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tr-TR" smtClean="0"/>
              <a:t>Dr. Nurdan Bilgin 2018-2019</a:t>
            </a:r>
            <a:endParaRPr lang="tr-T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A1F581CE-71F0-4088-85C7-6D10BC70B87B}" type="slidenum">
              <a:rPr lang="tr-TR" smtClean="0"/>
              <a:t>‹#›</a:t>
            </a:fld>
            <a:endParaRPr lang="tr-TR"/>
          </a:p>
        </p:txBody>
      </p:sp>
    </p:spTree>
    <p:extLst>
      <p:ext uri="{BB962C8B-B14F-4D97-AF65-F5344CB8AC3E}">
        <p14:creationId xmlns:p14="http://schemas.microsoft.com/office/powerpoint/2010/main" val="35541459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tel:1536" TargetMode="External"/><Relationship Id="rId2" Type="http://schemas.openxmlformats.org/officeDocument/2006/relationships/hyperlink" Target="http://otomatikkontrol.omu.edu.t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Optimal kontrol</a:t>
            </a:r>
            <a:endParaRPr lang="tr-TR" dirty="0"/>
          </a:p>
        </p:txBody>
      </p:sp>
      <p:sp>
        <p:nvSpPr>
          <p:cNvPr id="3" name="Subtitle 2"/>
          <p:cNvSpPr>
            <a:spLocks noGrp="1"/>
          </p:cNvSpPr>
          <p:nvPr>
            <p:ph type="subTitle" idx="1"/>
          </p:nvPr>
        </p:nvSpPr>
        <p:spPr>
          <a:xfrm>
            <a:off x="1709530" y="3869634"/>
            <a:ext cx="8767860" cy="2032402"/>
          </a:xfrm>
        </p:spPr>
        <p:txBody>
          <a:bodyPr>
            <a:normAutofit/>
          </a:bodyPr>
          <a:lstStyle/>
          <a:p>
            <a:r>
              <a:rPr lang="tr-TR" sz="2000" dirty="0"/>
              <a:t>Ders işleyiş kurallarının tartışılması</a:t>
            </a:r>
          </a:p>
          <a:p>
            <a:r>
              <a:rPr lang="tr-TR" sz="2000" dirty="0" smtClean="0"/>
              <a:t>Birinci Bölüm:</a:t>
            </a:r>
          </a:p>
          <a:p>
            <a:r>
              <a:rPr lang="tr-TR" sz="2000" dirty="0" smtClean="0"/>
              <a:t>Sistemin Tanımlanması ve Performansının Değerlendirilmesi</a:t>
            </a:r>
          </a:p>
          <a:p>
            <a:r>
              <a:rPr lang="tr-TR" sz="2000" smtClean="0"/>
              <a:t>Optimal Kontrol İçin Temel Kavramlar</a:t>
            </a:r>
            <a:endParaRPr lang="tr-TR" sz="2000" dirty="0"/>
          </a:p>
          <a:p>
            <a:endParaRPr lang="tr-TR" sz="2000" dirty="0" smtClean="0"/>
          </a:p>
          <a:p>
            <a:endParaRPr lang="tr-TR" sz="2000" dirty="0" smtClean="0"/>
          </a:p>
          <a:p>
            <a:endParaRPr lang="tr-TR" sz="2000" dirty="0"/>
          </a:p>
          <a:p>
            <a:endParaRPr lang="tr-TR" dirty="0"/>
          </a:p>
        </p:txBody>
      </p:sp>
      <p:sp>
        <p:nvSpPr>
          <p:cNvPr id="4" name="Footer Placeholder 3"/>
          <p:cNvSpPr>
            <a:spLocks noGrp="1"/>
          </p:cNvSpPr>
          <p:nvPr>
            <p:ph type="ftr" sz="quarter" idx="11"/>
          </p:nvPr>
        </p:nvSpPr>
        <p:spPr/>
        <p:txBody>
          <a:bodyPr/>
          <a:lstStyle/>
          <a:p>
            <a:r>
              <a:rPr lang="tr-TR" smtClean="0"/>
              <a:t>Dr. Nurdan Bilgin 2018-2019</a:t>
            </a:r>
            <a:endParaRPr lang="tr-TR" dirty="0"/>
          </a:p>
        </p:txBody>
      </p:sp>
      <p:sp>
        <p:nvSpPr>
          <p:cNvPr id="5" name="Date Placeholder 4"/>
          <p:cNvSpPr>
            <a:spLocks noGrp="1"/>
          </p:cNvSpPr>
          <p:nvPr>
            <p:ph type="dt" sz="half" idx="10"/>
          </p:nvPr>
        </p:nvSpPr>
        <p:spPr/>
        <p:txBody>
          <a:bodyPr/>
          <a:lstStyle/>
          <a:p>
            <a:fld id="{D7353437-76F5-44F0-BE7C-F3C3DA36BA11}" type="datetime1">
              <a:rPr lang="tr-TR" smtClean="0"/>
              <a:t>24.02.2019</a:t>
            </a:fld>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a:t>
            </a:fld>
            <a:endParaRPr lang="tr-TR"/>
          </a:p>
        </p:txBody>
      </p:sp>
    </p:spTree>
    <p:extLst>
      <p:ext uri="{BB962C8B-B14F-4D97-AF65-F5344CB8AC3E}">
        <p14:creationId xmlns:p14="http://schemas.microsoft.com/office/powerpoint/2010/main" val="3595597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2263" y="418528"/>
                <a:ext cx="11177516" cy="1337862"/>
              </a:xfrm>
            </p:spPr>
            <p:txBody>
              <a:bodyPr>
                <a:noAutofit/>
              </a:bodyPr>
              <a:lstStyle/>
              <a:p>
                <a:r>
                  <a:rPr lang="tr-TR" sz="2200" dirty="0"/>
                  <a:t>Dinamik bir sistemin “</a:t>
                </a:r>
                <a:r>
                  <a:rPr lang="tr-TR" sz="2200" b="1" dirty="0"/>
                  <a:t>durum değişkenleri</a:t>
                </a:r>
                <a:r>
                  <a:rPr lang="tr-TR" sz="2200" dirty="0"/>
                  <a:t>”, sistemin tüm davranışlarını </a:t>
                </a:r>
                <a14:m>
                  <m:oMath xmlns:m="http://schemas.openxmlformats.org/officeDocument/2006/math">
                    <m:r>
                      <a:rPr lang="tr-TR" sz="2200" i="1" dirty="0">
                        <a:latin typeface="Cambria Math" panose="02040503050406030204" pitchFamily="18" charset="0"/>
                      </a:rPr>
                      <m:t>𝑡</m:t>
                    </m:r>
                    <m:r>
                      <a:rPr lang="tr-TR" sz="2200" i="1" dirty="0">
                        <a:latin typeface="Cambria Math" panose="02040503050406030204" pitchFamily="18" charset="0"/>
                      </a:rPr>
                      <m:t>≥</m:t>
                    </m:r>
                    <m:r>
                      <a:rPr lang="tr-TR" sz="2200" i="1" dirty="0">
                        <a:latin typeface="Cambria Math" panose="02040503050406030204" pitchFamily="18" charset="0"/>
                      </a:rPr>
                      <m:t>𝑡</m:t>
                    </m:r>
                    <m:r>
                      <a:rPr lang="tr-TR" sz="2200" i="1" baseline="-25000" dirty="0">
                        <a:latin typeface="Cambria Math" panose="02040503050406030204" pitchFamily="18" charset="0"/>
                      </a:rPr>
                      <m:t>0</m:t>
                    </m:r>
                  </m:oMath>
                </a14:m>
                <a:r>
                  <a:rPr lang="tr-TR" sz="2200" dirty="0"/>
                  <a:t>’da, sistem girdileri ile birlikte, belirlemek için gerekli ve yeterli olan sistem değişkenlerinin en küçük kümesidir. Burada </a:t>
                </a:r>
                <a14:m>
                  <m:oMath xmlns:m="http://schemas.openxmlformats.org/officeDocument/2006/math">
                    <m:r>
                      <a:rPr lang="tr-TR" sz="2200" i="1" dirty="0">
                        <a:latin typeface="Cambria Math" panose="02040503050406030204" pitchFamily="18" charset="0"/>
                      </a:rPr>
                      <m:t>𝑡</m:t>
                    </m:r>
                    <m:r>
                      <a:rPr lang="tr-TR" sz="2200" i="1" baseline="-25000" dirty="0">
                        <a:latin typeface="Cambria Math" panose="02040503050406030204" pitchFamily="18" charset="0"/>
                      </a:rPr>
                      <m:t>0</m:t>
                    </m:r>
                  </m:oMath>
                </a14:m>
                <a:r>
                  <a:rPr lang="tr-TR" sz="2200" dirty="0"/>
                  <a:t> başlangıç zamanını ifade etmektedir</a:t>
                </a:r>
                <a:r>
                  <a:rPr lang="tr-TR" sz="2200" dirty="0" smtClean="0"/>
                  <a:t>.</a:t>
                </a:r>
                <a:endParaRPr lang="tr-TR" sz="2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2263" y="418528"/>
                <a:ext cx="11177516" cy="1337862"/>
              </a:xfrm>
              <a:blipFill>
                <a:blip r:embed="rId2"/>
                <a:stretch>
                  <a:fillRect l="-70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2264" y="1884218"/>
                <a:ext cx="11177516" cy="4211782"/>
              </a:xfrm>
            </p:spPr>
            <p:txBody>
              <a:bodyPr>
                <a:normAutofit/>
              </a:bodyPr>
              <a:lstStyle/>
              <a:p>
                <a:pPr marL="45720" indent="0">
                  <a:buNone/>
                </a:pPr>
                <a14:m>
                  <m:oMathPara xmlns:m="http://schemas.openxmlformats.org/officeDocument/2006/math">
                    <m:oMathParaPr>
                      <m:jc m:val="centerGroup"/>
                    </m:oMathParaPr>
                    <m:oMath xmlns:m="http://schemas.openxmlformats.org/officeDocument/2006/math">
                      <m:bar>
                        <m:barPr>
                          <m:ctrlPr>
                            <a:rPr lang="tr-TR" sz="2000" b="0" i="1" smtClean="0">
                              <a:latin typeface="Cambria Math" panose="02040503050406030204" pitchFamily="18" charset="0"/>
                            </a:rPr>
                          </m:ctrlPr>
                        </m:barPr>
                        <m:e>
                          <m:r>
                            <a:rPr lang="tr-TR" sz="2000" b="0" i="1" smtClean="0">
                              <a:latin typeface="Cambria Math" panose="02040503050406030204" pitchFamily="18" charset="0"/>
                            </a:rPr>
                            <m:t>𝑥</m:t>
                          </m:r>
                        </m:e>
                      </m:bar>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𝑡</m:t>
                          </m:r>
                        </m:e>
                      </m:d>
                      <m:r>
                        <a:rPr lang="tr-TR" sz="2000" b="0" i="1" smtClean="0">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tr-TR" sz="2000" b="0" i="1">
                                        <a:latin typeface="Cambria Math" panose="02040503050406030204" pitchFamily="18" charset="0"/>
                                      </a:rPr>
                                      <m:t>𝑥</m:t>
                                    </m:r>
                                  </m:e>
                                  <m:sub>
                                    <m:r>
                                      <a:rPr lang="tr-TR" sz="2000" b="0" i="1">
                                        <a:latin typeface="Cambria Math" panose="02040503050406030204" pitchFamily="18" charset="0"/>
                                      </a:rPr>
                                      <m:t>1</m:t>
                                    </m:r>
                                  </m:sub>
                                </m:sSub>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𝑡</m:t>
                                    </m:r>
                                  </m:e>
                                </m:d>
                              </m:e>
                            </m:mr>
                            <m:mr>
                              <m:e>
                                <m:sSub>
                                  <m:sSubPr>
                                    <m:ctrlPr>
                                      <a:rPr lang="tr-TR" sz="2000" i="1">
                                        <a:latin typeface="Cambria Math" panose="02040503050406030204" pitchFamily="18" charset="0"/>
                                      </a:rPr>
                                    </m:ctrlPr>
                                  </m:sSubPr>
                                  <m:e>
                                    <m:r>
                                      <a:rPr lang="tr-TR" sz="2000" b="0" i="1">
                                        <a:latin typeface="Cambria Math" panose="02040503050406030204" pitchFamily="18" charset="0"/>
                                      </a:rPr>
                                      <m:t>𝑥</m:t>
                                    </m:r>
                                  </m:e>
                                  <m:sub>
                                    <m:r>
                                      <a:rPr lang="tr-TR" sz="2000" b="0" i="1">
                                        <a:latin typeface="Cambria Math" panose="02040503050406030204" pitchFamily="18" charset="0"/>
                                      </a:rPr>
                                      <m:t>2</m:t>
                                    </m:r>
                                  </m:sub>
                                </m:sSub>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𝑡</m:t>
                                    </m:r>
                                  </m:e>
                                </m:d>
                              </m:e>
                            </m:mr>
                            <m:mr>
                              <m:e>
                                <m:r>
                                  <a:rPr lang="tr-TR" sz="2000" b="0" i="1" smtClean="0">
                                    <a:latin typeface="Cambria Math" panose="02040503050406030204" pitchFamily="18" charset="0"/>
                                    <a:ea typeface="Cambria Math" panose="02040503050406030204" pitchFamily="18" charset="0"/>
                                  </a:rPr>
                                  <m:t>⋮</m:t>
                                </m:r>
                              </m:e>
                            </m:mr>
                            <m:mr>
                              <m:e>
                                <m:sSub>
                                  <m:sSubPr>
                                    <m:ctrlPr>
                                      <a:rPr lang="tr-TR" sz="2000" i="1">
                                        <a:latin typeface="Cambria Math" panose="02040503050406030204" pitchFamily="18" charset="0"/>
                                      </a:rPr>
                                    </m:ctrlPr>
                                  </m:sSubPr>
                                  <m:e>
                                    <m:r>
                                      <a:rPr lang="tr-TR" sz="2000" b="0" i="1">
                                        <a:latin typeface="Cambria Math" panose="02040503050406030204" pitchFamily="18" charset="0"/>
                                      </a:rPr>
                                      <m:t>𝑥</m:t>
                                    </m:r>
                                  </m:e>
                                  <m:sub>
                                    <m:r>
                                      <a:rPr lang="tr-TR" sz="2000" b="0" i="1">
                                        <a:latin typeface="Cambria Math" panose="02040503050406030204" pitchFamily="18" charset="0"/>
                                      </a:rPr>
                                      <m:t>𝑛</m:t>
                                    </m:r>
                                    <m:r>
                                      <a:rPr lang="tr-TR" sz="2000" b="0" i="1">
                                        <a:latin typeface="Cambria Math" panose="02040503050406030204" pitchFamily="18" charset="0"/>
                                      </a:rPr>
                                      <m:t>−1</m:t>
                                    </m:r>
                                  </m:sub>
                                </m:sSub>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𝑡</m:t>
                                    </m:r>
                                  </m:e>
                                </m:d>
                              </m:e>
                            </m:mr>
                            <m:mr>
                              <m:e>
                                <m:sSub>
                                  <m:sSubPr>
                                    <m:ctrlPr>
                                      <a:rPr lang="tr-TR" sz="2000" i="1">
                                        <a:latin typeface="Cambria Math" panose="02040503050406030204" pitchFamily="18" charset="0"/>
                                      </a:rPr>
                                    </m:ctrlPr>
                                  </m:sSubPr>
                                  <m:e>
                                    <m:r>
                                      <a:rPr lang="tr-TR" sz="2000" b="0" i="1">
                                        <a:latin typeface="Cambria Math" panose="02040503050406030204" pitchFamily="18" charset="0"/>
                                      </a:rPr>
                                      <m:t>𝑥</m:t>
                                    </m:r>
                                  </m:e>
                                  <m:sub>
                                    <m:r>
                                      <a:rPr lang="tr-TR" sz="2000" b="0" i="1">
                                        <a:latin typeface="Cambria Math" panose="02040503050406030204" pitchFamily="18" charset="0"/>
                                      </a:rPr>
                                      <m:t>𝑛</m:t>
                                    </m:r>
                                  </m:sub>
                                </m:sSub>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𝑡</m:t>
                                    </m:r>
                                  </m:e>
                                </m:d>
                              </m:e>
                            </m:mr>
                          </m:m>
                        </m:e>
                      </m:d>
                      <m:r>
                        <a:rPr lang="tr-TR" sz="2000" b="0" i="1" smtClean="0">
                          <a:latin typeface="Cambria Math" panose="02040503050406030204" pitchFamily="18" charset="0"/>
                        </a:rPr>
                        <m:t>=</m:t>
                      </m:r>
                      <m:r>
                        <a:rPr lang="tr-TR" sz="2000" b="0" i="1" smtClean="0">
                          <a:latin typeface="Cambria Math" panose="02040503050406030204" pitchFamily="18" charset="0"/>
                        </a:rPr>
                        <m:t>𝑑𝑢𝑟𝑢𝑚</m:t>
                      </m:r>
                      <m:r>
                        <a:rPr lang="tr-TR" sz="2000" b="0" i="1" smtClean="0">
                          <a:latin typeface="Cambria Math" panose="02040503050406030204" pitchFamily="18" charset="0"/>
                        </a:rPr>
                        <m:t> </m:t>
                      </m:r>
                      <m:r>
                        <a:rPr lang="tr-TR" sz="2000" b="0" i="1" smtClean="0">
                          <a:latin typeface="Cambria Math" panose="02040503050406030204" pitchFamily="18" charset="0"/>
                        </a:rPr>
                        <m:t>𝑑𝑒</m:t>
                      </m:r>
                      <m:r>
                        <a:rPr lang="tr-TR" sz="2000" b="0" i="1" smtClean="0">
                          <a:latin typeface="Cambria Math" panose="02040503050406030204" pitchFamily="18" charset="0"/>
                        </a:rPr>
                        <m:t>ğ</m:t>
                      </m:r>
                      <m:r>
                        <a:rPr lang="tr-TR" sz="2000" b="0" i="1" smtClean="0">
                          <a:latin typeface="Cambria Math" panose="02040503050406030204" pitchFamily="18" charset="0"/>
                        </a:rPr>
                        <m:t>𝑖</m:t>
                      </m:r>
                      <m:r>
                        <a:rPr lang="tr-TR" sz="2000" b="0" i="1" smtClean="0">
                          <a:latin typeface="Cambria Math" panose="02040503050406030204" pitchFamily="18" charset="0"/>
                        </a:rPr>
                        <m:t>ş</m:t>
                      </m:r>
                      <m:r>
                        <a:rPr lang="tr-TR" sz="2000" b="0" i="1" smtClean="0">
                          <a:latin typeface="Cambria Math" panose="02040503050406030204" pitchFamily="18" charset="0"/>
                        </a:rPr>
                        <m:t>𝑘𝑒𝑛𝑙𝑒𝑟𝑖</m:t>
                      </m:r>
                      <m:r>
                        <a:rPr lang="tr-TR" sz="2000" b="0" i="1" smtClean="0">
                          <a:latin typeface="Cambria Math" panose="02040503050406030204" pitchFamily="18" charset="0"/>
                        </a:rPr>
                        <m:t> </m:t>
                      </m:r>
                      <m:r>
                        <a:rPr lang="tr-TR" sz="2000" b="0" i="1" smtClean="0">
                          <a:latin typeface="Cambria Math" panose="02040503050406030204" pitchFamily="18" charset="0"/>
                        </a:rPr>
                        <m:t>𝑣𝑒𝑘𝑡</m:t>
                      </m:r>
                      <m:r>
                        <a:rPr lang="tr-TR" sz="2000" b="0" i="1" smtClean="0">
                          <a:latin typeface="Cambria Math" panose="02040503050406030204" pitchFamily="18" charset="0"/>
                        </a:rPr>
                        <m:t>ö</m:t>
                      </m:r>
                      <m:r>
                        <a:rPr lang="tr-TR" sz="2000" b="0" i="1" smtClean="0">
                          <a:latin typeface="Cambria Math" panose="02040503050406030204" pitchFamily="18" charset="0"/>
                        </a:rPr>
                        <m:t>𝑟</m:t>
                      </m:r>
                      <m:r>
                        <a:rPr lang="tr-TR" sz="2000" b="0" i="1" smtClean="0">
                          <a:latin typeface="Cambria Math" panose="02040503050406030204" pitchFamily="18" charset="0"/>
                        </a:rPr>
                        <m:t>ü;</m:t>
                      </m:r>
                      <m:r>
                        <a:rPr lang="tr-TR" sz="2000" b="0" i="1" smtClean="0">
                          <a:latin typeface="Cambria Math" panose="02040503050406030204" pitchFamily="18" charset="0"/>
                        </a:rPr>
                        <m:t>𝑛</m:t>
                      </m:r>
                      <m:r>
                        <a:rPr lang="tr-TR" sz="2000" b="0" i="1" smtClean="0">
                          <a:latin typeface="Cambria Math" panose="02040503050406030204" pitchFamily="18" charset="0"/>
                        </a:rPr>
                        <m:t>→</m:t>
                      </m:r>
                      <m:r>
                        <a:rPr lang="tr-TR" sz="2000" b="0" i="1" smtClean="0">
                          <a:latin typeface="Cambria Math" panose="02040503050406030204" pitchFamily="18" charset="0"/>
                        </a:rPr>
                        <m:t>𝑠𝑖𝑠𝑡𝑒𝑚𝑖𝑛</m:t>
                      </m:r>
                      <m:r>
                        <a:rPr lang="tr-TR" sz="2000" b="0" i="1" smtClean="0">
                          <a:latin typeface="Cambria Math" panose="02040503050406030204" pitchFamily="18" charset="0"/>
                        </a:rPr>
                        <m:t> </m:t>
                      </m:r>
                      <m:r>
                        <a:rPr lang="tr-TR" sz="2000" b="0" i="1" smtClean="0">
                          <a:latin typeface="Cambria Math" panose="02040503050406030204" pitchFamily="18" charset="0"/>
                        </a:rPr>
                        <m:t>𝑑𝑒𝑟𝑒𝑐𝑒𝑠𝑖</m:t>
                      </m:r>
                    </m:oMath>
                  </m:oMathPara>
                </a14:m>
                <a:endParaRPr lang="tr-TR" sz="2000" dirty="0" smtClean="0"/>
              </a:p>
              <a:p>
                <a:pPr marL="45720" indent="0">
                  <a:buNone/>
                </a:pPr>
                <a:endParaRPr lang="tr-TR" sz="2000" dirty="0"/>
              </a:p>
              <a:p>
                <a:pPr marL="45720" indent="0">
                  <a:buNone/>
                </a:pPr>
                <a14:m>
                  <m:oMathPara xmlns:m="http://schemas.openxmlformats.org/officeDocument/2006/math">
                    <m:oMathParaPr>
                      <m:jc m:val="centerGroup"/>
                    </m:oMathParaPr>
                    <m:oMath xmlns:m="http://schemas.openxmlformats.org/officeDocument/2006/math">
                      <m:bar>
                        <m:barPr>
                          <m:ctrlPr>
                            <a:rPr lang="tr-TR" sz="2000" i="1">
                              <a:latin typeface="Cambria Math" panose="02040503050406030204" pitchFamily="18" charset="0"/>
                            </a:rPr>
                          </m:ctrlPr>
                        </m:barPr>
                        <m:e>
                          <m:r>
                            <a:rPr lang="tr-TR" sz="2000" b="0" i="1" smtClean="0">
                              <a:latin typeface="Cambria Math" panose="02040503050406030204" pitchFamily="18" charset="0"/>
                            </a:rPr>
                            <m:t>𝑢</m:t>
                          </m:r>
                        </m:e>
                      </m:bar>
                      <m:d>
                        <m:dPr>
                          <m:ctrlPr>
                            <a:rPr lang="tr-TR" sz="2000" i="1">
                              <a:latin typeface="Cambria Math" panose="02040503050406030204" pitchFamily="18" charset="0"/>
                            </a:rPr>
                          </m:ctrlPr>
                        </m:dPr>
                        <m:e>
                          <m:r>
                            <a:rPr lang="tr-TR" sz="2000" i="1">
                              <a:latin typeface="Cambria Math" panose="02040503050406030204" pitchFamily="18" charset="0"/>
                            </a:rPr>
                            <m:t>𝑡</m:t>
                          </m:r>
                        </m:e>
                      </m:d>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tr-TR" sz="2000" b="0" i="1" smtClean="0">
                                        <a:latin typeface="Cambria Math" panose="02040503050406030204" pitchFamily="18" charset="0"/>
                                      </a:rPr>
                                      <m:t>𝑢</m:t>
                                    </m:r>
                                  </m:e>
                                  <m:sub>
                                    <m:r>
                                      <a:rPr lang="tr-TR" sz="2000" i="1">
                                        <a:latin typeface="Cambria Math" panose="02040503050406030204" pitchFamily="18" charset="0"/>
                                      </a:rPr>
                                      <m:t>1</m:t>
                                    </m:r>
                                  </m:sub>
                                </m:sSub>
                                <m:d>
                                  <m:dPr>
                                    <m:ctrlPr>
                                      <a:rPr lang="tr-TR" sz="2000" i="1">
                                        <a:latin typeface="Cambria Math" panose="02040503050406030204" pitchFamily="18" charset="0"/>
                                      </a:rPr>
                                    </m:ctrlPr>
                                  </m:dPr>
                                  <m:e>
                                    <m:r>
                                      <a:rPr lang="tr-TR" sz="2000" i="1">
                                        <a:latin typeface="Cambria Math" panose="02040503050406030204" pitchFamily="18" charset="0"/>
                                      </a:rPr>
                                      <m:t>𝑡</m:t>
                                    </m:r>
                                  </m:e>
                                </m:d>
                              </m:e>
                            </m:mr>
                            <m:mr>
                              <m:e>
                                <m:sSub>
                                  <m:sSubPr>
                                    <m:ctrlPr>
                                      <a:rPr lang="tr-TR" sz="2000" i="1">
                                        <a:latin typeface="Cambria Math" panose="02040503050406030204" pitchFamily="18" charset="0"/>
                                      </a:rPr>
                                    </m:ctrlPr>
                                  </m:sSubPr>
                                  <m:e>
                                    <m:r>
                                      <a:rPr lang="tr-TR" sz="2000" b="0" i="1" smtClean="0">
                                        <a:latin typeface="Cambria Math" panose="02040503050406030204" pitchFamily="18" charset="0"/>
                                      </a:rPr>
                                      <m:t>𝑢</m:t>
                                    </m:r>
                                  </m:e>
                                  <m:sub>
                                    <m:r>
                                      <a:rPr lang="tr-TR" sz="2000" i="1">
                                        <a:latin typeface="Cambria Math" panose="02040503050406030204" pitchFamily="18" charset="0"/>
                                      </a:rPr>
                                      <m:t>2</m:t>
                                    </m:r>
                                  </m:sub>
                                </m:sSub>
                                <m:d>
                                  <m:dPr>
                                    <m:ctrlPr>
                                      <a:rPr lang="tr-TR" sz="2000" i="1">
                                        <a:latin typeface="Cambria Math" panose="02040503050406030204" pitchFamily="18" charset="0"/>
                                      </a:rPr>
                                    </m:ctrlPr>
                                  </m:dPr>
                                  <m:e>
                                    <m:r>
                                      <a:rPr lang="tr-TR" sz="2000" i="1">
                                        <a:latin typeface="Cambria Math" panose="02040503050406030204" pitchFamily="18" charset="0"/>
                                      </a:rPr>
                                      <m:t>𝑡</m:t>
                                    </m:r>
                                  </m:e>
                                </m:d>
                              </m:e>
                            </m:mr>
                            <m:mr>
                              <m:e>
                                <m:r>
                                  <a:rPr lang="tr-TR" sz="2000" i="1" smtClean="0">
                                    <a:latin typeface="Cambria Math" panose="02040503050406030204" pitchFamily="18" charset="0"/>
                                    <a:ea typeface="Cambria Math" panose="02040503050406030204" pitchFamily="18" charset="0"/>
                                  </a:rPr>
                                  <m:t>⋮</m:t>
                                </m:r>
                              </m:e>
                            </m:mr>
                            <m:mr>
                              <m:e>
                                <m:sSub>
                                  <m:sSubPr>
                                    <m:ctrlPr>
                                      <a:rPr lang="tr-TR" sz="2000" i="1">
                                        <a:latin typeface="Cambria Math" panose="02040503050406030204" pitchFamily="18" charset="0"/>
                                      </a:rPr>
                                    </m:ctrlPr>
                                  </m:sSubPr>
                                  <m:e>
                                    <m:r>
                                      <a:rPr lang="tr-TR" sz="2000" b="0" i="1" smtClean="0">
                                        <a:latin typeface="Cambria Math" panose="02040503050406030204" pitchFamily="18" charset="0"/>
                                      </a:rPr>
                                      <m:t>𝑢</m:t>
                                    </m:r>
                                  </m:e>
                                  <m:sub>
                                    <m:r>
                                      <a:rPr lang="tr-TR" sz="2000" b="0" i="1" smtClean="0">
                                        <a:latin typeface="Cambria Math" panose="02040503050406030204" pitchFamily="18" charset="0"/>
                                      </a:rPr>
                                      <m:t>𝑚</m:t>
                                    </m:r>
                                    <m:r>
                                      <a:rPr lang="tr-TR" sz="2000" i="1">
                                        <a:latin typeface="Cambria Math" panose="02040503050406030204" pitchFamily="18" charset="0"/>
                                      </a:rPr>
                                      <m:t>−1</m:t>
                                    </m:r>
                                  </m:sub>
                                </m:sSub>
                                <m:d>
                                  <m:dPr>
                                    <m:ctrlPr>
                                      <a:rPr lang="tr-TR" sz="2000" i="1">
                                        <a:latin typeface="Cambria Math" panose="02040503050406030204" pitchFamily="18" charset="0"/>
                                      </a:rPr>
                                    </m:ctrlPr>
                                  </m:dPr>
                                  <m:e>
                                    <m:r>
                                      <a:rPr lang="tr-TR" sz="2000" i="1">
                                        <a:latin typeface="Cambria Math" panose="02040503050406030204" pitchFamily="18" charset="0"/>
                                      </a:rPr>
                                      <m:t>𝑡</m:t>
                                    </m:r>
                                  </m:e>
                                </m:d>
                              </m:e>
                            </m:mr>
                            <m:mr>
                              <m:e>
                                <m:sSub>
                                  <m:sSubPr>
                                    <m:ctrlPr>
                                      <a:rPr lang="tr-TR" sz="2000" i="1">
                                        <a:latin typeface="Cambria Math" panose="02040503050406030204" pitchFamily="18" charset="0"/>
                                      </a:rPr>
                                    </m:ctrlPr>
                                  </m:sSubPr>
                                  <m:e>
                                    <m:r>
                                      <a:rPr lang="tr-TR" sz="2000" b="0" i="1" smtClean="0">
                                        <a:latin typeface="Cambria Math" panose="02040503050406030204" pitchFamily="18" charset="0"/>
                                      </a:rPr>
                                      <m:t>𝑢</m:t>
                                    </m:r>
                                  </m:e>
                                  <m:sub>
                                    <m:r>
                                      <a:rPr lang="tr-TR" sz="2000" b="0" i="1" smtClean="0">
                                        <a:latin typeface="Cambria Math" panose="02040503050406030204" pitchFamily="18" charset="0"/>
                                      </a:rPr>
                                      <m:t>𝑚</m:t>
                                    </m:r>
                                  </m:sub>
                                </m:sSub>
                                <m:d>
                                  <m:dPr>
                                    <m:ctrlPr>
                                      <a:rPr lang="tr-TR" sz="2000" i="1">
                                        <a:latin typeface="Cambria Math" panose="02040503050406030204" pitchFamily="18" charset="0"/>
                                      </a:rPr>
                                    </m:ctrlPr>
                                  </m:dPr>
                                  <m:e>
                                    <m:r>
                                      <a:rPr lang="tr-TR" sz="2000" i="1">
                                        <a:latin typeface="Cambria Math" panose="02040503050406030204" pitchFamily="18" charset="0"/>
                                      </a:rPr>
                                      <m:t>𝑡</m:t>
                                    </m:r>
                                  </m:e>
                                </m:d>
                              </m:e>
                            </m:mr>
                          </m:m>
                        </m:e>
                      </m:d>
                      <m:r>
                        <a:rPr lang="tr-TR" sz="2000" i="1">
                          <a:latin typeface="Cambria Math" panose="02040503050406030204" pitchFamily="18" charset="0"/>
                        </a:rPr>
                        <m:t>=</m:t>
                      </m:r>
                      <m:r>
                        <a:rPr lang="tr-TR" sz="2000" b="0" i="1" smtClean="0">
                          <a:latin typeface="Cambria Math" panose="02040503050406030204" pitchFamily="18" charset="0"/>
                        </a:rPr>
                        <m:t>𝑘𝑜𝑛𝑡𝑟𝑜𝑙</m:t>
                      </m:r>
                      <m:r>
                        <a:rPr lang="tr-TR" sz="2000" b="0" i="1" smtClean="0">
                          <a:latin typeface="Cambria Math" panose="02040503050406030204" pitchFamily="18" charset="0"/>
                        </a:rPr>
                        <m:t> </m:t>
                      </m:r>
                      <m:r>
                        <a:rPr lang="tr-TR" sz="2000" b="0" i="1" smtClean="0">
                          <a:latin typeface="Cambria Math" panose="02040503050406030204" pitchFamily="18" charset="0"/>
                        </a:rPr>
                        <m:t>𝑔𝑖𝑟𝑖</m:t>
                      </m:r>
                      <m:r>
                        <a:rPr lang="tr-TR" sz="2000" b="0" i="1" smtClean="0">
                          <a:latin typeface="Cambria Math" panose="02040503050406030204" pitchFamily="18" charset="0"/>
                        </a:rPr>
                        <m:t>ş</m:t>
                      </m:r>
                      <m:r>
                        <a:rPr lang="tr-TR" sz="2000" b="0" i="1" smtClean="0">
                          <a:latin typeface="Cambria Math" panose="02040503050406030204" pitchFamily="18" charset="0"/>
                        </a:rPr>
                        <m:t>𝑖</m:t>
                      </m:r>
                      <m:r>
                        <a:rPr lang="tr-TR" sz="2000" i="1">
                          <a:latin typeface="Cambria Math" panose="02040503050406030204" pitchFamily="18" charset="0"/>
                        </a:rPr>
                        <m:t> </m:t>
                      </m:r>
                      <m:r>
                        <a:rPr lang="tr-TR" sz="2000" i="1">
                          <a:latin typeface="Cambria Math" panose="02040503050406030204" pitchFamily="18" charset="0"/>
                        </a:rPr>
                        <m:t>𝑣𝑒𝑘𝑡</m:t>
                      </m:r>
                      <m:r>
                        <a:rPr lang="tr-TR" sz="2000" i="1">
                          <a:latin typeface="Cambria Math" panose="02040503050406030204" pitchFamily="18" charset="0"/>
                        </a:rPr>
                        <m:t>ö</m:t>
                      </m:r>
                      <m:r>
                        <a:rPr lang="tr-TR" sz="2000" i="1">
                          <a:latin typeface="Cambria Math" panose="02040503050406030204" pitchFamily="18" charset="0"/>
                        </a:rPr>
                        <m:t>𝑟</m:t>
                      </m:r>
                      <m:r>
                        <a:rPr lang="tr-TR" sz="2000" i="1">
                          <a:latin typeface="Cambria Math" panose="02040503050406030204" pitchFamily="18" charset="0"/>
                        </a:rPr>
                        <m:t>ü;</m:t>
                      </m:r>
                      <m:r>
                        <a:rPr lang="tr-TR" sz="2000" b="0" i="1" smtClean="0">
                          <a:latin typeface="Cambria Math" panose="02040503050406030204" pitchFamily="18" charset="0"/>
                        </a:rPr>
                        <m:t>𝑚</m:t>
                      </m:r>
                      <m:r>
                        <a:rPr lang="tr-TR" sz="2000" i="1">
                          <a:latin typeface="Cambria Math" panose="02040503050406030204" pitchFamily="18" charset="0"/>
                        </a:rPr>
                        <m:t>→</m:t>
                      </m:r>
                      <m:r>
                        <a:rPr lang="tr-TR" sz="2000" b="0" i="1" smtClean="0">
                          <a:latin typeface="Cambria Math" panose="02040503050406030204" pitchFamily="18" charset="0"/>
                        </a:rPr>
                        <m:t>𝑘𝑜𝑛𝑡𝑟𝑜𝑙</m:t>
                      </m:r>
                      <m:r>
                        <a:rPr lang="tr-TR" sz="2000" b="0" i="1" smtClean="0">
                          <a:latin typeface="Cambria Math" panose="02040503050406030204" pitchFamily="18" charset="0"/>
                        </a:rPr>
                        <m:t> </m:t>
                      </m:r>
                      <m:r>
                        <a:rPr lang="tr-TR" sz="2000" b="0" i="1" smtClean="0">
                          <a:latin typeface="Cambria Math" panose="02040503050406030204" pitchFamily="18" charset="0"/>
                        </a:rPr>
                        <m:t>𝑔𝑖𝑟𝑖</m:t>
                      </m:r>
                      <m:r>
                        <a:rPr lang="tr-TR" sz="2000" b="0" i="1" smtClean="0">
                          <a:latin typeface="Cambria Math" panose="02040503050406030204" pitchFamily="18" charset="0"/>
                        </a:rPr>
                        <m:t>ş</m:t>
                      </m:r>
                      <m:r>
                        <a:rPr lang="tr-TR" sz="2000" b="0" i="1" smtClean="0">
                          <a:latin typeface="Cambria Math" panose="02040503050406030204" pitchFamily="18" charset="0"/>
                        </a:rPr>
                        <m:t>𝑖</m:t>
                      </m:r>
                      <m:r>
                        <a:rPr lang="tr-TR" sz="2000" b="0" i="1" smtClean="0">
                          <a:latin typeface="Cambria Math" panose="02040503050406030204" pitchFamily="18" charset="0"/>
                        </a:rPr>
                        <m:t> </m:t>
                      </m:r>
                      <m:r>
                        <a:rPr lang="tr-TR" sz="2000" b="0" i="1" smtClean="0">
                          <a:latin typeface="Cambria Math" panose="02040503050406030204" pitchFamily="18" charset="0"/>
                        </a:rPr>
                        <m:t>𝑎𝑑𝑒𝑡𝑖</m:t>
                      </m:r>
                    </m:oMath>
                  </m:oMathPara>
                </a14:m>
                <a:endParaRPr lang="tr-T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2264" y="1884218"/>
                <a:ext cx="11177516" cy="4211782"/>
              </a:xfrm>
              <a:blipFill>
                <a:blip r:embed="rId3"/>
                <a:stretch>
                  <a:fillRect t="-101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10</a:t>
            </a:fld>
            <a:endParaRPr lang="tr-TR"/>
          </a:p>
        </p:txBody>
      </p:sp>
    </p:spTree>
    <p:extLst>
      <p:ext uri="{BB962C8B-B14F-4D97-AF65-F5344CB8AC3E}">
        <p14:creationId xmlns:p14="http://schemas.microsoft.com/office/powerpoint/2010/main" val="1153903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Matematiksel Model</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14:m>
                  <m:oMath xmlns:m="http://schemas.openxmlformats.org/officeDocument/2006/math">
                    <m:d>
                      <m:dPr>
                        <m:begChr m:val="["/>
                        <m:endChr m:val="]"/>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r>
                          <a:rPr lang="tr-TR" b="0" i="1" smtClean="0">
                            <a:latin typeface="Cambria Math" panose="02040503050406030204" pitchFamily="18" charset="0"/>
                          </a:rPr>
                          <m:t>, </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e>
                    </m:d>
                  </m:oMath>
                </a14:m>
                <a:r>
                  <a:rPr lang="tr-TR" dirty="0" smtClean="0"/>
                  <a:t> aralığında, sistemin matematiksel modeli, aşağıda gösterildiği gibi </a:t>
                </a:r>
                <a14:m>
                  <m:oMath xmlns:m="http://schemas.openxmlformats.org/officeDocument/2006/math">
                    <m:r>
                      <a:rPr lang="tr-TR" i="1" dirty="0" smtClean="0">
                        <a:latin typeface="Cambria Math" panose="02040503050406030204" pitchFamily="18" charset="0"/>
                      </a:rPr>
                      <m:t>𝑛</m:t>
                    </m:r>
                  </m:oMath>
                </a14:m>
                <a:r>
                  <a:rPr lang="tr-TR" dirty="0" smtClean="0"/>
                  <a:t> adet birinci dereceden diferansiyel denklemden oluşan bir takımı olarak tanımlanabilir.</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𝑥</m:t>
                              </m:r>
                            </m:e>
                          </m:acc>
                        </m:e>
                        <m:sub>
                          <m:r>
                            <a:rPr lang="tr-TR" i="1">
                              <a:latin typeface="Cambria Math" panose="02040503050406030204" pitchFamily="18" charset="0"/>
                            </a:rPr>
                            <m:t>1</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𝑛</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𝑛</m:t>
                          </m:r>
                        </m:sub>
                      </m:sSub>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𝑡</m:t>
                      </m:r>
                      <m:r>
                        <a:rPr lang="tr-TR" i="1">
                          <a:latin typeface="Cambria Math" panose="02040503050406030204" pitchFamily="18" charset="0"/>
                        </a:rPr>
                        <m:t>)</m:t>
                      </m:r>
                    </m:oMath>
                  </m:oMathPara>
                </a14:m>
                <a:endParaRPr lang="tr-TR" i="1" dirty="0"/>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acc>
                            <m:accPr>
                              <m:chr m:val="̇"/>
                              <m:ctrlPr>
                                <a:rPr lang="tr-TR" i="1">
                                  <a:latin typeface="Cambria Math" panose="02040503050406030204" pitchFamily="18" charset="0"/>
                                </a:rPr>
                              </m:ctrlPr>
                            </m:accPr>
                            <m:e>
                              <m:r>
                                <a:rPr lang="tr-TR" i="1" smtClean="0">
                                  <a:latin typeface="Cambria Math" panose="02040503050406030204" pitchFamily="18" charset="0"/>
                                </a:rPr>
                                <m:t>𝑥</m:t>
                              </m:r>
                            </m:e>
                          </m:acc>
                        </m:e>
                        <m:sub>
                          <m:r>
                            <a:rPr lang="tr-TR" i="1">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𝑛</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𝑛</m:t>
                          </m:r>
                        </m:sub>
                      </m:sSub>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𝑡</m:t>
                      </m:r>
                      <m:r>
                        <a:rPr lang="tr-TR" i="1">
                          <a:latin typeface="Cambria Math" panose="02040503050406030204" pitchFamily="18" charset="0"/>
                        </a:rPr>
                        <m:t>)</m:t>
                      </m:r>
                    </m:oMath>
                  </m:oMathPara>
                </a14:m>
                <a:endParaRPr lang="tr-TR" i="1" dirty="0"/>
              </a:p>
              <a:p>
                <a:pPr marL="109728"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m:t>
                      </m:r>
                    </m:oMath>
                  </m:oMathPara>
                </a14:m>
                <a:endParaRPr lang="tr-TR" i="1" dirty="0"/>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smtClean="0">
                                  <a:latin typeface="Cambria Math" panose="02040503050406030204" pitchFamily="18" charset="0"/>
                                </a:rPr>
                                <m:t>𝑥</m:t>
                              </m:r>
                            </m:e>
                          </m:acc>
                        </m:e>
                        <m:sub>
                          <m:r>
                            <a:rPr lang="tr-TR" i="1">
                              <a:latin typeface="Cambria Math" panose="02040503050406030204" pitchFamily="18" charset="0"/>
                            </a:rPr>
                            <m:t>𝑛</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𝑛</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𝑛</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𝑛</m:t>
                          </m:r>
                        </m:sub>
                      </m:sSub>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𝑡</m:t>
                      </m:r>
                      <m:r>
                        <a:rPr lang="tr-TR" i="1">
                          <a:latin typeface="Cambria Math" panose="02040503050406030204" pitchFamily="18" charset="0"/>
                        </a:rPr>
                        <m:t>)</m:t>
                      </m:r>
                    </m:oMath>
                  </m:oMathPara>
                </a14:m>
                <a:endParaRPr lang="tr-TR" i="1" dirty="0" smtClean="0"/>
              </a:p>
              <a:p>
                <a:pPr marL="109728" indent="0">
                  <a:buNone/>
                </a:pPr>
                <a:r>
                  <a:rPr lang="tr-TR" i="1" dirty="0" smtClean="0"/>
                  <a:t>Yukarıda uzun uzun yazdığımız denklemleri öz olarak aşağıdaki gibi ifade edebiliriz.</a:t>
                </a:r>
              </a:p>
              <a:p>
                <a:pPr marL="109728" indent="0">
                  <a:buNone/>
                </a:pPr>
                <a14:m>
                  <m:oMathPara xmlns:m="http://schemas.openxmlformats.org/officeDocument/2006/math">
                    <m:oMathParaPr>
                      <m:jc m:val="centerGroup"/>
                    </m:oMathParaPr>
                    <m:oMath xmlns:m="http://schemas.openxmlformats.org/officeDocument/2006/math">
                      <m:bar>
                        <m:barPr>
                          <m:ctrlPr>
                            <a:rPr lang="tr-TR" i="1">
                              <a:latin typeface="Cambria Math" panose="02040503050406030204" pitchFamily="18" charset="0"/>
                            </a:rPr>
                          </m:ctrlPr>
                        </m:bar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ba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r>
                        <a:rPr lang="tr-TR" b="0" i="1" smtClean="0">
                          <a:latin typeface="Cambria Math" panose="02040503050406030204" pitchFamily="18" charset="0"/>
                        </a:rPr>
                        <m:t>𝑎</m:t>
                      </m:r>
                      <m:r>
                        <a:rPr lang="tr-TR" i="1">
                          <a:latin typeface="Cambria Math" panose="02040503050406030204" pitchFamily="18" charset="0"/>
                        </a:rPr>
                        <m:t>(</m:t>
                      </m:r>
                      <m:r>
                        <a:rPr lang="tr-TR" i="1">
                          <a:latin typeface="Cambria Math" panose="02040503050406030204" pitchFamily="18" charset="0"/>
                        </a:rPr>
                        <m:t>𝑥</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 </m:t>
                      </m:r>
                      <m:r>
                        <a:rPr lang="tr-TR" i="1">
                          <a:latin typeface="Cambria Math" panose="02040503050406030204" pitchFamily="18" charset="0"/>
                        </a:rPr>
                        <m:t>𝑢</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 </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pPr marL="109728" indent="0">
                  <a:buNone/>
                </a:pPr>
                <a:r>
                  <a:rPr lang="tr-TR" i="1" dirty="0" smtClean="0"/>
                  <a:t>Kontrol Sistemlerinde izlenen parametreler;</a:t>
                </a:r>
                <a:endParaRPr lang="tr-TR" i="1" dirty="0"/>
              </a:p>
              <a:p>
                <a:pPr marL="45720" indent="0">
                  <a:buNone/>
                </a:pPr>
                <a14:m>
                  <m:oMath xmlns:m="http://schemas.openxmlformats.org/officeDocument/2006/math">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oMath>
                </a14:m>
                <a:r>
                  <a:rPr lang="tr-TR" dirty="0"/>
                  <a:t> </a:t>
                </a:r>
                <a:r>
                  <a:rPr lang="tr-TR" dirty="0" smtClean="0"/>
                  <a:t>aralığında kontrol sinyalindeki değişimler ve </a:t>
                </a:r>
              </a:p>
              <a:p>
                <a:pPr marL="45720" indent="0">
                  <a:buNone/>
                </a:pPr>
                <a14:m>
                  <m:oMath xmlns:m="http://schemas.openxmlformats.org/officeDocument/2006/math">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oMath>
                </a14:m>
                <a:r>
                  <a:rPr lang="tr-TR" dirty="0"/>
                  <a:t> aralığında </a:t>
                </a:r>
                <a:r>
                  <a:rPr lang="tr-TR" dirty="0" smtClean="0"/>
                  <a:t>durum değişkenlerinideki değişimlerdir.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74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11</a:t>
            </a:fld>
            <a:endParaRPr lang="tr-TR"/>
          </a:p>
        </p:txBody>
      </p:sp>
    </p:spTree>
    <p:extLst>
      <p:ext uri="{BB962C8B-B14F-4D97-AF65-F5344CB8AC3E}">
        <p14:creationId xmlns:p14="http://schemas.microsoft.com/office/powerpoint/2010/main" val="2289520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Matematiksel Model</a:t>
            </a:r>
          </a:p>
        </p:txBody>
      </p:sp>
      <p:pic>
        <p:nvPicPr>
          <p:cNvPr id="10" name="Content Placeholder 9"/>
          <p:cNvPicPr>
            <a:picLocks noGrp="1" noChangeAspect="1"/>
          </p:cNvPicPr>
          <p:nvPr>
            <p:ph sz="half" idx="1"/>
          </p:nvPr>
        </p:nvPicPr>
        <p:blipFill>
          <a:blip r:embed="rId2"/>
          <a:stretch>
            <a:fillRect/>
          </a:stretch>
        </p:blipFill>
        <p:spPr>
          <a:xfrm>
            <a:off x="660353" y="2772095"/>
            <a:ext cx="5419725" cy="2279679"/>
          </a:xfrm>
          <a:prstGeom prst="rect">
            <a:avLst/>
          </a:prstGeom>
        </p:spPr>
      </p:pic>
      <p:pic>
        <p:nvPicPr>
          <p:cNvPr id="9" name="Content Placeholder 8"/>
          <p:cNvPicPr>
            <a:picLocks noGrp="1" noChangeAspect="1"/>
          </p:cNvPicPr>
          <p:nvPr>
            <p:ph sz="half" idx="2"/>
          </p:nvPr>
        </p:nvPicPr>
        <p:blipFill>
          <a:blip r:embed="rId3"/>
          <a:stretch>
            <a:fillRect/>
          </a:stretch>
        </p:blipFill>
        <p:spPr>
          <a:xfrm>
            <a:off x="6267450" y="2222151"/>
            <a:ext cx="5414963" cy="2829623"/>
          </a:xfrm>
          <a:prstGeom prst="rect">
            <a:avLst/>
          </a:prstGeom>
        </p:spPr>
      </p:pic>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12</a:t>
            </a:fld>
            <a:endParaRPr lang="tr-TR"/>
          </a:p>
        </p:txBody>
      </p:sp>
      <mc:AlternateContent xmlns:mc="http://schemas.openxmlformats.org/markup-compatibility/2006" xmlns:a14="http://schemas.microsoft.com/office/drawing/2010/main">
        <mc:Choice Requires="a14">
          <p:sp>
            <p:nvSpPr>
              <p:cNvPr id="11" name="Rectangle 10"/>
              <p:cNvSpPr/>
              <p:nvPr/>
            </p:nvSpPr>
            <p:spPr>
              <a:xfrm>
                <a:off x="477672" y="1050097"/>
                <a:ext cx="6096000" cy="1007327"/>
              </a:xfrm>
              <a:prstGeom prst="rect">
                <a:avLst/>
              </a:prstGeom>
            </p:spPr>
            <p:txBody>
              <a:bodyPr>
                <a:spAutoFit/>
              </a:bodyPr>
              <a:lstStyle/>
              <a:p>
                <a:pPr marL="109728" indent="0">
                  <a:buNone/>
                </a:pPr>
                <a:r>
                  <a:rPr lang="tr-TR" i="1" dirty="0"/>
                  <a:t>Kontrol Sistemlerinde izlenen parametreler;</a:t>
                </a:r>
              </a:p>
              <a:p>
                <a:pPr marL="45720" indent="0">
                  <a:buNone/>
                </a:pPr>
                <a14:m>
                  <m:oMath xmlns:m="http://schemas.openxmlformats.org/officeDocument/2006/math">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oMath>
                </a14:m>
                <a:r>
                  <a:rPr lang="tr-TR" dirty="0"/>
                  <a:t> aralığında kontrol sinyalindeki değişimler ve </a:t>
                </a:r>
              </a:p>
              <a:p>
                <a:pPr marL="45720" indent="0">
                  <a:buNone/>
                </a:pPr>
                <a14:m>
                  <m:oMath xmlns:m="http://schemas.openxmlformats.org/officeDocument/2006/math">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oMath>
                </a14:m>
                <a:r>
                  <a:rPr lang="tr-TR" dirty="0"/>
                  <a:t> aralığında durum değişkenlerinideki değişimlerdir.</a:t>
                </a:r>
              </a:p>
            </p:txBody>
          </p:sp>
        </mc:Choice>
        <mc:Fallback xmlns="">
          <p:sp>
            <p:nvSpPr>
              <p:cNvPr id="11" name="Rectangle 10"/>
              <p:cNvSpPr>
                <a:spLocks noRot="1" noChangeAspect="1" noMove="1" noResize="1" noEditPoints="1" noAdjustHandles="1" noChangeArrowheads="1" noChangeShapeType="1" noTextEdit="1"/>
              </p:cNvSpPr>
              <p:nvPr/>
            </p:nvSpPr>
            <p:spPr>
              <a:xfrm>
                <a:off x="477672" y="1050097"/>
                <a:ext cx="6096000" cy="1007327"/>
              </a:xfrm>
              <a:prstGeom prst="rect">
                <a:avLst/>
              </a:prstGeom>
              <a:blipFill>
                <a:blip r:embed="rId4"/>
                <a:stretch>
                  <a:fillRect t="-3012" b="-6627"/>
                </a:stretch>
              </a:blipFill>
            </p:spPr>
            <p:txBody>
              <a:bodyPr/>
              <a:lstStyle/>
              <a:p>
                <a:r>
                  <a:rPr lang="tr-TR">
                    <a:noFill/>
                  </a:rPr>
                  <a:t> </a:t>
                </a:r>
              </a:p>
            </p:txBody>
          </p:sp>
        </mc:Fallback>
      </mc:AlternateContent>
    </p:spTree>
    <p:extLst>
      <p:ext uri="{BB962C8B-B14F-4D97-AF65-F5344CB8AC3E}">
        <p14:creationId xmlns:p14="http://schemas.microsoft.com/office/powerpoint/2010/main" val="1256418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Fiziksel Kısıtlar</a:t>
            </a:r>
            <a:endParaRPr lang="tr-TR"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tr-TR" dirty="0" smtClean="0"/>
                  <a:t>U: Geçerli-Uygun Kontrollerin Kümesi</a:t>
                </a:r>
              </a:p>
              <a:p>
                <a:r>
                  <a:rPr lang="tr-TR" dirty="0" smtClean="0"/>
                  <a:t>X: Geçerli-Uygun Durum Değişkenleri Kümesi</a:t>
                </a:r>
              </a:p>
              <a:p>
                <a:r>
                  <a:rPr lang="tr-TR" dirty="0" smtClean="0"/>
                  <a:t>U ve X aşağıdaki eşitlik ve eşitsizlikleri içerecek şekilde tanımlanabilir</a:t>
                </a:r>
              </a:p>
              <a:p>
                <a:pPr marL="731520" lvl="1" indent="-457200">
                  <a:buFont typeface="+mj-lt"/>
                  <a:buAutoNum type="alphaLcPeriod"/>
                </a:pPr>
                <a:r>
                  <a:rPr lang="tr-TR" dirty="0" smtClean="0"/>
                  <a:t>Sadece </a:t>
                </a:r>
                <a14:m>
                  <m:oMath xmlns:m="http://schemas.openxmlformats.org/officeDocument/2006/math">
                    <m:bar>
                      <m:barPr>
                        <m:ctrlPr>
                          <a:rPr lang="tr-TR" b="0" i="1" dirty="0" smtClean="0">
                            <a:latin typeface="Cambria Math" panose="02040503050406030204" pitchFamily="18" charset="0"/>
                          </a:rPr>
                        </m:ctrlPr>
                      </m:barPr>
                      <m:e>
                        <m:r>
                          <a:rPr lang="tr-TR" b="0" i="1" dirty="0" smtClean="0">
                            <a:latin typeface="Cambria Math" panose="02040503050406030204" pitchFamily="18" charset="0"/>
                          </a:rPr>
                          <m:t>𝑢</m:t>
                        </m:r>
                      </m:e>
                    </m:bar>
                    <m:r>
                      <a:rPr lang="tr-TR" i="1" dirty="0" smtClean="0">
                        <a:latin typeface="Cambria Math" panose="02040503050406030204" pitchFamily="18" charset="0"/>
                      </a:rPr>
                      <m:t>(</m:t>
                    </m:r>
                    <m:r>
                      <a:rPr lang="tr-TR" i="1" dirty="0" smtClean="0">
                        <a:latin typeface="Cambria Math" panose="02040503050406030204" pitchFamily="18" charset="0"/>
                      </a:rPr>
                      <m:t>𝑡</m:t>
                    </m:r>
                    <m:r>
                      <a:rPr lang="tr-TR" i="1" dirty="0" smtClean="0">
                        <a:latin typeface="Cambria Math" panose="02040503050406030204" pitchFamily="18" charset="0"/>
                      </a:rPr>
                      <m:t>)</m:t>
                    </m:r>
                  </m:oMath>
                </a14:m>
                <a:r>
                  <a:rPr lang="tr-TR" dirty="0" smtClean="0"/>
                  <a:t> ve </a:t>
                </a:r>
                <a14:m>
                  <m:oMath xmlns:m="http://schemas.openxmlformats.org/officeDocument/2006/math">
                    <m:r>
                      <a:rPr lang="tr-TR" i="1" dirty="0" smtClean="0">
                        <a:latin typeface="Cambria Math" panose="02040503050406030204" pitchFamily="18" charset="0"/>
                      </a:rPr>
                      <m:t>𝑡</m:t>
                    </m:r>
                  </m:oMath>
                </a14:m>
                <a:endParaRPr lang="tr-TR" dirty="0" smtClean="0"/>
              </a:p>
              <a:p>
                <a:pPr marL="731520" lvl="1" indent="-457200">
                  <a:buFont typeface="+mj-lt"/>
                  <a:buAutoNum type="alphaLcPeriod"/>
                </a:pPr>
                <a:r>
                  <a:rPr lang="tr-TR" dirty="0"/>
                  <a:t>Sadece </a:t>
                </a:r>
                <a14:m>
                  <m:oMath xmlns:m="http://schemas.openxmlformats.org/officeDocument/2006/math">
                    <m:bar>
                      <m:barPr>
                        <m:ctrlPr>
                          <a:rPr lang="tr-TR" i="1" dirty="0">
                            <a:latin typeface="Cambria Math" panose="02040503050406030204" pitchFamily="18" charset="0"/>
                          </a:rPr>
                        </m:ctrlPr>
                      </m:barPr>
                      <m:e>
                        <m:r>
                          <a:rPr lang="tr-TR" b="0" i="1" dirty="0" smtClean="0">
                            <a:latin typeface="Cambria Math" panose="02040503050406030204" pitchFamily="18" charset="0"/>
                          </a:rPr>
                          <m:t>𝑥</m:t>
                        </m:r>
                      </m:e>
                    </m:bar>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oMath>
                </a14:m>
                <a:r>
                  <a:rPr lang="tr-TR" dirty="0"/>
                  <a:t> ve </a:t>
                </a:r>
                <a14:m>
                  <m:oMath xmlns:m="http://schemas.openxmlformats.org/officeDocument/2006/math">
                    <m:r>
                      <a:rPr lang="tr-TR" i="1" dirty="0">
                        <a:latin typeface="Cambria Math" panose="02040503050406030204" pitchFamily="18" charset="0"/>
                      </a:rPr>
                      <m:t>𝑡</m:t>
                    </m:r>
                  </m:oMath>
                </a14:m>
                <a:endParaRPr lang="tr-TR" dirty="0"/>
              </a:p>
              <a:p>
                <a:pPr marL="731520" lvl="1" indent="-457200">
                  <a:buFont typeface="+mj-lt"/>
                  <a:buAutoNum type="alphaLcPeriod"/>
                </a:pPr>
                <a14:m>
                  <m:oMath xmlns:m="http://schemas.openxmlformats.org/officeDocument/2006/math">
                    <m:bar>
                      <m:barPr>
                        <m:ctrlPr>
                          <a:rPr lang="tr-TR" i="1" dirty="0">
                            <a:latin typeface="Cambria Math" panose="02040503050406030204" pitchFamily="18" charset="0"/>
                          </a:rPr>
                        </m:ctrlPr>
                      </m:barPr>
                      <m:e>
                        <m:r>
                          <a:rPr lang="tr-TR" i="1" dirty="0">
                            <a:latin typeface="Cambria Math" panose="02040503050406030204" pitchFamily="18" charset="0"/>
                          </a:rPr>
                          <m:t>𝑢</m:t>
                        </m:r>
                      </m:e>
                    </m:bar>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oMath>
                </a14:m>
                <a:r>
                  <a:rPr lang="tr-TR" dirty="0"/>
                  <a:t> ,</a:t>
                </a:r>
                <a:r>
                  <a:rPr lang="tr-TR" dirty="0" smtClean="0"/>
                  <a:t> </a:t>
                </a:r>
                <a14:m>
                  <m:oMath xmlns:m="http://schemas.openxmlformats.org/officeDocument/2006/math">
                    <m:bar>
                      <m:barPr>
                        <m:ctrlPr>
                          <a:rPr lang="tr-TR" i="1" dirty="0">
                            <a:latin typeface="Cambria Math" panose="02040503050406030204" pitchFamily="18" charset="0"/>
                          </a:rPr>
                        </m:ctrlPr>
                      </m:barPr>
                      <m:e>
                        <m:r>
                          <a:rPr lang="tr-TR" i="1" dirty="0">
                            <a:latin typeface="Cambria Math" panose="02040503050406030204" pitchFamily="18" charset="0"/>
                          </a:rPr>
                          <m:t>𝑥</m:t>
                        </m:r>
                      </m:e>
                    </m:bar>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oMath>
                </a14:m>
                <a:r>
                  <a:rPr lang="tr-TR" dirty="0"/>
                  <a:t> ve </a:t>
                </a:r>
                <a:r>
                  <a:rPr lang="tr-TR" dirty="0" smtClean="0"/>
                  <a:t> </a:t>
                </a:r>
                <a14:m>
                  <m:oMath xmlns:m="http://schemas.openxmlformats.org/officeDocument/2006/math">
                    <m:r>
                      <a:rPr lang="tr-TR" i="1" dirty="0">
                        <a:latin typeface="Cambria Math" panose="02040503050406030204" pitchFamily="18" charset="0"/>
                      </a:rPr>
                      <m:t>𝑡</m:t>
                    </m:r>
                  </m:oMath>
                </a14:m>
                <a:endParaRPr lang="tr-TR" dirty="0" smtClean="0"/>
              </a:p>
              <a:p>
                <a:r>
                  <a:rPr lang="tr-TR" b="1" dirty="0" smtClean="0"/>
                  <a:t>Geçerli-Uygun Kontrol: </a:t>
                </a:r>
                <a:r>
                  <a:rPr lang="tr-TR" dirty="0" smtClean="0"/>
                  <a:t>Eğer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0</m:t>
                        </m:r>
                      </m:sub>
                    </m:sSub>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𝑓</m:t>
                        </m:r>
                      </m:sub>
                    </m:sSub>
                  </m:oMath>
                </a14:m>
                <a:r>
                  <a:rPr lang="tr-TR" dirty="0" smtClean="0"/>
                  <a:t> zaman aralığında  </a:t>
                </a:r>
                <a14:m>
                  <m:oMath xmlns:m="http://schemas.openxmlformats.org/officeDocument/2006/math">
                    <m:bar>
                      <m:barPr>
                        <m:ctrlPr>
                          <a:rPr lang="tr-TR" i="1" dirty="0">
                            <a:latin typeface="Cambria Math" panose="02040503050406030204" pitchFamily="18" charset="0"/>
                          </a:rPr>
                        </m:ctrlPr>
                      </m:barPr>
                      <m:e>
                        <m:r>
                          <a:rPr lang="tr-TR" i="1" dirty="0">
                            <a:latin typeface="Cambria Math" panose="02040503050406030204" pitchFamily="18" charset="0"/>
                          </a:rPr>
                          <m:t>𝑢</m:t>
                        </m:r>
                      </m:e>
                    </m:bar>
                    <m:d>
                      <m:dPr>
                        <m:ctrlPr>
                          <a:rPr lang="tr-TR" i="1" dirty="0">
                            <a:latin typeface="Cambria Math" panose="02040503050406030204" pitchFamily="18" charset="0"/>
                          </a:rPr>
                        </m:ctrlPr>
                      </m:dPr>
                      <m:e>
                        <m:r>
                          <a:rPr lang="tr-TR" i="1" dirty="0">
                            <a:latin typeface="Cambria Math" panose="02040503050406030204" pitchFamily="18" charset="0"/>
                          </a:rPr>
                          <m:t>𝑡</m:t>
                        </m:r>
                      </m:e>
                    </m:d>
                    <m:r>
                      <a:rPr lang="tr-TR" i="1" dirty="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𝑈</m:t>
                    </m:r>
                  </m:oMath>
                </a14:m>
                <a:r>
                  <a:rPr lang="tr-TR" dirty="0"/>
                  <a:t> </a:t>
                </a:r>
                <a:r>
                  <a:rPr lang="tr-TR" dirty="0" smtClean="0"/>
                  <a:t>ise </a:t>
                </a:r>
                <a14:m>
                  <m:oMath xmlns:m="http://schemas.openxmlformats.org/officeDocument/2006/math">
                    <m:bar>
                      <m:barPr>
                        <m:ctrlPr>
                          <a:rPr lang="tr-TR" i="1" dirty="0">
                            <a:latin typeface="Cambria Math" panose="02040503050406030204" pitchFamily="18" charset="0"/>
                          </a:rPr>
                        </m:ctrlPr>
                      </m:barPr>
                      <m:e>
                        <m:r>
                          <a:rPr lang="tr-TR" i="1" dirty="0">
                            <a:latin typeface="Cambria Math" panose="02040503050406030204" pitchFamily="18" charset="0"/>
                          </a:rPr>
                          <m:t>𝑢</m:t>
                        </m:r>
                      </m:e>
                    </m:bar>
                    <m:d>
                      <m:dPr>
                        <m:ctrlPr>
                          <a:rPr lang="tr-TR" i="1" dirty="0">
                            <a:latin typeface="Cambria Math" panose="02040503050406030204" pitchFamily="18" charset="0"/>
                          </a:rPr>
                        </m:ctrlPr>
                      </m:dPr>
                      <m:e>
                        <m:r>
                          <a:rPr lang="tr-TR" i="1" dirty="0">
                            <a:latin typeface="Cambria Math" panose="02040503050406030204" pitchFamily="18" charset="0"/>
                          </a:rPr>
                          <m:t>𝑡</m:t>
                        </m:r>
                      </m:e>
                    </m:d>
                  </m:oMath>
                </a14:m>
                <a:r>
                  <a:rPr lang="tr-TR" dirty="0" smtClean="0"/>
                  <a:t>’ye geçerli-uygun kontrol denilir.</a:t>
                </a:r>
              </a:p>
              <a:p>
                <a:r>
                  <a:rPr lang="tr-TR" b="1" dirty="0"/>
                  <a:t>Geçerli-Uygun </a:t>
                </a:r>
                <a:r>
                  <a:rPr lang="tr-TR" b="1" dirty="0" smtClean="0"/>
                  <a:t>Yörünge (yada durum değişkeni): </a:t>
                </a:r>
                <a:r>
                  <a:rPr lang="tr-TR" dirty="0"/>
                  <a:t>Eğer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0</m:t>
                        </m:r>
                      </m:sub>
                    </m:sSub>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𝑓</m:t>
                        </m:r>
                      </m:sub>
                    </m:sSub>
                  </m:oMath>
                </a14:m>
                <a:r>
                  <a:rPr lang="tr-TR" dirty="0"/>
                  <a:t> zaman aralığında  </a:t>
                </a:r>
                <a14:m>
                  <m:oMath xmlns:m="http://schemas.openxmlformats.org/officeDocument/2006/math">
                    <m:bar>
                      <m:barPr>
                        <m:ctrlPr>
                          <a:rPr lang="tr-TR" i="1" dirty="0">
                            <a:latin typeface="Cambria Math" panose="02040503050406030204" pitchFamily="18" charset="0"/>
                          </a:rPr>
                        </m:ctrlPr>
                      </m:barPr>
                      <m:e>
                        <m:r>
                          <a:rPr lang="tr-TR" b="0" i="1" dirty="0" smtClean="0">
                            <a:latin typeface="Cambria Math" panose="02040503050406030204" pitchFamily="18" charset="0"/>
                          </a:rPr>
                          <m:t>𝑥</m:t>
                        </m:r>
                      </m:e>
                    </m:bar>
                    <m:d>
                      <m:dPr>
                        <m:ctrlPr>
                          <a:rPr lang="tr-TR" i="1" dirty="0">
                            <a:latin typeface="Cambria Math" panose="02040503050406030204" pitchFamily="18" charset="0"/>
                          </a:rPr>
                        </m:ctrlPr>
                      </m:dPr>
                      <m:e>
                        <m:r>
                          <a:rPr lang="tr-TR" i="1" dirty="0">
                            <a:latin typeface="Cambria Math" panose="02040503050406030204" pitchFamily="18" charset="0"/>
                          </a:rPr>
                          <m:t>𝑡</m:t>
                        </m:r>
                      </m:e>
                    </m:d>
                    <m:r>
                      <a:rPr lang="tr-TR" i="1" dirty="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𝑋</m:t>
                    </m:r>
                  </m:oMath>
                </a14:m>
                <a:r>
                  <a:rPr lang="tr-TR" dirty="0"/>
                  <a:t> ise </a:t>
                </a:r>
                <a14:m>
                  <m:oMath xmlns:m="http://schemas.openxmlformats.org/officeDocument/2006/math">
                    <m:bar>
                      <m:barPr>
                        <m:ctrlPr>
                          <a:rPr lang="tr-TR" i="1" dirty="0">
                            <a:latin typeface="Cambria Math" panose="02040503050406030204" pitchFamily="18" charset="0"/>
                          </a:rPr>
                        </m:ctrlPr>
                      </m:barPr>
                      <m:e>
                        <m:r>
                          <a:rPr lang="tr-TR" b="0" i="1" dirty="0" smtClean="0">
                            <a:latin typeface="Cambria Math" panose="02040503050406030204" pitchFamily="18" charset="0"/>
                          </a:rPr>
                          <m:t>𝑥</m:t>
                        </m:r>
                      </m:e>
                    </m:bar>
                    <m:d>
                      <m:dPr>
                        <m:ctrlPr>
                          <a:rPr lang="tr-TR" i="1" dirty="0">
                            <a:latin typeface="Cambria Math" panose="02040503050406030204" pitchFamily="18" charset="0"/>
                          </a:rPr>
                        </m:ctrlPr>
                      </m:dPr>
                      <m:e>
                        <m:r>
                          <a:rPr lang="tr-TR" i="1" dirty="0">
                            <a:latin typeface="Cambria Math" panose="02040503050406030204" pitchFamily="18" charset="0"/>
                          </a:rPr>
                          <m:t>𝑡</m:t>
                        </m:r>
                      </m:e>
                    </m:d>
                  </m:oMath>
                </a14:m>
                <a:r>
                  <a:rPr lang="tr-TR" dirty="0"/>
                  <a:t>’ye geçerli-uygun </a:t>
                </a:r>
                <a:r>
                  <a:rPr lang="tr-TR" dirty="0" smtClean="0"/>
                  <a:t>yörünge </a:t>
                </a:r>
                <a:r>
                  <a:rPr lang="tr-TR" dirty="0"/>
                  <a:t>denilir</a:t>
                </a:r>
                <a:r>
                  <a:rPr lang="tr-TR" dirty="0" smtClean="0"/>
                  <a:t>.</a:t>
                </a:r>
              </a:p>
              <a:p>
                <a:r>
                  <a:rPr lang="tr-TR" b="1" dirty="0" smtClean="0"/>
                  <a:t>Hedef Kümesi (S): </a:t>
                </a:r>
                <a:r>
                  <a:rPr lang="tr-TR" dirty="0" smtClean="0"/>
                  <a:t>Durum değişkenlerinin, belirlenen en son zamanda durum-zaman uzayında </a:t>
                </a:r>
                <a:r>
                  <a:rPr lang="tr-TR" dirty="0"/>
                  <a:t>ulaşması gereken </a:t>
                </a:r>
                <a:r>
                  <a:rPr lang="tr-TR" dirty="0" smtClean="0"/>
                  <a:t>n+1 boyutlu bölgeye hedef küme veya basitçe hedef denilir.</a:t>
                </a:r>
                <a:endParaRPr lang="tr-TR" dirty="0"/>
              </a:p>
              <a:p>
                <a:endParaRPr lang="tr-TR" dirty="0"/>
              </a:p>
              <a:p>
                <a:endParaRPr lang="tr-TR" dirty="0"/>
              </a:p>
              <a:p>
                <a:pPr marL="274320" lvl="1" indent="0">
                  <a:buNone/>
                </a:pPr>
                <a:endParaRPr lang="tr-TR" dirty="0"/>
              </a:p>
              <a:p>
                <a:pPr lvl="1"/>
                <a:endParaRPr lang="tr-TR"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a:blip r:embed="rId2"/>
                <a:stretch>
                  <a:fillRect t="-1498" b="-1873"/>
                </a:stretch>
              </a:blipFill>
            </p:spPr>
            <p:txBody>
              <a:bodyPr/>
              <a:lstStyle/>
              <a:p>
                <a:r>
                  <a:rPr lang="tr-TR">
                    <a:noFill/>
                  </a:rPr>
                  <a:t> </a:t>
                </a:r>
              </a:p>
            </p:txBody>
          </p:sp>
        </mc:Fallback>
      </mc:AlternateContent>
      <p:sp>
        <p:nvSpPr>
          <p:cNvPr id="5" name="Date Placeholder 4"/>
          <p:cNvSpPr>
            <a:spLocks noGrp="1"/>
          </p:cNvSpPr>
          <p:nvPr>
            <p:ph type="dt" sz="half" idx="10"/>
          </p:nvPr>
        </p:nvSpPr>
        <p:spPr/>
        <p:txBody>
          <a:bodyPr/>
          <a:lstStyle/>
          <a:p>
            <a:fld id="{A4920C92-C129-4A29-B7DE-6868BACBB59B}"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p:txBody>
          <a:bodyPr/>
          <a:lstStyle/>
          <a:p>
            <a:fld id="{A1F581CE-71F0-4088-85C7-6D10BC70B87B}" type="slidenum">
              <a:rPr lang="tr-TR" smtClean="0"/>
              <a:t>13</a:t>
            </a:fld>
            <a:endParaRPr lang="tr-TR"/>
          </a:p>
        </p:txBody>
      </p:sp>
    </p:spTree>
    <p:extLst>
      <p:ext uri="{BB962C8B-B14F-4D97-AF65-F5344CB8AC3E}">
        <p14:creationId xmlns:p14="http://schemas.microsoft.com/office/powerpoint/2010/main" val="383367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Fiziksel Kısıtlar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2264" y="1214651"/>
                <a:ext cx="11177516" cy="863531"/>
              </a:xfrm>
            </p:spPr>
            <p:txBody>
              <a:bodyPr/>
              <a:lstStyle/>
              <a:p>
                <a:r>
                  <a:rPr lang="tr-TR" dirty="0" smtClean="0"/>
                  <a:t>Örnek: Birinci dereceden bir sistemimiz olsun.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b="0" i="1" dirty="0" smtClean="0">
                            <a:latin typeface="Cambria Math" panose="02040503050406030204" pitchFamily="18" charset="0"/>
                          </a:rPr>
                          <m:t>𝑓𝑚𝑖𝑛</m:t>
                        </m:r>
                      </m:sub>
                    </m:sSub>
                    <m:r>
                      <a:rPr lang="tr-TR" i="1" dirty="0">
                        <a:latin typeface="Cambria Math" panose="02040503050406030204" pitchFamily="18" charset="0"/>
                      </a:rPr>
                      <m:t>≤</m:t>
                    </m:r>
                    <m:sSub>
                      <m:sSubPr>
                        <m:ctrlPr>
                          <a:rPr lang="tr-TR" b="0" i="1" dirty="0" smtClean="0">
                            <a:latin typeface="Cambria Math" panose="02040503050406030204" pitchFamily="18" charset="0"/>
                          </a:rPr>
                        </m:ctrlPr>
                      </m:sSubPr>
                      <m:e>
                        <m:r>
                          <a:rPr lang="tr-TR" i="1" dirty="0">
                            <a:latin typeface="Cambria Math" panose="02040503050406030204" pitchFamily="18" charset="0"/>
                          </a:rPr>
                          <m:t>𝑡</m:t>
                        </m:r>
                      </m:e>
                      <m:sub>
                        <m:r>
                          <a:rPr lang="tr-TR" b="0" i="1" dirty="0" smtClean="0">
                            <a:latin typeface="Cambria Math" panose="02040503050406030204" pitchFamily="18" charset="0"/>
                          </a:rPr>
                          <m:t>𝑓</m:t>
                        </m:r>
                      </m:sub>
                    </m:sSub>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𝑓</m:t>
                        </m:r>
                        <m:r>
                          <a:rPr lang="tr-TR" b="0" i="1" dirty="0" smtClean="0">
                            <a:latin typeface="Cambria Math" panose="02040503050406030204" pitchFamily="18" charset="0"/>
                          </a:rPr>
                          <m:t>𝑚𝑎𝑥</m:t>
                        </m:r>
                      </m:sub>
                    </m:sSub>
                  </m:oMath>
                </a14:m>
                <a:r>
                  <a:rPr lang="tr-TR" dirty="0" smtClean="0"/>
                  <a:t> zaman aralığında, durum değişkeninin olması istenen aralık </a:t>
                </a:r>
                <a14:m>
                  <m:oMath xmlns:m="http://schemas.openxmlformats.org/officeDocument/2006/math">
                    <m:sSub>
                      <m:sSubPr>
                        <m:ctrlPr>
                          <a:rPr lang="tr-TR" i="1" dirty="0">
                            <a:latin typeface="Cambria Math" panose="02040503050406030204" pitchFamily="18" charset="0"/>
                          </a:rPr>
                        </m:ctrlPr>
                      </m:sSubPr>
                      <m:e>
                        <m:r>
                          <a:rPr lang="tr-TR" b="0" i="1" dirty="0" smtClean="0">
                            <a:latin typeface="Cambria Math" panose="02040503050406030204" pitchFamily="18" charset="0"/>
                          </a:rPr>
                          <m:t>𝑥</m:t>
                        </m:r>
                      </m:e>
                      <m:sub>
                        <m:r>
                          <a:rPr lang="tr-TR" b="0" i="1" dirty="0" smtClean="0">
                            <a:latin typeface="Cambria Math" panose="02040503050406030204" pitchFamily="18" charset="0"/>
                          </a:rPr>
                          <m:t>1</m:t>
                        </m:r>
                        <m:r>
                          <a:rPr lang="tr-TR" b="0" i="1" dirty="0" smtClean="0">
                            <a:latin typeface="Cambria Math" panose="02040503050406030204" pitchFamily="18" charset="0"/>
                          </a:rPr>
                          <m:t>𝑓𝑚𝑖𝑛</m:t>
                        </m:r>
                      </m:sub>
                    </m:sSub>
                    <m:r>
                      <a:rPr lang="tr-TR" i="1" dirty="0">
                        <a:latin typeface="Cambria Math" panose="02040503050406030204" pitchFamily="18" charset="0"/>
                      </a:rPr>
                      <m:t>≤</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𝑥</m:t>
                        </m:r>
                      </m:e>
                      <m:sub>
                        <m:r>
                          <a:rPr lang="tr-TR" b="0" i="1" dirty="0" smtClean="0">
                            <a:latin typeface="Cambria Math" panose="02040503050406030204" pitchFamily="18" charset="0"/>
                          </a:rPr>
                          <m:t>1</m:t>
                        </m:r>
                      </m:sub>
                    </m:sSub>
                    <m:r>
                      <a:rPr lang="tr-TR" b="0" i="1" dirty="0" smtClean="0">
                        <a:latin typeface="Cambria Math" panose="02040503050406030204" pitchFamily="18" charset="0"/>
                      </a:rPr>
                      <m:t>(</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𝑡</m:t>
                        </m:r>
                      </m:e>
                      <m:sub>
                        <m:r>
                          <a:rPr lang="tr-TR" b="0" i="1" dirty="0" smtClean="0">
                            <a:latin typeface="Cambria Math" panose="02040503050406030204" pitchFamily="18" charset="0"/>
                          </a:rPr>
                          <m:t>𝑓</m:t>
                        </m:r>
                      </m:sub>
                    </m:sSub>
                    <m:r>
                      <a:rPr lang="tr-TR" b="0" i="1" dirty="0" smtClean="0">
                        <a:latin typeface="Cambria Math" panose="02040503050406030204" pitchFamily="18" charset="0"/>
                      </a:rPr>
                      <m:t>)</m:t>
                    </m:r>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𝑥</m:t>
                        </m:r>
                      </m:e>
                      <m:sub>
                        <m:r>
                          <a:rPr lang="tr-TR" b="0" i="1" dirty="0" smtClean="0">
                            <a:latin typeface="Cambria Math" panose="02040503050406030204" pitchFamily="18" charset="0"/>
                          </a:rPr>
                          <m:t>1</m:t>
                        </m:r>
                        <m:r>
                          <a:rPr lang="tr-TR" b="0" i="1" dirty="0" smtClean="0">
                            <a:latin typeface="Cambria Math" panose="02040503050406030204" pitchFamily="18" charset="0"/>
                          </a:rPr>
                          <m:t>𝑓𝑚𝑎𝑥</m:t>
                        </m:r>
                      </m:sub>
                    </m:sSub>
                  </m:oMath>
                </a14:m>
                <a:r>
                  <a:rPr lang="tr-TR" dirty="0" smtClean="0"/>
                  <a:t> olsun</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2264" y="1214651"/>
                <a:ext cx="11177516" cy="863531"/>
              </a:xfrm>
              <a:blipFill>
                <a:blip r:embed="rId2"/>
                <a:stretch>
                  <a:fillRect t="-704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dirty="0" smtClean="0"/>
              <a:t>Dr. Nurdan Bilgin 2018-2019</a:t>
            </a:r>
            <a:endParaRPr lang="tr-TR" dirty="0"/>
          </a:p>
        </p:txBody>
      </p:sp>
      <p:sp>
        <p:nvSpPr>
          <p:cNvPr id="6" name="Slide Number Placeholder 5"/>
          <p:cNvSpPr>
            <a:spLocks noGrp="1"/>
          </p:cNvSpPr>
          <p:nvPr>
            <p:ph type="sldNum" sz="quarter" idx="12"/>
          </p:nvPr>
        </p:nvSpPr>
        <p:spPr/>
        <p:txBody>
          <a:bodyPr/>
          <a:lstStyle/>
          <a:p>
            <a:fld id="{A1F581CE-71F0-4088-85C7-6D10BC70B87B}" type="slidenum">
              <a:rPr lang="tr-TR" smtClean="0"/>
              <a:t>14</a:t>
            </a:fld>
            <a:endParaRPr lang="tr-TR"/>
          </a:p>
        </p:txBody>
      </p:sp>
      <p:grpSp>
        <p:nvGrpSpPr>
          <p:cNvPr id="45" name="Group 44"/>
          <p:cNvGrpSpPr/>
          <p:nvPr/>
        </p:nvGrpSpPr>
        <p:grpSpPr>
          <a:xfrm>
            <a:off x="521381" y="2078182"/>
            <a:ext cx="6326522" cy="4051162"/>
            <a:chOff x="1238833" y="2078182"/>
            <a:chExt cx="6326522" cy="4051162"/>
          </a:xfrm>
        </p:grpSpPr>
        <p:grpSp>
          <p:nvGrpSpPr>
            <p:cNvPr id="32" name="Group 31"/>
            <p:cNvGrpSpPr/>
            <p:nvPr/>
          </p:nvGrpSpPr>
          <p:grpSpPr>
            <a:xfrm>
              <a:off x="2125499" y="2078182"/>
              <a:ext cx="5439856" cy="3646536"/>
              <a:chOff x="831272" y="2149646"/>
              <a:chExt cx="5439856" cy="3646536"/>
            </a:xfrm>
          </p:grpSpPr>
          <p:cxnSp>
            <p:nvCxnSpPr>
              <p:cNvPr id="8" name="Straight Arrow Connector 7"/>
              <p:cNvCxnSpPr/>
              <p:nvPr/>
            </p:nvCxnSpPr>
            <p:spPr>
              <a:xfrm>
                <a:off x="831273" y="2327564"/>
                <a:ext cx="0" cy="344978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1272" y="5763495"/>
                <a:ext cx="5400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1272" y="4876800"/>
                <a:ext cx="5400000" cy="90000"/>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831272" y="3335210"/>
                <a:ext cx="5400000" cy="90000"/>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rot="5400000">
                <a:off x="434700" y="3908978"/>
                <a:ext cx="3600000" cy="90000"/>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p:cNvSpPr/>
              <p:nvPr/>
            </p:nvSpPr>
            <p:spPr>
              <a:xfrm rot="5400000">
                <a:off x="2020477" y="3904646"/>
                <a:ext cx="3600000" cy="90000"/>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Straight Connector 18"/>
              <p:cNvCxnSpPr/>
              <p:nvPr/>
            </p:nvCxnSpPr>
            <p:spPr>
              <a:xfrm>
                <a:off x="831272" y="4865528"/>
                <a:ext cx="5400000"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1128" y="3414207"/>
                <a:ext cx="5400000"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971066" y="3973013"/>
                <a:ext cx="3600000"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78281" y="3996182"/>
                <a:ext cx="3600000"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78281" y="3414207"/>
                <a:ext cx="1492785" cy="1451321"/>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3" name="TextBox 22"/>
              <p:cNvSpPr txBox="1"/>
              <p:nvPr/>
            </p:nvSpPr>
            <p:spPr>
              <a:xfrm>
                <a:off x="2758471" y="3786525"/>
                <a:ext cx="1055358" cy="646331"/>
              </a:xfrm>
              <a:prstGeom prst="rect">
                <a:avLst/>
              </a:prstGeom>
              <a:noFill/>
            </p:spPr>
            <p:txBody>
              <a:bodyPr wrap="square" rtlCol="0">
                <a:spAutoFit/>
              </a:bodyPr>
              <a:lstStyle/>
              <a:p>
                <a:r>
                  <a:rPr lang="tr-TR" sz="3600" dirty="0" smtClean="0"/>
                  <a:t>S</a:t>
                </a:r>
                <a:endParaRPr lang="tr-TR" sz="3600" dirty="0"/>
              </a:p>
            </p:txBody>
          </p:sp>
        </p:grpSp>
        <mc:AlternateContent xmlns:mc="http://schemas.openxmlformats.org/markup-compatibility/2006" xmlns:a14="http://schemas.microsoft.com/office/drawing/2010/main">
          <mc:Choice Requires="a14">
            <p:sp>
              <p:nvSpPr>
                <p:cNvPr id="33" name="Rectangle 32"/>
                <p:cNvSpPr/>
                <p:nvPr/>
              </p:nvSpPr>
              <p:spPr>
                <a:xfrm>
                  <a:off x="1238833" y="2996148"/>
                  <a:ext cx="922112"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𝑥</m:t>
                            </m:r>
                          </m:e>
                          <m:sub>
                            <m:r>
                              <a:rPr lang="tr-TR" i="1" dirty="0">
                                <a:latin typeface="Cambria Math" panose="02040503050406030204" pitchFamily="18" charset="0"/>
                              </a:rPr>
                              <m:t>1</m:t>
                            </m:r>
                            <m:r>
                              <a:rPr lang="tr-TR" i="1" dirty="0">
                                <a:latin typeface="Cambria Math" panose="02040503050406030204" pitchFamily="18" charset="0"/>
                              </a:rPr>
                              <m:t>𝑓𝑚𝑎𝑥</m:t>
                            </m:r>
                          </m:sub>
                        </m:sSub>
                      </m:oMath>
                    </m:oMathPara>
                  </a14:m>
                  <a:endParaRPr lang="tr-TR" dirty="0"/>
                </a:p>
              </p:txBody>
            </p:sp>
          </mc:Choice>
          <mc:Fallback xmlns="">
            <p:sp>
              <p:nvSpPr>
                <p:cNvPr id="33" name="Rectangle 32"/>
                <p:cNvSpPr>
                  <a:spLocks noRot="1" noChangeAspect="1" noMove="1" noResize="1" noEditPoints="1" noAdjustHandles="1" noChangeArrowheads="1" noChangeShapeType="1" noTextEdit="1"/>
                </p:cNvSpPr>
                <p:nvPr/>
              </p:nvSpPr>
              <p:spPr>
                <a:xfrm>
                  <a:off x="1238833" y="2996148"/>
                  <a:ext cx="922112" cy="391582"/>
                </a:xfrm>
                <a:prstGeom prst="rect">
                  <a:avLst/>
                </a:prstGeom>
                <a:blipFill>
                  <a:blip r:embed="rId3"/>
                  <a:stretch>
                    <a:fillRect b="-923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249715" y="4667137"/>
                  <a:ext cx="883640"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𝑥</m:t>
                            </m:r>
                          </m:e>
                          <m:sub>
                            <m:r>
                              <a:rPr lang="tr-TR" i="1" dirty="0">
                                <a:latin typeface="Cambria Math" panose="02040503050406030204" pitchFamily="18" charset="0"/>
                              </a:rPr>
                              <m:t>1</m:t>
                            </m:r>
                            <m:r>
                              <a:rPr lang="tr-TR" i="1" dirty="0">
                                <a:latin typeface="Cambria Math" panose="02040503050406030204" pitchFamily="18" charset="0"/>
                              </a:rPr>
                              <m:t>𝑓𝑚𝑖𝑛</m:t>
                            </m:r>
                          </m:sub>
                        </m:sSub>
                      </m:oMath>
                    </m:oMathPara>
                  </a14:m>
                  <a:endParaRPr lang="tr-TR" dirty="0"/>
                </a:p>
              </p:txBody>
            </p:sp>
          </mc:Choice>
          <mc:Fallback xmlns="">
            <p:sp>
              <p:nvSpPr>
                <p:cNvPr id="34" name="Rectangle 33"/>
                <p:cNvSpPr>
                  <a:spLocks noRot="1" noChangeAspect="1" noMove="1" noResize="1" noEditPoints="1" noAdjustHandles="1" noChangeArrowheads="1" noChangeShapeType="1" noTextEdit="1"/>
                </p:cNvSpPr>
                <p:nvPr/>
              </p:nvSpPr>
              <p:spPr>
                <a:xfrm>
                  <a:off x="1249715" y="4667137"/>
                  <a:ext cx="883640" cy="391582"/>
                </a:xfrm>
                <a:prstGeom prst="rect">
                  <a:avLst/>
                </a:prstGeom>
                <a:blipFill>
                  <a:blip r:embed="rId4"/>
                  <a:stretch>
                    <a:fillRect b="-1093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111902" y="5737762"/>
                  <a:ext cx="744050"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𝑓𝑚𝑖𝑛</m:t>
                            </m:r>
                          </m:sub>
                        </m:sSub>
                      </m:oMath>
                    </m:oMathPara>
                  </a14:m>
                  <a:endParaRPr lang="tr-TR" dirty="0"/>
                </a:p>
              </p:txBody>
            </p:sp>
          </mc:Choice>
          <mc:Fallback xmlns="">
            <p:sp>
              <p:nvSpPr>
                <p:cNvPr id="35" name="Rectangle 34"/>
                <p:cNvSpPr>
                  <a:spLocks noRot="1" noChangeAspect="1" noMove="1" noResize="1" noEditPoints="1" noAdjustHandles="1" noChangeArrowheads="1" noChangeShapeType="1" noTextEdit="1"/>
                </p:cNvSpPr>
                <p:nvPr/>
              </p:nvSpPr>
              <p:spPr>
                <a:xfrm>
                  <a:off x="3111902" y="5737762"/>
                  <a:ext cx="744050" cy="391582"/>
                </a:xfrm>
                <a:prstGeom prst="rect">
                  <a:avLst/>
                </a:prstGeom>
                <a:blipFill>
                  <a:blip r:embed="rId5"/>
                  <a:stretch>
                    <a:fillRect b="-1093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674032" y="5678182"/>
                  <a:ext cx="782522"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𝑓𝑚𝑎𝑥</m:t>
                            </m:r>
                          </m:sub>
                        </m:sSub>
                      </m:oMath>
                    </m:oMathPara>
                  </a14:m>
                  <a:endParaRPr lang="tr-TR" dirty="0"/>
                </a:p>
              </p:txBody>
            </p:sp>
          </mc:Choice>
          <mc:Fallback xmlns="">
            <p:sp>
              <p:nvSpPr>
                <p:cNvPr id="36" name="Rectangle 35"/>
                <p:cNvSpPr>
                  <a:spLocks noRot="1" noChangeAspect="1" noMove="1" noResize="1" noEditPoints="1" noAdjustHandles="1" noChangeArrowheads="1" noChangeShapeType="1" noTextEdit="1"/>
                </p:cNvSpPr>
                <p:nvPr/>
              </p:nvSpPr>
              <p:spPr>
                <a:xfrm>
                  <a:off x="4674032" y="5678182"/>
                  <a:ext cx="782522" cy="391582"/>
                </a:xfrm>
                <a:prstGeom prst="rect">
                  <a:avLst/>
                </a:prstGeom>
                <a:blipFill>
                  <a:blip r:embed="rId6"/>
                  <a:stretch>
                    <a:fillRect b="-9231"/>
                  </a:stretch>
                </a:blipFill>
              </p:spPr>
              <p:txBody>
                <a:bodyPr/>
                <a:lstStyle/>
                <a:p>
                  <a:r>
                    <a:rPr lang="tr-TR">
                      <a:noFill/>
                    </a:rPr>
                    <a:t> </a:t>
                  </a:r>
                </a:p>
              </p:txBody>
            </p:sp>
          </mc:Fallback>
        </mc:AlternateContent>
        <p:sp>
          <p:nvSpPr>
            <p:cNvPr id="37" name="Freeform 36"/>
            <p:cNvSpPr/>
            <p:nvPr/>
          </p:nvSpPr>
          <p:spPr>
            <a:xfrm>
              <a:off x="2149495" y="4305696"/>
              <a:ext cx="2264898" cy="1359593"/>
            </a:xfrm>
            <a:custGeom>
              <a:avLst/>
              <a:gdLst>
                <a:gd name="connsiteX0" fmla="*/ 0 w 2264898"/>
                <a:gd name="connsiteY0" fmla="*/ 1330834 h 1330834"/>
                <a:gd name="connsiteX1" fmla="*/ 562708 w 2264898"/>
                <a:gd name="connsiteY1" fmla="*/ 177283 h 1330834"/>
                <a:gd name="connsiteX2" fmla="*/ 2264898 w 2264898"/>
                <a:gd name="connsiteY2" fmla="*/ 22538 h 1330834"/>
              </a:gdLst>
              <a:ahLst/>
              <a:cxnLst>
                <a:cxn ang="0">
                  <a:pos x="connsiteX0" y="connsiteY0"/>
                </a:cxn>
                <a:cxn ang="0">
                  <a:pos x="connsiteX1" y="connsiteY1"/>
                </a:cxn>
                <a:cxn ang="0">
                  <a:pos x="connsiteX2" y="connsiteY2"/>
                </a:cxn>
              </a:cxnLst>
              <a:rect l="l" t="t" r="r" b="b"/>
              <a:pathLst>
                <a:path w="2264898" h="1330834">
                  <a:moveTo>
                    <a:pt x="0" y="1330834"/>
                  </a:moveTo>
                  <a:cubicBezTo>
                    <a:pt x="92612" y="863083"/>
                    <a:pt x="185225" y="395332"/>
                    <a:pt x="562708" y="177283"/>
                  </a:cubicBezTo>
                  <a:cubicBezTo>
                    <a:pt x="940191" y="-40766"/>
                    <a:pt x="1602544" y="-9114"/>
                    <a:pt x="2264898" y="22538"/>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Freeform 39"/>
            <p:cNvSpPr/>
            <p:nvPr/>
          </p:nvSpPr>
          <p:spPr>
            <a:xfrm>
              <a:off x="2166425" y="5280332"/>
              <a:ext cx="2222695" cy="403021"/>
            </a:xfrm>
            <a:custGeom>
              <a:avLst/>
              <a:gdLst>
                <a:gd name="connsiteX0" fmla="*/ 0 w 2222695"/>
                <a:gd name="connsiteY0" fmla="*/ 403021 h 403021"/>
                <a:gd name="connsiteX1" fmla="*/ 689317 w 2222695"/>
                <a:gd name="connsiteY1" fmla="*/ 51329 h 403021"/>
                <a:gd name="connsiteX2" fmla="*/ 2222695 w 2222695"/>
                <a:gd name="connsiteY2" fmla="*/ 9126 h 403021"/>
              </a:gdLst>
              <a:ahLst/>
              <a:cxnLst>
                <a:cxn ang="0">
                  <a:pos x="connsiteX0" y="connsiteY0"/>
                </a:cxn>
                <a:cxn ang="0">
                  <a:pos x="connsiteX1" y="connsiteY1"/>
                </a:cxn>
                <a:cxn ang="0">
                  <a:pos x="connsiteX2" y="connsiteY2"/>
                </a:cxn>
              </a:cxnLst>
              <a:rect l="l" t="t" r="r" b="b"/>
              <a:pathLst>
                <a:path w="2222695" h="403021">
                  <a:moveTo>
                    <a:pt x="0" y="403021"/>
                  </a:moveTo>
                  <a:cubicBezTo>
                    <a:pt x="159434" y="259999"/>
                    <a:pt x="318868" y="116978"/>
                    <a:pt x="689317" y="51329"/>
                  </a:cubicBezTo>
                  <a:cubicBezTo>
                    <a:pt x="1059766" y="-14320"/>
                    <a:pt x="1641230" y="-2597"/>
                    <a:pt x="2222695" y="912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2" name="Straight Connector 41"/>
            <p:cNvCxnSpPr>
              <a:stCxn id="37" idx="2"/>
            </p:cNvCxnSpPr>
            <p:nvPr/>
          </p:nvCxnSpPr>
          <p:spPr>
            <a:xfrm>
              <a:off x="4414393" y="4328721"/>
              <a:ext cx="0" cy="1349461"/>
            </a:xfrm>
            <a:prstGeom prst="line">
              <a:avLst/>
            </a:prstGeom>
            <a:ln w="317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Rectangle 42"/>
                <p:cNvSpPr/>
                <p:nvPr/>
              </p:nvSpPr>
              <p:spPr>
                <a:xfrm>
                  <a:off x="4253789" y="5665130"/>
                  <a:ext cx="420243"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𝑓</m:t>
                            </m:r>
                          </m:sub>
                        </m:sSub>
                      </m:oMath>
                    </m:oMathPara>
                  </a14:m>
                  <a:endParaRPr lang="tr-TR" dirty="0"/>
                </a:p>
              </p:txBody>
            </p:sp>
          </mc:Choice>
          <mc:Fallback xmlns="">
            <p:sp>
              <p:nvSpPr>
                <p:cNvPr id="43" name="Rectangle 42"/>
                <p:cNvSpPr>
                  <a:spLocks noRot="1" noChangeAspect="1" noMove="1" noResize="1" noEditPoints="1" noAdjustHandles="1" noChangeArrowheads="1" noChangeShapeType="1" noTextEdit="1"/>
                </p:cNvSpPr>
                <p:nvPr/>
              </p:nvSpPr>
              <p:spPr>
                <a:xfrm>
                  <a:off x="4253789" y="5665130"/>
                  <a:ext cx="420243" cy="391582"/>
                </a:xfrm>
                <a:prstGeom prst="rect">
                  <a:avLst/>
                </a:prstGeom>
                <a:blipFill>
                  <a:blip r:embed="rId7"/>
                  <a:stretch>
                    <a:fillRect b="-923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955636" y="5652857"/>
                  <a:ext cx="4264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a:latin typeface="Cambria Math" panose="02040503050406030204" pitchFamily="18" charset="0"/>
                              </a:rPr>
                              <m:t>𝑡</m:t>
                            </m:r>
                          </m:e>
                          <m:sub>
                            <m:r>
                              <a:rPr lang="tr-TR" b="0" i="1" dirty="0" smtClean="0">
                                <a:latin typeface="Cambria Math" panose="02040503050406030204" pitchFamily="18" charset="0"/>
                              </a:rPr>
                              <m:t>0</m:t>
                            </m:r>
                          </m:sub>
                        </m:sSub>
                      </m:oMath>
                    </m:oMathPara>
                  </a14:m>
                  <a:endParaRPr lang="tr-TR" dirty="0"/>
                </a:p>
              </p:txBody>
            </p:sp>
          </mc:Choice>
          <mc:Fallback xmlns="">
            <p:sp>
              <p:nvSpPr>
                <p:cNvPr id="44" name="Rectangle 43"/>
                <p:cNvSpPr>
                  <a:spLocks noRot="1" noChangeAspect="1" noMove="1" noResize="1" noEditPoints="1" noAdjustHandles="1" noChangeArrowheads="1" noChangeShapeType="1" noTextEdit="1"/>
                </p:cNvSpPr>
                <p:nvPr/>
              </p:nvSpPr>
              <p:spPr>
                <a:xfrm>
                  <a:off x="1955636" y="5652857"/>
                  <a:ext cx="426462" cy="369332"/>
                </a:xfrm>
                <a:prstGeom prst="rect">
                  <a:avLst/>
                </a:prstGeom>
                <a:blipFill>
                  <a:blip r:embed="rId8"/>
                  <a:stretch>
                    <a:fillRect/>
                  </a:stretch>
                </a:blipFill>
              </p:spPr>
              <p:txBody>
                <a:bodyPr/>
                <a:lstStyle/>
                <a:p>
                  <a:r>
                    <a:rPr lang="tr-TR">
                      <a:noFill/>
                    </a:rPr>
                    <a:t> </a:t>
                  </a:r>
                </a:p>
              </p:txBody>
            </p:sp>
          </mc:Fallback>
        </mc:AlternateContent>
      </p:grpSp>
    </p:spTree>
    <p:extLst>
      <p:ext uri="{BB962C8B-B14F-4D97-AF65-F5344CB8AC3E}">
        <p14:creationId xmlns:p14="http://schemas.microsoft.com/office/powerpoint/2010/main" val="259546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Fiziksel Kısıtlar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Olası Fiziksel Kısıt Çeşitleri</a:t>
                </a:r>
              </a:p>
              <a:p>
                <a:pPr lvl="1"/>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𝑥</m:t>
                        </m:r>
                      </m:e>
                      <m:sub>
                        <m:r>
                          <a:rPr lang="tr-TR" b="0" i="1" dirty="0" smtClean="0">
                            <a:latin typeface="Cambria Math" panose="02040503050406030204" pitchFamily="18" charset="0"/>
                          </a:rPr>
                          <m:t>𝑖</m:t>
                        </m:r>
                        <m:r>
                          <a:rPr lang="tr-TR" i="1" dirty="0">
                            <a:latin typeface="Cambria Math" panose="02040503050406030204" pitchFamily="18" charset="0"/>
                          </a:rPr>
                          <m:t>𝑚𝑖𝑛</m:t>
                        </m:r>
                      </m:sub>
                    </m:sSub>
                    <m:r>
                      <a:rPr lang="tr-TR" b="0" i="1" dirty="0" smtClean="0">
                        <a:latin typeface="Cambria Math" panose="02040503050406030204" pitchFamily="18" charset="0"/>
                      </a:rPr>
                      <m:t>(</m:t>
                    </m:r>
                    <m:r>
                      <a:rPr lang="tr-TR" b="0" i="1" dirty="0" smtClean="0">
                        <a:latin typeface="Cambria Math" panose="02040503050406030204" pitchFamily="18" charset="0"/>
                      </a:rPr>
                      <m:t>𝑡</m:t>
                    </m:r>
                    <m:r>
                      <a:rPr lang="tr-TR" b="0" i="1" dirty="0" smtClean="0">
                        <a:latin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𝑥</m:t>
                        </m:r>
                      </m:e>
                      <m:sub>
                        <m:r>
                          <a:rPr lang="tr-TR" b="0" i="1" dirty="0" smtClean="0">
                            <a:latin typeface="Cambria Math" panose="02040503050406030204" pitchFamily="18" charset="0"/>
                          </a:rPr>
                          <m:t>𝑖</m:t>
                        </m:r>
                      </m:sub>
                    </m:sSub>
                    <m:r>
                      <a:rPr lang="tr-TR" i="1" dirty="0">
                        <a:latin typeface="Cambria Math" panose="02040503050406030204" pitchFamily="18" charset="0"/>
                      </a:rPr>
                      <m:t>(</m:t>
                    </m:r>
                    <m:r>
                      <a:rPr lang="tr-TR" b="0" i="1" dirty="0" smtClean="0">
                        <a:latin typeface="Cambria Math" panose="02040503050406030204" pitchFamily="18" charset="0"/>
                      </a:rPr>
                      <m:t>𝑡</m:t>
                    </m:r>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𝑥</m:t>
                        </m:r>
                      </m:e>
                      <m:sub>
                        <m:r>
                          <a:rPr lang="tr-TR" b="0" i="1" dirty="0" smtClean="0">
                            <a:latin typeface="Cambria Math" panose="02040503050406030204" pitchFamily="18" charset="0"/>
                          </a:rPr>
                          <m:t>𝑖</m:t>
                        </m:r>
                        <m:r>
                          <a:rPr lang="tr-TR" i="1" dirty="0">
                            <a:latin typeface="Cambria Math" panose="02040503050406030204" pitchFamily="18" charset="0"/>
                          </a:rPr>
                          <m:t>𝑚𝑎𝑥</m:t>
                        </m:r>
                      </m:sub>
                    </m:sSub>
                    <m:r>
                      <a:rPr lang="tr-TR" b="0" i="1" dirty="0" smtClean="0">
                        <a:latin typeface="Cambria Math" panose="02040503050406030204" pitchFamily="18" charset="0"/>
                      </a:rPr>
                      <m:t>(</m:t>
                    </m:r>
                    <m:r>
                      <a:rPr lang="tr-TR" b="0" i="1" dirty="0" smtClean="0">
                        <a:latin typeface="Cambria Math" panose="02040503050406030204" pitchFamily="18" charset="0"/>
                      </a:rPr>
                      <m:t>𝑡</m:t>
                    </m:r>
                    <m:r>
                      <a:rPr lang="tr-TR" b="0" i="1" dirty="0" smtClean="0">
                        <a:latin typeface="Cambria Math" panose="02040503050406030204" pitchFamily="18" charset="0"/>
                      </a:rPr>
                      <m:t>)</m:t>
                    </m:r>
                  </m:oMath>
                </a14:m>
                <a:endParaRPr lang="tr-TR" dirty="0" smtClean="0"/>
              </a:p>
              <a:p>
                <a:pPr lvl="1"/>
                <a14:m>
                  <m:oMath xmlns:m="http://schemas.openxmlformats.org/officeDocument/2006/math">
                    <m:sSub>
                      <m:sSubPr>
                        <m:ctrlPr>
                          <a:rPr lang="tr-TR" i="1" dirty="0">
                            <a:latin typeface="Cambria Math" panose="02040503050406030204" pitchFamily="18" charset="0"/>
                          </a:rPr>
                        </m:ctrlPr>
                      </m:sSubPr>
                      <m:e>
                        <m:r>
                          <a:rPr lang="tr-TR" b="0" i="1" dirty="0" smtClean="0">
                            <a:latin typeface="Cambria Math" panose="02040503050406030204" pitchFamily="18" charset="0"/>
                          </a:rPr>
                          <m:t>𝑢</m:t>
                        </m:r>
                      </m:e>
                      <m:sub>
                        <m:r>
                          <a:rPr lang="tr-TR" i="1" dirty="0">
                            <a:latin typeface="Cambria Math" panose="02040503050406030204" pitchFamily="18" charset="0"/>
                          </a:rPr>
                          <m:t>𝑖𝑚𝑖𝑛</m:t>
                        </m:r>
                      </m:sub>
                    </m:sSub>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𝑢</m:t>
                        </m:r>
                      </m:e>
                      <m:sub>
                        <m:r>
                          <a:rPr lang="tr-TR" i="1" dirty="0">
                            <a:latin typeface="Cambria Math" panose="02040503050406030204" pitchFamily="18" charset="0"/>
                          </a:rPr>
                          <m:t>𝑖</m:t>
                        </m:r>
                      </m:sub>
                    </m:sSub>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𝑢</m:t>
                        </m:r>
                      </m:e>
                      <m:sub>
                        <m:r>
                          <a:rPr lang="tr-TR" i="1" dirty="0">
                            <a:latin typeface="Cambria Math" panose="02040503050406030204" pitchFamily="18" charset="0"/>
                          </a:rPr>
                          <m:t>𝑖𝑚𝑎𝑥</m:t>
                        </m:r>
                      </m:sub>
                    </m:sSub>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oMath>
                </a14:m>
                <a:endParaRPr lang="tr-TR" dirty="0" smtClean="0"/>
              </a:p>
              <a:p>
                <a:pPr lvl="1"/>
                <a14:m>
                  <m:oMath xmlns:m="http://schemas.openxmlformats.org/officeDocument/2006/math">
                    <m:nary>
                      <m:naryPr>
                        <m:limLoc m:val="undOvr"/>
                        <m:ctrlPr>
                          <a:rPr lang="tr-TR" i="1" smtClean="0">
                            <a:latin typeface="Cambria Math" panose="02040503050406030204" pitchFamily="18" charset="0"/>
                          </a:rPr>
                        </m:ctrlPr>
                      </m:naryPr>
                      <m:sub>
                        <m:sSub>
                          <m:sSubPr>
                            <m:ctrlPr>
                              <a:rPr lang="tr-TR" b="0" i="1" smtClean="0">
                                <a:latin typeface="Cambria Math" panose="02040503050406030204" pitchFamily="18" charset="0"/>
                              </a:rPr>
                            </m:ctrlPr>
                          </m:sSubPr>
                          <m:e>
                            <m:r>
                              <m:rPr>
                                <m:brk m:alnAt="24"/>
                              </m:rPr>
                              <a:rPr lang="tr-TR" b="0" i="1" smtClean="0">
                                <a:latin typeface="Cambria Math" panose="02040503050406030204" pitchFamily="18" charset="0"/>
                              </a:rPr>
                              <m:t>𝑡</m:t>
                            </m:r>
                          </m:e>
                          <m:sub>
                            <m:r>
                              <m:rPr>
                                <m:brk m:alnAt="24"/>
                              </m:rPr>
                              <a:rPr lang="tr-TR" b="0" i="1" smtClean="0">
                                <a:latin typeface="Cambria Math" panose="02040503050406030204" pitchFamily="18" charset="0"/>
                              </a:rPr>
                              <m:t>0</m:t>
                            </m:r>
                          </m:sub>
                        </m:sSub>
                      </m:sub>
                      <m:sup>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sup>
                      <m:e>
                        <m:r>
                          <a:rPr lang="tr-TR" b="0" i="1" smtClean="0">
                            <a:latin typeface="Cambria Math" panose="02040503050406030204" pitchFamily="18" charset="0"/>
                          </a:rPr>
                          <m:t>𝑓</m:t>
                        </m:r>
                        <m:d>
                          <m:dPr>
                            <m:ctrlPr>
                              <a:rPr lang="tr-TR" b="0" i="1" smtClean="0">
                                <a:latin typeface="Cambria Math" panose="02040503050406030204" pitchFamily="18" charset="0"/>
                              </a:rPr>
                            </m:ctrlPr>
                          </m:dPr>
                          <m:e>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r>
                              <a:rPr lang="tr-TR" b="0" i="1" smtClean="0">
                                <a:latin typeface="Cambria Math" panose="02040503050406030204" pitchFamily="18" charset="0"/>
                              </a:rPr>
                              <m:t>, </m:t>
                            </m:r>
                            <m:bar>
                              <m:barPr>
                                <m:ctrlPr>
                                  <a:rPr lang="tr-TR" b="0" i="1" smtClean="0">
                                    <a:latin typeface="Cambria Math" panose="02040503050406030204" pitchFamily="18" charset="0"/>
                                  </a:rPr>
                                </m:ctrlPr>
                              </m:barPr>
                              <m:e>
                                <m:r>
                                  <a:rPr lang="tr-TR" b="0" i="1" smtClean="0">
                                    <a:latin typeface="Cambria Math" panose="02040503050406030204" pitchFamily="18" charset="0"/>
                                  </a:rPr>
                                  <m:t>𝑢</m:t>
                                </m:r>
                              </m:e>
                            </m:bar>
                            <m:r>
                              <a:rPr lang="tr-TR" b="0" i="1" smtClean="0">
                                <a:latin typeface="Cambria Math" panose="02040503050406030204" pitchFamily="18" charset="0"/>
                              </a:rPr>
                              <m:t>,</m:t>
                            </m:r>
                            <m:r>
                              <a:rPr lang="tr-TR" b="0" i="1" smtClean="0">
                                <a:latin typeface="Cambria Math" panose="02040503050406030204" pitchFamily="18" charset="0"/>
                              </a:rPr>
                              <m:t>𝑡</m:t>
                            </m:r>
                          </m:e>
                        </m:d>
                        <m:r>
                          <a:rPr lang="tr-TR" b="0" i="1" smtClean="0">
                            <a:latin typeface="Cambria Math" panose="02040503050406030204" pitchFamily="18" charset="0"/>
                          </a:rPr>
                          <m:t>𝑑𝑡</m:t>
                        </m:r>
                        <m:r>
                          <a:rPr lang="tr-TR" b="0" i="1" smtClean="0">
                            <a:latin typeface="Cambria Math" panose="02040503050406030204" pitchFamily="18" charset="0"/>
                          </a:rPr>
                          <m:t>≤</m:t>
                        </m:r>
                        <m:r>
                          <a:rPr lang="tr-TR" b="0" i="1" smtClean="0">
                            <a:latin typeface="Cambria Math" panose="02040503050406030204" pitchFamily="18" charset="0"/>
                          </a:rPr>
                          <m:t>𝐺</m:t>
                        </m:r>
                      </m:e>
                    </m:nary>
                  </m:oMath>
                </a14:m>
                <a:endParaRPr lang="tr-TR" dirty="0" smtClean="0"/>
              </a:p>
              <a:p>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𝑥</m:t>
                        </m:r>
                      </m:e>
                      <m:sub>
                        <m:r>
                          <a:rPr lang="tr-TR" i="1" dirty="0">
                            <a:latin typeface="Cambria Math" panose="02040503050406030204" pitchFamily="18" charset="0"/>
                          </a:rPr>
                          <m:t>𝑖𝑚𝑖𝑛</m:t>
                        </m:r>
                      </m:sub>
                    </m:sSub>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oMath>
                </a14:m>
                <a:r>
                  <a:rPr lang="tr-TR" dirty="0" smtClean="0"/>
                  <a:t>,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𝑥</m:t>
                        </m:r>
                      </m:e>
                      <m:sub>
                        <m:r>
                          <a:rPr lang="tr-TR" i="1" dirty="0">
                            <a:latin typeface="Cambria Math" panose="02040503050406030204" pitchFamily="18" charset="0"/>
                          </a:rPr>
                          <m:t>𝑖𝑚𝑎𝑥</m:t>
                        </m:r>
                      </m:sub>
                    </m:sSub>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oMath>
                </a14:m>
                <a:r>
                  <a:rPr lang="tr-TR" dirty="0" smtClean="0"/>
                  <a:t>,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𝑢</m:t>
                        </m:r>
                      </m:e>
                      <m:sub>
                        <m:r>
                          <a:rPr lang="tr-TR" i="1" dirty="0">
                            <a:latin typeface="Cambria Math" panose="02040503050406030204" pitchFamily="18" charset="0"/>
                          </a:rPr>
                          <m:t>𝑖𝑚𝑖𝑛</m:t>
                        </m:r>
                      </m:sub>
                    </m:sSub>
                    <m:d>
                      <m:dPr>
                        <m:ctrlPr>
                          <a:rPr lang="tr-TR" i="1" dirty="0">
                            <a:latin typeface="Cambria Math" panose="02040503050406030204" pitchFamily="18" charset="0"/>
                          </a:rPr>
                        </m:ctrlPr>
                      </m:dPr>
                      <m:e>
                        <m:r>
                          <a:rPr lang="tr-TR" i="1" dirty="0">
                            <a:latin typeface="Cambria Math" panose="02040503050406030204" pitchFamily="18" charset="0"/>
                          </a:rPr>
                          <m:t>𝑡</m:t>
                        </m:r>
                      </m:e>
                    </m:d>
                    <m:r>
                      <a:rPr lang="tr-TR" b="0" i="1" dirty="0" smtClean="0">
                        <a:latin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𝑢</m:t>
                        </m:r>
                      </m:e>
                      <m:sub>
                        <m:r>
                          <a:rPr lang="tr-TR" i="1" dirty="0">
                            <a:latin typeface="Cambria Math" panose="02040503050406030204" pitchFamily="18" charset="0"/>
                          </a:rPr>
                          <m:t>𝑖𝑚𝑎𝑥</m:t>
                        </m:r>
                      </m:sub>
                    </m:sSub>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oMath>
                </a14:m>
                <a:r>
                  <a:rPr lang="tr-TR" dirty="0" smtClean="0"/>
                  <a:t> Belirlenmiş zamana bağlı fonksiyonlardır.</a:t>
                </a:r>
              </a:p>
              <a:p>
                <a14:m>
                  <m:oMath xmlns:m="http://schemas.openxmlformats.org/officeDocument/2006/math">
                    <m:r>
                      <a:rPr lang="tr-TR" i="1" dirty="0" smtClean="0">
                        <a:latin typeface="Cambria Math" panose="02040503050406030204" pitchFamily="18" charset="0"/>
                      </a:rPr>
                      <m:t>𝐺</m:t>
                    </m:r>
                  </m:oMath>
                </a14:m>
                <a:r>
                  <a:rPr lang="tr-TR" dirty="0" smtClean="0"/>
                  <a:t> tanımlanmış skaler bir büyüklüktür.</a:t>
                </a:r>
              </a:p>
              <a:p>
                <a:r>
                  <a:rPr lang="tr-TR" dirty="0" smtClean="0"/>
                  <a:t>Genel olarak kısıtlar,</a:t>
                </a:r>
                <a:r>
                  <a:rPr lang="tr-TR" dirty="0"/>
                  <a:t> </a:t>
                </a:r>
                <a:endParaRPr lang="tr-TR" dirty="0" smtClean="0"/>
              </a:p>
              <a:p>
                <a:pPr lvl="1"/>
                <a:r>
                  <a:rPr lang="tr-TR" dirty="0" smtClean="0"/>
                  <a:t>durum </a:t>
                </a:r>
                <a:r>
                  <a:rPr lang="tr-TR" dirty="0"/>
                  <a:t>değişkenlerinin, kontrol girişlerinin ve zamanın </a:t>
                </a:r>
                <a:r>
                  <a:rPr lang="tr-TR" dirty="0" smtClean="0"/>
                  <a:t> fonksiyonlarıdır.</a:t>
                </a:r>
              </a:p>
              <a:p>
                <a:pPr lvl="1"/>
                <a:r>
                  <a:rPr lang="tr-TR" dirty="0"/>
                  <a:t>durum değişkenlerinin, kontrol </a:t>
                </a:r>
                <a:r>
                  <a:rPr lang="tr-TR" dirty="0" smtClean="0"/>
                  <a:t>girişlerinin türevi veya integrali olarakta ifade edilebilirler.</a:t>
                </a:r>
              </a:p>
              <a:p>
                <a:pPr lvl="1"/>
                <a:r>
                  <a:rPr lang="tr-TR" dirty="0" smtClean="0"/>
                  <a:t>Eşitlikler ve Eşitsizlikler olarakta ifade edilebilirler.</a:t>
                </a:r>
                <a:endParaRPr lang="tr-TR" dirty="0"/>
              </a:p>
              <a:p>
                <a:endParaRPr lang="tr-TR" dirty="0"/>
              </a:p>
              <a:p>
                <a:endParaRPr lang="tr-TR" dirty="0"/>
              </a:p>
              <a:p>
                <a:pPr lvl="1"/>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15</a:t>
            </a:fld>
            <a:endParaRPr lang="tr-TR"/>
          </a:p>
        </p:txBody>
      </p:sp>
    </p:spTree>
    <p:extLst>
      <p:ext uri="{BB962C8B-B14F-4D97-AF65-F5344CB8AC3E}">
        <p14:creationId xmlns:p14="http://schemas.microsoft.com/office/powerpoint/2010/main" val="158118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Performans Kriteri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Performans ölçütü veya performans indeksi (J): Sistem performansının niceliksel ölçütüdür. [Bu ölçütün seçimi bazen subjektif </a:t>
                </a:r>
                <a:r>
                  <a:rPr lang="tr-TR" dirty="0"/>
                  <a:t>ve/veya keyfi </a:t>
                </a:r>
                <a:r>
                  <a:rPr lang="tr-TR" dirty="0" smtClean="0"/>
                  <a:t>olarak belirlenebilir ]. Performans </a:t>
                </a:r>
                <a:r>
                  <a:rPr lang="tr-TR" dirty="0"/>
                  <a:t>indeksi (J</a:t>
                </a:r>
                <a:r>
                  <a:rPr lang="tr-TR" dirty="0" smtClean="0"/>
                  <a:t>) fonksiyonunun değerini, belirlenmiş değere ulaştıran </a:t>
                </a:r>
                <a:r>
                  <a:rPr lang="tr-TR" dirty="0"/>
                  <a:t>girdi değişkenleri problemin </a:t>
                </a:r>
                <a:r>
                  <a:rPr lang="tr-TR" dirty="0" smtClean="0"/>
                  <a:t>çözümünü verir.</a:t>
                </a:r>
              </a:p>
              <a:p>
                <a:r>
                  <a:rPr lang="tr-TR" dirty="0" smtClean="0"/>
                  <a:t>Performans ölçütünün standart formu</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𝐽</m:t>
                      </m:r>
                      <m:r>
                        <a:rPr lang="tr-TR" b="0" i="1" smtClean="0">
                          <a:latin typeface="Cambria Math" panose="02040503050406030204" pitchFamily="18" charset="0"/>
                        </a:rPr>
                        <m:t>=</m:t>
                      </m:r>
                      <m:r>
                        <a:rPr lang="tr-TR" b="0" i="1" smtClean="0">
                          <a:latin typeface="Cambria Math" panose="02040503050406030204" pitchFamily="18" charset="0"/>
                        </a:rPr>
                        <m:t>h</m:t>
                      </m:r>
                      <m:d>
                        <m:dPr>
                          <m:ctrlPr>
                            <a:rPr lang="tr-TR" b="0" i="1" smtClean="0">
                              <a:latin typeface="Cambria Math" panose="02040503050406030204" pitchFamily="18" charset="0"/>
                            </a:rPr>
                          </m:ctrlPr>
                        </m:dPr>
                        <m:e>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e>
                      </m:d>
                      <m:r>
                        <a:rPr lang="tr-TR" b="0" i="1" smtClean="0">
                          <a:latin typeface="Cambria Math" panose="02040503050406030204" pitchFamily="18" charset="0"/>
                        </a:rPr>
                        <m:t>+</m:t>
                      </m:r>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sub>
                        <m:sup>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sup>
                        <m:e>
                          <m:r>
                            <a:rPr lang="tr-TR" b="0" i="1" smtClean="0">
                              <a:latin typeface="Cambria Math" panose="02040503050406030204" pitchFamily="18" charset="0"/>
                            </a:rPr>
                            <m:t>𝑔</m:t>
                          </m:r>
                          <m:d>
                            <m:dPr>
                              <m:ctrlPr>
                                <a:rPr lang="tr-TR" b="0" i="1" smtClean="0">
                                  <a:latin typeface="Cambria Math" panose="02040503050406030204" pitchFamily="18" charset="0"/>
                                </a:rPr>
                              </m:ctrlPr>
                            </m:dPr>
                            <m:e>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bar>
                                <m:barPr>
                                  <m:ctrlPr>
                                    <a:rPr lang="tr-TR" b="0" i="1" smtClean="0">
                                      <a:latin typeface="Cambria Math" panose="02040503050406030204" pitchFamily="18" charset="0"/>
                                    </a:rPr>
                                  </m:ctrlPr>
                                </m:barPr>
                                <m:e>
                                  <m:r>
                                    <a:rPr lang="tr-TR" b="0" i="1" smtClean="0">
                                      <a:latin typeface="Cambria Math" panose="02040503050406030204" pitchFamily="18" charset="0"/>
                                    </a:rPr>
                                    <m:t>𝑢</m:t>
                                  </m:r>
                                </m:e>
                              </m:ba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𝑡</m:t>
                              </m:r>
                            </m:e>
                          </m:d>
                          <m:r>
                            <a:rPr lang="tr-TR" b="0" i="1" smtClean="0">
                              <a:latin typeface="Cambria Math" panose="02040503050406030204" pitchFamily="18" charset="0"/>
                            </a:rPr>
                            <m:t>𝑑𝑡</m:t>
                          </m:r>
                        </m:e>
                      </m:nary>
                    </m:oMath>
                  </m:oMathPara>
                </a14:m>
                <a:endParaRPr lang="tr-TR" dirty="0" smtClean="0"/>
              </a:p>
              <a:p>
                <a:pPr marL="45720" indent="0">
                  <a:buNone/>
                </a:pPr>
                <a14:m>
                  <m:oMath xmlns:m="http://schemas.openxmlformats.org/officeDocument/2006/math">
                    <m:r>
                      <a:rPr lang="tr-TR" i="1">
                        <a:latin typeface="Cambria Math" panose="02040503050406030204" pitchFamily="18" charset="0"/>
                      </a:rPr>
                      <m:t>h</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b="0" i="1" smtClean="0">
                        <a:latin typeface="Cambria Math" panose="02040503050406030204" pitchFamily="18" charset="0"/>
                      </a:rPr>
                      <m:t>⟹</m:t>
                    </m:r>
                  </m:oMath>
                </a14:m>
                <a:r>
                  <a:rPr lang="tr-TR" dirty="0" smtClean="0"/>
                  <a:t> Nihai Maliyet Fonksiyonudur (Terminal Cost Function). </a:t>
                </a:r>
              </a:p>
              <a:p>
                <a:pPr marL="45720" indent="0">
                  <a:buNone/>
                </a:pP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b="0" i="1" smtClean="0">
                            <a:latin typeface="Cambria Math" panose="02040503050406030204" pitchFamily="18" charset="0"/>
                          </a:rPr>
                          <m:t>𝑓</m:t>
                        </m:r>
                      </m:sub>
                    </m:sSub>
                    <m:r>
                      <a:rPr lang="tr-TR" b="0" i="1" smtClean="0">
                        <a:latin typeface="Cambria Math" panose="02040503050406030204" pitchFamily="18" charset="0"/>
                      </a:rPr>
                      <m:t>⟹ </m:t>
                    </m:r>
                  </m:oMath>
                </a14:m>
                <a:r>
                  <a:rPr lang="tr-TR" dirty="0" smtClean="0"/>
                  <a:t>başlangıç ve bitiş zamanı göstermektedir.</a:t>
                </a:r>
              </a:p>
              <a:p>
                <a:pPr marL="45720" indent="0">
                  <a:buNone/>
                </a:pPr>
                <a14:m>
                  <m:oMath xmlns:m="http://schemas.openxmlformats.org/officeDocument/2006/math">
                    <m:r>
                      <a:rPr lang="tr-TR" b="0" i="1" smtClean="0">
                        <a:latin typeface="Cambria Math" panose="02040503050406030204" pitchFamily="18" charset="0"/>
                      </a:rPr>
                      <m:t>h</m:t>
                    </m:r>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r>
                      <a:rPr lang="tr-TR" b="0" i="1" smtClean="0">
                        <a:latin typeface="Cambria Math" panose="02040503050406030204" pitchFamily="18" charset="0"/>
                      </a:rPr>
                      <m:t>𝑔</m:t>
                    </m:r>
                    <m:r>
                      <a:rPr lang="tr-TR" b="0" i="1" smtClean="0">
                        <a:latin typeface="Cambria Math" panose="02040503050406030204" pitchFamily="18" charset="0"/>
                      </a:rPr>
                      <m:t>⟹</m:t>
                    </m:r>
                  </m:oMath>
                </a14:m>
                <a:r>
                  <a:rPr lang="tr-TR" dirty="0" smtClean="0"/>
                  <a:t>Tasarımcının tanımladığı , skaler fonksiyonlardır. Bu iki fonksiyonun seçimine bağlı olarak, problem minimum zaman, minimum enerji veya minimum zaman ve enerji birleşimi  şeklinde ifade edilebilir. Örneğin </a:t>
                </a:r>
                <a14:m>
                  <m:oMath xmlns:m="http://schemas.openxmlformats.org/officeDocument/2006/math">
                    <m:r>
                      <a:rPr lang="tr-TR" i="1">
                        <a:latin typeface="Cambria Math" panose="02040503050406030204" pitchFamily="18" charset="0"/>
                      </a:rPr>
                      <m:t>h</m:t>
                    </m:r>
                    <m:r>
                      <a:rPr lang="tr-TR" b="0" i="1" smtClean="0">
                        <a:latin typeface="Cambria Math" panose="02040503050406030204" pitchFamily="18" charset="0"/>
                      </a:rPr>
                      <m:t>=0</m:t>
                    </m:r>
                    <m:r>
                      <a:rPr lang="tr-TR" i="1">
                        <a:latin typeface="Cambria Math" panose="02040503050406030204" pitchFamily="18" charset="0"/>
                      </a:rPr>
                      <m:t> </m:t>
                    </m:r>
                    <m:r>
                      <a:rPr lang="tr-TR" i="1">
                        <a:latin typeface="Cambria Math" panose="02040503050406030204" pitchFamily="18" charset="0"/>
                      </a:rPr>
                      <m:t>𝑣𝑒</m:t>
                    </m:r>
                    <m:r>
                      <a:rPr lang="tr-TR" i="1">
                        <a:latin typeface="Cambria Math" panose="02040503050406030204" pitchFamily="18" charset="0"/>
                      </a:rPr>
                      <m:t> </m:t>
                    </m:r>
                    <m:r>
                      <a:rPr lang="tr-TR" i="1">
                        <a:latin typeface="Cambria Math" panose="02040503050406030204" pitchFamily="18" charset="0"/>
                      </a:rPr>
                      <m:t>𝑔</m:t>
                    </m:r>
                    <m:r>
                      <a:rPr lang="tr-TR" b="0" i="1" smtClean="0">
                        <a:latin typeface="Cambria Math" panose="02040503050406030204" pitchFamily="18" charset="0"/>
                      </a:rPr>
                      <m:t>=1⟹</m:t>
                    </m:r>
                  </m:oMath>
                </a14:m>
                <a:r>
                  <a:rPr lang="tr-TR" dirty="0" smtClean="0"/>
                  <a:t> minimum zaman problemidir.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16</a:t>
            </a:fld>
            <a:endParaRPr lang="tr-TR"/>
          </a:p>
        </p:txBody>
      </p:sp>
    </p:spTree>
    <p:extLst>
      <p:ext uri="{BB962C8B-B14F-4D97-AF65-F5344CB8AC3E}">
        <p14:creationId xmlns:p14="http://schemas.microsoft.com/office/powerpoint/2010/main" val="391013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Performans Kriteri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Eğer,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sSub>
                          <m:sSubPr>
                            <m:ctrlPr>
                              <a:rPr lang="tr-TR" b="0" i="1" smtClean="0">
                                <a:latin typeface="Cambria Math" panose="02040503050406030204" pitchFamily="18" charset="0"/>
                              </a:rPr>
                            </m:ctrlPr>
                          </m:sSubPr>
                          <m:e>
                            <m:r>
                              <a:rPr lang="tr-TR" i="1">
                                <a:latin typeface="Cambria Math" panose="02040503050406030204" pitchFamily="18" charset="0"/>
                              </a:rPr>
                              <m:t>𝑡</m:t>
                            </m:r>
                          </m:e>
                          <m:sub>
                            <m:r>
                              <a:rPr lang="tr-TR" b="0" i="1" smtClean="0">
                                <a:latin typeface="Cambria Math" panose="02040503050406030204" pitchFamily="18" charset="0"/>
                              </a:rPr>
                              <m:t>0</m:t>
                            </m:r>
                          </m:sub>
                        </m:sSub>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e>
                      <m:sub>
                        <m:r>
                          <a:rPr lang="tr-TR" b="0" i="1" smtClean="0">
                            <a:latin typeface="Cambria Math" panose="02040503050406030204" pitchFamily="18" charset="0"/>
                          </a:rPr>
                          <m:t>0</m:t>
                        </m:r>
                      </m:sub>
                    </m:sSub>
                    <m:r>
                      <a:rPr lang="tr-TR" b="0" i="1" smtClean="0">
                        <a:latin typeface="Cambria Math" panose="02040503050406030204" pitchFamily="18" charset="0"/>
                      </a:rPr>
                      <m:t> </m:t>
                    </m:r>
                  </m:oMath>
                </a14:m>
                <a:r>
                  <a:rPr lang="tr-TR" dirty="0" smtClean="0"/>
                  <a:t>ve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𝑢</m:t>
                        </m:r>
                      </m:e>
                    </m:bar>
                    <m:d>
                      <m:dPr>
                        <m:ctrlPr>
                          <a:rPr lang="tr-TR" i="1">
                            <a:latin typeface="Cambria Math" panose="02040503050406030204" pitchFamily="18" charset="0"/>
                          </a:rPr>
                        </m:ctrlPr>
                      </m:dPr>
                      <m:e>
                        <m:r>
                          <a:rPr lang="tr-TR" i="1">
                            <a:latin typeface="Cambria Math" panose="02040503050406030204" pitchFamily="18" charset="0"/>
                          </a:rPr>
                          <m:t>𝑡</m:t>
                        </m:r>
                      </m:e>
                    </m:d>
                  </m:oMath>
                </a14:m>
                <a:r>
                  <a:rPr lang="tr-TR" dirty="0" smtClean="0"/>
                  <a:t> biliniyorsa bu durumda durum denklemlerinin çözümüyle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r>
                          <a:rPr lang="tr-TR" b="0" i="1" smtClean="0">
                            <a:latin typeface="Cambria Math" panose="02040503050406030204" pitchFamily="18" charset="0"/>
                          </a:rPr>
                          <m:t>𝑡</m:t>
                        </m:r>
                      </m:e>
                    </m:d>
                  </m:oMath>
                </a14:m>
                <a:r>
                  <a:rPr lang="tr-TR" dirty="0" smtClean="0"/>
                  <a:t> tüm zamanlar için bulunabilir.</a:t>
                </a:r>
              </a:p>
              <a:p>
                <a14:m>
                  <m:oMath xmlns:m="http://schemas.openxmlformats.org/officeDocument/2006/math">
                    <m:bar>
                      <m:barPr>
                        <m:ctrlPr>
                          <a:rPr lang="tr-TR" i="1" dirty="0" smtClean="0">
                            <a:latin typeface="Cambria Math" panose="02040503050406030204" pitchFamily="18" charset="0"/>
                          </a:rPr>
                        </m:ctrlPr>
                      </m:barPr>
                      <m:e>
                        <m:r>
                          <a:rPr lang="tr-TR" i="1" dirty="0" smtClean="0">
                            <a:latin typeface="Cambria Math" panose="02040503050406030204" pitchFamily="18" charset="0"/>
                          </a:rPr>
                          <m:t>𝑥</m:t>
                        </m:r>
                      </m:e>
                    </m:bar>
                    <m:d>
                      <m:dPr>
                        <m:ctrlPr>
                          <a:rPr lang="tr-TR" i="1" dirty="0" smtClean="0">
                            <a:latin typeface="Cambria Math" panose="02040503050406030204" pitchFamily="18" charset="0"/>
                          </a:rPr>
                        </m:ctrlPr>
                      </m:dPr>
                      <m:e>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𝑡</m:t>
                            </m:r>
                          </m:e>
                          <m:sub>
                            <m:r>
                              <a:rPr lang="tr-TR" i="1" dirty="0" smtClean="0">
                                <a:latin typeface="Cambria Math" panose="02040503050406030204" pitchFamily="18" charset="0"/>
                              </a:rPr>
                              <m:t>0</m:t>
                            </m:r>
                          </m:sub>
                        </m:sSub>
                      </m:e>
                    </m:d>
                    <m:r>
                      <a:rPr lang="tr-TR" i="1" dirty="0" smtClean="0">
                        <a:latin typeface="Cambria Math" panose="02040503050406030204" pitchFamily="18" charset="0"/>
                      </a:rPr>
                      <m:t>=</m:t>
                    </m:r>
                    <m:sSub>
                      <m:sSubPr>
                        <m:ctrlPr>
                          <a:rPr lang="tr-TR" i="1" dirty="0" smtClean="0">
                            <a:latin typeface="Cambria Math" panose="02040503050406030204" pitchFamily="18" charset="0"/>
                          </a:rPr>
                        </m:ctrlPr>
                      </m:sSubPr>
                      <m:e>
                        <m:bar>
                          <m:barPr>
                            <m:ctrlPr>
                              <a:rPr lang="tr-TR" i="1" dirty="0" smtClean="0">
                                <a:latin typeface="Cambria Math" panose="02040503050406030204" pitchFamily="18" charset="0"/>
                              </a:rPr>
                            </m:ctrlPr>
                          </m:barPr>
                          <m:e>
                            <m:r>
                              <a:rPr lang="tr-TR" i="1" dirty="0" smtClean="0">
                                <a:latin typeface="Cambria Math" panose="02040503050406030204" pitchFamily="18" charset="0"/>
                              </a:rPr>
                              <m:t>𝑥</m:t>
                            </m:r>
                          </m:e>
                        </m:bar>
                      </m:e>
                      <m:sub>
                        <m:r>
                          <a:rPr lang="tr-TR" i="1" dirty="0" smtClean="0">
                            <a:latin typeface="Cambria Math" panose="02040503050406030204" pitchFamily="18" charset="0"/>
                          </a:rPr>
                          <m:t>0</m:t>
                        </m:r>
                      </m:sub>
                    </m:sSub>
                    <m:r>
                      <a:rPr lang="tr-TR" i="1" dirty="0" smtClean="0">
                        <a:latin typeface="Cambria Math" panose="02040503050406030204" pitchFamily="18" charset="0"/>
                      </a:rPr>
                      <m:t> ,</m:t>
                    </m:r>
                    <m:r>
                      <a:rPr lang="tr-TR" b="0" i="1" dirty="0" smtClean="0">
                        <a:latin typeface="Cambria Math" panose="02040503050406030204" pitchFamily="18" charset="0"/>
                      </a:rPr>
                      <m:t> </m:t>
                    </m:r>
                    <m:bar>
                      <m:barPr>
                        <m:ctrlPr>
                          <a:rPr lang="tr-TR" i="1" dirty="0" smtClean="0">
                            <a:latin typeface="Cambria Math" panose="02040503050406030204" pitchFamily="18" charset="0"/>
                          </a:rPr>
                        </m:ctrlPr>
                      </m:barPr>
                      <m:e>
                        <m:r>
                          <a:rPr lang="tr-TR" i="1" dirty="0" smtClean="0">
                            <a:latin typeface="Cambria Math" panose="02040503050406030204" pitchFamily="18" charset="0"/>
                          </a:rPr>
                          <m:t>𝑢</m:t>
                        </m:r>
                      </m:e>
                    </m:bar>
                    <m:r>
                      <a:rPr lang="tr-TR" i="1" dirty="0" smtClean="0">
                        <a:latin typeface="Cambria Math" panose="02040503050406030204" pitchFamily="18" charset="0"/>
                      </a:rPr>
                      <m:t>(</m:t>
                    </m:r>
                    <m:r>
                      <a:rPr lang="tr-TR" i="1" dirty="0" smtClean="0">
                        <a:latin typeface="Cambria Math" panose="02040503050406030204" pitchFamily="18" charset="0"/>
                      </a:rPr>
                      <m:t>𝑡</m:t>
                    </m:r>
                    <m:r>
                      <a:rPr lang="tr-TR" i="1" dirty="0" smtClean="0">
                        <a:latin typeface="Cambria Math" panose="02040503050406030204" pitchFamily="18" charset="0"/>
                      </a:rPr>
                      <m:t>), </m:t>
                    </m:r>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𝑡</m:t>
                        </m:r>
                      </m:e>
                      <m:sub>
                        <m:r>
                          <a:rPr lang="tr-TR" i="1" dirty="0" smtClean="0">
                            <a:latin typeface="Cambria Math" panose="02040503050406030204" pitchFamily="18" charset="0"/>
                          </a:rPr>
                          <m:t>0</m:t>
                        </m:r>
                      </m:sub>
                    </m:sSub>
                    <m:r>
                      <a:rPr lang="tr-TR" i="1" dirty="0" smtClean="0">
                        <a:latin typeface="Cambria Math" panose="02040503050406030204" pitchFamily="18" charset="0"/>
                      </a:rPr>
                      <m:t> </m:t>
                    </m:r>
                    <m:r>
                      <a:rPr lang="tr-TR" i="1" dirty="0" smtClean="0">
                        <a:latin typeface="Cambria Math" panose="02040503050406030204" pitchFamily="18" charset="0"/>
                      </a:rPr>
                      <m:t>𝑣𝑒</m:t>
                    </m:r>
                    <m:r>
                      <a:rPr lang="tr-TR" i="1" dirty="0" smtClean="0">
                        <a:latin typeface="Cambria Math" panose="02040503050406030204" pitchFamily="18" charset="0"/>
                      </a:rPr>
                      <m:t> </m:t>
                    </m:r>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𝑡</m:t>
                        </m:r>
                      </m:e>
                      <m:sub>
                        <m:r>
                          <a:rPr lang="tr-TR" i="1" dirty="0" smtClean="0">
                            <a:latin typeface="Cambria Math" panose="02040503050406030204" pitchFamily="18" charset="0"/>
                          </a:rPr>
                          <m:t>𝑓</m:t>
                        </m:r>
                      </m:sub>
                    </m:sSub>
                    <m:r>
                      <a:rPr lang="tr-TR" i="1" dirty="0" smtClean="0">
                        <a:latin typeface="Cambria Math" panose="02040503050406030204" pitchFamily="18" charset="0"/>
                      </a:rPr>
                      <m:t> </m:t>
                    </m:r>
                  </m:oMath>
                </a14:m>
                <a:r>
                  <a:rPr lang="tr-TR" dirty="0" smtClean="0"/>
                  <a:t>bilindiği her durumda performans indeksi </a:t>
                </a:r>
                <a14:m>
                  <m:oMath xmlns:m="http://schemas.openxmlformats.org/officeDocument/2006/math">
                    <m:r>
                      <a:rPr lang="tr-TR" i="1" dirty="0" smtClean="0">
                        <a:latin typeface="Cambria Math" panose="02040503050406030204" pitchFamily="18" charset="0"/>
                      </a:rPr>
                      <m:t>𝐽</m:t>
                    </m:r>
                  </m:oMath>
                </a14:m>
                <a:r>
                  <a:rPr lang="tr-TR" dirty="0" smtClean="0"/>
                  <a:t> için tekil ve gerçek bir çözüm yani skaler bir değer bulunabilir. Başka bir değişle </a:t>
                </a:r>
                <a:r>
                  <a:rPr lang="tr-TR" dirty="0"/>
                  <a:t>performans indeksi </a:t>
                </a:r>
                <a14:m>
                  <m:oMath xmlns:m="http://schemas.openxmlformats.org/officeDocument/2006/math">
                    <m:r>
                      <a:rPr lang="tr-TR" i="1" dirty="0">
                        <a:latin typeface="Cambria Math" panose="02040503050406030204" pitchFamily="18" charset="0"/>
                      </a:rPr>
                      <m:t>𝐽</m:t>
                    </m:r>
                  </m:oMath>
                </a14:m>
                <a:r>
                  <a:rPr lang="tr-TR" dirty="0"/>
                  <a:t> </a:t>
                </a:r>
                <a:r>
                  <a:rPr lang="tr-TR" dirty="0" smtClean="0"/>
                  <a:t>, </a:t>
                </a:r>
                <a14:m>
                  <m:oMath xmlns:m="http://schemas.openxmlformats.org/officeDocument/2006/math">
                    <m:sSub>
                      <m:sSubPr>
                        <m:ctrlPr>
                          <a:rPr lang="tr-TR" i="1" dirty="0">
                            <a:latin typeface="Cambria Math" panose="02040503050406030204" pitchFamily="18" charset="0"/>
                          </a:rPr>
                        </m:ctrlPr>
                      </m:sSubPr>
                      <m:e>
                        <m:bar>
                          <m:barPr>
                            <m:ctrlPr>
                              <a:rPr lang="tr-TR" i="1" dirty="0">
                                <a:latin typeface="Cambria Math" panose="02040503050406030204" pitchFamily="18" charset="0"/>
                              </a:rPr>
                            </m:ctrlPr>
                          </m:barPr>
                          <m:e>
                            <m:r>
                              <a:rPr lang="tr-TR" i="1" dirty="0">
                                <a:latin typeface="Cambria Math" panose="02040503050406030204" pitchFamily="18" charset="0"/>
                              </a:rPr>
                              <m:t>𝑥</m:t>
                            </m:r>
                          </m:e>
                        </m:bar>
                      </m:e>
                      <m:sub>
                        <m:r>
                          <a:rPr lang="tr-TR" i="1" dirty="0">
                            <a:latin typeface="Cambria Math" panose="02040503050406030204" pitchFamily="18" charset="0"/>
                          </a:rPr>
                          <m:t>0</m:t>
                        </m:r>
                      </m:sub>
                    </m:sSub>
                    <m:r>
                      <a:rPr lang="tr-TR" i="1" dirty="0">
                        <a:latin typeface="Cambria Math" panose="02040503050406030204" pitchFamily="18" charset="0"/>
                      </a:rPr>
                      <m:t> , </m:t>
                    </m:r>
                    <m:bar>
                      <m:barPr>
                        <m:ctrlPr>
                          <a:rPr lang="tr-TR" i="1" dirty="0">
                            <a:latin typeface="Cambria Math" panose="02040503050406030204" pitchFamily="18" charset="0"/>
                          </a:rPr>
                        </m:ctrlPr>
                      </m:barPr>
                      <m:e>
                        <m:r>
                          <a:rPr lang="tr-TR" i="1" dirty="0">
                            <a:latin typeface="Cambria Math" panose="02040503050406030204" pitchFamily="18" charset="0"/>
                          </a:rPr>
                          <m:t>𝑢</m:t>
                        </m:r>
                      </m:e>
                    </m:bar>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 </m:t>
                    </m:r>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0</m:t>
                        </m:r>
                      </m:sub>
                    </m:sSub>
                    <m:r>
                      <a:rPr lang="tr-TR" i="1" dirty="0">
                        <a:latin typeface="Cambria Math" panose="02040503050406030204" pitchFamily="18" charset="0"/>
                      </a:rPr>
                      <m:t> </m:t>
                    </m:r>
                    <m:r>
                      <a:rPr lang="tr-TR" i="1" dirty="0">
                        <a:latin typeface="Cambria Math" panose="02040503050406030204" pitchFamily="18" charset="0"/>
                      </a:rPr>
                      <m:t>𝑣𝑒</m:t>
                    </m:r>
                    <m:r>
                      <a:rPr lang="tr-TR" i="1" dirty="0">
                        <a:latin typeface="Cambria Math" panose="02040503050406030204" pitchFamily="18" charset="0"/>
                      </a:rPr>
                      <m:t> </m:t>
                    </m:r>
                    <m:sSub>
                      <m:sSubPr>
                        <m:ctrlPr>
                          <a:rPr lang="tr-TR" i="1" dirty="0">
                            <a:latin typeface="Cambria Math" panose="02040503050406030204" pitchFamily="18" charset="0"/>
                          </a:rPr>
                        </m:ctrlPr>
                      </m:sSubPr>
                      <m:e>
                        <m:r>
                          <a:rPr lang="tr-TR" i="1" dirty="0">
                            <a:latin typeface="Cambria Math" panose="02040503050406030204" pitchFamily="18" charset="0"/>
                          </a:rPr>
                          <m:t>𝑡</m:t>
                        </m:r>
                      </m:e>
                      <m:sub>
                        <m:r>
                          <a:rPr lang="tr-TR" i="1" dirty="0">
                            <a:latin typeface="Cambria Math" panose="02040503050406030204" pitchFamily="18" charset="0"/>
                          </a:rPr>
                          <m:t>𝑓</m:t>
                        </m:r>
                      </m:sub>
                    </m:sSub>
                  </m:oMath>
                </a14:m>
                <a:r>
                  <a:rPr lang="tr-TR" dirty="0" smtClean="0"/>
                  <a:t>’in tek değerli bir fonksiyonudur.</a:t>
                </a:r>
              </a:p>
              <a:p>
                <a:r>
                  <a:rPr lang="tr-TR" dirty="0" smtClean="0"/>
                  <a:t>İlerleyen derslerimizde performans kriterlerini daha detaylı olarak işleyeceğiz. (Kitabımızın ikinci bölümü)</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4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17</a:t>
            </a:fld>
            <a:endParaRPr lang="tr-TR"/>
          </a:p>
        </p:txBody>
      </p:sp>
    </p:spTree>
    <p:extLst>
      <p:ext uri="{BB962C8B-B14F-4D97-AF65-F5344CB8AC3E}">
        <p14:creationId xmlns:p14="http://schemas.microsoft.com/office/powerpoint/2010/main" val="369427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Optimal Kontrol Problemi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b="1" dirty="0" smtClean="0"/>
                  <a:t>Optimal Kontrol Problemi: </a:t>
                </a:r>
              </a:p>
              <a:p>
                <a:pPr marL="45720" indent="0">
                  <a:buNone/>
                </a:pPr>
                <a14:m>
                  <m:oMathPara xmlns:m="http://schemas.openxmlformats.org/officeDocument/2006/math">
                    <m:oMathParaPr>
                      <m:jc m:val="centerGroup"/>
                    </m:oMathParaPr>
                    <m:oMath xmlns:m="http://schemas.openxmlformats.org/officeDocument/2006/math">
                      <m:bar>
                        <m:barPr>
                          <m:ctrlPr>
                            <a:rPr lang="tr-TR" i="1">
                              <a:latin typeface="Cambria Math" panose="02040503050406030204" pitchFamily="18" charset="0"/>
                            </a:rPr>
                          </m:ctrlPr>
                        </m:bar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ba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r>
                        <a:rPr lang="tr-TR" i="1">
                          <a:latin typeface="Cambria Math" panose="02040503050406030204" pitchFamily="18" charset="0"/>
                        </a:rPr>
                        <m:t>𝑎</m:t>
                      </m:r>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pPr marL="45720" indent="0">
                  <a:buNone/>
                </a:pPr>
                <a:r>
                  <a:rPr lang="tr-TR" dirty="0" smtClean="0"/>
                  <a:t>şeklinde tanımlanmış bir sistem için en uygun yörüngeyi </a:t>
                </a:r>
                <a14:m>
                  <m:oMath xmlns:m="http://schemas.openxmlformats.org/officeDocument/2006/math">
                    <m:sSup>
                      <m:sSupPr>
                        <m:ctrlPr>
                          <a:rPr lang="tr-TR" b="0" i="1" smtClean="0">
                            <a:latin typeface="Cambria Math" panose="02040503050406030204" pitchFamily="18" charset="0"/>
                          </a:rPr>
                        </m:ctrlPr>
                      </m:sSupPr>
                      <m:e>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e>
                      <m:sup>
                        <m:r>
                          <a:rPr lang="tr-TR" b="0" i="1" smtClean="0">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smtClean="0"/>
                  <a:t>, belirlenen performans kriterini </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r>
                        <a:rPr lang="tr-TR" i="1">
                          <a:latin typeface="Cambria Math" panose="02040503050406030204" pitchFamily="18" charset="0"/>
                        </a:rPr>
                        <m:t>h</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𝑔</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bar>
                                <m:barPr>
                                  <m:ctrlPr>
                                    <a:rPr lang="tr-TR" i="1">
                                      <a:latin typeface="Cambria Math" panose="02040503050406030204" pitchFamily="18" charset="0"/>
                                    </a:rPr>
                                  </m:ctrlPr>
                                </m:barPr>
                                <m:e>
                                  <m:r>
                                    <a:rPr lang="tr-TR" i="1">
                                      <a:latin typeface="Cambria Math" panose="02040503050406030204" pitchFamily="18" charset="0"/>
                                    </a:rPr>
                                    <m:t>𝑢</m:t>
                                  </m:r>
                                </m:e>
                              </m:ba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𝑡</m:t>
                              </m:r>
                            </m:e>
                          </m:d>
                          <m:r>
                            <a:rPr lang="tr-TR" i="1">
                              <a:latin typeface="Cambria Math" panose="02040503050406030204" pitchFamily="18" charset="0"/>
                            </a:rPr>
                            <m:t>𝑑𝑡</m:t>
                          </m:r>
                        </m:e>
                      </m:nary>
                    </m:oMath>
                  </m:oMathPara>
                </a14:m>
                <a:endParaRPr lang="tr-TR" dirty="0" smtClean="0"/>
              </a:p>
              <a:p>
                <a:pPr marL="45720" indent="0">
                  <a:buNone/>
                </a:pPr>
                <a:r>
                  <a:rPr lang="tr-TR" dirty="0" smtClean="0"/>
                  <a:t>en küçük düzeyde tutacak en uygun kontrolü </a:t>
                </a:r>
                <a14:m>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b="0" i="1" smtClean="0">
                                <a:latin typeface="Cambria Math" panose="02040503050406030204" pitchFamily="18" charset="0"/>
                              </a:rPr>
                              <m:t>𝑢</m:t>
                            </m:r>
                          </m:e>
                        </m:bar>
                      </m:e>
                      <m:sup>
                        <m:r>
                          <a:rPr lang="tr-TR" i="1">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a:t>
                </a:r>
                <a:r>
                  <a:rPr lang="tr-TR" dirty="0" smtClean="0"/>
                  <a:t> belirleme problemidir. Burada</a:t>
                </a:r>
              </a:p>
              <a:p>
                <a:pPr marL="45720" indent="0">
                  <a:buNone/>
                </a:pPr>
                <a14:m>
                  <m:oMathPara xmlns:m="http://schemas.openxmlformats.org/officeDocument/2006/math">
                    <m:oMathParaPr>
                      <m:jc m:val="centerGroup"/>
                    </m:oMathParaPr>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𝑢</m:t>
                              </m:r>
                            </m:e>
                          </m:ba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𝐸𝑛</m:t>
                      </m:r>
                      <m:r>
                        <a:rPr lang="tr-TR" b="0" i="1" smtClean="0">
                          <a:latin typeface="Cambria Math" panose="02040503050406030204" pitchFamily="18" charset="0"/>
                        </a:rPr>
                        <m:t> </m:t>
                      </m:r>
                      <m:r>
                        <a:rPr lang="tr-TR" b="0" i="1" smtClean="0">
                          <a:latin typeface="Cambria Math" panose="02040503050406030204" pitchFamily="18" charset="0"/>
                        </a:rPr>
                        <m:t>𝑈𝑦𝑔𝑢𝑛</m:t>
                      </m:r>
                      <m:r>
                        <a:rPr lang="tr-TR" b="0" i="1" smtClean="0">
                          <a:latin typeface="Cambria Math" panose="02040503050406030204" pitchFamily="18" charset="0"/>
                        </a:rPr>
                        <m:t> </m:t>
                      </m:r>
                      <m:r>
                        <a:rPr lang="tr-TR" b="0" i="1" smtClean="0">
                          <a:latin typeface="Cambria Math" panose="02040503050406030204" pitchFamily="18" charset="0"/>
                        </a:rPr>
                        <m:t>𝐾𝑜𝑛𝑡𝑟𝑜𝑙</m:t>
                      </m:r>
                      <m:r>
                        <a:rPr lang="tr-TR" b="0" i="1" smtClean="0">
                          <a:latin typeface="Cambria Math" panose="02040503050406030204" pitchFamily="18" charset="0"/>
                        </a:rPr>
                        <m:t> (</m:t>
                      </m:r>
                      <m:r>
                        <a:rPr lang="tr-TR" b="0" i="1" smtClean="0">
                          <a:latin typeface="Cambria Math" panose="02040503050406030204" pitchFamily="18" charset="0"/>
                        </a:rPr>
                        <m:t>𝑂𝑝𝑡𝑖𝑚𝑎𝑙</m:t>
                      </m:r>
                      <m:r>
                        <a:rPr lang="tr-TR" b="0" i="1" smtClean="0">
                          <a:latin typeface="Cambria Math" panose="02040503050406030204" pitchFamily="18" charset="0"/>
                        </a:rPr>
                        <m:t> </m:t>
                      </m:r>
                      <m:r>
                        <a:rPr lang="tr-TR" b="0" i="1" smtClean="0">
                          <a:latin typeface="Cambria Math" panose="02040503050406030204" pitchFamily="18" charset="0"/>
                        </a:rPr>
                        <m:t>𝐶𝑜𝑛𝑡𝑟𝑜𝑙</m:t>
                      </m:r>
                      <m:r>
                        <a:rPr lang="tr-TR" b="0" i="1" smtClean="0">
                          <a:latin typeface="Cambria Math" panose="02040503050406030204" pitchFamily="18" charset="0"/>
                        </a:rPr>
                        <m:t>)</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b="0" i="1" smtClean="0">
                                  <a:latin typeface="Cambria Math" panose="02040503050406030204" pitchFamily="18" charset="0"/>
                                </a:rPr>
                                <m:t>𝑥</m:t>
                              </m:r>
                            </m:e>
                          </m:ba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𝐸𝑛</m:t>
                      </m:r>
                      <m:r>
                        <a:rPr lang="tr-TR" i="1">
                          <a:latin typeface="Cambria Math" panose="02040503050406030204" pitchFamily="18" charset="0"/>
                        </a:rPr>
                        <m:t> </m:t>
                      </m:r>
                      <m:r>
                        <a:rPr lang="tr-TR" b="0" i="1" smtClean="0">
                          <a:latin typeface="Cambria Math" panose="02040503050406030204" pitchFamily="18" charset="0"/>
                        </a:rPr>
                        <m:t>𝑈</m:t>
                      </m:r>
                      <m:r>
                        <a:rPr lang="tr-TR" i="1">
                          <a:latin typeface="Cambria Math" panose="02040503050406030204" pitchFamily="18" charset="0"/>
                        </a:rPr>
                        <m:t>𝑦𝑔𝑢𝑛</m:t>
                      </m:r>
                      <m:r>
                        <a:rPr lang="tr-TR" i="1">
                          <a:latin typeface="Cambria Math" panose="02040503050406030204" pitchFamily="18" charset="0"/>
                        </a:rPr>
                        <m:t> </m:t>
                      </m:r>
                      <m:r>
                        <a:rPr lang="tr-TR" b="0" i="1" smtClean="0">
                          <a:latin typeface="Cambria Math" panose="02040503050406030204" pitchFamily="18" charset="0"/>
                        </a:rPr>
                        <m:t>𝑌</m:t>
                      </m:r>
                      <m:r>
                        <a:rPr lang="tr-TR" b="0" i="1" smtClean="0">
                          <a:latin typeface="Cambria Math" panose="02040503050406030204" pitchFamily="18" charset="0"/>
                        </a:rPr>
                        <m:t>ö</m:t>
                      </m:r>
                      <m:r>
                        <a:rPr lang="tr-TR" b="0" i="1" smtClean="0">
                          <a:latin typeface="Cambria Math" panose="02040503050406030204" pitchFamily="18" charset="0"/>
                        </a:rPr>
                        <m:t>𝑟</m:t>
                      </m:r>
                      <m:r>
                        <a:rPr lang="tr-TR" b="0" i="1" smtClean="0">
                          <a:latin typeface="Cambria Math" panose="02040503050406030204" pitchFamily="18" charset="0"/>
                        </a:rPr>
                        <m:t>ü</m:t>
                      </m:r>
                      <m:r>
                        <a:rPr lang="tr-TR" b="0" i="1" smtClean="0">
                          <a:latin typeface="Cambria Math" panose="02040503050406030204" pitchFamily="18" charset="0"/>
                        </a:rPr>
                        <m:t>𝑛𝑔𝑒</m:t>
                      </m:r>
                      <m:r>
                        <a:rPr lang="tr-TR" i="1">
                          <a:latin typeface="Cambria Math" panose="02040503050406030204" pitchFamily="18" charset="0"/>
                        </a:rPr>
                        <m:t> (</m:t>
                      </m:r>
                      <m:r>
                        <a:rPr lang="tr-TR" i="1">
                          <a:latin typeface="Cambria Math" panose="02040503050406030204" pitchFamily="18" charset="0"/>
                        </a:rPr>
                        <m:t>𝑂𝑝𝑡𝑖𝑚𝑎𝑙</m:t>
                      </m:r>
                      <m:r>
                        <a:rPr lang="tr-TR" i="1">
                          <a:latin typeface="Cambria Math" panose="02040503050406030204" pitchFamily="18" charset="0"/>
                        </a:rPr>
                        <m:t> </m:t>
                      </m:r>
                      <m:r>
                        <a:rPr lang="tr-TR" b="0" i="1" smtClean="0">
                          <a:latin typeface="Cambria Math" panose="02040503050406030204" pitchFamily="18" charset="0"/>
                        </a:rPr>
                        <m:t>𝑇𝑟𝑎𝑗𝑒𝑐𝑡𝑜𝑟𝑦</m:t>
                      </m:r>
                      <m:r>
                        <a:rPr lang="tr-TR" i="1">
                          <a:latin typeface="Cambria Math" panose="02040503050406030204" pitchFamily="18" charset="0"/>
                        </a:rPr>
                        <m:t>)</m:t>
                      </m:r>
                    </m:oMath>
                  </m:oMathPara>
                </a14:m>
                <a:endParaRPr lang="tr-TR" dirty="0" smtClean="0"/>
              </a:p>
              <a:p>
                <a:pPr marL="45720" indent="0">
                  <a:buNone/>
                </a:pPr>
                <a:r>
                  <a:rPr lang="tr-TR" dirty="0" smtClean="0"/>
                  <a:t>Performans indeksinin minimum değerini veren kontrol ve yörünge değerleri; </a:t>
                </a:r>
                <a14:m>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𝑢</m:t>
                            </m:r>
                          </m:e>
                        </m:ba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oMath>
                </a14:m>
                <a:r>
                  <a:rPr lang="tr-TR" dirty="0" smtClean="0"/>
                  <a:t> en uygun kontrol ve </a:t>
                </a:r>
                <a14:m>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oMath>
                </a14:m>
                <a:r>
                  <a:rPr lang="tr-TR" dirty="0" smtClean="0"/>
                  <a:t> en uygun yörüngedir.</a:t>
                </a:r>
                <a:endParaRPr lang="tr-TR" dirty="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18</a:t>
            </a:fld>
            <a:endParaRPr lang="tr-TR"/>
          </a:p>
        </p:txBody>
      </p:sp>
    </p:spTree>
    <p:extLst>
      <p:ext uri="{BB962C8B-B14F-4D97-AF65-F5344CB8AC3E}">
        <p14:creationId xmlns:p14="http://schemas.microsoft.com/office/powerpoint/2010/main" val="246720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Optimal Kontrol Problemi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Her zaman, sistemi hedeflenen en uygun yöründe hareket ettirecek </a:t>
                </a:r>
                <a14:m>
                  <m:oMath xmlns:m="http://schemas.openxmlformats.org/officeDocument/2006/math">
                    <m:sSup>
                      <m:sSupPr>
                        <m:ctrlPr>
                          <a:rPr lang="tr-TR" i="1" smtClean="0">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𝑢</m:t>
                            </m:r>
                          </m:e>
                        </m:ba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oMath>
                </a14:m>
                <a:r>
                  <a:rPr lang="tr-TR" dirty="0"/>
                  <a:t> en uygun </a:t>
                </a:r>
                <a:r>
                  <a:rPr lang="tr-TR" dirty="0" smtClean="0"/>
                  <a:t>kontrol bulunamayabilir yani olmayabilir. </a:t>
                </a:r>
              </a:p>
              <a:p>
                <a:r>
                  <a:rPr lang="tr-TR" dirty="0" smtClean="0"/>
                  <a:t>Bazende tek bir tekil bir en uygun kontrol </a:t>
                </a:r>
                <a14:m>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𝑢</m:t>
                            </m:r>
                          </m:e>
                        </m:ba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oMath>
                </a14:m>
                <a:r>
                  <a:rPr lang="tr-TR" dirty="0" smtClean="0"/>
                  <a:t> olmayabilir. ( bu </a:t>
                </a:r>
                <a:r>
                  <a:rPr lang="tr-TR" dirty="0"/>
                  <a:t>durumda </a:t>
                </a:r>
                <a:r>
                  <a:rPr lang="tr-TR" dirty="0" smtClean="0"/>
                  <a:t>hesaplama işlemleri bir miktar daha zorlaşabilir</a:t>
                </a:r>
                <a:r>
                  <a:rPr lang="tr-TR" dirty="0"/>
                  <a:t>, ancak maliyet, boyut ve pratiklik vs. açısından en uygun </a:t>
                </a:r>
                <a:r>
                  <a:rPr lang="tr-TR" dirty="0" smtClean="0"/>
                  <a:t>kontrol bir şekilde belirlenebilir.</a:t>
                </a:r>
              </a:p>
              <a:p>
                <a:r>
                  <a:rPr lang="tr-TR" dirty="0" smtClean="0"/>
                  <a:t>Eğer  performans kriterini en büyük olarak seçme gibi bir problemle karşılaşırsak bu durumda </a:t>
                </a:r>
                <a14:m>
                  <m:oMath xmlns:m="http://schemas.openxmlformats.org/officeDocument/2006/math">
                    <m:r>
                      <a:rPr lang="tr-TR" i="1" dirty="0" smtClean="0">
                        <a:latin typeface="Cambria Math" panose="02040503050406030204" pitchFamily="18" charset="0"/>
                      </a:rPr>
                      <m:t>–</m:t>
                    </m:r>
                    <m:r>
                      <a:rPr lang="tr-TR" i="1" dirty="0" smtClean="0">
                        <a:latin typeface="Cambria Math" panose="02040503050406030204" pitchFamily="18" charset="0"/>
                      </a:rPr>
                      <m:t>𝐽</m:t>
                    </m:r>
                  </m:oMath>
                </a14:m>
                <a:r>
                  <a:rPr lang="tr-TR" dirty="0" smtClean="0"/>
                  <a:t>’yi en küçük yapacak problemi  çözmemiz yeterlidir. Dolayısıyla ders boyunca hep minimizasyon kavramını kullanacağız.</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48" r="-1036"/>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19</a:t>
            </a:fld>
            <a:endParaRPr lang="tr-TR"/>
          </a:p>
        </p:txBody>
      </p:sp>
    </p:spTree>
    <p:extLst>
      <p:ext uri="{BB962C8B-B14F-4D97-AF65-F5344CB8AC3E}">
        <p14:creationId xmlns:p14="http://schemas.microsoft.com/office/powerpoint/2010/main" val="8937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Ders işleyiş kurallarının tartışılması</a:t>
            </a:r>
          </a:p>
        </p:txBody>
      </p:sp>
      <p:sp>
        <p:nvSpPr>
          <p:cNvPr id="7" name="Metin Yer Tutucusu 6"/>
          <p:cNvSpPr>
            <a:spLocks noGrp="1"/>
          </p:cNvSpPr>
          <p:nvPr>
            <p:ph type="body" idx="1"/>
          </p:nvPr>
        </p:nvSpPr>
        <p:spPr/>
        <p:txBody>
          <a:bodyPr/>
          <a:lstStyle/>
          <a:p>
            <a:r>
              <a:rPr lang="tr-TR" dirty="0" smtClean="0"/>
              <a:t>Dersin Amacı, İletişim Kanalları, Haftalık Ders Programları, Kazançlarımız ve Değerlendirme Kuralları</a:t>
            </a:r>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24.02.2019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180403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Optimal Kontrol Problemi</a:t>
            </a:r>
            <a:endParaRPr lang="tr-TR"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p:txBody>
              <a:bodyPr/>
              <a:lstStyle/>
              <a:p>
                <a:r>
                  <a:rPr lang="tr-TR" b="1" dirty="0" smtClean="0"/>
                  <a:t>Örnek: </a:t>
                </a:r>
                <a:r>
                  <a:rPr lang="tr-TR" dirty="0" smtClean="0"/>
                  <a:t>Şekildeki arabanın sürücüsü durgunluktan başlayarak, mümkün olan en kısa zamanda e noktasına ulaşmak istiyor, sürücünün stratejisini belirleyiniz.</a:t>
                </a:r>
              </a:p>
              <a:p>
                <a:r>
                  <a:rPr lang="tr-TR" b="1" dirty="0" smtClean="0"/>
                  <a:t>Çözüm: </a:t>
                </a:r>
                <a:r>
                  <a:rPr lang="tr-TR" dirty="0"/>
                  <a:t>Bu problemin matemetiksel </a:t>
                </a:r>
                <a:r>
                  <a:rPr lang="tr-TR" dirty="0" smtClean="0"/>
                  <a:t>modelini</a:t>
                </a:r>
              </a:p>
              <a:p>
                <a:pPr marL="45720" indent="0">
                  <a:buNone/>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𝑑</m:t>
                          </m:r>
                        </m:e>
                      </m:acc>
                      <m:d>
                        <m:dPr>
                          <m:ctrlPr>
                            <a:rPr lang="tr-TR" i="1" dirty="0" smtClean="0">
                              <a:latin typeface="Cambria Math" panose="02040503050406030204" pitchFamily="18" charset="0"/>
                            </a:rPr>
                          </m:ctrlPr>
                        </m:dPr>
                        <m:e>
                          <m:r>
                            <a:rPr lang="tr-TR" b="0" i="1" dirty="0" smtClean="0">
                              <a:latin typeface="Cambria Math" panose="02040503050406030204" pitchFamily="18" charset="0"/>
                            </a:rPr>
                            <m:t>𝑡</m:t>
                          </m:r>
                        </m:e>
                      </m:d>
                      <m:r>
                        <a:rPr lang="tr-TR" b="0" i="1" dirty="0" smtClean="0">
                          <a:latin typeface="Cambria Math" panose="02040503050406030204" pitchFamily="18" charset="0"/>
                        </a:rPr>
                        <m:t>=</m:t>
                      </m:r>
                      <m:r>
                        <a:rPr lang="tr-TR" b="0" i="1" dirty="0" smtClean="0">
                          <a:latin typeface="Cambria Math" panose="02040503050406030204" pitchFamily="18" charset="0"/>
                        </a:rPr>
                        <m:t>𝛼</m:t>
                      </m:r>
                      <m:d>
                        <m:dPr>
                          <m:ctrlPr>
                            <a:rPr lang="tr-TR" i="1" dirty="0" smtClean="0">
                              <a:latin typeface="Cambria Math" panose="02040503050406030204" pitchFamily="18" charset="0"/>
                            </a:rPr>
                          </m:ctrlPr>
                        </m:dPr>
                        <m:e>
                          <m:r>
                            <a:rPr lang="tr-TR" b="0" i="1" dirty="0" smtClean="0">
                              <a:latin typeface="Cambria Math" panose="02040503050406030204" pitchFamily="18" charset="0"/>
                            </a:rPr>
                            <m:t>𝑡</m:t>
                          </m:r>
                        </m:e>
                      </m:d>
                      <m:r>
                        <a:rPr lang="tr-TR" b="0" i="1" dirty="0" smtClean="0">
                          <a:latin typeface="Cambria Math" panose="02040503050406030204" pitchFamily="18" charset="0"/>
                        </a:rPr>
                        <m:t>+</m:t>
                      </m:r>
                      <m:r>
                        <a:rPr lang="tr-TR" b="0" i="1" dirty="0" smtClean="0">
                          <a:latin typeface="Cambria Math" panose="02040503050406030204" pitchFamily="18" charset="0"/>
                        </a:rPr>
                        <m:t>𝛽</m:t>
                      </m:r>
                      <m:r>
                        <a:rPr lang="tr-TR" b="0" i="1" dirty="0" smtClean="0">
                          <a:latin typeface="Cambria Math" panose="02040503050406030204" pitchFamily="18" charset="0"/>
                        </a:rPr>
                        <m:t>(</m:t>
                      </m:r>
                      <m:r>
                        <a:rPr lang="tr-TR" b="0" i="1" dirty="0" smtClean="0">
                          <a:latin typeface="Cambria Math" panose="02040503050406030204" pitchFamily="18" charset="0"/>
                        </a:rPr>
                        <m:t>𝑡</m:t>
                      </m:r>
                      <m:r>
                        <a:rPr lang="tr-TR" b="0" i="1" dirty="0" smtClean="0">
                          <a:latin typeface="Cambria Math" panose="02040503050406030204" pitchFamily="18" charset="0"/>
                        </a:rPr>
                        <m:t>)</m:t>
                      </m:r>
                    </m:oMath>
                  </m:oMathPara>
                </a14:m>
                <a:endParaRPr lang="tr-TR" dirty="0" smtClean="0"/>
              </a:p>
              <a:p>
                <a:pPr marL="45720" indent="0">
                  <a:buNone/>
                </a:pPr>
                <a:r>
                  <a:rPr lang="tr-TR" dirty="0" smtClean="0"/>
                  <a:t>Şeklinde  yazabiliriz. Burada başlangıçtan e noktasına kadar olan kat edilecek mesafeyi d ile, arabaya gaz vererek oluşturulabilecek ivme </a:t>
                </a:r>
                <a14:m>
                  <m:oMath xmlns:m="http://schemas.openxmlformats.org/officeDocument/2006/math">
                    <m:r>
                      <a:rPr lang="tr-TR" i="1" dirty="0">
                        <a:latin typeface="Cambria Math" panose="02040503050406030204" pitchFamily="18" charset="0"/>
                      </a:rPr>
                      <m:t>𝛼</m:t>
                    </m:r>
                    <m:d>
                      <m:dPr>
                        <m:ctrlPr>
                          <a:rPr lang="tr-TR" i="1" dirty="0">
                            <a:latin typeface="Cambria Math" panose="02040503050406030204" pitchFamily="18" charset="0"/>
                          </a:rPr>
                        </m:ctrlPr>
                      </m:dPr>
                      <m:e>
                        <m:r>
                          <a:rPr lang="tr-TR" i="1" dirty="0">
                            <a:latin typeface="Cambria Math" panose="02040503050406030204" pitchFamily="18" charset="0"/>
                          </a:rPr>
                          <m:t>𝑡</m:t>
                        </m:r>
                      </m:e>
                    </m:d>
                  </m:oMath>
                </a14:m>
                <a:r>
                  <a:rPr lang="tr-TR" dirty="0" smtClean="0"/>
                  <a:t>, frene basılarak oluşturulabilecek yavaşlama ivmesi ise </a:t>
                </a:r>
                <a14:m>
                  <m:oMath xmlns:m="http://schemas.openxmlformats.org/officeDocument/2006/math">
                    <m:r>
                      <a:rPr lang="tr-TR" i="1" dirty="0">
                        <a:latin typeface="Cambria Math" panose="02040503050406030204" pitchFamily="18" charset="0"/>
                      </a:rPr>
                      <m:t>𝛽</m:t>
                    </m:r>
                    <m:r>
                      <a:rPr lang="tr-TR" i="1" dirty="0">
                        <a:latin typeface="Cambria Math" panose="02040503050406030204" pitchFamily="18" charset="0"/>
                      </a:rPr>
                      <m:t>(</m:t>
                    </m:r>
                    <m:r>
                      <a:rPr lang="tr-TR" i="1" dirty="0">
                        <a:latin typeface="Cambria Math" panose="02040503050406030204" pitchFamily="18" charset="0"/>
                      </a:rPr>
                      <m:t>𝑡</m:t>
                    </m:r>
                    <m:r>
                      <a:rPr lang="tr-TR" i="1" dirty="0">
                        <a:latin typeface="Cambria Math" panose="02040503050406030204" pitchFamily="18" charset="0"/>
                      </a:rPr>
                      <m:t>)</m:t>
                    </m:r>
                  </m:oMath>
                </a14:m>
                <a:r>
                  <a:rPr lang="tr-TR" dirty="0" smtClean="0"/>
                  <a:t> olarak tanımlanmış olsun.</a:t>
                </a:r>
                <a:endParaRPr lang="tr-TR" dirty="0"/>
              </a:p>
              <a:p>
                <a:pPr marL="45720" indent="0">
                  <a:buNone/>
                </a:pPr>
                <a:endParaRPr lang="tr-TR"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blipFill>
                <a:blip r:embed="rId2"/>
                <a:stretch>
                  <a:fillRect l="-562" t="-1623" r="-1461"/>
                </a:stretch>
              </a:blipFill>
            </p:spPr>
            <p:txBody>
              <a:bodyPr/>
              <a:lstStyle/>
              <a:p>
                <a:r>
                  <a:rPr lang="tr-TR">
                    <a:noFill/>
                  </a:rPr>
                  <a:t> </a:t>
                </a:r>
              </a:p>
            </p:txBody>
          </p:sp>
        </mc:Fallback>
      </mc:AlternateContent>
      <p:pic>
        <p:nvPicPr>
          <p:cNvPr id="9" name="Content Placeholder 8"/>
          <p:cNvPicPr>
            <a:picLocks noGrp="1" noChangeAspect="1"/>
          </p:cNvPicPr>
          <p:nvPr>
            <p:ph sz="half" idx="2"/>
          </p:nvPr>
        </p:nvPicPr>
        <p:blipFill>
          <a:blip r:embed="rId3"/>
          <a:stretch>
            <a:fillRect/>
          </a:stretch>
        </p:blipFill>
        <p:spPr>
          <a:xfrm>
            <a:off x="6267450" y="2997266"/>
            <a:ext cx="5414963" cy="1279393"/>
          </a:xfrm>
          <a:prstGeom prst="rect">
            <a:avLst/>
          </a:prstGeom>
        </p:spPr>
      </p:pic>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20</a:t>
            </a:fld>
            <a:endParaRPr lang="tr-TR"/>
          </a:p>
        </p:txBody>
      </p:sp>
    </p:spTree>
    <p:extLst>
      <p:ext uri="{BB962C8B-B14F-4D97-AF65-F5344CB8AC3E}">
        <p14:creationId xmlns:p14="http://schemas.microsoft.com/office/powerpoint/2010/main" val="381245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Optimal Kontrol Problemi</a:t>
            </a:r>
            <a:endParaRPr lang="tr-TR"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p:txBody>
              <a:bodyPr/>
              <a:lstStyle/>
              <a:p>
                <a:pPr marL="45720" indent="0">
                  <a:buNone/>
                </a:pPr>
                <a:r>
                  <a:rPr lang="tr-TR" b="1" dirty="0" smtClean="0"/>
                  <a:t>Çözüm Devam: </a:t>
                </a:r>
                <a:r>
                  <a:rPr lang="tr-TR" dirty="0"/>
                  <a:t>Bu problemin </a:t>
                </a:r>
                <a:r>
                  <a:rPr lang="tr-TR" dirty="0" smtClean="0"/>
                  <a:t>durum değişkenlerini kat edilecek mesafe ve arabanın hızı olarak belirleyelim.</a:t>
                </a:r>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d>
                        <m:dPr>
                          <m:ctrlPr>
                            <a:rPr lang="tr-TR" b="0" i="1" smtClean="0">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𝑑</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 </m:t>
                      </m:r>
                      <m:r>
                        <a:rPr lang="tr-TR" b="0" i="1" smtClean="0">
                          <a:latin typeface="Cambria Math" panose="02040503050406030204" pitchFamily="18" charset="0"/>
                        </a:rPr>
                        <m:t>𝑣𝑒</m:t>
                      </m:r>
                      <m:sSub>
                        <m:sSubPr>
                          <m:ctrlPr>
                            <a:rPr lang="tr-TR" i="1">
                              <a:latin typeface="Cambria Math" panose="02040503050406030204" pitchFamily="18" charset="0"/>
                            </a:rPr>
                          </m:ctrlPr>
                        </m:sSubPr>
                        <m:e>
                          <m:r>
                            <a:rPr lang="tr-TR" b="0" i="1" smtClean="0">
                              <a:latin typeface="Cambria Math" panose="02040503050406030204" pitchFamily="18" charset="0"/>
                            </a:rPr>
                            <m:t> </m:t>
                          </m:r>
                          <m:r>
                            <a:rPr lang="tr-TR" i="1">
                              <a:latin typeface="Cambria Math" panose="02040503050406030204" pitchFamily="18" charset="0"/>
                            </a:rPr>
                            <m:t>𝑥</m:t>
                          </m:r>
                        </m:e>
                        <m:sub>
                          <m:r>
                            <a:rPr lang="tr-TR" b="0" i="1" smtClean="0">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acc>
                        <m:accPr>
                          <m:chr m:val="̇"/>
                          <m:ctrlPr>
                            <a:rPr lang="tr-TR" b="0" i="1" smtClean="0">
                              <a:latin typeface="Cambria Math" panose="02040503050406030204" pitchFamily="18" charset="0"/>
                            </a:rPr>
                          </m:ctrlPr>
                        </m:accPr>
                        <m:e>
                          <m:r>
                            <a:rPr lang="tr-TR" i="1">
                              <a:latin typeface="Cambria Math" panose="02040503050406030204" pitchFamily="18" charset="0"/>
                            </a:rPr>
                            <m:t>𝑑</m:t>
                          </m:r>
                        </m:e>
                      </m:acc>
                      <m:d>
                        <m:dPr>
                          <m:ctrlPr>
                            <a:rPr lang="tr-TR" i="1">
                              <a:latin typeface="Cambria Math" panose="02040503050406030204" pitchFamily="18" charset="0"/>
                            </a:rPr>
                          </m:ctrlPr>
                        </m:dPr>
                        <m:e>
                          <m:r>
                            <a:rPr lang="tr-TR" i="1">
                              <a:latin typeface="Cambria Math" panose="02040503050406030204" pitchFamily="18" charset="0"/>
                            </a:rPr>
                            <m:t>𝑡</m:t>
                          </m:r>
                        </m:e>
                      </m:d>
                    </m:oMath>
                  </m:oMathPara>
                </a14:m>
                <a:endParaRPr lang="tr-TR" dirty="0" smtClean="0"/>
              </a:p>
              <a:p>
                <a:pPr marL="45720" indent="0">
                  <a:buNone/>
                </a:pPr>
                <a:r>
                  <a:rPr lang="tr-TR" dirty="0" smtClean="0"/>
                  <a:t>Gazı ve Freni sürücü kontrol ettiğine göre bunlarda kontrol girdileridir. Burada </a:t>
                </a:r>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b="0" i="1" smtClean="0">
                              <a:latin typeface="Cambria Math" panose="02040503050406030204" pitchFamily="18" charset="0"/>
                            </a:rPr>
                            <m:t>𝑢</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dirty="0">
                          <a:latin typeface="Cambria Math" panose="02040503050406030204" pitchFamily="18" charset="0"/>
                        </a:rPr>
                        <m:t>𝛼</m:t>
                      </m:r>
                      <m:d>
                        <m:dPr>
                          <m:ctrlPr>
                            <a:rPr lang="tr-TR" i="1" dirty="0">
                              <a:latin typeface="Cambria Math" panose="02040503050406030204" pitchFamily="18" charset="0"/>
                            </a:rPr>
                          </m:ctrlPr>
                        </m:dPr>
                        <m:e>
                          <m:r>
                            <a:rPr lang="tr-TR" i="1" dirty="0">
                              <a:latin typeface="Cambria Math" panose="02040503050406030204" pitchFamily="18" charset="0"/>
                            </a:rPr>
                            <m:t>𝑡</m:t>
                          </m:r>
                        </m:e>
                      </m:d>
                      <m:r>
                        <a:rPr lang="tr-TR" b="0" i="0" dirty="0"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b="0" i="1" smtClean="0">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dirty="0">
                          <a:latin typeface="Cambria Math" panose="02040503050406030204" pitchFamily="18" charset="0"/>
                        </a:rPr>
                        <m:t>𝛽</m:t>
                      </m:r>
                      <m:d>
                        <m:dPr>
                          <m:ctrlPr>
                            <a:rPr lang="tr-TR" i="1" dirty="0">
                              <a:latin typeface="Cambria Math" panose="02040503050406030204" pitchFamily="18" charset="0"/>
                            </a:rPr>
                          </m:ctrlPr>
                        </m:dPr>
                        <m:e>
                          <m:r>
                            <a:rPr lang="tr-TR" i="1" dirty="0">
                              <a:latin typeface="Cambria Math" panose="02040503050406030204" pitchFamily="18" charset="0"/>
                            </a:rPr>
                            <m:t>𝑡</m:t>
                          </m:r>
                        </m:e>
                      </m:d>
                    </m:oMath>
                  </m:oMathPara>
                </a14:m>
                <a:endParaRPr lang="tr-TR" dirty="0" smtClean="0"/>
              </a:p>
              <a:p>
                <a:pPr marL="45720" indent="0">
                  <a:buNone/>
                </a:pPr>
                <a:r>
                  <a:rPr lang="tr-TR" dirty="0" smtClean="0"/>
                  <a:t>Bu durumda durum denklemleri.</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b="0" i="1" smtClean="0">
                                  <a:latin typeface="Cambria Math" panose="02040503050406030204" pitchFamily="18" charset="0"/>
                                </a:rPr>
                              </m:ctrlPr>
                            </m:accPr>
                            <m:e>
                              <m:r>
                                <a:rPr lang="tr-TR" i="1">
                                  <a:latin typeface="Cambria Math" panose="02040503050406030204" pitchFamily="18" charset="0"/>
                                </a:rPr>
                                <m:t>𝑥</m:t>
                              </m:r>
                            </m:e>
                          </m:acc>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𝑥</m:t>
                          </m:r>
                        </m:e>
                        <m:sub>
                          <m:r>
                            <a:rPr lang="tr-TR" i="1">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oMath>
                  </m:oMathPara>
                </a14:m>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acc>
                            <m:accPr>
                              <m:chr m:val="̇"/>
                              <m:ctrlPr>
                                <a:rPr lang="tr-TR" b="0" i="1" smtClean="0">
                                  <a:latin typeface="Cambria Math" panose="02040503050406030204" pitchFamily="18" charset="0"/>
                                </a:rPr>
                              </m:ctrlPr>
                            </m:accPr>
                            <m:e>
                              <m:r>
                                <a:rPr lang="tr-TR" i="1">
                                  <a:latin typeface="Cambria Math" panose="02040503050406030204" pitchFamily="18" charset="0"/>
                                </a:rPr>
                                <m:t>𝑥</m:t>
                              </m:r>
                            </m:e>
                          </m:acc>
                        </m:e>
                        <m:sub>
                          <m:r>
                            <a:rPr lang="tr-TR" i="1">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oMath>
                  </m:oMathPara>
                </a14:m>
                <a:endParaRPr lang="tr-TR" dirty="0" smtClean="0"/>
              </a:p>
              <a:p>
                <a:pPr marL="45720" indent="0">
                  <a:buNone/>
                </a:pPr>
                <a:r>
                  <a:rPr lang="tr-TR" dirty="0" smtClean="0"/>
                  <a:t>Olur. Matrix gösterimi ile</a:t>
                </a:r>
              </a:p>
              <a:p>
                <a:pPr marL="45720" indent="0">
                  <a:buNone/>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bar>
                            <m:barPr>
                              <m:ctrlPr>
                                <a:rPr lang="tr-TR" i="1" smtClean="0">
                                  <a:latin typeface="Cambria Math" panose="02040503050406030204" pitchFamily="18" charset="0"/>
                                </a:rPr>
                              </m:ctrlPr>
                            </m:barPr>
                            <m:e>
                              <m:r>
                                <a:rPr lang="tr-TR" b="0" i="1" smtClean="0">
                                  <a:latin typeface="Cambria Math" panose="02040503050406030204" pitchFamily="18" charset="0"/>
                                </a:rPr>
                                <m:t>𝑥</m:t>
                              </m:r>
                            </m:e>
                          </m:bar>
                        </m:e>
                      </m:acc>
                      <m:d>
                        <m:dPr>
                          <m:ctrlPr>
                            <a:rPr lang="tr-TR" i="1" dirty="0" smtClean="0">
                              <a:latin typeface="Cambria Math" panose="02040503050406030204" pitchFamily="18" charset="0"/>
                            </a:rPr>
                          </m:ctrlPr>
                        </m:dPr>
                        <m:e>
                          <m:r>
                            <a:rPr lang="tr-TR" b="0" i="1" dirty="0" smtClean="0">
                              <a:latin typeface="Cambria Math" panose="02040503050406030204" pitchFamily="18" charset="0"/>
                            </a:rPr>
                            <m:t>𝑡</m:t>
                          </m:r>
                        </m:e>
                      </m:d>
                      <m:r>
                        <a:rPr lang="tr-TR" b="0" i="1" dirty="0" smtClean="0">
                          <a:latin typeface="Cambria Math" panose="02040503050406030204" pitchFamily="18" charset="0"/>
                        </a:rPr>
                        <m:t>=</m:t>
                      </m:r>
                      <m:d>
                        <m:dPr>
                          <m:begChr m:val="["/>
                          <m:endChr m:val="]"/>
                          <m:ctrlPr>
                            <a:rPr lang="tr-TR" i="1" dirty="0" smtClean="0">
                              <a:latin typeface="Cambria Math" panose="02040503050406030204" pitchFamily="18" charset="0"/>
                            </a:rPr>
                          </m:ctrlPr>
                        </m:dPr>
                        <m:e>
                          <m:m>
                            <m:mPr>
                              <m:mcs>
                                <m:mc>
                                  <m:mcPr>
                                    <m:count m:val="2"/>
                                    <m:mcJc m:val="center"/>
                                  </m:mcPr>
                                </m:mc>
                              </m:mcs>
                              <m:ctrlPr>
                                <a:rPr lang="tr-TR" i="1" dirty="0" smtClean="0">
                                  <a:latin typeface="Cambria Math" panose="02040503050406030204" pitchFamily="18" charset="0"/>
                                </a:rPr>
                              </m:ctrlPr>
                            </m:mPr>
                            <m:mr>
                              <m:e>
                                <m:r>
                                  <m:rPr>
                                    <m:brk m:alnAt="7"/>
                                  </m:rPr>
                                  <a:rPr lang="tr-TR" b="0" i="1" dirty="0" smtClean="0">
                                    <a:latin typeface="Cambria Math" panose="02040503050406030204" pitchFamily="18" charset="0"/>
                                  </a:rPr>
                                  <m:t>0</m:t>
                                </m:r>
                              </m:e>
                              <m:e>
                                <m:r>
                                  <a:rPr lang="tr-TR" b="0" i="1" dirty="0" smtClean="0">
                                    <a:latin typeface="Cambria Math" panose="02040503050406030204" pitchFamily="18" charset="0"/>
                                  </a:rPr>
                                  <m:t>1</m:t>
                                </m:r>
                              </m:e>
                            </m:mr>
                            <m:mr>
                              <m:e>
                                <m:r>
                                  <a:rPr lang="tr-TR" b="0" i="1" dirty="0" smtClean="0">
                                    <a:latin typeface="Cambria Math" panose="02040503050406030204" pitchFamily="18" charset="0"/>
                                  </a:rPr>
                                  <m:t>0</m:t>
                                </m:r>
                              </m:e>
                              <m:e>
                                <m:r>
                                  <a:rPr lang="tr-TR" b="0" i="1" dirty="0" smtClean="0">
                                    <a:latin typeface="Cambria Math" panose="02040503050406030204" pitchFamily="18" charset="0"/>
                                  </a:rPr>
                                  <m:t>0</m:t>
                                </m:r>
                              </m:e>
                            </m:mr>
                          </m:m>
                        </m:e>
                      </m:d>
                      <m:d>
                        <m:dPr>
                          <m:begChr m:val="["/>
                          <m:endChr m:val="]"/>
                          <m:ctrlPr>
                            <a:rPr lang="tr-TR" i="1" dirty="0" smtClean="0">
                              <a:latin typeface="Cambria Math" panose="02040503050406030204" pitchFamily="18" charset="0"/>
                            </a:rPr>
                          </m:ctrlPr>
                        </m:dPr>
                        <m:e>
                          <m:m>
                            <m:mPr>
                              <m:mcs>
                                <m:mc>
                                  <m:mcPr>
                                    <m:count m:val="1"/>
                                    <m:mcJc m:val="center"/>
                                  </m:mcPr>
                                </m:mc>
                              </m:mcs>
                              <m:ctrlPr>
                                <a:rPr lang="tr-TR" i="1" dirty="0" smtClean="0">
                                  <a:latin typeface="Cambria Math" panose="02040503050406030204" pitchFamily="18" charset="0"/>
                                </a:rPr>
                              </m:ctrlPr>
                            </m:mPr>
                            <m:mr>
                              <m:e>
                                <m:sSub>
                                  <m:sSubPr>
                                    <m:ctrlPr>
                                      <a:rPr lang="tr-TR" b="0" i="1" dirty="0" smtClean="0">
                                        <a:latin typeface="Cambria Math" panose="02040503050406030204" pitchFamily="18" charset="0"/>
                                      </a:rPr>
                                    </m:ctrlPr>
                                  </m:sSubPr>
                                  <m:e>
                                    <m:r>
                                      <m:rPr>
                                        <m:brk m:alnAt="7"/>
                                      </m:rPr>
                                      <a:rPr lang="tr-TR" b="0" i="1" dirty="0" smtClean="0">
                                        <a:latin typeface="Cambria Math" panose="02040503050406030204" pitchFamily="18" charset="0"/>
                                      </a:rPr>
                                      <m:t>𝑥</m:t>
                                    </m:r>
                                  </m:e>
                                  <m:sub>
                                    <m:r>
                                      <m:rPr>
                                        <m:brk m:alnAt="7"/>
                                      </m:rPr>
                                      <a:rPr lang="tr-TR" b="0" i="1" dirty="0" smtClean="0">
                                        <a:latin typeface="Cambria Math" panose="02040503050406030204" pitchFamily="18" charset="0"/>
                                      </a:rPr>
                                      <m:t>1</m:t>
                                    </m:r>
                                  </m:sub>
                                </m:sSub>
                              </m:e>
                            </m:mr>
                            <m:mr>
                              <m:e>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𝑥</m:t>
                                    </m:r>
                                  </m:e>
                                  <m:sub>
                                    <m:r>
                                      <a:rPr lang="tr-TR" b="0" i="1" dirty="0" smtClean="0">
                                        <a:latin typeface="Cambria Math" panose="02040503050406030204" pitchFamily="18" charset="0"/>
                                      </a:rPr>
                                      <m:t>2</m:t>
                                    </m:r>
                                  </m:sub>
                                </m:sSub>
                              </m:e>
                            </m:mr>
                          </m:m>
                        </m:e>
                      </m:d>
                      <m:r>
                        <a:rPr lang="tr-TR" b="0" i="0" dirty="0" smtClean="0">
                          <a:latin typeface="Cambria Math" panose="02040503050406030204" pitchFamily="18" charset="0"/>
                        </a:rPr>
                        <m:t>+</m:t>
                      </m:r>
                      <m:d>
                        <m:dPr>
                          <m:begChr m:val="["/>
                          <m:endChr m:val="]"/>
                          <m:ctrlPr>
                            <a:rPr lang="tr-TR" i="1" dirty="0">
                              <a:latin typeface="Cambria Math" panose="02040503050406030204" pitchFamily="18" charset="0"/>
                            </a:rPr>
                          </m:ctrlPr>
                        </m:dPr>
                        <m:e>
                          <m:m>
                            <m:mPr>
                              <m:mcs>
                                <m:mc>
                                  <m:mcPr>
                                    <m:count m:val="2"/>
                                    <m:mcJc m:val="center"/>
                                  </m:mcPr>
                                </m:mc>
                              </m:mcs>
                              <m:ctrlPr>
                                <a:rPr lang="tr-TR" i="1" dirty="0">
                                  <a:latin typeface="Cambria Math" panose="02040503050406030204" pitchFamily="18" charset="0"/>
                                </a:rPr>
                              </m:ctrlPr>
                            </m:mPr>
                            <m:mr>
                              <m:e>
                                <m:r>
                                  <m:rPr>
                                    <m:brk m:alnAt="7"/>
                                  </m:rPr>
                                  <a:rPr lang="tr-TR" i="1" dirty="0">
                                    <a:latin typeface="Cambria Math" panose="02040503050406030204" pitchFamily="18" charset="0"/>
                                  </a:rPr>
                                  <m:t>0</m:t>
                                </m:r>
                              </m:e>
                              <m:e>
                                <m:r>
                                  <a:rPr lang="tr-TR" b="0" i="1" dirty="0" smtClean="0">
                                    <a:latin typeface="Cambria Math" panose="02040503050406030204" pitchFamily="18" charset="0"/>
                                  </a:rPr>
                                  <m:t>0</m:t>
                                </m:r>
                              </m:e>
                            </m:mr>
                            <m:mr>
                              <m:e>
                                <m:r>
                                  <a:rPr lang="tr-TR" b="0" i="1" dirty="0" smtClean="0">
                                    <a:latin typeface="Cambria Math" panose="02040503050406030204" pitchFamily="18" charset="0"/>
                                  </a:rPr>
                                  <m:t>1</m:t>
                                </m:r>
                              </m:e>
                              <m:e>
                                <m:r>
                                  <a:rPr lang="tr-TR" b="0" i="1" dirty="0" smtClean="0">
                                    <a:latin typeface="Cambria Math" panose="02040503050406030204" pitchFamily="18" charset="0"/>
                                  </a:rPr>
                                  <m:t>1</m:t>
                                </m:r>
                              </m:e>
                            </m:mr>
                          </m:m>
                        </m:e>
                      </m:d>
                      <m:d>
                        <m:dPr>
                          <m:begChr m:val="["/>
                          <m:endChr m:val="]"/>
                          <m:ctrlPr>
                            <a:rPr lang="tr-TR" i="1" dirty="0">
                              <a:latin typeface="Cambria Math" panose="02040503050406030204" pitchFamily="18" charset="0"/>
                            </a:rPr>
                          </m:ctrlPr>
                        </m:dPr>
                        <m:e>
                          <m:m>
                            <m:mPr>
                              <m:mcs>
                                <m:mc>
                                  <m:mcPr>
                                    <m:count m:val="1"/>
                                    <m:mcJc m:val="center"/>
                                  </m:mcPr>
                                </m:mc>
                              </m:mcs>
                              <m:ctrlPr>
                                <a:rPr lang="tr-TR" i="1" dirty="0">
                                  <a:latin typeface="Cambria Math" panose="02040503050406030204" pitchFamily="18" charset="0"/>
                                </a:rPr>
                              </m:ctrlPr>
                            </m:mPr>
                            <m:mr>
                              <m:e>
                                <m:sSub>
                                  <m:sSubPr>
                                    <m:ctrlPr>
                                      <a:rPr lang="tr-TR" b="0" i="1" dirty="0" smtClean="0">
                                        <a:latin typeface="Cambria Math" panose="02040503050406030204" pitchFamily="18" charset="0"/>
                                      </a:rPr>
                                    </m:ctrlPr>
                                  </m:sSubPr>
                                  <m:e>
                                    <m:r>
                                      <m:rPr>
                                        <m:brk m:alnAt="7"/>
                                      </m:rPr>
                                      <a:rPr lang="tr-TR" b="0" i="1" dirty="0" smtClean="0">
                                        <a:latin typeface="Cambria Math" panose="02040503050406030204" pitchFamily="18" charset="0"/>
                                      </a:rPr>
                                      <m:t>𝑢</m:t>
                                    </m:r>
                                  </m:e>
                                  <m:sub>
                                    <m:r>
                                      <m:rPr>
                                        <m:brk m:alnAt="7"/>
                                      </m:rPr>
                                      <a:rPr lang="tr-TR" b="0" i="1" dirty="0" smtClean="0">
                                        <a:latin typeface="Cambria Math" panose="02040503050406030204" pitchFamily="18" charset="0"/>
                                      </a:rPr>
                                      <m:t>1</m:t>
                                    </m:r>
                                  </m:sub>
                                </m:sSub>
                              </m:e>
                            </m:mr>
                            <m:mr>
                              <m:e>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𝑢</m:t>
                                    </m:r>
                                  </m:e>
                                  <m:sub>
                                    <m:r>
                                      <a:rPr lang="tr-TR" b="0" i="1" dirty="0" smtClean="0">
                                        <a:latin typeface="Cambria Math" panose="02040503050406030204" pitchFamily="18" charset="0"/>
                                      </a:rPr>
                                      <m:t>2</m:t>
                                    </m:r>
                                  </m:sub>
                                </m:sSub>
                              </m:e>
                            </m:mr>
                          </m:m>
                        </m:e>
                      </m:d>
                    </m:oMath>
                  </m:oMathPara>
                </a14:m>
                <a:endParaRPr lang="tr-TR" dirty="0"/>
              </a:p>
              <a:p>
                <a:pPr marL="45720" indent="0">
                  <a:buNone/>
                </a:pPr>
                <a:endParaRPr lang="tr-TR"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blipFill>
                <a:blip r:embed="rId2"/>
                <a:stretch>
                  <a:fillRect l="-562" t="-1623"/>
                </a:stretch>
              </a:blipFill>
            </p:spPr>
            <p:txBody>
              <a:bodyPr/>
              <a:lstStyle/>
              <a:p>
                <a:r>
                  <a:rPr lang="tr-TR">
                    <a:noFill/>
                  </a:rPr>
                  <a:t> </a:t>
                </a:r>
              </a:p>
            </p:txBody>
          </p:sp>
        </mc:Fallback>
      </mc:AlternateContent>
      <p:pic>
        <p:nvPicPr>
          <p:cNvPr id="9" name="Content Placeholder 8"/>
          <p:cNvPicPr>
            <a:picLocks noGrp="1" noChangeAspect="1"/>
          </p:cNvPicPr>
          <p:nvPr>
            <p:ph sz="half" idx="2"/>
          </p:nvPr>
        </p:nvPicPr>
        <p:blipFill>
          <a:blip r:embed="rId3"/>
          <a:stretch>
            <a:fillRect/>
          </a:stretch>
        </p:blipFill>
        <p:spPr>
          <a:xfrm>
            <a:off x="5897880" y="2250991"/>
            <a:ext cx="5414963" cy="1279393"/>
          </a:xfrm>
          <a:prstGeom prst="rect">
            <a:avLst/>
          </a:prstGeom>
        </p:spPr>
      </p:pic>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21</a:t>
            </a:fld>
            <a:endParaRPr lang="tr-TR"/>
          </a:p>
        </p:txBody>
      </p:sp>
      <p:sp>
        <p:nvSpPr>
          <p:cNvPr id="3" name="Rectangle 2"/>
          <p:cNvSpPr/>
          <p:nvPr/>
        </p:nvSpPr>
        <p:spPr>
          <a:xfrm rot="20161118">
            <a:off x="5022361" y="4187728"/>
            <a:ext cx="3430746" cy="923330"/>
          </a:xfrm>
          <a:prstGeom prst="rect">
            <a:avLst/>
          </a:prstGeom>
          <a:noFill/>
        </p:spPr>
        <p:txBody>
          <a:bodyPr wrap="none" lIns="91440" tIns="45720" rIns="91440" bIns="45720">
            <a:spAutoFit/>
            <a:scene3d>
              <a:camera prst="perspectiveRelaxedModerately"/>
              <a:lightRig rig="soft" dir="t">
                <a:rot lat="0" lon="0" rev="15600000"/>
              </a:lightRig>
            </a:scene3d>
            <a:sp3d extrusionH="57150" prstMaterial="softEdge">
              <a:bevelT w="25400" h="38100"/>
            </a:sp3d>
          </a:bodyPr>
          <a:lstStyle/>
          <a:p>
            <a:pPr algn="ctr"/>
            <a:r>
              <a:rPr lang="tr-TR" sz="2800" b="1" dirty="0" smtClean="0">
                <a:ln/>
                <a:solidFill>
                  <a:srgbClr val="7030A0"/>
                </a:solidFill>
              </a:rPr>
              <a:t>Matematiksel</a:t>
            </a:r>
            <a:r>
              <a:rPr lang="tr-TR" sz="5400" b="1" dirty="0" smtClean="0">
                <a:ln/>
                <a:solidFill>
                  <a:srgbClr val="7030A0"/>
                </a:solidFill>
              </a:rPr>
              <a:t> </a:t>
            </a:r>
            <a:r>
              <a:rPr lang="tr-TR" sz="2800" b="1" dirty="0" smtClean="0">
                <a:ln/>
                <a:solidFill>
                  <a:srgbClr val="7030A0"/>
                </a:solidFill>
              </a:rPr>
              <a:t>Model</a:t>
            </a:r>
            <a:endParaRPr lang="en-US" sz="2800" b="1" dirty="0">
              <a:ln/>
              <a:solidFill>
                <a:srgbClr val="7030A0"/>
              </a:solidFill>
            </a:endParaRPr>
          </a:p>
        </p:txBody>
      </p:sp>
    </p:spTree>
    <p:extLst>
      <p:ext uri="{BB962C8B-B14F-4D97-AF65-F5344CB8AC3E}">
        <p14:creationId xmlns:p14="http://schemas.microsoft.com/office/powerpoint/2010/main" val="231277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Optimal Kontrol Problemi</a:t>
            </a:r>
            <a:endParaRPr lang="tr-TR"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528840" y="1827423"/>
                <a:ext cx="10795652" cy="4095075"/>
              </a:xfrm>
            </p:spPr>
            <p:txBody>
              <a:bodyPr>
                <a:normAutofit fontScale="92500" lnSpcReduction="10000"/>
              </a:bodyPr>
              <a:lstStyle/>
              <a:p>
                <a:pPr marL="45720" indent="0">
                  <a:buNone/>
                </a:pPr>
                <a:r>
                  <a:rPr lang="tr-TR" b="1" dirty="0" smtClean="0"/>
                  <a:t>Çözüm Devam: </a:t>
                </a:r>
                <a:r>
                  <a:rPr lang="tr-TR" dirty="0" smtClean="0"/>
                  <a:t>Arabanın ulaşabileceği maksimum ivme ve oluşturulabilecek maksimum yavaşlama ivmesi motorla ve arabanın fren sisteminin gücüyle sınırlıdır. Ancak hem maksimum ivmenin </a:t>
                </a:r>
                <a14:m>
                  <m:oMath xmlns:m="http://schemas.openxmlformats.org/officeDocument/2006/math">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1</m:t>
                        </m:r>
                      </m:sub>
                    </m:sSub>
                    <m:r>
                      <a:rPr lang="tr-TR" b="0" i="1" smtClean="0">
                        <a:latin typeface="Cambria Math" panose="02040503050406030204" pitchFamily="18" charset="0"/>
                      </a:rPr>
                      <m:t>)</m:t>
                    </m:r>
                  </m:oMath>
                </a14:m>
                <a:r>
                  <a:rPr lang="tr-TR" dirty="0" smtClean="0"/>
                  <a:t> hem de maksimum yavaşlama ivmesinin </a:t>
                </a:r>
                <a14:m>
                  <m:oMath xmlns:m="http://schemas.openxmlformats.org/officeDocument/2006/math">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2</m:t>
                        </m:r>
                      </m:sub>
                    </m:sSub>
                    <m:r>
                      <a:rPr lang="tr-TR" b="0" i="1" smtClean="0">
                        <a:latin typeface="Cambria Math" panose="02040503050406030204" pitchFamily="18" charset="0"/>
                      </a:rPr>
                      <m:t>)</m:t>
                    </m:r>
                  </m:oMath>
                </a14:m>
                <a:r>
                  <a:rPr lang="tr-TR" dirty="0" smtClean="0"/>
                  <a:t> sıfırdan büyük olduğunu biliyoruz.  Bu durumda aşağıdaki fiziksel kısıtları yazabiliriz.</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0≤</m:t>
                      </m:r>
                      <m:sSub>
                        <m:sSubPr>
                          <m:ctrlPr>
                            <a:rPr lang="tr-TR" i="1">
                              <a:latin typeface="Cambria Math" panose="02040503050406030204" pitchFamily="18" charset="0"/>
                            </a:rPr>
                          </m:ctrlPr>
                        </m:sSubPr>
                        <m:e>
                          <m:r>
                            <a:rPr lang="tr-TR" b="0" i="1" smtClean="0">
                              <a:latin typeface="Cambria Math" panose="02040503050406030204" pitchFamily="18" charset="0"/>
                            </a:rPr>
                            <m:t>𝑢</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1</m:t>
                          </m:r>
                        </m:sub>
                      </m:sSub>
                      <m:r>
                        <a:rPr lang="tr-TR" i="1">
                          <a:latin typeface="Cambria Math" panose="02040503050406030204" pitchFamily="18" charset="0"/>
                        </a:rPr>
                        <m:t> </m:t>
                      </m:r>
                      <m:r>
                        <a:rPr lang="tr-TR" i="1">
                          <a:latin typeface="Cambria Math" panose="02040503050406030204" pitchFamily="18" charset="0"/>
                        </a:rPr>
                        <m:t>𝑣𝑒</m:t>
                      </m:r>
                      <m:r>
                        <a:rPr lang="tr-TR" i="1">
                          <a:latin typeface="Cambria Math" panose="02040503050406030204" pitchFamily="18" charset="0"/>
                        </a:rPr>
                        <m:t> −</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𝑢</m:t>
                          </m:r>
                        </m:e>
                        <m:sub>
                          <m:r>
                            <a:rPr lang="tr-TR" i="1">
                              <a:latin typeface="Cambria Math" panose="02040503050406030204" pitchFamily="18" charset="0"/>
                            </a:rPr>
                            <m:t>2</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≤0</m:t>
                      </m:r>
                    </m:oMath>
                  </m:oMathPara>
                </a14:m>
                <a:endParaRPr lang="tr-TR" b="0" dirty="0" smtClean="0"/>
              </a:p>
              <a:p>
                <a:pPr marL="45720" indent="0">
                  <a:buNone/>
                </a:pPr>
                <a:r>
                  <a:rPr lang="tr-TR" dirty="0" smtClean="0"/>
                  <a:t>Ek olarak arabanın başlangıçta bir depo benzinle yola çıktığını ve arada benzin alınacak bir yer olmadığını varsayarsak, bu kısıtıda şu şekilde ifade edebiliriz.</a:t>
                </a:r>
              </a:p>
              <a:p>
                <a:pPr marL="45720" indent="0">
                  <a:buNone/>
                </a:pPr>
                <a14:m>
                  <m:oMathPara xmlns:m="http://schemas.openxmlformats.org/officeDocument/2006/math">
                    <m:oMathParaPr>
                      <m:jc m:val="centerGroup"/>
                    </m:oMathParaPr>
                    <m:oMath xmlns:m="http://schemas.openxmlformats.org/officeDocument/2006/math">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d>
                            <m:dPr>
                              <m:begChr m:val="["/>
                              <m:endChr m:val="]"/>
                              <m:ctrlPr>
                                <a:rPr lang="tr-TR"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𝑢</m:t>
                                  </m:r>
                                </m:e>
                                <m:sub>
                                  <m:r>
                                    <a:rPr lang="tr-TR" b="0" i="1" smtClean="0">
                                      <a:latin typeface="Cambria Math" panose="02040503050406030204" pitchFamily="18" charset="0"/>
                                    </a:rPr>
                                    <m:t>1</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2</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e>
                          </m:d>
                          <m:r>
                            <a:rPr lang="tr-TR" i="1">
                              <a:latin typeface="Cambria Math" panose="02040503050406030204" pitchFamily="18" charset="0"/>
                            </a:rPr>
                            <m:t>𝑑𝑡</m:t>
                          </m:r>
                        </m:e>
                      </m:nary>
                      <m:r>
                        <a:rPr lang="tr-TR" b="0" i="1" smtClean="0">
                          <a:latin typeface="Cambria Math" panose="02040503050406030204" pitchFamily="18" charset="0"/>
                        </a:rPr>
                        <m:t>≤</m:t>
                      </m:r>
                      <m:r>
                        <a:rPr lang="tr-TR" b="0" i="1" smtClean="0">
                          <a:latin typeface="Cambria Math" panose="02040503050406030204" pitchFamily="18" charset="0"/>
                        </a:rPr>
                        <m:t>𝐺</m:t>
                      </m:r>
                    </m:oMath>
                  </m:oMathPara>
                </a14:m>
                <a:endParaRPr lang="tr-TR" b="0" dirty="0" smtClean="0"/>
              </a:p>
              <a:p>
                <a:pPr marL="45720" indent="0">
                  <a:buNone/>
                </a:pPr>
                <a:r>
                  <a:rPr lang="tr-TR" dirty="0" smtClean="0"/>
                  <a:t>Burada arabanın benzin tüketiminin arabanın ivmesi ve hızı ile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1</m:t>
                        </m:r>
                      </m:sub>
                    </m:sSub>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2</m:t>
                        </m:r>
                      </m:sub>
                    </m:sSub>
                  </m:oMath>
                </a14:m>
                <a:r>
                  <a:rPr lang="tr-TR" dirty="0" smtClean="0"/>
                  <a:t> oranlarıyla ilişkili olduğunu varsayıyoruz.</a:t>
                </a:r>
                <a:endParaRPr lang="tr-TR" dirty="0"/>
              </a:p>
              <a:p>
                <a:pPr marL="45720" indent="0">
                  <a:buNone/>
                </a:pPr>
                <a:r>
                  <a:rPr lang="tr-TR" dirty="0" smtClean="0"/>
                  <a:t>Arabanın sürekli ileri hareket edeceği bilindiğine göre ek fiziksel kısıtlar şu şekilde yazılabilir.</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0≤</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𝑒</m:t>
                      </m:r>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0≤</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tr-TR"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528840" y="1827423"/>
                <a:ext cx="10795652" cy="4095075"/>
              </a:xfrm>
              <a:blipFill>
                <a:blip r:embed="rId2"/>
                <a:stretch>
                  <a:fillRect l="-169" t="-2232"/>
                </a:stretch>
              </a:blipFill>
            </p:spPr>
            <p:txBody>
              <a:bodyPr/>
              <a:lstStyle/>
              <a:p>
                <a:r>
                  <a:rPr lang="tr-TR">
                    <a:noFill/>
                  </a:rPr>
                  <a:t> </a:t>
                </a:r>
              </a:p>
            </p:txBody>
          </p:sp>
        </mc:Fallback>
      </mc:AlternateContent>
      <p:pic>
        <p:nvPicPr>
          <p:cNvPr id="9" name="Content Placeholder 8"/>
          <p:cNvPicPr>
            <a:picLocks noGrp="1" noChangeAspect="1"/>
          </p:cNvPicPr>
          <p:nvPr>
            <p:ph sz="half" idx="2"/>
          </p:nvPr>
        </p:nvPicPr>
        <p:blipFill>
          <a:blip r:embed="rId3"/>
          <a:stretch>
            <a:fillRect/>
          </a:stretch>
        </p:blipFill>
        <p:spPr>
          <a:xfrm>
            <a:off x="5985109" y="454708"/>
            <a:ext cx="5414963" cy="1279393"/>
          </a:xfrm>
          <a:prstGeom prst="rect">
            <a:avLst/>
          </a:prstGeom>
        </p:spPr>
      </p:pic>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22</a:t>
            </a:fld>
            <a:endParaRPr lang="tr-TR"/>
          </a:p>
        </p:txBody>
      </p:sp>
      <p:sp>
        <p:nvSpPr>
          <p:cNvPr id="3" name="Rectangle 2"/>
          <p:cNvSpPr/>
          <p:nvPr/>
        </p:nvSpPr>
        <p:spPr>
          <a:xfrm rot="20161118">
            <a:off x="7556952" y="754404"/>
            <a:ext cx="2504212" cy="523220"/>
          </a:xfrm>
          <a:prstGeom prst="rect">
            <a:avLst/>
          </a:prstGeom>
          <a:noFill/>
        </p:spPr>
        <p:txBody>
          <a:bodyPr wrap="none" lIns="91440" tIns="45720" rIns="91440" bIns="45720">
            <a:spAutoFit/>
            <a:scene3d>
              <a:camera prst="perspectiveRelaxedModerately"/>
              <a:lightRig rig="soft" dir="t">
                <a:rot lat="0" lon="0" rev="15600000"/>
              </a:lightRig>
            </a:scene3d>
            <a:sp3d extrusionH="57150" prstMaterial="softEdge">
              <a:bevelT w="25400" h="38100"/>
            </a:sp3d>
          </a:bodyPr>
          <a:lstStyle/>
          <a:p>
            <a:pPr algn="ctr"/>
            <a:r>
              <a:rPr lang="tr-TR" sz="2800" b="1" dirty="0" smtClean="0">
                <a:ln/>
                <a:solidFill>
                  <a:srgbClr val="7030A0"/>
                </a:solidFill>
              </a:rPr>
              <a:t>Fiziksel Kısıtlar</a:t>
            </a:r>
            <a:endParaRPr lang="en-US" sz="2800" b="1" dirty="0">
              <a:ln/>
              <a:solidFill>
                <a:srgbClr val="7030A0"/>
              </a:solidFill>
            </a:endParaRPr>
          </a:p>
        </p:txBody>
      </p:sp>
    </p:spTree>
    <p:extLst>
      <p:ext uri="{BB962C8B-B14F-4D97-AF65-F5344CB8AC3E}">
        <p14:creationId xmlns:p14="http://schemas.microsoft.com/office/powerpoint/2010/main" val="31968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Optimal Kontrol Problemi</a:t>
            </a:r>
            <a:endParaRPr lang="tr-TR"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p:txBody>
              <a:bodyPr/>
              <a:lstStyle/>
              <a:p>
                <a:pPr marL="45720" indent="0">
                  <a:buNone/>
                </a:pPr>
                <a:r>
                  <a:rPr lang="tr-TR" b="1" dirty="0" smtClean="0"/>
                  <a:t>Çözüm Devam: </a:t>
                </a:r>
                <a:r>
                  <a:rPr lang="tr-TR" dirty="0" smtClean="0"/>
                  <a:t>Araba O noktasından harekete başlayacak ve e noktasında duracaktır. Bu durumda ilk durum değişkeni olan konum için </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sSub>
                            <m:sSubPr>
                              <m:ctrlPr>
                                <a:rPr lang="tr-TR" b="0" i="1" smtClean="0">
                                  <a:latin typeface="Cambria Math" panose="02040503050406030204" pitchFamily="18" charset="0"/>
                                </a:rPr>
                              </m:ctrlPr>
                            </m:sSubPr>
                            <m:e>
                              <m:r>
                                <a:rPr lang="tr-TR" i="1">
                                  <a:latin typeface="Cambria Math" panose="02040503050406030204" pitchFamily="18" charset="0"/>
                                </a:rPr>
                                <m:t>𝑡</m:t>
                              </m:r>
                            </m:e>
                            <m:sub>
                              <m:r>
                                <a:rPr lang="tr-TR" b="0" i="1" smtClean="0">
                                  <a:latin typeface="Cambria Math" panose="02040503050406030204" pitchFamily="18" charset="0"/>
                                </a:rPr>
                                <m:t>0</m:t>
                              </m:r>
                            </m:sub>
                          </m:sSub>
                        </m:e>
                      </m:d>
                      <m:r>
                        <a:rPr lang="tr-TR" i="1">
                          <a:latin typeface="Cambria Math" panose="02040503050406030204" pitchFamily="18" charset="0"/>
                        </a:rPr>
                        <m:t>=</m:t>
                      </m:r>
                      <m:r>
                        <a:rPr lang="tr-TR" b="0" i="1" smtClean="0">
                          <a:latin typeface="Cambria Math" panose="02040503050406030204" pitchFamily="18" charset="0"/>
                        </a:rPr>
                        <m:t>0</m:t>
                      </m:r>
                      <m:r>
                        <a:rPr lang="tr-TR" b="0" i="0" smtClean="0">
                          <a:latin typeface="Cambria Math" panose="02040503050406030204" pitchFamily="18" charset="0"/>
                        </a:rPr>
                        <m:t> </m:t>
                      </m:r>
                      <m:r>
                        <m:rPr>
                          <m:sty m:val="p"/>
                        </m:rPr>
                        <a:rPr lang="tr-TR" b="0" i="0" smtClean="0">
                          <a:latin typeface="Cambria Math" panose="02040503050406030204" pitchFamily="18" charset="0"/>
                        </a:rPr>
                        <m:t>ve</m:t>
                      </m:r>
                      <m:r>
                        <a:rPr lang="tr-TR" b="0" i="0"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b="0" i="1" smtClean="0">
                                  <a:latin typeface="Cambria Math" panose="02040503050406030204" pitchFamily="18" charset="0"/>
                                </a:rPr>
                                <m:t>𝑓</m:t>
                              </m:r>
                            </m:sub>
                          </m:sSub>
                        </m:e>
                      </m:d>
                      <m:r>
                        <a:rPr lang="tr-TR" i="1">
                          <a:latin typeface="Cambria Math" panose="02040503050406030204" pitchFamily="18" charset="0"/>
                        </a:rPr>
                        <m:t>=</m:t>
                      </m:r>
                      <m:r>
                        <a:rPr lang="tr-TR" b="0" i="1" smtClean="0">
                          <a:latin typeface="Cambria Math" panose="02040503050406030204" pitchFamily="18" charset="0"/>
                        </a:rPr>
                        <m:t>𝑒</m:t>
                      </m:r>
                    </m:oMath>
                  </m:oMathPara>
                </a14:m>
                <a:endParaRPr lang="tr-TR" dirty="0" smtClean="0"/>
              </a:p>
              <a:p>
                <a:pPr marL="45720" indent="0">
                  <a:buNone/>
                </a:pPr>
                <a:r>
                  <a:rPr lang="tr-TR" dirty="0" smtClean="0"/>
                  <a:t>Olarak belirlenebilir. Aynı şekilde araba durgunluktan başlayacak ve </a:t>
                </a:r>
                <a14:m>
                  <m:oMath xmlns:m="http://schemas.openxmlformats.org/officeDocument/2006/math">
                    <m:r>
                      <a:rPr lang="tr-TR" i="1" dirty="0" smtClean="0">
                        <a:latin typeface="Cambria Math" panose="02040503050406030204" pitchFamily="18" charset="0"/>
                      </a:rPr>
                      <m:t>𝑒</m:t>
                    </m:r>
                  </m:oMath>
                </a14:m>
                <a:r>
                  <a:rPr lang="tr-TR" dirty="0" smtClean="0"/>
                  <a:t> noktasında duracaktır bu durumda ikinci durum değişkeni olan hız için de</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e>
                      </m:d>
                      <m:r>
                        <a:rPr lang="tr-TR" i="1">
                          <a:latin typeface="Cambria Math" panose="02040503050406030204" pitchFamily="18" charset="0"/>
                        </a:rPr>
                        <m:t>=0</m:t>
                      </m:r>
                      <m:r>
                        <a:rPr lang="tr-TR">
                          <a:latin typeface="Cambria Math" panose="02040503050406030204" pitchFamily="18" charset="0"/>
                        </a:rPr>
                        <m:t> </m:t>
                      </m:r>
                      <m:r>
                        <m:rPr>
                          <m:sty m:val="p"/>
                        </m:rPr>
                        <a:rPr lang="tr-TR">
                          <a:latin typeface="Cambria Math" panose="02040503050406030204" pitchFamily="18" charset="0"/>
                        </a:rPr>
                        <m:t>ve</m:t>
                      </m:r>
                      <m:r>
                        <a:rPr lang="tr-TR">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=0</m:t>
                      </m:r>
                    </m:oMath>
                  </m:oMathPara>
                </a14:m>
                <a:endParaRPr lang="tr-TR" dirty="0" smtClean="0"/>
              </a:p>
              <a:p>
                <a:pPr marL="45720" indent="0">
                  <a:buNone/>
                </a:pPr>
                <a:endParaRPr lang="tr-TR" dirty="0"/>
              </a:p>
              <a:p>
                <a:pPr marL="45720" indent="0">
                  <a:buNone/>
                </a:pPr>
                <a:endParaRPr lang="tr-TR"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blipFill>
                <a:blip r:embed="rId2"/>
                <a:stretch>
                  <a:fillRect l="-562" t="-1623"/>
                </a:stretch>
              </a:blipFill>
            </p:spPr>
            <p:txBody>
              <a:bodyPr/>
              <a:lstStyle/>
              <a:p>
                <a:r>
                  <a:rPr lang="tr-TR">
                    <a:noFill/>
                  </a:rPr>
                  <a:t> </a:t>
                </a:r>
              </a:p>
            </p:txBody>
          </p:sp>
        </mc:Fallback>
      </mc:AlternateContent>
      <p:pic>
        <p:nvPicPr>
          <p:cNvPr id="9" name="Content Placeholder 8"/>
          <p:cNvPicPr>
            <a:picLocks noGrp="1" noChangeAspect="1"/>
          </p:cNvPicPr>
          <p:nvPr>
            <p:ph sz="half" idx="2"/>
          </p:nvPr>
        </p:nvPicPr>
        <p:blipFill>
          <a:blip r:embed="rId3"/>
          <a:stretch>
            <a:fillRect/>
          </a:stretch>
        </p:blipFill>
        <p:spPr>
          <a:xfrm>
            <a:off x="5897880" y="2250991"/>
            <a:ext cx="5414963" cy="1279393"/>
          </a:xfrm>
          <a:prstGeom prst="rect">
            <a:avLst/>
          </a:prstGeom>
        </p:spPr>
      </p:pic>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23</a:t>
            </a:fld>
            <a:endParaRPr lang="tr-TR"/>
          </a:p>
        </p:txBody>
      </p:sp>
      <p:sp>
        <p:nvSpPr>
          <p:cNvPr id="3" name="Rectangle 2"/>
          <p:cNvSpPr/>
          <p:nvPr/>
        </p:nvSpPr>
        <p:spPr>
          <a:xfrm rot="20161118">
            <a:off x="6257732" y="1098381"/>
            <a:ext cx="2317687" cy="523220"/>
          </a:xfrm>
          <a:prstGeom prst="rect">
            <a:avLst/>
          </a:prstGeom>
          <a:noFill/>
        </p:spPr>
        <p:txBody>
          <a:bodyPr wrap="none" lIns="91440" tIns="45720" rIns="91440" bIns="45720">
            <a:spAutoFit/>
            <a:scene3d>
              <a:camera prst="perspectiveRelaxedModerately"/>
              <a:lightRig rig="soft" dir="t">
                <a:rot lat="0" lon="0" rev="15600000"/>
              </a:lightRig>
            </a:scene3d>
            <a:sp3d extrusionH="57150" prstMaterial="softEdge">
              <a:bevelT w="25400" h="38100"/>
            </a:sp3d>
          </a:bodyPr>
          <a:lstStyle/>
          <a:p>
            <a:pPr algn="ctr"/>
            <a:r>
              <a:rPr lang="tr-TR" sz="2800" b="1" dirty="0" smtClean="0">
                <a:ln/>
                <a:solidFill>
                  <a:srgbClr val="7030A0"/>
                </a:solidFill>
              </a:rPr>
              <a:t>Sınır Koşulları</a:t>
            </a:r>
            <a:endParaRPr lang="en-US" sz="2800" b="1" dirty="0">
              <a:ln/>
              <a:solidFill>
                <a:srgbClr val="7030A0"/>
              </a:solidFill>
            </a:endParaRPr>
          </a:p>
        </p:txBody>
      </p:sp>
    </p:spTree>
    <p:extLst>
      <p:ext uri="{BB962C8B-B14F-4D97-AF65-F5344CB8AC3E}">
        <p14:creationId xmlns:p14="http://schemas.microsoft.com/office/powerpoint/2010/main" val="54324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Optimal Kontrol Problemi</a:t>
            </a:r>
            <a:endParaRPr lang="tr-TR"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p:txBody>
              <a:bodyPr/>
              <a:lstStyle/>
              <a:p>
                <a:pPr marL="45720" indent="0">
                  <a:buNone/>
                </a:pPr>
                <a:r>
                  <a:rPr lang="tr-TR" b="1" dirty="0" smtClean="0"/>
                  <a:t>Çözüm Devam: </a:t>
                </a:r>
                <a:r>
                  <a:rPr lang="tr-TR" dirty="0" smtClean="0"/>
                  <a:t>Araba O noktasından harekete başlayacak ve e noktasına en kısa sürede ulaşarak duracaktır. </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r>
                        <a:rPr lang="tr-TR" i="1">
                          <a:latin typeface="Cambria Math" panose="02040503050406030204" pitchFamily="18" charset="0"/>
                        </a:rPr>
                        <m:t>h</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𝑔</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bar>
                                <m:barPr>
                                  <m:ctrlPr>
                                    <a:rPr lang="tr-TR" i="1">
                                      <a:latin typeface="Cambria Math" panose="02040503050406030204" pitchFamily="18" charset="0"/>
                                    </a:rPr>
                                  </m:ctrlPr>
                                </m:barPr>
                                <m:e>
                                  <m:r>
                                    <a:rPr lang="tr-TR" i="1">
                                      <a:latin typeface="Cambria Math" panose="02040503050406030204" pitchFamily="18" charset="0"/>
                                    </a:rPr>
                                    <m:t>𝑢</m:t>
                                  </m:r>
                                </m:e>
                              </m:ba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𝑡</m:t>
                              </m:r>
                            </m:e>
                          </m:d>
                          <m:r>
                            <a:rPr lang="tr-TR" i="1">
                              <a:latin typeface="Cambria Math" panose="02040503050406030204" pitchFamily="18" charset="0"/>
                            </a:rPr>
                            <m:t>𝑑𝑡</m:t>
                          </m:r>
                        </m:e>
                      </m:nary>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r>
                        <a:rPr lang="tr-TR" i="1">
                          <a:latin typeface="Cambria Math" panose="02040503050406030204" pitchFamily="18" charset="0"/>
                        </a:rPr>
                        <m:t>𝐽</m:t>
                      </m:r>
                      <m:r>
                        <a:rPr lang="tr-TR" i="1">
                          <a:latin typeface="Cambria Math" panose="02040503050406030204" pitchFamily="18" charset="0"/>
                        </a:rPr>
                        <m:t>=0+</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b="0" i="1" smtClean="0">
                              <a:latin typeface="Cambria Math" panose="02040503050406030204" pitchFamily="18" charset="0"/>
                            </a:rPr>
                            <m:t>1</m:t>
                          </m:r>
                          <m:r>
                            <a:rPr lang="tr-TR" i="1">
                              <a:latin typeface="Cambria Math" panose="02040503050406030204" pitchFamily="18" charset="0"/>
                            </a:rPr>
                            <m:t>𝑑𝑡</m:t>
                          </m:r>
                        </m:e>
                      </m:nary>
                    </m:oMath>
                  </m:oMathPara>
                </a14:m>
                <a:endParaRPr lang="tr-TR" dirty="0" smtClean="0"/>
              </a:p>
              <a:p>
                <a:pPr marL="45720" indent="0">
                  <a:buNone/>
                </a:pPr>
                <a:endParaRPr lang="tr-TR"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blipFill>
                <a:blip r:embed="rId2"/>
                <a:stretch>
                  <a:fillRect l="-562" t="-1623"/>
                </a:stretch>
              </a:blipFill>
            </p:spPr>
            <p:txBody>
              <a:bodyPr/>
              <a:lstStyle/>
              <a:p>
                <a:r>
                  <a:rPr lang="tr-TR">
                    <a:noFill/>
                  </a:rPr>
                  <a:t> </a:t>
                </a:r>
              </a:p>
            </p:txBody>
          </p:sp>
        </mc:Fallback>
      </mc:AlternateContent>
      <p:pic>
        <p:nvPicPr>
          <p:cNvPr id="9" name="Content Placeholder 8"/>
          <p:cNvPicPr>
            <a:picLocks noGrp="1" noChangeAspect="1"/>
          </p:cNvPicPr>
          <p:nvPr>
            <p:ph sz="half" idx="2"/>
          </p:nvPr>
        </p:nvPicPr>
        <p:blipFill>
          <a:blip r:embed="rId3"/>
          <a:stretch>
            <a:fillRect/>
          </a:stretch>
        </p:blipFill>
        <p:spPr>
          <a:xfrm>
            <a:off x="5897880" y="2250991"/>
            <a:ext cx="5414963" cy="1279393"/>
          </a:xfrm>
          <a:prstGeom prst="rect">
            <a:avLst/>
          </a:prstGeom>
        </p:spPr>
      </p:pic>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24</a:t>
            </a:fld>
            <a:endParaRPr lang="tr-TR"/>
          </a:p>
        </p:txBody>
      </p:sp>
      <p:sp>
        <p:nvSpPr>
          <p:cNvPr id="3" name="Rectangle 2"/>
          <p:cNvSpPr/>
          <p:nvPr/>
        </p:nvSpPr>
        <p:spPr>
          <a:xfrm rot="20161118">
            <a:off x="5839735" y="1098381"/>
            <a:ext cx="3153685" cy="523220"/>
          </a:xfrm>
          <a:prstGeom prst="rect">
            <a:avLst/>
          </a:prstGeom>
          <a:noFill/>
        </p:spPr>
        <p:txBody>
          <a:bodyPr wrap="none" lIns="91440" tIns="45720" rIns="91440" bIns="45720">
            <a:spAutoFit/>
            <a:scene3d>
              <a:camera prst="perspectiveRelaxedModerately"/>
              <a:lightRig rig="soft" dir="t">
                <a:rot lat="0" lon="0" rev="15600000"/>
              </a:lightRig>
            </a:scene3d>
            <a:sp3d extrusionH="57150" prstMaterial="softEdge">
              <a:bevelT w="25400" h="38100"/>
            </a:sp3d>
          </a:bodyPr>
          <a:lstStyle/>
          <a:p>
            <a:pPr algn="ctr"/>
            <a:r>
              <a:rPr lang="tr-TR" sz="2800" b="1" dirty="0" smtClean="0">
                <a:ln/>
                <a:solidFill>
                  <a:srgbClr val="7030A0"/>
                </a:solidFill>
              </a:rPr>
              <a:t>Performans indeksi</a:t>
            </a:r>
            <a:endParaRPr lang="en-US" sz="2800" b="1" dirty="0">
              <a:ln/>
              <a:solidFill>
                <a:srgbClr val="7030A0"/>
              </a:solidFill>
            </a:endParaRPr>
          </a:p>
        </p:txBody>
      </p:sp>
    </p:spTree>
    <p:extLst>
      <p:ext uri="{BB962C8B-B14F-4D97-AF65-F5344CB8AC3E}">
        <p14:creationId xmlns:p14="http://schemas.microsoft.com/office/powerpoint/2010/main" val="196291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Optimal Kontrol Problemi</a:t>
            </a:r>
            <a:endParaRPr lang="tr-TR"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p:txBody>
              <a:bodyPr/>
              <a:lstStyle/>
              <a:p>
                <a:pPr marL="45720" indent="0">
                  <a:buNone/>
                </a:pPr>
                <a:r>
                  <a:rPr lang="tr-TR" b="1" dirty="0" smtClean="0"/>
                  <a:t>Çözüm Devam: </a:t>
                </a:r>
                <a:r>
                  <a:rPr lang="tr-TR" dirty="0" smtClean="0"/>
                  <a:t>Eğer arabanın ulaşabileceği maksimum ivmenin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1</m:t>
                        </m:r>
                      </m:sub>
                    </m:sSub>
                    <m:r>
                      <a:rPr lang="tr-TR" b="0" i="1" smtClean="0">
                        <a:latin typeface="Cambria Math" panose="02040503050406030204" pitchFamily="18" charset="0"/>
                      </a:rPr>
                      <m:t>=</m:t>
                    </m:r>
                    <m:r>
                      <a:rPr lang="tr-TR" b="0" i="1" smtClean="0">
                        <a:latin typeface="Cambria Math" panose="02040503050406030204" pitchFamily="18" charset="0"/>
                      </a:rPr>
                      <m:t>𝑀</m:t>
                    </m:r>
                  </m:oMath>
                </a14:m>
                <a:r>
                  <a:rPr lang="tr-TR" dirty="0" smtClean="0"/>
                  <a:t> olduğunu, aynı şekilde aramanın yavaşlama ivmesininde, hızlanmadaki maksimum değere eşit ve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𝑀</m:t>
                    </m:r>
                    <m:r>
                      <a:rPr lang="tr-TR" b="0" i="1" smtClean="0">
                        <a:latin typeface="Cambria Math" panose="02040503050406030204" pitchFamily="18" charset="0"/>
                      </a:rPr>
                      <m:t> </m:t>
                    </m:r>
                  </m:oMath>
                </a14:m>
                <a:r>
                  <a:rPr lang="tr-TR" dirty="0" smtClean="0"/>
                  <a:t>olduğunu varsayalım. Aynı zamanda arabanın yakıtının gideceği yere kadar gitmek için yeterli olduğunu varsayalım.</a:t>
                </a:r>
              </a:p>
              <a:p>
                <a:pPr marL="45720" indent="0">
                  <a:buNone/>
                </a:pPr>
                <a:r>
                  <a:rPr lang="tr-TR" dirty="0" smtClean="0"/>
                  <a:t>Bu durumda elde edeceğimiz sonuçlar bir sonraki slaytdadır. Çözümün nasıl yapıldığını ise dönem sonuna doğru yapacağınız projelerde göreceğiz.</a:t>
                </a:r>
                <a:endParaRPr lang="tr-TR"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blipFill>
                <a:blip r:embed="rId2"/>
                <a:stretch>
                  <a:fillRect l="-562" t="-1623" r="-225"/>
                </a:stretch>
              </a:blipFill>
            </p:spPr>
            <p:txBody>
              <a:bodyPr/>
              <a:lstStyle/>
              <a:p>
                <a:r>
                  <a:rPr lang="tr-TR">
                    <a:noFill/>
                  </a:rPr>
                  <a:t> </a:t>
                </a:r>
              </a:p>
            </p:txBody>
          </p:sp>
        </mc:Fallback>
      </mc:AlternateContent>
      <p:pic>
        <p:nvPicPr>
          <p:cNvPr id="9" name="Content Placeholder 8"/>
          <p:cNvPicPr>
            <a:picLocks noGrp="1" noChangeAspect="1"/>
          </p:cNvPicPr>
          <p:nvPr>
            <p:ph sz="half" idx="2"/>
          </p:nvPr>
        </p:nvPicPr>
        <p:blipFill>
          <a:blip r:embed="rId3"/>
          <a:stretch>
            <a:fillRect/>
          </a:stretch>
        </p:blipFill>
        <p:spPr>
          <a:xfrm>
            <a:off x="5897880" y="2250991"/>
            <a:ext cx="5414963" cy="1279393"/>
          </a:xfrm>
          <a:prstGeom prst="rect">
            <a:avLst/>
          </a:prstGeom>
        </p:spPr>
      </p:pic>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25</a:t>
            </a:fld>
            <a:endParaRPr lang="tr-TR"/>
          </a:p>
        </p:txBody>
      </p:sp>
      <p:sp>
        <p:nvSpPr>
          <p:cNvPr id="3" name="Rectangle 2"/>
          <p:cNvSpPr/>
          <p:nvPr/>
        </p:nvSpPr>
        <p:spPr>
          <a:xfrm rot="20161118">
            <a:off x="6784834" y="1098381"/>
            <a:ext cx="1263487" cy="523220"/>
          </a:xfrm>
          <a:prstGeom prst="rect">
            <a:avLst/>
          </a:prstGeom>
          <a:noFill/>
        </p:spPr>
        <p:txBody>
          <a:bodyPr wrap="none" lIns="91440" tIns="45720" rIns="91440" bIns="45720">
            <a:spAutoFit/>
            <a:scene3d>
              <a:camera prst="perspectiveRelaxedModerately"/>
              <a:lightRig rig="soft" dir="t">
                <a:rot lat="0" lon="0" rev="15600000"/>
              </a:lightRig>
            </a:scene3d>
            <a:sp3d extrusionH="57150" prstMaterial="softEdge">
              <a:bevelT w="25400" h="38100"/>
            </a:sp3d>
          </a:bodyPr>
          <a:lstStyle/>
          <a:p>
            <a:pPr algn="ctr"/>
            <a:r>
              <a:rPr lang="tr-TR" sz="2800" b="1" dirty="0" smtClean="0">
                <a:ln/>
                <a:solidFill>
                  <a:srgbClr val="7030A0"/>
                </a:solidFill>
              </a:rPr>
              <a:t>Çözüm</a:t>
            </a:r>
            <a:endParaRPr lang="en-US" sz="2800" b="1" dirty="0">
              <a:ln/>
              <a:solidFill>
                <a:srgbClr val="7030A0"/>
              </a:solidFill>
            </a:endParaRPr>
          </a:p>
        </p:txBody>
      </p:sp>
    </p:spTree>
    <p:extLst>
      <p:ext uri="{BB962C8B-B14F-4D97-AF65-F5344CB8AC3E}">
        <p14:creationId xmlns:p14="http://schemas.microsoft.com/office/powerpoint/2010/main" val="274954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tr-TR" dirty="0" smtClean="0"/>
              <a:t>Optimal Kontrol Problemi</a:t>
            </a:r>
            <a:endParaRPr lang="tr-TR" dirty="0"/>
          </a:p>
        </p:txBody>
      </p:sp>
      <p:pic>
        <p:nvPicPr>
          <p:cNvPr id="13" name="Content Placeholder 12"/>
          <p:cNvPicPr>
            <a:picLocks noGrp="1" noChangeAspect="1"/>
          </p:cNvPicPr>
          <p:nvPr>
            <p:ph sz="half" idx="1"/>
          </p:nvPr>
        </p:nvPicPr>
        <p:blipFill>
          <a:blip r:embed="rId2"/>
          <a:stretch>
            <a:fillRect/>
          </a:stretch>
        </p:blipFill>
        <p:spPr>
          <a:xfrm>
            <a:off x="477838" y="2025599"/>
            <a:ext cx="5419725" cy="3222727"/>
          </a:xfrm>
          <a:prstGeom prst="rect">
            <a:avLst/>
          </a:prstGeom>
        </p:spPr>
      </p:pic>
      <p:pic>
        <p:nvPicPr>
          <p:cNvPr id="14" name="Content Placeholder 13"/>
          <p:cNvPicPr>
            <a:picLocks noGrp="1" noChangeAspect="1"/>
          </p:cNvPicPr>
          <p:nvPr>
            <p:ph sz="half" idx="2"/>
          </p:nvPr>
        </p:nvPicPr>
        <p:blipFill>
          <a:blip r:embed="rId3"/>
          <a:stretch>
            <a:fillRect/>
          </a:stretch>
        </p:blipFill>
        <p:spPr>
          <a:xfrm>
            <a:off x="6267450" y="2063595"/>
            <a:ext cx="5414963" cy="3146735"/>
          </a:xfrm>
          <a:prstGeom prst="rect">
            <a:avLst/>
          </a:prstGeom>
        </p:spPr>
      </p:pic>
      <p:sp>
        <p:nvSpPr>
          <p:cNvPr id="5" name="Date Placeholder 4"/>
          <p:cNvSpPr>
            <a:spLocks noGrp="1"/>
          </p:cNvSpPr>
          <p:nvPr>
            <p:ph type="dt" sz="half" idx="10"/>
          </p:nvPr>
        </p:nvSpPr>
        <p:spPr/>
        <p:txBody>
          <a:bodyPr/>
          <a:lstStyle/>
          <a:p>
            <a:fld id="{A4920C92-C129-4A29-B7DE-6868BACBB59B}"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p:txBody>
          <a:bodyPr/>
          <a:lstStyle/>
          <a:p>
            <a:fld id="{A1F581CE-71F0-4088-85C7-6D10BC70B87B}" type="slidenum">
              <a:rPr lang="tr-TR" smtClean="0"/>
              <a:t>26</a:t>
            </a:fld>
            <a:endParaRPr lang="tr-TR"/>
          </a:p>
        </p:txBody>
      </p:sp>
    </p:spTree>
    <p:extLst>
      <p:ext uri="{BB962C8B-B14F-4D97-AF65-F5344CB8AC3E}">
        <p14:creationId xmlns:p14="http://schemas.microsoft.com/office/powerpoint/2010/main" val="363229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Kontrol Sistemlerine Temel Kavramlar</a:t>
            </a:r>
            <a:endParaRPr lang="en-US" dirty="0"/>
          </a:p>
        </p:txBody>
      </p:sp>
      <p:sp>
        <p:nvSpPr>
          <p:cNvPr id="3" name="Content Placeholder 2"/>
          <p:cNvSpPr>
            <a:spLocks noGrp="1"/>
          </p:cNvSpPr>
          <p:nvPr>
            <p:ph idx="1"/>
          </p:nvPr>
        </p:nvSpPr>
        <p:spPr>
          <a:xfrm>
            <a:off x="590058" y="1019405"/>
            <a:ext cx="10058400" cy="2385044"/>
          </a:xfrm>
        </p:spPr>
        <p:txBody>
          <a:bodyPr>
            <a:normAutofit fontScale="92500" lnSpcReduction="20000"/>
          </a:bodyPr>
          <a:lstStyle/>
          <a:p>
            <a:pPr lvl="1"/>
            <a:r>
              <a:rPr lang="tr-TR" sz="2400" dirty="0"/>
              <a:t>Çıkış (“</a:t>
            </a:r>
            <a:r>
              <a:rPr lang="tr-TR" sz="2400" dirty="0" err="1"/>
              <a:t>Output</a:t>
            </a:r>
            <a:r>
              <a:rPr lang="tr-TR" sz="2400" dirty="0"/>
              <a:t>”) [</a:t>
            </a:r>
            <a:r>
              <a:rPr lang="tr-TR" sz="2400" i="1" dirty="0"/>
              <a:t>c(t)</a:t>
            </a:r>
            <a:r>
              <a:rPr lang="tr-TR" sz="2400" dirty="0"/>
              <a:t>], kontrol edilen süreç veya sistemin dinamik davranışını ifade eden niceliktir. </a:t>
            </a:r>
            <a:endParaRPr lang="tr-TR" sz="2400" dirty="0" smtClean="0"/>
          </a:p>
          <a:p>
            <a:pPr lvl="1"/>
            <a:r>
              <a:rPr lang="tr-TR" sz="2400" dirty="0" smtClean="0"/>
              <a:t>Her hangi bir Çıkış </a:t>
            </a:r>
            <a:r>
              <a:rPr lang="tr-TR" sz="2400" dirty="0"/>
              <a:t>(“</a:t>
            </a:r>
            <a:r>
              <a:rPr lang="tr-TR" sz="2400" dirty="0" err="1"/>
              <a:t>Output</a:t>
            </a:r>
            <a:r>
              <a:rPr lang="tr-TR" sz="2400" dirty="0" smtClean="0"/>
              <a:t>”) [</a:t>
            </a:r>
            <a:r>
              <a:rPr lang="tr-TR" sz="2400" i="1" dirty="0" smtClean="0"/>
              <a:t>c(t)</a:t>
            </a:r>
            <a:r>
              <a:rPr lang="tr-TR" sz="2400" dirty="0" smtClean="0"/>
              <a:t>] aşağıdaki nicelikler tarafından belirlenir. </a:t>
            </a:r>
          </a:p>
          <a:p>
            <a:pPr lvl="2"/>
            <a:r>
              <a:rPr lang="tr-TR" sz="2400" dirty="0" smtClean="0"/>
              <a:t>Girişler</a:t>
            </a:r>
            <a:endParaRPr lang="tr-TR" sz="2400" dirty="0"/>
          </a:p>
          <a:p>
            <a:pPr lvl="2"/>
            <a:r>
              <a:rPr lang="tr-TR" sz="2400" dirty="0"/>
              <a:t> B</a:t>
            </a:r>
            <a:r>
              <a:rPr lang="tr-TR" sz="2400" dirty="0" smtClean="0"/>
              <a:t>ozucu etkiler</a:t>
            </a:r>
          </a:p>
          <a:p>
            <a:pPr lvl="2"/>
            <a:r>
              <a:rPr lang="tr-TR" sz="2400" dirty="0"/>
              <a:t> S</a:t>
            </a:r>
            <a:r>
              <a:rPr lang="tr-TR" sz="2400" dirty="0" smtClean="0"/>
              <a:t>üreç </a:t>
            </a:r>
            <a:r>
              <a:rPr lang="tr-TR" sz="2400" dirty="0"/>
              <a:t>yada</a:t>
            </a:r>
            <a:r>
              <a:rPr lang="tr-TR" sz="2400" dirty="0" smtClean="0"/>
              <a:t> sistemin parametreleri</a:t>
            </a:r>
          </a:p>
          <a:p>
            <a:pPr lvl="2"/>
            <a:r>
              <a:rPr lang="tr-TR" sz="2400" dirty="0"/>
              <a:t> </a:t>
            </a:r>
            <a:r>
              <a:rPr lang="tr-TR" sz="2400" dirty="0" smtClean="0"/>
              <a:t>Başlangıç koşulları</a:t>
            </a:r>
          </a:p>
          <a:p>
            <a:pPr marL="201168" lvl="1" indent="0">
              <a:buNone/>
            </a:pPr>
            <a:endParaRPr lang="en-US" dirty="0"/>
          </a:p>
        </p:txBody>
      </p:sp>
      <p:grpSp>
        <p:nvGrpSpPr>
          <p:cNvPr id="14" name="Group 13"/>
          <p:cNvGrpSpPr/>
          <p:nvPr/>
        </p:nvGrpSpPr>
        <p:grpSpPr>
          <a:xfrm>
            <a:off x="1377391" y="2806647"/>
            <a:ext cx="9801727" cy="3559249"/>
            <a:chOff x="1319184" y="2438467"/>
            <a:chExt cx="10093529" cy="3729969"/>
          </a:xfrm>
        </p:grpSpPr>
        <p:sp>
          <p:nvSpPr>
            <p:cNvPr id="4" name="Cloud 3"/>
            <p:cNvSpPr/>
            <p:nvPr/>
          </p:nvSpPr>
          <p:spPr>
            <a:xfrm>
              <a:off x="3372680" y="2438467"/>
              <a:ext cx="5507600" cy="297759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Double Wave 4"/>
            <p:cNvSpPr/>
            <p:nvPr/>
          </p:nvSpPr>
          <p:spPr>
            <a:xfrm>
              <a:off x="5224315" y="2945143"/>
              <a:ext cx="1721905" cy="3477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Sistem</a:t>
              </a:r>
              <a:endParaRPr lang="en-US" dirty="0">
                <a:solidFill>
                  <a:schemeClr val="tx1"/>
                </a:solidFill>
              </a:endParaRPr>
            </a:p>
          </p:txBody>
        </p:sp>
        <p:sp>
          <p:nvSpPr>
            <p:cNvPr id="6" name="Flowchart: Stored Data 5"/>
            <p:cNvSpPr>
              <a:spLocks/>
            </p:cNvSpPr>
            <p:nvPr/>
          </p:nvSpPr>
          <p:spPr>
            <a:xfrm>
              <a:off x="6187330" y="3618963"/>
              <a:ext cx="2286000" cy="640080"/>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Sistem Parametreleri</a:t>
              </a:r>
              <a:endParaRPr lang="en-US" dirty="0"/>
            </a:p>
          </p:txBody>
        </p:sp>
        <p:sp>
          <p:nvSpPr>
            <p:cNvPr id="7" name="Flowchart: Stored Data 6"/>
            <p:cNvSpPr/>
            <p:nvPr/>
          </p:nvSpPr>
          <p:spPr>
            <a:xfrm rot="10800000" flipV="1">
              <a:off x="3840480" y="3626417"/>
              <a:ext cx="2286000" cy="640080"/>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Başlangıç Koşulları</a:t>
              </a:r>
              <a:endParaRPr lang="en-US" dirty="0"/>
            </a:p>
          </p:txBody>
        </p:sp>
        <p:sp>
          <p:nvSpPr>
            <p:cNvPr id="8" name="Right Arrow 7"/>
            <p:cNvSpPr/>
            <p:nvPr/>
          </p:nvSpPr>
          <p:spPr>
            <a:xfrm rot="16200000">
              <a:off x="5775057" y="5648448"/>
              <a:ext cx="702847" cy="28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804740" y="3786587"/>
              <a:ext cx="1448972" cy="281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923708" y="3798326"/>
              <a:ext cx="1448972" cy="281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a:off x="6370903" y="5820706"/>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Bozucu Etkiler</a:t>
              </a:r>
              <a:endParaRPr lang="en-US" dirty="0">
                <a:solidFill>
                  <a:schemeClr val="tx1"/>
                </a:solidFill>
              </a:endParaRPr>
            </a:p>
          </p:txBody>
        </p:sp>
        <p:sp>
          <p:nvSpPr>
            <p:cNvPr id="12" name="Double Wave 11"/>
            <p:cNvSpPr/>
            <p:nvPr/>
          </p:nvSpPr>
          <p:spPr>
            <a:xfrm>
              <a:off x="1319184" y="3438857"/>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Girişler</a:t>
              </a:r>
              <a:endParaRPr lang="en-US" dirty="0">
                <a:solidFill>
                  <a:schemeClr val="tx1"/>
                </a:solidFill>
              </a:endParaRPr>
            </a:p>
          </p:txBody>
        </p:sp>
        <p:sp>
          <p:nvSpPr>
            <p:cNvPr id="13" name="Double Wave 12"/>
            <p:cNvSpPr/>
            <p:nvPr/>
          </p:nvSpPr>
          <p:spPr>
            <a:xfrm>
              <a:off x="9690808" y="3395366"/>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Çıkışlar</a:t>
              </a:r>
              <a:endParaRPr lang="en-US" dirty="0">
                <a:solidFill>
                  <a:schemeClr val="tx1"/>
                </a:solidFill>
              </a:endParaRPr>
            </a:p>
          </p:txBody>
        </p:sp>
      </p:grpSp>
    </p:spTree>
    <p:extLst>
      <p:ext uri="{BB962C8B-B14F-4D97-AF65-F5344CB8AC3E}">
        <p14:creationId xmlns:p14="http://schemas.microsoft.com/office/powerpoint/2010/main" val="774372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Açık Çevrim Kapalı Çevrim Optimal Kontrol</a:t>
            </a:r>
            <a:endParaRPr lang="tr-TR" dirty="0"/>
          </a:p>
        </p:txBody>
      </p:sp>
      <p:sp>
        <p:nvSpPr>
          <p:cNvPr id="3" name="Content Placeholder 2"/>
          <p:cNvSpPr>
            <a:spLocks noGrp="1"/>
          </p:cNvSpPr>
          <p:nvPr>
            <p:ph sz="half" idx="1"/>
          </p:nvPr>
        </p:nvSpPr>
        <p:spPr>
          <a:xfrm>
            <a:off x="477672" y="1193947"/>
            <a:ext cx="5420208" cy="493538"/>
          </a:xfrm>
        </p:spPr>
        <p:txBody>
          <a:bodyPr/>
          <a:lstStyle/>
          <a:p>
            <a:r>
              <a:rPr lang="tr-TR" dirty="0" smtClean="0"/>
              <a:t>Açık Çevrim</a:t>
            </a:r>
            <a:endParaRPr lang="tr-TR" dirty="0"/>
          </a:p>
        </p:txBody>
      </p:sp>
      <p:sp>
        <p:nvSpPr>
          <p:cNvPr id="4" name="Content Placeholder 3"/>
          <p:cNvSpPr>
            <a:spLocks noGrp="1"/>
          </p:cNvSpPr>
          <p:nvPr>
            <p:ph sz="half" idx="2"/>
          </p:nvPr>
        </p:nvSpPr>
        <p:spPr>
          <a:xfrm>
            <a:off x="477672" y="3346704"/>
            <a:ext cx="5414872" cy="576321"/>
          </a:xfrm>
        </p:spPr>
        <p:txBody>
          <a:bodyPr/>
          <a:lstStyle/>
          <a:p>
            <a:r>
              <a:rPr lang="tr-TR" dirty="0" smtClean="0"/>
              <a:t>Kapalı Çevrim</a:t>
            </a:r>
            <a:endParaRPr lang="tr-TR" dirty="0"/>
          </a:p>
        </p:txBody>
      </p:sp>
      <p:sp>
        <p:nvSpPr>
          <p:cNvPr id="5" name="Date Placeholder 4"/>
          <p:cNvSpPr>
            <a:spLocks noGrp="1"/>
          </p:cNvSpPr>
          <p:nvPr>
            <p:ph type="dt" sz="half" idx="10"/>
          </p:nvPr>
        </p:nvSpPr>
        <p:spPr/>
        <p:txBody>
          <a:bodyPr/>
          <a:lstStyle/>
          <a:p>
            <a:fld id="{A4920C92-C129-4A29-B7DE-6868BACBB59B}"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p:txBody>
          <a:bodyPr/>
          <a:lstStyle/>
          <a:p>
            <a:fld id="{A1F581CE-71F0-4088-85C7-6D10BC70B87B}" type="slidenum">
              <a:rPr lang="tr-TR" smtClean="0"/>
              <a:t>28</a:t>
            </a:fld>
            <a:endParaRPr lang="tr-TR"/>
          </a:p>
        </p:txBody>
      </p:sp>
      <p:grpSp>
        <p:nvGrpSpPr>
          <p:cNvPr id="8" name="Group 7"/>
          <p:cNvGrpSpPr/>
          <p:nvPr/>
        </p:nvGrpSpPr>
        <p:grpSpPr>
          <a:xfrm>
            <a:off x="2145165" y="1882937"/>
            <a:ext cx="9398982" cy="932387"/>
            <a:chOff x="1287782" y="3808428"/>
            <a:chExt cx="9398982" cy="932387"/>
          </a:xfrm>
        </p:grpSpPr>
        <p:sp>
          <p:nvSpPr>
            <p:cNvPr id="9" name="Flowchart: Process 8"/>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4914313" y="3824844"/>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87747" y="4077288"/>
              <a:ext cx="1364567" cy="369332"/>
            </a:xfrm>
            <a:prstGeom prst="rect">
              <a:avLst/>
            </a:prstGeom>
            <a:noFill/>
          </p:spPr>
          <p:txBody>
            <a:bodyPr wrap="square" rtlCol="0">
              <a:spAutoFit/>
            </a:bodyPr>
            <a:lstStyle/>
            <a:p>
              <a:r>
                <a:rPr lang="tr-TR" b="1" dirty="0" smtClean="0"/>
                <a:t>Kontrolcü</a:t>
              </a:r>
              <a:endParaRPr lang="en-US" b="1" dirty="0"/>
            </a:p>
          </p:txBody>
        </p:sp>
        <p:sp>
          <p:nvSpPr>
            <p:cNvPr id="13" name="TextBox 12"/>
            <p:cNvSpPr txBox="1"/>
            <p:nvPr/>
          </p:nvSpPr>
          <p:spPr>
            <a:xfrm>
              <a:off x="5050304" y="4103076"/>
              <a:ext cx="1364567" cy="369332"/>
            </a:xfrm>
            <a:prstGeom prst="rect">
              <a:avLst/>
            </a:prstGeom>
            <a:noFill/>
          </p:spPr>
          <p:txBody>
            <a:bodyPr wrap="square" rtlCol="0">
              <a:spAutoFit/>
            </a:bodyPr>
            <a:lstStyle/>
            <a:p>
              <a:r>
                <a:rPr lang="tr-TR" b="1" dirty="0" smtClean="0"/>
                <a:t>Eyleyiciler</a:t>
              </a:r>
              <a:endParaRPr lang="en-US" b="1" dirty="0"/>
            </a:p>
          </p:txBody>
        </p:sp>
        <p:sp>
          <p:nvSpPr>
            <p:cNvPr id="14" name="TextBox 13"/>
            <p:cNvSpPr txBox="1"/>
            <p:nvPr/>
          </p:nvSpPr>
          <p:spPr>
            <a:xfrm>
              <a:off x="7228455" y="4086666"/>
              <a:ext cx="1364567" cy="369332"/>
            </a:xfrm>
            <a:prstGeom prst="rect">
              <a:avLst/>
            </a:prstGeom>
            <a:noFill/>
          </p:spPr>
          <p:txBody>
            <a:bodyPr wrap="square" rtlCol="0">
              <a:spAutoFit/>
            </a:bodyPr>
            <a:lstStyle/>
            <a:p>
              <a:r>
                <a:rPr lang="tr-TR" b="1" dirty="0" smtClean="0"/>
                <a:t>Sistem</a:t>
              </a:r>
              <a:endParaRPr lang="en-US" b="1" dirty="0"/>
            </a:p>
          </p:txBody>
        </p:sp>
        <p:cxnSp>
          <p:nvCxnSpPr>
            <p:cNvPr id="15" name="Straight Arrow Connector 14"/>
            <p:cNvCxnSpPr>
              <a:endCxn id="12"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25483" y="3890274"/>
              <a:ext cx="650627" cy="369332"/>
            </a:xfrm>
            <a:prstGeom prst="rect">
              <a:avLst/>
            </a:prstGeom>
            <a:noFill/>
          </p:spPr>
          <p:txBody>
            <a:bodyPr wrap="square" rtlCol="0">
              <a:spAutoFit/>
            </a:bodyPr>
            <a:lstStyle/>
            <a:p>
              <a:r>
                <a:rPr lang="tr-TR" b="1" dirty="0" smtClean="0"/>
                <a:t>c(t)</a:t>
              </a:r>
              <a:endParaRPr lang="en-US" b="1" dirty="0"/>
            </a:p>
          </p:txBody>
        </p:sp>
        <p:sp>
          <p:nvSpPr>
            <p:cNvPr id="20" name="TextBox 19"/>
            <p:cNvSpPr txBox="1"/>
            <p:nvPr/>
          </p:nvSpPr>
          <p:spPr>
            <a:xfrm>
              <a:off x="1790110" y="3890279"/>
              <a:ext cx="650627" cy="369332"/>
            </a:xfrm>
            <a:prstGeom prst="rect">
              <a:avLst/>
            </a:prstGeom>
            <a:noFill/>
          </p:spPr>
          <p:txBody>
            <a:bodyPr wrap="square" rtlCol="0">
              <a:spAutoFit/>
            </a:bodyPr>
            <a:lstStyle/>
            <a:p>
              <a:r>
                <a:rPr lang="tr-TR" b="1" dirty="0" smtClean="0"/>
                <a:t>r(t)</a:t>
              </a:r>
              <a:endParaRPr lang="en-US" b="1" dirty="0"/>
            </a:p>
          </p:txBody>
        </p:sp>
        <p:sp>
          <p:nvSpPr>
            <p:cNvPr id="21" name="TextBox 20"/>
            <p:cNvSpPr txBox="1"/>
            <p:nvPr/>
          </p:nvSpPr>
          <p:spPr>
            <a:xfrm>
              <a:off x="8873202" y="4318927"/>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22" name="TextBox 21"/>
            <p:cNvSpPr txBox="1"/>
            <p:nvPr/>
          </p:nvSpPr>
          <p:spPr>
            <a:xfrm>
              <a:off x="1287782" y="4304067"/>
              <a:ext cx="1813562" cy="369332"/>
            </a:xfrm>
            <a:prstGeom prst="rect">
              <a:avLst/>
            </a:prstGeom>
            <a:noFill/>
          </p:spPr>
          <p:txBody>
            <a:bodyPr wrap="square" rtlCol="0">
              <a:spAutoFit/>
            </a:bodyPr>
            <a:lstStyle/>
            <a:p>
              <a:r>
                <a:rPr lang="tr-TR" b="1" dirty="0" smtClean="0"/>
                <a:t>Referans Giriş</a:t>
              </a:r>
              <a:endParaRPr lang="en-US" b="1" dirty="0"/>
            </a:p>
          </p:txBody>
        </p:sp>
      </p:grpSp>
      <p:grpSp>
        <p:nvGrpSpPr>
          <p:cNvPr id="23" name="Group 22"/>
          <p:cNvGrpSpPr/>
          <p:nvPr/>
        </p:nvGrpSpPr>
        <p:grpSpPr>
          <a:xfrm>
            <a:off x="2287227" y="3885024"/>
            <a:ext cx="9398982" cy="2327374"/>
            <a:chOff x="1426989" y="2210393"/>
            <a:chExt cx="9398982" cy="2327374"/>
          </a:xfrm>
        </p:grpSpPr>
        <p:sp>
          <p:nvSpPr>
            <p:cNvPr id="24" name="Flowchart: Process 23"/>
            <p:cNvSpPr/>
            <p:nvPr/>
          </p:nvSpPr>
          <p:spPr>
            <a:xfrm>
              <a:off x="2931643" y="2229157"/>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p:cNvSpPr/>
            <p:nvPr/>
          </p:nvSpPr>
          <p:spPr>
            <a:xfrm>
              <a:off x="5053520" y="2226809"/>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Process 25"/>
            <p:cNvSpPr/>
            <p:nvPr/>
          </p:nvSpPr>
          <p:spPr>
            <a:xfrm>
              <a:off x="7147262" y="2210393"/>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926954" y="2479253"/>
              <a:ext cx="1364567" cy="369332"/>
            </a:xfrm>
            <a:prstGeom prst="rect">
              <a:avLst/>
            </a:prstGeom>
            <a:noFill/>
          </p:spPr>
          <p:txBody>
            <a:bodyPr wrap="square" rtlCol="0">
              <a:spAutoFit/>
            </a:bodyPr>
            <a:lstStyle/>
            <a:p>
              <a:r>
                <a:rPr lang="tr-TR" b="1" dirty="0" smtClean="0"/>
                <a:t>Kontrolcü</a:t>
              </a:r>
              <a:endParaRPr lang="en-US" b="1" dirty="0"/>
            </a:p>
          </p:txBody>
        </p:sp>
        <p:sp>
          <p:nvSpPr>
            <p:cNvPr id="28" name="TextBox 27"/>
            <p:cNvSpPr txBox="1"/>
            <p:nvPr/>
          </p:nvSpPr>
          <p:spPr>
            <a:xfrm>
              <a:off x="5189511" y="2505041"/>
              <a:ext cx="1364567" cy="369332"/>
            </a:xfrm>
            <a:prstGeom prst="rect">
              <a:avLst/>
            </a:prstGeom>
            <a:noFill/>
          </p:spPr>
          <p:txBody>
            <a:bodyPr wrap="square" rtlCol="0">
              <a:spAutoFit/>
            </a:bodyPr>
            <a:lstStyle/>
            <a:p>
              <a:r>
                <a:rPr lang="tr-TR" b="1" dirty="0" err="1" smtClean="0"/>
                <a:t>Eyleticiler</a:t>
              </a:r>
              <a:endParaRPr lang="en-US" b="1" dirty="0"/>
            </a:p>
          </p:txBody>
        </p:sp>
        <p:sp>
          <p:nvSpPr>
            <p:cNvPr id="29" name="TextBox 28"/>
            <p:cNvSpPr txBox="1"/>
            <p:nvPr/>
          </p:nvSpPr>
          <p:spPr>
            <a:xfrm>
              <a:off x="7367662" y="2488631"/>
              <a:ext cx="1364567" cy="369332"/>
            </a:xfrm>
            <a:prstGeom prst="rect">
              <a:avLst/>
            </a:prstGeom>
            <a:noFill/>
          </p:spPr>
          <p:txBody>
            <a:bodyPr wrap="square" rtlCol="0">
              <a:spAutoFit/>
            </a:bodyPr>
            <a:lstStyle/>
            <a:p>
              <a:r>
                <a:rPr lang="tr-TR" b="1" dirty="0" smtClean="0"/>
                <a:t>Sistem</a:t>
              </a:r>
              <a:endParaRPr lang="en-US" b="1" dirty="0"/>
            </a:p>
          </p:txBody>
        </p:sp>
        <p:cxnSp>
          <p:nvCxnSpPr>
            <p:cNvPr id="30" name="Straight Arrow Connector 29"/>
            <p:cNvCxnSpPr>
              <a:endCxn id="27" idx="1"/>
            </p:cNvCxnSpPr>
            <p:nvPr/>
          </p:nvCxnSpPr>
          <p:spPr>
            <a:xfrm flipV="1">
              <a:off x="1977379" y="266391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3"/>
            </p:cNvCxnSpPr>
            <p:nvPr/>
          </p:nvCxnSpPr>
          <p:spPr>
            <a:xfrm flipV="1">
              <a:off x="4296210" y="2673770"/>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511829" y="2673297"/>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864690" y="2292239"/>
              <a:ext cx="650627" cy="369332"/>
            </a:xfrm>
            <a:prstGeom prst="rect">
              <a:avLst/>
            </a:prstGeom>
            <a:noFill/>
          </p:spPr>
          <p:txBody>
            <a:bodyPr wrap="square" rtlCol="0">
              <a:spAutoFit/>
            </a:bodyPr>
            <a:lstStyle/>
            <a:p>
              <a:r>
                <a:rPr lang="tr-TR" b="1" dirty="0" smtClean="0"/>
                <a:t>c(t)</a:t>
              </a:r>
              <a:endParaRPr lang="en-US" b="1" dirty="0"/>
            </a:p>
          </p:txBody>
        </p:sp>
        <p:sp>
          <p:nvSpPr>
            <p:cNvPr id="34" name="TextBox 33"/>
            <p:cNvSpPr txBox="1"/>
            <p:nvPr/>
          </p:nvSpPr>
          <p:spPr>
            <a:xfrm>
              <a:off x="1929317" y="2292244"/>
              <a:ext cx="650627" cy="369332"/>
            </a:xfrm>
            <a:prstGeom prst="rect">
              <a:avLst/>
            </a:prstGeom>
            <a:noFill/>
          </p:spPr>
          <p:txBody>
            <a:bodyPr wrap="square" rtlCol="0">
              <a:spAutoFit/>
            </a:bodyPr>
            <a:lstStyle/>
            <a:p>
              <a:r>
                <a:rPr lang="tr-TR" b="1" dirty="0" smtClean="0"/>
                <a:t>r(t)</a:t>
              </a:r>
              <a:endParaRPr lang="en-US" b="1" dirty="0"/>
            </a:p>
          </p:txBody>
        </p:sp>
        <p:sp>
          <p:nvSpPr>
            <p:cNvPr id="35" name="TextBox 34"/>
            <p:cNvSpPr txBox="1"/>
            <p:nvPr/>
          </p:nvSpPr>
          <p:spPr>
            <a:xfrm>
              <a:off x="9012409" y="2720892"/>
              <a:ext cx="1813562" cy="369332"/>
            </a:xfrm>
            <a:prstGeom prst="rect">
              <a:avLst/>
            </a:prstGeom>
            <a:noFill/>
          </p:spPr>
          <p:txBody>
            <a:bodyPr wrap="square" rtlCol="0">
              <a:spAutoFit/>
            </a:bodyPr>
            <a:lstStyle/>
            <a:p>
              <a:r>
                <a:rPr lang="tr-TR" b="1" dirty="0" smtClean="0"/>
                <a:t>Kontrollü Çıkış</a:t>
              </a:r>
              <a:endParaRPr lang="en-US" b="1" dirty="0"/>
            </a:p>
          </p:txBody>
        </p:sp>
        <p:sp>
          <p:nvSpPr>
            <p:cNvPr id="36" name="TextBox 35"/>
            <p:cNvSpPr txBox="1"/>
            <p:nvPr/>
          </p:nvSpPr>
          <p:spPr>
            <a:xfrm>
              <a:off x="1426989" y="2706032"/>
              <a:ext cx="1813562" cy="369332"/>
            </a:xfrm>
            <a:prstGeom prst="rect">
              <a:avLst/>
            </a:prstGeom>
            <a:noFill/>
          </p:spPr>
          <p:txBody>
            <a:bodyPr wrap="square" rtlCol="0">
              <a:spAutoFit/>
            </a:bodyPr>
            <a:lstStyle/>
            <a:p>
              <a:r>
                <a:rPr lang="tr-TR" b="1" dirty="0" smtClean="0"/>
                <a:t>Referans Giriş</a:t>
              </a:r>
              <a:endParaRPr lang="en-US" b="1" dirty="0"/>
            </a:p>
          </p:txBody>
        </p:sp>
        <p:cxnSp>
          <p:nvCxnSpPr>
            <p:cNvPr id="37" name="Straight Connector 36"/>
            <p:cNvCxnSpPr/>
            <p:nvPr/>
          </p:nvCxnSpPr>
          <p:spPr>
            <a:xfrm>
              <a:off x="8732229" y="2679869"/>
              <a:ext cx="0" cy="1250444"/>
            </a:xfrm>
            <a:prstGeom prst="line">
              <a:avLst/>
            </a:prstGeom>
          </p:spPr>
          <p:style>
            <a:lnRef idx="3">
              <a:schemeClr val="dk1"/>
            </a:lnRef>
            <a:fillRef idx="0">
              <a:schemeClr val="dk1"/>
            </a:fillRef>
            <a:effectRef idx="2">
              <a:schemeClr val="dk1"/>
            </a:effectRef>
            <a:fontRef idx="minor">
              <a:schemeClr val="tx1"/>
            </a:fontRef>
          </p:style>
        </p:cxnSp>
        <p:sp>
          <p:nvSpPr>
            <p:cNvPr id="38" name="Flowchart: Process 37"/>
            <p:cNvSpPr/>
            <p:nvPr/>
          </p:nvSpPr>
          <p:spPr>
            <a:xfrm>
              <a:off x="5426191" y="3729090"/>
              <a:ext cx="1941471" cy="414588"/>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685399" y="3775013"/>
              <a:ext cx="1364567" cy="369332"/>
            </a:xfrm>
            <a:prstGeom prst="rect">
              <a:avLst/>
            </a:prstGeom>
            <a:noFill/>
          </p:spPr>
          <p:txBody>
            <a:bodyPr wrap="square" rtlCol="0">
              <a:spAutoFit/>
            </a:bodyPr>
            <a:lstStyle/>
            <a:p>
              <a:r>
                <a:rPr lang="tr-TR" b="1" dirty="0" smtClean="0"/>
                <a:t>Algılayıcılar</a:t>
              </a:r>
              <a:endParaRPr lang="en-US" b="1" dirty="0"/>
            </a:p>
          </p:txBody>
        </p:sp>
        <p:cxnSp>
          <p:nvCxnSpPr>
            <p:cNvPr id="40" name="Straight Arrow Connector 39"/>
            <p:cNvCxnSpPr>
              <a:endCxn id="38" idx="3"/>
            </p:cNvCxnSpPr>
            <p:nvPr/>
          </p:nvCxnSpPr>
          <p:spPr>
            <a:xfrm flipH="1">
              <a:off x="7367662" y="3930313"/>
              <a:ext cx="1364567" cy="60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Connector 40"/>
            <p:cNvCxnSpPr>
              <a:stCxn id="38" idx="1"/>
            </p:cNvCxnSpPr>
            <p:nvPr/>
          </p:nvCxnSpPr>
          <p:spPr>
            <a:xfrm flipH="1" flipV="1">
              <a:off x="3684138" y="3909992"/>
              <a:ext cx="1742053" cy="26392"/>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V="1">
              <a:off x="3684138" y="3152607"/>
              <a:ext cx="0" cy="757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5746869" y="4168435"/>
              <a:ext cx="2985360" cy="369332"/>
            </a:xfrm>
            <a:prstGeom prst="rect">
              <a:avLst/>
            </a:prstGeom>
            <a:noFill/>
          </p:spPr>
          <p:txBody>
            <a:bodyPr wrap="square" rtlCol="0">
              <a:spAutoFit/>
            </a:bodyPr>
            <a:lstStyle/>
            <a:p>
              <a:r>
                <a:rPr lang="tr-TR" b="1" dirty="0" smtClean="0"/>
                <a:t>Geri bildirim yolu</a:t>
              </a:r>
              <a:endParaRPr lang="en-US" b="1" dirty="0"/>
            </a:p>
          </p:txBody>
        </p:sp>
        <p:sp>
          <p:nvSpPr>
            <p:cNvPr id="44" name="TextBox 43"/>
            <p:cNvSpPr txBox="1"/>
            <p:nvPr/>
          </p:nvSpPr>
          <p:spPr>
            <a:xfrm>
              <a:off x="4738915" y="3334948"/>
              <a:ext cx="3264140" cy="369332"/>
            </a:xfrm>
            <a:prstGeom prst="rect">
              <a:avLst/>
            </a:prstGeom>
            <a:noFill/>
          </p:spPr>
          <p:txBody>
            <a:bodyPr wrap="square" rtlCol="0">
              <a:spAutoFit/>
            </a:bodyPr>
            <a:lstStyle/>
            <a:p>
              <a:r>
                <a:rPr lang="tr-TR" b="1" dirty="0" smtClean="0"/>
                <a:t>Geri bildirim döngüsü</a:t>
              </a:r>
              <a:endParaRPr lang="en-US" b="1" dirty="0"/>
            </a:p>
          </p:txBody>
        </p:sp>
      </p:grpSp>
      <p:cxnSp>
        <p:nvCxnSpPr>
          <p:cNvPr id="46" name="Straight Arrow Connector 45"/>
          <p:cNvCxnSpPr>
            <a:endCxn id="26" idx="1"/>
          </p:cNvCxnSpPr>
          <p:nvPr/>
        </p:nvCxnSpPr>
        <p:spPr>
          <a:xfrm flipV="1">
            <a:off x="7278325" y="4341836"/>
            <a:ext cx="72917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033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tr-TR" dirty="0" smtClean="0"/>
              <a:t>Sistemlerin Sınıflandırılması</a:t>
            </a:r>
            <a:endParaRPr lang="tr-TR" dirty="0"/>
          </a:p>
        </p:txBody>
      </p:sp>
      <mc:AlternateContent xmlns:mc="http://schemas.openxmlformats.org/markup-compatibility/2006" xmlns:a14="http://schemas.microsoft.com/office/drawing/2010/main">
        <mc:Choice Requires="a14">
          <p:sp>
            <p:nvSpPr>
              <p:cNvPr id="9" name="Content Placeholder 8"/>
              <p:cNvSpPr>
                <a:spLocks noGrp="1"/>
              </p:cNvSpPr>
              <p:nvPr>
                <p:ph sz="half" idx="1"/>
              </p:nvPr>
            </p:nvSpPr>
            <p:spPr/>
            <p:txBody>
              <a:bodyPr/>
              <a:lstStyle/>
              <a:p>
                <a:r>
                  <a:rPr lang="tr-TR" b="1" dirty="0" smtClean="0"/>
                  <a:t>Sistem Denklemleri</a:t>
                </a:r>
              </a:p>
              <a:p>
                <a:r>
                  <a:rPr lang="tr-TR" dirty="0" smtClean="0"/>
                  <a:t>Doğrusal Olmayan, Zamanla Değişen Sistemler</a:t>
                </a:r>
              </a:p>
              <a:p>
                <a:pPr marL="45720" indent="0">
                  <a:buNone/>
                </a:pPr>
                <a14:m>
                  <m:oMathPara xmlns:m="http://schemas.openxmlformats.org/officeDocument/2006/math">
                    <m:oMathParaPr>
                      <m:jc m:val="centerGroup"/>
                    </m:oMathParaPr>
                    <m:oMath xmlns:m="http://schemas.openxmlformats.org/officeDocument/2006/math">
                      <m:bar>
                        <m:barPr>
                          <m:ctrlPr>
                            <a:rPr lang="tr-TR" i="1">
                              <a:latin typeface="Cambria Math" panose="02040503050406030204" pitchFamily="18" charset="0"/>
                            </a:rPr>
                          </m:ctrlPr>
                        </m:bar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ba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r>
                        <a:rPr lang="tr-TR" i="1">
                          <a:latin typeface="Cambria Math" panose="02040503050406030204" pitchFamily="18" charset="0"/>
                        </a:rPr>
                        <m:t>𝑎</m:t>
                      </m:r>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r>
                  <a:rPr lang="tr-TR" dirty="0" smtClean="0"/>
                  <a:t>Doğrusal </a:t>
                </a:r>
                <a:r>
                  <a:rPr lang="tr-TR" dirty="0"/>
                  <a:t>Olmayan, Zamanla </a:t>
                </a:r>
                <a:r>
                  <a:rPr lang="tr-TR" dirty="0" smtClean="0"/>
                  <a:t>Değişmeyen Sistemler</a:t>
                </a:r>
              </a:p>
              <a:p>
                <a:pPr marL="45720" indent="0">
                  <a:buNone/>
                </a:pPr>
                <a14:m>
                  <m:oMathPara xmlns:m="http://schemas.openxmlformats.org/officeDocument/2006/math">
                    <m:oMathParaPr>
                      <m:jc m:val="centerGroup"/>
                    </m:oMathParaPr>
                    <m:oMath xmlns:m="http://schemas.openxmlformats.org/officeDocument/2006/math">
                      <m:bar>
                        <m:barPr>
                          <m:ctrlPr>
                            <a:rPr lang="tr-TR" i="1">
                              <a:latin typeface="Cambria Math" panose="02040503050406030204" pitchFamily="18" charset="0"/>
                            </a:rPr>
                          </m:ctrlPr>
                        </m:bar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ba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r>
                        <a:rPr lang="tr-TR" i="1">
                          <a:latin typeface="Cambria Math" panose="02040503050406030204" pitchFamily="18" charset="0"/>
                        </a:rPr>
                        <m:t>𝑎</m:t>
                      </m:r>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r>
                  <a:rPr lang="tr-TR" dirty="0" smtClean="0"/>
                  <a:t>Doğrusal, </a:t>
                </a:r>
                <a:r>
                  <a:rPr lang="tr-TR" dirty="0"/>
                  <a:t>Zamanla Değişen </a:t>
                </a:r>
                <a:r>
                  <a:rPr lang="tr-TR" dirty="0" smtClean="0"/>
                  <a:t>Sistemler</a:t>
                </a:r>
              </a:p>
              <a:p>
                <a:pPr marL="45720" indent="0">
                  <a:buNone/>
                </a:pPr>
                <a14:m>
                  <m:oMathPara xmlns:m="http://schemas.openxmlformats.org/officeDocument/2006/math">
                    <m:oMathParaPr>
                      <m:jc m:val="centerGroup"/>
                    </m:oMathParaPr>
                    <m:oMath xmlns:m="http://schemas.openxmlformats.org/officeDocument/2006/math">
                      <m:bar>
                        <m:barPr>
                          <m:ctrlPr>
                            <a:rPr lang="tr-TR" i="1">
                              <a:latin typeface="Cambria Math" panose="02040503050406030204" pitchFamily="18" charset="0"/>
                            </a:rPr>
                          </m:ctrlPr>
                        </m:bar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ba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𝐴</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i="1">
                          <a:latin typeface="Cambria Math" panose="02040503050406030204" pitchFamily="18" charset="0"/>
                        </a:rPr>
                        <m:t>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𝐵</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 </m:t>
                      </m:r>
                      <m:r>
                        <a:rPr lang="tr-TR" i="1">
                          <a:latin typeface="Cambria Math" panose="02040503050406030204" pitchFamily="18" charset="0"/>
                        </a:rPr>
                        <m:t>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r>
                  <a:rPr lang="tr-TR" dirty="0" smtClean="0"/>
                  <a:t>Doğrusal, </a:t>
                </a:r>
                <a:r>
                  <a:rPr lang="tr-TR" dirty="0"/>
                  <a:t>Zamanla Değişmeyen </a:t>
                </a:r>
                <a:r>
                  <a:rPr lang="tr-TR" dirty="0" smtClean="0"/>
                  <a:t>Sistemler</a:t>
                </a:r>
              </a:p>
              <a:p>
                <a:pPr marL="45720" indent="0">
                  <a:buNone/>
                </a:pPr>
                <a14:m>
                  <m:oMathPara xmlns:m="http://schemas.openxmlformats.org/officeDocument/2006/math">
                    <m:oMathParaPr>
                      <m:jc m:val="centerGroup"/>
                    </m:oMathParaPr>
                    <m:oMath xmlns:m="http://schemas.openxmlformats.org/officeDocument/2006/math">
                      <m:bar>
                        <m:barPr>
                          <m:ctrlPr>
                            <a:rPr lang="tr-TR" i="1">
                              <a:latin typeface="Cambria Math" panose="02040503050406030204" pitchFamily="18" charset="0"/>
                            </a:rPr>
                          </m:ctrlPr>
                        </m:bar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ba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r>
                        <a:rPr lang="tr-TR" i="1">
                          <a:latin typeface="Cambria Math" panose="02040503050406030204" pitchFamily="18" charset="0"/>
                        </a:rPr>
                        <m:t>𝐴𝑥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𝐵</m:t>
                      </m:r>
                      <m:r>
                        <a:rPr lang="tr-TR" i="1">
                          <a:latin typeface="Cambria Math" panose="02040503050406030204" pitchFamily="18" charset="0"/>
                        </a:rPr>
                        <m:t> </m:t>
                      </m:r>
                      <m:r>
                        <a:rPr lang="tr-TR" i="1">
                          <a:latin typeface="Cambria Math" panose="02040503050406030204" pitchFamily="18" charset="0"/>
                        </a:rPr>
                        <m:t>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pPr marL="45720" indent="0">
                  <a:buNone/>
                </a:pPr>
                <a:endParaRPr lang="tr-TR" dirty="0"/>
              </a:p>
              <a:p>
                <a:endParaRPr lang="tr-TR" dirty="0"/>
              </a:p>
              <a:p>
                <a:endParaRPr lang="tr-TR" dirty="0"/>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blipFill>
                <a:blip r:embed="rId2"/>
                <a:stretch>
                  <a:fillRect t="-162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Content Placeholder 9"/>
              <p:cNvSpPr>
                <a:spLocks noGrp="1"/>
              </p:cNvSpPr>
              <p:nvPr>
                <p:ph sz="half" idx="2"/>
              </p:nvPr>
            </p:nvSpPr>
            <p:spPr/>
            <p:txBody>
              <a:bodyPr/>
              <a:lstStyle/>
              <a:p>
                <a:r>
                  <a:rPr lang="tr-TR" b="1" dirty="0" smtClean="0"/>
                  <a:t>Sistemin Çıkışları</a:t>
                </a:r>
                <a:endParaRPr lang="tr-TR" b="1" dirty="0"/>
              </a:p>
              <a:p>
                <a:r>
                  <a:rPr lang="tr-TR" dirty="0"/>
                  <a:t>Doğrusal Olmayan, Zamanla Değişen </a:t>
                </a:r>
                <a:r>
                  <a:rPr lang="tr-TR" dirty="0" smtClean="0"/>
                  <a:t>Sistemlerin çıkışı</a:t>
                </a:r>
                <a:endParaRPr lang="tr-TR" dirty="0"/>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𝑐</m:t>
                      </m:r>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r>
                  <a:rPr lang="tr-TR" dirty="0"/>
                  <a:t>Doğrusal Olmayan, Zamanla Değişmeyen </a:t>
                </a:r>
                <a:r>
                  <a:rPr lang="tr-TR" dirty="0" smtClean="0"/>
                  <a:t>Sistemlerin çıkışı</a:t>
                </a:r>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𝑦</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𝑐</m:t>
                      </m:r>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m:t>
                      </m:r>
                      <m:r>
                        <a:rPr lang="tr-TR" i="1">
                          <a:latin typeface="Cambria Math" panose="02040503050406030204" pitchFamily="18" charset="0"/>
                        </a:rPr>
                        <m:t>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r>
                  <a:rPr lang="tr-TR" dirty="0"/>
                  <a:t>Doğrusal, Zamanla Değişen </a:t>
                </a:r>
                <a:r>
                  <a:rPr lang="tr-TR" dirty="0" smtClean="0"/>
                  <a:t>Sistemlerin çıkışı</a:t>
                </a:r>
                <a:endParaRPr lang="tr-TR" dirty="0"/>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r>
                        <a:rPr lang="tr-TR" b="0" i="1" smtClean="0">
                          <a:latin typeface="Cambria Math" panose="02040503050406030204" pitchFamily="18" charset="0"/>
                        </a:rPr>
                        <m:t>𝐶𝑥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𝐷</m:t>
                      </m:r>
                      <m:r>
                        <a:rPr lang="tr-TR" i="1">
                          <a:latin typeface="Cambria Math" panose="02040503050406030204" pitchFamily="18" charset="0"/>
                        </a:rPr>
                        <m:t>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r>
                  <a:rPr lang="tr-TR" dirty="0"/>
                  <a:t>Doğrusal, Zamanla Değişmeyen </a:t>
                </a:r>
                <a:r>
                  <a:rPr lang="tr-TR" dirty="0" smtClean="0"/>
                  <a:t>Sistemlerin çıkışı</a:t>
                </a:r>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r>
                        <a:rPr lang="tr-TR" i="1">
                          <a:latin typeface="Cambria Math" panose="02040503050406030204" pitchFamily="18" charset="0"/>
                        </a:rPr>
                        <m:t>𝐶𝑥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𝐷𝑢</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m:oMathPara>
                </a14:m>
                <a:endParaRPr lang="tr-TR" dirty="0"/>
              </a:p>
              <a:p>
                <a:endParaRPr lang="tr-TR" dirty="0"/>
              </a:p>
            </p:txBody>
          </p:sp>
        </mc:Choice>
        <mc:Fallback xmlns="">
          <p:sp>
            <p:nvSpPr>
              <p:cNvPr id="10" name="Content Placeholder 9"/>
              <p:cNvSpPr>
                <a:spLocks noGrp="1" noRot="1" noChangeAspect="1" noMove="1" noResize="1" noEditPoints="1" noAdjustHandles="1" noChangeArrowheads="1" noChangeShapeType="1" noTextEdit="1"/>
              </p:cNvSpPr>
              <p:nvPr>
                <p:ph sz="half" idx="2"/>
              </p:nvPr>
            </p:nvSpPr>
            <p:spPr>
              <a:blipFill>
                <a:blip r:embed="rId3"/>
                <a:stretch>
                  <a:fillRect t="-1621"/>
                </a:stretch>
              </a:blipFill>
            </p:spPr>
            <p:txBody>
              <a:bodyPr/>
              <a:lstStyle/>
              <a:p>
                <a:r>
                  <a:rPr lang="tr-TR">
                    <a:noFill/>
                  </a:rPr>
                  <a:t> </a:t>
                </a:r>
              </a:p>
            </p:txBody>
          </p:sp>
        </mc:Fallback>
      </mc:AlternateContent>
      <p:sp>
        <p:nvSpPr>
          <p:cNvPr id="5" name="Date Placeholder 4"/>
          <p:cNvSpPr>
            <a:spLocks noGrp="1"/>
          </p:cNvSpPr>
          <p:nvPr>
            <p:ph type="dt" sz="half" idx="10"/>
          </p:nvPr>
        </p:nvSpPr>
        <p:spPr/>
        <p:txBody>
          <a:bodyPr/>
          <a:lstStyle/>
          <a:p>
            <a:fld id="{A4920C92-C129-4A29-B7DE-6868BACBB59B}"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p:txBody>
          <a:bodyPr/>
          <a:lstStyle/>
          <a:p>
            <a:fld id="{A1F581CE-71F0-4088-85C7-6D10BC70B87B}" type="slidenum">
              <a:rPr lang="tr-TR" smtClean="0"/>
              <a:t>29</a:t>
            </a:fld>
            <a:endParaRPr lang="tr-TR"/>
          </a:p>
        </p:txBody>
      </p:sp>
    </p:spTree>
    <p:extLst>
      <p:ext uri="{BB962C8B-B14F-4D97-AF65-F5344CB8AC3E}">
        <p14:creationId xmlns:p14="http://schemas.microsoft.com/office/powerpoint/2010/main" val="424276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Ders işleyiş kurallarının </a:t>
            </a:r>
            <a:r>
              <a:rPr lang="tr-TR" dirty="0" smtClean="0"/>
              <a:t>tartışılması</a:t>
            </a:r>
            <a:endParaRPr lang="tr-TR" dirty="0"/>
          </a:p>
        </p:txBody>
      </p:sp>
      <p:sp>
        <p:nvSpPr>
          <p:cNvPr id="3" name="İçerik Yer Tutucusu 2"/>
          <p:cNvSpPr>
            <a:spLocks noGrp="1"/>
          </p:cNvSpPr>
          <p:nvPr>
            <p:ph idx="1"/>
          </p:nvPr>
        </p:nvSpPr>
        <p:spPr/>
        <p:txBody>
          <a:bodyPr>
            <a:normAutofit/>
          </a:bodyPr>
          <a:lstStyle/>
          <a:p>
            <a:pPr marL="45720" indent="0">
              <a:buNone/>
            </a:pPr>
            <a:r>
              <a:rPr lang="tr-TR" b="1" dirty="0"/>
              <a:t>Dersin </a:t>
            </a:r>
            <a:r>
              <a:rPr lang="tr-TR" b="1" dirty="0" smtClean="0"/>
              <a:t>Amacı:</a:t>
            </a:r>
          </a:p>
          <a:p>
            <a:pPr marL="45720" indent="0">
              <a:buNone/>
            </a:pPr>
            <a:r>
              <a:rPr lang="tr-TR" dirty="0"/>
              <a:t>Optimal kontrol teorisinin temel bilgilerini, mevcut optimal kontrol teorilerini ve yazılımlarını kullanarak optimal kontrol tasarlama kabiliyetlerini ve güncel optimal kontrol araştırmalarını öğrencilere aktarmaktır</a:t>
            </a:r>
            <a:r>
              <a:rPr lang="tr-TR" dirty="0" smtClean="0"/>
              <a:t>.</a:t>
            </a:r>
          </a:p>
          <a:p>
            <a:pPr marL="45720" indent="0">
              <a:buNone/>
            </a:pPr>
            <a:r>
              <a:rPr lang="tr-TR" b="1" dirty="0"/>
              <a:t>Dersin İçeriği:</a:t>
            </a:r>
          </a:p>
          <a:p>
            <a:pPr marL="45720" indent="0">
              <a:buNone/>
            </a:pPr>
            <a:r>
              <a:rPr lang="tr-TR" dirty="0"/>
              <a:t>Parametre optimizasyonu. Performans ölçüleri. Açık döngü optimal kontrolü için varyasyonel yaklaşım, Pontryagin'in minimum prensibi. Optimal geri besleme kontrolü, dinamik programlama, ikinci dereceden performans indisleri ile lineer sistemler, matris Riccati denklemi. Optimal kontrol problemlerinin sayısal çözüm teknikleri</a:t>
            </a:r>
            <a:r>
              <a:rPr lang="tr-TR" dirty="0" smtClean="0"/>
              <a:t>.</a:t>
            </a:r>
            <a:endParaRPr lang="tr-TR" dirty="0"/>
          </a:p>
        </p:txBody>
      </p:sp>
      <p:sp>
        <p:nvSpPr>
          <p:cNvPr id="4" name="Veri Yer Tutucusu 3"/>
          <p:cNvSpPr>
            <a:spLocks noGrp="1"/>
          </p:cNvSpPr>
          <p:nvPr>
            <p:ph type="dt" sz="half" idx="10"/>
          </p:nvPr>
        </p:nvSpPr>
        <p:spPr/>
        <p:txBody>
          <a:bodyPr/>
          <a:lstStyle/>
          <a:p>
            <a:fld id="{0F732A76-B604-4F7C-A308-015C3194DAED}" type="datetime1">
              <a:rPr lang="tr-TR" smtClean="0"/>
              <a:t>24.02.2019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64521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2347" y="1444178"/>
            <a:ext cx="3175793" cy="659646"/>
          </a:xfrm>
        </p:spPr>
        <p:txBody>
          <a:bodyPr>
            <a:normAutofit/>
          </a:bodyPr>
          <a:lstStyle/>
          <a:p>
            <a:r>
              <a:rPr lang="tr-TR" sz="2000" dirty="0" smtClean="0"/>
              <a:t>Doğrusal olmayan sistem</a:t>
            </a:r>
            <a:endParaRPr lang="tr-TR" sz="2000" dirty="0"/>
          </a:p>
        </p:txBody>
      </p:sp>
      <p:pic>
        <p:nvPicPr>
          <p:cNvPr id="8" name="Content Placeholder 7"/>
          <p:cNvPicPr>
            <a:picLocks noGrp="1" noChangeAspect="1"/>
          </p:cNvPicPr>
          <p:nvPr>
            <p:ph sz="half" idx="1"/>
          </p:nvPr>
        </p:nvPicPr>
        <p:blipFill>
          <a:blip r:embed="rId2"/>
          <a:stretch>
            <a:fillRect/>
          </a:stretch>
        </p:blipFill>
        <p:spPr>
          <a:xfrm rot="5400000">
            <a:off x="3301044" y="-2182404"/>
            <a:ext cx="2494942" cy="7642214"/>
          </a:xfrm>
          <a:prstGeom prst="rect">
            <a:avLst/>
          </a:prstGeom>
        </p:spPr>
      </p:pic>
      <p:pic>
        <p:nvPicPr>
          <p:cNvPr id="9" name="Content Placeholder 8"/>
          <p:cNvPicPr>
            <a:picLocks noGrp="1" noChangeAspect="1"/>
          </p:cNvPicPr>
          <p:nvPr>
            <p:ph sz="half" idx="2"/>
          </p:nvPr>
        </p:nvPicPr>
        <p:blipFill>
          <a:blip r:embed="rId3"/>
          <a:stretch>
            <a:fillRect/>
          </a:stretch>
        </p:blipFill>
        <p:spPr>
          <a:xfrm rot="5400000">
            <a:off x="3782696" y="-169114"/>
            <a:ext cx="2889423" cy="9000000"/>
          </a:xfrm>
          <a:prstGeom prst="rect">
            <a:avLst/>
          </a:prstGeom>
        </p:spPr>
      </p:pic>
      <p:sp>
        <p:nvSpPr>
          <p:cNvPr id="5" name="Date Placeholder 4"/>
          <p:cNvSpPr>
            <a:spLocks noGrp="1"/>
          </p:cNvSpPr>
          <p:nvPr>
            <p:ph type="dt" sz="half" idx="10"/>
          </p:nvPr>
        </p:nvSpPr>
        <p:spPr/>
        <p:txBody>
          <a:bodyPr/>
          <a:lstStyle/>
          <a:p>
            <a:fld id="{A4920C92-C129-4A29-B7DE-6868BACBB59B}"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p:txBody>
          <a:bodyPr/>
          <a:lstStyle/>
          <a:p>
            <a:fld id="{A1F581CE-71F0-4088-85C7-6D10BC70B87B}" type="slidenum">
              <a:rPr lang="tr-TR" smtClean="0"/>
              <a:t>30</a:t>
            </a:fld>
            <a:endParaRPr lang="tr-TR"/>
          </a:p>
        </p:txBody>
      </p:sp>
      <p:sp>
        <p:nvSpPr>
          <p:cNvPr id="10" name="Title 1"/>
          <p:cNvSpPr txBox="1">
            <a:spLocks/>
          </p:cNvSpPr>
          <p:nvPr/>
        </p:nvSpPr>
        <p:spPr>
          <a:xfrm>
            <a:off x="9323578" y="4330886"/>
            <a:ext cx="2244968" cy="659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dirty="0" smtClean="0"/>
              <a:t>Doğrusal sistem</a:t>
            </a:r>
            <a:endParaRPr lang="tr-TR" sz="2000" dirty="0"/>
          </a:p>
        </p:txBody>
      </p:sp>
    </p:spTree>
    <p:extLst>
      <p:ext uri="{BB962C8B-B14F-4D97-AF65-F5344CB8AC3E}">
        <p14:creationId xmlns:p14="http://schemas.microsoft.com/office/powerpoint/2010/main" val="277868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2264" y="363110"/>
            <a:ext cx="11177516" cy="1050054"/>
          </a:xfrm>
        </p:spPr>
        <p:txBody>
          <a:bodyPr>
            <a:normAutofit/>
          </a:bodyPr>
          <a:lstStyle/>
          <a:p>
            <a:pPr>
              <a:lnSpc>
                <a:spcPct val="107000"/>
              </a:lnSpc>
              <a:spcAft>
                <a:spcPts val="800"/>
              </a:spcAft>
            </a:pPr>
            <a:r>
              <a:rPr lang="tr-TR" sz="2800" dirty="0" smtClean="0"/>
              <a:t>Durum Denklemlerinin Çözümü</a:t>
            </a:r>
            <a:br>
              <a:rPr lang="tr-TR" sz="2800" dirty="0" smtClean="0"/>
            </a:br>
            <a:r>
              <a:rPr lang="tr-TR" sz="2800" dirty="0" smtClean="0"/>
              <a:t>Zamanla </a:t>
            </a:r>
            <a:r>
              <a:rPr lang="tr-TR" sz="2800" dirty="0"/>
              <a:t>Değişmeyen Doğrusal </a:t>
            </a:r>
            <a:r>
              <a:rPr lang="tr-TR" sz="2800" dirty="0" smtClean="0"/>
              <a:t>Sistemler (LTI) için</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32264" y="1662545"/>
                <a:ext cx="11177516" cy="4433455"/>
              </a:xfrm>
            </p:spPr>
            <p:txBody>
              <a:bodyPr>
                <a:normAutofit/>
              </a:bodyPr>
              <a:lstStyle/>
              <a:p>
                <a14:m>
                  <m:oMath xmlns:m="http://schemas.openxmlformats.org/officeDocument/2006/math">
                    <m:acc>
                      <m:accPr>
                        <m:chr m:val="̇"/>
                        <m:ctrlPr>
                          <a:rPr lang="tr-TR" i="1" smtClean="0">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m:t>
                    </m:r>
                    <m:r>
                      <a:rPr lang="tr-TR" i="1">
                        <a:latin typeface="Cambria Math" panose="02040503050406030204" pitchFamily="18" charset="0"/>
                      </a:rPr>
                      <m:t>𝐴𝑥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𝐵𝑢</m:t>
                    </m:r>
                    <m:d>
                      <m:dPr>
                        <m:ctrlPr>
                          <a:rPr lang="tr-TR" i="1">
                            <a:latin typeface="Cambria Math" panose="02040503050406030204" pitchFamily="18" charset="0"/>
                          </a:rPr>
                        </m:ctrlPr>
                      </m:dPr>
                      <m:e>
                        <m:r>
                          <a:rPr lang="tr-TR" i="1">
                            <a:latin typeface="Cambria Math" panose="02040503050406030204" pitchFamily="18" charset="0"/>
                          </a:rPr>
                          <m:t>𝑡</m:t>
                        </m:r>
                      </m:e>
                    </m:d>
                  </m:oMath>
                </a14:m>
                <a:endParaRPr lang="tr-TR" dirty="0"/>
              </a:p>
              <a:p>
                <a:pPr>
                  <a:spcBef>
                    <a:spcPts val="600"/>
                  </a:spcBef>
                  <a:spcAft>
                    <a:spcPts val="600"/>
                  </a:spcAft>
                </a:pPr>
                <a:r>
                  <a:rPr lang="tr-TR" dirty="0" smtClean="0"/>
                  <a:t>Burada </a:t>
                </a:r>
                <a:r>
                  <a:rPr lang="tr-TR" dirty="0"/>
                  <a:t>A ve B matrisleri sabit matrislerdir. </a:t>
                </a:r>
                <a:endParaRPr lang="tr-TR" dirty="0" smtClean="0"/>
              </a:p>
              <a:p>
                <a:pPr>
                  <a:spcBef>
                    <a:spcPts val="600"/>
                  </a:spcBef>
                  <a:spcAft>
                    <a:spcPts val="600"/>
                  </a:spcAft>
                </a:pPr>
                <a:r>
                  <a:rPr lang="tr-TR" dirty="0" smtClean="0"/>
                  <a:t>Böyle </a:t>
                </a:r>
                <a:r>
                  <a:rPr lang="tr-TR" dirty="0"/>
                  <a:t>sistemlere </a:t>
                </a:r>
                <a:r>
                  <a:rPr lang="tr-TR" dirty="0" smtClean="0"/>
                  <a:t>Zamanla Değişmeyen Doğrusal Sistemler </a:t>
                </a:r>
                <a:r>
                  <a:rPr lang="tr-TR" dirty="0"/>
                  <a:t>(</a:t>
                </a:r>
                <a:r>
                  <a:rPr lang="tr-TR" dirty="0" err="1"/>
                  <a:t>LTI:Linear</a:t>
                </a:r>
                <a:r>
                  <a:rPr lang="tr-TR" dirty="0"/>
                  <a:t> Time </a:t>
                </a:r>
                <a:r>
                  <a:rPr lang="tr-TR" dirty="0" err="1"/>
                  <a:t>Invariant</a:t>
                </a:r>
                <a:r>
                  <a:rPr lang="tr-TR" dirty="0"/>
                  <a:t>) adı verilir.</a:t>
                </a:r>
              </a:p>
              <a:p>
                <a:pPr>
                  <a:spcBef>
                    <a:spcPts val="600"/>
                  </a:spcBef>
                  <a:spcAft>
                    <a:spcPts val="600"/>
                  </a:spcAft>
                </a:pPr>
                <a14:m>
                  <m:oMath xmlns:m="http://schemas.openxmlformats.org/officeDocument/2006/math">
                    <m:r>
                      <m:rPr>
                        <m:sty m:val="p"/>
                      </m:rPr>
                      <a:rPr lang="tr-TR" b="0" i="0" smtClean="0">
                        <a:solidFill>
                          <a:srgbClr val="7030A0"/>
                        </a:solidFill>
                        <a:latin typeface="Cambria Math" panose="02040503050406030204" pitchFamily="18" charset="0"/>
                      </a:rPr>
                      <m:t>t</m:t>
                    </m:r>
                    <m:r>
                      <a:rPr lang="tr-TR" b="0" i="0" smtClean="0">
                        <a:solidFill>
                          <a:srgbClr val="7030A0"/>
                        </a:solidFill>
                        <a:latin typeface="Cambria Math" panose="02040503050406030204" pitchFamily="18" charset="0"/>
                      </a:rPr>
                      <m:t>≥</m:t>
                    </m:r>
                    <m:sSub>
                      <m:sSubPr>
                        <m:ctrlPr>
                          <a:rPr lang="tr-TR" i="1">
                            <a:solidFill>
                              <a:srgbClr val="7030A0"/>
                            </a:solidFill>
                            <a:latin typeface="Cambria Math" panose="02040503050406030204" pitchFamily="18" charset="0"/>
                          </a:rPr>
                        </m:ctrlPr>
                      </m:sSubPr>
                      <m:e>
                        <m:r>
                          <m:rPr>
                            <m:sty m:val="p"/>
                          </m:rPr>
                          <a:rPr lang="tr-TR" b="0" i="0">
                            <a:solidFill>
                              <a:srgbClr val="7030A0"/>
                            </a:solidFill>
                            <a:latin typeface="Cambria Math" panose="02040503050406030204" pitchFamily="18" charset="0"/>
                          </a:rPr>
                          <m:t>t</m:t>
                        </m:r>
                      </m:e>
                      <m:sub>
                        <m:r>
                          <a:rPr lang="tr-TR" b="0" i="0">
                            <a:solidFill>
                              <a:srgbClr val="7030A0"/>
                            </a:solidFill>
                            <a:latin typeface="Cambria Math" panose="02040503050406030204" pitchFamily="18" charset="0"/>
                          </a:rPr>
                          <m:t>0</m:t>
                        </m:r>
                      </m:sub>
                    </m:sSub>
                  </m:oMath>
                </a14:m>
                <a:r>
                  <a:rPr lang="tr-TR" dirty="0">
                    <a:solidFill>
                      <a:srgbClr val="7030A0"/>
                    </a:solidFill>
                  </a:rPr>
                  <a:t> için belirli bir giriş </a:t>
                </a:r>
                <a14:m>
                  <m:oMath xmlns:m="http://schemas.openxmlformats.org/officeDocument/2006/math">
                    <m:r>
                      <m:rPr>
                        <m:sty m:val="p"/>
                      </m:rPr>
                      <a:rPr lang="tr-TR" b="0" i="0">
                        <a:solidFill>
                          <a:srgbClr val="7030A0"/>
                        </a:solidFill>
                        <a:latin typeface="Cambria Math" panose="02040503050406030204" pitchFamily="18" charset="0"/>
                      </a:rPr>
                      <m:t>u</m:t>
                    </m:r>
                    <m:d>
                      <m:dPr>
                        <m:ctrlPr>
                          <a:rPr lang="tr-TR" i="1">
                            <a:solidFill>
                              <a:srgbClr val="7030A0"/>
                            </a:solidFill>
                            <a:latin typeface="Cambria Math" panose="02040503050406030204" pitchFamily="18" charset="0"/>
                          </a:rPr>
                        </m:ctrlPr>
                      </m:dPr>
                      <m:e>
                        <m:r>
                          <m:rPr>
                            <m:sty m:val="p"/>
                          </m:rPr>
                          <a:rPr lang="tr-TR" b="0" i="0">
                            <a:solidFill>
                              <a:srgbClr val="7030A0"/>
                            </a:solidFill>
                            <a:latin typeface="Cambria Math" panose="02040503050406030204" pitchFamily="18" charset="0"/>
                          </a:rPr>
                          <m:t>t</m:t>
                        </m:r>
                      </m:e>
                    </m:d>
                  </m:oMath>
                </a14:m>
                <a:r>
                  <a:rPr lang="tr-TR" dirty="0">
                    <a:solidFill>
                      <a:srgbClr val="7030A0"/>
                    </a:solidFill>
                  </a:rPr>
                  <a:t> ve </a:t>
                </a:r>
                <a:r>
                  <a:rPr lang="tr-TR" dirty="0" smtClean="0">
                    <a:solidFill>
                      <a:srgbClr val="7030A0"/>
                    </a:solidFill>
                  </a:rPr>
                  <a:t>belirli </a:t>
                </a:r>
                <a:r>
                  <a:rPr lang="tr-TR" dirty="0">
                    <a:solidFill>
                      <a:srgbClr val="7030A0"/>
                    </a:solidFill>
                  </a:rPr>
                  <a:t>başlangıç </a:t>
                </a:r>
                <a:r>
                  <a:rPr lang="tr-TR" dirty="0" smtClean="0">
                    <a:solidFill>
                      <a:srgbClr val="7030A0"/>
                    </a:solidFill>
                  </a:rPr>
                  <a:t>koşulları </a:t>
                </a:r>
                <a14:m>
                  <m:oMath xmlns:m="http://schemas.openxmlformats.org/officeDocument/2006/math">
                    <m:r>
                      <m:rPr>
                        <m:sty m:val="p"/>
                      </m:rPr>
                      <a:rPr lang="tr-TR" b="0" i="0">
                        <a:solidFill>
                          <a:srgbClr val="7030A0"/>
                        </a:solidFill>
                        <a:latin typeface="Cambria Math" panose="02040503050406030204" pitchFamily="18" charset="0"/>
                      </a:rPr>
                      <m:t>x</m:t>
                    </m:r>
                    <m:d>
                      <m:dPr>
                        <m:ctrlPr>
                          <a:rPr lang="tr-TR" i="1">
                            <a:solidFill>
                              <a:srgbClr val="7030A0"/>
                            </a:solidFill>
                            <a:latin typeface="Cambria Math" panose="02040503050406030204" pitchFamily="18" charset="0"/>
                          </a:rPr>
                        </m:ctrlPr>
                      </m:dPr>
                      <m:e>
                        <m:sSub>
                          <m:sSubPr>
                            <m:ctrlPr>
                              <a:rPr lang="tr-TR" i="1">
                                <a:solidFill>
                                  <a:srgbClr val="7030A0"/>
                                </a:solidFill>
                                <a:latin typeface="Cambria Math" panose="02040503050406030204" pitchFamily="18" charset="0"/>
                              </a:rPr>
                            </m:ctrlPr>
                          </m:sSubPr>
                          <m:e>
                            <m:r>
                              <m:rPr>
                                <m:sty m:val="p"/>
                              </m:rPr>
                              <a:rPr lang="tr-TR" b="0" i="0">
                                <a:solidFill>
                                  <a:srgbClr val="7030A0"/>
                                </a:solidFill>
                                <a:latin typeface="Cambria Math" panose="02040503050406030204" pitchFamily="18" charset="0"/>
                              </a:rPr>
                              <m:t>t</m:t>
                            </m:r>
                          </m:e>
                          <m:sub>
                            <m:r>
                              <a:rPr lang="tr-TR" b="0" i="0">
                                <a:solidFill>
                                  <a:srgbClr val="7030A0"/>
                                </a:solidFill>
                                <a:latin typeface="Cambria Math" panose="02040503050406030204" pitchFamily="18" charset="0"/>
                              </a:rPr>
                              <m:t>0</m:t>
                            </m:r>
                          </m:sub>
                        </m:sSub>
                      </m:e>
                    </m:d>
                    <m:r>
                      <a:rPr lang="tr-TR" b="0" i="0">
                        <a:solidFill>
                          <a:srgbClr val="7030A0"/>
                        </a:solidFill>
                        <a:latin typeface="Cambria Math" panose="02040503050406030204" pitchFamily="18" charset="0"/>
                      </a:rPr>
                      <m:t>=</m:t>
                    </m:r>
                    <m:sSub>
                      <m:sSubPr>
                        <m:ctrlPr>
                          <a:rPr lang="tr-TR" i="1">
                            <a:solidFill>
                              <a:srgbClr val="7030A0"/>
                            </a:solidFill>
                            <a:latin typeface="Cambria Math" panose="02040503050406030204" pitchFamily="18" charset="0"/>
                          </a:rPr>
                        </m:ctrlPr>
                      </m:sSubPr>
                      <m:e>
                        <m:r>
                          <m:rPr>
                            <m:sty m:val="p"/>
                          </m:rPr>
                          <a:rPr lang="tr-TR" b="0" i="0">
                            <a:solidFill>
                              <a:srgbClr val="7030A0"/>
                            </a:solidFill>
                            <a:latin typeface="Cambria Math" panose="02040503050406030204" pitchFamily="18" charset="0"/>
                          </a:rPr>
                          <m:t>x</m:t>
                        </m:r>
                      </m:e>
                      <m:sub>
                        <m:r>
                          <a:rPr lang="tr-TR" b="0" i="0">
                            <a:solidFill>
                              <a:srgbClr val="7030A0"/>
                            </a:solidFill>
                            <a:latin typeface="Cambria Math" panose="02040503050406030204" pitchFamily="18" charset="0"/>
                          </a:rPr>
                          <m:t>0</m:t>
                        </m:r>
                      </m:sub>
                    </m:sSub>
                  </m:oMath>
                </a14:m>
                <a:r>
                  <a:rPr lang="tr-TR" dirty="0">
                    <a:solidFill>
                      <a:srgbClr val="7030A0"/>
                    </a:solidFill>
                  </a:rPr>
                  <a:t> </a:t>
                </a:r>
                <a:r>
                  <a:rPr lang="tr-TR" dirty="0" smtClean="0">
                    <a:solidFill>
                      <a:srgbClr val="7030A0"/>
                    </a:solidFill>
                  </a:rPr>
                  <a:t> </a:t>
                </a:r>
                <a:r>
                  <a:rPr lang="tr-TR" dirty="0">
                    <a:solidFill>
                      <a:srgbClr val="7030A0"/>
                    </a:solidFill>
                  </a:rPr>
                  <a:t>için </a:t>
                </a:r>
                <a14:m>
                  <m:oMath xmlns:m="http://schemas.openxmlformats.org/officeDocument/2006/math">
                    <m:r>
                      <m:rPr>
                        <m:sty m:val="p"/>
                      </m:rPr>
                      <a:rPr lang="tr-TR" b="0" i="0">
                        <a:solidFill>
                          <a:srgbClr val="7030A0"/>
                        </a:solidFill>
                        <a:latin typeface="Cambria Math" panose="02040503050406030204" pitchFamily="18" charset="0"/>
                      </a:rPr>
                      <m:t>t</m:t>
                    </m:r>
                    <m:r>
                      <a:rPr lang="tr-TR" b="0" i="0">
                        <a:solidFill>
                          <a:srgbClr val="7030A0"/>
                        </a:solidFill>
                        <a:latin typeface="Cambria Math" panose="02040503050406030204" pitchFamily="18" charset="0"/>
                      </a:rPr>
                      <m:t>≥</m:t>
                    </m:r>
                    <m:sSub>
                      <m:sSubPr>
                        <m:ctrlPr>
                          <a:rPr lang="tr-TR" i="1">
                            <a:solidFill>
                              <a:srgbClr val="7030A0"/>
                            </a:solidFill>
                            <a:latin typeface="Cambria Math" panose="02040503050406030204" pitchFamily="18" charset="0"/>
                          </a:rPr>
                        </m:ctrlPr>
                      </m:sSubPr>
                      <m:e>
                        <m:r>
                          <m:rPr>
                            <m:sty m:val="p"/>
                          </m:rPr>
                          <a:rPr lang="tr-TR" b="0" i="0">
                            <a:solidFill>
                              <a:srgbClr val="7030A0"/>
                            </a:solidFill>
                            <a:latin typeface="Cambria Math" panose="02040503050406030204" pitchFamily="18" charset="0"/>
                          </a:rPr>
                          <m:t>t</m:t>
                        </m:r>
                      </m:e>
                      <m:sub>
                        <m:r>
                          <a:rPr lang="tr-TR" b="0" i="0">
                            <a:solidFill>
                              <a:srgbClr val="7030A0"/>
                            </a:solidFill>
                            <a:latin typeface="Cambria Math" panose="02040503050406030204" pitchFamily="18" charset="0"/>
                          </a:rPr>
                          <m:t>0</m:t>
                        </m:r>
                      </m:sub>
                    </m:sSub>
                    <m:r>
                      <a:rPr lang="tr-TR" b="0" i="1" smtClean="0">
                        <a:solidFill>
                          <a:srgbClr val="7030A0"/>
                        </a:solidFill>
                        <a:latin typeface="Cambria Math" panose="02040503050406030204" pitchFamily="18" charset="0"/>
                      </a:rPr>
                      <m:t>=0</m:t>
                    </m:r>
                  </m:oMath>
                </a14:m>
                <a:r>
                  <a:rPr lang="tr-TR" dirty="0">
                    <a:solidFill>
                      <a:srgbClr val="7030A0"/>
                    </a:solidFill>
                  </a:rPr>
                  <a:t>’da  </a:t>
                </a:r>
                <a14:m>
                  <m:oMath xmlns:m="http://schemas.openxmlformats.org/officeDocument/2006/math">
                    <m:r>
                      <m:rPr>
                        <m:sty m:val="p"/>
                      </m:rPr>
                      <a:rPr lang="tr-TR" b="0" i="0">
                        <a:solidFill>
                          <a:srgbClr val="7030A0"/>
                        </a:solidFill>
                        <a:latin typeface="Cambria Math" panose="02040503050406030204" pitchFamily="18" charset="0"/>
                      </a:rPr>
                      <m:t>x</m:t>
                    </m:r>
                    <m:r>
                      <a:rPr lang="tr-TR" b="0" i="0">
                        <a:solidFill>
                          <a:srgbClr val="7030A0"/>
                        </a:solidFill>
                        <a:latin typeface="Cambria Math" panose="02040503050406030204" pitchFamily="18" charset="0"/>
                      </a:rPr>
                      <m:t>(</m:t>
                    </m:r>
                    <m:r>
                      <m:rPr>
                        <m:sty m:val="p"/>
                      </m:rPr>
                      <a:rPr lang="tr-TR" b="0" i="0">
                        <a:solidFill>
                          <a:srgbClr val="7030A0"/>
                        </a:solidFill>
                        <a:latin typeface="Cambria Math" panose="02040503050406030204" pitchFamily="18" charset="0"/>
                      </a:rPr>
                      <m:t>t</m:t>
                    </m:r>
                    <m:r>
                      <a:rPr lang="tr-TR" b="0" i="0">
                        <a:solidFill>
                          <a:srgbClr val="7030A0"/>
                        </a:solidFill>
                        <a:latin typeface="Cambria Math" panose="02040503050406030204" pitchFamily="18" charset="0"/>
                      </a:rPr>
                      <m:t>)</m:t>
                    </m:r>
                  </m:oMath>
                </a14:m>
                <a:r>
                  <a:rPr lang="tr-TR" dirty="0">
                    <a:solidFill>
                      <a:srgbClr val="7030A0"/>
                    </a:solidFill>
                  </a:rPr>
                  <a:t>’nin çözümü sistemin zaman cevabını gösterir</a:t>
                </a:r>
                <a:r>
                  <a:rPr lang="tr-TR" dirty="0" smtClean="0">
                    <a:solidFill>
                      <a:srgbClr val="7030A0"/>
                    </a:solidFill>
                  </a:rPr>
                  <a:t>.</a:t>
                </a:r>
              </a:p>
              <a:p>
                <a:pPr>
                  <a:spcBef>
                    <a:spcPts val="600"/>
                  </a:spcBef>
                  <a:spcAft>
                    <a:spcPts val="600"/>
                  </a:spcAft>
                </a:pPr>
                <a:r>
                  <a:rPr lang="tr-TR" dirty="0" smtClean="0"/>
                  <a:t>Üç Farklı Yöntemle Çözebiliriz</a:t>
                </a:r>
              </a:p>
              <a:p>
                <a:pPr lvl="1">
                  <a:spcBef>
                    <a:spcPts val="600"/>
                  </a:spcBef>
                  <a:spcAft>
                    <a:spcPts val="600"/>
                  </a:spcAft>
                </a:pPr>
                <a:r>
                  <a:rPr lang="tr-TR" dirty="0" smtClean="0"/>
                  <a:t>Laplace Dönüşümü Yöntemi</a:t>
                </a:r>
              </a:p>
              <a:p>
                <a:pPr lvl="1">
                  <a:spcBef>
                    <a:spcPts val="600"/>
                  </a:spcBef>
                  <a:spcAft>
                    <a:spcPts val="600"/>
                  </a:spcAft>
                </a:pPr>
                <a:r>
                  <a:rPr lang="tr-TR" dirty="0" smtClean="0"/>
                  <a:t>Seri-Açılımı Yöntemi</a:t>
                </a:r>
              </a:p>
              <a:p>
                <a:pPr lvl="1">
                  <a:spcBef>
                    <a:spcPts val="600"/>
                  </a:spcBef>
                  <a:spcAft>
                    <a:spcPts val="600"/>
                  </a:spcAft>
                </a:pPr>
                <a:r>
                  <a:rPr lang="tr-TR" dirty="0" smtClean="0"/>
                  <a:t>Transfer Fonksiyonu Yaklaşımı</a:t>
                </a: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32264" y="1662545"/>
                <a:ext cx="11177516" cy="4433455"/>
              </a:xfrm>
              <a:blipFill>
                <a:blip r:embed="rId2"/>
                <a:stretch>
                  <a:fillRect t="-275"/>
                </a:stretch>
              </a:blipFill>
            </p:spPr>
            <p:txBody>
              <a:bodyPr/>
              <a:lstStyle/>
              <a:p>
                <a:r>
                  <a:rPr lang="tr-TR">
                    <a:noFill/>
                  </a:rPr>
                  <a:t> </a:t>
                </a:r>
              </a:p>
            </p:txBody>
          </p:sp>
        </mc:Fallback>
      </mc:AlternateContent>
    </p:spTree>
    <p:extLst>
      <p:ext uri="{BB962C8B-B14F-4D97-AF65-F5344CB8AC3E}">
        <p14:creationId xmlns:p14="http://schemas.microsoft.com/office/powerpoint/2010/main" val="22488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Laplace Dönüşümü Yöntemi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32264" y="1214651"/>
                <a:ext cx="11177516" cy="2193567"/>
              </a:xfrm>
            </p:spPr>
            <p:txBody>
              <a:bodyPr>
                <a:normAutofit/>
              </a:bodyPr>
              <a:lstStyle/>
              <a:p>
                <a:pPr marL="45720" indent="0">
                  <a:buNone/>
                </a:pPr>
                <a14:m>
                  <m:oMathPara xmlns:m="http://schemas.openxmlformats.org/officeDocument/2006/math">
                    <m:oMathParaPr>
                      <m:jc m:val="centerGroup"/>
                    </m:oMathParaPr>
                    <m:oMath xmlns:m="http://schemas.openxmlformats.org/officeDocument/2006/math">
                      <m:acc>
                        <m:accPr>
                          <m:chr m:val="̇"/>
                          <m:ctrlPr>
                            <a:rPr lang="tr-TR" sz="2400" i="1" smtClean="0">
                              <a:latin typeface="Cambria Math" panose="02040503050406030204" pitchFamily="18" charset="0"/>
                            </a:rPr>
                          </m:ctrlPr>
                        </m:accPr>
                        <m:e>
                          <m:r>
                            <a:rPr lang="tr-TR" sz="2400" i="1">
                              <a:latin typeface="Cambria Math" panose="02040503050406030204" pitchFamily="18" charset="0"/>
                            </a:rPr>
                            <m:t>𝑥</m:t>
                          </m:r>
                        </m:e>
                      </m:acc>
                      <m:r>
                        <a:rPr lang="tr-TR" sz="2400" i="1">
                          <a:latin typeface="Cambria Math" panose="02040503050406030204" pitchFamily="18" charset="0"/>
                        </a:rPr>
                        <m:t>=</m:t>
                      </m:r>
                      <m:r>
                        <a:rPr lang="tr-TR" sz="2400" i="1">
                          <a:latin typeface="Cambria Math" panose="02040503050406030204" pitchFamily="18" charset="0"/>
                        </a:rPr>
                        <m:t>𝐴𝑥</m:t>
                      </m:r>
                      <m:r>
                        <a:rPr lang="tr-TR" sz="2400" b="0" i="1" smtClean="0">
                          <a:latin typeface="Cambria Math" panose="02040503050406030204" pitchFamily="18" charset="0"/>
                        </a:rPr>
                        <m:t>(</m:t>
                      </m:r>
                      <m:r>
                        <a:rPr lang="tr-TR" sz="2400" b="0" i="1" smtClean="0">
                          <a:latin typeface="Cambria Math" panose="02040503050406030204" pitchFamily="18" charset="0"/>
                        </a:rPr>
                        <m:t>𝑡</m:t>
                      </m:r>
                      <m:r>
                        <a:rPr lang="tr-TR" sz="2400" b="0" i="1" smtClean="0">
                          <a:latin typeface="Cambria Math" panose="02040503050406030204" pitchFamily="18" charset="0"/>
                        </a:rPr>
                        <m:t>)+</m:t>
                      </m:r>
                      <m:r>
                        <a:rPr lang="tr-TR" sz="2400" b="0" i="1" smtClean="0">
                          <a:latin typeface="Cambria Math" panose="02040503050406030204" pitchFamily="18" charset="0"/>
                        </a:rPr>
                        <m:t>𝐵𝑢</m:t>
                      </m:r>
                      <m:r>
                        <a:rPr lang="tr-TR" sz="2400" b="0" i="1" smtClean="0">
                          <a:latin typeface="Cambria Math" panose="02040503050406030204" pitchFamily="18" charset="0"/>
                        </a:rPr>
                        <m:t>(</m:t>
                      </m:r>
                      <m:r>
                        <a:rPr lang="tr-TR" sz="2400" b="0" i="1" smtClean="0">
                          <a:latin typeface="Cambria Math" panose="02040503050406030204" pitchFamily="18" charset="0"/>
                        </a:rPr>
                        <m:t>𝑡</m:t>
                      </m:r>
                      <m:r>
                        <a:rPr lang="tr-TR" sz="2400" b="0" i="1" smtClean="0">
                          <a:latin typeface="Cambria Math" panose="02040503050406030204" pitchFamily="18" charset="0"/>
                        </a:rPr>
                        <m:t>)</m:t>
                      </m:r>
                    </m:oMath>
                  </m:oMathPara>
                </a14:m>
                <a:endParaRPr lang="tr-TR" sz="2400" dirty="0"/>
              </a:p>
              <a:p>
                <a:pPr marL="45720" indent="0">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𝑠</m:t>
                      </m:r>
                      <m:r>
                        <a:rPr lang="tr-TR" sz="2400" b="0" i="1" smtClean="0">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𝑠</m:t>
                          </m:r>
                        </m:e>
                      </m:d>
                      <m:r>
                        <a:rPr lang="tr-TR" sz="2400" i="1">
                          <a:latin typeface="Cambria Math" panose="02040503050406030204" pitchFamily="18" charset="0"/>
                        </a:rPr>
                        <m:t>−</m:t>
                      </m:r>
                      <m:r>
                        <a:rPr lang="tr-TR" sz="2400" b="0" i="1" smtClean="0">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0</m:t>
                          </m:r>
                        </m:e>
                      </m:d>
                      <m:r>
                        <a:rPr lang="tr-TR" sz="2400" i="1">
                          <a:latin typeface="Cambria Math" panose="02040503050406030204" pitchFamily="18" charset="0"/>
                        </a:rPr>
                        <m:t>=</m:t>
                      </m:r>
                      <m:r>
                        <a:rPr lang="tr-TR" sz="2400" i="1">
                          <a:latin typeface="Cambria Math" panose="02040503050406030204" pitchFamily="18" charset="0"/>
                        </a:rPr>
                        <m:t>𝐴𝑋</m:t>
                      </m:r>
                      <m:d>
                        <m:dPr>
                          <m:ctrlPr>
                            <a:rPr lang="tr-TR" sz="2400" i="1">
                              <a:latin typeface="Cambria Math" panose="02040503050406030204" pitchFamily="18" charset="0"/>
                            </a:rPr>
                          </m:ctrlPr>
                        </m:dPr>
                        <m:e>
                          <m:r>
                            <a:rPr lang="tr-TR" sz="2400" i="1">
                              <a:latin typeface="Cambria Math" panose="02040503050406030204" pitchFamily="18" charset="0"/>
                            </a:rPr>
                            <m:t>𝑠</m:t>
                          </m:r>
                        </m:e>
                      </m:d>
                      <m:r>
                        <a:rPr lang="tr-TR" sz="2400" b="0" i="1" smtClean="0">
                          <a:latin typeface="Cambria Math" panose="02040503050406030204" pitchFamily="18" charset="0"/>
                        </a:rPr>
                        <m:t>+</m:t>
                      </m:r>
                      <m:r>
                        <a:rPr lang="tr-TR" sz="2400" b="0" i="1" smtClean="0">
                          <a:latin typeface="Cambria Math" panose="02040503050406030204" pitchFamily="18" charset="0"/>
                        </a:rPr>
                        <m:t>𝐵𝑈</m:t>
                      </m:r>
                      <m:r>
                        <a:rPr lang="tr-TR" sz="2400" b="0" i="1" smtClean="0">
                          <a:latin typeface="Cambria Math" panose="02040503050406030204" pitchFamily="18" charset="0"/>
                        </a:rPr>
                        <m:t>(</m:t>
                      </m:r>
                      <m:r>
                        <a:rPr lang="tr-TR" sz="2400" b="0" i="1" smtClean="0">
                          <a:latin typeface="Cambria Math" panose="02040503050406030204" pitchFamily="18" charset="0"/>
                        </a:rPr>
                        <m:t>𝑠</m:t>
                      </m:r>
                      <m:r>
                        <a:rPr lang="tr-TR" sz="2400" b="0" i="1" smtClean="0">
                          <a:latin typeface="Cambria Math" panose="02040503050406030204" pitchFamily="18" charset="0"/>
                        </a:rPr>
                        <m:t>)</m:t>
                      </m:r>
                    </m:oMath>
                  </m:oMathPara>
                </a14:m>
                <a:endParaRPr lang="tr-TR" sz="2400" i="1" dirty="0"/>
              </a:p>
              <a:p>
                <a:pPr marL="45720" indent="0">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𝑠</m:t>
                      </m:r>
                      <m:r>
                        <a:rPr lang="tr-TR" sz="2400" b="0" i="1" smtClean="0">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𝑠</m:t>
                          </m:r>
                        </m:e>
                      </m:d>
                      <m:r>
                        <a:rPr lang="tr-TR" sz="2400" i="1">
                          <a:latin typeface="Cambria Math" panose="02040503050406030204" pitchFamily="18" charset="0"/>
                        </a:rPr>
                        <m:t>−</m:t>
                      </m:r>
                      <m:r>
                        <a:rPr lang="tr-TR" sz="2400" i="1">
                          <a:latin typeface="Cambria Math" panose="02040503050406030204" pitchFamily="18" charset="0"/>
                        </a:rPr>
                        <m:t>𝐴𝑋</m:t>
                      </m:r>
                      <m:d>
                        <m:dPr>
                          <m:ctrlPr>
                            <a:rPr lang="tr-TR" sz="2400" i="1">
                              <a:latin typeface="Cambria Math" panose="02040503050406030204" pitchFamily="18" charset="0"/>
                            </a:rPr>
                          </m:ctrlPr>
                        </m:dPr>
                        <m:e>
                          <m:r>
                            <a:rPr lang="tr-TR" sz="2400" i="1">
                              <a:latin typeface="Cambria Math" panose="02040503050406030204" pitchFamily="18" charset="0"/>
                            </a:rPr>
                            <m:t>𝑠</m:t>
                          </m:r>
                        </m:e>
                      </m:d>
                      <m:r>
                        <a:rPr lang="tr-TR" sz="2400" i="1">
                          <a:latin typeface="Cambria Math" panose="02040503050406030204" pitchFamily="18" charset="0"/>
                        </a:rPr>
                        <m:t>=</m:t>
                      </m:r>
                      <m:r>
                        <a:rPr lang="tr-TR" sz="2400" b="0" i="1" smtClean="0">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0</m:t>
                          </m:r>
                        </m:e>
                      </m:d>
                      <m:r>
                        <a:rPr lang="tr-TR" sz="2400" i="1">
                          <a:latin typeface="Cambria Math" panose="02040503050406030204" pitchFamily="18" charset="0"/>
                        </a:rPr>
                        <m:t>+</m:t>
                      </m:r>
                      <m:r>
                        <a:rPr lang="tr-TR" sz="2400" i="1">
                          <a:latin typeface="Cambria Math" panose="02040503050406030204" pitchFamily="18" charset="0"/>
                        </a:rPr>
                        <m:t>𝐵𝑈</m:t>
                      </m:r>
                      <m:r>
                        <a:rPr lang="tr-TR" sz="2400" i="1">
                          <a:latin typeface="Cambria Math" panose="02040503050406030204" pitchFamily="18" charset="0"/>
                        </a:rPr>
                        <m:t>(</m:t>
                      </m:r>
                      <m:r>
                        <a:rPr lang="tr-TR" sz="2400" i="1">
                          <a:latin typeface="Cambria Math" panose="02040503050406030204" pitchFamily="18" charset="0"/>
                        </a:rPr>
                        <m:t>𝑠</m:t>
                      </m:r>
                      <m:r>
                        <a:rPr lang="tr-TR" sz="2400" i="1">
                          <a:latin typeface="Cambria Math" panose="02040503050406030204" pitchFamily="18" charset="0"/>
                        </a:rPr>
                        <m:t>)</m:t>
                      </m:r>
                    </m:oMath>
                  </m:oMathPara>
                </a14:m>
                <a:endParaRPr lang="tr-TR" sz="2400" i="1" dirty="0"/>
              </a:p>
              <a:p>
                <a:pPr marL="45720" indent="0">
                  <a:buNone/>
                </a:pPr>
                <a14:m>
                  <m:oMathPara xmlns:m="http://schemas.openxmlformats.org/officeDocument/2006/math">
                    <m:oMathParaPr>
                      <m:jc m:val="centerGroup"/>
                    </m:oMathParaPr>
                    <m:oMath xmlns:m="http://schemas.openxmlformats.org/officeDocument/2006/math">
                      <m:d>
                        <m:dPr>
                          <m:ctrlPr>
                            <a:rPr lang="tr-TR" sz="2400" i="1">
                              <a:latin typeface="Cambria Math" panose="02040503050406030204" pitchFamily="18" charset="0"/>
                            </a:rPr>
                          </m:ctrlPr>
                        </m:dPr>
                        <m:e>
                          <m:r>
                            <a:rPr lang="tr-TR" sz="2400" i="1">
                              <a:latin typeface="Cambria Math" panose="02040503050406030204" pitchFamily="18" charset="0"/>
                            </a:rPr>
                            <m:t>𝑠𝐼</m:t>
                          </m:r>
                          <m:r>
                            <a:rPr lang="tr-TR" sz="2400" i="1">
                              <a:latin typeface="Cambria Math" panose="02040503050406030204" pitchFamily="18" charset="0"/>
                            </a:rPr>
                            <m:t>−</m:t>
                          </m:r>
                          <m:r>
                            <a:rPr lang="tr-TR" sz="2400" i="1">
                              <a:latin typeface="Cambria Math" panose="02040503050406030204" pitchFamily="18" charset="0"/>
                            </a:rPr>
                            <m:t>𝐴</m:t>
                          </m:r>
                        </m:e>
                      </m:d>
                      <m:r>
                        <a:rPr lang="tr-TR" sz="2400" b="0" i="1" smtClean="0">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𝑠</m:t>
                          </m:r>
                        </m:e>
                      </m:d>
                      <m:r>
                        <a:rPr lang="tr-TR" sz="2400" i="1">
                          <a:latin typeface="Cambria Math" panose="02040503050406030204" pitchFamily="18" charset="0"/>
                        </a:rPr>
                        <m:t>=</m:t>
                      </m:r>
                      <m:r>
                        <a:rPr lang="tr-TR" sz="2400" i="1">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0</m:t>
                          </m:r>
                        </m:e>
                      </m:d>
                      <m:r>
                        <a:rPr lang="tr-TR" sz="2400" i="1">
                          <a:latin typeface="Cambria Math" panose="02040503050406030204" pitchFamily="18" charset="0"/>
                        </a:rPr>
                        <m:t>+</m:t>
                      </m:r>
                      <m:r>
                        <a:rPr lang="tr-TR" sz="2400" i="1">
                          <a:latin typeface="Cambria Math" panose="02040503050406030204" pitchFamily="18" charset="0"/>
                        </a:rPr>
                        <m:t>𝐵𝑈</m:t>
                      </m:r>
                      <m:r>
                        <a:rPr lang="tr-TR" sz="2400" i="1">
                          <a:latin typeface="Cambria Math" panose="02040503050406030204" pitchFamily="18" charset="0"/>
                        </a:rPr>
                        <m:t>(</m:t>
                      </m:r>
                      <m:r>
                        <a:rPr lang="tr-TR" sz="2400" i="1">
                          <a:latin typeface="Cambria Math" panose="02040503050406030204" pitchFamily="18" charset="0"/>
                        </a:rPr>
                        <m:t>𝑠</m:t>
                      </m:r>
                      <m:r>
                        <a:rPr lang="tr-TR" sz="2400" i="1">
                          <a:latin typeface="Cambria Math" panose="02040503050406030204" pitchFamily="18" charset="0"/>
                        </a:rPr>
                        <m:t>)</m:t>
                      </m:r>
                    </m:oMath>
                  </m:oMathPara>
                </a14:m>
                <a:endParaRPr lang="tr-TR" sz="2400" dirty="0"/>
              </a:p>
              <a:p>
                <a:pPr marL="45720" indent="0">
                  <a:buNone/>
                </a:pPr>
                <a14:m>
                  <m:oMathPara xmlns:m="http://schemas.openxmlformats.org/officeDocument/2006/math">
                    <m:oMathParaPr>
                      <m:jc m:val="centerGroup"/>
                    </m:oMathParaPr>
                    <m:oMath xmlns:m="http://schemas.openxmlformats.org/officeDocument/2006/math">
                      <m:r>
                        <a:rPr lang="tr-TR" sz="2400" b="0" i="1" smtClean="0">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𝑠</m:t>
                          </m:r>
                        </m:e>
                      </m:d>
                      <m:r>
                        <a:rPr lang="tr-TR" sz="2400" i="1">
                          <a:latin typeface="Cambria Math" panose="02040503050406030204" pitchFamily="18" charset="0"/>
                        </a:rPr>
                        <m:t>=</m:t>
                      </m:r>
                      <m:limLow>
                        <m:limLowPr>
                          <m:ctrlPr>
                            <a:rPr lang="tr-TR" sz="2400" i="1">
                              <a:latin typeface="Cambria Math" panose="02040503050406030204" pitchFamily="18" charset="0"/>
                            </a:rPr>
                          </m:ctrlPr>
                        </m:limLowPr>
                        <m:e>
                          <m:groupChr>
                            <m:groupChrPr>
                              <m:chr m:val="⏟"/>
                              <m:ctrlPr>
                                <a:rPr lang="tr-TR" sz="2400" i="1">
                                  <a:latin typeface="Cambria Math" panose="02040503050406030204" pitchFamily="18" charset="0"/>
                                </a:rPr>
                              </m:ctrlPr>
                            </m:groupChrPr>
                            <m:e>
                              <m:sSup>
                                <m:sSupPr>
                                  <m:ctrlPr>
                                    <a:rPr lang="tr-TR" sz="2400" i="1">
                                      <a:latin typeface="Cambria Math" panose="02040503050406030204" pitchFamily="18" charset="0"/>
                                    </a:rPr>
                                  </m:ctrlPr>
                                </m:sSupPr>
                                <m:e>
                                  <m:d>
                                    <m:dPr>
                                      <m:ctrlPr>
                                        <a:rPr lang="tr-TR" sz="2400" i="1">
                                          <a:latin typeface="Cambria Math" panose="02040503050406030204" pitchFamily="18" charset="0"/>
                                        </a:rPr>
                                      </m:ctrlPr>
                                    </m:dPr>
                                    <m:e>
                                      <m:r>
                                        <a:rPr lang="tr-TR" sz="2400" i="1">
                                          <a:latin typeface="Cambria Math" panose="02040503050406030204" pitchFamily="18" charset="0"/>
                                        </a:rPr>
                                        <m:t>𝑠𝐼</m:t>
                                      </m:r>
                                      <m:r>
                                        <a:rPr lang="tr-TR" sz="2400" i="1">
                                          <a:latin typeface="Cambria Math" panose="02040503050406030204" pitchFamily="18" charset="0"/>
                                        </a:rPr>
                                        <m:t>−</m:t>
                                      </m:r>
                                      <m:r>
                                        <a:rPr lang="tr-TR" sz="2400" i="1">
                                          <a:latin typeface="Cambria Math" panose="02040503050406030204" pitchFamily="18" charset="0"/>
                                        </a:rPr>
                                        <m:t>𝐴</m:t>
                                      </m:r>
                                    </m:e>
                                  </m:d>
                                </m:e>
                                <m:sup>
                                  <m:r>
                                    <a:rPr lang="tr-TR" sz="2400" i="1">
                                      <a:latin typeface="Cambria Math" panose="02040503050406030204" pitchFamily="18" charset="0"/>
                                    </a:rPr>
                                    <m:t>−1</m:t>
                                  </m:r>
                                </m:sup>
                              </m:sSup>
                            </m:e>
                          </m:groupChr>
                        </m:e>
                        <m:lim>
                          <m:r>
                            <m:rPr>
                              <m:nor/>
                            </m:rPr>
                            <a:rPr lang="tr-TR" sz="2400"/>
                            <m:t>Φ</m:t>
                          </m:r>
                          <m:r>
                            <m:rPr>
                              <m:nor/>
                            </m:rPr>
                            <a:rPr lang="tr-TR" sz="2400"/>
                            <m:t>(</m:t>
                          </m:r>
                          <m:r>
                            <m:rPr>
                              <m:nor/>
                            </m:rPr>
                            <a:rPr lang="tr-TR" sz="2400"/>
                            <m:t>s</m:t>
                          </m:r>
                          <m:r>
                            <m:rPr>
                              <m:nor/>
                            </m:rPr>
                            <a:rPr lang="tr-TR" sz="2400"/>
                            <m:t>)</m:t>
                          </m:r>
                        </m:lim>
                      </m:limLow>
                      <m:r>
                        <a:rPr lang="tr-TR" sz="2400" i="1">
                          <a:latin typeface="Cambria Math" panose="02040503050406030204" pitchFamily="18" charset="0"/>
                        </a:rPr>
                        <m:t> </m:t>
                      </m:r>
                      <m:r>
                        <a:rPr lang="tr-TR" sz="2400" b="0" i="1" smtClean="0">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0</m:t>
                          </m:r>
                        </m:e>
                      </m:d>
                      <m:r>
                        <a:rPr lang="tr-TR" sz="2400" b="0" i="1" smtClean="0">
                          <a:latin typeface="Cambria Math" panose="02040503050406030204" pitchFamily="18" charset="0"/>
                        </a:rPr>
                        <m:t>+</m:t>
                      </m:r>
                      <m:sSup>
                        <m:sSupPr>
                          <m:ctrlPr>
                            <a:rPr lang="tr-TR" sz="2400" i="1">
                              <a:latin typeface="Cambria Math" panose="02040503050406030204" pitchFamily="18" charset="0"/>
                            </a:rPr>
                          </m:ctrlPr>
                        </m:sSupPr>
                        <m:e>
                          <m:d>
                            <m:dPr>
                              <m:ctrlPr>
                                <a:rPr lang="tr-TR" sz="2400" i="1">
                                  <a:latin typeface="Cambria Math" panose="02040503050406030204" pitchFamily="18" charset="0"/>
                                </a:rPr>
                              </m:ctrlPr>
                            </m:dPr>
                            <m:e>
                              <m:r>
                                <a:rPr lang="tr-TR" sz="2400" i="1">
                                  <a:latin typeface="Cambria Math" panose="02040503050406030204" pitchFamily="18" charset="0"/>
                                </a:rPr>
                                <m:t>𝑠𝐼</m:t>
                              </m:r>
                              <m:r>
                                <a:rPr lang="tr-TR" sz="2400" i="1">
                                  <a:latin typeface="Cambria Math" panose="02040503050406030204" pitchFamily="18" charset="0"/>
                                </a:rPr>
                                <m:t>−</m:t>
                              </m:r>
                              <m:r>
                                <a:rPr lang="tr-TR" sz="2400" i="1">
                                  <a:latin typeface="Cambria Math" panose="02040503050406030204" pitchFamily="18" charset="0"/>
                                </a:rPr>
                                <m:t>𝐴</m:t>
                              </m:r>
                            </m:e>
                          </m:d>
                        </m:e>
                        <m:sup>
                          <m:r>
                            <a:rPr lang="tr-TR" sz="2400" i="1">
                              <a:latin typeface="Cambria Math" panose="02040503050406030204" pitchFamily="18" charset="0"/>
                            </a:rPr>
                            <m:t>−1</m:t>
                          </m:r>
                        </m:sup>
                      </m:sSup>
                      <m:r>
                        <a:rPr lang="tr-TR" sz="2400" i="1">
                          <a:latin typeface="Cambria Math" panose="02040503050406030204" pitchFamily="18" charset="0"/>
                        </a:rPr>
                        <m:t>𝐵𝑈</m:t>
                      </m:r>
                      <m:d>
                        <m:dPr>
                          <m:ctrlPr>
                            <a:rPr lang="tr-TR" sz="2400" i="1">
                              <a:latin typeface="Cambria Math" panose="02040503050406030204" pitchFamily="18" charset="0"/>
                            </a:rPr>
                          </m:ctrlPr>
                        </m:dPr>
                        <m:e>
                          <m:r>
                            <a:rPr lang="tr-TR" sz="2400" i="1">
                              <a:latin typeface="Cambria Math" panose="02040503050406030204" pitchFamily="18" charset="0"/>
                            </a:rPr>
                            <m:t>𝑠</m:t>
                          </m:r>
                        </m:e>
                      </m:d>
                    </m:oMath>
                  </m:oMathPara>
                </a14:m>
                <a:endParaRPr lang="tr-TR" sz="2400" i="1" dirty="0" smtClean="0"/>
              </a:p>
              <a:p>
                <a:pPr marL="45720" indent="0">
                  <a:buNone/>
                </a:pPr>
                <a:endParaRPr lang="tr-TR" sz="2400" dirty="0" smtClean="0"/>
              </a:p>
              <a:p>
                <a:pPr marL="45720" indent="0">
                  <a:buNone/>
                </a:pPr>
                <a:endParaRPr lang="tr-TR" dirty="0"/>
              </a:p>
              <a:p>
                <a:pPr marL="45720" indent="0">
                  <a:buNone/>
                </a:pPr>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32264" y="1214651"/>
                <a:ext cx="11177516" cy="2193567"/>
              </a:xfrm>
              <a:blipFill>
                <a:blip r:embed="rId2"/>
                <a:stretch>
                  <a:fillRect t="-27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449566" y="3543515"/>
                <a:ext cx="698269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tr-TR" sz="2400">
                          <a:latin typeface="Cambria Math" panose="02040503050406030204" pitchFamily="18" charset="0"/>
                        </a:rPr>
                        <m:t>x</m:t>
                      </m:r>
                      <m:d>
                        <m:dPr>
                          <m:ctrlPr>
                            <a:rPr lang="tr-TR" sz="2400" i="1">
                              <a:latin typeface="Cambria Math" panose="02040503050406030204" pitchFamily="18" charset="0"/>
                            </a:rPr>
                          </m:ctrlPr>
                        </m:dPr>
                        <m:e>
                          <m:r>
                            <a:rPr lang="tr-TR" sz="2400" i="1">
                              <a:latin typeface="Cambria Math" panose="02040503050406030204" pitchFamily="18" charset="0"/>
                            </a:rPr>
                            <m:t>𝑡</m:t>
                          </m:r>
                        </m:e>
                      </m:d>
                      <m:r>
                        <a:rPr lang="tr-TR" sz="2400" i="1">
                          <a:latin typeface="Cambria Math" panose="02040503050406030204" pitchFamily="18" charset="0"/>
                        </a:rPr>
                        <m:t>=</m:t>
                      </m:r>
                      <m:sSup>
                        <m:sSupPr>
                          <m:ctrlPr>
                            <a:rPr lang="tr-TR" sz="2400" i="1">
                              <a:latin typeface="Cambria Math" panose="02040503050406030204" pitchFamily="18" charset="0"/>
                            </a:rPr>
                          </m:ctrlPr>
                        </m:sSupPr>
                        <m:e>
                          <m:r>
                            <a:rPr lang="tr-TR" sz="2400" i="1">
                              <a:latin typeface="Cambria Math" panose="02040503050406030204" pitchFamily="18" charset="0"/>
                            </a:rPr>
                            <m:t>ℒ</m:t>
                          </m:r>
                        </m:e>
                        <m:sup>
                          <m:r>
                            <a:rPr lang="tr-TR" sz="2400" i="1">
                              <a:latin typeface="Cambria Math" panose="02040503050406030204" pitchFamily="18" charset="0"/>
                            </a:rPr>
                            <m:t>−1</m:t>
                          </m:r>
                        </m:sup>
                      </m:sSup>
                      <m:d>
                        <m:dPr>
                          <m:begChr m:val="["/>
                          <m:endChr m:val="]"/>
                          <m:ctrlPr>
                            <a:rPr lang="tr-TR" sz="2400" i="1">
                              <a:latin typeface="Cambria Math" panose="02040503050406030204" pitchFamily="18" charset="0"/>
                            </a:rPr>
                          </m:ctrlPr>
                        </m:dPr>
                        <m:e>
                          <m:sSup>
                            <m:sSupPr>
                              <m:ctrlPr>
                                <a:rPr lang="tr-TR" sz="2400" i="1">
                                  <a:latin typeface="Cambria Math" panose="02040503050406030204" pitchFamily="18" charset="0"/>
                                </a:rPr>
                              </m:ctrlPr>
                            </m:sSupPr>
                            <m:e>
                              <m:d>
                                <m:dPr>
                                  <m:ctrlPr>
                                    <a:rPr lang="tr-TR" sz="2400" i="1">
                                      <a:latin typeface="Cambria Math" panose="02040503050406030204" pitchFamily="18" charset="0"/>
                                    </a:rPr>
                                  </m:ctrlPr>
                                </m:dPr>
                                <m:e>
                                  <m:r>
                                    <a:rPr lang="tr-TR" sz="2400" i="1">
                                      <a:latin typeface="Cambria Math" panose="02040503050406030204" pitchFamily="18" charset="0"/>
                                    </a:rPr>
                                    <m:t>𝑠𝐼</m:t>
                                  </m:r>
                                  <m:r>
                                    <a:rPr lang="tr-TR" sz="2400" i="1">
                                      <a:latin typeface="Cambria Math" panose="02040503050406030204" pitchFamily="18" charset="0"/>
                                    </a:rPr>
                                    <m:t>−</m:t>
                                  </m:r>
                                  <m:r>
                                    <a:rPr lang="tr-TR" sz="2400" i="1">
                                      <a:latin typeface="Cambria Math" panose="02040503050406030204" pitchFamily="18" charset="0"/>
                                    </a:rPr>
                                    <m:t>𝐴</m:t>
                                  </m:r>
                                </m:e>
                              </m:d>
                            </m:e>
                            <m:sup>
                              <m:r>
                                <a:rPr lang="tr-TR" sz="2400" i="1">
                                  <a:latin typeface="Cambria Math" panose="02040503050406030204" pitchFamily="18" charset="0"/>
                                </a:rPr>
                                <m:t>−1</m:t>
                              </m:r>
                            </m:sup>
                          </m:sSup>
                          <m:r>
                            <a:rPr lang="tr-TR" sz="2400" i="1">
                              <a:latin typeface="Cambria Math" panose="02040503050406030204" pitchFamily="18" charset="0"/>
                            </a:rPr>
                            <m:t>𝑋</m:t>
                          </m:r>
                          <m:d>
                            <m:dPr>
                              <m:ctrlPr>
                                <a:rPr lang="tr-TR" sz="2400" i="1">
                                  <a:latin typeface="Cambria Math" panose="02040503050406030204" pitchFamily="18" charset="0"/>
                                </a:rPr>
                              </m:ctrlPr>
                            </m:dPr>
                            <m:e>
                              <m:r>
                                <a:rPr lang="tr-TR" sz="2400" i="1">
                                  <a:latin typeface="Cambria Math" panose="02040503050406030204" pitchFamily="18" charset="0"/>
                                </a:rPr>
                                <m:t>0</m:t>
                              </m:r>
                            </m:e>
                          </m:d>
                          <m:r>
                            <a:rPr lang="tr-TR" sz="2400" i="1">
                              <a:latin typeface="Cambria Math" panose="02040503050406030204" pitchFamily="18" charset="0"/>
                            </a:rPr>
                            <m:t>+</m:t>
                          </m:r>
                          <m:sSup>
                            <m:sSupPr>
                              <m:ctrlPr>
                                <a:rPr lang="tr-TR" sz="2400" i="1">
                                  <a:latin typeface="Cambria Math" panose="02040503050406030204" pitchFamily="18" charset="0"/>
                                </a:rPr>
                              </m:ctrlPr>
                            </m:sSupPr>
                            <m:e>
                              <m:d>
                                <m:dPr>
                                  <m:ctrlPr>
                                    <a:rPr lang="tr-TR" sz="2400" i="1">
                                      <a:latin typeface="Cambria Math" panose="02040503050406030204" pitchFamily="18" charset="0"/>
                                    </a:rPr>
                                  </m:ctrlPr>
                                </m:dPr>
                                <m:e>
                                  <m:r>
                                    <a:rPr lang="tr-TR" sz="2400" i="1">
                                      <a:latin typeface="Cambria Math" panose="02040503050406030204" pitchFamily="18" charset="0"/>
                                    </a:rPr>
                                    <m:t>𝑠𝐼</m:t>
                                  </m:r>
                                  <m:r>
                                    <a:rPr lang="tr-TR" sz="2400" i="1">
                                      <a:latin typeface="Cambria Math" panose="02040503050406030204" pitchFamily="18" charset="0"/>
                                    </a:rPr>
                                    <m:t>−</m:t>
                                  </m:r>
                                  <m:r>
                                    <a:rPr lang="tr-TR" sz="2400" i="1">
                                      <a:latin typeface="Cambria Math" panose="02040503050406030204" pitchFamily="18" charset="0"/>
                                    </a:rPr>
                                    <m:t>𝐴</m:t>
                                  </m:r>
                                </m:e>
                              </m:d>
                            </m:e>
                            <m:sup>
                              <m:r>
                                <a:rPr lang="tr-TR" sz="2400" i="1">
                                  <a:latin typeface="Cambria Math" panose="02040503050406030204" pitchFamily="18" charset="0"/>
                                </a:rPr>
                                <m:t>−1</m:t>
                              </m:r>
                            </m:sup>
                          </m:sSup>
                          <m:r>
                            <a:rPr lang="tr-TR" sz="2400" i="1">
                              <a:latin typeface="Cambria Math" panose="02040503050406030204" pitchFamily="18" charset="0"/>
                            </a:rPr>
                            <m:t>𝐵𝑈</m:t>
                          </m:r>
                          <m:r>
                            <a:rPr lang="tr-TR" sz="2400" i="1">
                              <a:latin typeface="Cambria Math" panose="02040503050406030204" pitchFamily="18" charset="0"/>
                            </a:rPr>
                            <m:t>(</m:t>
                          </m:r>
                          <m:r>
                            <a:rPr lang="tr-TR" sz="2400" i="1">
                              <a:latin typeface="Cambria Math" panose="02040503050406030204" pitchFamily="18" charset="0"/>
                            </a:rPr>
                            <m:t>𝑠</m:t>
                          </m:r>
                          <m:r>
                            <a:rPr lang="tr-TR" sz="2400" i="1">
                              <a:latin typeface="Cambria Math" panose="02040503050406030204" pitchFamily="18" charset="0"/>
                            </a:rPr>
                            <m:t>)</m:t>
                          </m:r>
                          <m:r>
                            <m:rPr>
                              <m:nor/>
                            </m:rPr>
                            <a:rPr lang="tr-TR" sz="2400" i="1" dirty="0"/>
                            <m:t> </m:t>
                          </m:r>
                        </m:e>
                      </m:d>
                    </m:oMath>
                  </m:oMathPara>
                </a14:m>
                <a:endParaRPr lang="tr-T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449566" y="3543515"/>
                <a:ext cx="6982691" cy="461665"/>
              </a:xfrm>
              <a:prstGeom prst="rect">
                <a:avLst/>
              </a:prstGeom>
              <a:blipFill>
                <a:blip r:embed="rId3"/>
                <a:stretch>
                  <a:fillRect b="-1538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2263" y="6063450"/>
                <a:ext cx="7536873" cy="369332"/>
              </a:xfrm>
              <a:prstGeom prst="rect">
                <a:avLst/>
              </a:prstGeom>
              <a:noFill/>
            </p:spPr>
            <p:txBody>
              <a:bodyPr wrap="square" rtlCol="0">
                <a:spAutoFit/>
              </a:bodyPr>
              <a:lstStyle/>
              <a:p>
                <a14:m>
                  <m:oMath xmlns:m="http://schemas.openxmlformats.org/officeDocument/2006/math">
                    <m:r>
                      <m:rPr>
                        <m:nor/>
                      </m:rPr>
                      <a:rPr lang="tr-TR" b="0" i="0" smtClean="0"/>
                      <m:t>Not</m:t>
                    </m:r>
                    <m:r>
                      <m:rPr>
                        <m:nor/>
                      </m:rPr>
                      <a:rPr lang="tr-TR" b="0" i="0" smtClean="0"/>
                      <m:t>: </m:t>
                    </m:r>
                    <m:r>
                      <m:rPr>
                        <m:nor/>
                      </m:rPr>
                      <a:rPr lang="tr-TR"/>
                      <m:t>Φ</m:t>
                    </m:r>
                    <m:r>
                      <m:rPr>
                        <m:nor/>
                      </m:rPr>
                      <a:rPr lang="tr-TR"/>
                      <m:t>(</m:t>
                    </m:r>
                    <m:r>
                      <m:rPr>
                        <m:nor/>
                      </m:rPr>
                      <a:rPr lang="tr-TR"/>
                      <m:t>s</m:t>
                    </m:r>
                    <m:r>
                      <m:rPr>
                        <m:nor/>
                      </m:rPr>
                      <a:rPr lang="tr-TR"/>
                      <m:t>)</m:t>
                    </m:r>
                  </m:oMath>
                </a14:m>
                <a:r>
                  <a:rPr lang="tr-TR" dirty="0" smtClean="0"/>
                  <a:t> Çözücü Matris ve </a:t>
                </a:r>
                <a14:m>
                  <m:oMath xmlns:m="http://schemas.openxmlformats.org/officeDocument/2006/math">
                    <m:r>
                      <m:rPr>
                        <m:nor/>
                      </m:rPr>
                      <a:rPr lang="tr-TR"/>
                      <m:t>Φ</m:t>
                    </m:r>
                    <m:r>
                      <m:rPr>
                        <m:nor/>
                      </m:rPr>
                      <a:rPr lang="tr-TR"/>
                      <m:t>(</m:t>
                    </m:r>
                    <m:r>
                      <m:rPr>
                        <m:nor/>
                      </m:rPr>
                      <a:rPr lang="tr-TR" b="0" i="0" smtClean="0"/>
                      <m:t>t</m:t>
                    </m:r>
                    <m:r>
                      <m:rPr>
                        <m:nor/>
                      </m:rPr>
                      <a:rPr lang="tr-TR"/>
                      <m:t>)</m:t>
                    </m:r>
                  </m:oMath>
                </a14:m>
                <a:r>
                  <a:rPr lang="tr-TR" dirty="0"/>
                  <a:t> </a:t>
                </a:r>
                <a:r>
                  <a:rPr lang="tr-TR" dirty="0" smtClean="0"/>
                  <a:t>Durum Geçiş Matrisi olarak adlandırılır.</a:t>
                </a:r>
                <a:endParaRPr lang="tr-TR" dirty="0"/>
              </a:p>
            </p:txBody>
          </p:sp>
        </mc:Choice>
        <mc:Fallback xmlns="">
          <p:sp>
            <p:nvSpPr>
              <p:cNvPr id="5" name="TextBox 4"/>
              <p:cNvSpPr txBox="1">
                <a:spLocks noRot="1" noChangeAspect="1" noMove="1" noResize="1" noEditPoints="1" noAdjustHandles="1" noChangeArrowheads="1" noChangeShapeType="1" noTextEdit="1"/>
              </p:cNvSpPr>
              <p:nvPr/>
            </p:nvSpPr>
            <p:spPr>
              <a:xfrm>
                <a:off x="532263" y="6063450"/>
                <a:ext cx="7536873" cy="369332"/>
              </a:xfrm>
              <a:prstGeom prst="rect">
                <a:avLst/>
              </a:prstGeom>
              <a:blipFill>
                <a:blip r:embed="rId4"/>
                <a:stretch>
                  <a:fillRect t="-10000" b="-26667"/>
                </a:stretch>
              </a:blipFill>
            </p:spPr>
            <p:txBody>
              <a:bodyPr/>
              <a:lstStyle/>
              <a:p>
                <a:r>
                  <a:rPr lang="tr-TR">
                    <a:noFill/>
                  </a:rPr>
                  <a:t> </a:t>
                </a:r>
              </a:p>
            </p:txBody>
          </p:sp>
        </mc:Fallback>
      </mc:AlternateContent>
    </p:spTree>
    <p:extLst>
      <p:ext uri="{BB962C8B-B14F-4D97-AF65-F5344CB8AC3E}">
        <p14:creationId xmlns:p14="http://schemas.microsoft.com/office/powerpoint/2010/main" val="11136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Seri-Açılımı </a:t>
            </a:r>
            <a:r>
              <a:rPr lang="tr-TR" dirty="0" smtClean="0"/>
              <a:t>Yöntemi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r>
                  <a:rPr lang="tr-TR" dirty="0"/>
                  <a:t>Seri açılımı yöntemiyle elde edilen sonuç aşağıdaki gibi olur.</a:t>
                </a:r>
              </a:p>
              <a:p>
                <a:pPr marL="45720" indent="0">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𝐴𝑡</m:t>
                          </m:r>
                        </m:sup>
                      </m:sSup>
                      <m:r>
                        <a:rPr lang="tr-TR" i="1">
                          <a:latin typeface="Cambria Math" panose="02040503050406030204" pitchFamily="18" charset="0"/>
                        </a:rPr>
                        <m:t>𝑥</m:t>
                      </m:r>
                      <m:d>
                        <m:dPr>
                          <m:ctrlPr>
                            <a:rPr lang="tr-TR" i="1">
                              <a:latin typeface="Cambria Math" panose="02040503050406030204" pitchFamily="18" charset="0"/>
                            </a:rPr>
                          </m:ctrlPr>
                        </m:dPr>
                        <m:e>
                          <m:r>
                            <a:rPr lang="tr-TR" i="1">
                              <a:latin typeface="Cambria Math" panose="02040503050406030204" pitchFamily="18" charset="0"/>
                            </a:rPr>
                            <m:t>0</m:t>
                          </m:r>
                        </m:e>
                      </m:d>
                      <m:r>
                        <a:rPr lang="tr-TR" b="0" i="1"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𝐴𝑡</m:t>
                          </m:r>
                        </m:sup>
                      </m:sSup>
                      <m:nary>
                        <m:naryPr>
                          <m:limLoc m:val="undOv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𝑡</m:t>
                          </m:r>
                        </m:sup>
                        <m:e>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m:t>
                              </m:r>
                              <m:r>
                                <a:rPr lang="tr-TR" i="1">
                                  <a:latin typeface="Cambria Math" panose="02040503050406030204" pitchFamily="18" charset="0"/>
                                </a:rPr>
                                <m:t>𝐴</m:t>
                              </m:r>
                              <m:r>
                                <a:rPr lang="tr-TR" i="1">
                                  <a:latin typeface="Cambria Math" panose="02040503050406030204" pitchFamily="18" charset="0"/>
                                </a:rPr>
                                <m:t>𝜏</m:t>
                              </m:r>
                            </m:sup>
                          </m:sSup>
                          <m:r>
                            <a:rPr lang="tr-TR" i="1">
                              <a:latin typeface="Cambria Math" panose="02040503050406030204" pitchFamily="18" charset="0"/>
                            </a:rPr>
                            <m:t>𝐵𝑢</m:t>
                          </m:r>
                          <m:d>
                            <m:dPr>
                              <m:ctrlPr>
                                <a:rPr lang="tr-TR" i="1">
                                  <a:latin typeface="Cambria Math" panose="02040503050406030204" pitchFamily="18" charset="0"/>
                                </a:rPr>
                              </m:ctrlPr>
                            </m:dPr>
                            <m:e>
                              <m:r>
                                <a:rPr lang="tr-TR" i="1">
                                  <a:latin typeface="Cambria Math" panose="02040503050406030204" pitchFamily="18" charset="0"/>
                                </a:rPr>
                                <m:t>𝜏</m:t>
                              </m:r>
                            </m:e>
                          </m:d>
                          <m:r>
                            <a:rPr lang="tr-TR" i="1">
                              <a:latin typeface="Cambria Math" panose="02040503050406030204" pitchFamily="18" charset="0"/>
                            </a:rPr>
                            <m:t>𝑑</m:t>
                          </m:r>
                          <m:r>
                            <a:rPr lang="tr-TR" i="1">
                              <a:latin typeface="Cambria Math" panose="02040503050406030204" pitchFamily="18" charset="0"/>
                            </a:rPr>
                            <m:t>𝜏</m:t>
                          </m:r>
                        </m:e>
                      </m:nary>
                    </m:oMath>
                  </m:oMathPara>
                </a14:m>
                <a:endParaRPr lang="tr-TR" dirty="0" smtClean="0"/>
              </a:p>
              <a:p>
                <a:pPr marL="45720" indent="0">
                  <a:buNone/>
                </a:pPr>
                <a:r>
                  <a:rPr lang="tr-TR" dirty="0" smtClean="0"/>
                  <a:t>Bu çözümde çözümün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𝐴𝑡</m:t>
                        </m:r>
                      </m:sup>
                    </m:sSup>
                    <m:r>
                      <a:rPr lang="tr-TR" i="1">
                        <a:latin typeface="Cambria Math" panose="02040503050406030204" pitchFamily="18" charset="0"/>
                      </a:rPr>
                      <m:t>𝑥</m:t>
                    </m:r>
                    <m:d>
                      <m:dPr>
                        <m:ctrlPr>
                          <a:rPr lang="tr-TR" i="1">
                            <a:latin typeface="Cambria Math" panose="02040503050406030204" pitchFamily="18" charset="0"/>
                          </a:rPr>
                        </m:ctrlPr>
                      </m:dPr>
                      <m:e>
                        <m:r>
                          <a:rPr lang="tr-TR" i="1">
                            <a:latin typeface="Cambria Math" panose="02040503050406030204" pitchFamily="18" charset="0"/>
                          </a:rPr>
                          <m:t>0</m:t>
                        </m:r>
                      </m:e>
                    </m:d>
                  </m:oMath>
                </a14:m>
                <a:r>
                  <a:rPr lang="tr-TR" dirty="0" smtClean="0"/>
                  <a:t> kısmına tümler çözüm (complementary solution);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𝐴𝑡</m:t>
                        </m:r>
                      </m:sup>
                    </m:sSup>
                    <m:nary>
                      <m:naryPr>
                        <m:limLoc m:val="undOv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𝑡</m:t>
                        </m:r>
                      </m:sup>
                      <m:e>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m:t>
                            </m:r>
                            <m:r>
                              <a:rPr lang="tr-TR" i="1">
                                <a:latin typeface="Cambria Math" panose="02040503050406030204" pitchFamily="18" charset="0"/>
                              </a:rPr>
                              <m:t>𝐴</m:t>
                            </m:r>
                            <m:r>
                              <a:rPr lang="tr-TR" i="1">
                                <a:latin typeface="Cambria Math" panose="02040503050406030204" pitchFamily="18" charset="0"/>
                              </a:rPr>
                              <m:t>𝜏</m:t>
                            </m:r>
                          </m:sup>
                        </m:sSup>
                        <m:r>
                          <a:rPr lang="tr-TR" i="1">
                            <a:latin typeface="Cambria Math" panose="02040503050406030204" pitchFamily="18" charset="0"/>
                          </a:rPr>
                          <m:t>𝐵𝑢</m:t>
                        </m:r>
                        <m:d>
                          <m:dPr>
                            <m:ctrlPr>
                              <a:rPr lang="tr-TR" i="1">
                                <a:latin typeface="Cambria Math" panose="02040503050406030204" pitchFamily="18" charset="0"/>
                              </a:rPr>
                            </m:ctrlPr>
                          </m:dPr>
                          <m:e>
                            <m:r>
                              <a:rPr lang="tr-TR" i="1">
                                <a:latin typeface="Cambria Math" panose="02040503050406030204" pitchFamily="18" charset="0"/>
                              </a:rPr>
                              <m:t>𝜏</m:t>
                            </m:r>
                          </m:e>
                        </m:d>
                        <m:r>
                          <a:rPr lang="tr-TR" i="1">
                            <a:latin typeface="Cambria Math" panose="02040503050406030204" pitchFamily="18" charset="0"/>
                          </a:rPr>
                          <m:t>𝑑</m:t>
                        </m:r>
                        <m:r>
                          <a:rPr lang="tr-TR" i="1">
                            <a:latin typeface="Cambria Math" panose="02040503050406030204" pitchFamily="18" charset="0"/>
                          </a:rPr>
                          <m:t>𝜏</m:t>
                        </m:r>
                      </m:e>
                    </m:nary>
                  </m:oMath>
                </a14:m>
                <a:r>
                  <a:rPr lang="tr-TR" dirty="0" smtClean="0"/>
                  <a:t> kısmına ise özel çözüm (particular solution) adı verilir.</a:t>
                </a:r>
              </a:p>
              <a:p>
                <a:pPr marL="45720" indent="0">
                  <a:buNone/>
                </a:pPr>
                <a:r>
                  <a:rPr lang="tr-TR" dirty="0" smtClean="0"/>
                  <a:t>Burada </a:t>
                </a:r>
              </a:p>
              <a:p>
                <a:pPr marL="45720" indent="0">
                  <a:buNone/>
                </a:pPr>
                <a14:m>
                  <m:oMathPara xmlns:m="http://schemas.openxmlformats.org/officeDocument/2006/math">
                    <m:oMathParaPr>
                      <m:jc m:val="centerGroup"/>
                    </m:oMathParaPr>
                    <m:oMath xmlns:m="http://schemas.openxmlformats.org/officeDocument/2006/math">
                      <m:sSup>
                        <m:sSupPr>
                          <m:ctrlPr>
                            <a:rPr lang="tr-TR" i="1">
                              <a:latin typeface="Cambria Math" panose="02040503050406030204" pitchFamily="18" charset="0"/>
                            </a:rPr>
                          </m:ctrlPr>
                        </m:sSupPr>
                        <m:e>
                          <m:r>
                            <m:rPr>
                              <m:sty m:val="p"/>
                            </m:rPr>
                            <a:rPr lang="tr-TR">
                              <a:latin typeface="Cambria Math" panose="02040503050406030204" pitchFamily="18" charset="0"/>
                            </a:rPr>
                            <m:t>e</m:t>
                          </m:r>
                        </m:e>
                        <m:sup>
                          <m:r>
                            <m:rPr>
                              <m:sty m:val="p"/>
                            </m:rPr>
                            <a:rPr lang="tr-TR">
                              <a:latin typeface="Cambria Math" panose="02040503050406030204" pitchFamily="18" charset="0"/>
                            </a:rPr>
                            <m:t>At</m:t>
                          </m:r>
                        </m:sup>
                      </m:sSup>
                      <m:r>
                        <a:rPr lang="tr-TR">
                          <a:latin typeface="Cambria Math" panose="02040503050406030204" pitchFamily="18" charset="0"/>
                        </a:rPr>
                        <m:t>=</m:t>
                      </m:r>
                      <m:r>
                        <a:rPr lang="tr-TR" i="1">
                          <a:latin typeface="Cambria Math" panose="02040503050406030204" pitchFamily="18" charset="0"/>
                        </a:rPr>
                        <m:t>𝐼</m:t>
                      </m:r>
                      <m:r>
                        <a:rPr lang="tr-TR" i="1">
                          <a:latin typeface="Cambria Math" panose="02040503050406030204" pitchFamily="18" charset="0"/>
                        </a:rPr>
                        <m:t>+</m:t>
                      </m:r>
                      <m:r>
                        <a:rPr lang="tr-TR" i="1">
                          <a:latin typeface="Cambria Math" panose="02040503050406030204" pitchFamily="18" charset="0"/>
                        </a:rPr>
                        <m:t>𝐴𝑡</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2!</m:t>
                          </m:r>
                        </m:den>
                      </m:f>
                      <m:sSup>
                        <m:sSupPr>
                          <m:ctrlPr>
                            <a:rPr lang="tr-TR" i="1">
                              <a:latin typeface="Cambria Math" panose="02040503050406030204" pitchFamily="18" charset="0"/>
                            </a:rPr>
                          </m:ctrlPr>
                        </m:sSupPr>
                        <m:e>
                          <m:r>
                            <a:rPr lang="tr-TR" i="1">
                              <a:latin typeface="Cambria Math" panose="02040503050406030204" pitchFamily="18" charset="0"/>
                            </a:rPr>
                            <m:t>𝐴</m:t>
                          </m:r>
                        </m:e>
                        <m:sup>
                          <m:r>
                            <a:rPr lang="tr-TR" i="1">
                              <a:latin typeface="Cambria Math" panose="02040503050406030204" pitchFamily="18" charset="0"/>
                            </a:rPr>
                            <m:t>2</m:t>
                          </m:r>
                        </m:sup>
                      </m:sSup>
                      <m:sSup>
                        <m:sSupPr>
                          <m:ctrlPr>
                            <a:rPr lang="tr-TR" i="1">
                              <a:latin typeface="Cambria Math" panose="02040503050406030204" pitchFamily="18" charset="0"/>
                            </a:rPr>
                          </m:ctrlPr>
                        </m:sSupPr>
                        <m:e>
                          <m:r>
                            <a:rPr lang="tr-TR" i="1">
                              <a:latin typeface="Cambria Math" panose="02040503050406030204" pitchFamily="18" charset="0"/>
                            </a:rPr>
                            <m:t>𝑡</m:t>
                          </m:r>
                        </m:e>
                        <m:sup>
                          <m:r>
                            <a:rPr lang="tr-TR" i="1">
                              <a:latin typeface="Cambria Math" panose="02040503050406030204" pitchFamily="18" charset="0"/>
                            </a:rPr>
                            <m:t>2</m:t>
                          </m:r>
                        </m:sup>
                      </m:sSup>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3!</m:t>
                          </m:r>
                        </m:den>
                      </m:f>
                      <m:sSup>
                        <m:sSupPr>
                          <m:ctrlPr>
                            <a:rPr lang="tr-TR" i="1">
                              <a:latin typeface="Cambria Math" panose="02040503050406030204" pitchFamily="18" charset="0"/>
                            </a:rPr>
                          </m:ctrlPr>
                        </m:sSupPr>
                        <m:e>
                          <m:r>
                            <a:rPr lang="tr-TR" i="1">
                              <a:latin typeface="Cambria Math" panose="02040503050406030204" pitchFamily="18" charset="0"/>
                            </a:rPr>
                            <m:t>𝐴</m:t>
                          </m:r>
                        </m:e>
                        <m:sup>
                          <m:r>
                            <a:rPr lang="tr-TR" i="1">
                              <a:latin typeface="Cambria Math" panose="02040503050406030204" pitchFamily="18" charset="0"/>
                            </a:rPr>
                            <m:t>3</m:t>
                          </m:r>
                        </m:sup>
                      </m:sSup>
                      <m:sSup>
                        <m:sSupPr>
                          <m:ctrlPr>
                            <a:rPr lang="tr-TR" i="1">
                              <a:latin typeface="Cambria Math" panose="02040503050406030204" pitchFamily="18" charset="0"/>
                            </a:rPr>
                          </m:ctrlPr>
                        </m:sSupPr>
                        <m:e>
                          <m:r>
                            <a:rPr lang="tr-TR" i="1">
                              <a:latin typeface="Cambria Math" panose="02040503050406030204" pitchFamily="18" charset="0"/>
                            </a:rPr>
                            <m:t>𝑡</m:t>
                          </m:r>
                        </m:e>
                        <m:sup>
                          <m:r>
                            <a:rPr lang="tr-TR" i="1">
                              <a:latin typeface="Cambria Math" panose="02040503050406030204" pitchFamily="18" charset="0"/>
                            </a:rPr>
                            <m:t>3</m:t>
                          </m:r>
                        </m:sup>
                      </m:sSup>
                      <m:r>
                        <a:rPr lang="tr-TR" i="1">
                          <a:latin typeface="Cambria Math" panose="02040503050406030204" pitchFamily="18" charset="0"/>
                        </a:rPr>
                        <m:t>+…</m:t>
                      </m:r>
                    </m:oMath>
                  </m:oMathPara>
                </a14:m>
                <a:endParaRPr lang="tr-TR" dirty="0" smtClean="0"/>
              </a:p>
              <a:p>
                <a:pPr marL="45720" indent="0">
                  <a:buNone/>
                </a:pPr>
                <a:r>
                  <a:rPr lang="tr-TR" dirty="0" smtClean="0"/>
                  <a:t>Matris exponansiyel işlemidir. Normal üssel işlemle karıştırılmamalıdır</a:t>
                </a:r>
                <a:r>
                  <a:rPr lang="tr-TR" dirty="0"/>
                  <a:t>. </a:t>
                </a:r>
                <a:r>
                  <a:rPr lang="tr-TR" dirty="0" smtClean="0"/>
                  <a:t> Tüm </a:t>
                </a:r>
                <a:r>
                  <a:rPr lang="tr-TR" dirty="0"/>
                  <a:t>sonlu </a:t>
                </a:r>
                <a14:m>
                  <m:oMath xmlns:m="http://schemas.openxmlformats.org/officeDocument/2006/math">
                    <m:r>
                      <a:rPr lang="tr-TR" i="1" dirty="0" smtClean="0">
                        <a:latin typeface="Cambria Math" panose="02040503050406030204" pitchFamily="18" charset="0"/>
                      </a:rPr>
                      <m:t>𝑡</m:t>
                    </m:r>
                  </m:oMath>
                </a14:m>
                <a:r>
                  <a:rPr lang="tr-TR" dirty="0"/>
                  <a:t> </a:t>
                </a:r>
                <a:r>
                  <a:rPr lang="tr-TR" dirty="0" smtClean="0"/>
                  <a:t>zamanları için mutlaka yakınsar.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33</a:t>
            </a:fld>
            <a:endParaRPr lang="tr-TR"/>
          </a:p>
        </p:txBody>
      </p:sp>
    </p:spTree>
    <p:extLst>
      <p:ext uri="{BB962C8B-B14F-4D97-AF65-F5344CB8AC3E}">
        <p14:creationId xmlns:p14="http://schemas.microsoft.com/office/powerpoint/2010/main" val="3265256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Transfer Fonksiyonu </a:t>
            </a:r>
            <a:r>
              <a:rPr lang="tr-TR" dirty="0" smtClean="0"/>
              <a:t>Yaklaşımı</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𝑋</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𝑠</m:t>
                          </m:r>
                        </m:e>
                      </m:d>
                      <m:r>
                        <a:rPr lang="tr-TR" i="1">
                          <a:latin typeface="Cambria Math" panose="02040503050406030204" pitchFamily="18" charset="0"/>
                          <a:ea typeface="Cambria Math" panose="02040503050406030204" pitchFamily="18" charset="0"/>
                        </a:rPr>
                        <m:t>=</m:t>
                      </m:r>
                      <m:r>
                        <m:rPr>
                          <m:nor/>
                        </m:rPr>
                        <a:rPr lang="tr-TR" i="1">
                          <a:latin typeface="Cambria Math" panose="02040503050406030204" pitchFamily="18" charset="0"/>
                          <a:ea typeface="Cambria Math" panose="02040503050406030204" pitchFamily="18" charset="0"/>
                        </a:rPr>
                        <m:t>Φ</m:t>
                      </m:r>
                      <m:r>
                        <m:rPr>
                          <m:nor/>
                        </m:rPr>
                        <a:rPr lang="tr-TR" i="1">
                          <a:latin typeface="Cambria Math" panose="02040503050406030204" pitchFamily="18" charset="0"/>
                          <a:ea typeface="Cambria Math" panose="02040503050406030204" pitchFamily="18" charset="0"/>
                        </a:rPr>
                        <m:t>(</m:t>
                      </m:r>
                      <m:r>
                        <m:rPr>
                          <m:nor/>
                        </m:rPr>
                        <a:rPr lang="tr-TR" i="1">
                          <a:latin typeface="Cambria Math" panose="02040503050406030204" pitchFamily="18" charset="0"/>
                          <a:ea typeface="Cambria Math" panose="02040503050406030204" pitchFamily="18" charset="0"/>
                        </a:rPr>
                        <m:t>s</m:t>
                      </m:r>
                      <m:r>
                        <m:rPr>
                          <m:nor/>
                        </m:rP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𝑋</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0</m:t>
                          </m:r>
                        </m:e>
                      </m:d>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𝐻</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𝑠</m:t>
                      </m:r>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𝑈</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𝑠</m:t>
                          </m:r>
                        </m:e>
                      </m:d>
                    </m:oMath>
                  </m:oMathPara>
                </a14:m>
                <a:endParaRPr lang="tr-TR" i="1" dirty="0" smtClean="0">
                  <a:latin typeface="Cambria Math" panose="02040503050406030204" pitchFamily="18" charset="0"/>
                  <a:ea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ℒ</m:t>
                          </m:r>
                        </m:e>
                        <m:sup>
                          <m:r>
                            <a:rPr lang="tr-TR" i="1">
                              <a:latin typeface="Cambria Math" panose="02040503050406030204" pitchFamily="18" charset="0"/>
                            </a:rPr>
                            <m:t>−1</m:t>
                          </m:r>
                        </m:sup>
                      </m:sSup>
                      <m:d>
                        <m:dPr>
                          <m:begChr m:val="["/>
                          <m:endChr m:val="]"/>
                          <m:ctrlPr>
                            <a:rPr lang="tr-TR" i="1">
                              <a:latin typeface="Cambria Math" panose="02040503050406030204" pitchFamily="18" charset="0"/>
                            </a:rPr>
                          </m:ctrlPr>
                        </m:dPr>
                        <m:e>
                          <m:r>
                            <m:rPr>
                              <m:nor/>
                            </m:rPr>
                            <a:rPr lang="tr-TR" i="1">
                              <a:latin typeface="Cambria Math" panose="02040503050406030204" pitchFamily="18" charset="0"/>
                              <a:ea typeface="Cambria Math" panose="02040503050406030204" pitchFamily="18" charset="0"/>
                            </a:rPr>
                            <m:t>Φ</m:t>
                          </m:r>
                          <m:r>
                            <m:rPr>
                              <m:nor/>
                            </m:rPr>
                            <a:rPr lang="tr-TR" i="1">
                              <a:latin typeface="Cambria Math" panose="02040503050406030204" pitchFamily="18" charset="0"/>
                              <a:ea typeface="Cambria Math" panose="02040503050406030204" pitchFamily="18" charset="0"/>
                            </a:rPr>
                            <m:t>(</m:t>
                          </m:r>
                          <m:r>
                            <m:rPr>
                              <m:nor/>
                            </m:rPr>
                            <a:rPr lang="tr-TR" i="1">
                              <a:latin typeface="Cambria Math" panose="02040503050406030204" pitchFamily="18" charset="0"/>
                              <a:ea typeface="Cambria Math" panose="02040503050406030204" pitchFamily="18" charset="0"/>
                            </a:rPr>
                            <m:t>s</m:t>
                          </m:r>
                          <m:r>
                            <m:rPr>
                              <m:nor/>
                            </m:rP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𝑋</m:t>
                          </m:r>
                          <m:d>
                            <m:dPr>
                              <m:ctrlPr>
                                <a:rPr lang="tr-TR" i="1">
                                  <a:latin typeface="Cambria Math" panose="02040503050406030204" pitchFamily="18" charset="0"/>
                                </a:rPr>
                              </m:ctrlPr>
                            </m:dPr>
                            <m:e>
                              <m:r>
                                <a:rPr lang="tr-TR" i="1">
                                  <a:latin typeface="Cambria Math" panose="02040503050406030204" pitchFamily="18" charset="0"/>
                                </a:rPr>
                                <m:t>0</m:t>
                              </m:r>
                            </m:e>
                          </m:d>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𝐻</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𝑠</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𝑈</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r>
                            <m:rPr>
                              <m:nor/>
                            </m:rPr>
                            <a:rPr lang="tr-TR" i="1" dirty="0"/>
                            <m:t> </m:t>
                          </m:r>
                        </m:e>
                      </m:d>
                    </m:oMath>
                  </m:oMathPara>
                </a14:m>
                <a:endParaRPr lang="tr-TR" b="1" i="1" dirty="0" smtClean="0"/>
              </a:p>
              <a:p>
                <a:pPr marL="45720" indent="0">
                  <a:buNone/>
                </a:pPr>
                <a14:m>
                  <m:oMath xmlns:m="http://schemas.openxmlformats.org/officeDocument/2006/math">
                    <m:r>
                      <m:rPr>
                        <m:nor/>
                      </m:rPr>
                      <a:rPr lang="tr-TR" i="1">
                        <a:latin typeface="Cambria Math" panose="02040503050406030204" pitchFamily="18" charset="0"/>
                        <a:ea typeface="Cambria Math" panose="02040503050406030204" pitchFamily="18" charset="0"/>
                      </a:rPr>
                      <m:t>Φ</m:t>
                    </m:r>
                    <m:r>
                      <m:rPr>
                        <m:nor/>
                      </m:rPr>
                      <a:rPr lang="tr-TR" i="1">
                        <a:latin typeface="Cambria Math" panose="02040503050406030204" pitchFamily="18" charset="0"/>
                        <a:ea typeface="Cambria Math" panose="02040503050406030204" pitchFamily="18" charset="0"/>
                      </a:rPr>
                      <m:t>(</m:t>
                    </m:r>
                    <m:r>
                      <m:rPr>
                        <m:nor/>
                      </m:rPr>
                      <a:rPr lang="tr-TR" i="1">
                        <a:latin typeface="Cambria Math" panose="02040503050406030204" pitchFamily="18" charset="0"/>
                        <a:ea typeface="Cambria Math" panose="02040503050406030204" pitchFamily="18" charset="0"/>
                      </a:rPr>
                      <m:t>s</m:t>
                    </m:r>
                    <m:r>
                      <m:rPr>
                        <m:nor/>
                      </m:rPr>
                      <a:rPr lang="tr-TR" i="1">
                        <a:latin typeface="Cambria Math" panose="02040503050406030204" pitchFamily="18" charset="0"/>
                        <a:ea typeface="Cambria Math" panose="02040503050406030204" pitchFamily="18" charset="0"/>
                      </a:rPr>
                      <m:t>)</m:t>
                    </m:r>
                  </m:oMath>
                </a14:m>
                <a:r>
                  <a:rPr lang="tr-TR" i="1" dirty="0" smtClean="0"/>
                  <a:t>: Çözücü Matris, Başlangıç koşulları ile </a:t>
                </a:r>
                <a14:m>
                  <m:oMath xmlns:m="http://schemas.openxmlformats.org/officeDocument/2006/math">
                    <m:r>
                      <a:rPr lang="tr-TR" b="0" i="1" dirty="0" smtClean="0">
                        <a:latin typeface="Cambria Math" panose="02040503050406030204" pitchFamily="18" charset="0"/>
                      </a:rPr>
                      <m:t>𝑋</m:t>
                    </m:r>
                    <m:r>
                      <a:rPr lang="tr-TR" b="0" i="1" dirty="0" smtClean="0">
                        <a:latin typeface="Cambria Math" panose="02040503050406030204" pitchFamily="18" charset="0"/>
                      </a:rPr>
                      <m:t>(</m:t>
                    </m:r>
                    <m:r>
                      <a:rPr lang="tr-TR" b="0" i="1" dirty="0" smtClean="0">
                        <a:latin typeface="Cambria Math" panose="02040503050406030204" pitchFamily="18" charset="0"/>
                      </a:rPr>
                      <m:t>𝑠</m:t>
                    </m:r>
                    <m:r>
                      <a:rPr lang="tr-TR" b="0" i="1" dirty="0" smtClean="0">
                        <a:latin typeface="Cambria Math" panose="02040503050406030204" pitchFamily="18" charset="0"/>
                      </a:rPr>
                      <m:t>)</m:t>
                    </m:r>
                  </m:oMath>
                </a14:m>
                <a:r>
                  <a:rPr lang="tr-TR" i="1" dirty="0" smtClean="0"/>
                  <a:t> arasındaki ilişkiyi tanımlıyor</a:t>
                </a:r>
              </a:p>
              <a:p>
                <a:pPr marL="45720" indent="0">
                  <a:buNone/>
                </a:pPr>
                <a14:m>
                  <m:oMath xmlns:m="http://schemas.openxmlformats.org/officeDocument/2006/math">
                    <m:r>
                      <a:rPr lang="tr-TR" b="0" i="1">
                        <a:latin typeface="Cambria Math" panose="02040503050406030204" pitchFamily="18" charset="0"/>
                        <a:ea typeface="Cambria Math" panose="02040503050406030204" pitchFamily="18" charset="0"/>
                      </a:rPr>
                      <m:t>𝐻</m:t>
                    </m:r>
                    <m:r>
                      <a:rPr lang="tr-TR" b="0" i="1">
                        <a:latin typeface="Cambria Math" panose="02040503050406030204" pitchFamily="18" charset="0"/>
                        <a:ea typeface="Cambria Math" panose="02040503050406030204" pitchFamily="18" charset="0"/>
                      </a:rPr>
                      <m:t>(</m:t>
                    </m:r>
                    <m:r>
                      <a:rPr lang="tr-TR" b="0" i="1">
                        <a:latin typeface="Cambria Math" panose="02040503050406030204" pitchFamily="18" charset="0"/>
                        <a:ea typeface="Cambria Math" panose="02040503050406030204" pitchFamily="18" charset="0"/>
                      </a:rPr>
                      <m:t>𝑠</m:t>
                    </m:r>
                    <m:r>
                      <a:rPr lang="tr-TR" b="0" i="1">
                        <a:latin typeface="Cambria Math" panose="02040503050406030204" pitchFamily="18" charset="0"/>
                        <a:ea typeface="Cambria Math" panose="02040503050406030204" pitchFamily="18" charset="0"/>
                      </a:rPr>
                      <m:t>)</m:t>
                    </m:r>
                  </m:oMath>
                </a14:m>
                <a:r>
                  <a:rPr lang="tr-TR" i="1" dirty="0" smtClean="0"/>
                  <a:t>: </a:t>
                </a:r>
                <a14:m>
                  <m:oMath xmlns:m="http://schemas.openxmlformats.org/officeDocument/2006/math">
                    <m:r>
                      <a:rPr lang="tr-TR" b="0" i="1">
                        <a:latin typeface="Cambria Math" panose="02040503050406030204" pitchFamily="18" charset="0"/>
                        <a:ea typeface="Cambria Math" panose="02040503050406030204" pitchFamily="18" charset="0"/>
                      </a:rPr>
                      <m:t>𝑋</m:t>
                    </m:r>
                    <m:d>
                      <m:dPr>
                        <m:ctrlPr>
                          <a:rPr lang="tr-TR" i="1">
                            <a:latin typeface="Cambria Math" panose="02040503050406030204" pitchFamily="18" charset="0"/>
                            <a:ea typeface="Cambria Math" panose="02040503050406030204" pitchFamily="18" charset="0"/>
                          </a:rPr>
                        </m:ctrlPr>
                      </m:dPr>
                      <m:e>
                        <m:r>
                          <a:rPr lang="tr-TR" b="0" i="1">
                            <a:latin typeface="Cambria Math" panose="02040503050406030204" pitchFamily="18" charset="0"/>
                            <a:ea typeface="Cambria Math" panose="02040503050406030204" pitchFamily="18" charset="0"/>
                          </a:rPr>
                          <m:t>𝑠</m:t>
                        </m:r>
                      </m:e>
                    </m:d>
                  </m:oMath>
                </a14:m>
                <a:r>
                  <a:rPr lang="tr-TR" i="1" dirty="0" smtClean="0"/>
                  <a:t> ile </a:t>
                </a:r>
                <a14:m>
                  <m:oMath xmlns:m="http://schemas.openxmlformats.org/officeDocument/2006/math">
                    <m:r>
                      <a:rPr lang="tr-TR" b="0" i="1">
                        <a:latin typeface="Cambria Math" panose="02040503050406030204" pitchFamily="18" charset="0"/>
                        <a:ea typeface="Cambria Math" panose="02040503050406030204" pitchFamily="18" charset="0"/>
                      </a:rPr>
                      <m:t>𝑈</m:t>
                    </m:r>
                    <m:d>
                      <m:dPr>
                        <m:ctrlPr>
                          <a:rPr lang="tr-TR" i="1">
                            <a:latin typeface="Cambria Math" panose="02040503050406030204" pitchFamily="18" charset="0"/>
                            <a:ea typeface="Cambria Math" panose="02040503050406030204" pitchFamily="18" charset="0"/>
                          </a:rPr>
                        </m:ctrlPr>
                      </m:dPr>
                      <m:e>
                        <m:r>
                          <a:rPr lang="tr-TR" b="0" i="1">
                            <a:latin typeface="Cambria Math" panose="02040503050406030204" pitchFamily="18" charset="0"/>
                            <a:ea typeface="Cambria Math" panose="02040503050406030204" pitchFamily="18" charset="0"/>
                          </a:rPr>
                          <m:t>𝑠</m:t>
                        </m:r>
                      </m:e>
                    </m:d>
                  </m:oMath>
                </a14:m>
                <a:r>
                  <a:rPr lang="tr-TR" i="1" dirty="0" smtClean="0"/>
                  <a:t> arasındaki ilişkiyi tanımlayan transfer fonksiyonu</a:t>
                </a:r>
              </a:p>
              <a:p>
                <a:pPr marL="45720" indent="0">
                  <a:buNone/>
                </a:pPr>
                <a:r>
                  <a:rPr lang="tr-TR" i="1" dirty="0" smtClean="0"/>
                  <a:t>Konuştuğumuz 3 yöntemi birbirleriyle karşılaştırırısak;</a:t>
                </a:r>
              </a:p>
              <a:p>
                <a:pPr marL="45720" indent="0">
                  <a:buNone/>
                </a:pPr>
                <a14:m>
                  <m:oMathPara xmlns:m="http://schemas.openxmlformats.org/officeDocument/2006/math">
                    <m:oMathParaPr>
                      <m:jc m:val="centerGroup"/>
                    </m:oMathParaPr>
                    <m:oMath xmlns:m="http://schemas.openxmlformats.org/officeDocument/2006/math">
                      <m:r>
                        <m:rPr>
                          <m:sty m:val="p"/>
                        </m:rPr>
                        <a:rPr lang="tr-TR">
                          <a:latin typeface="Cambria Math" panose="02040503050406030204" pitchFamily="18" charset="0"/>
                        </a:rPr>
                        <m:t>x</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ℒ</m:t>
                          </m:r>
                        </m:e>
                        <m:sup>
                          <m:r>
                            <a:rPr lang="tr-TR" i="1">
                              <a:latin typeface="Cambria Math" panose="02040503050406030204" pitchFamily="18" charset="0"/>
                            </a:rPr>
                            <m:t>−1</m:t>
                          </m:r>
                        </m:sup>
                      </m:sSup>
                      <m:d>
                        <m:dPr>
                          <m:begChr m:val="["/>
                          <m:endChr m:val="]"/>
                          <m:ctrlPr>
                            <a:rPr lang="tr-TR" i="1">
                              <a:latin typeface="Cambria Math" panose="02040503050406030204" pitchFamily="18" charset="0"/>
                            </a:rPr>
                          </m:ctrlPr>
                        </m:dPr>
                        <m:e>
                          <m:sSup>
                            <m:sSupPr>
                              <m:ctrlPr>
                                <a:rPr lang="tr-TR" i="1" smtClean="0">
                                  <a:solidFill>
                                    <a:srgbClr val="FF0000"/>
                                  </a:solidFill>
                                  <a:latin typeface="Cambria Math" panose="02040503050406030204" pitchFamily="18" charset="0"/>
                                </a:rPr>
                              </m:ctrlPr>
                            </m:sSupPr>
                            <m:e>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𝑠𝐼</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𝐴</m:t>
                                  </m:r>
                                </m:e>
                              </m:d>
                            </m:e>
                            <m:sup>
                              <m:r>
                                <a:rPr lang="tr-TR" i="1">
                                  <a:solidFill>
                                    <a:srgbClr val="FF0000"/>
                                  </a:solidFill>
                                  <a:latin typeface="Cambria Math" panose="02040503050406030204" pitchFamily="18" charset="0"/>
                                </a:rPr>
                                <m:t>−1</m:t>
                              </m:r>
                            </m:sup>
                          </m:sSup>
                          <m:r>
                            <a:rPr lang="tr-TR" i="1">
                              <a:solidFill>
                                <a:srgbClr val="FF0000"/>
                              </a:solidFill>
                              <a:latin typeface="Cambria Math" panose="02040503050406030204" pitchFamily="18" charset="0"/>
                            </a:rPr>
                            <m:t>𝑋</m:t>
                          </m:r>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0</m:t>
                              </m:r>
                            </m:e>
                          </m:d>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𝑠𝐼</m:t>
                                  </m:r>
                                  <m:r>
                                    <a:rPr lang="tr-TR" i="1">
                                      <a:latin typeface="Cambria Math" panose="02040503050406030204" pitchFamily="18" charset="0"/>
                                    </a:rPr>
                                    <m:t>−</m:t>
                                  </m:r>
                                  <m:r>
                                    <a:rPr lang="tr-TR" i="1">
                                      <a:latin typeface="Cambria Math" panose="02040503050406030204" pitchFamily="18" charset="0"/>
                                    </a:rPr>
                                    <m:t>𝐴</m:t>
                                  </m:r>
                                </m:e>
                              </m:d>
                            </m:e>
                            <m:sup>
                              <m:r>
                                <a:rPr lang="tr-TR" i="1">
                                  <a:latin typeface="Cambria Math" panose="02040503050406030204" pitchFamily="18" charset="0"/>
                                </a:rPr>
                                <m:t>−1</m:t>
                              </m:r>
                            </m:sup>
                          </m:sSup>
                          <m:r>
                            <a:rPr lang="tr-TR" i="1">
                              <a:latin typeface="Cambria Math" panose="02040503050406030204" pitchFamily="18" charset="0"/>
                            </a:rPr>
                            <m:t>𝐵𝑈</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r>
                            <m:rPr>
                              <m:nor/>
                            </m:rPr>
                            <a:rPr lang="tr-TR" i="1" dirty="0"/>
                            <m:t> </m:t>
                          </m:r>
                        </m:e>
                      </m:d>
                    </m:oMath>
                  </m:oMathPara>
                </a14:m>
                <a:endParaRPr lang="tr-TR" i="1"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𝑒</m:t>
                          </m:r>
                        </m:e>
                        <m:sup>
                          <m:r>
                            <a:rPr lang="tr-TR" i="1">
                              <a:solidFill>
                                <a:srgbClr val="FF0000"/>
                              </a:solidFill>
                              <a:latin typeface="Cambria Math" panose="02040503050406030204" pitchFamily="18" charset="0"/>
                            </a:rPr>
                            <m:t>𝐴𝑡</m:t>
                          </m:r>
                        </m:sup>
                      </m:sSup>
                      <m:r>
                        <a:rPr lang="tr-TR" i="1">
                          <a:solidFill>
                            <a:srgbClr val="FF0000"/>
                          </a:solidFill>
                          <a:latin typeface="Cambria Math" panose="02040503050406030204" pitchFamily="18" charset="0"/>
                        </a:rPr>
                        <m:t>𝑥</m:t>
                      </m:r>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0</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𝐴𝑡</m:t>
                          </m:r>
                        </m:sup>
                      </m:sSup>
                      <m:nary>
                        <m:naryPr>
                          <m:limLoc m:val="undOv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𝑡</m:t>
                          </m:r>
                        </m:sup>
                        <m:e>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m:t>
                              </m:r>
                              <m:r>
                                <a:rPr lang="tr-TR" i="1">
                                  <a:latin typeface="Cambria Math" panose="02040503050406030204" pitchFamily="18" charset="0"/>
                                </a:rPr>
                                <m:t>𝐴</m:t>
                              </m:r>
                              <m:r>
                                <a:rPr lang="tr-TR" i="1">
                                  <a:latin typeface="Cambria Math" panose="02040503050406030204" pitchFamily="18" charset="0"/>
                                </a:rPr>
                                <m:t>𝜏</m:t>
                              </m:r>
                            </m:sup>
                          </m:sSup>
                          <m:r>
                            <a:rPr lang="tr-TR" i="1">
                              <a:latin typeface="Cambria Math" panose="02040503050406030204" pitchFamily="18" charset="0"/>
                            </a:rPr>
                            <m:t>𝐵𝑢</m:t>
                          </m:r>
                          <m:d>
                            <m:dPr>
                              <m:ctrlPr>
                                <a:rPr lang="tr-TR" i="1">
                                  <a:latin typeface="Cambria Math" panose="02040503050406030204" pitchFamily="18" charset="0"/>
                                </a:rPr>
                              </m:ctrlPr>
                            </m:dPr>
                            <m:e>
                              <m:r>
                                <a:rPr lang="tr-TR" i="1">
                                  <a:latin typeface="Cambria Math" panose="02040503050406030204" pitchFamily="18" charset="0"/>
                                </a:rPr>
                                <m:t>𝜏</m:t>
                              </m:r>
                            </m:e>
                          </m:d>
                          <m:r>
                            <a:rPr lang="tr-TR" i="1">
                              <a:latin typeface="Cambria Math" panose="02040503050406030204" pitchFamily="18" charset="0"/>
                            </a:rPr>
                            <m:t>𝑑</m:t>
                          </m:r>
                          <m:r>
                            <a:rPr lang="tr-TR" i="1">
                              <a:latin typeface="Cambria Math" panose="02040503050406030204" pitchFamily="18" charset="0"/>
                            </a:rPr>
                            <m:t>𝜏</m:t>
                          </m:r>
                        </m:e>
                      </m:nary>
                    </m:oMath>
                  </m:oMathPara>
                </a14:m>
                <a:endParaRPr lang="tr-TR" i="1"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ℒ</m:t>
                          </m:r>
                        </m:e>
                        <m:sup>
                          <m:r>
                            <a:rPr lang="tr-TR" i="1">
                              <a:latin typeface="Cambria Math" panose="02040503050406030204" pitchFamily="18" charset="0"/>
                            </a:rPr>
                            <m:t>−1</m:t>
                          </m:r>
                        </m:sup>
                      </m:sSup>
                      <m:d>
                        <m:dPr>
                          <m:begChr m:val="["/>
                          <m:endChr m:val="]"/>
                          <m:ctrlPr>
                            <a:rPr lang="tr-TR" i="1">
                              <a:latin typeface="Cambria Math" panose="02040503050406030204" pitchFamily="18" charset="0"/>
                            </a:rPr>
                          </m:ctrlPr>
                        </m:dPr>
                        <m:e>
                          <m:r>
                            <m:rPr>
                              <m:nor/>
                            </m:rPr>
                            <a:rPr lang="tr-TR" i="1" smtClean="0">
                              <a:solidFill>
                                <a:srgbClr val="FF0000"/>
                              </a:solidFill>
                              <a:latin typeface="Cambria Math" panose="02040503050406030204" pitchFamily="18" charset="0"/>
                              <a:ea typeface="Cambria Math" panose="02040503050406030204" pitchFamily="18" charset="0"/>
                            </a:rPr>
                            <m:t>Φ</m:t>
                          </m:r>
                          <m:r>
                            <m:rPr>
                              <m:nor/>
                            </m:rPr>
                            <a:rPr lang="tr-TR" i="1" smtClean="0">
                              <a:solidFill>
                                <a:srgbClr val="FF0000"/>
                              </a:solidFill>
                              <a:latin typeface="Cambria Math" panose="02040503050406030204" pitchFamily="18" charset="0"/>
                              <a:ea typeface="Cambria Math" panose="02040503050406030204" pitchFamily="18" charset="0"/>
                            </a:rPr>
                            <m:t>(</m:t>
                          </m:r>
                          <m:r>
                            <m:rPr>
                              <m:nor/>
                            </m:rPr>
                            <a:rPr lang="tr-TR" i="1" smtClean="0">
                              <a:solidFill>
                                <a:srgbClr val="FF0000"/>
                              </a:solidFill>
                              <a:latin typeface="Cambria Math" panose="02040503050406030204" pitchFamily="18" charset="0"/>
                              <a:ea typeface="Cambria Math" panose="02040503050406030204" pitchFamily="18" charset="0"/>
                            </a:rPr>
                            <m:t>s</m:t>
                          </m:r>
                          <m:r>
                            <m:rPr>
                              <m:nor/>
                            </m:rPr>
                            <a:rPr lang="tr-TR" i="1" smtClean="0">
                              <a:solidFill>
                                <a:srgbClr val="FF0000"/>
                              </a:solidFill>
                              <a:latin typeface="Cambria Math" panose="02040503050406030204" pitchFamily="18" charset="0"/>
                              <a:ea typeface="Cambria Math" panose="02040503050406030204" pitchFamily="18" charset="0"/>
                            </a:rPr>
                            <m:t>)</m:t>
                          </m:r>
                          <m:r>
                            <a:rPr lang="tr-TR" i="1">
                              <a:solidFill>
                                <a:srgbClr val="FF0000"/>
                              </a:solidFill>
                              <a:latin typeface="Cambria Math" panose="02040503050406030204" pitchFamily="18" charset="0"/>
                            </a:rPr>
                            <m:t>𝑋</m:t>
                          </m:r>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0</m:t>
                              </m:r>
                            </m:e>
                          </m:d>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𝐻</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𝑠</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𝑈</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r>
                            <m:rPr>
                              <m:nor/>
                            </m:rPr>
                            <a:rPr lang="tr-TR" i="1" dirty="0"/>
                            <m:t> </m:t>
                          </m:r>
                        </m:e>
                      </m:d>
                    </m:oMath>
                  </m:oMathPara>
                </a14:m>
                <a:endParaRPr lang="tr-TR" i="1" dirty="0" smtClean="0"/>
              </a:p>
              <a:p>
                <a:pPr marL="45720" indent="0">
                  <a:buNone/>
                </a:pPr>
                <a14:m>
                  <m:oMath xmlns:m="http://schemas.openxmlformats.org/officeDocument/2006/math">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0</m:t>
                        </m:r>
                      </m:e>
                    </m:d>
                  </m:oMath>
                </a14:m>
                <a:r>
                  <a:rPr lang="tr-TR" i="1" dirty="0"/>
                  <a:t>’nun katsayıları </a:t>
                </a:r>
                <a:r>
                  <a:rPr lang="tr-TR" i="1" dirty="0" smtClean="0"/>
                  <a:t>açısından bakarsak;</a:t>
                </a:r>
                <a:r>
                  <a:rPr lang="tr-TR" dirty="0">
                    <a:solidFill>
                      <a:srgbClr val="FF0000"/>
                    </a:solidFill>
                  </a:rPr>
                  <a:t> </a:t>
                </a:r>
                <a14:m>
                  <m:oMath xmlns:m="http://schemas.openxmlformats.org/officeDocument/2006/math">
                    <m:sSup>
                      <m:sSupPr>
                        <m:ctrlPr>
                          <a:rPr lang="tr-TR" i="1">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𝑒</m:t>
                        </m:r>
                      </m:e>
                      <m:sup>
                        <m:r>
                          <a:rPr lang="tr-TR" i="1">
                            <a:solidFill>
                              <a:srgbClr val="FF0000"/>
                            </a:solidFill>
                            <a:latin typeface="Cambria Math" panose="02040503050406030204" pitchFamily="18" charset="0"/>
                          </a:rPr>
                          <m:t>𝐴𝑡</m:t>
                        </m:r>
                      </m:sup>
                    </m:sSup>
                    <m:r>
                      <a:rPr lang="tr-TR" b="0" i="1" smtClean="0">
                        <a:solidFill>
                          <a:srgbClr val="FF0000"/>
                        </a:solidFill>
                        <a:latin typeface="Cambria Math" panose="02040503050406030204" pitchFamily="18" charset="0"/>
                      </a:rPr>
                      <m:t>=</m:t>
                    </m:r>
                    <m:sSup>
                      <m:sSupPr>
                        <m:ctrlPr>
                          <a:rPr lang="tr-TR"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ℒ</m:t>
                        </m:r>
                      </m:e>
                      <m:sup>
                        <m:r>
                          <a:rPr lang="tr-TR" i="1">
                            <a:solidFill>
                              <a:srgbClr val="FF0000"/>
                            </a:solidFill>
                            <a:latin typeface="Cambria Math" panose="02040503050406030204" pitchFamily="18" charset="0"/>
                          </a:rPr>
                          <m:t>−1</m:t>
                        </m:r>
                      </m:sup>
                    </m:sSup>
                    <m:d>
                      <m:dPr>
                        <m:begChr m:val="["/>
                        <m:endChr m:val="]"/>
                        <m:ctrlPr>
                          <a:rPr lang="tr-TR" i="1">
                            <a:solidFill>
                              <a:srgbClr val="FF0000"/>
                            </a:solidFill>
                            <a:latin typeface="Cambria Math" panose="02040503050406030204" pitchFamily="18" charset="0"/>
                          </a:rPr>
                        </m:ctrlPr>
                      </m:dPr>
                      <m:e>
                        <m:r>
                          <m:rPr>
                            <m:nor/>
                          </m:rPr>
                          <a:rPr lang="tr-TR" i="1">
                            <a:solidFill>
                              <a:srgbClr val="FF0000"/>
                            </a:solidFill>
                            <a:latin typeface="Cambria Math" panose="02040503050406030204" pitchFamily="18" charset="0"/>
                            <a:ea typeface="Cambria Math" panose="02040503050406030204" pitchFamily="18" charset="0"/>
                          </a:rPr>
                          <m:t>Φ</m:t>
                        </m:r>
                        <m:r>
                          <m:rPr>
                            <m:nor/>
                          </m:rPr>
                          <a:rPr lang="tr-TR" i="1">
                            <a:solidFill>
                              <a:srgbClr val="FF0000"/>
                            </a:solidFill>
                            <a:latin typeface="Cambria Math" panose="02040503050406030204" pitchFamily="18" charset="0"/>
                            <a:ea typeface="Cambria Math" panose="02040503050406030204" pitchFamily="18" charset="0"/>
                          </a:rPr>
                          <m:t>(</m:t>
                        </m:r>
                        <m:r>
                          <m:rPr>
                            <m:nor/>
                          </m:rPr>
                          <a:rPr lang="tr-TR" i="1">
                            <a:solidFill>
                              <a:srgbClr val="FF0000"/>
                            </a:solidFill>
                            <a:latin typeface="Cambria Math" panose="02040503050406030204" pitchFamily="18" charset="0"/>
                            <a:ea typeface="Cambria Math" panose="02040503050406030204" pitchFamily="18" charset="0"/>
                          </a:rPr>
                          <m:t>s</m:t>
                        </m:r>
                        <m:r>
                          <m:rPr>
                            <m:nor/>
                          </m:rPr>
                          <a:rPr lang="tr-TR" i="1">
                            <a:solidFill>
                              <a:srgbClr val="FF0000"/>
                            </a:solidFill>
                            <a:latin typeface="Cambria Math" panose="02040503050406030204" pitchFamily="18" charset="0"/>
                            <a:ea typeface="Cambria Math" panose="02040503050406030204" pitchFamily="18" charset="0"/>
                          </a:rPr>
                          <m:t>)</m:t>
                        </m:r>
                        <m:r>
                          <a:rPr lang="tr-TR" i="1" smtClean="0">
                            <a:solidFill>
                              <a:srgbClr val="FF0000"/>
                            </a:solidFill>
                            <a:latin typeface="Cambria Math" panose="02040503050406030204" pitchFamily="18" charset="0"/>
                          </a:rPr>
                          <m:t> </m:t>
                        </m:r>
                      </m:e>
                    </m:d>
                    <m:r>
                      <a:rPr lang="tr-TR" b="0" i="1" dirty="0" smtClean="0">
                        <a:solidFill>
                          <a:srgbClr val="FF0000"/>
                        </a:solidFill>
                        <a:latin typeface="Cambria Math" panose="02040503050406030204" pitchFamily="18" charset="0"/>
                      </a:rPr>
                      <m:t>=</m:t>
                    </m:r>
                    <m:sSup>
                      <m:sSupPr>
                        <m:ctrlPr>
                          <a:rPr lang="tr-TR"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ℒ</m:t>
                        </m:r>
                      </m:e>
                      <m:sup>
                        <m:r>
                          <a:rPr lang="tr-TR" i="1">
                            <a:solidFill>
                              <a:srgbClr val="FF0000"/>
                            </a:solidFill>
                            <a:latin typeface="Cambria Math" panose="02040503050406030204" pitchFamily="18" charset="0"/>
                          </a:rPr>
                          <m:t>−1</m:t>
                        </m:r>
                      </m:sup>
                    </m:sSup>
                    <m:d>
                      <m:dPr>
                        <m:begChr m:val="["/>
                        <m:endChr m:val="]"/>
                        <m:ctrlPr>
                          <a:rPr lang="tr-TR" i="1">
                            <a:solidFill>
                              <a:srgbClr val="FF0000"/>
                            </a:solidFill>
                            <a:latin typeface="Cambria Math" panose="02040503050406030204" pitchFamily="18" charset="0"/>
                          </a:rPr>
                        </m:ctrlPr>
                      </m:dPr>
                      <m:e>
                        <m:sSup>
                          <m:sSupPr>
                            <m:ctrlPr>
                              <a:rPr lang="tr-TR" i="1">
                                <a:solidFill>
                                  <a:srgbClr val="FF0000"/>
                                </a:solidFill>
                                <a:latin typeface="Cambria Math" panose="02040503050406030204" pitchFamily="18" charset="0"/>
                              </a:rPr>
                            </m:ctrlPr>
                          </m:sSupPr>
                          <m:e>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𝑠𝐼</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𝐴</m:t>
                                </m:r>
                              </m:e>
                            </m:d>
                          </m:e>
                          <m:sup>
                            <m:r>
                              <a:rPr lang="tr-TR" i="1">
                                <a:solidFill>
                                  <a:srgbClr val="FF0000"/>
                                </a:solidFill>
                                <a:latin typeface="Cambria Math" panose="02040503050406030204" pitchFamily="18" charset="0"/>
                              </a:rPr>
                              <m:t>−1</m:t>
                            </m:r>
                          </m:sup>
                        </m:sSup>
                        <m:r>
                          <m:rPr>
                            <m:nor/>
                          </m:rPr>
                          <a:rPr lang="tr-TR" i="1" dirty="0">
                            <a:solidFill>
                              <a:srgbClr val="FF0000"/>
                            </a:solidFill>
                          </a:rPr>
                          <m:t> </m:t>
                        </m:r>
                      </m:e>
                    </m:d>
                    <m:r>
                      <a:rPr lang="tr-TR" b="0" i="1" dirty="0" smtClean="0">
                        <a:solidFill>
                          <a:srgbClr val="FF0000"/>
                        </a:solidFill>
                        <a:latin typeface="Cambria Math" panose="02040503050406030204" pitchFamily="18" charset="0"/>
                      </a:rPr>
                      <m:t>=</m:t>
                    </m:r>
                    <m:r>
                      <m:rPr>
                        <m:nor/>
                      </m:rPr>
                      <a:rPr lang="tr-TR" i="1">
                        <a:solidFill>
                          <a:srgbClr val="FF0000"/>
                        </a:solidFill>
                        <a:latin typeface="Cambria Math" panose="02040503050406030204" pitchFamily="18" charset="0"/>
                        <a:ea typeface="Cambria Math" panose="02040503050406030204" pitchFamily="18" charset="0"/>
                      </a:rPr>
                      <m:t>Φ</m:t>
                    </m:r>
                    <m:r>
                      <m:rPr>
                        <m:nor/>
                      </m:rPr>
                      <a:rPr lang="tr-TR" i="1">
                        <a:solidFill>
                          <a:srgbClr val="FF0000"/>
                        </a:solidFill>
                        <a:latin typeface="Cambria Math" panose="02040503050406030204" pitchFamily="18" charset="0"/>
                        <a:ea typeface="Cambria Math" panose="02040503050406030204" pitchFamily="18" charset="0"/>
                      </a:rPr>
                      <m:t>(</m:t>
                    </m:r>
                    <m:r>
                      <m:rPr>
                        <m:nor/>
                      </m:rPr>
                      <a:rPr lang="tr-TR" b="0" i="1" smtClean="0">
                        <a:solidFill>
                          <a:srgbClr val="FF0000"/>
                        </a:solidFill>
                        <a:latin typeface="Cambria Math" panose="02040503050406030204" pitchFamily="18" charset="0"/>
                        <a:ea typeface="Cambria Math" panose="02040503050406030204" pitchFamily="18" charset="0"/>
                      </a:rPr>
                      <m:t>t</m:t>
                    </m:r>
                    <m:r>
                      <m:rPr>
                        <m:nor/>
                      </m:rPr>
                      <a:rPr lang="tr-TR" i="1">
                        <a:solidFill>
                          <a:srgbClr val="FF0000"/>
                        </a:solidFill>
                        <a:latin typeface="Cambria Math" panose="02040503050406030204" pitchFamily="18" charset="0"/>
                        <a:ea typeface="Cambria Math" panose="02040503050406030204" pitchFamily="18" charset="0"/>
                      </a:rPr>
                      <m:t>)</m:t>
                    </m:r>
                  </m:oMath>
                </a14:m>
                <a:r>
                  <a:rPr lang="tr-TR" i="1" dirty="0" smtClean="0"/>
                  <a:t>; Dolayısıyla</a:t>
                </a:r>
              </a:p>
              <a:p>
                <a:pPr marL="45720" indent="0">
                  <a:buNone/>
                </a:pPr>
                <a14:m>
                  <m:oMathPara xmlns:m="http://schemas.openxmlformats.org/officeDocument/2006/math">
                    <m:oMathParaPr>
                      <m:jc m:val="centerGroup"/>
                    </m:oMathParaPr>
                    <m:oMath xmlns:m="http://schemas.openxmlformats.org/officeDocument/2006/math">
                      <m:r>
                        <m:rPr>
                          <m:nor/>
                        </m:rPr>
                        <a:rPr lang="tr-TR" i="1">
                          <a:solidFill>
                            <a:srgbClr val="FF0000"/>
                          </a:solidFill>
                          <a:latin typeface="Cambria Math" panose="02040503050406030204" pitchFamily="18" charset="0"/>
                          <a:ea typeface="Cambria Math" panose="02040503050406030204" pitchFamily="18" charset="0"/>
                        </a:rPr>
                        <m:t>Φ</m:t>
                      </m:r>
                      <m:r>
                        <m:rPr>
                          <m:nor/>
                        </m:rPr>
                        <a:rPr lang="tr-TR" i="1">
                          <a:solidFill>
                            <a:srgbClr val="FF0000"/>
                          </a:solidFill>
                          <a:latin typeface="Cambria Math" panose="02040503050406030204" pitchFamily="18" charset="0"/>
                          <a:ea typeface="Cambria Math" panose="02040503050406030204" pitchFamily="18" charset="0"/>
                        </a:rPr>
                        <m:t>(</m:t>
                      </m:r>
                      <m:r>
                        <m:rPr>
                          <m:nor/>
                        </m:rPr>
                        <a:rPr lang="tr-TR" i="1">
                          <a:solidFill>
                            <a:srgbClr val="FF0000"/>
                          </a:solidFill>
                          <a:latin typeface="Cambria Math" panose="02040503050406030204" pitchFamily="18" charset="0"/>
                          <a:ea typeface="Cambria Math" panose="02040503050406030204" pitchFamily="18" charset="0"/>
                        </a:rPr>
                        <m:t>s</m:t>
                      </m:r>
                      <m:r>
                        <m:rPr>
                          <m:nor/>
                        </m:rPr>
                        <a:rPr lang="tr-TR" i="1">
                          <a:solidFill>
                            <a:srgbClr val="FF0000"/>
                          </a:solidFill>
                          <a:latin typeface="Cambria Math" panose="02040503050406030204" pitchFamily="18" charset="0"/>
                          <a:ea typeface="Cambria Math" panose="02040503050406030204" pitchFamily="18" charset="0"/>
                        </a:rPr>
                        <m:t>)=</m:t>
                      </m:r>
                      <m:sSup>
                        <m:sSupPr>
                          <m:ctrlPr>
                            <a:rPr lang="tr-TR" i="1">
                              <a:solidFill>
                                <a:srgbClr val="FF0000"/>
                              </a:solidFill>
                              <a:latin typeface="Cambria Math" panose="02040503050406030204" pitchFamily="18" charset="0"/>
                            </a:rPr>
                          </m:ctrlPr>
                        </m:sSupPr>
                        <m:e>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𝑠𝐼</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𝐴</m:t>
                              </m:r>
                            </m:e>
                          </m:d>
                        </m:e>
                        <m:sup>
                          <m:r>
                            <a:rPr lang="tr-TR" i="1">
                              <a:solidFill>
                                <a:srgbClr val="FF0000"/>
                              </a:solidFill>
                              <a:latin typeface="Cambria Math" panose="02040503050406030204" pitchFamily="18" charset="0"/>
                            </a:rPr>
                            <m:t>−1</m:t>
                          </m:r>
                        </m:sup>
                      </m:sSup>
                    </m:oMath>
                  </m:oMathPara>
                </a14:m>
                <a:endParaRPr lang="tr-TR" i="1" dirty="0" smtClean="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34</a:t>
            </a:fld>
            <a:endParaRPr lang="tr-TR"/>
          </a:p>
        </p:txBody>
      </p:sp>
    </p:spTree>
    <p:extLst>
      <p:ext uri="{BB962C8B-B14F-4D97-AF65-F5344CB8AC3E}">
        <p14:creationId xmlns:p14="http://schemas.microsoft.com/office/powerpoint/2010/main" val="3536268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Çözümlerin Karşılaştırılması</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r>
                  <a:rPr lang="tr-TR" i="1" dirty="0" smtClean="0"/>
                  <a:t>Konuştuğumuz 3 yöntemi birbirleriyle geri kalan terimler açısından karşılaştırırısak;</a:t>
                </a:r>
              </a:p>
              <a:p>
                <a:pPr marL="45720" indent="0">
                  <a:buNone/>
                </a:pPr>
                <a14:m>
                  <m:oMathPara xmlns:m="http://schemas.openxmlformats.org/officeDocument/2006/math">
                    <m:oMathParaPr>
                      <m:jc m:val="centerGroup"/>
                    </m:oMathParaPr>
                    <m:oMath xmlns:m="http://schemas.openxmlformats.org/officeDocument/2006/math">
                      <m:r>
                        <m:rPr>
                          <m:sty m:val="p"/>
                        </m:rPr>
                        <a:rPr lang="tr-TR" smtClean="0">
                          <a:solidFill>
                            <a:schemeClr val="tx1"/>
                          </a:solidFill>
                          <a:latin typeface="Cambria Math" panose="02040503050406030204" pitchFamily="18" charset="0"/>
                        </a:rPr>
                        <m:t>x</m:t>
                      </m:r>
                      <m:d>
                        <m:dPr>
                          <m:ctrlPr>
                            <a:rPr lang="tr-TR" i="1">
                              <a:solidFill>
                                <a:schemeClr val="tx1"/>
                              </a:solidFill>
                              <a:latin typeface="Cambria Math" panose="02040503050406030204" pitchFamily="18" charset="0"/>
                            </a:rPr>
                          </m:ctrlPr>
                        </m:dPr>
                        <m:e>
                          <m:r>
                            <a:rPr lang="tr-TR" i="1">
                              <a:solidFill>
                                <a:schemeClr val="tx1"/>
                              </a:solidFill>
                              <a:latin typeface="Cambria Math" panose="02040503050406030204" pitchFamily="18" charset="0"/>
                            </a:rPr>
                            <m:t>𝑡</m:t>
                          </m:r>
                        </m:e>
                      </m:d>
                      <m:r>
                        <a:rPr lang="tr-TR" i="1">
                          <a:solidFill>
                            <a:schemeClr val="tx1"/>
                          </a:solidFill>
                          <a:latin typeface="Cambria Math" panose="02040503050406030204" pitchFamily="18" charset="0"/>
                        </a:rPr>
                        <m:t>=</m:t>
                      </m:r>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ℒ</m:t>
                          </m:r>
                        </m:e>
                        <m:sup>
                          <m:r>
                            <a:rPr lang="tr-TR" i="1">
                              <a:solidFill>
                                <a:schemeClr val="tx1"/>
                              </a:solidFill>
                              <a:latin typeface="Cambria Math" panose="02040503050406030204" pitchFamily="18" charset="0"/>
                            </a:rPr>
                            <m:t>−1</m:t>
                          </m:r>
                        </m:sup>
                      </m:sSup>
                      <m:d>
                        <m:dPr>
                          <m:begChr m:val="["/>
                          <m:endChr m:val="]"/>
                          <m:ctrlPr>
                            <a:rPr lang="tr-TR" i="1">
                              <a:solidFill>
                                <a:schemeClr val="tx1"/>
                              </a:solidFill>
                              <a:latin typeface="Cambria Math" panose="02040503050406030204" pitchFamily="18" charset="0"/>
                            </a:rPr>
                          </m:ctrlPr>
                        </m:dPr>
                        <m:e>
                          <m:sSup>
                            <m:sSupPr>
                              <m:ctrlPr>
                                <a:rPr lang="tr-TR" i="1" smtClean="0">
                                  <a:solidFill>
                                    <a:schemeClr val="tx1"/>
                                  </a:solidFill>
                                  <a:latin typeface="Cambria Math" panose="02040503050406030204" pitchFamily="18" charset="0"/>
                                </a:rPr>
                              </m:ctrlPr>
                            </m:sSupPr>
                            <m:e>
                              <m:d>
                                <m:dPr>
                                  <m:ctrlPr>
                                    <a:rPr lang="tr-TR" i="1">
                                      <a:solidFill>
                                        <a:schemeClr val="tx1"/>
                                      </a:solidFill>
                                      <a:latin typeface="Cambria Math" panose="02040503050406030204" pitchFamily="18" charset="0"/>
                                    </a:rPr>
                                  </m:ctrlPr>
                                </m:dPr>
                                <m:e>
                                  <m:r>
                                    <a:rPr lang="tr-TR" i="1">
                                      <a:solidFill>
                                        <a:schemeClr val="tx1"/>
                                      </a:solidFill>
                                      <a:latin typeface="Cambria Math" panose="02040503050406030204" pitchFamily="18" charset="0"/>
                                    </a:rPr>
                                    <m:t>𝑠𝐼</m:t>
                                  </m:r>
                                  <m:r>
                                    <a:rPr lang="tr-TR" i="1">
                                      <a:solidFill>
                                        <a:schemeClr val="tx1"/>
                                      </a:solidFill>
                                      <a:latin typeface="Cambria Math" panose="02040503050406030204" pitchFamily="18" charset="0"/>
                                    </a:rPr>
                                    <m:t>−</m:t>
                                  </m:r>
                                  <m:r>
                                    <a:rPr lang="tr-TR" i="1">
                                      <a:solidFill>
                                        <a:schemeClr val="tx1"/>
                                      </a:solidFill>
                                      <a:latin typeface="Cambria Math" panose="02040503050406030204" pitchFamily="18" charset="0"/>
                                    </a:rPr>
                                    <m:t>𝐴</m:t>
                                  </m:r>
                                </m:e>
                              </m:d>
                            </m:e>
                            <m:sup>
                              <m:r>
                                <a:rPr lang="tr-TR" i="1">
                                  <a:solidFill>
                                    <a:schemeClr val="tx1"/>
                                  </a:solidFill>
                                  <a:latin typeface="Cambria Math" panose="02040503050406030204" pitchFamily="18" charset="0"/>
                                </a:rPr>
                                <m:t>−1</m:t>
                              </m:r>
                            </m:sup>
                          </m:sSup>
                          <m:r>
                            <a:rPr lang="tr-TR" i="1">
                              <a:solidFill>
                                <a:schemeClr val="tx1"/>
                              </a:solidFill>
                              <a:latin typeface="Cambria Math" panose="02040503050406030204" pitchFamily="18" charset="0"/>
                            </a:rPr>
                            <m:t>𝑋</m:t>
                          </m:r>
                          <m:d>
                            <m:dPr>
                              <m:ctrlPr>
                                <a:rPr lang="tr-TR" i="1">
                                  <a:solidFill>
                                    <a:schemeClr val="tx1"/>
                                  </a:solidFill>
                                  <a:latin typeface="Cambria Math" panose="02040503050406030204" pitchFamily="18" charset="0"/>
                                </a:rPr>
                              </m:ctrlPr>
                            </m:dPr>
                            <m:e>
                              <m:r>
                                <a:rPr lang="tr-TR" i="1">
                                  <a:solidFill>
                                    <a:schemeClr val="tx1"/>
                                  </a:solidFill>
                                  <a:latin typeface="Cambria Math" panose="02040503050406030204" pitchFamily="18" charset="0"/>
                                </a:rPr>
                                <m:t>0</m:t>
                              </m:r>
                            </m:e>
                          </m:d>
                          <m:r>
                            <a:rPr lang="tr-TR" i="1">
                              <a:solidFill>
                                <a:schemeClr val="tx1"/>
                              </a:solidFill>
                              <a:latin typeface="Cambria Math" panose="02040503050406030204" pitchFamily="18" charset="0"/>
                            </a:rPr>
                            <m:t>+</m:t>
                          </m:r>
                          <m:sSup>
                            <m:sSupPr>
                              <m:ctrlPr>
                                <a:rPr lang="tr-TR" i="1" smtClean="0">
                                  <a:solidFill>
                                    <a:srgbClr val="FF0000"/>
                                  </a:solidFill>
                                  <a:latin typeface="Cambria Math" panose="02040503050406030204" pitchFamily="18" charset="0"/>
                                </a:rPr>
                              </m:ctrlPr>
                            </m:sSupPr>
                            <m:e>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𝑠𝐼</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𝐴</m:t>
                                  </m:r>
                                </m:e>
                              </m:d>
                            </m:e>
                            <m:sup>
                              <m:r>
                                <a:rPr lang="tr-TR" i="1">
                                  <a:solidFill>
                                    <a:srgbClr val="FF0000"/>
                                  </a:solidFill>
                                  <a:latin typeface="Cambria Math" panose="02040503050406030204" pitchFamily="18" charset="0"/>
                                </a:rPr>
                                <m:t>−1</m:t>
                              </m:r>
                            </m:sup>
                          </m:sSup>
                          <m:r>
                            <a:rPr lang="tr-TR" i="1">
                              <a:solidFill>
                                <a:srgbClr val="FF0000"/>
                              </a:solidFill>
                              <a:latin typeface="Cambria Math" panose="02040503050406030204" pitchFamily="18" charset="0"/>
                            </a:rPr>
                            <m:t>𝐵𝑈</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𝑠</m:t>
                          </m:r>
                          <m:r>
                            <a:rPr lang="tr-TR" i="1">
                              <a:solidFill>
                                <a:srgbClr val="FF0000"/>
                              </a:solidFill>
                              <a:latin typeface="Cambria Math" panose="02040503050406030204" pitchFamily="18" charset="0"/>
                            </a:rPr>
                            <m:t>)</m:t>
                          </m:r>
                          <m:r>
                            <m:rPr>
                              <m:nor/>
                            </m:rPr>
                            <a:rPr lang="tr-TR" i="1" dirty="0">
                              <a:solidFill>
                                <a:srgbClr val="FF0000"/>
                              </a:solidFill>
                            </a:rPr>
                            <m:t> </m:t>
                          </m:r>
                        </m:e>
                      </m:d>
                    </m:oMath>
                  </m:oMathPara>
                </a14:m>
                <a:endParaRPr lang="tr-TR" i="1" dirty="0" smtClean="0">
                  <a:solidFill>
                    <a:schemeClr val="tx1"/>
                  </a:solidFill>
                </a:endParaRPr>
              </a:p>
              <a:p>
                <a:pPr marL="45720" indent="0">
                  <a:buNone/>
                </a:pPr>
                <a14:m>
                  <m:oMathPara xmlns:m="http://schemas.openxmlformats.org/officeDocument/2006/math">
                    <m:oMathParaPr>
                      <m:jc m:val="centerGroup"/>
                    </m:oMathParaPr>
                    <m:oMath xmlns:m="http://schemas.openxmlformats.org/officeDocument/2006/math">
                      <m:r>
                        <a:rPr lang="tr-TR" i="1">
                          <a:solidFill>
                            <a:schemeClr val="tx1"/>
                          </a:solidFill>
                          <a:latin typeface="Cambria Math" panose="02040503050406030204" pitchFamily="18" charset="0"/>
                        </a:rPr>
                        <m:t>𝑥</m:t>
                      </m:r>
                      <m:d>
                        <m:dPr>
                          <m:ctrlPr>
                            <a:rPr lang="tr-TR" i="1">
                              <a:solidFill>
                                <a:schemeClr val="tx1"/>
                              </a:solidFill>
                              <a:latin typeface="Cambria Math" panose="02040503050406030204" pitchFamily="18" charset="0"/>
                            </a:rPr>
                          </m:ctrlPr>
                        </m:dPr>
                        <m:e>
                          <m:r>
                            <a:rPr lang="tr-TR" i="1">
                              <a:solidFill>
                                <a:schemeClr val="tx1"/>
                              </a:solidFill>
                              <a:latin typeface="Cambria Math" panose="02040503050406030204" pitchFamily="18" charset="0"/>
                            </a:rPr>
                            <m:t>𝑡</m:t>
                          </m:r>
                        </m:e>
                      </m:d>
                      <m:r>
                        <a:rPr lang="tr-TR" i="1">
                          <a:solidFill>
                            <a:schemeClr val="tx1"/>
                          </a:solidFill>
                          <a:latin typeface="Cambria Math" panose="02040503050406030204" pitchFamily="18" charset="0"/>
                        </a:rPr>
                        <m:t>=</m:t>
                      </m:r>
                      <m:sSup>
                        <m:sSupPr>
                          <m:ctrlPr>
                            <a:rPr lang="tr-TR" i="1" smtClean="0">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𝑒</m:t>
                          </m:r>
                        </m:e>
                        <m:sup>
                          <m:r>
                            <a:rPr lang="tr-TR" i="1">
                              <a:solidFill>
                                <a:schemeClr val="tx1"/>
                              </a:solidFill>
                              <a:latin typeface="Cambria Math" panose="02040503050406030204" pitchFamily="18" charset="0"/>
                            </a:rPr>
                            <m:t>𝐴𝑡</m:t>
                          </m:r>
                        </m:sup>
                      </m:sSup>
                      <m:r>
                        <a:rPr lang="tr-TR" i="1">
                          <a:solidFill>
                            <a:schemeClr val="tx1"/>
                          </a:solidFill>
                          <a:latin typeface="Cambria Math" panose="02040503050406030204" pitchFamily="18" charset="0"/>
                        </a:rPr>
                        <m:t>𝑥</m:t>
                      </m:r>
                      <m:d>
                        <m:dPr>
                          <m:ctrlPr>
                            <a:rPr lang="tr-TR" i="1">
                              <a:solidFill>
                                <a:schemeClr val="tx1"/>
                              </a:solidFill>
                              <a:latin typeface="Cambria Math" panose="02040503050406030204" pitchFamily="18" charset="0"/>
                            </a:rPr>
                          </m:ctrlPr>
                        </m:dPr>
                        <m:e>
                          <m:r>
                            <a:rPr lang="tr-TR" i="1">
                              <a:solidFill>
                                <a:schemeClr val="tx1"/>
                              </a:solidFill>
                              <a:latin typeface="Cambria Math" panose="02040503050406030204" pitchFamily="18" charset="0"/>
                            </a:rPr>
                            <m:t>0</m:t>
                          </m:r>
                        </m:e>
                      </m:d>
                      <m:r>
                        <a:rPr lang="tr-TR" i="1">
                          <a:solidFill>
                            <a:schemeClr val="tx1"/>
                          </a:solidFill>
                          <a:latin typeface="Cambria Math" panose="02040503050406030204" pitchFamily="18" charset="0"/>
                        </a:rPr>
                        <m:t>+</m:t>
                      </m:r>
                      <m:sSup>
                        <m:sSupPr>
                          <m:ctrlPr>
                            <a:rPr lang="tr-TR"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𝑒</m:t>
                          </m:r>
                        </m:e>
                        <m:sup>
                          <m:r>
                            <a:rPr lang="tr-TR" i="1">
                              <a:solidFill>
                                <a:srgbClr val="FF0000"/>
                              </a:solidFill>
                              <a:latin typeface="Cambria Math" panose="02040503050406030204" pitchFamily="18" charset="0"/>
                            </a:rPr>
                            <m:t>𝐴𝑡</m:t>
                          </m:r>
                        </m:sup>
                      </m:sSup>
                      <m:nary>
                        <m:naryPr>
                          <m:limLoc m:val="undOvr"/>
                          <m:ctrlPr>
                            <a:rPr lang="tr-TR" i="1">
                              <a:solidFill>
                                <a:srgbClr val="FF0000"/>
                              </a:solidFill>
                              <a:latin typeface="Cambria Math" panose="02040503050406030204" pitchFamily="18" charset="0"/>
                            </a:rPr>
                          </m:ctrlPr>
                        </m:naryPr>
                        <m:sub>
                          <m:r>
                            <a:rPr lang="tr-TR" i="1">
                              <a:solidFill>
                                <a:srgbClr val="FF0000"/>
                              </a:solidFill>
                              <a:latin typeface="Cambria Math" panose="02040503050406030204" pitchFamily="18" charset="0"/>
                            </a:rPr>
                            <m:t>0</m:t>
                          </m:r>
                        </m:sub>
                        <m:sup>
                          <m:r>
                            <a:rPr lang="tr-TR" i="1">
                              <a:solidFill>
                                <a:srgbClr val="FF0000"/>
                              </a:solidFill>
                              <a:latin typeface="Cambria Math" panose="02040503050406030204" pitchFamily="18" charset="0"/>
                            </a:rPr>
                            <m:t>𝑡</m:t>
                          </m:r>
                        </m:sup>
                        <m:e>
                          <m:sSup>
                            <m:sSupPr>
                              <m:ctrlPr>
                                <a:rPr lang="tr-TR" i="1">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𝑒</m:t>
                              </m:r>
                            </m:e>
                            <m:sup>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𝐴</m:t>
                              </m:r>
                              <m:r>
                                <a:rPr lang="tr-TR" i="1">
                                  <a:solidFill>
                                    <a:srgbClr val="FF0000"/>
                                  </a:solidFill>
                                  <a:latin typeface="Cambria Math" panose="02040503050406030204" pitchFamily="18" charset="0"/>
                                </a:rPr>
                                <m:t>𝜏</m:t>
                              </m:r>
                            </m:sup>
                          </m:sSup>
                          <m:r>
                            <a:rPr lang="tr-TR" i="1">
                              <a:solidFill>
                                <a:srgbClr val="FF0000"/>
                              </a:solidFill>
                              <a:latin typeface="Cambria Math" panose="02040503050406030204" pitchFamily="18" charset="0"/>
                            </a:rPr>
                            <m:t>𝐵𝑢</m:t>
                          </m:r>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𝜏</m:t>
                              </m:r>
                            </m:e>
                          </m:d>
                          <m:r>
                            <a:rPr lang="tr-TR" i="1">
                              <a:solidFill>
                                <a:srgbClr val="FF0000"/>
                              </a:solidFill>
                              <a:latin typeface="Cambria Math" panose="02040503050406030204" pitchFamily="18" charset="0"/>
                            </a:rPr>
                            <m:t>𝑑</m:t>
                          </m:r>
                          <m:r>
                            <a:rPr lang="tr-TR" i="1">
                              <a:solidFill>
                                <a:srgbClr val="FF0000"/>
                              </a:solidFill>
                              <a:latin typeface="Cambria Math" panose="02040503050406030204" pitchFamily="18" charset="0"/>
                            </a:rPr>
                            <m:t>𝜏</m:t>
                          </m:r>
                        </m:e>
                      </m:nary>
                    </m:oMath>
                  </m:oMathPara>
                </a14:m>
                <a:endParaRPr lang="tr-TR" i="1" dirty="0" smtClean="0">
                  <a:solidFill>
                    <a:schemeClr val="tx1"/>
                  </a:solidFill>
                </a:endParaRPr>
              </a:p>
              <a:p>
                <a:pPr marL="45720" indent="0">
                  <a:buNone/>
                </a:pPr>
                <a14:m>
                  <m:oMathPara xmlns:m="http://schemas.openxmlformats.org/officeDocument/2006/math">
                    <m:oMathParaPr>
                      <m:jc m:val="centerGroup"/>
                    </m:oMathParaPr>
                    <m:oMath xmlns:m="http://schemas.openxmlformats.org/officeDocument/2006/math">
                      <m:r>
                        <a:rPr lang="tr-TR" i="1">
                          <a:solidFill>
                            <a:schemeClr val="tx1"/>
                          </a:solidFill>
                          <a:latin typeface="Cambria Math" panose="02040503050406030204" pitchFamily="18" charset="0"/>
                        </a:rPr>
                        <m:t>𝑥</m:t>
                      </m:r>
                      <m:d>
                        <m:dPr>
                          <m:ctrlPr>
                            <a:rPr lang="tr-TR" i="1">
                              <a:solidFill>
                                <a:schemeClr val="tx1"/>
                              </a:solidFill>
                              <a:latin typeface="Cambria Math" panose="02040503050406030204" pitchFamily="18" charset="0"/>
                            </a:rPr>
                          </m:ctrlPr>
                        </m:dPr>
                        <m:e>
                          <m:r>
                            <a:rPr lang="tr-TR" i="1">
                              <a:solidFill>
                                <a:schemeClr val="tx1"/>
                              </a:solidFill>
                              <a:latin typeface="Cambria Math" panose="02040503050406030204" pitchFamily="18" charset="0"/>
                            </a:rPr>
                            <m:t>𝑡</m:t>
                          </m:r>
                        </m:e>
                      </m:d>
                      <m:r>
                        <a:rPr lang="tr-TR" i="1">
                          <a:solidFill>
                            <a:schemeClr val="tx1"/>
                          </a:solidFill>
                          <a:latin typeface="Cambria Math" panose="02040503050406030204" pitchFamily="18" charset="0"/>
                        </a:rPr>
                        <m:t>=</m:t>
                      </m:r>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ℒ</m:t>
                          </m:r>
                        </m:e>
                        <m:sup>
                          <m:r>
                            <a:rPr lang="tr-TR" i="1">
                              <a:solidFill>
                                <a:schemeClr val="tx1"/>
                              </a:solidFill>
                              <a:latin typeface="Cambria Math" panose="02040503050406030204" pitchFamily="18" charset="0"/>
                            </a:rPr>
                            <m:t>−1</m:t>
                          </m:r>
                        </m:sup>
                      </m:sSup>
                      <m:d>
                        <m:dPr>
                          <m:begChr m:val="["/>
                          <m:endChr m:val="]"/>
                          <m:ctrlPr>
                            <a:rPr lang="tr-TR" i="1">
                              <a:solidFill>
                                <a:schemeClr val="tx1"/>
                              </a:solidFill>
                              <a:latin typeface="Cambria Math" panose="02040503050406030204" pitchFamily="18" charset="0"/>
                            </a:rPr>
                          </m:ctrlPr>
                        </m:dPr>
                        <m:e>
                          <m:r>
                            <m:rPr>
                              <m:nor/>
                            </m:rPr>
                            <a:rPr lang="tr-TR" i="1" smtClean="0">
                              <a:solidFill>
                                <a:schemeClr val="tx1"/>
                              </a:solidFill>
                              <a:latin typeface="Cambria Math" panose="02040503050406030204" pitchFamily="18" charset="0"/>
                              <a:ea typeface="Cambria Math" panose="02040503050406030204" pitchFamily="18" charset="0"/>
                            </a:rPr>
                            <m:t>Φ</m:t>
                          </m:r>
                          <m:r>
                            <m:rPr>
                              <m:nor/>
                            </m:rPr>
                            <a:rPr lang="tr-TR" i="1" smtClean="0">
                              <a:solidFill>
                                <a:schemeClr val="tx1"/>
                              </a:solidFill>
                              <a:latin typeface="Cambria Math" panose="02040503050406030204" pitchFamily="18" charset="0"/>
                              <a:ea typeface="Cambria Math" panose="02040503050406030204" pitchFamily="18" charset="0"/>
                            </a:rPr>
                            <m:t>(</m:t>
                          </m:r>
                          <m:r>
                            <m:rPr>
                              <m:nor/>
                            </m:rPr>
                            <a:rPr lang="tr-TR" i="1" smtClean="0">
                              <a:solidFill>
                                <a:schemeClr val="tx1"/>
                              </a:solidFill>
                              <a:latin typeface="Cambria Math" panose="02040503050406030204" pitchFamily="18" charset="0"/>
                              <a:ea typeface="Cambria Math" panose="02040503050406030204" pitchFamily="18" charset="0"/>
                            </a:rPr>
                            <m:t>s</m:t>
                          </m:r>
                          <m:r>
                            <m:rPr>
                              <m:nor/>
                            </m:rPr>
                            <a:rPr lang="tr-TR" i="1" smtClean="0">
                              <a:solidFill>
                                <a:schemeClr val="tx1"/>
                              </a:solidFill>
                              <a:latin typeface="Cambria Math" panose="02040503050406030204" pitchFamily="18" charset="0"/>
                              <a:ea typeface="Cambria Math" panose="02040503050406030204" pitchFamily="18" charset="0"/>
                            </a:rPr>
                            <m:t>)</m:t>
                          </m:r>
                          <m:r>
                            <a:rPr lang="tr-TR" i="1">
                              <a:solidFill>
                                <a:schemeClr val="tx1"/>
                              </a:solidFill>
                              <a:latin typeface="Cambria Math" panose="02040503050406030204" pitchFamily="18" charset="0"/>
                            </a:rPr>
                            <m:t>𝑋</m:t>
                          </m:r>
                          <m:d>
                            <m:dPr>
                              <m:ctrlPr>
                                <a:rPr lang="tr-TR" i="1">
                                  <a:solidFill>
                                    <a:schemeClr val="tx1"/>
                                  </a:solidFill>
                                  <a:latin typeface="Cambria Math" panose="02040503050406030204" pitchFamily="18" charset="0"/>
                                </a:rPr>
                              </m:ctrlPr>
                            </m:dPr>
                            <m:e>
                              <m:r>
                                <a:rPr lang="tr-TR" i="1">
                                  <a:solidFill>
                                    <a:schemeClr val="tx1"/>
                                  </a:solidFill>
                                  <a:latin typeface="Cambria Math" panose="02040503050406030204" pitchFamily="18" charset="0"/>
                                </a:rPr>
                                <m:t>0</m:t>
                              </m:r>
                            </m:e>
                          </m:d>
                          <m:r>
                            <a:rPr lang="tr-TR" i="1">
                              <a:solidFill>
                                <a:schemeClr val="tx1"/>
                              </a:solidFill>
                              <a:latin typeface="Cambria Math" panose="02040503050406030204" pitchFamily="18" charset="0"/>
                            </a:rPr>
                            <m:t>+</m:t>
                          </m:r>
                          <m:r>
                            <a:rPr lang="tr-TR" i="1" smtClean="0">
                              <a:solidFill>
                                <a:srgbClr val="FF0000"/>
                              </a:solidFill>
                              <a:latin typeface="Cambria Math" panose="02040503050406030204" pitchFamily="18" charset="0"/>
                              <a:ea typeface="Cambria Math" panose="02040503050406030204" pitchFamily="18" charset="0"/>
                            </a:rPr>
                            <m:t>𝐻</m:t>
                          </m:r>
                          <m:r>
                            <a:rPr lang="tr-TR" i="1" smtClean="0">
                              <a:solidFill>
                                <a:srgbClr val="FF0000"/>
                              </a:solidFill>
                              <a:latin typeface="Cambria Math" panose="02040503050406030204" pitchFamily="18" charset="0"/>
                              <a:ea typeface="Cambria Math" panose="02040503050406030204" pitchFamily="18" charset="0"/>
                            </a:rPr>
                            <m:t>(</m:t>
                          </m:r>
                          <m:r>
                            <a:rPr lang="tr-TR" i="1" smtClean="0">
                              <a:solidFill>
                                <a:srgbClr val="FF0000"/>
                              </a:solidFill>
                              <a:latin typeface="Cambria Math" panose="02040503050406030204" pitchFamily="18" charset="0"/>
                              <a:ea typeface="Cambria Math" panose="02040503050406030204" pitchFamily="18" charset="0"/>
                            </a:rPr>
                            <m:t>𝑠</m:t>
                          </m:r>
                          <m:r>
                            <a:rPr lang="tr-TR" i="1" smtClean="0">
                              <a:solidFill>
                                <a:srgbClr val="FF0000"/>
                              </a:solidFill>
                              <a:latin typeface="Cambria Math" panose="02040503050406030204" pitchFamily="18" charset="0"/>
                              <a:ea typeface="Cambria Math" panose="02040503050406030204" pitchFamily="18" charset="0"/>
                            </a:rPr>
                            <m:t>)</m:t>
                          </m:r>
                          <m:r>
                            <a:rPr lang="tr-TR" i="1">
                              <a:solidFill>
                                <a:srgbClr val="FF0000"/>
                              </a:solidFill>
                              <a:latin typeface="Cambria Math" panose="02040503050406030204" pitchFamily="18" charset="0"/>
                            </a:rPr>
                            <m:t>𝑈</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𝑠</m:t>
                          </m:r>
                          <m:r>
                            <a:rPr lang="tr-TR" i="1">
                              <a:solidFill>
                                <a:srgbClr val="FF0000"/>
                              </a:solidFill>
                              <a:latin typeface="Cambria Math" panose="02040503050406030204" pitchFamily="18" charset="0"/>
                            </a:rPr>
                            <m:t>)</m:t>
                          </m:r>
                          <m:r>
                            <m:rPr>
                              <m:nor/>
                            </m:rPr>
                            <a:rPr lang="tr-TR" i="1" dirty="0">
                              <a:solidFill>
                                <a:srgbClr val="FF0000"/>
                              </a:solidFill>
                            </a:rPr>
                            <m:t> </m:t>
                          </m:r>
                        </m:e>
                      </m:d>
                    </m:oMath>
                  </m:oMathPara>
                </a14:m>
                <a:endParaRPr lang="tr-TR" i="1" dirty="0" smtClean="0"/>
              </a:p>
              <a:p>
                <a:pPr marL="45720" indent="0">
                  <a:buNone/>
                </a:pPr>
                <a14:m>
                  <m:oMath xmlns:m="http://schemas.openxmlformats.org/officeDocument/2006/math">
                    <m:sSup>
                      <m:sSupPr>
                        <m:ctrlPr>
                          <a:rPr lang="tr-TR" i="1">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𝑒</m:t>
                        </m:r>
                      </m:e>
                      <m:sup>
                        <m:r>
                          <a:rPr lang="tr-TR" i="1">
                            <a:solidFill>
                              <a:srgbClr val="FF0000"/>
                            </a:solidFill>
                            <a:latin typeface="Cambria Math" panose="02040503050406030204" pitchFamily="18" charset="0"/>
                          </a:rPr>
                          <m:t>𝐴𝑡</m:t>
                        </m:r>
                      </m:sup>
                    </m:sSup>
                    <m:nary>
                      <m:naryPr>
                        <m:limLoc m:val="undOvr"/>
                        <m:ctrlPr>
                          <a:rPr lang="tr-TR" i="1">
                            <a:solidFill>
                              <a:srgbClr val="FF0000"/>
                            </a:solidFill>
                            <a:latin typeface="Cambria Math" panose="02040503050406030204" pitchFamily="18" charset="0"/>
                          </a:rPr>
                        </m:ctrlPr>
                      </m:naryPr>
                      <m:sub>
                        <m:r>
                          <a:rPr lang="tr-TR" i="1">
                            <a:solidFill>
                              <a:srgbClr val="FF0000"/>
                            </a:solidFill>
                            <a:latin typeface="Cambria Math" panose="02040503050406030204" pitchFamily="18" charset="0"/>
                          </a:rPr>
                          <m:t>0</m:t>
                        </m:r>
                      </m:sub>
                      <m:sup>
                        <m:r>
                          <a:rPr lang="tr-TR" i="1">
                            <a:solidFill>
                              <a:srgbClr val="FF0000"/>
                            </a:solidFill>
                            <a:latin typeface="Cambria Math" panose="02040503050406030204" pitchFamily="18" charset="0"/>
                          </a:rPr>
                          <m:t>𝑡</m:t>
                        </m:r>
                      </m:sup>
                      <m:e>
                        <m:sSup>
                          <m:sSupPr>
                            <m:ctrlPr>
                              <a:rPr lang="tr-TR" i="1">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𝑒</m:t>
                            </m:r>
                          </m:e>
                          <m:sup>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𝐴</m:t>
                            </m:r>
                            <m:r>
                              <a:rPr lang="tr-TR" i="1">
                                <a:solidFill>
                                  <a:srgbClr val="FF0000"/>
                                </a:solidFill>
                                <a:latin typeface="Cambria Math" panose="02040503050406030204" pitchFamily="18" charset="0"/>
                              </a:rPr>
                              <m:t>𝜏</m:t>
                            </m:r>
                          </m:sup>
                        </m:sSup>
                        <m:r>
                          <a:rPr lang="tr-TR" i="1">
                            <a:solidFill>
                              <a:srgbClr val="FF0000"/>
                            </a:solidFill>
                            <a:latin typeface="Cambria Math" panose="02040503050406030204" pitchFamily="18" charset="0"/>
                          </a:rPr>
                          <m:t>𝐵𝑢</m:t>
                        </m:r>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𝜏</m:t>
                            </m:r>
                          </m:e>
                        </m:d>
                        <m:r>
                          <a:rPr lang="tr-TR" i="1">
                            <a:solidFill>
                              <a:srgbClr val="FF0000"/>
                            </a:solidFill>
                            <a:latin typeface="Cambria Math" panose="02040503050406030204" pitchFamily="18" charset="0"/>
                          </a:rPr>
                          <m:t>𝑑</m:t>
                        </m:r>
                        <m:r>
                          <a:rPr lang="tr-TR" i="1">
                            <a:solidFill>
                              <a:srgbClr val="FF0000"/>
                            </a:solidFill>
                            <a:latin typeface="Cambria Math" panose="02040503050406030204" pitchFamily="18" charset="0"/>
                          </a:rPr>
                          <m:t>𝜏</m:t>
                        </m:r>
                      </m:e>
                    </m:nary>
                    <m:r>
                      <a:rPr lang="tr-TR" b="0" i="1" smtClean="0">
                        <a:solidFill>
                          <a:srgbClr val="FF0000"/>
                        </a:solidFill>
                        <a:latin typeface="Cambria Math" panose="02040503050406030204" pitchFamily="18" charset="0"/>
                      </a:rPr>
                      <m:t>=</m:t>
                    </m:r>
                    <m:sSup>
                      <m:sSupPr>
                        <m:ctrlPr>
                          <a:rPr lang="tr-TR"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ℒ</m:t>
                        </m:r>
                      </m:e>
                      <m:sup>
                        <m:r>
                          <a:rPr lang="tr-TR" i="1">
                            <a:solidFill>
                              <a:srgbClr val="FF0000"/>
                            </a:solidFill>
                            <a:latin typeface="Cambria Math" panose="02040503050406030204" pitchFamily="18" charset="0"/>
                          </a:rPr>
                          <m:t>−1</m:t>
                        </m:r>
                      </m:sup>
                    </m:sSup>
                    <m:d>
                      <m:dPr>
                        <m:begChr m:val="["/>
                        <m:endChr m:val="]"/>
                        <m:ctrlPr>
                          <a:rPr lang="tr-TR" i="1">
                            <a:solidFill>
                              <a:srgbClr val="FF0000"/>
                            </a:solidFill>
                            <a:latin typeface="Cambria Math" panose="02040503050406030204" pitchFamily="18" charset="0"/>
                          </a:rPr>
                        </m:ctrlPr>
                      </m:dPr>
                      <m:e>
                        <m:sSup>
                          <m:sSupPr>
                            <m:ctrlPr>
                              <a:rPr lang="tr-TR" i="1">
                                <a:solidFill>
                                  <a:srgbClr val="FF0000"/>
                                </a:solidFill>
                                <a:latin typeface="Cambria Math" panose="02040503050406030204" pitchFamily="18" charset="0"/>
                              </a:rPr>
                            </m:ctrlPr>
                          </m:sSupPr>
                          <m:e>
                            <m:d>
                              <m:dPr>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rPr>
                                  <m:t>𝑠𝐼</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𝐴</m:t>
                                </m:r>
                              </m:e>
                            </m:d>
                          </m:e>
                          <m:sup>
                            <m:r>
                              <a:rPr lang="tr-TR" i="1">
                                <a:solidFill>
                                  <a:srgbClr val="FF0000"/>
                                </a:solidFill>
                                <a:latin typeface="Cambria Math" panose="02040503050406030204" pitchFamily="18" charset="0"/>
                              </a:rPr>
                              <m:t>−1</m:t>
                            </m:r>
                          </m:sup>
                        </m:sSup>
                        <m:r>
                          <a:rPr lang="tr-TR" i="1">
                            <a:solidFill>
                              <a:srgbClr val="FF0000"/>
                            </a:solidFill>
                            <a:latin typeface="Cambria Math" panose="02040503050406030204" pitchFamily="18" charset="0"/>
                          </a:rPr>
                          <m:t>𝐵𝑈</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𝑠</m:t>
                        </m:r>
                        <m:r>
                          <a:rPr lang="tr-TR" i="1">
                            <a:solidFill>
                              <a:srgbClr val="FF0000"/>
                            </a:solidFill>
                            <a:latin typeface="Cambria Math" panose="02040503050406030204" pitchFamily="18" charset="0"/>
                          </a:rPr>
                          <m:t>)</m:t>
                        </m:r>
                      </m:e>
                    </m:d>
                    <m:r>
                      <a:rPr lang="tr-TR" b="0" i="1" dirty="0" smtClean="0">
                        <a:solidFill>
                          <a:srgbClr val="FF0000"/>
                        </a:solidFill>
                        <a:latin typeface="Cambria Math" panose="02040503050406030204" pitchFamily="18" charset="0"/>
                      </a:rPr>
                      <m:t>=</m:t>
                    </m:r>
                    <m:sSup>
                      <m:sSupPr>
                        <m:ctrlPr>
                          <a:rPr lang="tr-TR"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ℒ</m:t>
                        </m:r>
                      </m:e>
                      <m:sup>
                        <m:r>
                          <a:rPr lang="tr-TR" i="1">
                            <a:solidFill>
                              <a:srgbClr val="FF0000"/>
                            </a:solidFill>
                            <a:latin typeface="Cambria Math" panose="02040503050406030204" pitchFamily="18" charset="0"/>
                          </a:rPr>
                          <m:t>−1</m:t>
                        </m:r>
                      </m:sup>
                    </m:sSup>
                    <m:d>
                      <m:dPr>
                        <m:begChr m:val="["/>
                        <m:endChr m:val="]"/>
                        <m:ctrlPr>
                          <a:rPr lang="tr-TR" i="1">
                            <a:solidFill>
                              <a:srgbClr val="FF0000"/>
                            </a:solidFill>
                            <a:latin typeface="Cambria Math" panose="02040503050406030204" pitchFamily="18" charset="0"/>
                          </a:rPr>
                        </m:ctrlPr>
                      </m:dPr>
                      <m:e>
                        <m:r>
                          <a:rPr lang="tr-TR" i="1">
                            <a:solidFill>
                              <a:srgbClr val="FF0000"/>
                            </a:solidFill>
                            <a:latin typeface="Cambria Math" panose="02040503050406030204" pitchFamily="18" charset="0"/>
                            <a:ea typeface="Cambria Math" panose="02040503050406030204" pitchFamily="18" charset="0"/>
                          </a:rPr>
                          <m:t>𝐻</m:t>
                        </m:r>
                        <m:r>
                          <a:rPr lang="tr-TR" i="1">
                            <a:solidFill>
                              <a:srgbClr val="FF0000"/>
                            </a:solidFill>
                            <a:latin typeface="Cambria Math" panose="02040503050406030204" pitchFamily="18" charset="0"/>
                            <a:ea typeface="Cambria Math" panose="02040503050406030204" pitchFamily="18" charset="0"/>
                          </a:rPr>
                          <m:t>(</m:t>
                        </m:r>
                        <m:r>
                          <a:rPr lang="tr-TR" i="1">
                            <a:solidFill>
                              <a:srgbClr val="FF0000"/>
                            </a:solidFill>
                            <a:latin typeface="Cambria Math" panose="02040503050406030204" pitchFamily="18" charset="0"/>
                            <a:ea typeface="Cambria Math" panose="02040503050406030204" pitchFamily="18" charset="0"/>
                          </a:rPr>
                          <m:t>𝑠</m:t>
                        </m:r>
                        <m:r>
                          <a:rPr lang="tr-TR" i="1">
                            <a:solidFill>
                              <a:srgbClr val="FF0000"/>
                            </a:solidFill>
                            <a:latin typeface="Cambria Math" panose="02040503050406030204" pitchFamily="18" charset="0"/>
                            <a:ea typeface="Cambria Math" panose="02040503050406030204" pitchFamily="18" charset="0"/>
                          </a:rPr>
                          <m:t>)</m:t>
                        </m:r>
                        <m:r>
                          <a:rPr lang="tr-TR" i="1">
                            <a:solidFill>
                              <a:srgbClr val="FF0000"/>
                            </a:solidFill>
                            <a:latin typeface="Cambria Math" panose="02040503050406030204" pitchFamily="18" charset="0"/>
                          </a:rPr>
                          <m:t>𝑈</m:t>
                        </m:r>
                        <m:r>
                          <a:rPr lang="tr-TR" i="1">
                            <a:solidFill>
                              <a:srgbClr val="FF0000"/>
                            </a:solidFill>
                            <a:latin typeface="Cambria Math" panose="02040503050406030204" pitchFamily="18" charset="0"/>
                          </a:rPr>
                          <m:t>(</m:t>
                        </m:r>
                        <m:r>
                          <a:rPr lang="tr-TR" i="1">
                            <a:solidFill>
                              <a:srgbClr val="FF0000"/>
                            </a:solidFill>
                            <a:latin typeface="Cambria Math" panose="02040503050406030204" pitchFamily="18" charset="0"/>
                          </a:rPr>
                          <m:t>𝑠</m:t>
                        </m:r>
                        <m:r>
                          <a:rPr lang="tr-TR" i="1">
                            <a:solidFill>
                              <a:srgbClr val="FF0000"/>
                            </a:solidFill>
                            <a:latin typeface="Cambria Math" panose="02040503050406030204" pitchFamily="18" charset="0"/>
                          </a:rPr>
                          <m:t>)</m:t>
                        </m:r>
                      </m:e>
                    </m:d>
                    <m:r>
                      <a:rPr lang="tr-TR" b="0" i="1" dirty="0" smtClean="0">
                        <a:solidFill>
                          <a:srgbClr val="FF0000"/>
                        </a:solidFill>
                        <a:latin typeface="Cambria Math" panose="02040503050406030204" pitchFamily="18" charset="0"/>
                      </a:rPr>
                      <m:t>;</m:t>
                    </m:r>
                  </m:oMath>
                </a14:m>
                <a:r>
                  <a:rPr lang="tr-TR" i="1" dirty="0" smtClean="0"/>
                  <a:t>Dolayısıyla</a:t>
                </a:r>
              </a:p>
              <a:p>
                <a:pPr marL="45720" indent="0">
                  <a:buNone/>
                </a:pPr>
                <a14:m>
                  <m:oMathPara xmlns:m="http://schemas.openxmlformats.org/officeDocument/2006/math">
                    <m:oMathParaPr>
                      <m:jc m:val="centerGroup"/>
                    </m:oMathParaPr>
                    <m:oMath xmlns:m="http://schemas.openxmlformats.org/officeDocument/2006/math">
                      <m:sSup>
                        <m:sSupPr>
                          <m:ctrlPr>
                            <a:rPr lang="tr-TR" i="1">
                              <a:solidFill>
                                <a:srgbClr val="FF0000"/>
                              </a:solidFill>
                              <a:latin typeface="Cambria Math" panose="02040503050406030204" pitchFamily="18" charset="0"/>
                            </a:rPr>
                          </m:ctrlPr>
                        </m:sSupPr>
                        <m:e>
                          <m:r>
                            <a:rPr lang="tr-TR" b="0" i="1">
                              <a:solidFill>
                                <a:srgbClr val="FF0000"/>
                              </a:solidFill>
                              <a:latin typeface="Cambria Math" panose="02040503050406030204" pitchFamily="18" charset="0"/>
                            </a:rPr>
                            <m:t>𝑒</m:t>
                          </m:r>
                        </m:e>
                        <m:sup>
                          <m:r>
                            <a:rPr lang="tr-TR" b="0" i="1">
                              <a:solidFill>
                                <a:srgbClr val="FF0000"/>
                              </a:solidFill>
                              <a:latin typeface="Cambria Math" panose="02040503050406030204" pitchFamily="18" charset="0"/>
                            </a:rPr>
                            <m:t>𝐴𝑡</m:t>
                          </m:r>
                        </m:sup>
                      </m:sSup>
                      <m:nary>
                        <m:naryPr>
                          <m:limLoc m:val="undOvr"/>
                          <m:ctrlPr>
                            <a:rPr lang="tr-TR" i="1">
                              <a:solidFill>
                                <a:srgbClr val="FF0000"/>
                              </a:solidFill>
                              <a:latin typeface="Cambria Math" panose="02040503050406030204" pitchFamily="18" charset="0"/>
                            </a:rPr>
                          </m:ctrlPr>
                        </m:naryPr>
                        <m:sub>
                          <m:r>
                            <a:rPr lang="tr-TR" b="0" i="1">
                              <a:solidFill>
                                <a:srgbClr val="FF0000"/>
                              </a:solidFill>
                              <a:latin typeface="Cambria Math" panose="02040503050406030204" pitchFamily="18" charset="0"/>
                            </a:rPr>
                            <m:t>0</m:t>
                          </m:r>
                        </m:sub>
                        <m:sup>
                          <m:r>
                            <a:rPr lang="tr-TR" b="0" i="1">
                              <a:solidFill>
                                <a:srgbClr val="FF0000"/>
                              </a:solidFill>
                              <a:latin typeface="Cambria Math" panose="02040503050406030204" pitchFamily="18" charset="0"/>
                            </a:rPr>
                            <m:t>𝑡</m:t>
                          </m:r>
                        </m:sup>
                        <m:e>
                          <m:sSup>
                            <m:sSupPr>
                              <m:ctrlPr>
                                <a:rPr lang="tr-TR" i="1">
                                  <a:solidFill>
                                    <a:srgbClr val="FF0000"/>
                                  </a:solidFill>
                                  <a:latin typeface="Cambria Math" panose="02040503050406030204" pitchFamily="18" charset="0"/>
                                </a:rPr>
                              </m:ctrlPr>
                            </m:sSupPr>
                            <m:e>
                              <m:r>
                                <a:rPr lang="tr-TR" b="0" i="1">
                                  <a:solidFill>
                                    <a:srgbClr val="FF0000"/>
                                  </a:solidFill>
                                  <a:latin typeface="Cambria Math" panose="02040503050406030204" pitchFamily="18" charset="0"/>
                                </a:rPr>
                                <m:t>𝑒</m:t>
                              </m:r>
                            </m:e>
                            <m:sup>
                              <m:r>
                                <a:rPr lang="tr-TR" b="0" i="1">
                                  <a:solidFill>
                                    <a:srgbClr val="FF0000"/>
                                  </a:solidFill>
                                  <a:latin typeface="Cambria Math" panose="02040503050406030204" pitchFamily="18" charset="0"/>
                                </a:rPr>
                                <m:t>−</m:t>
                              </m:r>
                              <m:r>
                                <a:rPr lang="tr-TR" b="0" i="1">
                                  <a:solidFill>
                                    <a:srgbClr val="FF0000"/>
                                  </a:solidFill>
                                  <a:latin typeface="Cambria Math" panose="02040503050406030204" pitchFamily="18" charset="0"/>
                                </a:rPr>
                                <m:t>𝐴</m:t>
                              </m:r>
                              <m:r>
                                <a:rPr lang="tr-TR" b="0" i="1">
                                  <a:solidFill>
                                    <a:srgbClr val="FF0000"/>
                                  </a:solidFill>
                                  <a:latin typeface="Cambria Math" panose="02040503050406030204" pitchFamily="18" charset="0"/>
                                </a:rPr>
                                <m:t>𝜏</m:t>
                              </m:r>
                            </m:sup>
                          </m:sSup>
                          <m:r>
                            <a:rPr lang="tr-TR" b="0" i="1">
                              <a:solidFill>
                                <a:srgbClr val="FF0000"/>
                              </a:solidFill>
                              <a:latin typeface="Cambria Math" panose="02040503050406030204" pitchFamily="18" charset="0"/>
                            </a:rPr>
                            <m:t>𝐵𝑢</m:t>
                          </m:r>
                          <m:d>
                            <m:dPr>
                              <m:ctrlPr>
                                <a:rPr lang="tr-TR" i="1">
                                  <a:solidFill>
                                    <a:srgbClr val="FF0000"/>
                                  </a:solidFill>
                                  <a:latin typeface="Cambria Math" panose="02040503050406030204" pitchFamily="18" charset="0"/>
                                </a:rPr>
                              </m:ctrlPr>
                            </m:dPr>
                            <m:e>
                              <m:r>
                                <a:rPr lang="tr-TR" b="0" i="1">
                                  <a:solidFill>
                                    <a:srgbClr val="FF0000"/>
                                  </a:solidFill>
                                  <a:latin typeface="Cambria Math" panose="02040503050406030204" pitchFamily="18" charset="0"/>
                                </a:rPr>
                                <m:t>𝜏</m:t>
                              </m:r>
                            </m:e>
                          </m:d>
                          <m:r>
                            <a:rPr lang="tr-TR" b="0" i="1">
                              <a:solidFill>
                                <a:srgbClr val="FF0000"/>
                              </a:solidFill>
                              <a:latin typeface="Cambria Math" panose="02040503050406030204" pitchFamily="18" charset="0"/>
                            </a:rPr>
                            <m:t>𝑑</m:t>
                          </m:r>
                          <m:r>
                            <a:rPr lang="tr-TR" b="0" i="1">
                              <a:solidFill>
                                <a:srgbClr val="FF0000"/>
                              </a:solidFill>
                              <a:latin typeface="Cambria Math" panose="02040503050406030204" pitchFamily="18" charset="0"/>
                            </a:rPr>
                            <m:t>𝜏</m:t>
                          </m:r>
                        </m:e>
                      </m:nary>
                      <m:r>
                        <a:rPr lang="tr-TR" b="0" i="1">
                          <a:solidFill>
                            <a:srgbClr val="FF0000"/>
                          </a:solidFill>
                          <a:latin typeface="Cambria Math" panose="02040503050406030204" pitchFamily="18" charset="0"/>
                        </a:rPr>
                        <m:t>=</m:t>
                      </m:r>
                      <m:r>
                        <m:rPr>
                          <m:nor/>
                        </m:rPr>
                        <a:rPr lang="tr-TR" i="1">
                          <a:solidFill>
                            <a:srgbClr val="FF0000"/>
                          </a:solidFill>
                          <a:latin typeface="Cambria Math" panose="02040503050406030204" pitchFamily="18" charset="0"/>
                          <a:ea typeface="Cambria Math" panose="02040503050406030204" pitchFamily="18" charset="0"/>
                        </a:rPr>
                        <m:t>Φ</m:t>
                      </m:r>
                      <m:r>
                        <m:rPr>
                          <m:nor/>
                        </m:rPr>
                        <a:rPr lang="tr-TR" i="1">
                          <a:solidFill>
                            <a:srgbClr val="FF0000"/>
                          </a:solidFill>
                          <a:latin typeface="Cambria Math" panose="02040503050406030204" pitchFamily="18" charset="0"/>
                          <a:ea typeface="Cambria Math" panose="02040503050406030204" pitchFamily="18" charset="0"/>
                        </a:rPr>
                        <m:t>(</m:t>
                      </m:r>
                      <m:r>
                        <m:rPr>
                          <m:nor/>
                        </m:rPr>
                        <a:rPr lang="tr-TR" i="1">
                          <a:solidFill>
                            <a:srgbClr val="FF0000"/>
                          </a:solidFill>
                          <a:latin typeface="Cambria Math" panose="02040503050406030204" pitchFamily="18" charset="0"/>
                          <a:ea typeface="Cambria Math" panose="02040503050406030204" pitchFamily="18" charset="0"/>
                        </a:rPr>
                        <m:t>t</m:t>
                      </m:r>
                      <m:r>
                        <m:rPr>
                          <m:nor/>
                        </m:rPr>
                        <a:rPr lang="tr-TR" i="1">
                          <a:solidFill>
                            <a:srgbClr val="FF0000"/>
                          </a:solidFill>
                          <a:latin typeface="Cambria Math" panose="02040503050406030204" pitchFamily="18" charset="0"/>
                          <a:ea typeface="Cambria Math" panose="02040503050406030204" pitchFamily="18" charset="0"/>
                        </a:rPr>
                        <m:t>)</m:t>
                      </m:r>
                      <m:nary>
                        <m:naryPr>
                          <m:limLoc m:val="undOvr"/>
                          <m:ctrlPr>
                            <a:rPr lang="tr-TR" i="1">
                              <a:solidFill>
                                <a:srgbClr val="FF0000"/>
                              </a:solidFill>
                              <a:latin typeface="Cambria Math" panose="02040503050406030204" pitchFamily="18" charset="0"/>
                            </a:rPr>
                          </m:ctrlPr>
                        </m:naryPr>
                        <m:sub>
                          <m:r>
                            <a:rPr lang="tr-TR" b="0" i="1">
                              <a:solidFill>
                                <a:srgbClr val="FF0000"/>
                              </a:solidFill>
                              <a:latin typeface="Cambria Math" panose="02040503050406030204" pitchFamily="18" charset="0"/>
                            </a:rPr>
                            <m:t>0</m:t>
                          </m:r>
                        </m:sub>
                        <m:sup>
                          <m:r>
                            <a:rPr lang="tr-TR" b="0" i="1">
                              <a:solidFill>
                                <a:srgbClr val="FF0000"/>
                              </a:solidFill>
                              <a:latin typeface="Cambria Math" panose="02040503050406030204" pitchFamily="18" charset="0"/>
                            </a:rPr>
                            <m:t>𝑡</m:t>
                          </m:r>
                        </m:sup>
                        <m:e>
                          <m:r>
                            <m:rPr>
                              <m:nor/>
                            </m:rPr>
                            <a:rPr lang="tr-TR" i="1">
                              <a:solidFill>
                                <a:srgbClr val="FF0000"/>
                              </a:solidFill>
                              <a:latin typeface="Cambria Math" panose="02040503050406030204" pitchFamily="18" charset="0"/>
                              <a:ea typeface="Cambria Math" panose="02040503050406030204" pitchFamily="18" charset="0"/>
                            </a:rPr>
                            <m:t>Φ</m:t>
                          </m:r>
                          <m:r>
                            <m:rPr>
                              <m:nor/>
                            </m:rPr>
                            <a:rPr lang="tr-TR" i="1">
                              <a:solidFill>
                                <a:srgbClr val="FF0000"/>
                              </a:solidFill>
                              <a:latin typeface="Cambria Math" panose="02040503050406030204" pitchFamily="18" charset="0"/>
                              <a:ea typeface="Cambria Math" panose="02040503050406030204" pitchFamily="18" charset="0"/>
                            </a:rPr>
                            <m:t>(−</m:t>
                          </m:r>
                          <m:r>
                            <a:rPr lang="tr-TR" b="0" i="1" smtClean="0">
                              <a:solidFill>
                                <a:srgbClr val="FF0000"/>
                              </a:solidFill>
                              <a:latin typeface="Cambria Math" panose="02040503050406030204" pitchFamily="18" charset="0"/>
                              <a:ea typeface="Cambria Math" panose="02040503050406030204" pitchFamily="18" charset="0"/>
                            </a:rPr>
                            <m:t>𝜏</m:t>
                          </m:r>
                          <m:r>
                            <m:rPr>
                              <m:nor/>
                            </m:rPr>
                            <a:rPr lang="tr-TR" i="1">
                              <a:solidFill>
                                <a:srgbClr val="FF0000"/>
                              </a:solidFill>
                              <a:latin typeface="Cambria Math" panose="02040503050406030204" pitchFamily="18" charset="0"/>
                              <a:ea typeface="Cambria Math" panose="02040503050406030204" pitchFamily="18" charset="0"/>
                            </a:rPr>
                            <m:t>)</m:t>
                          </m:r>
                          <m:r>
                            <a:rPr lang="tr-TR" b="0" i="1">
                              <a:solidFill>
                                <a:srgbClr val="FF0000"/>
                              </a:solidFill>
                              <a:latin typeface="Cambria Math" panose="02040503050406030204" pitchFamily="18" charset="0"/>
                            </a:rPr>
                            <m:t>𝐵𝑢</m:t>
                          </m:r>
                          <m:d>
                            <m:dPr>
                              <m:ctrlPr>
                                <a:rPr lang="tr-TR" i="1">
                                  <a:solidFill>
                                    <a:srgbClr val="FF0000"/>
                                  </a:solidFill>
                                  <a:latin typeface="Cambria Math" panose="02040503050406030204" pitchFamily="18" charset="0"/>
                                </a:rPr>
                              </m:ctrlPr>
                            </m:dPr>
                            <m:e>
                              <m:r>
                                <a:rPr lang="tr-TR" b="0" i="1">
                                  <a:solidFill>
                                    <a:srgbClr val="FF0000"/>
                                  </a:solidFill>
                                  <a:latin typeface="Cambria Math" panose="02040503050406030204" pitchFamily="18" charset="0"/>
                                </a:rPr>
                                <m:t>𝜏</m:t>
                              </m:r>
                            </m:e>
                          </m:d>
                          <m:r>
                            <a:rPr lang="tr-TR" b="0" i="1">
                              <a:solidFill>
                                <a:srgbClr val="FF0000"/>
                              </a:solidFill>
                              <a:latin typeface="Cambria Math" panose="02040503050406030204" pitchFamily="18" charset="0"/>
                            </a:rPr>
                            <m:t>𝑑</m:t>
                          </m:r>
                          <m:r>
                            <a:rPr lang="tr-TR" b="0" i="1">
                              <a:solidFill>
                                <a:srgbClr val="FF0000"/>
                              </a:solidFill>
                              <a:latin typeface="Cambria Math" panose="02040503050406030204" pitchFamily="18" charset="0"/>
                            </a:rPr>
                            <m:t>𝜏</m:t>
                          </m:r>
                        </m:e>
                      </m:nary>
                    </m:oMath>
                  </m:oMathPara>
                </a14:m>
                <a:endParaRPr lang="tr-TR" i="1" dirty="0" smtClean="0"/>
              </a:p>
              <a:p>
                <a:pPr marL="45720" indent="0">
                  <a:buNone/>
                </a:pPr>
                <a:r>
                  <a:rPr lang="tr-TR" i="1" dirty="0" smtClean="0"/>
                  <a:t>Durum geçiş matrisi cinsinden tam çözüm;</a:t>
                </a:r>
              </a:p>
              <a:p>
                <a:pPr marL="45720" indent="0">
                  <a:buNone/>
                </a:pPr>
                <a14:m>
                  <m:oMathPara xmlns:m="http://schemas.openxmlformats.org/officeDocument/2006/math">
                    <m:oMathParaPr>
                      <m:jc m:val="centerGroup"/>
                    </m:oMathParaPr>
                    <m:oMath xmlns:m="http://schemas.openxmlformats.org/officeDocument/2006/math">
                      <m:r>
                        <a:rPr lang="tr-TR" b="0" i="1" smtClean="0">
                          <a:solidFill>
                            <a:schemeClr val="tx1"/>
                          </a:solidFill>
                          <a:latin typeface="Cambria Math" panose="02040503050406030204" pitchFamily="18" charset="0"/>
                        </a:rPr>
                        <m:t>𝑥</m:t>
                      </m:r>
                      <m:d>
                        <m:dPr>
                          <m:ctrlPr>
                            <a:rPr lang="tr-TR" i="1">
                              <a:solidFill>
                                <a:schemeClr val="tx1"/>
                              </a:solidFill>
                              <a:latin typeface="Cambria Math" panose="02040503050406030204" pitchFamily="18" charset="0"/>
                            </a:rPr>
                          </m:ctrlPr>
                        </m:dPr>
                        <m:e>
                          <m:r>
                            <a:rPr lang="tr-TR" b="0" i="1">
                              <a:solidFill>
                                <a:schemeClr val="tx1"/>
                              </a:solidFill>
                              <a:latin typeface="Cambria Math" panose="02040503050406030204" pitchFamily="18" charset="0"/>
                            </a:rPr>
                            <m:t>𝑡</m:t>
                          </m:r>
                        </m:e>
                      </m:d>
                      <m:r>
                        <a:rPr lang="tr-TR" b="0" i="1">
                          <a:solidFill>
                            <a:schemeClr val="tx1"/>
                          </a:solidFill>
                          <a:latin typeface="Cambria Math" panose="02040503050406030204" pitchFamily="18" charset="0"/>
                        </a:rPr>
                        <m:t>=</m:t>
                      </m:r>
                      <m:r>
                        <m:rPr>
                          <m:nor/>
                        </m:rPr>
                        <a:rPr lang="tr-TR" i="1">
                          <a:solidFill>
                            <a:schemeClr val="tx1"/>
                          </a:solidFill>
                          <a:latin typeface="Cambria Math" panose="02040503050406030204" pitchFamily="18" charset="0"/>
                          <a:ea typeface="Cambria Math" panose="02040503050406030204" pitchFamily="18" charset="0"/>
                        </a:rPr>
                        <m:t>Φ</m:t>
                      </m:r>
                      <m:r>
                        <m:rPr>
                          <m:nor/>
                        </m:rPr>
                        <a:rPr lang="tr-TR" i="1">
                          <a:solidFill>
                            <a:schemeClr val="tx1"/>
                          </a:solidFill>
                          <a:latin typeface="Cambria Math" panose="02040503050406030204" pitchFamily="18" charset="0"/>
                          <a:ea typeface="Cambria Math" panose="02040503050406030204" pitchFamily="18" charset="0"/>
                        </a:rPr>
                        <m:t>(</m:t>
                      </m:r>
                      <m:r>
                        <m:rPr>
                          <m:nor/>
                        </m:rPr>
                        <a:rPr lang="tr-TR" i="1">
                          <a:solidFill>
                            <a:schemeClr val="tx1"/>
                          </a:solidFill>
                          <a:latin typeface="Cambria Math" panose="02040503050406030204" pitchFamily="18" charset="0"/>
                          <a:ea typeface="Cambria Math" panose="02040503050406030204" pitchFamily="18" charset="0"/>
                        </a:rPr>
                        <m:t>t</m:t>
                      </m:r>
                      <m:r>
                        <m:rPr>
                          <m:nor/>
                        </m:rPr>
                        <a:rPr lang="tr-TR" i="1">
                          <a:solidFill>
                            <a:schemeClr val="tx1"/>
                          </a:solidFill>
                          <a:latin typeface="Cambria Math" panose="02040503050406030204" pitchFamily="18" charset="0"/>
                          <a:ea typeface="Cambria Math" panose="02040503050406030204" pitchFamily="18" charset="0"/>
                        </a:rPr>
                        <m:t>)</m:t>
                      </m:r>
                      <m:r>
                        <a:rPr lang="tr-TR" b="0" i="1">
                          <a:solidFill>
                            <a:schemeClr val="tx1"/>
                          </a:solidFill>
                          <a:latin typeface="Cambria Math" panose="02040503050406030204" pitchFamily="18" charset="0"/>
                        </a:rPr>
                        <m:t>𝑥</m:t>
                      </m:r>
                      <m:d>
                        <m:dPr>
                          <m:ctrlPr>
                            <a:rPr lang="tr-TR" i="1">
                              <a:solidFill>
                                <a:schemeClr val="tx1"/>
                              </a:solidFill>
                              <a:latin typeface="Cambria Math" panose="02040503050406030204" pitchFamily="18" charset="0"/>
                            </a:rPr>
                          </m:ctrlPr>
                        </m:dPr>
                        <m:e>
                          <m:r>
                            <a:rPr lang="tr-TR" b="0" i="1">
                              <a:solidFill>
                                <a:schemeClr val="tx1"/>
                              </a:solidFill>
                              <a:latin typeface="Cambria Math" panose="02040503050406030204" pitchFamily="18" charset="0"/>
                            </a:rPr>
                            <m:t>0</m:t>
                          </m:r>
                        </m:e>
                      </m:d>
                      <m:r>
                        <a:rPr lang="tr-TR" b="0" i="1" smtClean="0">
                          <a:solidFill>
                            <a:schemeClr val="tx1"/>
                          </a:solidFill>
                          <a:latin typeface="Cambria Math" panose="02040503050406030204" pitchFamily="18" charset="0"/>
                        </a:rPr>
                        <m:t>+</m:t>
                      </m:r>
                      <m:r>
                        <m:rPr>
                          <m:nor/>
                        </m:rPr>
                        <a:rPr lang="tr-TR" i="1">
                          <a:solidFill>
                            <a:schemeClr val="tx1"/>
                          </a:solidFill>
                          <a:latin typeface="Cambria Math" panose="02040503050406030204" pitchFamily="18" charset="0"/>
                          <a:ea typeface="Cambria Math" panose="02040503050406030204" pitchFamily="18" charset="0"/>
                        </a:rPr>
                        <m:t>Φ</m:t>
                      </m:r>
                      <m:r>
                        <m:rPr>
                          <m:nor/>
                        </m:rPr>
                        <a:rPr lang="tr-TR" i="1">
                          <a:solidFill>
                            <a:schemeClr val="tx1"/>
                          </a:solidFill>
                          <a:latin typeface="Cambria Math" panose="02040503050406030204" pitchFamily="18" charset="0"/>
                          <a:ea typeface="Cambria Math" panose="02040503050406030204" pitchFamily="18" charset="0"/>
                        </a:rPr>
                        <m:t>(</m:t>
                      </m:r>
                      <m:r>
                        <m:rPr>
                          <m:nor/>
                        </m:rPr>
                        <a:rPr lang="tr-TR" i="1">
                          <a:solidFill>
                            <a:schemeClr val="tx1"/>
                          </a:solidFill>
                          <a:latin typeface="Cambria Math" panose="02040503050406030204" pitchFamily="18" charset="0"/>
                          <a:ea typeface="Cambria Math" panose="02040503050406030204" pitchFamily="18" charset="0"/>
                        </a:rPr>
                        <m:t>t</m:t>
                      </m:r>
                      <m:r>
                        <m:rPr>
                          <m:nor/>
                        </m:rPr>
                        <a:rPr lang="tr-TR" i="1">
                          <a:solidFill>
                            <a:schemeClr val="tx1"/>
                          </a:solidFill>
                          <a:latin typeface="Cambria Math" panose="02040503050406030204" pitchFamily="18" charset="0"/>
                          <a:ea typeface="Cambria Math" panose="02040503050406030204" pitchFamily="18" charset="0"/>
                        </a:rPr>
                        <m:t>)</m:t>
                      </m:r>
                      <m:nary>
                        <m:naryPr>
                          <m:limLoc m:val="undOvr"/>
                          <m:ctrlPr>
                            <a:rPr lang="tr-TR" i="1">
                              <a:solidFill>
                                <a:schemeClr val="tx1"/>
                              </a:solidFill>
                              <a:latin typeface="Cambria Math" panose="02040503050406030204" pitchFamily="18" charset="0"/>
                            </a:rPr>
                          </m:ctrlPr>
                        </m:naryPr>
                        <m:sub>
                          <m:r>
                            <a:rPr lang="tr-TR" b="0" i="1">
                              <a:solidFill>
                                <a:schemeClr val="tx1"/>
                              </a:solidFill>
                              <a:latin typeface="Cambria Math" panose="02040503050406030204" pitchFamily="18" charset="0"/>
                            </a:rPr>
                            <m:t>0</m:t>
                          </m:r>
                        </m:sub>
                        <m:sup>
                          <m:r>
                            <a:rPr lang="tr-TR" b="0" i="1">
                              <a:solidFill>
                                <a:schemeClr val="tx1"/>
                              </a:solidFill>
                              <a:latin typeface="Cambria Math" panose="02040503050406030204" pitchFamily="18" charset="0"/>
                            </a:rPr>
                            <m:t>𝑡</m:t>
                          </m:r>
                        </m:sup>
                        <m:e>
                          <m:r>
                            <m:rPr>
                              <m:nor/>
                            </m:rPr>
                            <a:rPr lang="tr-TR" i="1">
                              <a:solidFill>
                                <a:schemeClr val="tx1"/>
                              </a:solidFill>
                              <a:latin typeface="Cambria Math" panose="02040503050406030204" pitchFamily="18" charset="0"/>
                              <a:ea typeface="Cambria Math" panose="02040503050406030204" pitchFamily="18" charset="0"/>
                            </a:rPr>
                            <m:t>Φ</m:t>
                          </m:r>
                          <m:r>
                            <m:rPr>
                              <m:nor/>
                            </m:rPr>
                            <a:rPr lang="tr-TR" i="1">
                              <a:solidFill>
                                <a:schemeClr val="tx1"/>
                              </a:solidFill>
                              <a:latin typeface="Cambria Math" panose="02040503050406030204" pitchFamily="18" charset="0"/>
                              <a:ea typeface="Cambria Math" panose="02040503050406030204" pitchFamily="18" charset="0"/>
                            </a:rPr>
                            <m:t>(−</m:t>
                          </m:r>
                          <m:r>
                            <a:rPr lang="tr-TR" b="0" i="1">
                              <a:solidFill>
                                <a:schemeClr val="tx1"/>
                              </a:solidFill>
                              <a:latin typeface="Cambria Math" panose="02040503050406030204" pitchFamily="18" charset="0"/>
                              <a:ea typeface="Cambria Math" panose="02040503050406030204" pitchFamily="18" charset="0"/>
                            </a:rPr>
                            <m:t>𝜏</m:t>
                          </m:r>
                          <m:r>
                            <m:rPr>
                              <m:nor/>
                            </m:rPr>
                            <a:rPr lang="tr-TR" i="1">
                              <a:solidFill>
                                <a:schemeClr val="tx1"/>
                              </a:solidFill>
                              <a:latin typeface="Cambria Math" panose="02040503050406030204" pitchFamily="18" charset="0"/>
                              <a:ea typeface="Cambria Math" panose="02040503050406030204" pitchFamily="18" charset="0"/>
                            </a:rPr>
                            <m:t>)</m:t>
                          </m:r>
                          <m:r>
                            <a:rPr lang="tr-TR" b="0" i="1">
                              <a:solidFill>
                                <a:schemeClr val="tx1"/>
                              </a:solidFill>
                              <a:latin typeface="Cambria Math" panose="02040503050406030204" pitchFamily="18" charset="0"/>
                            </a:rPr>
                            <m:t>𝐵𝑢</m:t>
                          </m:r>
                          <m:d>
                            <m:dPr>
                              <m:ctrlPr>
                                <a:rPr lang="tr-TR" i="1">
                                  <a:solidFill>
                                    <a:schemeClr val="tx1"/>
                                  </a:solidFill>
                                  <a:latin typeface="Cambria Math" panose="02040503050406030204" pitchFamily="18" charset="0"/>
                                </a:rPr>
                              </m:ctrlPr>
                            </m:dPr>
                            <m:e>
                              <m:r>
                                <a:rPr lang="tr-TR" b="0" i="1">
                                  <a:solidFill>
                                    <a:schemeClr val="tx1"/>
                                  </a:solidFill>
                                  <a:latin typeface="Cambria Math" panose="02040503050406030204" pitchFamily="18" charset="0"/>
                                </a:rPr>
                                <m:t>𝜏</m:t>
                              </m:r>
                            </m:e>
                          </m:d>
                          <m:r>
                            <a:rPr lang="tr-TR" b="0" i="1">
                              <a:solidFill>
                                <a:schemeClr val="tx1"/>
                              </a:solidFill>
                              <a:latin typeface="Cambria Math" panose="02040503050406030204" pitchFamily="18" charset="0"/>
                            </a:rPr>
                            <m:t>𝑑</m:t>
                          </m:r>
                          <m:r>
                            <a:rPr lang="tr-TR" b="0" i="1">
                              <a:solidFill>
                                <a:schemeClr val="tx1"/>
                              </a:solidFill>
                              <a:latin typeface="Cambria Math" panose="02040503050406030204" pitchFamily="18" charset="0"/>
                            </a:rPr>
                            <m:t>𝜏</m:t>
                          </m:r>
                        </m:e>
                      </m:nary>
                    </m:oMath>
                  </m:oMathPara>
                </a14:m>
                <a:endParaRPr lang="tr-TR" i="1" dirty="0" smtClean="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35</a:t>
            </a:fld>
            <a:endParaRPr lang="tr-TR"/>
          </a:p>
        </p:txBody>
      </p:sp>
    </p:spTree>
    <p:extLst>
      <p:ext uri="{BB962C8B-B14F-4D97-AF65-F5344CB8AC3E}">
        <p14:creationId xmlns:p14="http://schemas.microsoft.com/office/powerpoint/2010/main" val="1950750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Durum Geçiş </a:t>
            </a:r>
            <a:r>
              <a:rPr lang="tr-TR" dirty="0" smtClean="0"/>
              <a:t>Matrisinin Bazı Özellikleri</a:t>
            </a:r>
            <a:endParaRPr lang="tr-TR" dirty="0"/>
          </a:p>
        </p:txBody>
      </p:sp>
      <mc:AlternateContent xmlns:mc="http://schemas.openxmlformats.org/markup-compatibility/2006" xmlns:a14="http://schemas.microsoft.com/office/drawing/2010/main">
        <mc:Choice Requires="a14">
          <p:sp>
            <p:nvSpPr>
              <p:cNvPr id="4" name="İçerik Yer Tutucusu 3"/>
              <p:cNvSpPr>
                <a:spLocks noGrp="1"/>
              </p:cNvSpPr>
              <p:nvPr>
                <p:ph sz="half" idx="1"/>
              </p:nvPr>
            </p:nvSpPr>
            <p:spPr/>
            <p:txBody>
              <a:bodyPr/>
              <a:lstStyle/>
              <a:p>
                <a:pPr marL="452628" indent="-342900">
                  <a:spcBef>
                    <a:spcPts val="600"/>
                  </a:spcBef>
                  <a:spcAft>
                    <a:spcPts val="600"/>
                  </a:spcAft>
                  <a:buFont typeface="Wingdings" panose="05000000000000000000" pitchFamily="2" charset="2"/>
                  <a:buChar char="ü"/>
                </a:pPr>
                <a14:m>
                  <m:oMath xmlns:m="http://schemas.openxmlformats.org/officeDocument/2006/math">
                    <m:r>
                      <m:rPr>
                        <m:sty m:val="p"/>
                      </m:rPr>
                      <a:rPr lang="tr-TR">
                        <a:latin typeface="Cambria Math" panose="02040503050406030204" pitchFamily="18" charset="0"/>
                      </a:rPr>
                      <m:t>Φ</m:t>
                    </m:r>
                    <m:r>
                      <m:rPr>
                        <m:lit/>
                      </m:rPr>
                      <a:rPr lang="tr-TR" i="1">
                        <a:latin typeface="Cambria Math" panose="02040503050406030204" pitchFamily="18" charset="0"/>
                      </a:rPr>
                      <m:t>(</m:t>
                    </m:r>
                    <m:r>
                      <a:rPr lang="tr-TR" i="1">
                        <a:latin typeface="Cambria Math" panose="02040503050406030204" pitchFamily="18" charset="0"/>
                      </a:rPr>
                      <m:t>0)=</m:t>
                    </m:r>
                    <m:r>
                      <a:rPr lang="tr-TR" i="1">
                        <a:latin typeface="Cambria Math" panose="02040503050406030204" pitchFamily="18" charset="0"/>
                      </a:rPr>
                      <m:t>𝐼</m:t>
                    </m:r>
                  </m:oMath>
                </a14:m>
                <a:endParaRPr lang="tr-TR" dirty="0"/>
              </a:p>
              <a:p>
                <a:pPr marL="452628" indent="-342900">
                  <a:spcBef>
                    <a:spcPts val="600"/>
                  </a:spcBef>
                  <a:spcAft>
                    <a:spcPts val="600"/>
                  </a:spcAft>
                  <a:buFont typeface="Wingdings" panose="05000000000000000000" pitchFamily="2" charset="2"/>
                  <a:buChar char="ü"/>
                </a:pPr>
                <a14:m>
                  <m:oMath xmlns:m="http://schemas.openxmlformats.org/officeDocument/2006/math">
                    <m:r>
                      <a:rPr lang="tr-TR" i="1">
                        <a:latin typeface="Cambria Math" panose="02040503050406030204" pitchFamily="18" charset="0"/>
                      </a:rPr>
                      <m:t>𝑇𝑒𝑘𝑖𝑙</m:t>
                    </m:r>
                    <m:r>
                      <a:rPr lang="tr-TR" i="1">
                        <a:latin typeface="Cambria Math" panose="02040503050406030204" pitchFamily="18" charset="0"/>
                      </a:rPr>
                      <m:t> </m:t>
                    </m:r>
                    <m:r>
                      <a:rPr lang="tr-TR" i="1">
                        <a:latin typeface="Cambria Math" panose="02040503050406030204" pitchFamily="18" charset="0"/>
                      </a:rPr>
                      <m:t>𝐷𝑒</m:t>
                    </m:r>
                    <m:r>
                      <a:rPr lang="tr-TR" i="1">
                        <a:latin typeface="Cambria Math" panose="02040503050406030204" pitchFamily="18" charset="0"/>
                      </a:rPr>
                      <m:t>ğ</m:t>
                    </m:r>
                    <m:r>
                      <a:rPr lang="tr-TR" i="1">
                        <a:latin typeface="Cambria Math" panose="02040503050406030204" pitchFamily="18" charset="0"/>
                      </a:rPr>
                      <m:t>𝑖𝑙</m:t>
                    </m:r>
                  </m:oMath>
                </a14:m>
                <a:endParaRPr lang="tr-TR" dirty="0"/>
              </a:p>
              <a:p>
                <a:pPr marL="452628" indent="-342900">
                  <a:spcBef>
                    <a:spcPts val="600"/>
                  </a:spcBef>
                  <a:spcAft>
                    <a:spcPts val="600"/>
                  </a:spcAft>
                  <a:buFont typeface="Wingdings" panose="05000000000000000000" pitchFamily="2" charset="2"/>
                  <a:buChar char="ü"/>
                </a:pPr>
                <a14:m>
                  <m:oMath xmlns:m="http://schemas.openxmlformats.org/officeDocument/2006/math">
                    <m:sSup>
                      <m:sSupPr>
                        <m:ctrlPr>
                          <a:rPr lang="tr-TR" i="1">
                            <a:latin typeface="Cambria Math" panose="02040503050406030204" pitchFamily="18" charset="0"/>
                          </a:rPr>
                        </m:ctrlPr>
                      </m:sSupPr>
                      <m:e>
                        <m:r>
                          <m:rPr>
                            <m:sty m:val="p"/>
                          </m:rPr>
                          <a:rPr lang="tr-TR">
                            <a:latin typeface="Cambria Math" panose="02040503050406030204" pitchFamily="18" charset="0"/>
                          </a:rPr>
                          <m:t>Φ</m:t>
                        </m:r>
                      </m:e>
                      <m:sup>
                        <m:r>
                          <a:rPr lang="tr-TR" i="1">
                            <a:latin typeface="Cambria Math" panose="02040503050406030204" pitchFamily="18" charset="0"/>
                          </a:rPr>
                          <m:t>−</m:t>
                        </m:r>
                        <m:r>
                          <a:rPr lang="tr-TR">
                            <a:latin typeface="Cambria Math" panose="02040503050406030204" pitchFamily="18" charset="0"/>
                          </a:rPr>
                          <m:t>1</m:t>
                        </m:r>
                      </m:sup>
                    </m:sSup>
                    <m:r>
                      <m:rPr>
                        <m:lit/>
                      </m:rP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r>
                      <m:rPr>
                        <m:sty m:val="p"/>
                      </m:rPr>
                      <a:rPr lang="tr-TR">
                        <a:latin typeface="Cambria Math" panose="02040503050406030204" pitchFamily="18" charset="0"/>
                      </a:rPr>
                      <m:t>Φ</m:t>
                    </m:r>
                    <m:r>
                      <m:rPr>
                        <m:lit/>
                      </m:rPr>
                      <a:rPr lang="tr-TR" i="1">
                        <a:latin typeface="Cambria Math" panose="02040503050406030204" pitchFamily="18" charset="0"/>
                      </a:rPr>
                      <m:t>(</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endParaRPr lang="tr-TR" dirty="0"/>
              </a:p>
              <a:p>
                <a:pPr marL="452628" indent="-342900">
                  <a:spcBef>
                    <a:spcPts val="600"/>
                  </a:spcBef>
                  <a:spcAft>
                    <a:spcPts val="600"/>
                  </a:spcAft>
                  <a:buFont typeface="Wingdings" panose="05000000000000000000" pitchFamily="2" charset="2"/>
                  <a:buChar char="ü"/>
                </a:pPr>
                <a14:m>
                  <m:oMath xmlns:m="http://schemas.openxmlformats.org/officeDocument/2006/math">
                    <m:r>
                      <m:rPr>
                        <m:sty m:val="p"/>
                      </m:rPr>
                      <a:rPr lang="tr-TR">
                        <a:latin typeface="Cambria Math" panose="02040503050406030204" pitchFamily="18" charset="0"/>
                      </a:rPr>
                      <m:t>Φ</m:t>
                    </m:r>
                    <m:r>
                      <m:rPr>
                        <m:lit/>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2</m:t>
                        </m:r>
                      </m:sub>
                    </m:sSub>
                    <m:r>
                      <a:rPr lang="tr-TR" i="1">
                        <a:latin typeface="Cambria Math" panose="02040503050406030204" pitchFamily="18" charset="0"/>
                      </a:rPr>
                      <m:t>)=</m:t>
                    </m:r>
                    <m:r>
                      <m:rPr>
                        <m:sty m:val="p"/>
                      </m:rPr>
                      <a:rPr lang="tr-TR">
                        <a:latin typeface="Cambria Math" panose="02040503050406030204" pitchFamily="18" charset="0"/>
                      </a:rPr>
                      <m:t>Φ</m:t>
                    </m:r>
                    <m:r>
                      <m:rPr>
                        <m:lit/>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1</m:t>
                        </m:r>
                      </m:sub>
                    </m:sSub>
                    <m:r>
                      <a:rPr lang="tr-TR" i="1">
                        <a:latin typeface="Cambria Math" panose="02040503050406030204" pitchFamily="18" charset="0"/>
                      </a:rPr>
                      <m:t>)</m:t>
                    </m:r>
                    <m:r>
                      <m:rPr>
                        <m:sty m:val="p"/>
                      </m:rPr>
                      <a:rPr lang="tr-TR">
                        <a:latin typeface="Cambria Math" panose="02040503050406030204" pitchFamily="18" charset="0"/>
                      </a:rPr>
                      <m:t>Φ</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1</m:t>
                        </m:r>
                      </m:sub>
                    </m:sSub>
                    <m:r>
                      <a:rPr lang="tr-TR" i="1">
                        <a:latin typeface="Cambria Math" panose="02040503050406030204" pitchFamily="18" charset="0"/>
                      </a:rPr>
                      <m:t>)</m:t>
                    </m:r>
                  </m:oMath>
                </a14:m>
                <a:endParaRPr lang="tr-TR" dirty="0"/>
              </a:p>
              <a:p>
                <a:pPr marL="452628" indent="-342900">
                  <a:spcBef>
                    <a:spcPts val="600"/>
                  </a:spcBef>
                  <a:spcAft>
                    <a:spcPts val="600"/>
                  </a:spcAft>
                  <a:buFont typeface="Wingdings" panose="05000000000000000000" pitchFamily="2" charset="2"/>
                  <a:buChar char="ü"/>
                </a:pPr>
                <a14:m>
                  <m:oMath xmlns:m="http://schemas.openxmlformats.org/officeDocument/2006/math">
                    <m:r>
                      <m:rPr>
                        <m:sty m:val="p"/>
                      </m:rPr>
                      <a:rPr lang="tr-TR">
                        <a:latin typeface="Cambria Math" panose="02040503050406030204" pitchFamily="18" charset="0"/>
                      </a:rPr>
                      <m:t>Φ</m:t>
                    </m:r>
                    <m:r>
                      <m:rPr>
                        <m:lit/>
                      </m:rPr>
                      <a:rPr lang="tr-TR" i="1">
                        <a:latin typeface="Cambria Math" panose="02040503050406030204" pitchFamily="18" charset="0"/>
                      </a:rPr>
                      <m:t>(</m:t>
                    </m:r>
                    <m:r>
                      <a:rPr lang="tr-TR" i="1">
                        <a:latin typeface="Cambria Math" panose="02040503050406030204" pitchFamily="18" charset="0"/>
                      </a:rPr>
                      <m:t>𝑛𝑇</m:t>
                    </m:r>
                    <m:r>
                      <a:rPr lang="tr-TR" i="1">
                        <a:latin typeface="Cambria Math" panose="02040503050406030204" pitchFamily="18" charset="0"/>
                      </a:rPr>
                      <m:t>)=</m:t>
                    </m:r>
                    <m:sSup>
                      <m:sSupPr>
                        <m:ctrlPr>
                          <a:rPr lang="tr-TR" i="1">
                            <a:latin typeface="Cambria Math" panose="02040503050406030204" pitchFamily="18" charset="0"/>
                          </a:rPr>
                        </m:ctrlPr>
                      </m:sSupPr>
                      <m:e>
                        <m:r>
                          <m:rPr>
                            <m:sty m:val="p"/>
                          </m:rPr>
                          <a:rPr lang="tr-TR">
                            <a:latin typeface="Cambria Math" panose="02040503050406030204" pitchFamily="18" charset="0"/>
                          </a:rPr>
                          <m:t>Φ</m:t>
                        </m:r>
                      </m:e>
                      <m:sup>
                        <m:r>
                          <m:rPr>
                            <m:sty m:val="p"/>
                          </m:rPr>
                          <a:rPr lang="tr-TR">
                            <a:latin typeface="Cambria Math" panose="02040503050406030204" pitchFamily="18" charset="0"/>
                          </a:rPr>
                          <m:t>n</m:t>
                        </m:r>
                      </m:sup>
                    </m:sSup>
                    <m:r>
                      <m:rPr>
                        <m:lit/>
                      </m:rPr>
                      <a:rPr lang="tr-TR" i="1">
                        <a:latin typeface="Cambria Math" panose="02040503050406030204" pitchFamily="18" charset="0"/>
                      </a:rPr>
                      <m:t>(</m:t>
                    </m:r>
                    <m:r>
                      <a:rPr lang="tr-TR" i="1">
                        <a:latin typeface="Cambria Math" panose="02040503050406030204" pitchFamily="18" charset="0"/>
                      </a:rPr>
                      <m:t>𝑇</m:t>
                    </m:r>
                    <m:r>
                      <a:rPr lang="tr-TR" i="1">
                        <a:latin typeface="Cambria Math" panose="02040503050406030204" pitchFamily="18" charset="0"/>
                      </a:rPr>
                      <m:t>)</m:t>
                    </m:r>
                  </m:oMath>
                </a14:m>
                <a:endParaRPr lang="tr-TR" dirty="0"/>
              </a:p>
              <a:p>
                <a:pPr marL="452628" indent="-342900">
                  <a:spcBef>
                    <a:spcPts val="600"/>
                  </a:spcBef>
                  <a:spcAft>
                    <a:spcPts val="600"/>
                  </a:spcAft>
                  <a:buFont typeface="Wingdings" panose="05000000000000000000" pitchFamily="2" charset="2"/>
                  <a:buChar char="ü"/>
                </a:pPr>
                <a14:m>
                  <m:oMath xmlns:m="http://schemas.openxmlformats.org/officeDocument/2006/math">
                    <m:r>
                      <m:rPr>
                        <m:sty m:val="p"/>
                      </m:rPr>
                      <a:rPr lang="tr-TR">
                        <a:latin typeface="Cambria Math" panose="02040503050406030204" pitchFamily="18" charset="0"/>
                      </a:rPr>
                      <m:t>Φ</m:t>
                    </m:r>
                    <m:r>
                      <m:rPr>
                        <m:lit/>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2</m:t>
                        </m:r>
                      </m:sub>
                    </m:sSub>
                    <m:r>
                      <a:rPr lang="tr-TR" i="1">
                        <a:latin typeface="Cambria Math" panose="02040503050406030204" pitchFamily="18" charset="0"/>
                      </a:rPr>
                      <m:t>)=</m:t>
                    </m:r>
                    <m:r>
                      <m:rPr>
                        <m:sty m:val="p"/>
                      </m:rPr>
                      <a:rPr lang="tr-TR">
                        <a:latin typeface="Cambria Math" panose="02040503050406030204" pitchFamily="18" charset="0"/>
                      </a:rPr>
                      <m:t>Φ</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1</m:t>
                        </m:r>
                      </m:sub>
                    </m:sSub>
                    <m:r>
                      <a:rPr lang="tr-TR" i="1">
                        <a:latin typeface="Cambria Math" panose="02040503050406030204" pitchFamily="18" charset="0"/>
                      </a:rPr>
                      <m:t>)</m:t>
                    </m:r>
                    <m:r>
                      <m:rPr>
                        <m:sty m:val="p"/>
                      </m:rPr>
                      <a:rPr lang="tr-TR">
                        <a:latin typeface="Cambria Math" panose="02040503050406030204" pitchFamily="18" charset="0"/>
                      </a:rPr>
                      <m:t>Φ</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2</m:t>
                        </m:r>
                      </m:sub>
                    </m:sSub>
                    <m:r>
                      <a:rPr lang="tr-TR" i="1">
                        <a:latin typeface="Cambria Math" panose="02040503050406030204" pitchFamily="18" charset="0"/>
                      </a:rPr>
                      <m:t>)</m:t>
                    </m:r>
                  </m:oMath>
                </a14:m>
                <a:endParaRPr lang="tr-TR" dirty="0"/>
              </a:p>
              <a:p>
                <a:pPr marL="452628" indent="-342900">
                  <a:spcBef>
                    <a:spcPts val="600"/>
                  </a:spcBef>
                  <a:spcAft>
                    <a:spcPts val="600"/>
                  </a:spcAft>
                  <a:buFont typeface="Wingdings" panose="05000000000000000000" pitchFamily="2" charset="2"/>
                  <a:buChar char="ü"/>
                </a:pPr>
                <a14:m>
                  <m:oMath xmlns:m="http://schemas.openxmlformats.org/officeDocument/2006/math">
                    <m:acc>
                      <m:accPr>
                        <m:chr m:val="̇"/>
                        <m:ctrlPr>
                          <a:rPr lang="tr-TR" i="1">
                            <a:latin typeface="Cambria Math" panose="02040503050406030204" pitchFamily="18" charset="0"/>
                          </a:rPr>
                        </m:ctrlPr>
                      </m:accPr>
                      <m:e>
                        <m:r>
                          <m:rPr>
                            <m:sty m:val="p"/>
                          </m:rPr>
                          <a:rPr lang="tr-TR">
                            <a:latin typeface="Cambria Math" panose="02040503050406030204" pitchFamily="18" charset="0"/>
                          </a:rPr>
                          <m:t>Φ</m:t>
                        </m:r>
                      </m:e>
                    </m:acc>
                    <m:r>
                      <m:rPr>
                        <m:lit/>
                      </m:rP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r>
                      <a:rPr lang="tr-TR" i="1">
                        <a:latin typeface="Cambria Math" panose="02040503050406030204" pitchFamily="18" charset="0"/>
                      </a:rPr>
                      <m:t>𝐴</m:t>
                    </m:r>
                    <m:r>
                      <m:rPr>
                        <m:sty m:val="p"/>
                      </m:rPr>
                      <a:rPr lang="tr-TR">
                        <a:latin typeface="Cambria Math" panose="02040503050406030204" pitchFamily="18" charset="0"/>
                      </a:rPr>
                      <m:t>Φ</m:t>
                    </m:r>
                    <m:r>
                      <m:rPr>
                        <m:lit/>
                      </m:rP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endParaRPr lang="tr-TR" dirty="0"/>
              </a:p>
              <a:p>
                <a:endParaRPr lang="tr-TR" dirty="0"/>
              </a:p>
            </p:txBody>
          </p:sp>
        </mc:Choice>
        <mc:Fallback xmlns="">
          <p:sp>
            <p:nvSpPr>
              <p:cNvPr id="4" name="İçerik Yer Tutucusu 3"/>
              <p:cNvSpPr>
                <a:spLocks noGrp="1" noRot="1" noChangeAspect="1" noMove="1" noResize="1" noEditPoints="1" noAdjustHandles="1" noChangeArrowheads="1" noChangeShapeType="1" noTextEdit="1"/>
              </p:cNvSpPr>
              <p:nvPr>
                <p:ph sz="half" idx="1"/>
              </p:nvPr>
            </p:nvSpPr>
            <p:spPr>
              <a:blipFill rotWithShape="0">
                <a:blip r:embed="rId2"/>
                <a:stretch>
                  <a:fillRect t="-445"/>
                </a:stretch>
              </a:blipFill>
            </p:spPr>
            <p:txBody>
              <a:bodyPr/>
              <a:lstStyle/>
              <a:p>
                <a:r>
                  <a:rPr lang="tr-TR">
                    <a:noFill/>
                  </a:rPr>
                  <a:t> </a:t>
                </a:r>
              </a:p>
            </p:txBody>
          </p:sp>
        </mc:Fallback>
      </mc:AlternateContent>
      <p:pic>
        <p:nvPicPr>
          <p:cNvPr id="6" name="İçerik Yer Tutucusu 5"/>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r="59591"/>
          <a:stretch/>
        </p:blipFill>
        <p:spPr>
          <a:xfrm>
            <a:off x="6426199" y="1551151"/>
            <a:ext cx="4536718" cy="2880000"/>
          </a:xfrm>
          <a:prstGeom prst="rect">
            <a:avLst/>
          </a:prstGeom>
        </p:spPr>
      </p:pic>
    </p:spTree>
    <p:extLst>
      <p:ext uri="{BB962C8B-B14F-4D97-AF65-F5344CB8AC3E}">
        <p14:creationId xmlns:p14="http://schemas.microsoft.com/office/powerpoint/2010/main" val="240485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dirty="0" smtClean="0"/>
              <a:t>Durum Geçiş Matrisinin Bulunması İçin Yöntemler</a:t>
            </a:r>
            <a:endParaRPr lang="tr-TR"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pPr marL="502920" indent="-457200">
                  <a:buFont typeface="+mj-lt"/>
                  <a:buAutoNum type="arabicPeriod"/>
                </a:pPr>
                <a14:m>
                  <m:oMath xmlns:m="http://schemas.openxmlformats.org/officeDocument/2006/math">
                    <m:r>
                      <m:rPr>
                        <m:nor/>
                      </m:rPr>
                      <a:rPr lang="tr-TR" i="1" smtClean="0">
                        <a:solidFill>
                          <a:schemeClr val="tx1"/>
                        </a:solidFill>
                        <a:latin typeface="Cambria Math" panose="02040503050406030204" pitchFamily="18" charset="0"/>
                        <a:ea typeface="Cambria Math" panose="02040503050406030204" pitchFamily="18" charset="0"/>
                      </a:rPr>
                      <m:t>Φ</m:t>
                    </m:r>
                    <m:r>
                      <m:rPr>
                        <m:nor/>
                      </m:rPr>
                      <a:rPr lang="tr-TR" i="1" smtClean="0">
                        <a:solidFill>
                          <a:schemeClr val="tx1"/>
                        </a:solidFill>
                        <a:latin typeface="Cambria Math" panose="02040503050406030204" pitchFamily="18" charset="0"/>
                        <a:ea typeface="Cambria Math" panose="02040503050406030204" pitchFamily="18" charset="0"/>
                      </a:rPr>
                      <m:t>(</m:t>
                    </m:r>
                    <m:r>
                      <m:rPr>
                        <m:nor/>
                      </m:rPr>
                      <a:rPr lang="tr-TR" i="1" smtClean="0">
                        <a:solidFill>
                          <a:schemeClr val="tx1"/>
                        </a:solidFill>
                        <a:latin typeface="Cambria Math" panose="02040503050406030204" pitchFamily="18" charset="0"/>
                        <a:ea typeface="Cambria Math" panose="02040503050406030204" pitchFamily="18" charset="0"/>
                      </a:rPr>
                      <m:t>t</m:t>
                    </m:r>
                    <m:r>
                      <m:rPr>
                        <m:nor/>
                      </m:rPr>
                      <a:rPr lang="tr-TR" i="1" smtClean="0">
                        <a:solidFill>
                          <a:schemeClr val="tx1"/>
                        </a:solidFill>
                        <a:latin typeface="Cambria Math" panose="02040503050406030204" pitchFamily="18" charset="0"/>
                        <a:ea typeface="Cambria Math" panose="02040503050406030204" pitchFamily="18" charset="0"/>
                      </a:rPr>
                      <m:t>)</m:t>
                    </m:r>
                    <m:r>
                      <a:rPr lang="tr-TR" i="1" dirty="0">
                        <a:solidFill>
                          <a:schemeClr val="tx1"/>
                        </a:solidFill>
                        <a:latin typeface="Cambria Math" panose="02040503050406030204" pitchFamily="18" charset="0"/>
                      </a:rPr>
                      <m:t>=</m:t>
                    </m:r>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ℒ</m:t>
                        </m:r>
                      </m:e>
                      <m:sup>
                        <m:r>
                          <a:rPr lang="tr-TR" i="1">
                            <a:solidFill>
                              <a:schemeClr val="tx1"/>
                            </a:solidFill>
                            <a:latin typeface="Cambria Math" panose="02040503050406030204" pitchFamily="18" charset="0"/>
                          </a:rPr>
                          <m:t>−1</m:t>
                        </m:r>
                      </m:sup>
                    </m:sSup>
                    <m:d>
                      <m:dPr>
                        <m:begChr m:val="["/>
                        <m:endChr m:val="]"/>
                        <m:ctrlPr>
                          <a:rPr lang="tr-TR" i="1">
                            <a:solidFill>
                              <a:schemeClr val="tx1"/>
                            </a:solidFill>
                            <a:latin typeface="Cambria Math" panose="02040503050406030204" pitchFamily="18" charset="0"/>
                          </a:rPr>
                        </m:ctrlPr>
                      </m:dPr>
                      <m:e>
                        <m:sSup>
                          <m:sSupPr>
                            <m:ctrlPr>
                              <a:rPr lang="tr-TR" i="1">
                                <a:solidFill>
                                  <a:schemeClr val="tx1"/>
                                </a:solidFill>
                                <a:latin typeface="Cambria Math" panose="02040503050406030204" pitchFamily="18" charset="0"/>
                              </a:rPr>
                            </m:ctrlPr>
                          </m:sSupPr>
                          <m:e>
                            <m:d>
                              <m:dPr>
                                <m:ctrlPr>
                                  <a:rPr lang="tr-TR" i="1">
                                    <a:solidFill>
                                      <a:schemeClr val="tx1"/>
                                    </a:solidFill>
                                    <a:latin typeface="Cambria Math" panose="02040503050406030204" pitchFamily="18" charset="0"/>
                                  </a:rPr>
                                </m:ctrlPr>
                              </m:dPr>
                              <m:e>
                                <m:r>
                                  <a:rPr lang="tr-TR" i="1">
                                    <a:solidFill>
                                      <a:schemeClr val="tx1"/>
                                    </a:solidFill>
                                    <a:latin typeface="Cambria Math" panose="02040503050406030204" pitchFamily="18" charset="0"/>
                                  </a:rPr>
                                  <m:t>𝑠𝐼</m:t>
                                </m:r>
                                <m:r>
                                  <a:rPr lang="tr-TR" i="1">
                                    <a:solidFill>
                                      <a:schemeClr val="tx1"/>
                                    </a:solidFill>
                                    <a:latin typeface="Cambria Math" panose="02040503050406030204" pitchFamily="18" charset="0"/>
                                  </a:rPr>
                                  <m:t>−</m:t>
                                </m:r>
                                <m:r>
                                  <a:rPr lang="tr-TR" i="1">
                                    <a:solidFill>
                                      <a:schemeClr val="tx1"/>
                                    </a:solidFill>
                                    <a:latin typeface="Cambria Math" panose="02040503050406030204" pitchFamily="18" charset="0"/>
                                  </a:rPr>
                                  <m:t>𝐴</m:t>
                                </m:r>
                              </m:e>
                            </m:d>
                          </m:e>
                          <m:sup>
                            <m:r>
                              <a:rPr lang="tr-TR" i="1">
                                <a:solidFill>
                                  <a:schemeClr val="tx1"/>
                                </a:solidFill>
                                <a:latin typeface="Cambria Math" panose="02040503050406030204" pitchFamily="18" charset="0"/>
                              </a:rPr>
                              <m:t>−1</m:t>
                            </m:r>
                          </m:sup>
                        </m:sSup>
                        <m:r>
                          <m:rPr>
                            <m:nor/>
                          </m:rPr>
                          <a:rPr lang="tr-TR" i="1" dirty="0">
                            <a:solidFill>
                              <a:schemeClr val="tx1"/>
                            </a:solidFill>
                          </a:rPr>
                          <m:t> </m:t>
                        </m:r>
                      </m:e>
                    </m:d>
                  </m:oMath>
                </a14:m>
                <a:r>
                  <a:rPr lang="tr-TR" i="1" dirty="0" smtClean="0">
                    <a:solidFill>
                      <a:schemeClr val="tx1"/>
                    </a:solidFill>
                  </a:rPr>
                  <a:t>; </a:t>
                </a:r>
              </a:p>
              <a:p>
                <a:pPr marL="502920" indent="-457200">
                  <a:buFont typeface="+mj-lt"/>
                  <a:buAutoNum type="arabicPeriod"/>
                </a:pPr>
                <a14:m>
                  <m:oMath xmlns:m="http://schemas.openxmlformats.org/officeDocument/2006/math">
                    <m:r>
                      <m:rPr>
                        <m:nor/>
                      </m:rPr>
                      <a:rPr lang="tr-TR" i="1">
                        <a:solidFill>
                          <a:schemeClr val="tx1"/>
                        </a:solidFill>
                        <a:latin typeface="Cambria Math" panose="02040503050406030204" pitchFamily="18" charset="0"/>
                        <a:ea typeface="Cambria Math" panose="02040503050406030204" pitchFamily="18" charset="0"/>
                      </a:rPr>
                      <m:t>Φ</m:t>
                    </m:r>
                    <m:r>
                      <m:rPr>
                        <m:nor/>
                      </m:rPr>
                      <a:rPr lang="tr-TR" i="1">
                        <a:solidFill>
                          <a:schemeClr val="tx1"/>
                        </a:solidFill>
                        <a:latin typeface="Cambria Math" panose="02040503050406030204" pitchFamily="18" charset="0"/>
                        <a:ea typeface="Cambria Math" panose="02040503050406030204" pitchFamily="18" charset="0"/>
                      </a:rPr>
                      <m:t>(</m:t>
                    </m:r>
                    <m:r>
                      <m:rPr>
                        <m:nor/>
                      </m:rPr>
                      <a:rPr lang="tr-TR" i="1">
                        <a:solidFill>
                          <a:schemeClr val="tx1"/>
                        </a:solidFill>
                        <a:latin typeface="Cambria Math" panose="02040503050406030204" pitchFamily="18" charset="0"/>
                        <a:ea typeface="Cambria Math" panose="02040503050406030204" pitchFamily="18" charset="0"/>
                      </a:rPr>
                      <m:t>t</m:t>
                    </m:r>
                    <m:r>
                      <m:rPr>
                        <m:nor/>
                      </m:rPr>
                      <a:rPr lang="tr-TR" i="1">
                        <a:solidFill>
                          <a:schemeClr val="tx1"/>
                        </a:solidFill>
                        <a:latin typeface="Cambria Math" panose="02040503050406030204" pitchFamily="18" charset="0"/>
                        <a:ea typeface="Cambria Math" panose="02040503050406030204" pitchFamily="18" charset="0"/>
                      </a:rPr>
                      <m:t>)</m:t>
                    </m:r>
                    <m:r>
                      <a:rPr lang="tr-TR" i="1">
                        <a:solidFill>
                          <a:schemeClr val="tx1"/>
                        </a:solidFill>
                        <a:latin typeface="Cambria Math" panose="02040503050406030204" pitchFamily="18" charset="0"/>
                      </a:rPr>
                      <m:t>=</m:t>
                    </m:r>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ℒ</m:t>
                        </m:r>
                      </m:e>
                      <m:sup>
                        <m:r>
                          <a:rPr lang="tr-TR" i="1">
                            <a:solidFill>
                              <a:schemeClr val="tx1"/>
                            </a:solidFill>
                            <a:latin typeface="Cambria Math" panose="02040503050406030204" pitchFamily="18" charset="0"/>
                          </a:rPr>
                          <m:t>−1</m:t>
                        </m:r>
                      </m:sup>
                    </m:sSup>
                    <m:d>
                      <m:dPr>
                        <m:begChr m:val="["/>
                        <m:endChr m:val="]"/>
                        <m:ctrlPr>
                          <a:rPr lang="tr-TR" i="1">
                            <a:solidFill>
                              <a:schemeClr val="tx1"/>
                            </a:solidFill>
                            <a:latin typeface="Cambria Math" panose="02040503050406030204" pitchFamily="18" charset="0"/>
                          </a:rPr>
                        </m:ctrlPr>
                      </m:dPr>
                      <m:e>
                        <m:r>
                          <m:rPr>
                            <m:nor/>
                          </m:rPr>
                          <a:rPr lang="tr-TR" i="1">
                            <a:solidFill>
                              <a:schemeClr val="tx1"/>
                            </a:solidFill>
                            <a:latin typeface="Cambria Math" panose="02040503050406030204" pitchFamily="18" charset="0"/>
                            <a:ea typeface="Cambria Math" panose="02040503050406030204" pitchFamily="18" charset="0"/>
                          </a:rPr>
                          <m:t>Φ</m:t>
                        </m:r>
                        <m:r>
                          <m:rPr>
                            <m:nor/>
                          </m:rPr>
                          <a:rPr lang="tr-TR" i="1">
                            <a:solidFill>
                              <a:schemeClr val="tx1"/>
                            </a:solidFill>
                            <a:latin typeface="Cambria Math" panose="02040503050406030204" pitchFamily="18" charset="0"/>
                            <a:ea typeface="Cambria Math" panose="02040503050406030204" pitchFamily="18" charset="0"/>
                          </a:rPr>
                          <m:t>(</m:t>
                        </m:r>
                        <m:r>
                          <m:rPr>
                            <m:nor/>
                          </m:rPr>
                          <a:rPr lang="tr-TR" i="1">
                            <a:solidFill>
                              <a:schemeClr val="tx1"/>
                            </a:solidFill>
                            <a:latin typeface="Cambria Math" panose="02040503050406030204" pitchFamily="18" charset="0"/>
                            <a:ea typeface="Cambria Math" panose="02040503050406030204" pitchFamily="18" charset="0"/>
                          </a:rPr>
                          <m:t>s</m:t>
                        </m:r>
                        <m:r>
                          <m:rPr>
                            <m:nor/>
                          </m:rPr>
                          <a:rPr lang="tr-TR" i="1">
                            <a:solidFill>
                              <a:schemeClr val="tx1"/>
                            </a:solidFill>
                            <a:latin typeface="Cambria Math" panose="02040503050406030204" pitchFamily="18" charset="0"/>
                            <a:ea typeface="Cambria Math" panose="02040503050406030204" pitchFamily="18" charset="0"/>
                          </a:rPr>
                          <m:t>)</m:t>
                        </m:r>
                        <m:r>
                          <a:rPr lang="tr-TR" i="1">
                            <a:solidFill>
                              <a:schemeClr val="tx1"/>
                            </a:solidFill>
                            <a:latin typeface="Cambria Math" panose="02040503050406030204" pitchFamily="18" charset="0"/>
                          </a:rPr>
                          <m:t> </m:t>
                        </m:r>
                      </m:e>
                    </m:d>
                    <m:r>
                      <a:rPr lang="tr-TR" b="0" i="1" dirty="0" smtClean="0">
                        <a:solidFill>
                          <a:schemeClr val="tx1"/>
                        </a:solidFill>
                        <a:latin typeface="Cambria Math" panose="02040503050406030204" pitchFamily="18" charset="0"/>
                      </a:rPr>
                      <m:t>;</m:t>
                    </m:r>
                  </m:oMath>
                </a14:m>
                <a:endParaRPr lang="tr-TR" i="1" dirty="0" smtClean="0">
                  <a:solidFill>
                    <a:schemeClr val="tx1"/>
                  </a:solidFill>
                </a:endParaRPr>
              </a:p>
              <a:p>
                <a:pPr marL="502920" indent="-457200">
                  <a:buFont typeface="+mj-lt"/>
                  <a:buAutoNum type="arabicPeriod"/>
                </a:pPr>
                <a14:m>
                  <m:oMath xmlns:m="http://schemas.openxmlformats.org/officeDocument/2006/math">
                    <m:r>
                      <m:rPr>
                        <m:nor/>
                      </m:rPr>
                      <a:rPr lang="tr-TR" i="1">
                        <a:solidFill>
                          <a:schemeClr val="tx1"/>
                        </a:solidFill>
                        <a:latin typeface="Cambria Math" panose="02040503050406030204" pitchFamily="18" charset="0"/>
                        <a:ea typeface="Cambria Math" panose="02040503050406030204" pitchFamily="18" charset="0"/>
                      </a:rPr>
                      <m:t>Φ</m:t>
                    </m:r>
                    <m:r>
                      <m:rPr>
                        <m:nor/>
                      </m:rPr>
                      <a:rPr lang="tr-TR" i="1">
                        <a:solidFill>
                          <a:schemeClr val="tx1"/>
                        </a:solidFill>
                        <a:latin typeface="Cambria Math" panose="02040503050406030204" pitchFamily="18" charset="0"/>
                        <a:ea typeface="Cambria Math" panose="02040503050406030204" pitchFamily="18" charset="0"/>
                      </a:rPr>
                      <m:t>(</m:t>
                    </m:r>
                    <m:r>
                      <m:rPr>
                        <m:nor/>
                      </m:rPr>
                      <a:rPr lang="tr-TR" i="1">
                        <a:solidFill>
                          <a:schemeClr val="tx1"/>
                        </a:solidFill>
                        <a:latin typeface="Cambria Math" panose="02040503050406030204" pitchFamily="18" charset="0"/>
                        <a:ea typeface="Cambria Math" panose="02040503050406030204" pitchFamily="18" charset="0"/>
                      </a:rPr>
                      <m:t>t</m:t>
                    </m:r>
                    <m:r>
                      <m:rPr>
                        <m:nor/>
                      </m:rPr>
                      <a:rPr lang="tr-TR" i="1">
                        <a:solidFill>
                          <a:schemeClr val="tx1"/>
                        </a:solidFill>
                        <a:latin typeface="Cambria Math" panose="02040503050406030204" pitchFamily="18" charset="0"/>
                        <a:ea typeface="Cambria Math" panose="02040503050406030204" pitchFamily="18" charset="0"/>
                      </a:rPr>
                      <m:t>)</m:t>
                    </m:r>
                    <m:r>
                      <a:rPr lang="tr-TR" b="0" i="1" smtClean="0">
                        <a:solidFill>
                          <a:schemeClr val="tx1"/>
                        </a:solidFill>
                        <a:latin typeface="Cambria Math" panose="02040503050406030204" pitchFamily="18" charset="0"/>
                        <a:ea typeface="Cambria Math" panose="02040503050406030204" pitchFamily="18" charset="0"/>
                      </a:rPr>
                      <m:t>=</m:t>
                    </m:r>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𝑒</m:t>
                        </m:r>
                      </m:e>
                      <m:sup>
                        <m:r>
                          <a:rPr lang="tr-TR" i="1">
                            <a:solidFill>
                              <a:schemeClr val="tx1"/>
                            </a:solidFill>
                            <a:latin typeface="Cambria Math" panose="02040503050406030204" pitchFamily="18" charset="0"/>
                          </a:rPr>
                          <m:t>𝐴𝑡</m:t>
                        </m:r>
                      </m:sup>
                    </m:sSup>
                    <m:r>
                      <a:rPr lang="tr-TR" i="1">
                        <a:solidFill>
                          <a:schemeClr val="tx1"/>
                        </a:solidFill>
                        <a:latin typeface="Cambria Math" panose="02040503050406030204" pitchFamily="18" charset="0"/>
                      </a:rPr>
                      <m:t>=</m:t>
                    </m:r>
                    <m:r>
                      <a:rPr lang="tr-TR" i="1">
                        <a:solidFill>
                          <a:schemeClr val="tx1"/>
                        </a:solidFill>
                        <a:latin typeface="Cambria Math" panose="02040503050406030204" pitchFamily="18" charset="0"/>
                      </a:rPr>
                      <m:t>𝐼</m:t>
                    </m:r>
                    <m:r>
                      <a:rPr lang="tr-TR" i="1">
                        <a:solidFill>
                          <a:schemeClr val="tx1"/>
                        </a:solidFill>
                        <a:latin typeface="Cambria Math" panose="02040503050406030204" pitchFamily="18" charset="0"/>
                      </a:rPr>
                      <m:t>+</m:t>
                    </m:r>
                    <m:r>
                      <a:rPr lang="tr-TR" i="1">
                        <a:solidFill>
                          <a:schemeClr val="tx1"/>
                        </a:solidFill>
                        <a:latin typeface="Cambria Math" panose="02040503050406030204" pitchFamily="18" charset="0"/>
                      </a:rPr>
                      <m:t>𝐴𝑡</m:t>
                    </m:r>
                    <m:r>
                      <a:rPr lang="tr-TR" i="1">
                        <a:solidFill>
                          <a:schemeClr val="tx1"/>
                        </a:solidFill>
                        <a:latin typeface="Cambria Math" panose="02040503050406030204" pitchFamily="18" charset="0"/>
                      </a:rPr>
                      <m:t>+</m:t>
                    </m:r>
                    <m:f>
                      <m:fPr>
                        <m:ctrlPr>
                          <a:rPr lang="tr-TR" i="1">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i="1">
                            <a:solidFill>
                              <a:schemeClr val="tx1"/>
                            </a:solidFill>
                            <a:latin typeface="Cambria Math" panose="02040503050406030204" pitchFamily="18" charset="0"/>
                          </a:rPr>
                          <m:t>2!</m:t>
                        </m:r>
                      </m:den>
                    </m:f>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𝐴</m:t>
                        </m:r>
                      </m:e>
                      <m:sup>
                        <m:r>
                          <a:rPr lang="tr-TR" i="1">
                            <a:solidFill>
                              <a:schemeClr val="tx1"/>
                            </a:solidFill>
                            <a:latin typeface="Cambria Math" panose="02040503050406030204" pitchFamily="18" charset="0"/>
                          </a:rPr>
                          <m:t>2</m:t>
                        </m:r>
                      </m:sup>
                    </m:sSup>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𝑡</m:t>
                        </m:r>
                      </m:e>
                      <m:sup>
                        <m:r>
                          <a:rPr lang="tr-TR" i="1">
                            <a:solidFill>
                              <a:schemeClr val="tx1"/>
                            </a:solidFill>
                            <a:latin typeface="Cambria Math" panose="02040503050406030204" pitchFamily="18" charset="0"/>
                          </a:rPr>
                          <m:t>2</m:t>
                        </m:r>
                      </m:sup>
                    </m:sSup>
                    <m:r>
                      <a:rPr lang="tr-TR" i="1">
                        <a:solidFill>
                          <a:schemeClr val="tx1"/>
                        </a:solidFill>
                        <a:latin typeface="Cambria Math" panose="02040503050406030204" pitchFamily="18" charset="0"/>
                      </a:rPr>
                      <m:t>+</m:t>
                    </m:r>
                    <m:f>
                      <m:fPr>
                        <m:ctrlPr>
                          <a:rPr lang="tr-TR" i="1">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i="1">
                            <a:solidFill>
                              <a:schemeClr val="tx1"/>
                            </a:solidFill>
                            <a:latin typeface="Cambria Math" panose="02040503050406030204" pitchFamily="18" charset="0"/>
                          </a:rPr>
                          <m:t>3!</m:t>
                        </m:r>
                      </m:den>
                    </m:f>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𝐴</m:t>
                        </m:r>
                      </m:e>
                      <m:sup>
                        <m:r>
                          <a:rPr lang="tr-TR" i="1">
                            <a:solidFill>
                              <a:schemeClr val="tx1"/>
                            </a:solidFill>
                            <a:latin typeface="Cambria Math" panose="02040503050406030204" pitchFamily="18" charset="0"/>
                          </a:rPr>
                          <m:t>3</m:t>
                        </m:r>
                      </m:sup>
                    </m:sSup>
                    <m:sSup>
                      <m:sSupPr>
                        <m:ctrlPr>
                          <a:rPr lang="tr-TR" i="1">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rPr>
                          <m:t>𝑡</m:t>
                        </m:r>
                      </m:e>
                      <m:sup>
                        <m:r>
                          <a:rPr lang="tr-TR" i="1">
                            <a:solidFill>
                              <a:schemeClr val="tx1"/>
                            </a:solidFill>
                            <a:latin typeface="Cambria Math" panose="02040503050406030204" pitchFamily="18" charset="0"/>
                          </a:rPr>
                          <m:t>3</m:t>
                        </m:r>
                      </m:sup>
                    </m:sSup>
                    <m:r>
                      <a:rPr lang="tr-TR" i="1">
                        <a:solidFill>
                          <a:schemeClr val="tx1"/>
                        </a:solidFill>
                        <a:latin typeface="Cambria Math" panose="02040503050406030204" pitchFamily="18" charset="0"/>
                      </a:rPr>
                      <m:t>+…</m:t>
                    </m:r>
                  </m:oMath>
                </a14:m>
                <a:r>
                  <a:rPr lang="tr-TR" i="1" dirty="0">
                    <a:solidFill>
                      <a:schemeClr val="tx1"/>
                    </a:solidFill>
                  </a:rPr>
                  <a:t>; </a:t>
                </a:r>
                <a:endParaRPr lang="tr-TR" i="1" dirty="0" smtClean="0">
                  <a:solidFill>
                    <a:schemeClr val="tx1"/>
                  </a:solidFill>
                </a:endParaRPr>
              </a:p>
              <a:p>
                <a:pPr marL="502920" indent="-457200">
                  <a:buFont typeface="+mj-lt"/>
                  <a:buAutoNum type="arabicPeriod"/>
                </a:pPr>
                <a14:m>
                  <m:oMath xmlns:m="http://schemas.openxmlformats.org/officeDocument/2006/math">
                    <m:acc>
                      <m:accPr>
                        <m:chr m:val="̇"/>
                        <m:ctrlPr>
                          <a:rPr lang="tr-TR" i="1">
                            <a:solidFill>
                              <a:schemeClr val="tx1"/>
                            </a:solidFill>
                            <a:latin typeface="Cambria Math" panose="02040503050406030204" pitchFamily="18" charset="0"/>
                          </a:rPr>
                        </m:ctrlPr>
                      </m:accPr>
                      <m:e>
                        <m:r>
                          <m:rPr>
                            <m:sty m:val="p"/>
                          </m:rPr>
                          <a:rPr lang="tr-TR">
                            <a:solidFill>
                              <a:schemeClr val="tx1"/>
                            </a:solidFill>
                            <a:latin typeface="Cambria Math" panose="02040503050406030204" pitchFamily="18" charset="0"/>
                          </a:rPr>
                          <m:t>Φ</m:t>
                        </m:r>
                      </m:e>
                    </m:acc>
                    <m:r>
                      <m:rPr>
                        <m:lit/>
                      </m:rPr>
                      <a:rPr lang="tr-TR" i="1">
                        <a:solidFill>
                          <a:schemeClr val="tx1"/>
                        </a:solidFill>
                        <a:latin typeface="Cambria Math" panose="02040503050406030204" pitchFamily="18" charset="0"/>
                      </a:rPr>
                      <m:t>(</m:t>
                    </m:r>
                    <m:r>
                      <a:rPr lang="tr-TR" i="1">
                        <a:solidFill>
                          <a:schemeClr val="tx1"/>
                        </a:solidFill>
                        <a:latin typeface="Cambria Math" panose="02040503050406030204" pitchFamily="18" charset="0"/>
                      </a:rPr>
                      <m:t>𝑡</m:t>
                    </m:r>
                    <m:r>
                      <a:rPr lang="tr-TR" i="1">
                        <a:solidFill>
                          <a:schemeClr val="tx1"/>
                        </a:solidFill>
                        <a:latin typeface="Cambria Math" panose="02040503050406030204" pitchFamily="18" charset="0"/>
                      </a:rPr>
                      <m:t>)=</m:t>
                    </m:r>
                    <m:r>
                      <a:rPr lang="tr-TR" i="1">
                        <a:solidFill>
                          <a:schemeClr val="tx1"/>
                        </a:solidFill>
                        <a:latin typeface="Cambria Math" panose="02040503050406030204" pitchFamily="18" charset="0"/>
                      </a:rPr>
                      <m:t>𝐴</m:t>
                    </m:r>
                    <m:r>
                      <m:rPr>
                        <m:sty m:val="p"/>
                      </m:rPr>
                      <a:rPr lang="tr-TR">
                        <a:solidFill>
                          <a:schemeClr val="tx1"/>
                        </a:solidFill>
                        <a:latin typeface="Cambria Math" panose="02040503050406030204" pitchFamily="18" charset="0"/>
                      </a:rPr>
                      <m:t>Φ</m:t>
                    </m:r>
                    <m:r>
                      <m:rPr>
                        <m:lit/>
                      </m:rPr>
                      <a:rPr lang="tr-TR" i="1">
                        <a:solidFill>
                          <a:schemeClr val="tx1"/>
                        </a:solidFill>
                        <a:latin typeface="Cambria Math" panose="02040503050406030204" pitchFamily="18" charset="0"/>
                      </a:rPr>
                      <m:t>(</m:t>
                    </m:r>
                    <m:r>
                      <a:rPr lang="tr-TR" i="1">
                        <a:solidFill>
                          <a:schemeClr val="tx1"/>
                        </a:solidFill>
                        <a:latin typeface="Cambria Math" panose="02040503050406030204" pitchFamily="18" charset="0"/>
                      </a:rPr>
                      <m:t>𝑡</m:t>
                    </m:r>
                    <m:r>
                      <a:rPr lang="tr-TR" i="1">
                        <a:solidFill>
                          <a:schemeClr val="tx1"/>
                        </a:solidFill>
                        <a:latin typeface="Cambria Math" panose="02040503050406030204" pitchFamily="18" charset="0"/>
                      </a:rPr>
                      <m:t>)</m:t>
                    </m:r>
                  </m:oMath>
                </a14:m>
                <a:r>
                  <a:rPr lang="tr-TR" dirty="0" smtClean="0">
                    <a:solidFill>
                      <a:schemeClr val="tx1"/>
                    </a:solidFill>
                  </a:rPr>
                  <a:t> denkleminin </a:t>
                </a:r>
                <a14:m>
                  <m:oMath xmlns:m="http://schemas.openxmlformats.org/officeDocument/2006/math">
                    <m:r>
                      <m:rPr>
                        <m:sty m:val="p"/>
                      </m:rPr>
                      <a:rPr lang="tr-TR">
                        <a:solidFill>
                          <a:schemeClr val="tx1"/>
                        </a:solidFill>
                        <a:latin typeface="Cambria Math" panose="02040503050406030204" pitchFamily="18" charset="0"/>
                      </a:rPr>
                      <m:t>Φ</m:t>
                    </m:r>
                    <m:r>
                      <m:rPr>
                        <m:lit/>
                      </m:rPr>
                      <a:rPr lang="tr-TR" i="1">
                        <a:solidFill>
                          <a:schemeClr val="tx1"/>
                        </a:solidFill>
                        <a:latin typeface="Cambria Math" panose="02040503050406030204" pitchFamily="18" charset="0"/>
                      </a:rPr>
                      <m:t>(</m:t>
                    </m:r>
                    <m:r>
                      <a:rPr lang="tr-TR" i="1">
                        <a:solidFill>
                          <a:schemeClr val="tx1"/>
                        </a:solidFill>
                        <a:latin typeface="Cambria Math" panose="02040503050406030204" pitchFamily="18" charset="0"/>
                      </a:rPr>
                      <m:t>0)=</m:t>
                    </m:r>
                    <m:r>
                      <a:rPr lang="tr-TR" i="1">
                        <a:solidFill>
                          <a:schemeClr val="tx1"/>
                        </a:solidFill>
                        <a:latin typeface="Cambria Math" panose="02040503050406030204" pitchFamily="18" charset="0"/>
                      </a:rPr>
                      <m:t>𝐼</m:t>
                    </m:r>
                  </m:oMath>
                </a14:m>
                <a:r>
                  <a:rPr lang="tr-TR" dirty="0" smtClean="0">
                    <a:solidFill>
                      <a:schemeClr val="tx1"/>
                    </a:solidFill>
                  </a:rPr>
                  <a:t> başlangıç koşullarında çözümü yoluyla</a:t>
                </a:r>
              </a:p>
              <a:p>
                <a:pPr marL="45720" indent="0">
                  <a:buNone/>
                </a:pPr>
                <a:endParaRPr lang="tr-TR" dirty="0"/>
              </a:p>
              <a:p>
                <a:pPr marL="45720" indent="0">
                  <a:buNone/>
                </a:pPr>
                <a:r>
                  <a:rPr lang="tr-TR" dirty="0" smtClean="0">
                    <a:solidFill>
                      <a:schemeClr val="tx1"/>
                    </a:solidFill>
                  </a:rPr>
                  <a:t>Bu yöntemleri elle uygulamak zahmetlidir dolayısıyla bilgisayarla hesaplama araçları kullanılabilir. </a:t>
                </a:r>
                <a:endParaRPr lang="tr-TR" dirty="0">
                  <a:solidFill>
                    <a:schemeClr val="tx1"/>
                  </a:solidFill>
                </a:endParaRPr>
              </a:p>
              <a:p>
                <a:pPr marL="502920" indent="-457200">
                  <a:buFont typeface="+mj-lt"/>
                  <a:buAutoNum type="arabicPeriod"/>
                </a:pPr>
                <a:endParaRPr lang="tr-TR"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2"/>
                <a:stretch>
                  <a:fillRect l="-273" t="-1373"/>
                </a:stretch>
              </a:blipFill>
            </p:spPr>
            <p:txBody>
              <a:bodyPr/>
              <a:lstStyle/>
              <a:p>
                <a:r>
                  <a:rPr lang="tr-TR">
                    <a:noFill/>
                  </a:rPr>
                  <a:t> </a:t>
                </a:r>
              </a:p>
            </p:txBody>
          </p:sp>
        </mc:Fallback>
      </mc:AlternateContent>
      <p:sp>
        <p:nvSpPr>
          <p:cNvPr id="5" name="Date Placeholder 4"/>
          <p:cNvSpPr>
            <a:spLocks noGrp="1"/>
          </p:cNvSpPr>
          <p:nvPr>
            <p:ph type="dt" sz="half" idx="10"/>
          </p:nvPr>
        </p:nvSpPr>
        <p:spPr/>
        <p:txBody>
          <a:bodyPr/>
          <a:lstStyle/>
          <a:p>
            <a:fld id="{A4920C92-C129-4A29-B7DE-6868BACBB59B}" type="datetime1">
              <a:rPr lang="tr-TR" smtClean="0"/>
              <a:t>24.02.2019</a:t>
            </a:fld>
            <a:endParaRPr lang="tr-TR"/>
          </a:p>
        </p:txBody>
      </p:sp>
      <p:sp>
        <p:nvSpPr>
          <p:cNvPr id="6" name="Footer Placeholder 5"/>
          <p:cNvSpPr>
            <a:spLocks noGrp="1"/>
          </p:cNvSpPr>
          <p:nvPr>
            <p:ph type="ftr" sz="quarter" idx="11"/>
          </p:nvPr>
        </p:nvSpPr>
        <p:spPr/>
        <p:txBody>
          <a:bodyPr/>
          <a:lstStyle/>
          <a:p>
            <a:r>
              <a:rPr lang="tr-TR" smtClean="0"/>
              <a:t>Dr. Nurdan Bilgin 2018-2019</a:t>
            </a:r>
            <a:endParaRPr lang="tr-TR"/>
          </a:p>
        </p:txBody>
      </p:sp>
      <p:sp>
        <p:nvSpPr>
          <p:cNvPr id="7" name="Slide Number Placeholder 6"/>
          <p:cNvSpPr>
            <a:spLocks noGrp="1"/>
          </p:cNvSpPr>
          <p:nvPr>
            <p:ph type="sldNum" sz="quarter" idx="12"/>
          </p:nvPr>
        </p:nvSpPr>
        <p:spPr/>
        <p:txBody>
          <a:bodyPr/>
          <a:lstStyle/>
          <a:p>
            <a:fld id="{A1F581CE-71F0-4088-85C7-6D10BC70B87B}" type="slidenum">
              <a:rPr lang="tr-TR" smtClean="0"/>
              <a:t>37</a:t>
            </a:fld>
            <a:endParaRPr lang="tr-TR"/>
          </a:p>
        </p:txBody>
      </p:sp>
    </p:spTree>
    <p:extLst>
      <p:ext uri="{BB962C8B-B14F-4D97-AF65-F5344CB8AC3E}">
        <p14:creationId xmlns:p14="http://schemas.microsoft.com/office/powerpoint/2010/main" val="3481103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Durum Denklemlerinin </a:t>
            </a:r>
            <a:r>
              <a:rPr lang="tr-TR" dirty="0" smtClean="0"/>
              <a:t>Çözümünün Genelleştirilmesi</a:t>
            </a:r>
            <a:r>
              <a:rPr lang="tr-TR" dirty="0"/>
              <a:t/>
            </a:r>
            <a:br>
              <a:rPr lang="tr-TR" dirty="0"/>
            </a:br>
            <a:r>
              <a:rPr lang="tr-TR" dirty="0"/>
              <a:t>Zamanla Değişmeyen Doğrusal Sistemler (LTI) için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acc>
                      <m:accPr>
                        <m:chr m:val="̇"/>
                        <m:ctrlPr>
                          <a:rPr lang="tr-TR" i="1" smtClean="0">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m:t>
                    </m:r>
                    <m:r>
                      <a:rPr lang="tr-TR" i="1">
                        <a:latin typeface="Cambria Math" panose="02040503050406030204" pitchFamily="18" charset="0"/>
                      </a:rPr>
                      <m:t>𝐴𝑥</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𝐵𝑢</m:t>
                    </m:r>
                    <m:d>
                      <m:dPr>
                        <m:ctrlPr>
                          <a:rPr lang="tr-TR" i="1">
                            <a:latin typeface="Cambria Math" panose="02040503050406030204" pitchFamily="18" charset="0"/>
                          </a:rPr>
                        </m:ctrlPr>
                      </m:dPr>
                      <m:e>
                        <m:r>
                          <a:rPr lang="tr-TR" i="1">
                            <a:latin typeface="Cambria Math" panose="02040503050406030204" pitchFamily="18" charset="0"/>
                          </a:rPr>
                          <m:t>𝑡</m:t>
                        </m:r>
                      </m:e>
                    </m:d>
                  </m:oMath>
                </a14:m>
                <a:endParaRPr lang="tr-TR" dirty="0"/>
              </a:p>
              <a:p>
                <a:pPr>
                  <a:spcBef>
                    <a:spcPts val="600"/>
                  </a:spcBef>
                  <a:spcAft>
                    <a:spcPts val="600"/>
                  </a:spcAft>
                </a:pPr>
                <a14:m>
                  <m:oMath xmlns:m="http://schemas.openxmlformats.org/officeDocument/2006/math">
                    <m:r>
                      <m:rPr>
                        <m:sty m:val="p"/>
                      </m:rPr>
                      <a:rPr lang="tr-TR" smtClean="0">
                        <a:solidFill>
                          <a:schemeClr val="tx1"/>
                        </a:solidFill>
                        <a:latin typeface="Cambria Math" panose="02040503050406030204" pitchFamily="18" charset="0"/>
                      </a:rPr>
                      <m:t>t</m:t>
                    </m:r>
                    <m:r>
                      <a:rPr lang="tr-TR" smtClean="0">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m:rPr>
                            <m:sty m:val="p"/>
                          </m:rPr>
                          <a:rPr lang="tr-TR">
                            <a:solidFill>
                              <a:schemeClr val="tx1"/>
                            </a:solidFill>
                            <a:latin typeface="Cambria Math" panose="02040503050406030204" pitchFamily="18" charset="0"/>
                          </a:rPr>
                          <m:t>t</m:t>
                        </m:r>
                      </m:e>
                      <m:sub>
                        <m:r>
                          <a:rPr lang="tr-TR">
                            <a:solidFill>
                              <a:schemeClr val="tx1"/>
                            </a:solidFill>
                            <a:latin typeface="Cambria Math" panose="02040503050406030204" pitchFamily="18" charset="0"/>
                          </a:rPr>
                          <m:t>0</m:t>
                        </m:r>
                      </m:sub>
                    </m:sSub>
                  </m:oMath>
                </a14:m>
                <a:r>
                  <a:rPr lang="tr-TR" dirty="0">
                    <a:solidFill>
                      <a:schemeClr val="tx1"/>
                    </a:solidFill>
                  </a:rPr>
                  <a:t> için belirli bir giriş </a:t>
                </a:r>
                <a14:m>
                  <m:oMath xmlns:m="http://schemas.openxmlformats.org/officeDocument/2006/math">
                    <m:r>
                      <m:rPr>
                        <m:sty m:val="p"/>
                      </m:rPr>
                      <a:rPr lang="tr-TR">
                        <a:solidFill>
                          <a:schemeClr val="tx1"/>
                        </a:solidFill>
                        <a:latin typeface="Cambria Math" panose="02040503050406030204" pitchFamily="18" charset="0"/>
                      </a:rPr>
                      <m:t>u</m:t>
                    </m:r>
                    <m:d>
                      <m:dPr>
                        <m:ctrlPr>
                          <a:rPr lang="tr-TR" i="1">
                            <a:solidFill>
                              <a:schemeClr val="tx1"/>
                            </a:solidFill>
                            <a:latin typeface="Cambria Math" panose="02040503050406030204" pitchFamily="18" charset="0"/>
                          </a:rPr>
                        </m:ctrlPr>
                      </m:dPr>
                      <m:e>
                        <m:r>
                          <m:rPr>
                            <m:sty m:val="p"/>
                          </m:rPr>
                          <a:rPr lang="tr-TR">
                            <a:solidFill>
                              <a:schemeClr val="tx1"/>
                            </a:solidFill>
                            <a:latin typeface="Cambria Math" panose="02040503050406030204" pitchFamily="18" charset="0"/>
                          </a:rPr>
                          <m:t>t</m:t>
                        </m:r>
                      </m:e>
                    </m:d>
                  </m:oMath>
                </a14:m>
                <a:r>
                  <a:rPr lang="tr-TR" dirty="0">
                    <a:solidFill>
                      <a:schemeClr val="tx1"/>
                    </a:solidFill>
                  </a:rPr>
                  <a:t> ve belirli başlangıç koşulları </a:t>
                </a:r>
                <a14:m>
                  <m:oMath xmlns:m="http://schemas.openxmlformats.org/officeDocument/2006/math">
                    <m:r>
                      <m:rPr>
                        <m:sty m:val="p"/>
                      </m:rPr>
                      <a:rPr lang="tr-TR">
                        <a:solidFill>
                          <a:schemeClr val="tx1"/>
                        </a:solidFill>
                        <a:latin typeface="Cambria Math" panose="02040503050406030204" pitchFamily="18" charset="0"/>
                      </a:rPr>
                      <m:t>x</m:t>
                    </m:r>
                    <m:d>
                      <m:dPr>
                        <m:ctrlPr>
                          <a:rPr lang="tr-TR" i="1">
                            <a:solidFill>
                              <a:schemeClr val="tx1"/>
                            </a:solidFill>
                            <a:latin typeface="Cambria Math" panose="02040503050406030204" pitchFamily="18" charset="0"/>
                          </a:rPr>
                        </m:ctrlPr>
                      </m:dPr>
                      <m:e>
                        <m:sSub>
                          <m:sSubPr>
                            <m:ctrlPr>
                              <a:rPr lang="tr-TR" i="1">
                                <a:solidFill>
                                  <a:schemeClr val="tx1"/>
                                </a:solidFill>
                                <a:latin typeface="Cambria Math" panose="02040503050406030204" pitchFamily="18" charset="0"/>
                              </a:rPr>
                            </m:ctrlPr>
                          </m:sSubPr>
                          <m:e>
                            <m:r>
                              <m:rPr>
                                <m:sty m:val="p"/>
                              </m:rPr>
                              <a:rPr lang="tr-TR">
                                <a:solidFill>
                                  <a:schemeClr val="tx1"/>
                                </a:solidFill>
                                <a:latin typeface="Cambria Math" panose="02040503050406030204" pitchFamily="18" charset="0"/>
                              </a:rPr>
                              <m:t>t</m:t>
                            </m:r>
                          </m:e>
                          <m:sub>
                            <m:r>
                              <a:rPr lang="tr-TR">
                                <a:solidFill>
                                  <a:schemeClr val="tx1"/>
                                </a:solidFill>
                                <a:latin typeface="Cambria Math" panose="02040503050406030204" pitchFamily="18" charset="0"/>
                              </a:rPr>
                              <m:t>0</m:t>
                            </m:r>
                          </m:sub>
                        </m:sSub>
                      </m:e>
                    </m:d>
                    <m:r>
                      <a:rPr lang="tr-TR">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m:rPr>
                            <m:sty m:val="p"/>
                          </m:rPr>
                          <a:rPr lang="tr-TR">
                            <a:solidFill>
                              <a:schemeClr val="tx1"/>
                            </a:solidFill>
                            <a:latin typeface="Cambria Math" panose="02040503050406030204" pitchFamily="18" charset="0"/>
                          </a:rPr>
                          <m:t>x</m:t>
                        </m:r>
                      </m:e>
                      <m:sub>
                        <m:r>
                          <a:rPr lang="tr-TR">
                            <a:solidFill>
                              <a:schemeClr val="tx1"/>
                            </a:solidFill>
                            <a:latin typeface="Cambria Math" panose="02040503050406030204" pitchFamily="18" charset="0"/>
                          </a:rPr>
                          <m:t>0</m:t>
                        </m:r>
                      </m:sub>
                    </m:sSub>
                  </m:oMath>
                </a14:m>
                <a:r>
                  <a:rPr lang="tr-TR" dirty="0">
                    <a:solidFill>
                      <a:schemeClr val="tx1"/>
                    </a:solidFill>
                  </a:rPr>
                  <a:t>  için </a:t>
                </a:r>
                <a14:m>
                  <m:oMath xmlns:m="http://schemas.openxmlformats.org/officeDocument/2006/math">
                    <m:r>
                      <a:rPr lang="tr-TR" b="1" i="1" smtClean="0">
                        <a:solidFill>
                          <a:srgbClr val="FF0000"/>
                        </a:solidFill>
                        <a:latin typeface="Cambria Math" panose="02040503050406030204" pitchFamily="18" charset="0"/>
                      </a:rPr>
                      <m:t>𝒕</m:t>
                    </m:r>
                    <m:r>
                      <a:rPr lang="tr-TR" b="1">
                        <a:solidFill>
                          <a:srgbClr val="FF0000"/>
                        </a:solidFill>
                        <a:latin typeface="Cambria Math" panose="02040503050406030204" pitchFamily="18" charset="0"/>
                      </a:rPr>
                      <m:t>≥</m:t>
                    </m:r>
                    <m:sSub>
                      <m:sSubPr>
                        <m:ctrlPr>
                          <a:rPr lang="tr-TR" b="1" i="1">
                            <a:solidFill>
                              <a:srgbClr val="FF0000"/>
                            </a:solidFill>
                            <a:latin typeface="Cambria Math" panose="02040503050406030204" pitchFamily="18" charset="0"/>
                          </a:rPr>
                        </m:ctrlPr>
                      </m:sSubPr>
                      <m:e>
                        <m:r>
                          <a:rPr lang="tr-TR" b="1" i="1">
                            <a:solidFill>
                              <a:srgbClr val="FF0000"/>
                            </a:solidFill>
                            <a:latin typeface="Cambria Math" panose="02040503050406030204" pitchFamily="18" charset="0"/>
                          </a:rPr>
                          <m:t>𝒕</m:t>
                        </m:r>
                      </m:e>
                      <m:sub>
                        <m:r>
                          <a:rPr lang="tr-TR" b="1" i="1">
                            <a:solidFill>
                              <a:srgbClr val="FF0000"/>
                            </a:solidFill>
                            <a:latin typeface="Cambria Math" panose="02040503050406030204" pitchFamily="18" charset="0"/>
                          </a:rPr>
                          <m:t>𝟎</m:t>
                        </m:r>
                      </m:sub>
                    </m:sSub>
                    <m:r>
                      <a:rPr lang="tr-TR" b="1" i="1" smtClean="0">
                        <a:solidFill>
                          <a:srgbClr val="FF0000"/>
                        </a:solidFill>
                        <a:latin typeface="Cambria Math" panose="02040503050406030204" pitchFamily="18" charset="0"/>
                        <a:ea typeface="Cambria Math" panose="02040503050406030204" pitchFamily="18" charset="0"/>
                      </a:rPr>
                      <m:t>≠</m:t>
                    </m:r>
                    <m:r>
                      <a:rPr lang="tr-TR" b="1" i="1">
                        <a:solidFill>
                          <a:srgbClr val="FF0000"/>
                        </a:solidFill>
                        <a:latin typeface="Cambria Math" panose="02040503050406030204" pitchFamily="18" charset="0"/>
                      </a:rPr>
                      <m:t>𝟎</m:t>
                    </m:r>
                  </m:oMath>
                </a14:m>
                <a:r>
                  <a:rPr lang="tr-TR" b="1" dirty="0">
                    <a:solidFill>
                      <a:srgbClr val="FF0000"/>
                    </a:solidFill>
                  </a:rPr>
                  <a:t>’da  </a:t>
                </a:r>
                <a14:m>
                  <m:oMath xmlns:m="http://schemas.openxmlformats.org/officeDocument/2006/math">
                    <m:r>
                      <m:rPr>
                        <m:sty m:val="p"/>
                      </m:rPr>
                      <a:rPr lang="tr-TR">
                        <a:solidFill>
                          <a:schemeClr val="tx1"/>
                        </a:solidFill>
                        <a:latin typeface="Cambria Math" panose="02040503050406030204" pitchFamily="18" charset="0"/>
                      </a:rPr>
                      <m:t>x</m:t>
                    </m:r>
                    <m:r>
                      <a:rPr lang="tr-TR">
                        <a:solidFill>
                          <a:schemeClr val="tx1"/>
                        </a:solidFill>
                        <a:latin typeface="Cambria Math" panose="02040503050406030204" pitchFamily="18" charset="0"/>
                      </a:rPr>
                      <m:t>(</m:t>
                    </m:r>
                    <m:r>
                      <m:rPr>
                        <m:sty m:val="p"/>
                      </m:rPr>
                      <a:rPr lang="tr-TR">
                        <a:solidFill>
                          <a:schemeClr val="tx1"/>
                        </a:solidFill>
                        <a:latin typeface="Cambria Math" panose="02040503050406030204" pitchFamily="18" charset="0"/>
                      </a:rPr>
                      <m:t>t</m:t>
                    </m:r>
                    <m:r>
                      <a:rPr lang="tr-TR">
                        <a:solidFill>
                          <a:schemeClr val="tx1"/>
                        </a:solidFill>
                        <a:latin typeface="Cambria Math" panose="02040503050406030204" pitchFamily="18" charset="0"/>
                      </a:rPr>
                      <m:t>)</m:t>
                    </m:r>
                  </m:oMath>
                </a14:m>
                <a:r>
                  <a:rPr lang="tr-TR" dirty="0">
                    <a:solidFill>
                      <a:schemeClr val="tx1"/>
                    </a:solidFill>
                  </a:rPr>
                  <a:t>’nin çözümü sistemin zaman cevabını gösterir</a:t>
                </a:r>
                <a:r>
                  <a:rPr lang="tr-TR" dirty="0" smtClean="0">
                    <a:solidFill>
                      <a:schemeClr val="tx1"/>
                    </a:solidFill>
                  </a:rPr>
                  <a:t>.</a:t>
                </a:r>
              </a:p>
              <a:p>
                <a:pPr marL="45720" indent="0">
                  <a:buNone/>
                </a:pPr>
                <a:r>
                  <a:rPr lang="tr-TR" i="1" dirty="0"/>
                  <a:t>Durum geçiş matrisi cinsinden tam çözüm</a:t>
                </a:r>
                <a:r>
                  <a:rPr lang="tr-TR" i="1" dirty="0" smtClean="0"/>
                  <a:t>;</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𝑥</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𝜙</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e>
                      </m:d>
                      <m:r>
                        <a:rPr lang="tr-TR" b="0" i="1" smtClean="0">
                          <a:latin typeface="Cambria Math" panose="02040503050406030204" pitchFamily="18" charset="0"/>
                        </a:rPr>
                        <m:t>𝑥</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e>
                      </m:d>
                      <m:r>
                        <a:rPr lang="tr-TR" b="0" i="1" smtClean="0">
                          <a:latin typeface="Cambria Math" panose="02040503050406030204" pitchFamily="18" charset="0"/>
                        </a:rPr>
                        <m:t>+</m:t>
                      </m:r>
                      <m:r>
                        <a:rPr lang="tr-TR" b="0" i="1" smtClean="0">
                          <a:latin typeface="Cambria Math" panose="02040503050406030204" pitchFamily="18" charset="0"/>
                        </a:rPr>
                        <m:t>𝜙</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sub>
                        <m:sup>
                          <m:r>
                            <a:rPr lang="tr-TR" b="0" i="1" smtClean="0">
                              <a:latin typeface="Cambria Math" panose="02040503050406030204" pitchFamily="18" charset="0"/>
                            </a:rPr>
                            <m:t>𝑡</m:t>
                          </m:r>
                        </m:sup>
                        <m:e>
                          <m:r>
                            <a:rPr lang="tr-TR" b="0" i="1" smtClean="0">
                              <a:latin typeface="Cambria Math" panose="02040503050406030204" pitchFamily="18" charset="0"/>
                            </a:rPr>
                            <m:t>𝜙</m:t>
                          </m:r>
                          <m:d>
                            <m:dPr>
                              <m:ctrlPr>
                                <a:rPr lang="tr-TR" b="0" i="1" smtClean="0">
                                  <a:latin typeface="Cambria Math" panose="02040503050406030204" pitchFamily="18" charset="0"/>
                                </a:rPr>
                              </m:ctrlPr>
                            </m:dPr>
                            <m:e>
                              <m:r>
                                <a:rPr lang="tr-TR" b="0" i="1" smtClean="0">
                                  <a:latin typeface="Cambria Math" panose="02040503050406030204" pitchFamily="18" charset="0"/>
                                </a:rPr>
                                <m:t>−</m:t>
                              </m:r>
                              <m:r>
                                <a:rPr lang="tr-TR" b="0" i="1" smtClean="0">
                                  <a:latin typeface="Cambria Math" panose="02040503050406030204" pitchFamily="18" charset="0"/>
                                </a:rPr>
                                <m:t>𝜏</m:t>
                              </m:r>
                            </m:e>
                          </m:d>
                          <m:r>
                            <a:rPr lang="tr-TR" b="0" i="1" smtClean="0">
                              <a:latin typeface="Cambria Math" panose="02040503050406030204" pitchFamily="18" charset="0"/>
                            </a:rPr>
                            <m:t> </m:t>
                          </m:r>
                          <m:bar>
                            <m:barPr>
                              <m:ctrlPr>
                                <a:rPr lang="tr-TR" b="0" i="1" smtClean="0">
                                  <a:latin typeface="Cambria Math" panose="02040503050406030204" pitchFamily="18" charset="0"/>
                                </a:rPr>
                              </m:ctrlPr>
                            </m:barPr>
                            <m:e>
                              <m:r>
                                <a:rPr lang="tr-TR" b="0" i="1" smtClean="0">
                                  <a:latin typeface="Cambria Math" panose="02040503050406030204" pitchFamily="18" charset="0"/>
                                </a:rPr>
                                <m:t>𝐵</m:t>
                              </m:r>
                            </m:e>
                          </m:bar>
                          <m:r>
                            <a:rPr lang="tr-TR" b="0" i="1" smtClean="0">
                              <a:latin typeface="Cambria Math" panose="02040503050406030204" pitchFamily="18" charset="0"/>
                            </a:rPr>
                            <m:t> </m:t>
                          </m:r>
                          <m:bar>
                            <m:barPr>
                              <m:ctrlPr>
                                <a:rPr lang="tr-TR" b="0" i="1" smtClean="0">
                                  <a:latin typeface="Cambria Math" panose="02040503050406030204" pitchFamily="18" charset="0"/>
                                </a:rPr>
                              </m:ctrlPr>
                            </m:barPr>
                            <m:e>
                              <m:r>
                                <a:rPr lang="tr-TR" b="0" i="1" smtClean="0">
                                  <a:latin typeface="Cambria Math" panose="02040503050406030204" pitchFamily="18" charset="0"/>
                                </a:rPr>
                                <m:t>𝑢</m:t>
                              </m:r>
                            </m:e>
                          </m:bar>
                          <m:d>
                            <m:dPr>
                              <m:ctrlPr>
                                <a:rPr lang="tr-TR" b="0" i="1" smtClean="0">
                                  <a:latin typeface="Cambria Math" panose="02040503050406030204" pitchFamily="18" charset="0"/>
                                </a:rPr>
                              </m:ctrlPr>
                            </m:dPr>
                            <m:e>
                              <m:r>
                                <a:rPr lang="tr-TR" b="0" i="1" smtClean="0">
                                  <a:latin typeface="Cambria Math" panose="02040503050406030204" pitchFamily="18" charset="0"/>
                                </a:rPr>
                                <m:t>𝜏</m:t>
                              </m:r>
                            </m:e>
                          </m:d>
                          <m:r>
                            <a:rPr lang="tr-TR" b="0" i="1" smtClean="0">
                              <a:latin typeface="Cambria Math" panose="02040503050406030204" pitchFamily="18" charset="0"/>
                            </a:rPr>
                            <m:t>𝑑</m:t>
                          </m:r>
                          <m:r>
                            <a:rPr lang="tr-TR" b="0" i="1" smtClean="0">
                              <a:latin typeface="Cambria Math" panose="02040503050406030204" pitchFamily="18" charset="0"/>
                            </a:rPr>
                            <m:t>𝜏</m:t>
                          </m:r>
                        </m:e>
                      </m:nary>
                    </m:oMath>
                  </m:oMathPara>
                </a14:m>
                <a:endParaRPr lang="tr-TR" i="1" dirty="0"/>
              </a:p>
              <a:p>
                <a:pPr marL="45720" indent="0">
                  <a:buNone/>
                </a:pPr>
                <a:endParaRPr lang="tr-TR" dirty="0">
                  <a:solidFill>
                    <a:schemeClr val="tx1"/>
                  </a:solidFill>
                </a:endParaRP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25"/>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38</a:t>
            </a:fld>
            <a:endParaRPr lang="tr-TR"/>
          </a:p>
        </p:txBody>
      </p:sp>
    </p:spTree>
    <p:extLst>
      <p:ext uri="{BB962C8B-B14F-4D97-AF65-F5344CB8AC3E}">
        <p14:creationId xmlns:p14="http://schemas.microsoft.com/office/powerpoint/2010/main" val="2410667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Kontrol </a:t>
            </a:r>
            <a:r>
              <a:rPr lang="tr-TR" dirty="0"/>
              <a:t>E</a:t>
            </a:r>
            <a:r>
              <a:rPr lang="tr-TR" dirty="0" smtClean="0"/>
              <a:t>dilebilirlik, </a:t>
            </a:r>
            <a:r>
              <a:rPr lang="tr-TR" dirty="0" err="1" smtClean="0"/>
              <a:t>Gözlenebilirlik</a:t>
            </a:r>
            <a:endParaRPr lang="tr-TR" dirty="0"/>
          </a:p>
        </p:txBody>
      </p:sp>
      <p:sp>
        <p:nvSpPr>
          <p:cNvPr id="6" name="Metin Yer Tutucusu 5"/>
          <p:cNvSpPr>
            <a:spLocks noGrp="1"/>
          </p:cNvSpPr>
          <p:nvPr>
            <p:ph type="body" idx="1"/>
          </p:nvPr>
        </p:nvSpPr>
        <p:spPr/>
        <p:txBody>
          <a:bodyPr/>
          <a:lstStyle/>
          <a:p>
            <a:r>
              <a:rPr lang="tr-TR" dirty="0" smtClean="0"/>
              <a:t>Kontrol Edilebilirlik</a:t>
            </a:r>
            <a:endParaRPr lang="tr-TR" dirty="0"/>
          </a:p>
        </p:txBody>
      </p:sp>
      <mc:AlternateContent xmlns:mc="http://schemas.openxmlformats.org/markup-compatibility/2006" xmlns:a14="http://schemas.microsoft.com/office/drawing/2010/main">
        <mc:Choice Requires="a14">
          <p:sp>
            <p:nvSpPr>
              <p:cNvPr id="7" name="İçerik Yer Tutucusu 6"/>
              <p:cNvSpPr>
                <a:spLocks noGrp="1"/>
              </p:cNvSpPr>
              <p:nvPr>
                <p:ph sz="quarter" idx="2"/>
              </p:nvPr>
            </p:nvSpPr>
            <p:spPr/>
            <p:txBody>
              <a:bodyPr/>
              <a:lstStyle/>
              <a:p>
                <a:r>
                  <a:rPr lang="tr-TR" dirty="0" smtClean="0"/>
                  <a:t>Belirli bir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𝑖</m:t>
                        </m:r>
                      </m:sub>
                    </m:sSub>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i="1" smtClean="0">
                        <a:latin typeface="Cambria Math" panose="02040503050406030204" pitchFamily="18" charset="0"/>
                        <a:ea typeface="Cambria Math" panose="02040503050406030204" pitchFamily="18" charset="0"/>
                      </a:rPr>
                      <m:t>≤</m:t>
                    </m:r>
                    <m:sSub>
                      <m:sSubPr>
                        <m:ctrlPr>
                          <a:rPr lang="tr-TR"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𝑡</m:t>
                        </m:r>
                      </m:e>
                      <m:sub>
                        <m:r>
                          <a:rPr lang="tr-TR" b="0" i="1" smtClean="0">
                            <a:latin typeface="Cambria Math" panose="02040503050406030204" pitchFamily="18" charset="0"/>
                            <a:ea typeface="Cambria Math" panose="02040503050406030204" pitchFamily="18" charset="0"/>
                          </a:rPr>
                          <m:t>𝑓</m:t>
                        </m:r>
                      </m:sub>
                    </m:sSub>
                  </m:oMath>
                </a14:m>
                <a:r>
                  <a:rPr lang="tr-TR" dirty="0" smtClean="0"/>
                  <a:t> zaman aralığında, belirli bir sistem uygun bir kontrolcü uygulanarak ilk durumundan </a:t>
                </a:r>
                <a14:m>
                  <m:oMath xmlns:m="http://schemas.openxmlformats.org/officeDocument/2006/math">
                    <m:r>
                      <a:rPr lang="tr-TR" b="0" i="1" smtClean="0">
                        <a:latin typeface="Cambria Math" panose="02040503050406030204" pitchFamily="18" charset="0"/>
                      </a:rPr>
                      <m:t>𝑥</m:t>
                    </m:r>
                    <m:d>
                      <m:dPr>
                        <m:ctrlPr>
                          <a:rPr lang="tr-TR" b="0"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𝑖</m:t>
                            </m:r>
                          </m:sub>
                        </m:sSub>
                      </m:e>
                    </m:d>
                  </m:oMath>
                </a14:m>
                <a:r>
                  <a:rPr lang="tr-TR" dirty="0" smtClean="0"/>
                  <a:t> arzu edilen son duruma </a:t>
                </a:r>
                <a14:m>
                  <m:oMath xmlns:m="http://schemas.openxmlformats.org/officeDocument/2006/math">
                    <m:r>
                      <a:rPr lang="tr-TR" i="1">
                        <a:latin typeface="Cambria Math" panose="02040503050406030204" pitchFamily="18" charset="0"/>
                      </a:rPr>
                      <m:t>𝑥</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b="0" i="1" smtClean="0">
                                <a:latin typeface="Cambria Math" panose="02040503050406030204" pitchFamily="18" charset="0"/>
                              </a:rPr>
                              <m:t>𝑓</m:t>
                            </m:r>
                          </m:sub>
                        </m:sSub>
                      </m:e>
                    </m:d>
                  </m:oMath>
                </a14:m>
                <a:r>
                  <a:rPr lang="tr-TR" dirty="0" smtClean="0"/>
                  <a:t>’a getirilebiliyorsa böyle bir sistem kontrol edilebilirdir.</a:t>
                </a:r>
                <a:endParaRPr lang="tr-TR" dirty="0"/>
              </a:p>
            </p:txBody>
          </p:sp>
        </mc:Choice>
        <mc:Fallback xmlns="">
          <p:sp>
            <p:nvSpPr>
              <p:cNvPr id="7" name="İçerik Yer Tutucusu 6"/>
              <p:cNvSpPr>
                <a:spLocks noGrp="1" noRot="1" noChangeAspect="1" noMove="1" noResize="1" noEditPoints="1" noAdjustHandles="1" noChangeArrowheads="1" noChangeShapeType="1" noTextEdit="1"/>
              </p:cNvSpPr>
              <p:nvPr>
                <p:ph sz="quarter" idx="2"/>
              </p:nvPr>
            </p:nvSpPr>
            <p:spPr>
              <a:blipFill rotWithShape="0">
                <a:blip r:embed="rId2"/>
                <a:stretch>
                  <a:fillRect t="-627"/>
                </a:stretch>
              </a:blipFill>
            </p:spPr>
            <p:txBody>
              <a:bodyPr/>
              <a:lstStyle/>
              <a:p>
                <a:r>
                  <a:rPr lang="tr-TR">
                    <a:noFill/>
                  </a:rPr>
                  <a:t> </a:t>
                </a:r>
              </a:p>
            </p:txBody>
          </p:sp>
        </mc:Fallback>
      </mc:AlternateContent>
      <p:sp>
        <p:nvSpPr>
          <p:cNvPr id="8" name="Metin Yer Tutucusu 7"/>
          <p:cNvSpPr>
            <a:spLocks noGrp="1"/>
          </p:cNvSpPr>
          <p:nvPr>
            <p:ph type="body" sz="half" idx="3"/>
          </p:nvPr>
        </p:nvSpPr>
        <p:spPr/>
        <p:txBody>
          <a:bodyPr/>
          <a:lstStyle/>
          <a:p>
            <a:r>
              <a:rPr lang="tr-TR" dirty="0" err="1" smtClean="0"/>
              <a:t>Gözlenebilirlik</a:t>
            </a:r>
            <a:endParaRPr lang="tr-TR" dirty="0"/>
          </a:p>
        </p:txBody>
      </p:sp>
      <mc:AlternateContent xmlns:mc="http://schemas.openxmlformats.org/markup-compatibility/2006" xmlns:a14="http://schemas.microsoft.com/office/drawing/2010/main">
        <mc:Choice Requires="a14">
          <p:sp>
            <p:nvSpPr>
              <p:cNvPr id="9" name="İçerik Yer Tutucusu 8"/>
              <p:cNvSpPr>
                <a:spLocks noGrp="1"/>
              </p:cNvSpPr>
              <p:nvPr>
                <p:ph sz="quarter" idx="4"/>
              </p:nvPr>
            </p:nvSpPr>
            <p:spPr/>
            <p:txBody>
              <a:bodyPr/>
              <a:lstStyle/>
              <a:p>
                <a:r>
                  <a:rPr lang="tr-TR" dirty="0"/>
                  <a:t>Belirli bir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𝑖</m:t>
                        </m:r>
                      </m:sub>
                    </m:sSub>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i="1">
                            <a:latin typeface="Cambria Math" panose="02040503050406030204" pitchFamily="18" charset="0"/>
                            <a:ea typeface="Cambria Math" panose="02040503050406030204" pitchFamily="18" charset="0"/>
                          </a:rPr>
                          <m:t>𝑓</m:t>
                        </m:r>
                      </m:sub>
                    </m:sSub>
                  </m:oMath>
                </a14:m>
                <a:r>
                  <a:rPr lang="tr-TR" dirty="0"/>
                  <a:t> zaman aralığında, </a:t>
                </a:r>
                <a:r>
                  <a:rPr lang="tr-TR" dirty="0" smtClean="0"/>
                  <a:t>eğer sistemin bütün ilk durum değişkenleri </a:t>
                </a:r>
                <a14:m>
                  <m:oMath xmlns:m="http://schemas.openxmlformats.org/officeDocument/2006/math">
                    <m:r>
                      <a:rPr lang="tr-TR" i="1">
                        <a:latin typeface="Cambria Math" panose="02040503050406030204" pitchFamily="18" charset="0"/>
                      </a:rPr>
                      <m:t>𝑥</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𝑖</m:t>
                            </m:r>
                          </m:sub>
                        </m:sSub>
                      </m:e>
                    </m:d>
                  </m:oMath>
                </a14:m>
                <a:r>
                  <a:rPr lang="tr-TR" dirty="0" smtClean="0"/>
                  <a:t> </a:t>
                </a:r>
                <a14:m>
                  <m:oMath xmlns:m="http://schemas.openxmlformats.org/officeDocument/2006/math">
                    <m:r>
                      <a:rPr lang="tr-TR" i="1" dirty="0" smtClean="0">
                        <a:latin typeface="Cambria Math" panose="02040503050406030204" pitchFamily="18" charset="0"/>
                      </a:rPr>
                      <m:t>𝑦</m:t>
                    </m:r>
                    <m:r>
                      <a:rPr lang="tr-TR" i="1" dirty="0" smtClean="0">
                        <a:latin typeface="Cambria Math" panose="02040503050406030204" pitchFamily="18" charset="0"/>
                      </a:rPr>
                      <m:t>(</m:t>
                    </m:r>
                    <m:r>
                      <a:rPr lang="tr-TR" i="1" dirty="0" smtClean="0">
                        <a:latin typeface="Cambria Math" panose="02040503050406030204" pitchFamily="18" charset="0"/>
                      </a:rPr>
                      <m:t>𝑡</m:t>
                    </m:r>
                    <m:r>
                      <a:rPr lang="tr-TR" i="1" dirty="0" smtClean="0">
                        <a:latin typeface="Cambria Math" panose="02040503050406030204" pitchFamily="18" charset="0"/>
                      </a:rPr>
                      <m:t>)</m:t>
                    </m:r>
                  </m:oMath>
                </a14:m>
                <a:r>
                  <a:rPr lang="tr-TR" dirty="0" smtClean="0"/>
                  <a:t> çıkışın ölçülmesi ile tam olarak belirlenebiliyorsa sistem gözlenebilirdir.</a:t>
                </a:r>
                <a:endParaRPr lang="tr-TR" dirty="0"/>
              </a:p>
              <a:p>
                <a:endParaRPr lang="tr-TR" dirty="0"/>
              </a:p>
            </p:txBody>
          </p:sp>
        </mc:Choice>
        <mc:Fallback xmlns="">
          <p:sp>
            <p:nvSpPr>
              <p:cNvPr id="9" name="İçerik Yer Tutucusu 8"/>
              <p:cNvSpPr>
                <a:spLocks noGrp="1" noRot="1" noChangeAspect="1" noMove="1" noResize="1" noEditPoints="1" noAdjustHandles="1" noChangeArrowheads="1" noChangeShapeType="1" noTextEdit="1"/>
              </p:cNvSpPr>
              <p:nvPr>
                <p:ph sz="quarter" idx="4"/>
              </p:nvPr>
            </p:nvSpPr>
            <p:spPr>
              <a:blipFill rotWithShape="0">
                <a:blip r:embed="rId3"/>
                <a:stretch>
                  <a:fillRect t="-627"/>
                </a:stretch>
              </a:blipFill>
            </p:spPr>
            <p:txBody>
              <a:bodyPr/>
              <a:lstStyle/>
              <a:p>
                <a:r>
                  <a:rPr lang="tr-TR">
                    <a:noFill/>
                  </a:rPr>
                  <a:t> </a:t>
                </a:r>
              </a:p>
            </p:txBody>
          </p:sp>
        </mc:Fallback>
      </mc:AlternateContent>
    </p:spTree>
    <p:extLst>
      <p:ext uri="{BB962C8B-B14F-4D97-AF65-F5344CB8AC3E}">
        <p14:creationId xmlns:p14="http://schemas.microsoft.com/office/powerpoint/2010/main" val="199847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Ders işleyiş kurallarının tartışılması</a:t>
            </a:r>
          </a:p>
        </p:txBody>
      </p:sp>
      <p:sp>
        <p:nvSpPr>
          <p:cNvPr id="3" name="İçerik Yer Tutucusu 2"/>
          <p:cNvSpPr>
            <a:spLocks noGrp="1"/>
          </p:cNvSpPr>
          <p:nvPr>
            <p:ph idx="1"/>
          </p:nvPr>
        </p:nvSpPr>
        <p:spPr/>
        <p:txBody>
          <a:bodyPr/>
          <a:lstStyle/>
          <a:p>
            <a:r>
              <a:rPr lang="tr-TR" dirty="0" smtClean="0"/>
              <a:t>İletişim: </a:t>
            </a:r>
          </a:p>
          <a:p>
            <a:r>
              <a:rPr lang="tr-TR" dirty="0"/>
              <a:t>Ders </a:t>
            </a:r>
            <a:r>
              <a:rPr lang="tr-TR" dirty="0" smtClean="0"/>
              <a:t>Notları, Tüm duyurular ve Sınav Sonuçları: </a:t>
            </a:r>
            <a:r>
              <a:rPr lang="tr-TR" dirty="0">
                <a:hlinkClick r:id="rId2"/>
              </a:rPr>
              <a:t>http://otomatikkontrol.omu.edu.tr</a:t>
            </a:r>
            <a:r>
              <a:rPr lang="tr-TR" dirty="0" smtClean="0">
                <a:hlinkClick r:id="rId2"/>
              </a:rPr>
              <a:t>/</a:t>
            </a:r>
            <a:endParaRPr lang="tr-TR" dirty="0" smtClean="0"/>
          </a:p>
          <a:p>
            <a:r>
              <a:rPr lang="tr-TR" dirty="0" smtClean="0"/>
              <a:t>Oda: 329 </a:t>
            </a:r>
            <a:r>
              <a:rPr lang="tr-TR" dirty="0" smtClean="0">
                <a:hlinkClick r:id="rId3"/>
              </a:rPr>
              <a:t>Tel:1536</a:t>
            </a:r>
            <a:endParaRPr lang="tr-TR" dirty="0" smtClean="0"/>
          </a:p>
          <a:p>
            <a:r>
              <a:rPr lang="tr-TR" dirty="0" err="1" smtClean="0"/>
              <a:t>Email:nurdan.bilgin@omu.edu.tr</a:t>
            </a:r>
            <a:endParaRPr lang="tr-TR" dirty="0" smtClean="0"/>
          </a:p>
          <a:p>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24.02.2019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2561501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Kontrol edilebilirliği ve Gözlenebilirliği Test Etmek için Uygun Yollar</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p:txBody>
              <a:bodyPr/>
              <a:lstStyle/>
              <a:p>
                <a:r>
                  <a:rPr lang="tr-TR" dirty="0" smtClean="0"/>
                  <a:t>Teorem: n. Dereceden çok girişli çok çıkışlı bir sistem durum uzay formunda aşağıdaki gibi ifade edilir.</a:t>
                </a:r>
              </a:p>
              <a:p>
                <a:pPr marL="109728"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𝐴</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𝐵</m:t>
                          </m:r>
                        </m:e>
                      </m:acc>
                      <m:acc>
                        <m:accPr>
                          <m:chr m:val="̲"/>
                          <m:ctrlPr>
                            <a:rPr lang="tr-TR" i="1">
                              <a:latin typeface="Cambria Math" panose="02040503050406030204" pitchFamily="18" charset="0"/>
                            </a:rPr>
                          </m:ctrlPr>
                        </m:accPr>
                        <m:e>
                          <m:r>
                            <a:rPr lang="tr-TR" i="1">
                              <a:latin typeface="Cambria Math" panose="02040503050406030204" pitchFamily="18" charset="0"/>
                            </a:rPr>
                            <m:t>𝑢</m:t>
                          </m:r>
                        </m:e>
                      </m:acc>
                    </m:oMath>
                  </m:oMathPara>
                </a14:m>
                <a:endParaRPr lang="tr-TR" dirty="0"/>
              </a:p>
              <a:p>
                <a:pPr marL="109728"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𝐶</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𝐷</m:t>
                          </m:r>
                        </m:e>
                      </m:acc>
                      <m:acc>
                        <m:accPr>
                          <m:chr m:val="̲"/>
                          <m:ctrlPr>
                            <a:rPr lang="tr-TR" i="1">
                              <a:latin typeface="Cambria Math" panose="02040503050406030204" pitchFamily="18" charset="0"/>
                            </a:rPr>
                          </m:ctrlPr>
                        </m:accPr>
                        <m:e>
                          <m:r>
                            <a:rPr lang="tr-TR" i="1">
                              <a:latin typeface="Cambria Math" panose="02040503050406030204" pitchFamily="18" charset="0"/>
                            </a:rPr>
                            <m:t>𝑢</m:t>
                          </m:r>
                        </m:e>
                      </m:acc>
                    </m:oMath>
                  </m:oMathPara>
                </a14:m>
                <a:endParaRPr lang="tr-TR" dirty="0" smtClean="0"/>
              </a:p>
              <a:p>
                <a:pPr marL="109728" indent="0">
                  <a:buNone/>
                </a:pPr>
                <a:r>
                  <a:rPr lang="tr-TR" dirty="0" smtClean="0"/>
                  <a:t>i.) </a:t>
                </a:r>
                <a:r>
                  <a:rPr lang="tr-TR" b="1" dirty="0" smtClean="0"/>
                  <a:t>Tüm durum değişkenleri kontrol edilebilir</a:t>
                </a:r>
                <a:r>
                  <a:rPr lang="tr-TR" dirty="0" smtClean="0"/>
                  <a:t> ise </a:t>
                </a:r>
                <a14:m>
                  <m:oMath xmlns:m="http://schemas.openxmlformats.org/officeDocument/2006/math">
                    <m:r>
                      <a:rPr lang="tr-TR" i="1" dirty="0" smtClean="0">
                        <a:latin typeface="Cambria Math" panose="02040503050406030204" pitchFamily="18" charset="0"/>
                      </a:rPr>
                      <m:t>𝑛𝑥𝑛𝑟</m:t>
                    </m:r>
                  </m:oMath>
                </a14:m>
                <a:r>
                  <a:rPr lang="tr-TR" dirty="0" smtClean="0"/>
                  <a:t> boyutlu birleşik kontrol edilebilirlik matrisi </a:t>
                </a:r>
                <a14:m>
                  <m:oMath xmlns:m="http://schemas.openxmlformats.org/officeDocument/2006/math">
                    <m:r>
                      <a:rPr lang="tr-TR" i="1" dirty="0" smtClean="0">
                        <a:latin typeface="Cambria Math" panose="02040503050406030204" pitchFamily="18" charset="0"/>
                      </a:rPr>
                      <m:t>𝑀</m:t>
                    </m:r>
                  </m:oMath>
                </a14:m>
                <a:r>
                  <a:rPr lang="tr-TR" dirty="0" err="1" smtClean="0"/>
                  <a:t>’in</a:t>
                </a:r>
                <a:r>
                  <a:rPr lang="tr-TR" dirty="0" smtClean="0"/>
                  <a:t> </a:t>
                </a:r>
                <a:r>
                  <a:rPr lang="tr-TR" dirty="0" err="1" smtClean="0"/>
                  <a:t>rankı</a:t>
                </a:r>
                <a:r>
                  <a:rPr lang="tr-TR" dirty="0" smtClean="0"/>
                  <a:t> </a:t>
                </a:r>
                <a14:m>
                  <m:oMath xmlns:m="http://schemas.openxmlformats.org/officeDocument/2006/math">
                    <m:r>
                      <a:rPr lang="tr-TR" i="1" dirty="0" smtClean="0">
                        <a:latin typeface="Cambria Math" panose="02040503050406030204" pitchFamily="18" charset="0"/>
                      </a:rPr>
                      <m:t>𝑛</m:t>
                    </m:r>
                  </m:oMath>
                </a14:m>
                <a:r>
                  <a:rPr lang="tr-TR" dirty="0" smtClean="0"/>
                  <a:t>’e eşittir. </a:t>
                </a:r>
                <a14:m>
                  <m:oMath xmlns:m="http://schemas.openxmlformats.org/officeDocument/2006/math">
                    <m:r>
                      <a:rPr lang="tr-TR" i="1" dirty="0" smtClean="0">
                        <a:latin typeface="Cambria Math" panose="02040503050406030204" pitchFamily="18" charset="0"/>
                      </a:rPr>
                      <m:t>𝑀</m:t>
                    </m:r>
                  </m:oMath>
                </a14:m>
                <a:r>
                  <a:rPr lang="tr-TR" dirty="0" err="1" smtClean="0"/>
                  <a:t>’in</a:t>
                </a:r>
                <a:r>
                  <a:rPr lang="tr-TR" dirty="0" smtClean="0"/>
                  <a:t> </a:t>
                </a:r>
                <a:r>
                  <a:rPr lang="tr-TR" dirty="0" err="1" smtClean="0"/>
                  <a:t>rankı</a:t>
                </a:r>
                <a:r>
                  <a:rPr lang="tr-TR" dirty="0" smtClean="0"/>
                  <a:t> </a:t>
                </a:r>
                <a14:m>
                  <m:oMath xmlns:m="http://schemas.openxmlformats.org/officeDocument/2006/math">
                    <m:r>
                      <a:rPr lang="tr-TR" i="1" dirty="0" smtClean="0">
                        <a:latin typeface="Cambria Math" panose="02040503050406030204" pitchFamily="18" charset="0"/>
                      </a:rPr>
                      <m:t>𝑛</m:t>
                    </m:r>
                  </m:oMath>
                </a14:m>
                <a:r>
                  <a:rPr lang="tr-TR" dirty="0" smtClean="0"/>
                  <a:t>’den küçükse, </a:t>
                </a:r>
                <a14:m>
                  <m:oMath xmlns:m="http://schemas.openxmlformats.org/officeDocument/2006/math">
                    <m:r>
                      <a:rPr lang="tr-TR" i="1" dirty="0" smtClean="0">
                        <a:latin typeface="Cambria Math" panose="02040503050406030204" pitchFamily="18" charset="0"/>
                      </a:rPr>
                      <m:t>𝑀</m:t>
                    </m:r>
                  </m:oMath>
                </a14:m>
                <a:r>
                  <a:rPr lang="tr-TR" dirty="0" smtClean="0"/>
                  <a:t>’in </a:t>
                </a:r>
                <a:r>
                  <a:rPr lang="tr-TR" dirty="0" err="1" smtClean="0"/>
                  <a:t>rankı</a:t>
                </a:r>
                <a:r>
                  <a:rPr lang="tr-TR" dirty="0" smtClean="0"/>
                  <a:t> kadar durum değişkeni kontrol edilebilirdir.</a:t>
                </a:r>
              </a:p>
              <a:p>
                <a:pPr marL="109728" indent="0">
                  <a:buNone/>
                </a:pPr>
                <a:r>
                  <a:rPr lang="tr-TR" b="1" dirty="0" smtClean="0">
                    <a:solidFill>
                      <a:srgbClr val="C00000"/>
                    </a:solidFill>
                  </a:rPr>
                  <a:t>Kontrol Edilebilirlik Matrisi:</a:t>
                </a:r>
              </a:p>
              <a:p>
                <a:pPr marL="109728" indent="0">
                  <a:buNone/>
                </a:pPr>
                <a14:m>
                  <m:oMathPara xmlns:m="http://schemas.openxmlformats.org/officeDocument/2006/math">
                    <m:oMathParaPr>
                      <m:jc m:val="centerGroup"/>
                    </m:oMathParaPr>
                    <m:oMath xmlns:m="http://schemas.openxmlformats.org/officeDocument/2006/math">
                      <m:acc>
                        <m:accPr>
                          <m:chr m:val="̲"/>
                          <m:ctrlPr>
                            <a:rPr lang="tr-TR" b="1" i="1" smtClean="0">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𝑴</m:t>
                          </m:r>
                        </m:e>
                      </m:acc>
                      <m:r>
                        <a:rPr lang="tr-TR" b="1" i="1">
                          <a:solidFill>
                            <a:srgbClr val="002060"/>
                          </a:solidFill>
                          <a:latin typeface="Cambria Math" panose="02040503050406030204" pitchFamily="18" charset="0"/>
                        </a:rPr>
                        <m:t>=</m:t>
                      </m:r>
                      <m:d>
                        <m:dPr>
                          <m:begChr m:val="["/>
                          <m:endChr m:val="]"/>
                          <m:ctrlPr>
                            <a:rPr lang="tr-TR" b="1" i="1">
                              <a:solidFill>
                                <a:srgbClr val="002060"/>
                              </a:solidFill>
                              <a:latin typeface="Cambria Math" panose="02040503050406030204" pitchFamily="18" charset="0"/>
                            </a:rPr>
                          </m:ctrlPr>
                        </m:dPr>
                        <m:e>
                          <m:m>
                            <m:mPr>
                              <m:mcs>
                                <m:mc>
                                  <m:mcPr>
                                    <m:count m:val="1"/>
                                    <m:mcJc m:val="center"/>
                                  </m:mcPr>
                                </m:mc>
                              </m:mcs>
                              <m:ctrlPr>
                                <a:rPr lang="tr-TR" b="1" i="1">
                                  <a:solidFill>
                                    <a:srgbClr val="002060"/>
                                  </a:solidFill>
                                  <a:latin typeface="Cambria Math" panose="02040503050406030204" pitchFamily="18" charset="0"/>
                                </a:rPr>
                              </m:ctrlPr>
                            </m:mPr>
                            <m:m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𝑩</m:t>
                                    </m:r>
                                  </m:e>
                                </m:acc>
                              </m:e>
                            </m:mr>
                          </m:m>
                          <m:d>
                            <m:dPr>
                              <m:begChr m:val="|"/>
                              <m:endChr m:val="|"/>
                              <m:ctrlPr>
                                <a:rPr lang="tr-TR" b="1" i="1">
                                  <a:solidFill>
                                    <a:srgbClr val="002060"/>
                                  </a:solidFill>
                                  <a:latin typeface="Cambria Math" panose="02040503050406030204" pitchFamily="18" charset="0"/>
                                </a:rPr>
                              </m:ctrlPr>
                            </m:dPr>
                            <m:e>
                              <m:m>
                                <m:mPr>
                                  <m:mcs>
                                    <m:mc>
                                      <m:mcPr>
                                        <m:count m:val="1"/>
                                        <m:mcJc m:val="center"/>
                                      </m:mcPr>
                                    </m:mc>
                                  </m:mcs>
                                  <m:ctrlPr>
                                    <a:rPr lang="tr-TR" b="1" i="1">
                                      <a:solidFill>
                                        <a:srgbClr val="002060"/>
                                      </a:solidFill>
                                      <a:latin typeface="Cambria Math" panose="02040503050406030204" pitchFamily="18" charset="0"/>
                                    </a:rPr>
                                  </m:ctrlPr>
                                </m:mPr>
                                <m:m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𝑨</m:t>
                                        </m:r>
                                      </m:e>
                                    </m:acc>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𝑩</m:t>
                                        </m:r>
                                      </m:e>
                                    </m:acc>
                                  </m:e>
                                </m:mr>
                              </m:m>
                            </m:e>
                          </m:d>
                          <m:m>
                            <m:mPr>
                              <m:mcs>
                                <m:mc>
                                  <m:mcPr>
                                    <m:count m:val="1"/>
                                    <m:mcJc m:val="center"/>
                                  </m:mcPr>
                                </m:mc>
                              </m:mcs>
                              <m:ctrlPr>
                                <a:rPr lang="tr-TR" b="1" i="1">
                                  <a:solidFill>
                                    <a:srgbClr val="002060"/>
                                  </a:solidFill>
                                  <a:latin typeface="Cambria Math" panose="02040503050406030204" pitchFamily="18" charset="0"/>
                                </a:rPr>
                              </m:ctrlPr>
                            </m:mPr>
                            <m:mr>
                              <m:e>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𝑨</m:t>
                                        </m:r>
                                      </m:e>
                                    </m:acc>
                                  </m:e>
                                  <m:sup>
                                    <m:r>
                                      <a:rPr lang="tr-TR" b="1" i="1">
                                        <a:solidFill>
                                          <a:srgbClr val="002060"/>
                                        </a:solidFill>
                                        <a:latin typeface="Cambria Math" panose="02040503050406030204" pitchFamily="18" charset="0"/>
                                      </a:rPr>
                                      <m:t>𝟐</m:t>
                                    </m:r>
                                  </m:sup>
                                </m:sSup>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𝑩</m:t>
                                    </m:r>
                                  </m:e>
                                </m:acc>
                              </m:e>
                            </m:mr>
                          </m:m>
                          <m:d>
                            <m:dPr>
                              <m:begChr m:val="|"/>
                              <m:endChr m:val="|"/>
                              <m:ctrlPr>
                                <a:rPr lang="tr-TR" b="1" i="1">
                                  <a:solidFill>
                                    <a:srgbClr val="002060"/>
                                  </a:solidFill>
                                  <a:latin typeface="Cambria Math" panose="02040503050406030204" pitchFamily="18" charset="0"/>
                                </a:rPr>
                              </m:ctrlPr>
                            </m:dPr>
                            <m:e>
                              <m:m>
                                <m:mPr>
                                  <m:mcs>
                                    <m:mc>
                                      <m:mcPr>
                                        <m:count m:val="1"/>
                                        <m:mcJc m:val="center"/>
                                      </m:mcPr>
                                    </m:mc>
                                  </m:mcs>
                                  <m:ctrlPr>
                                    <a:rPr lang="tr-TR" b="1" i="1">
                                      <a:solidFill>
                                        <a:srgbClr val="002060"/>
                                      </a:solidFill>
                                      <a:latin typeface="Cambria Math" panose="02040503050406030204" pitchFamily="18" charset="0"/>
                                    </a:rPr>
                                  </m:ctrlPr>
                                </m:mPr>
                                <m:mr>
                                  <m:e>
                                    <m:r>
                                      <a:rPr lang="tr-TR" b="1" i="1">
                                        <a:solidFill>
                                          <a:srgbClr val="002060"/>
                                        </a:solidFill>
                                        <a:latin typeface="Cambria Math" panose="02040503050406030204" pitchFamily="18" charset="0"/>
                                      </a:rPr>
                                      <m:t>…</m:t>
                                    </m:r>
                                  </m:e>
                                </m:mr>
                              </m:m>
                            </m:e>
                          </m:d>
                          <m:m>
                            <m:mPr>
                              <m:mcs>
                                <m:mc>
                                  <m:mcPr>
                                    <m:count m:val="1"/>
                                    <m:mcJc m:val="center"/>
                                  </m:mcPr>
                                </m:mc>
                              </m:mcs>
                              <m:ctrlPr>
                                <a:rPr lang="tr-TR" b="1" i="1">
                                  <a:solidFill>
                                    <a:srgbClr val="002060"/>
                                  </a:solidFill>
                                  <a:latin typeface="Cambria Math" panose="02040503050406030204" pitchFamily="18" charset="0"/>
                                </a:rPr>
                              </m:ctrlPr>
                            </m:mPr>
                            <m:mr>
                              <m:e>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𝑨</m:t>
                                        </m:r>
                                      </m:e>
                                    </m:acc>
                                  </m:e>
                                  <m:sup>
                                    <m:r>
                                      <a:rPr lang="tr-TR" b="1" i="1">
                                        <a:solidFill>
                                          <a:srgbClr val="002060"/>
                                        </a:solidFill>
                                        <a:latin typeface="Cambria Math" panose="02040503050406030204" pitchFamily="18" charset="0"/>
                                      </a:rPr>
                                      <m:t>𝒏</m:t>
                                    </m:r>
                                    <m:r>
                                      <a:rPr lang="tr-TR" b="1" i="1">
                                        <a:solidFill>
                                          <a:srgbClr val="002060"/>
                                        </a:solidFill>
                                        <a:latin typeface="Cambria Math" panose="02040503050406030204" pitchFamily="18" charset="0"/>
                                      </a:rPr>
                                      <m:t>−</m:t>
                                    </m:r>
                                    <m:r>
                                      <a:rPr lang="tr-TR" b="1" i="1">
                                        <a:solidFill>
                                          <a:srgbClr val="002060"/>
                                        </a:solidFill>
                                        <a:latin typeface="Cambria Math" panose="02040503050406030204" pitchFamily="18" charset="0"/>
                                      </a:rPr>
                                      <m:t>𝟏</m:t>
                                    </m:r>
                                  </m:sup>
                                </m:sSup>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𝑩</m:t>
                                    </m:r>
                                  </m:e>
                                </m:acc>
                              </m:e>
                            </m:mr>
                          </m:m>
                        </m:e>
                      </m:d>
                    </m:oMath>
                  </m:oMathPara>
                </a14:m>
                <a:endParaRPr lang="tr-TR" b="1"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blipFill>
                <a:blip r:embed="rId2"/>
                <a:stretch>
                  <a:fillRect t="-1623" r="-157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İçerik Yer Tutucusu 3"/>
              <p:cNvSpPr>
                <a:spLocks noGrp="1"/>
              </p:cNvSpPr>
              <p:nvPr>
                <p:ph sz="half" idx="2"/>
              </p:nvPr>
            </p:nvSpPr>
            <p:spPr/>
            <p:txBody>
              <a:bodyPr/>
              <a:lstStyle/>
              <a:p>
                <a:pPr marL="109728" indent="0">
                  <a:buNone/>
                </a:pPr>
                <a:r>
                  <a:rPr lang="tr-TR" dirty="0" smtClean="0"/>
                  <a:t>ii.) </a:t>
                </a:r>
                <a:r>
                  <a:rPr lang="tr-TR" b="1" dirty="0"/>
                  <a:t>Tüm durum değişkenleri </a:t>
                </a:r>
                <a:r>
                  <a:rPr lang="tr-TR" b="1" dirty="0" smtClean="0"/>
                  <a:t>gözlenebilir</a:t>
                </a:r>
                <a:r>
                  <a:rPr lang="tr-TR" dirty="0" smtClean="0"/>
                  <a:t> </a:t>
                </a:r>
                <a:r>
                  <a:rPr lang="tr-TR" dirty="0"/>
                  <a:t>ise </a:t>
                </a:r>
                <a14:m>
                  <m:oMath xmlns:m="http://schemas.openxmlformats.org/officeDocument/2006/math">
                    <m:r>
                      <a:rPr lang="tr-TR" i="1" dirty="0">
                        <a:latin typeface="Cambria Math" panose="02040503050406030204" pitchFamily="18" charset="0"/>
                      </a:rPr>
                      <m:t>𝑛𝑥𝑛</m:t>
                    </m:r>
                    <m:r>
                      <a:rPr lang="tr-TR" b="0" i="1" dirty="0" smtClean="0">
                        <a:latin typeface="Cambria Math" panose="02040503050406030204" pitchFamily="18" charset="0"/>
                      </a:rPr>
                      <m:t>𝑚</m:t>
                    </m:r>
                  </m:oMath>
                </a14:m>
                <a:r>
                  <a:rPr lang="tr-TR" dirty="0"/>
                  <a:t> boyutlu birleşik </a:t>
                </a:r>
                <a:r>
                  <a:rPr lang="tr-TR" dirty="0" err="1" smtClean="0"/>
                  <a:t>gözlenebilirlik</a:t>
                </a:r>
                <a:r>
                  <a:rPr lang="tr-TR" dirty="0" smtClean="0"/>
                  <a:t> matrisi </a:t>
                </a:r>
                <a14:m>
                  <m:oMath xmlns:m="http://schemas.openxmlformats.org/officeDocument/2006/math">
                    <m:r>
                      <a:rPr lang="tr-TR" b="0" i="1" dirty="0" smtClean="0">
                        <a:latin typeface="Cambria Math" panose="02040503050406030204" pitchFamily="18" charset="0"/>
                      </a:rPr>
                      <m:t>𝑁</m:t>
                    </m:r>
                  </m:oMath>
                </a14:m>
                <a:r>
                  <a:rPr lang="tr-TR" dirty="0" err="1"/>
                  <a:t>’in</a:t>
                </a:r>
                <a:r>
                  <a:rPr lang="tr-TR" dirty="0"/>
                  <a:t> </a:t>
                </a:r>
                <a:r>
                  <a:rPr lang="tr-TR" dirty="0" err="1"/>
                  <a:t>rankı</a:t>
                </a:r>
                <a:r>
                  <a:rPr lang="tr-TR" dirty="0"/>
                  <a:t> </a:t>
                </a:r>
                <a14:m>
                  <m:oMath xmlns:m="http://schemas.openxmlformats.org/officeDocument/2006/math">
                    <m:r>
                      <a:rPr lang="tr-TR" i="1" dirty="0">
                        <a:latin typeface="Cambria Math" panose="02040503050406030204" pitchFamily="18" charset="0"/>
                      </a:rPr>
                      <m:t>𝑛</m:t>
                    </m:r>
                  </m:oMath>
                </a14:m>
                <a:r>
                  <a:rPr lang="tr-TR" dirty="0"/>
                  <a:t>’e eşittir. </a:t>
                </a:r>
                <a14:m>
                  <m:oMath xmlns:m="http://schemas.openxmlformats.org/officeDocument/2006/math">
                    <m:r>
                      <a:rPr lang="tr-TR" b="0" i="1" dirty="0" smtClean="0">
                        <a:latin typeface="Cambria Math" panose="02040503050406030204" pitchFamily="18" charset="0"/>
                      </a:rPr>
                      <m:t>𝑁</m:t>
                    </m:r>
                  </m:oMath>
                </a14:m>
                <a:r>
                  <a:rPr lang="tr-TR" dirty="0" err="1"/>
                  <a:t>’in</a:t>
                </a:r>
                <a:r>
                  <a:rPr lang="tr-TR" dirty="0"/>
                  <a:t> </a:t>
                </a:r>
                <a:r>
                  <a:rPr lang="tr-TR" dirty="0" err="1"/>
                  <a:t>rankı</a:t>
                </a:r>
                <a:r>
                  <a:rPr lang="tr-TR" dirty="0"/>
                  <a:t> </a:t>
                </a:r>
                <a14:m>
                  <m:oMath xmlns:m="http://schemas.openxmlformats.org/officeDocument/2006/math">
                    <m:r>
                      <a:rPr lang="tr-TR" i="1" dirty="0">
                        <a:latin typeface="Cambria Math" panose="02040503050406030204" pitchFamily="18" charset="0"/>
                      </a:rPr>
                      <m:t>𝑛</m:t>
                    </m:r>
                  </m:oMath>
                </a14:m>
                <a:r>
                  <a:rPr lang="tr-TR" dirty="0"/>
                  <a:t>’den küçükse, </a:t>
                </a:r>
                <a14:m>
                  <m:oMath xmlns:m="http://schemas.openxmlformats.org/officeDocument/2006/math">
                    <m:r>
                      <a:rPr lang="tr-TR" b="0" i="1" dirty="0" smtClean="0">
                        <a:latin typeface="Cambria Math" panose="02040503050406030204" pitchFamily="18" charset="0"/>
                      </a:rPr>
                      <m:t>𝑁</m:t>
                    </m:r>
                  </m:oMath>
                </a14:m>
                <a:r>
                  <a:rPr lang="tr-TR" dirty="0"/>
                  <a:t>’in </a:t>
                </a:r>
                <a:r>
                  <a:rPr lang="tr-TR" dirty="0" err="1"/>
                  <a:t>rankı</a:t>
                </a:r>
                <a:r>
                  <a:rPr lang="tr-TR" dirty="0"/>
                  <a:t> kadar durum değişkeni </a:t>
                </a:r>
                <a:r>
                  <a:rPr lang="tr-TR" dirty="0" smtClean="0"/>
                  <a:t>gözlenebilirdir.</a:t>
                </a:r>
              </a:p>
              <a:p>
                <a:pPr marL="109728" indent="0">
                  <a:buNone/>
                </a:pPr>
                <a:r>
                  <a:rPr lang="tr-TR" b="1" dirty="0" err="1" smtClean="0">
                    <a:solidFill>
                      <a:srgbClr val="C00000"/>
                    </a:solidFill>
                  </a:rPr>
                  <a:t>Gözlenebilirlik</a:t>
                </a:r>
                <a:r>
                  <a:rPr lang="tr-TR" b="1" dirty="0" smtClean="0">
                    <a:solidFill>
                      <a:srgbClr val="C00000"/>
                    </a:solidFill>
                  </a:rPr>
                  <a:t> </a:t>
                </a:r>
                <a:r>
                  <a:rPr lang="tr-TR" b="1" dirty="0">
                    <a:solidFill>
                      <a:srgbClr val="C00000"/>
                    </a:solidFill>
                  </a:rPr>
                  <a:t>Matrisi:</a:t>
                </a:r>
              </a:p>
              <a:p>
                <a:pPr marL="109728" indent="0">
                  <a:buNone/>
                </a:pPr>
                <a14:m>
                  <m:oMathPara xmlns:m="http://schemas.openxmlformats.org/officeDocument/2006/math">
                    <m:oMathParaPr>
                      <m:jc m:val="centerGroup"/>
                    </m:oMathParaPr>
                    <m:oMath xmlns:m="http://schemas.openxmlformats.org/officeDocument/2006/math">
                      <m:r>
                        <a:rPr lang="tr-TR" b="1" i="1" smtClean="0">
                          <a:solidFill>
                            <a:srgbClr val="002060"/>
                          </a:solidFill>
                          <a:latin typeface="Cambria Math" panose="02040503050406030204" pitchFamily="18" charset="0"/>
                        </a:rPr>
                        <m:t>𝑵</m:t>
                      </m:r>
                      <m:r>
                        <a:rPr lang="tr-TR" b="1" i="1" smtClean="0">
                          <a:solidFill>
                            <a:srgbClr val="002060"/>
                          </a:solidFill>
                          <a:latin typeface="Cambria Math" panose="02040503050406030204" pitchFamily="18" charset="0"/>
                        </a:rPr>
                        <m:t>=</m:t>
                      </m:r>
                      <m:d>
                        <m:dPr>
                          <m:begChr m:val="["/>
                          <m:endChr m:val="]"/>
                          <m:ctrlPr>
                            <a:rPr lang="tr-TR" b="1" i="1">
                              <a:solidFill>
                                <a:srgbClr val="002060"/>
                              </a:solidFill>
                              <a:latin typeface="Cambria Math" panose="02040503050406030204" pitchFamily="18" charset="0"/>
                            </a:rPr>
                          </m:ctrlPr>
                        </m:dPr>
                        <m:e>
                          <m:m>
                            <m:mPr>
                              <m:mcs>
                                <m:mc>
                                  <m:mcPr>
                                    <m:count m:val="1"/>
                                    <m:mcJc m:val="center"/>
                                  </m:mcPr>
                                </m:mc>
                              </m:mcs>
                              <m:ctrlPr>
                                <a:rPr lang="tr-TR" b="1" i="1">
                                  <a:solidFill>
                                    <a:srgbClr val="002060"/>
                                  </a:solidFill>
                                  <a:latin typeface="Cambria Math" panose="02040503050406030204" pitchFamily="18" charset="0"/>
                                </a:rPr>
                              </m:ctrlPr>
                            </m:mPr>
                            <m:mr>
                              <m:e>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𝑪</m:t>
                                        </m:r>
                                      </m:e>
                                    </m:acc>
                                  </m:e>
                                  <m:sup>
                                    <m:r>
                                      <a:rPr lang="tr-TR" b="1" i="1">
                                        <a:solidFill>
                                          <a:srgbClr val="002060"/>
                                        </a:solidFill>
                                        <a:latin typeface="Cambria Math" panose="02040503050406030204" pitchFamily="18" charset="0"/>
                                      </a:rPr>
                                      <m:t>𝑻</m:t>
                                    </m:r>
                                  </m:sup>
                                </m:sSup>
                              </m:e>
                            </m:mr>
                          </m:m>
                          <m:d>
                            <m:dPr>
                              <m:begChr m:val="|"/>
                              <m:endChr m:val="|"/>
                              <m:ctrlPr>
                                <a:rPr lang="tr-TR" b="1" i="1">
                                  <a:solidFill>
                                    <a:srgbClr val="002060"/>
                                  </a:solidFill>
                                  <a:latin typeface="Cambria Math" panose="02040503050406030204" pitchFamily="18" charset="0"/>
                                </a:rPr>
                              </m:ctrlPr>
                            </m:dPr>
                            <m:e>
                              <m:m>
                                <m:mPr>
                                  <m:mcs>
                                    <m:mc>
                                      <m:mcPr>
                                        <m:count m:val="1"/>
                                        <m:mcJc m:val="center"/>
                                      </m:mcPr>
                                    </m:mc>
                                  </m:mcs>
                                  <m:ctrlPr>
                                    <a:rPr lang="tr-TR" b="1" i="1">
                                      <a:solidFill>
                                        <a:srgbClr val="002060"/>
                                      </a:solidFill>
                                      <a:latin typeface="Cambria Math" panose="02040503050406030204" pitchFamily="18" charset="0"/>
                                    </a:rPr>
                                  </m:ctrlPr>
                                </m:mPr>
                                <m:mr>
                                  <m:e>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𝑨</m:t>
                                            </m:r>
                                          </m:e>
                                        </m:acc>
                                      </m:e>
                                      <m:sup>
                                        <m:r>
                                          <a:rPr lang="tr-TR" b="1" i="1">
                                            <a:solidFill>
                                              <a:srgbClr val="002060"/>
                                            </a:solidFill>
                                            <a:latin typeface="Cambria Math" panose="02040503050406030204" pitchFamily="18" charset="0"/>
                                          </a:rPr>
                                          <m:t>𝑻</m:t>
                                        </m:r>
                                      </m:sup>
                                    </m:sSup>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𝑪</m:t>
                                            </m:r>
                                          </m:e>
                                        </m:acc>
                                      </m:e>
                                      <m:sup>
                                        <m:r>
                                          <a:rPr lang="tr-TR" b="1" i="1">
                                            <a:solidFill>
                                              <a:srgbClr val="002060"/>
                                            </a:solidFill>
                                            <a:latin typeface="Cambria Math" panose="02040503050406030204" pitchFamily="18" charset="0"/>
                                          </a:rPr>
                                          <m:t>𝑻</m:t>
                                        </m:r>
                                      </m:sup>
                                    </m:sSup>
                                  </m:e>
                                </m:mr>
                              </m:m>
                            </m:e>
                          </m:d>
                          <m:m>
                            <m:mPr>
                              <m:mcs>
                                <m:mc>
                                  <m:mcPr>
                                    <m:count m:val="1"/>
                                    <m:mcJc m:val="center"/>
                                  </m:mcPr>
                                </m:mc>
                              </m:mcs>
                              <m:ctrlPr>
                                <a:rPr lang="tr-TR" b="1" i="1">
                                  <a:solidFill>
                                    <a:srgbClr val="002060"/>
                                  </a:solidFill>
                                  <a:latin typeface="Cambria Math" panose="02040503050406030204" pitchFamily="18" charset="0"/>
                                </a:rPr>
                              </m:ctrlPr>
                            </m:mPr>
                            <m:mr>
                              <m:e>
                                <m:sSup>
                                  <m:sSupPr>
                                    <m:ctrlPr>
                                      <a:rPr lang="tr-TR" b="1" i="1">
                                        <a:solidFill>
                                          <a:srgbClr val="002060"/>
                                        </a:solidFill>
                                        <a:latin typeface="Cambria Math" panose="02040503050406030204" pitchFamily="18" charset="0"/>
                                      </a:rPr>
                                    </m:ctrlPr>
                                  </m:sSupPr>
                                  <m:e>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𝑨</m:t>
                                            </m:r>
                                          </m:e>
                                        </m:acc>
                                      </m:e>
                                      <m:sup>
                                        <m:r>
                                          <a:rPr lang="tr-TR" b="1" i="1">
                                            <a:solidFill>
                                              <a:srgbClr val="002060"/>
                                            </a:solidFill>
                                            <a:latin typeface="Cambria Math" panose="02040503050406030204" pitchFamily="18" charset="0"/>
                                          </a:rPr>
                                          <m:t>𝟐</m:t>
                                        </m:r>
                                      </m:sup>
                                    </m:sSup>
                                  </m:e>
                                  <m:sup>
                                    <m:r>
                                      <a:rPr lang="tr-TR" b="1" i="1">
                                        <a:solidFill>
                                          <a:srgbClr val="002060"/>
                                        </a:solidFill>
                                        <a:latin typeface="Cambria Math" panose="02040503050406030204" pitchFamily="18" charset="0"/>
                                      </a:rPr>
                                      <m:t>𝑻</m:t>
                                    </m:r>
                                  </m:sup>
                                </m:sSup>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𝑪</m:t>
                                        </m:r>
                                      </m:e>
                                    </m:acc>
                                  </m:e>
                                  <m:sup>
                                    <m:r>
                                      <a:rPr lang="tr-TR" b="1" i="1">
                                        <a:solidFill>
                                          <a:srgbClr val="002060"/>
                                        </a:solidFill>
                                        <a:latin typeface="Cambria Math" panose="02040503050406030204" pitchFamily="18" charset="0"/>
                                      </a:rPr>
                                      <m:t>𝑻</m:t>
                                    </m:r>
                                  </m:sup>
                                </m:sSup>
                              </m:e>
                            </m:mr>
                          </m:m>
                          <m:d>
                            <m:dPr>
                              <m:begChr m:val="|"/>
                              <m:endChr m:val="|"/>
                              <m:ctrlPr>
                                <a:rPr lang="tr-TR" b="1" i="1">
                                  <a:solidFill>
                                    <a:srgbClr val="002060"/>
                                  </a:solidFill>
                                  <a:latin typeface="Cambria Math" panose="02040503050406030204" pitchFamily="18" charset="0"/>
                                </a:rPr>
                              </m:ctrlPr>
                            </m:dPr>
                            <m:e>
                              <m:m>
                                <m:mPr>
                                  <m:mcs>
                                    <m:mc>
                                      <m:mcPr>
                                        <m:count m:val="1"/>
                                        <m:mcJc m:val="center"/>
                                      </m:mcPr>
                                    </m:mc>
                                  </m:mcs>
                                  <m:ctrlPr>
                                    <a:rPr lang="tr-TR" b="1" i="1">
                                      <a:solidFill>
                                        <a:srgbClr val="002060"/>
                                      </a:solidFill>
                                      <a:latin typeface="Cambria Math" panose="02040503050406030204" pitchFamily="18" charset="0"/>
                                    </a:rPr>
                                  </m:ctrlPr>
                                </m:mPr>
                                <m:mr>
                                  <m:e>
                                    <m:r>
                                      <a:rPr lang="tr-TR" b="1" i="1">
                                        <a:solidFill>
                                          <a:srgbClr val="002060"/>
                                        </a:solidFill>
                                        <a:latin typeface="Cambria Math" panose="02040503050406030204" pitchFamily="18" charset="0"/>
                                      </a:rPr>
                                      <m:t>…</m:t>
                                    </m:r>
                                  </m:e>
                                </m:mr>
                              </m:m>
                            </m:e>
                          </m:d>
                          <m:m>
                            <m:mPr>
                              <m:mcs>
                                <m:mc>
                                  <m:mcPr>
                                    <m:count m:val="1"/>
                                    <m:mcJc m:val="center"/>
                                  </m:mcPr>
                                </m:mc>
                              </m:mcs>
                              <m:ctrlPr>
                                <a:rPr lang="tr-TR" b="1" i="1">
                                  <a:solidFill>
                                    <a:srgbClr val="002060"/>
                                  </a:solidFill>
                                  <a:latin typeface="Cambria Math" panose="02040503050406030204" pitchFamily="18" charset="0"/>
                                </a:rPr>
                              </m:ctrlPr>
                            </m:mPr>
                            <m:mr>
                              <m:e>
                                <m:sSup>
                                  <m:sSupPr>
                                    <m:ctrlPr>
                                      <a:rPr lang="tr-TR" b="1" i="1">
                                        <a:solidFill>
                                          <a:srgbClr val="002060"/>
                                        </a:solidFill>
                                        <a:latin typeface="Cambria Math" panose="02040503050406030204" pitchFamily="18" charset="0"/>
                                      </a:rPr>
                                    </m:ctrlPr>
                                  </m:sSupPr>
                                  <m:e>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m:t>
                                            </m:r>
                                            <m:r>
                                              <a:rPr lang="tr-TR" b="1" i="1">
                                                <a:solidFill>
                                                  <a:srgbClr val="002060"/>
                                                </a:solidFill>
                                                <a:latin typeface="Cambria Math" panose="02040503050406030204" pitchFamily="18" charset="0"/>
                                              </a:rPr>
                                              <m:t>𝑨</m:t>
                                            </m:r>
                                          </m:e>
                                        </m:acc>
                                      </m:e>
                                      <m:sup>
                                        <m:r>
                                          <a:rPr lang="tr-TR" b="1" i="1">
                                            <a:solidFill>
                                              <a:srgbClr val="002060"/>
                                            </a:solidFill>
                                            <a:latin typeface="Cambria Math" panose="02040503050406030204" pitchFamily="18" charset="0"/>
                                          </a:rPr>
                                          <m:t>𝑻</m:t>
                                        </m:r>
                                      </m:sup>
                                    </m:sSup>
                                    <m:r>
                                      <a:rPr lang="tr-TR" b="1" i="1">
                                        <a:solidFill>
                                          <a:srgbClr val="002060"/>
                                        </a:solidFill>
                                        <a:latin typeface="Cambria Math" panose="02040503050406030204" pitchFamily="18" charset="0"/>
                                      </a:rPr>
                                      <m:t>)</m:t>
                                    </m:r>
                                  </m:e>
                                  <m:sup>
                                    <m:r>
                                      <a:rPr lang="tr-TR" b="1" i="1">
                                        <a:solidFill>
                                          <a:srgbClr val="002060"/>
                                        </a:solidFill>
                                        <a:latin typeface="Cambria Math" panose="02040503050406030204" pitchFamily="18" charset="0"/>
                                      </a:rPr>
                                      <m:t>𝒏</m:t>
                                    </m:r>
                                    <m:r>
                                      <a:rPr lang="tr-TR" b="1" i="1">
                                        <a:solidFill>
                                          <a:srgbClr val="002060"/>
                                        </a:solidFill>
                                        <a:latin typeface="Cambria Math" panose="02040503050406030204" pitchFamily="18" charset="0"/>
                                      </a:rPr>
                                      <m:t>−</m:t>
                                    </m:r>
                                    <m:r>
                                      <a:rPr lang="tr-TR" b="1" i="1">
                                        <a:solidFill>
                                          <a:srgbClr val="002060"/>
                                        </a:solidFill>
                                        <a:latin typeface="Cambria Math" panose="02040503050406030204" pitchFamily="18" charset="0"/>
                                      </a:rPr>
                                      <m:t>𝟏</m:t>
                                    </m:r>
                                  </m:sup>
                                </m:sSup>
                                <m:sSup>
                                  <m:sSupPr>
                                    <m:ctrlPr>
                                      <a:rPr lang="tr-TR" b="1" i="1">
                                        <a:solidFill>
                                          <a:srgbClr val="002060"/>
                                        </a:solidFill>
                                        <a:latin typeface="Cambria Math" panose="02040503050406030204" pitchFamily="18" charset="0"/>
                                      </a:rPr>
                                    </m:ctrlPr>
                                  </m:sSupPr>
                                  <m:e>
                                    <m:acc>
                                      <m:accPr>
                                        <m:chr m:val="̲"/>
                                        <m:ctrlPr>
                                          <a:rPr lang="tr-TR" b="1" i="1">
                                            <a:solidFill>
                                              <a:srgbClr val="002060"/>
                                            </a:solidFill>
                                            <a:latin typeface="Cambria Math" panose="02040503050406030204" pitchFamily="18" charset="0"/>
                                          </a:rPr>
                                        </m:ctrlPr>
                                      </m:accPr>
                                      <m:e>
                                        <m:r>
                                          <a:rPr lang="tr-TR" b="1" i="1">
                                            <a:solidFill>
                                              <a:srgbClr val="002060"/>
                                            </a:solidFill>
                                            <a:latin typeface="Cambria Math" panose="02040503050406030204" pitchFamily="18" charset="0"/>
                                          </a:rPr>
                                          <m:t>𝑪</m:t>
                                        </m:r>
                                      </m:e>
                                    </m:acc>
                                  </m:e>
                                  <m:sup>
                                    <m:r>
                                      <a:rPr lang="tr-TR" b="1" i="1">
                                        <a:solidFill>
                                          <a:srgbClr val="002060"/>
                                        </a:solidFill>
                                        <a:latin typeface="Cambria Math" panose="02040503050406030204" pitchFamily="18" charset="0"/>
                                      </a:rPr>
                                      <m:t>𝑻</m:t>
                                    </m:r>
                                  </m:sup>
                                </m:sSup>
                              </m:e>
                            </m:mr>
                          </m:m>
                        </m:e>
                      </m:d>
                    </m:oMath>
                  </m:oMathPara>
                </a14:m>
                <a:endParaRPr lang="tr-TR" b="1" i="1" dirty="0">
                  <a:solidFill>
                    <a:srgbClr val="002060"/>
                  </a:solidFill>
                </a:endParaRPr>
              </a:p>
              <a:p>
                <a:pPr marL="109728" indent="0">
                  <a:buNone/>
                </a:pPr>
                <a:r>
                  <a:rPr lang="tr-TR" dirty="0" smtClean="0"/>
                  <a:t>Eğer r=1 ise M’in rankı yerine, singular olup olmama durumuna göre kontrol edilebilirli</a:t>
                </a:r>
                <a:r>
                  <a:rPr lang="tr-TR" dirty="0"/>
                  <a:t>k</a:t>
                </a:r>
                <a:r>
                  <a:rPr lang="tr-TR" dirty="0" smtClean="0"/>
                  <a:t> </a:t>
                </a:r>
                <a:r>
                  <a:rPr lang="tr-TR" dirty="0"/>
                  <a:t>ve </a:t>
                </a:r>
                <a:r>
                  <a:rPr lang="tr-TR" dirty="0" smtClean="0"/>
                  <a:t>gözlenebilirlik belirlenebilir. </a:t>
                </a:r>
                <a:endParaRPr lang="tr-TR" dirty="0"/>
              </a:p>
              <a:p>
                <a:pPr marL="109728" indent="0">
                  <a:buNone/>
                </a:pPr>
                <a:endParaRPr lang="tr-TR" dirty="0"/>
              </a:p>
            </p:txBody>
          </p:sp>
        </mc:Choice>
        <mc:Fallback xmlns="">
          <p:sp>
            <p:nvSpPr>
              <p:cNvPr id="4" name="İçerik Yer Tutucusu 3"/>
              <p:cNvSpPr>
                <a:spLocks noGrp="1" noRot="1" noChangeAspect="1" noMove="1" noResize="1" noEditPoints="1" noAdjustHandles="1" noChangeArrowheads="1" noChangeShapeType="1" noTextEdit="1"/>
              </p:cNvSpPr>
              <p:nvPr>
                <p:ph sz="half" idx="2"/>
              </p:nvPr>
            </p:nvSpPr>
            <p:spPr>
              <a:blipFill>
                <a:blip r:embed="rId3"/>
                <a:stretch>
                  <a:fillRect t="-1621" r="-1914"/>
                </a:stretch>
              </a:blipFill>
            </p:spPr>
            <p:txBody>
              <a:bodyPr/>
              <a:lstStyle/>
              <a:p>
                <a:r>
                  <a:rPr lang="tr-TR">
                    <a:noFill/>
                  </a:rPr>
                  <a:t> </a:t>
                </a:r>
              </a:p>
            </p:txBody>
          </p:sp>
        </mc:Fallback>
      </mc:AlternateContent>
    </p:spTree>
    <p:extLst>
      <p:ext uri="{BB962C8B-B14F-4D97-AF65-F5344CB8AC3E}">
        <p14:creationId xmlns:p14="http://schemas.microsoft.com/office/powerpoint/2010/main" val="357760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Ders işleyiş kurallarının tartışılması</a:t>
            </a:r>
          </a:p>
        </p:txBody>
      </p:sp>
      <p:sp>
        <p:nvSpPr>
          <p:cNvPr id="3" name="İçerik Yer Tutucusu 2"/>
          <p:cNvSpPr>
            <a:spLocks noGrp="1"/>
          </p:cNvSpPr>
          <p:nvPr>
            <p:ph idx="1"/>
          </p:nvPr>
        </p:nvSpPr>
        <p:spPr/>
        <p:txBody>
          <a:bodyPr/>
          <a:lstStyle/>
          <a:p>
            <a:r>
              <a:rPr lang="tr-TR" dirty="0" smtClean="0"/>
              <a:t>Bu ders bize ne kazandırır?</a:t>
            </a:r>
          </a:p>
          <a:p>
            <a:r>
              <a:rPr lang="tr-TR" dirty="0"/>
              <a:t>Optimal kontrol teorisinin temel bilgilerini kullanabilme </a:t>
            </a:r>
            <a:r>
              <a:rPr lang="tr-TR" dirty="0" smtClean="0"/>
              <a:t>becerisi</a:t>
            </a:r>
            <a:endParaRPr lang="tr-TR" dirty="0"/>
          </a:p>
          <a:p>
            <a:r>
              <a:rPr lang="tr-TR" dirty="0"/>
              <a:t>Mevcut optimal kontrol teorilerini ve yazılımlarını kullanarak optimal kontrol organı tasarlama </a:t>
            </a:r>
            <a:r>
              <a:rPr lang="tr-TR" dirty="0" smtClean="0"/>
              <a:t>becerisi </a:t>
            </a:r>
            <a:endParaRPr lang="tr-TR" dirty="0"/>
          </a:p>
          <a:p>
            <a:r>
              <a:rPr lang="tr-TR" dirty="0"/>
              <a:t>Güncel optimal kontrol araştırmalarını takip </a:t>
            </a:r>
            <a:r>
              <a:rPr lang="tr-TR" dirty="0" smtClean="0"/>
              <a:t>edebilme için alt yapı</a:t>
            </a:r>
            <a:endParaRPr lang="tr-TR" dirty="0"/>
          </a:p>
          <a:p>
            <a:pPr marL="274320" lvl="1" indent="0">
              <a:buNone/>
            </a:pPr>
            <a:endParaRPr lang="tr-TR" dirty="0"/>
          </a:p>
          <a:p>
            <a:pPr lvl="1"/>
            <a:endParaRPr lang="tr-TR" dirty="0" smtClean="0"/>
          </a:p>
          <a:p>
            <a:pPr lvl="1"/>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24.02.2019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284503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Ders işleyiş kurallarının tartışılması</a:t>
            </a:r>
          </a:p>
        </p:txBody>
      </p:sp>
      <p:sp>
        <p:nvSpPr>
          <p:cNvPr id="4" name="Veri Yer Tutucusu 3"/>
          <p:cNvSpPr>
            <a:spLocks noGrp="1"/>
          </p:cNvSpPr>
          <p:nvPr>
            <p:ph type="dt" sz="half" idx="10"/>
          </p:nvPr>
        </p:nvSpPr>
        <p:spPr/>
        <p:txBody>
          <a:bodyPr/>
          <a:lstStyle/>
          <a:p>
            <a:fld id="{9FFFCC66-3E33-42F1-912D-E1C6E45BE7D9}" type="datetime1">
              <a:rPr lang="tr-TR" smtClean="0"/>
              <a:t>24.02.2019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6</a:t>
            </a:fld>
            <a:endParaRPr lang="en-US" dirty="0"/>
          </a:p>
        </p:txBody>
      </p:sp>
      <p:sp>
        <p:nvSpPr>
          <p:cNvPr id="3" name="Content Placeholder 2"/>
          <p:cNvSpPr>
            <a:spLocks noGrp="1"/>
          </p:cNvSpPr>
          <p:nvPr>
            <p:ph idx="1"/>
          </p:nvPr>
        </p:nvSpPr>
        <p:spPr/>
        <p:txBody>
          <a:bodyPr/>
          <a:lstStyle/>
          <a:p>
            <a:r>
              <a:rPr lang="tr-TR" dirty="0" smtClean="0"/>
              <a:t>Ödevler 5 adet  Yıl içi ortalamayı belirleyecek</a:t>
            </a:r>
          </a:p>
          <a:p>
            <a:r>
              <a:rPr lang="tr-TR" dirty="0" smtClean="0"/>
              <a:t>Proje 2 adet Yıl sonu notunun %60’ı</a:t>
            </a:r>
          </a:p>
          <a:p>
            <a:r>
              <a:rPr lang="tr-TR" dirty="0" smtClean="0"/>
              <a:t>Final Sınavı </a:t>
            </a:r>
            <a:r>
              <a:rPr lang="tr-TR" dirty="0"/>
              <a:t>Yıl sonu notunun </a:t>
            </a:r>
            <a:r>
              <a:rPr lang="tr-TR" dirty="0" smtClean="0"/>
              <a:t>%40’ı</a:t>
            </a:r>
          </a:p>
          <a:p>
            <a:endParaRPr lang="tr-TR" dirty="0"/>
          </a:p>
        </p:txBody>
      </p:sp>
    </p:spTree>
    <p:extLst>
      <p:ext uri="{BB962C8B-B14F-4D97-AF65-F5344CB8AC3E}">
        <p14:creationId xmlns:p14="http://schemas.microsoft.com/office/powerpoint/2010/main" val="1324849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Ders işleyiş kurallarının tartışılması</a:t>
            </a:r>
          </a:p>
        </p:txBody>
      </p:sp>
      <p:sp>
        <p:nvSpPr>
          <p:cNvPr id="3" name="İçerik Yer Tutucusu 2"/>
          <p:cNvSpPr>
            <a:spLocks noGrp="1"/>
          </p:cNvSpPr>
          <p:nvPr>
            <p:ph idx="1"/>
          </p:nvPr>
        </p:nvSpPr>
        <p:spPr/>
        <p:txBody>
          <a:bodyPr>
            <a:normAutofit/>
          </a:bodyPr>
          <a:lstStyle/>
          <a:p>
            <a:r>
              <a:rPr lang="tr-TR" b="1" dirty="0"/>
              <a:t>Dersin Kitabı / Malzemesi / Önerilen </a:t>
            </a:r>
            <a:r>
              <a:rPr lang="tr-TR" b="1" dirty="0" smtClean="0"/>
              <a:t>Kaynaklar</a:t>
            </a:r>
          </a:p>
          <a:p>
            <a:r>
              <a:rPr lang="tr-TR" b="1" dirty="0" smtClean="0"/>
              <a:t>Ders </a:t>
            </a:r>
            <a:r>
              <a:rPr lang="tr-TR" b="1" dirty="0" smtClean="0"/>
              <a:t>Kitabı</a:t>
            </a:r>
          </a:p>
          <a:p>
            <a:pPr marL="45720" indent="0">
              <a:buNone/>
            </a:pPr>
            <a:r>
              <a:rPr lang="tr-TR" dirty="0" smtClean="0"/>
              <a:t>D</a:t>
            </a:r>
            <a:r>
              <a:rPr lang="tr-TR" dirty="0"/>
              <a:t>. Kirk, "Optimal Control Theory", Prentice-Hall, </a:t>
            </a:r>
            <a:r>
              <a:rPr lang="tr-TR" dirty="0" smtClean="0"/>
              <a:t>1970</a:t>
            </a:r>
          </a:p>
          <a:p>
            <a:r>
              <a:rPr lang="tr-TR" b="1" dirty="0"/>
              <a:t>Ders </a:t>
            </a:r>
            <a:r>
              <a:rPr lang="tr-TR" b="1" dirty="0" smtClean="0"/>
              <a:t>Notları, </a:t>
            </a:r>
            <a:r>
              <a:rPr lang="tr-TR" dirty="0" smtClean="0"/>
              <a:t>Bu </a:t>
            </a:r>
            <a:r>
              <a:rPr lang="tr-TR" dirty="0"/>
              <a:t>dersi kendilerinden alma şansına eriştiğim </a:t>
            </a:r>
            <a:r>
              <a:rPr lang="tr-TR" b="1" dirty="0"/>
              <a:t>Prof. </a:t>
            </a:r>
            <a:r>
              <a:rPr lang="tr-TR" b="1" dirty="0"/>
              <a:t>Dr. Bülent Platin </a:t>
            </a:r>
            <a:r>
              <a:rPr lang="tr-TR" dirty="0"/>
              <a:t>ve </a:t>
            </a:r>
            <a:r>
              <a:rPr lang="tr-TR" b="1" dirty="0"/>
              <a:t>Prof. Dr. </a:t>
            </a:r>
            <a:r>
              <a:rPr lang="tr-TR" b="1" dirty="0"/>
              <a:t>Reşit </a:t>
            </a:r>
            <a:r>
              <a:rPr lang="tr-TR" b="1" dirty="0" smtClean="0"/>
              <a:t>Soylu’</a:t>
            </a:r>
            <a:r>
              <a:rPr lang="tr-TR" dirty="0" smtClean="0"/>
              <a:t>nun </a:t>
            </a:r>
            <a:r>
              <a:rPr lang="tr-TR" dirty="0"/>
              <a:t>Ders Notları ve Ders </a:t>
            </a:r>
            <a:r>
              <a:rPr lang="tr-TR" dirty="0" smtClean="0"/>
              <a:t>Kitabından (</a:t>
            </a:r>
            <a:r>
              <a:rPr lang="tr-TR" dirty="0"/>
              <a:t>D. Kirk, "Optimal Control Theory"</a:t>
            </a:r>
            <a:r>
              <a:rPr lang="tr-TR" dirty="0" smtClean="0"/>
              <a:t>)  oluşturulmaktadır. Ders notları içinde kullanılan görsel materyallerin bazıları, ders kitabından direkt alınmıştır; kitap dışından </a:t>
            </a:r>
            <a:r>
              <a:rPr lang="tr-TR" dirty="0"/>
              <a:t>kullanılacak görseller ayrıca metin içerisinde belirtilecektir.</a:t>
            </a:r>
            <a:endParaRPr lang="tr-TR" dirty="0"/>
          </a:p>
          <a:p>
            <a:r>
              <a:rPr lang="tr-TR" b="1" dirty="0"/>
              <a:t>Önerilen Kaynaklar</a:t>
            </a:r>
          </a:p>
          <a:p>
            <a:pPr marL="45720" indent="0">
              <a:spcBef>
                <a:spcPts val="800"/>
              </a:spcBef>
              <a:buNone/>
            </a:pPr>
            <a:r>
              <a:rPr lang="tr-TR" dirty="0" smtClean="0"/>
              <a:t>A</a:t>
            </a:r>
            <a:r>
              <a:rPr lang="tr-TR" dirty="0"/>
              <a:t>. Bryson, and Y. C. Ho, "Applied Optimal Control", Hemisphere Publishing Corporation, 1975</a:t>
            </a:r>
          </a:p>
          <a:p>
            <a:pPr marL="45720" indent="0">
              <a:spcBef>
                <a:spcPts val="800"/>
              </a:spcBef>
              <a:buNone/>
            </a:pPr>
            <a:r>
              <a:rPr lang="tr-TR" dirty="0" smtClean="0"/>
              <a:t>Frank </a:t>
            </a:r>
            <a:r>
              <a:rPr lang="tr-TR" dirty="0"/>
              <a:t>Lewis, "Optimal Control", John Wiley  ve  Sons, 1995.</a:t>
            </a:r>
          </a:p>
          <a:p>
            <a:pPr marL="45720" indent="0">
              <a:spcBef>
                <a:spcPts val="800"/>
              </a:spcBef>
              <a:buNone/>
            </a:pPr>
            <a:r>
              <a:rPr lang="tr-TR" dirty="0"/>
              <a:t>B. A. Anderson, "Optimal Control: Linear Quadratic Methods", Prentice-Hall, 1990</a:t>
            </a:r>
          </a:p>
          <a:p>
            <a:pPr marL="45720" indent="0">
              <a:spcBef>
                <a:spcPts val="800"/>
              </a:spcBef>
              <a:buNone/>
            </a:pPr>
            <a:r>
              <a:rPr lang="tr-TR" dirty="0"/>
              <a:t>Arturo Locatelli, "An Introduction optimal control" Birkhäuser Verlag, 2001</a:t>
            </a:r>
          </a:p>
        </p:txBody>
      </p:sp>
      <p:sp>
        <p:nvSpPr>
          <p:cNvPr id="4" name="Veri Yer Tutucusu 3"/>
          <p:cNvSpPr>
            <a:spLocks noGrp="1"/>
          </p:cNvSpPr>
          <p:nvPr>
            <p:ph type="dt" sz="half" idx="10"/>
          </p:nvPr>
        </p:nvSpPr>
        <p:spPr/>
        <p:txBody>
          <a:bodyPr/>
          <a:lstStyle/>
          <a:p>
            <a:fld id="{9FFFCC66-3E33-42F1-912D-E1C6E45BE7D9}" type="datetime1">
              <a:rPr lang="tr-TR" smtClean="0"/>
              <a:t>24.02.2019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006071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Optimallik (En iyileme) </a:t>
            </a:r>
            <a:r>
              <a:rPr lang="tr-TR" dirty="0" smtClean="0"/>
              <a:t>Kavramı</a:t>
            </a:r>
            <a:endParaRPr lang="tr-TR" dirty="0"/>
          </a:p>
        </p:txBody>
      </p:sp>
      <p:sp>
        <p:nvSpPr>
          <p:cNvPr id="3" name="Content Placeholder 2"/>
          <p:cNvSpPr>
            <a:spLocks noGrp="1"/>
          </p:cNvSpPr>
          <p:nvPr>
            <p:ph idx="1"/>
          </p:nvPr>
        </p:nvSpPr>
        <p:spPr/>
        <p:txBody>
          <a:bodyPr>
            <a:normAutofit lnSpcReduction="10000"/>
          </a:bodyPr>
          <a:lstStyle/>
          <a:p>
            <a:pPr marL="45720" indent="0">
              <a:buNone/>
            </a:pPr>
            <a:r>
              <a:rPr lang="tr-TR" dirty="0" smtClean="0"/>
              <a:t>Birbiri ile çelişik birden fazla </a:t>
            </a:r>
            <a:r>
              <a:rPr lang="tr-TR" b="1" dirty="0" smtClean="0"/>
              <a:t>fiziksel kısıtı </a:t>
            </a:r>
            <a:r>
              <a:rPr lang="tr-TR" dirty="0" smtClean="0"/>
              <a:t>(physical constraint), belirli bir </a:t>
            </a:r>
            <a:r>
              <a:rPr lang="tr-TR" b="1" dirty="0" smtClean="0"/>
              <a:t>performans kriteri </a:t>
            </a:r>
            <a:r>
              <a:rPr lang="tr-TR" dirty="0" smtClean="0"/>
              <a:t>(performance criterion) ölçütünde sağlama (maksimize veya minimize etme) işine optimizasyon denilmektedir.</a:t>
            </a:r>
          </a:p>
          <a:p>
            <a:pPr marL="45720" indent="0">
              <a:buNone/>
            </a:pPr>
            <a:r>
              <a:rPr lang="tr-TR" dirty="0" smtClean="0"/>
              <a:t>Optimal Kontrol Teorisinin Amacı: </a:t>
            </a:r>
            <a:r>
              <a:rPr lang="tr-TR" dirty="0"/>
              <a:t>Birbiri ile çelişik birden fazla fiziksel kısıtı, belirli bir performans kriteri ölçütünde </a:t>
            </a:r>
            <a:r>
              <a:rPr lang="tr-TR" dirty="0" smtClean="0"/>
              <a:t>sağlamak amacıyla </a:t>
            </a:r>
            <a:r>
              <a:rPr lang="tr-TR" b="1" dirty="0" smtClean="0"/>
              <a:t>en uygun kontrol </a:t>
            </a:r>
            <a:r>
              <a:rPr lang="tr-TR" b="1" dirty="0"/>
              <a:t>sinyalini </a:t>
            </a:r>
            <a:r>
              <a:rPr lang="tr-TR" dirty="0" smtClean="0"/>
              <a:t>belirlemektir.</a:t>
            </a:r>
            <a:endParaRPr lang="tr-TR" dirty="0"/>
          </a:p>
          <a:p>
            <a:pPr marL="45720" indent="0">
              <a:buNone/>
            </a:pPr>
            <a:r>
              <a:rPr lang="tr-TR" dirty="0" smtClean="0"/>
              <a:t>Örneğin, hem arabanızla en kısa zamanda ulaşmak istediğiniz hedefe ulaşmak hem de mümkün olan en az yakıt sarfiyatını yapmak istiyorsanız. Çözmeniz gereken problem optimal kontrol problemidir.</a:t>
            </a:r>
          </a:p>
          <a:p>
            <a:pPr marL="45720" indent="0">
              <a:buNone/>
            </a:pPr>
            <a:r>
              <a:rPr lang="tr-TR" dirty="0" smtClean="0"/>
              <a:t>Şimdi Bu Problemi Formüle Etmek İstersek;</a:t>
            </a:r>
          </a:p>
          <a:p>
            <a:pPr marL="45720" indent="0">
              <a:buNone/>
            </a:pPr>
            <a:r>
              <a:rPr lang="tr-TR" dirty="0" smtClean="0"/>
              <a:t>Kontrol edilecek sistemi matematiksel olarak tanımlamamız gerekir </a:t>
            </a:r>
            <a:r>
              <a:rPr lang="tr-TR" b="1" dirty="0" smtClean="0"/>
              <a:t>(Matematiksel Model).</a:t>
            </a:r>
          </a:p>
          <a:p>
            <a:pPr marL="45720" indent="0">
              <a:buNone/>
            </a:pPr>
            <a:r>
              <a:rPr lang="tr-TR" b="1" dirty="0" smtClean="0"/>
              <a:t>Fiziksel Kısıtların </a:t>
            </a:r>
            <a:r>
              <a:rPr lang="tr-TR" dirty="0" smtClean="0"/>
              <a:t>Anlaşılması/Anlatılması (Durum kısıtı ve/veya kontrol girişinde kısıtlar olabilir.)</a:t>
            </a:r>
          </a:p>
          <a:p>
            <a:pPr marL="45720" indent="0">
              <a:buNone/>
            </a:pPr>
            <a:r>
              <a:rPr lang="tr-TR" b="1" dirty="0" smtClean="0"/>
              <a:t>Performans Kriterinin </a:t>
            </a:r>
            <a:r>
              <a:rPr lang="tr-TR" dirty="0" smtClean="0"/>
              <a:t>Belirlenmesi</a:t>
            </a:r>
            <a:endParaRPr lang="tr-TR" dirty="0"/>
          </a:p>
        </p:txBody>
      </p:sp>
      <p:sp>
        <p:nvSpPr>
          <p:cNvPr id="4" name="Date Placeholder 3"/>
          <p:cNvSpPr>
            <a:spLocks noGrp="1"/>
          </p:cNvSpPr>
          <p:nvPr>
            <p:ph type="dt" sz="half" idx="10"/>
          </p:nvPr>
        </p:nvSpPr>
        <p:spPr/>
        <p:txBody>
          <a:bodyPr/>
          <a:lstStyle/>
          <a:p>
            <a:fld id="{581B0D62-F4A6-4808-83DA-3389C509E6B8}"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8</a:t>
            </a:fld>
            <a:endParaRPr lang="tr-TR"/>
          </a:p>
        </p:txBody>
      </p:sp>
    </p:spTree>
    <p:extLst>
      <p:ext uri="{BB962C8B-B14F-4D97-AF65-F5344CB8AC3E}">
        <p14:creationId xmlns:p14="http://schemas.microsoft.com/office/powerpoint/2010/main" val="24866742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Optimal Kontrol Temel Kavramlar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b="1" dirty="0" smtClean="0"/>
                  <a:t>Matematiksel Model</a:t>
                </a:r>
              </a:p>
              <a:p>
                <a:r>
                  <a:rPr lang="tr-TR" dirty="0" smtClean="0"/>
                  <a:t>Notasyon</a:t>
                </a:r>
                <a:r>
                  <a:rPr lang="tr-TR" dirty="0"/>
                  <a:t>:</a:t>
                </a:r>
              </a:p>
              <a:p>
                <a14:m>
                  <m:oMath xmlns:m="http://schemas.openxmlformats.org/officeDocument/2006/math">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𝑆𝑘𝑎𝑙𝑒𝑟</m:t>
                    </m:r>
                    <m:r>
                      <a:rPr lang="tr-TR" i="1">
                        <a:latin typeface="Cambria Math" panose="02040503050406030204" pitchFamily="18" charset="0"/>
                      </a:rPr>
                      <m:t> </m:t>
                    </m:r>
                    <m:d>
                      <m:dPr>
                        <m:ctrlPr>
                          <a:rPr lang="tr-TR" i="1">
                            <a:latin typeface="Cambria Math" panose="02040503050406030204" pitchFamily="18" charset="0"/>
                          </a:rPr>
                        </m:ctrlPr>
                      </m:dPr>
                      <m:e>
                        <m:r>
                          <a:rPr lang="tr-TR" i="1">
                            <a:latin typeface="Cambria Math" panose="02040503050406030204" pitchFamily="18" charset="0"/>
                          </a:rPr>
                          <m:t>𝑎𝑙𝑡</m:t>
                        </m:r>
                        <m:r>
                          <a:rPr lang="tr-TR" i="1">
                            <a:latin typeface="Cambria Math" panose="02040503050406030204" pitchFamily="18" charset="0"/>
                          </a:rPr>
                          <m:t>ı ç</m:t>
                        </m:r>
                        <m:r>
                          <a:rPr lang="tr-TR" i="1">
                            <a:latin typeface="Cambria Math" panose="02040503050406030204" pitchFamily="18" charset="0"/>
                          </a:rPr>
                          <m:t>𝑖𝑧𝑔𝑖𝑙𝑖</m:t>
                        </m:r>
                        <m:r>
                          <a:rPr lang="tr-TR" i="1">
                            <a:latin typeface="Cambria Math" panose="02040503050406030204" pitchFamily="18" charset="0"/>
                          </a:rPr>
                          <m:t> </m:t>
                        </m:r>
                        <m:r>
                          <a:rPr lang="tr-TR" i="1">
                            <a:latin typeface="Cambria Math" panose="02040503050406030204" pitchFamily="18" charset="0"/>
                          </a:rPr>
                          <m:t>𝑑𝑒</m:t>
                        </m:r>
                        <m:r>
                          <a:rPr lang="tr-TR" i="1">
                            <a:latin typeface="Cambria Math" panose="02040503050406030204" pitchFamily="18" charset="0"/>
                          </a:rPr>
                          <m:t>ğ</m:t>
                        </m:r>
                        <m:r>
                          <a:rPr lang="tr-TR" i="1">
                            <a:latin typeface="Cambria Math" panose="02040503050406030204" pitchFamily="18" charset="0"/>
                          </a:rPr>
                          <m:t>𝑖𝑙</m:t>
                        </m:r>
                      </m:e>
                    </m:d>
                  </m:oMath>
                </a14:m>
                <a:endParaRPr lang="tr-TR" dirty="0"/>
              </a:p>
              <a:p>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𝑣</m:t>
                        </m:r>
                      </m:e>
                    </m:ba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ü</m:t>
                    </m:r>
                    <m:r>
                      <a:rPr lang="tr-TR" i="1">
                        <a:latin typeface="Cambria Math" panose="02040503050406030204" pitchFamily="18" charset="0"/>
                      </a:rPr>
                      <m:t>𝑡𝑢𝑛</m:t>
                    </m:r>
                    <m:r>
                      <a:rPr lang="tr-TR" i="1">
                        <a:latin typeface="Cambria Math" panose="02040503050406030204" pitchFamily="18" charset="0"/>
                      </a:rPr>
                      <m:t> </m:t>
                    </m:r>
                    <m:r>
                      <a:rPr lang="tr-TR" i="1">
                        <a:latin typeface="Cambria Math" panose="02040503050406030204" pitchFamily="18" charset="0"/>
                      </a:rPr>
                      <m:t>𝑣𝑒𝑘𝑡</m:t>
                    </m:r>
                    <m:r>
                      <a:rPr lang="tr-TR" i="1">
                        <a:latin typeface="Cambria Math" panose="02040503050406030204" pitchFamily="18" charset="0"/>
                      </a:rPr>
                      <m:t>ö</m:t>
                    </m:r>
                    <m:r>
                      <a:rPr lang="tr-TR" i="1">
                        <a:latin typeface="Cambria Math" panose="02040503050406030204" pitchFamily="18" charset="0"/>
                      </a:rPr>
                      <m:t>𝑟</m:t>
                    </m:r>
                    <m:r>
                      <a:rPr lang="tr-TR" i="1">
                        <a:latin typeface="Cambria Math" panose="02040503050406030204" pitchFamily="18" charset="0"/>
                      </a:rPr>
                      <m:t> </m:t>
                    </m:r>
                    <m:d>
                      <m:dPr>
                        <m:ctrlPr>
                          <a:rPr lang="tr-TR" i="1">
                            <a:latin typeface="Cambria Math" panose="02040503050406030204" pitchFamily="18" charset="0"/>
                          </a:rPr>
                        </m:ctrlPr>
                      </m:dPr>
                      <m:e>
                        <m:r>
                          <a:rPr lang="tr-TR" i="1">
                            <a:latin typeface="Cambria Math" panose="02040503050406030204" pitchFamily="18" charset="0"/>
                          </a:rPr>
                          <m:t>𝑎𝑙𝑡</m:t>
                        </m:r>
                        <m:r>
                          <a:rPr lang="tr-TR" i="1">
                            <a:latin typeface="Cambria Math" panose="02040503050406030204" pitchFamily="18" charset="0"/>
                          </a:rPr>
                          <m:t>ı ç</m:t>
                        </m:r>
                        <m:r>
                          <a:rPr lang="tr-TR" i="1">
                            <a:latin typeface="Cambria Math" panose="02040503050406030204" pitchFamily="18" charset="0"/>
                          </a:rPr>
                          <m:t>𝑖𝑧𝑔𝑖𝑙𝑖</m:t>
                        </m:r>
                        <m:r>
                          <a:rPr lang="tr-TR" i="1">
                            <a:latin typeface="Cambria Math" panose="02040503050406030204" pitchFamily="18" charset="0"/>
                          </a:rPr>
                          <m:t>, </m:t>
                        </m:r>
                        <m:r>
                          <a:rPr lang="tr-TR" i="1">
                            <a:latin typeface="Cambria Math" panose="02040503050406030204" pitchFamily="18" charset="0"/>
                          </a:rPr>
                          <m:t>𝑘</m:t>
                        </m:r>
                        <m:r>
                          <a:rPr lang="tr-TR" i="1">
                            <a:latin typeface="Cambria Math" panose="02040503050406030204" pitchFamily="18" charset="0"/>
                          </a:rPr>
                          <m:t>üçü</m:t>
                        </m:r>
                        <m:r>
                          <a:rPr lang="tr-TR" i="1">
                            <a:latin typeface="Cambria Math" panose="02040503050406030204" pitchFamily="18" charset="0"/>
                          </a:rPr>
                          <m:t>𝑘</m:t>
                        </m:r>
                        <m:r>
                          <a:rPr lang="tr-TR" i="1">
                            <a:latin typeface="Cambria Math" panose="02040503050406030204" pitchFamily="18" charset="0"/>
                          </a:rPr>
                          <m:t> </m:t>
                        </m:r>
                        <m:r>
                          <a:rPr lang="tr-TR" i="1">
                            <a:latin typeface="Cambria Math" panose="02040503050406030204" pitchFamily="18" charset="0"/>
                          </a:rPr>
                          <m:t>h𝑎𝑟𝑓</m:t>
                        </m:r>
                      </m:e>
                    </m:d>
                  </m:oMath>
                </a14:m>
                <a:endParaRPr lang="tr-TR" dirty="0"/>
              </a:p>
              <a:p>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𝑀</m:t>
                        </m:r>
                      </m:e>
                    </m:bar>
                    <m:r>
                      <a:rPr lang="tr-TR" i="1">
                        <a:latin typeface="Cambria Math" panose="02040503050406030204" pitchFamily="18" charset="0"/>
                      </a:rPr>
                      <m:t>→</m:t>
                    </m:r>
                    <m:r>
                      <a:rPr lang="tr-TR" i="1">
                        <a:latin typeface="Cambria Math" panose="02040503050406030204" pitchFamily="18" charset="0"/>
                      </a:rPr>
                      <m:t>𝑀𝑎𝑡𝑟𝑖𝑠</m:t>
                    </m:r>
                    <m:r>
                      <a:rPr lang="tr-TR" i="1">
                        <a:latin typeface="Cambria Math" panose="02040503050406030204" pitchFamily="18" charset="0"/>
                      </a:rPr>
                      <m:t> </m:t>
                    </m:r>
                    <m:d>
                      <m:dPr>
                        <m:ctrlPr>
                          <a:rPr lang="tr-TR" i="1">
                            <a:latin typeface="Cambria Math" panose="02040503050406030204" pitchFamily="18" charset="0"/>
                          </a:rPr>
                        </m:ctrlPr>
                      </m:dPr>
                      <m:e>
                        <m:r>
                          <a:rPr lang="tr-TR" i="1">
                            <a:latin typeface="Cambria Math" panose="02040503050406030204" pitchFamily="18" charset="0"/>
                          </a:rPr>
                          <m:t>𝑎𝑙𝑡</m:t>
                        </m:r>
                        <m:r>
                          <a:rPr lang="tr-TR" i="1">
                            <a:latin typeface="Cambria Math" panose="02040503050406030204" pitchFamily="18" charset="0"/>
                          </a:rPr>
                          <m:t>ı ç</m:t>
                        </m:r>
                        <m:r>
                          <a:rPr lang="tr-TR" i="1">
                            <a:latin typeface="Cambria Math" panose="02040503050406030204" pitchFamily="18" charset="0"/>
                          </a:rPr>
                          <m:t>𝑖𝑧𝑔𝑖𝑙𝑖</m:t>
                        </m:r>
                        <m:r>
                          <a:rPr lang="tr-TR" i="1">
                            <a:latin typeface="Cambria Math" panose="02040503050406030204" pitchFamily="18" charset="0"/>
                          </a:rPr>
                          <m:t>,</m:t>
                        </m:r>
                        <m:r>
                          <a:rPr lang="tr-TR" i="1">
                            <a:latin typeface="Cambria Math" panose="02040503050406030204" pitchFamily="18" charset="0"/>
                          </a:rPr>
                          <m:t>𝑏</m:t>
                        </m:r>
                        <m:r>
                          <a:rPr lang="tr-TR" i="1">
                            <a:latin typeface="Cambria Math" panose="02040503050406030204" pitchFamily="18" charset="0"/>
                          </a:rPr>
                          <m:t>ü</m:t>
                        </m:r>
                        <m:r>
                          <a:rPr lang="tr-TR" i="1">
                            <a:latin typeface="Cambria Math" panose="02040503050406030204" pitchFamily="18" charset="0"/>
                          </a:rPr>
                          <m:t>𝑦</m:t>
                        </m:r>
                        <m:r>
                          <a:rPr lang="tr-TR" i="1">
                            <a:latin typeface="Cambria Math" panose="02040503050406030204" pitchFamily="18" charset="0"/>
                          </a:rPr>
                          <m:t>ü</m:t>
                        </m:r>
                        <m:r>
                          <a:rPr lang="tr-TR" i="1">
                            <a:latin typeface="Cambria Math" panose="02040503050406030204" pitchFamily="18" charset="0"/>
                          </a:rPr>
                          <m:t>𝑘</m:t>
                        </m:r>
                        <m:r>
                          <a:rPr lang="tr-TR" i="1">
                            <a:latin typeface="Cambria Math" panose="02040503050406030204" pitchFamily="18" charset="0"/>
                          </a:rPr>
                          <m:t> </m:t>
                        </m:r>
                        <m:r>
                          <a:rPr lang="tr-TR" i="1">
                            <a:latin typeface="Cambria Math" panose="02040503050406030204" pitchFamily="18" charset="0"/>
                          </a:rPr>
                          <m:t>h𝑎𝑟𝑓</m:t>
                        </m:r>
                      </m:e>
                    </m:d>
                  </m:oMath>
                </a14:m>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24.02.2019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9</a:t>
            </a:fld>
            <a:endParaRPr lang="tr-TR"/>
          </a:p>
        </p:txBody>
      </p:sp>
    </p:spTree>
    <p:extLst>
      <p:ext uri="{BB962C8B-B14F-4D97-AF65-F5344CB8AC3E}">
        <p14:creationId xmlns:p14="http://schemas.microsoft.com/office/powerpoint/2010/main" val="2483139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lnDef>
      <a:spPr>
        <a:ln w="38100">
          <a:solidFill>
            <a:schemeClr val="tx1"/>
          </a:solidFill>
          <a:headEnd type="triangl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1028</TotalTime>
  <Words>1297</Words>
  <Application>Microsoft Office PowerPoint</Application>
  <PresentationFormat>Widescreen</PresentationFormat>
  <Paragraphs>409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Cambria Math</vt:lpstr>
      <vt:lpstr>Corbel</vt:lpstr>
      <vt:lpstr>Wingdings</vt:lpstr>
      <vt:lpstr>Basis</vt:lpstr>
      <vt:lpstr>Optimal kontrol</vt:lpstr>
      <vt:lpstr>Ders işleyiş kurallarının tartışılması</vt:lpstr>
      <vt:lpstr>Ders işleyiş kurallarının tartışılması</vt:lpstr>
      <vt:lpstr>Ders işleyiş kurallarının tartışılması</vt:lpstr>
      <vt:lpstr>Ders işleyiş kurallarının tartışılması</vt:lpstr>
      <vt:lpstr>Ders işleyiş kurallarının tartışılması</vt:lpstr>
      <vt:lpstr>Ders işleyiş kurallarının tartışılması</vt:lpstr>
      <vt:lpstr>Optimallik (En iyileme) Kavramı</vt:lpstr>
      <vt:lpstr>Optimal Kontrol Temel Kavramlar</vt:lpstr>
      <vt:lpstr>Dinamik bir sistemin “durum değişkenleri”, sistemin tüm davranışlarını t≥t0’da, sistem girdileri ile birlikte, belirlemek için gerekli ve yeterli olan sistem değişkenlerinin en küçük kümesidir. Burada t0 başlangıç zamanını ifade etmektedir.</vt:lpstr>
      <vt:lpstr>Matematiksel Model</vt:lpstr>
      <vt:lpstr>Matematiksel Model</vt:lpstr>
      <vt:lpstr>Fiziksel Kısıtlar</vt:lpstr>
      <vt:lpstr>Fiziksel Kısıtlar</vt:lpstr>
      <vt:lpstr>Fiziksel Kısıtlar</vt:lpstr>
      <vt:lpstr>Performans Kriteri</vt:lpstr>
      <vt:lpstr>Performans Kriteri</vt:lpstr>
      <vt:lpstr>Optimal Kontrol Problemi</vt:lpstr>
      <vt:lpstr>Optimal Kontrol Problemi</vt:lpstr>
      <vt:lpstr>Optimal Kontrol Problemi</vt:lpstr>
      <vt:lpstr>Optimal Kontrol Problemi</vt:lpstr>
      <vt:lpstr>Optimal Kontrol Problemi</vt:lpstr>
      <vt:lpstr>Optimal Kontrol Problemi</vt:lpstr>
      <vt:lpstr>Optimal Kontrol Problemi</vt:lpstr>
      <vt:lpstr>Optimal Kontrol Problemi</vt:lpstr>
      <vt:lpstr>Optimal Kontrol Problemi</vt:lpstr>
      <vt:lpstr>Kontrol Sistemlerine Temel Kavramlar</vt:lpstr>
      <vt:lpstr>Açık Çevrim Kapalı Çevrim Optimal Kontrol</vt:lpstr>
      <vt:lpstr>Sistemlerin Sınıflandırılması</vt:lpstr>
      <vt:lpstr>Doğrusal olmayan sistem</vt:lpstr>
      <vt:lpstr>Durum Denklemlerinin Çözümü Zamanla Değişmeyen Doğrusal Sistemler (LTI) için</vt:lpstr>
      <vt:lpstr>Laplace Dönüşümü Yöntemi</vt:lpstr>
      <vt:lpstr>Seri-Açılımı Yöntemi</vt:lpstr>
      <vt:lpstr>Transfer Fonksiyonu Yaklaşımı</vt:lpstr>
      <vt:lpstr>Çözümlerin Karşılaştırılması</vt:lpstr>
      <vt:lpstr>Durum Geçiş Matrisinin Bazı Özellikleri</vt:lpstr>
      <vt:lpstr>Durum Geçiş Matrisinin Bulunması İçin Yöntemler</vt:lpstr>
      <vt:lpstr>Durum Denklemlerinin Çözümünün Genelleştirilmesi Zamanla Değişmeyen Doğrusal Sistemler (LTI) için</vt:lpstr>
      <vt:lpstr>Kontrol Edilebilirlik, Gözlenebilirlik</vt:lpstr>
      <vt:lpstr>Kontrol edilebilirliği ve Gözlenebilirliği Test Etmek için Uygun Yollar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kontrol</dc:title>
  <dc:creator>Nurdan Bilgin</dc:creator>
  <cp:lastModifiedBy>Nurdan Bilgin</cp:lastModifiedBy>
  <cp:revision>73</cp:revision>
  <dcterms:created xsi:type="dcterms:W3CDTF">2019-02-09T14:54:41Z</dcterms:created>
  <dcterms:modified xsi:type="dcterms:W3CDTF">2019-02-24T07:53:19Z</dcterms:modified>
</cp:coreProperties>
</file>