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9" r:id="rId15"/>
    <p:sldId id="269" r:id="rId16"/>
    <p:sldId id="270" r:id="rId17"/>
    <p:sldId id="271" r:id="rId18"/>
    <p:sldId id="272" r:id="rId19"/>
    <p:sldId id="280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A567D21-CCA7-4A91-B6CB-DE637EAFA74C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79"/>
            <p14:sldId id="269"/>
            <p14:sldId id="270"/>
            <p14:sldId id="271"/>
            <p14:sldId id="272"/>
            <p14:sldId id="280"/>
            <p14:sldId id="273"/>
            <p14:sldId id="274"/>
            <p14:sldId id="275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rdan Bilgin" userId="S::nurdan.bilgin@omu.edu.tr::131f8f7b-6d85-49b5-8fc2-d8a48ab09715" providerId="AD" clId="Web-{6F97E487-C269-0847-1294-8CEEF60DE044}"/>
    <pc:docChg chg="modSld">
      <pc:chgData name="Nurdan Bilgin" userId="S::nurdan.bilgin@omu.edu.tr::131f8f7b-6d85-49b5-8fc2-d8a48ab09715" providerId="AD" clId="Web-{6F97E487-C269-0847-1294-8CEEF60DE044}" dt="2019-02-21T13:30:29.624" v="0"/>
      <pc:docMkLst>
        <pc:docMk/>
      </pc:docMkLst>
      <pc:sldChg chg="delSp modSp mod modClrScheme chgLayout">
        <pc:chgData name="Nurdan Bilgin" userId="S::nurdan.bilgin@omu.edu.tr::131f8f7b-6d85-49b5-8fc2-d8a48ab09715" providerId="AD" clId="Web-{6F97E487-C269-0847-1294-8CEEF60DE044}" dt="2019-02-21T13:30:29.624" v="0"/>
        <pc:sldMkLst>
          <pc:docMk/>
          <pc:sldMk cId="1390076203" sldId="298"/>
        </pc:sldMkLst>
        <pc:spChg chg="del">
          <ac:chgData name="Nurdan Bilgin" userId="S::nurdan.bilgin@omu.edu.tr::131f8f7b-6d85-49b5-8fc2-d8a48ab09715" providerId="AD" clId="Web-{6F97E487-C269-0847-1294-8CEEF60DE044}" dt="2019-02-21T13:30:29.624" v="0"/>
          <ac:spMkLst>
            <pc:docMk/>
            <pc:sldMk cId="1390076203" sldId="298"/>
            <ac:spMk id="2" creationId="{00000000-0000-0000-0000-000000000000}"/>
          </ac:spMkLst>
        </pc:spChg>
        <pc:spChg chg="del">
          <ac:chgData name="Nurdan Bilgin" userId="S::nurdan.bilgin@omu.edu.tr::131f8f7b-6d85-49b5-8fc2-d8a48ab09715" providerId="AD" clId="Web-{6F97E487-C269-0847-1294-8CEEF60DE044}" dt="2019-02-21T13:30:29.624" v="0"/>
          <ac:spMkLst>
            <pc:docMk/>
            <pc:sldMk cId="1390076203" sldId="298"/>
            <ac:spMk id="3" creationId="{00000000-0000-0000-0000-000000000000}"/>
          </ac:spMkLst>
        </pc:spChg>
        <pc:spChg chg="mod ord">
          <ac:chgData name="Nurdan Bilgin" userId="S::nurdan.bilgin@omu.edu.tr::131f8f7b-6d85-49b5-8fc2-d8a48ab09715" providerId="AD" clId="Web-{6F97E487-C269-0847-1294-8CEEF60DE044}" dt="2019-02-21T13:30:29.624" v="0"/>
          <ac:spMkLst>
            <pc:docMk/>
            <pc:sldMk cId="1390076203" sldId="298"/>
            <ac:spMk id="4" creationId="{00000000-0000-0000-0000-000000000000}"/>
          </ac:spMkLst>
        </pc:spChg>
        <pc:spChg chg="mod ord">
          <ac:chgData name="Nurdan Bilgin" userId="S::nurdan.bilgin@omu.edu.tr::131f8f7b-6d85-49b5-8fc2-d8a48ab09715" providerId="AD" clId="Web-{6F97E487-C269-0847-1294-8CEEF60DE044}" dt="2019-02-21T13:30:29.624" v="0"/>
          <ac:spMkLst>
            <pc:docMk/>
            <pc:sldMk cId="1390076203" sldId="298"/>
            <ac:spMk id="5" creationId="{00000000-0000-0000-0000-000000000000}"/>
          </ac:spMkLst>
        </pc:spChg>
        <pc:spChg chg="mod ord">
          <ac:chgData name="Nurdan Bilgin" userId="S::nurdan.bilgin@omu.edu.tr::131f8f7b-6d85-49b5-8fc2-d8a48ab09715" providerId="AD" clId="Web-{6F97E487-C269-0847-1294-8CEEF60DE044}" dt="2019-02-21T13:30:29.624" v="0"/>
          <ac:spMkLst>
            <pc:docMk/>
            <pc:sldMk cId="1390076203" sldId="298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DCDDE-01E5-474A-BAA0-B0D07F39A4C1}" type="datetimeFigureOut">
              <a:rPr lang="tr-TR" smtClean="0"/>
              <a:t>19.05.2019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59C75-C23D-48AA-B48B-C3E0576770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1105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62D67D-ECEB-4442-B14E-CE31090C80CA}" type="datetime1">
              <a:rPr lang="tr-TR" smtClean="0"/>
              <a:t>19.05.2019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62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D58E-352B-4628-B722-465261E3FA04}" type="datetime1">
              <a:rPr lang="tr-TR" smtClean="0"/>
              <a:t>19.05.2019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603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305C-388E-4713-9F11-4D4CE1398326}" type="datetime1">
              <a:rPr lang="tr-TR" smtClean="0"/>
              <a:t>19.05.2019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193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263" y="418528"/>
            <a:ext cx="11177516" cy="70058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264" y="1214651"/>
            <a:ext cx="11177516" cy="4881349"/>
          </a:xfrm>
        </p:spPr>
        <p:txBody>
          <a:bodyPr/>
          <a:lstStyle>
            <a:lvl1pPr marL="45720" indent="0">
              <a:buFontTx/>
              <a:buNone/>
              <a:defRPr/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22960" indent="0">
              <a:buFontTx/>
              <a:buNone/>
              <a:defRPr/>
            </a:lvl4pPr>
            <a:lvl5pPr marL="109728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0731" y="6223828"/>
            <a:ext cx="2329074" cy="365125"/>
          </a:xfrm>
        </p:spPr>
        <p:txBody>
          <a:bodyPr/>
          <a:lstStyle/>
          <a:p>
            <a:fld id="{57D1AED8-0CE7-448B-8AFA-39DDECFBF1A2}" type="datetime1">
              <a:rPr lang="tr-TR" smtClean="0"/>
              <a:t>19.05.2019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98274" y="6223828"/>
            <a:ext cx="1706217" cy="365125"/>
          </a:xfrm>
        </p:spPr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477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F4CF-439E-4A1C-B7C6-D930E4FBC5D2}" type="datetime1">
              <a:rPr lang="tr-TR" smtClean="0"/>
              <a:t>19.05.2019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322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7672" y="391232"/>
            <a:ext cx="11204812" cy="6596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672" y="1193946"/>
            <a:ext cx="5420208" cy="48868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1193946"/>
            <a:ext cx="5414872" cy="488681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8840" y="6223828"/>
            <a:ext cx="2329074" cy="365125"/>
          </a:xfrm>
        </p:spPr>
        <p:txBody>
          <a:bodyPr/>
          <a:lstStyle/>
          <a:p>
            <a:fld id="{A4920C92-C129-4A29-B7DE-6868BACBB59B}" type="datetime1">
              <a:rPr lang="tr-TR" smtClean="0"/>
              <a:t>19.05.2019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011923" y="6223828"/>
            <a:ext cx="1706217" cy="365125"/>
          </a:xfrm>
        </p:spPr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454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3B3E-29AD-4057-A345-6E35CB383B4D}" type="datetime1">
              <a:rPr lang="tr-TR" smtClean="0"/>
              <a:t>19.05.2019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081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4838-5470-40F9-8D8C-4D5E3E9AD242}" type="datetime1">
              <a:rPr lang="tr-TR" smtClean="0"/>
              <a:t>19.05.2019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030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8F1C-B34B-4B05-9688-DEDA3FB354D1}" type="datetime1">
              <a:rPr lang="tr-TR" smtClean="0"/>
              <a:t>19.05.2019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621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A3DAE-4BAC-4033-864E-26754B11420F}" type="datetime1">
              <a:rPr lang="tr-TR" smtClean="0"/>
              <a:t>19.05.2019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632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DE30-3DDE-4013-AD65-30EE5051DE8C}" type="datetime1">
              <a:rPr lang="tr-TR" smtClean="0"/>
              <a:t>19.05.2019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497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1FB0899-8F57-4973-8F48-0C941FDE4B97}" type="datetime1">
              <a:rPr lang="tr-TR" smtClean="0"/>
              <a:t>19.05.2019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414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Optimal kontrol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2032402"/>
          </a:xfrm>
        </p:spPr>
        <p:txBody>
          <a:bodyPr>
            <a:normAutofit/>
          </a:bodyPr>
          <a:lstStyle/>
          <a:p>
            <a:r>
              <a:rPr lang="tr-TR" sz="2000" dirty="0" smtClean="0"/>
              <a:t>Beşinci </a:t>
            </a:r>
            <a:r>
              <a:rPr lang="tr-TR" sz="2000" dirty="0"/>
              <a:t>Bölüm:</a:t>
            </a:r>
          </a:p>
          <a:p>
            <a:r>
              <a:rPr lang="tr-TR" dirty="0"/>
              <a:t>Optimal Kontrol Problemlerine </a:t>
            </a:r>
            <a:r>
              <a:rPr lang="tr-TR" dirty="0" smtClean="0"/>
              <a:t>Varyasyonal Yaklaşım</a:t>
            </a:r>
          </a:p>
          <a:p>
            <a:r>
              <a:rPr lang="tr-TR" sz="2000" dirty="0" smtClean="0">
                <a:solidFill>
                  <a:srgbClr val="000000"/>
                </a:solidFill>
              </a:rPr>
              <a:t>Minimum Çaba </a:t>
            </a:r>
            <a:r>
              <a:rPr lang="tr-TR" sz="2000" dirty="0">
                <a:solidFill>
                  <a:srgbClr val="000000"/>
                </a:solidFill>
              </a:rPr>
              <a:t>Problemleri</a:t>
            </a:r>
            <a:endParaRPr lang="tr-TR" sz="2000" dirty="0" smtClean="0"/>
          </a:p>
          <a:p>
            <a:endParaRPr lang="tr-TR" sz="2000" dirty="0"/>
          </a:p>
          <a:p>
            <a:endParaRPr lang="tr-TR" sz="2000" dirty="0"/>
          </a:p>
          <a:p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  <a:endParaRPr lang="tr-T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3437-76F5-44F0-BE7C-F3C3DA36BA11}" type="datetime1">
              <a:rPr lang="tr-TR" smtClean="0"/>
              <a:t>19.05.2019</a:t>
            </a:fld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5597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>
                <a:solidFill>
                  <a:srgbClr val="000000"/>
                </a:solidFill>
              </a:rPr>
              <a:t>Örnek Problem Devam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Durum denklemlerinin çözümü: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𝑥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𝑡</m:t>
                          </m:r>
                        </m:e>
                      </m:d>
                      <m:r>
                        <a:rPr lang="tr-TR" i="1"/>
                        <m:t>=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𝑥</m:t>
                          </m:r>
                        </m:e>
                        <m:sub>
                          <m:r>
                            <a:rPr lang="tr-TR" i="1"/>
                            <m:t>0</m:t>
                          </m:r>
                        </m:sub>
                      </m:sSub>
                      <m:r>
                        <a:rPr lang="tr-TR" i="1"/>
                        <m:t>+</m:t>
                      </m:r>
                      <m:nary>
                        <m:naryPr>
                          <m:ctrlPr>
                            <a:rPr lang="tr-TR" i="1"/>
                          </m:ctrlPr>
                        </m:naryPr>
                        <m:sub>
                          <m:r>
                            <a:rPr lang="tr-TR" i="1"/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tr-TR" i="1"/>
                            <m:t>𝑢</m:t>
                          </m:r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</m:d>
                          <m:r>
                            <a:rPr lang="tr-TR" i="1"/>
                            <m:t>𝑑𝑡</m:t>
                          </m:r>
                        </m:e>
                      </m:nary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𝑥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tr-TR" i="1"/>
                        <m:t>=0⇒0=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𝑥</m:t>
                          </m:r>
                        </m:e>
                        <m:sub>
                          <m:r>
                            <a:rPr lang="tr-TR" i="1"/>
                            <m:t>0</m:t>
                          </m:r>
                        </m:sub>
                      </m:sSub>
                      <m:r>
                        <a:rPr lang="tr-TR" i="1"/>
                        <m:t>+</m:t>
                      </m:r>
                      <m:nary>
                        <m:naryPr>
                          <m:ctrlPr>
                            <a:rPr lang="tr-TR" i="1"/>
                          </m:ctrlPr>
                        </m:naryPr>
                        <m:sub>
                          <m:r>
                            <a:rPr lang="tr-TR" i="1"/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tr-TR" i="1"/>
                            <m:t>𝑢</m:t>
                          </m:r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</m:d>
                          <m:r>
                            <a:rPr lang="tr-TR" i="1"/>
                            <m:t>𝑑𝑡</m:t>
                          </m:r>
                        </m:e>
                      </m:nary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r>
                              <a:rPr lang="tr-TR" i="1"/>
                              <m:t>⇒</m:t>
                            </m:r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𝑥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tr-TR" i="1"/>
                              <m:t>=−</m:t>
                            </m:r>
                            <m:nary>
                              <m:naryPr>
                                <m:ctrlPr>
                                  <a:rPr lang="tr-TR" i="1"/>
                                </m:ctrlPr>
                              </m:naryPr>
                              <m:sub>
                                <m:r>
                                  <a:rPr lang="tr-TR" i="1"/>
                                  <m:t>0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𝑓</m:t>
                                    </m:r>
                                  </m:sub>
                                </m:sSub>
                              </m:sup>
                              <m:e>
                                <m:r>
                                  <a:rPr lang="tr-TR" i="1"/>
                                  <m:t>𝑢</m:t>
                                </m:r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</m:d>
                                <m:r>
                                  <a:rPr lang="tr-TR" i="1"/>
                                  <m:t>𝑑𝑡</m:t>
                                </m:r>
                              </m:e>
                            </m:nary>
                          </m:e>
                          <m:e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1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r>
                            <a:rPr lang="tr-TR" i="1"/>
                            <m:t>𝑢</m:t>
                          </m:r>
                        </m:e>
                        <m:sup>
                          <m:r>
                            <a:rPr lang="tr-TR" i="1"/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𝑡</m:t>
                          </m:r>
                        </m:e>
                      </m:d>
                      <m:r>
                        <a:rPr lang="tr-TR" i="1"/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tr-TR" i="1"/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/>
                              </m:ctrlPr>
                            </m:mPr>
                            <m:mr>
                              <m:e>
                                <m:r>
                                  <a:rPr lang="tr-TR" i="1"/>
                                  <m:t>0</m:t>
                                </m:r>
                              </m:e>
                              <m:e>
                                <m:r>
                                  <a:rPr lang="tr-TR" i="1"/>
                                  <m:t>𝑎𝑛𝑐𝑎𝑘</m:t>
                                </m:r>
                                <m:r>
                                  <a:rPr lang="tr-TR" i="1"/>
                                  <m:t> </m:t>
                                </m:r>
                                <m:r>
                                  <a:rPr lang="tr-TR" i="1"/>
                                  <m:t>𝑣𝑒</m:t>
                                </m:r>
                                <m:r>
                                  <a:rPr lang="tr-TR" i="1"/>
                                  <m:t> </m:t>
                                </m:r>
                                <m:r>
                                  <a:rPr lang="tr-TR" i="1"/>
                                  <m:t>𝑎𝑛𝑐𝑎𝑘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0</m:t>
                                    </m:r>
                                  </m:sub>
                                </m:sSub>
                                <m:r>
                                  <a:rPr lang="tr-TR" i="1"/>
                                  <m:t>=0</m:t>
                                </m:r>
                              </m:e>
                              <m:e>
                                <m:r>
                                  <a:rPr lang="tr-TR" i="1"/>
                                  <m:t>(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𝑔𝑒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ç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𝑒𝑟𝑠𝑖𝑧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 çö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ü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tr-TR" i="1"/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/>
                                  <m:t>−1</m:t>
                                </m:r>
                              </m:e>
                              <m:e>
                                <m:r>
                                  <a:rPr lang="tr-TR" i="1"/>
                                  <m:t>𝑎𝑛𝑐𝑎𝑘</m:t>
                                </m:r>
                                <m:r>
                                  <a:rPr lang="tr-TR" i="1"/>
                                  <m:t> </m:t>
                                </m:r>
                                <m:r>
                                  <a:rPr lang="tr-TR" i="1"/>
                                  <m:t>𝑣𝑒</m:t>
                                </m:r>
                                <m:r>
                                  <a:rPr lang="tr-TR" i="1"/>
                                  <m:t> </m:t>
                                </m:r>
                                <m:r>
                                  <a:rPr lang="tr-TR" i="1"/>
                                  <m:t>𝑎𝑛𝑐𝑎𝑘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0</m:t>
                                    </m:r>
                                  </m:sub>
                                </m:sSub>
                                <m:r>
                                  <a:rPr lang="tr-TR" i="1"/>
                                  <m:t>&gt;0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lang="tr-TR" i="1"/>
                                  <m:t>+1</m:t>
                                </m:r>
                              </m:e>
                              <m:e>
                                <m:r>
                                  <a:rPr lang="tr-TR" i="1"/>
                                  <m:t>𝑎𝑛𝑐𝑎𝑘</m:t>
                                </m:r>
                                <m:r>
                                  <a:rPr lang="tr-TR" i="1"/>
                                  <m:t> </m:t>
                                </m:r>
                                <m:r>
                                  <a:rPr lang="tr-TR" i="1"/>
                                  <m:t>𝑣𝑒</m:t>
                                </m:r>
                                <m:r>
                                  <a:rPr lang="tr-TR" i="1"/>
                                  <m:t> </m:t>
                                </m:r>
                                <m:r>
                                  <a:rPr lang="tr-TR" i="1"/>
                                  <m:t>𝑎𝑛𝑐𝑎𝑘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0</m:t>
                                    </m:r>
                                  </m:sub>
                                </m:sSub>
                                <m:r>
                                  <a:rPr lang="tr-TR" i="1"/>
                                  <m:t>&lt;0</m:t>
                                </m:r>
                              </m:e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20.05.2019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8133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0000"/>
                </a:solidFill>
              </a:rPr>
              <a:t>Örnek Problem Devam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𝑥</m:t>
                          </m:r>
                        </m:e>
                        <m:sub>
                          <m:r>
                            <a:rPr lang="tr-TR" i="1"/>
                            <m:t>0</m:t>
                          </m:r>
                        </m:sub>
                      </m:sSub>
                      <m:r>
                        <a:rPr lang="tr-TR" i="1"/>
                        <m:t>=5 </m:t>
                      </m:r>
                      <m:r>
                        <a:rPr lang="tr-TR" i="1"/>
                        <m:t>𝑜𝑙𝑠𝑢𝑛</m:t>
                      </m:r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tr-TR" i="1"/>
                        <m:t>⇒</m:t>
                      </m:r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r>
                            <a:rPr lang="tr-TR" i="1"/>
                            <m:t>𝑢</m:t>
                          </m:r>
                        </m:e>
                        <m:sup>
                          <m:r>
                            <a:rPr lang="tr-TR" i="1"/>
                            <m:t>∗</m:t>
                          </m:r>
                        </m:sup>
                      </m:sSup>
                      <m:r>
                        <a:rPr lang="tr-TR" i="1"/>
                        <m:t>=−1,  </m:t>
                      </m:r>
                      <m:sSubSup>
                        <m:sSubSupPr>
                          <m:ctrlPr>
                            <a:rPr lang="tr-TR" i="1"/>
                          </m:ctrlPr>
                        </m:sSubSupPr>
                        <m:e>
                          <m:r>
                            <a:rPr lang="tr-TR" i="1"/>
                            <m:t>𝑡</m:t>
                          </m:r>
                        </m:e>
                        <m:sub>
                          <m:r>
                            <a:rPr lang="tr-TR" i="1"/>
                            <m:t>𝑓</m:t>
                          </m:r>
                        </m:sub>
                        <m:sup>
                          <m:r>
                            <a:rPr lang="tr-TR" i="1"/>
                            <m:t>∗</m:t>
                          </m:r>
                        </m:sup>
                      </m:sSubSup>
                      <m:r>
                        <a:rPr lang="tr-TR" i="1"/>
                        <m:t>=5</m:t>
                      </m:r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𝑎𝑛𝑐𝑎𝑘</m:t>
                      </m:r>
                      <m:r>
                        <a:rPr lang="tr-TR" i="1"/>
                        <m:t>, ö</m:t>
                      </m:r>
                      <m:r>
                        <a:rPr lang="tr-TR" i="1"/>
                        <m:t>𝑟𝑛𝑒</m:t>
                      </m:r>
                      <m:r>
                        <a:rPr lang="tr-TR" i="1"/>
                        <m:t>ğ</m:t>
                      </m:r>
                      <m:r>
                        <a:rPr lang="tr-TR" i="1"/>
                        <m:t>𝑖𝑛</m:t>
                      </m:r>
                      <m:r>
                        <a:rPr lang="tr-TR" i="1"/>
                        <m:t>,</m:t>
                      </m:r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r>
                            <a:rPr lang="tr-TR" i="1"/>
                            <m:t>𝑢</m:t>
                          </m:r>
                        </m:e>
                        <m:sup>
                          <m:r>
                            <a:rPr lang="tr-TR" i="1"/>
                            <m:t>∗</m:t>
                          </m:r>
                        </m:sup>
                      </m:sSup>
                      <m:r>
                        <a:rPr lang="tr-TR" i="1"/>
                        <m:t>=−0.5,  </m:t>
                      </m:r>
                      <m:sSubSup>
                        <m:sSubSupPr>
                          <m:ctrlPr>
                            <a:rPr lang="tr-TR" i="1"/>
                          </m:ctrlPr>
                        </m:sSubSupPr>
                        <m:e>
                          <m:r>
                            <a:rPr lang="tr-TR" i="1"/>
                            <m:t>𝑡</m:t>
                          </m:r>
                        </m:e>
                        <m:sub>
                          <m:r>
                            <a:rPr lang="tr-TR" i="1"/>
                            <m:t>𝑓</m:t>
                          </m:r>
                        </m:sub>
                        <m:sup>
                          <m:r>
                            <a:rPr lang="tr-TR" i="1"/>
                            <m:t>∗</m:t>
                          </m:r>
                        </m:sup>
                      </m:sSubSup>
                      <m:r>
                        <a:rPr lang="tr-TR" i="1"/>
                        <m:t>=10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ve ayrıca,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r>
                            <a:rPr lang="tr-TR" i="1"/>
                            <m:t>𝑢</m:t>
                          </m:r>
                        </m:e>
                        <m:sup>
                          <m:r>
                            <a:rPr lang="tr-TR" i="1"/>
                            <m:t>∗</m:t>
                          </m:r>
                        </m:sup>
                      </m:sSup>
                      <m:r>
                        <a:rPr lang="tr-TR" i="1"/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tr-TR" i="1"/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/>
                              </m:ctrlPr>
                            </m:mPr>
                            <m:mr>
                              <m:e>
                                <m:r>
                                  <a:rPr lang="tr-TR" i="1"/>
                                  <m:t>−1</m:t>
                                </m:r>
                              </m:e>
                              <m:e>
                                <m:r>
                                  <a:rPr lang="tr-TR" i="1"/>
                                  <m:t>𝑡</m:t>
                                </m:r>
                                <m:r>
                                  <a:rPr lang="tr-TR" i="1"/>
                                  <m:t>∈[0, 2]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/>
                                  <m:t>−0.5</m:t>
                                </m:r>
                              </m:e>
                              <m:e>
                                <m:r>
                                  <a:rPr lang="tr-TR" i="1"/>
                                  <m:t>𝑡</m:t>
                                </m:r>
                                <m:r>
                                  <a:rPr lang="tr-TR" i="1"/>
                                  <m:t>∈[2, 8]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Bunlar da optimaldir. Hepsi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/>
                        </m:ctrlPr>
                      </m:sSupPr>
                      <m:e>
                        <m:r>
                          <a:rPr lang="tr-TR" i="1"/>
                          <m:t>𝐽</m:t>
                        </m:r>
                      </m:e>
                      <m:sup>
                        <m:r>
                          <a:rPr lang="tr-TR" i="1"/>
                          <m:t>∗</m:t>
                        </m:r>
                      </m:sup>
                    </m:sSup>
                    <m:r>
                      <a:rPr lang="tr-TR" i="1"/>
                      <m:t>=5.0</m:t>
                    </m:r>
                  </m:oMath>
                </a14:m>
                <a:r>
                  <a:rPr lang="tr-TR" dirty="0"/>
                  <a:t>’ı verir.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1</m:t>
                          </m:r>
                        </m:e>
                      </m:d>
                      <m:r>
                        <a:rPr lang="tr-TR" i="1"/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/>
                          </m:ctrlPr>
                        </m:dPr>
                        <m:e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  <m:sub>
                              <m:r>
                                <a:rPr lang="tr-TR" i="1"/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 i="1"/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−</m:t>
                          </m:r>
                          <m:nary>
                            <m:naryPr>
                              <m:ctrlPr>
                                <a:rPr lang="tr-TR" i="1"/>
                              </m:ctrlPr>
                            </m:naryPr>
                            <m:sub>
                              <m:r>
                                <a:rPr lang="tr-TR" i="1"/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  <m:sub>
                                  <m:r>
                                    <a:rPr lang="tr-TR" i="1"/>
                                    <m:t>𝑓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tr-TR" i="1"/>
                                <m:t>𝑢</m:t>
                              </m:r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</m:d>
                              <m:r>
                                <a:rPr lang="tr-TR" i="1"/>
                                <m:t>𝑑𝑡</m:t>
                              </m:r>
                            </m:e>
                          </m:nary>
                        </m:e>
                      </m:d>
                      <m:r>
                        <a:rPr lang="tr-TR" i="1"/>
                        <m:t>≤</m:t>
                      </m:r>
                      <m:nary>
                        <m:naryPr>
                          <m:ctrlPr>
                            <a:rPr lang="tr-TR" i="1"/>
                          </m:ctrlPr>
                        </m:naryPr>
                        <m:sub>
                          <m:r>
                            <a:rPr lang="tr-TR" i="1"/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𝑢</m:t>
                              </m:r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tr-TR" i="1"/>
                            <m:t>𝑑𝑡</m:t>
                          </m:r>
                        </m:e>
                      </m:nary>
                      <m:r>
                        <a:rPr lang="tr-TR" i="1"/>
                        <m:t>=</m:t>
                      </m:r>
                      <m:r>
                        <a:rPr lang="tr-TR" i="1"/>
                        <m:t>𝐽</m:t>
                      </m:r>
                    </m:oMath>
                  </m:oMathPara>
                </a14:m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tr-TR" i="1"/>
                      <m:t>∴</m:t>
                    </m:r>
                    <m:d>
                      <m:dPr>
                        <m:begChr m:val="|"/>
                        <m:endChr m:val="|"/>
                        <m:ctrlPr>
                          <a:rPr lang="tr-TR" i="1"/>
                        </m:ctrlPr>
                      </m:dPr>
                      <m:e>
                        <m:sSub>
                          <m:sSubPr>
                            <m:ctrlPr>
                              <a:rPr lang="tr-TR" i="1"/>
                            </m:ctrlPr>
                          </m:sSubPr>
                          <m:e>
                            <m:r>
                              <a:rPr lang="tr-TR" i="1"/>
                              <m:t>𝑥</m:t>
                            </m:r>
                          </m:e>
                          <m:sub>
                            <m:r>
                              <a:rPr lang="tr-TR" i="1"/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/>
                  <a:t>, </a:t>
                </a:r>
                <a14:m>
                  <m:oMath xmlns:m="http://schemas.openxmlformats.org/officeDocument/2006/math">
                    <m:r>
                      <a:rPr lang="tr-TR" i="1"/>
                      <m:t>𝐽</m:t>
                    </m:r>
                  </m:oMath>
                </a14:m>
                <a:r>
                  <a:rPr lang="tr-TR" dirty="0"/>
                  <a:t> için bir alt limittir. ∴ Tüm </a:t>
                </a:r>
                <a14:m>
                  <m:oMath xmlns:m="http://schemas.openxmlformats.org/officeDocument/2006/math">
                    <m:r>
                      <a:rPr lang="tr-TR" i="1"/>
                      <m:t>𝐽</m:t>
                    </m:r>
                    <m:r>
                      <a:rPr lang="tr-TR" i="1"/>
                      <m:t>=|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𝑥</m:t>
                        </m:r>
                      </m:e>
                      <m:sub>
                        <m:r>
                          <a:rPr lang="tr-TR" i="1"/>
                          <m:t>0</m:t>
                        </m:r>
                      </m:sub>
                    </m:sSub>
                    <m:r>
                      <a:rPr lang="tr-TR" i="1"/>
                      <m:t>|</m:t>
                    </m:r>
                  </m:oMath>
                </a14:m>
                <a:r>
                  <a:rPr lang="tr-TR" dirty="0"/>
                  <a:t> sonucunu veren kontroller, farklı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𝑓</m:t>
                        </m:r>
                      </m:sub>
                    </m:sSub>
                  </m:oMath>
                </a14:m>
                <a:r>
                  <a:rPr lang="tr-TR" dirty="0"/>
                  <a:t> değerleri olan optimal kontrollerdir. (</a:t>
                </a:r>
                <a14:m>
                  <m:oMath xmlns:m="http://schemas.openxmlformats.org/officeDocument/2006/math">
                    <m:r>
                      <a:rPr lang="tr-TR" i="1"/>
                      <m:t>𝑂</m:t>
                    </m:r>
                    <m:r>
                      <a:rPr lang="tr-TR" i="1"/>
                      <m:t>.</m:t>
                    </m:r>
                    <m:r>
                      <a:rPr lang="tr-TR" i="1"/>
                      <m:t>𝐶</m:t>
                    </m:r>
                    <m:r>
                      <a:rPr lang="tr-TR" i="1"/>
                      <m:t>.</m:t>
                    </m:r>
                  </m:oMath>
                </a14:m>
                <a:r>
                  <a:rPr lang="tr-TR" dirty="0"/>
                  <a:t> tekil değil)</a:t>
                </a:r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b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20.05.2019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2878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0000"/>
                </a:solidFill>
              </a:rPr>
              <a:t>Örnek Problem </a:t>
            </a:r>
            <a:r>
              <a:rPr lang="tr-TR" dirty="0" smtClean="0">
                <a:solidFill>
                  <a:srgbClr val="000000"/>
                </a:solidFill>
              </a:rPr>
              <a:t>2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tr-TR" i="1" dirty="0" smtClean="0"/>
              </a:p>
              <a:p>
                <a:endParaRPr lang="tr-TR" i="1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acc>
                              <m:accPr>
                                <m:chr m:val="̇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𝑥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</m:d>
                            <m:r>
                              <a:rPr lang="tr-TR" i="1"/>
                              <m:t>=−</m:t>
                            </m:r>
                            <m:r>
                              <a:rPr lang="tr-TR" i="1"/>
                              <m:t>𝑎𝑥</m:t>
                            </m:r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</m:d>
                            <m:r>
                              <a:rPr lang="tr-TR" i="1"/>
                              <m:t>+</m:t>
                            </m:r>
                            <m:r>
                              <a:rPr lang="tr-TR" i="1"/>
                              <m:t>𝑢</m:t>
                            </m:r>
                            <m:r>
                              <a:rPr lang="tr-TR" i="1"/>
                              <m:t>(</m:t>
                            </m:r>
                            <m:r>
                              <a:rPr lang="tr-TR" i="1"/>
                              <m:t>𝑡</m:t>
                            </m:r>
                            <m:r>
                              <a:rPr lang="tr-TR" i="1"/>
                              <m:t>)</m:t>
                            </m:r>
                          </m:e>
                          <m:e>
                            <m:r>
                              <a:rPr lang="tr-TR" i="1"/>
                              <m:t>(1)</m:t>
                            </m:r>
                          </m:e>
                          <m:e>
                            <m:r>
                              <a:rPr lang="tr-TR" i="1"/>
                              <m:t>(</m:t>
                            </m:r>
                            <m:r>
                              <a:rPr lang="tr-TR" i="1"/>
                              <m:t>𝑎</m:t>
                            </m:r>
                            <m:r>
                              <a:rPr lang="tr-TR" i="1"/>
                              <m:t>&gt;0)</m:t>
                            </m:r>
                          </m:e>
                        </m:mr>
                        <m:mr>
                          <m:e>
                            <m:r>
                              <a:rPr lang="tr-TR" i="1"/>
                              <m:t>𝐽</m:t>
                            </m:r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𝑢</m:t>
                                </m:r>
                              </m:e>
                            </m:d>
                            <m:r>
                              <a:rPr lang="tr-TR" i="1"/>
                              <m:t>=</m:t>
                            </m:r>
                            <m:nary>
                              <m:naryPr>
                                <m:ctrlPr>
                                  <a:rPr lang="tr-TR" i="1"/>
                                </m:ctrlPr>
                              </m:naryPr>
                              <m:sub>
                                <m:r>
                                  <a:rPr lang="tr-TR" i="1"/>
                                  <m:t>0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𝑓</m:t>
                                    </m:r>
                                  </m:sub>
                                </m:sSub>
                              </m:sup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r>
                                      <a:rPr lang="tr-TR" i="1"/>
                                      <m:t>𝑢</m:t>
                                    </m:r>
                                    <m:d>
                                      <m:dPr>
                                        <m:ctrlPr>
                                          <a:rPr lang="tr-TR" i="1"/>
                                        </m:ctrlPr>
                                      </m:dPr>
                                      <m:e>
                                        <m:r>
                                          <a:rPr lang="tr-TR" i="1"/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tr-TR" i="1"/>
                                  <m:t>𝑑𝑡</m:t>
                                </m:r>
                              </m:e>
                            </m:nary>
                          </m:e>
                          <m:e>
                            <m:r>
                              <a:rPr lang="tr-TR" i="1"/>
                              <m:t>(2)</m:t>
                            </m:r>
                          </m:e>
                          <m:e/>
                        </m:mr>
                        <m:m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𝑢</m:t>
                                </m:r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</m:d>
                              </m:e>
                            </m:d>
                            <m:r>
                              <a:rPr lang="tr-TR" i="1"/>
                              <m:t>≤1</m:t>
                            </m:r>
                          </m:e>
                          <m:e>
                            <m:r>
                              <a:rPr lang="tr-TR" i="1"/>
                              <m:t>(3)</m:t>
                            </m:r>
                          </m:e>
                          <m:e/>
                        </m:mr>
                        <m:mr>
                          <m:e>
                            <m:r>
                              <a:rPr lang="tr-TR" i="1"/>
                              <m:t>𝑥</m:t>
                            </m:r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0</m:t>
                                </m:r>
                              </m:e>
                            </m:d>
                            <m:r>
                              <a:rPr lang="tr-TR" i="1"/>
                              <m:t>=</m:t>
                            </m:r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𝑥</m:t>
                                </m:r>
                              </m:e>
                              <m:sub>
                                <m:r>
                                  <a:rPr lang="tr-TR" i="1"/>
                                  <m:t>0</m:t>
                                </m:r>
                              </m:sub>
                            </m:sSub>
                            <m:r>
                              <a:rPr lang="tr-TR" i="1"/>
                              <m:t>=</m:t>
                            </m:r>
                            <m:r>
                              <a:rPr lang="tr-TR" i="1"/>
                              <m:t>𝐾𝑒𝑦𝑓𝑖</m:t>
                            </m:r>
                            <m:r>
                              <a:rPr lang="tr-TR" i="1"/>
                              <m:t> </m:t>
                            </m:r>
                            <m:r>
                              <a:rPr lang="tr-TR" i="1"/>
                              <m:t>𝐵𝑒𝑙𝑖𝑟𝑙𝑒𝑛𝑚𝑖</m:t>
                            </m:r>
                            <m:r>
                              <a:rPr lang="tr-TR" i="1"/>
                              <m:t>ş</m:t>
                            </m:r>
                          </m:e>
                          <m:e/>
                          <m:e/>
                        </m:mr>
                        <m:mr>
                          <m:e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𝑥</m:t>
                                </m:r>
                              </m:e>
                              <m:sub>
                                <m:r>
                                  <a:rPr lang="tr-TR" i="1"/>
                                  <m:t>𝑓</m:t>
                                </m:r>
                              </m:sub>
                            </m:sSub>
                            <m:r>
                              <a:rPr lang="tr-TR" i="1"/>
                              <m:t>=0</m:t>
                            </m:r>
                          </m:e>
                          <m:e>
                            <m:r>
                              <a:rPr lang="tr-TR" i="1"/>
                              <m:t>(4)</m:t>
                            </m:r>
                          </m:e>
                          <m:e/>
                        </m:mr>
                        <m:mr>
                          <m:e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  <m:sub>
                                <m:r>
                                  <a:rPr lang="tr-TR" i="1"/>
                                  <m:t>𝑓</m:t>
                                </m:r>
                              </m:sub>
                            </m:sSub>
                            <m:r>
                              <a:rPr lang="tr-TR" i="1"/>
                              <m:t>⇒</m:t>
                            </m:r>
                            <m:r>
                              <a:rPr lang="tr-TR" i="1"/>
                              <m:t>𝑆𝑒𝑟𝑏𝑒𝑠𝑡</m:t>
                            </m:r>
                          </m:e>
                          <m:e/>
                          <m:e/>
                        </m:mr>
                        <m:mr>
                          <m:e>
                            <m:r>
                              <a:rPr lang="tr-TR" i="1"/>
                              <m:t>ℋ</m:t>
                            </m:r>
                            <m:r>
                              <a:rPr lang="tr-TR" i="1"/>
                              <m:t>=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𝑢</m:t>
                                </m:r>
                              </m:e>
                            </m:d>
                            <m:r>
                              <a:rPr lang="tr-TR" i="1"/>
                              <m:t>−</m:t>
                            </m:r>
                            <m:r>
                              <a:rPr lang="tr-TR" i="1"/>
                              <m:t>𝑝𝑎𝑥</m:t>
                            </m:r>
                            <m:r>
                              <a:rPr lang="tr-TR" i="1"/>
                              <m:t>+</m:t>
                            </m:r>
                            <m:r>
                              <a:rPr lang="tr-TR" i="1"/>
                              <m:t>𝑝𝑢</m:t>
                            </m:r>
                          </m:e>
                          <m:e>
                            <m:r>
                              <a:rPr lang="tr-TR" i="1"/>
                              <m:t>(5)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tr-TR" i="1"/>
                            <m:t>𝑖</m:t>
                          </m:r>
                        </m:sub>
                      </m:sSub>
                      <m:r>
                        <a:rPr lang="tr-TR" i="1"/>
                        <m:t>=</m:t>
                      </m:r>
                      <m:acc>
                        <m:accPr>
                          <m:chr m:val="̲"/>
                          <m:ctrlPr>
                            <a:rPr lang="tr-TR" i="1"/>
                          </m:ctrlPr>
                        </m:accPr>
                        <m:e>
                          <m:r>
                            <a:rPr lang="tr-TR" i="1"/>
                            <m:t>𝐵</m:t>
                          </m:r>
                        </m:e>
                      </m:acc>
                      <m:r>
                        <a:rPr lang="tr-TR" i="1"/>
                        <m:t>=1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20.05.2019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2918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0000"/>
                </a:solidFill>
              </a:rPr>
              <a:t>Örnek Problem 2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∴</m:t>
                      </m:r>
                      <m:r>
                        <a:rPr lang="tr-TR" i="1"/>
                        <m:t>𝑂𝑝𝑡𝑖𝑚𝑎𝑙</m:t>
                      </m:r>
                      <m:r>
                        <a:rPr lang="tr-TR" i="1"/>
                        <m:t> </m:t>
                      </m:r>
                      <m:r>
                        <a:rPr lang="tr-TR" i="1"/>
                        <m:t>𝐾𝑜𝑛𝑡𝑟𝑜𝑙</m:t>
                      </m:r>
                      <m:r>
                        <a:rPr lang="tr-TR" i="1"/>
                        <m:t> </m:t>
                      </m:r>
                      <m:r>
                        <a:rPr lang="tr-TR" i="1"/>
                        <m:t>𝐴</m:t>
                      </m:r>
                      <m:r>
                        <a:rPr lang="tr-TR" i="1"/>
                        <m:t>ş</m:t>
                      </m:r>
                      <m:r>
                        <a:rPr lang="tr-TR" i="1"/>
                        <m:t>𝑎</m:t>
                      </m:r>
                      <m:r>
                        <a:rPr lang="tr-TR" i="1"/>
                        <m:t>ğı</m:t>
                      </m:r>
                      <m:r>
                        <a:rPr lang="tr-TR" i="1"/>
                        <m:t>𝑑𝑎𝑘𝑖</m:t>
                      </m:r>
                      <m:r>
                        <a:rPr lang="tr-TR" i="1"/>
                        <m:t> </m:t>
                      </m:r>
                      <m:r>
                        <a:rPr lang="tr-TR" i="1"/>
                        <m:t>𝐺𝑖𝑏𝑖</m:t>
                      </m:r>
                      <m:r>
                        <a:rPr lang="tr-TR" i="1"/>
                        <m:t> </m:t>
                      </m:r>
                      <m:r>
                        <a:rPr lang="tr-TR" i="1"/>
                        <m:t>𝑉𝑒𝑟𝑖𝑙𝑚𝑖</m:t>
                      </m:r>
                      <m:r>
                        <a:rPr lang="tr-TR" i="1"/>
                        <m:t>ş</m:t>
                      </m:r>
                      <m:r>
                        <a:rPr lang="tr-TR" i="1"/>
                        <m:t>𝑡𝑖𝑟</m:t>
                      </m:r>
                      <m:r>
                        <a:rPr lang="tr-TR" i="1"/>
                        <m:t>:</m:t>
                      </m:r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tr-TR" i="1"/>
                                </m:ctrlPr>
                              </m:sSupPr>
                              <m:e>
                                <m:r>
                                  <a:rPr lang="tr-TR" i="1"/>
                                  <m:t>𝑢</m:t>
                                </m:r>
                              </m:e>
                              <m:sup>
                                <m:r>
                                  <a:rPr lang="tr-TR" i="1"/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</m:d>
                            <m:r>
                              <a:rPr lang="tr-TR" i="1"/>
                              <m:t>=</m:t>
                            </m:r>
                            <m:d>
                              <m:dPr>
                                <m:begChr m:val="{"/>
                                <m:endChr m:val=""/>
                                <m:ctrlPr>
                                  <a:rPr lang="tr-TR" i="1"/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i="1"/>
                                    </m:ctrlPr>
                                  </m:mPr>
                                  <m:mr>
                                    <m:e>
                                      <m:r>
                                        <a:rPr lang="tr-TR" i="1"/>
                                        <m:t>+1</m:t>
                                      </m:r>
                                    </m:e>
                                    <m:e>
                                      <m:sSup>
                                        <m:sSupPr>
                                          <m:ctrlPr>
                                            <a:rPr lang="tr-TR" i="1"/>
                                          </m:ctrlPr>
                                        </m:sSupPr>
                                        <m:e>
                                          <m:r>
                                            <a:rPr lang="tr-TR" i="1"/>
                                            <m:t>𝑝</m:t>
                                          </m:r>
                                        </m:e>
                                        <m:sup>
                                          <m:r>
                                            <a:rPr lang="tr-TR" i="1"/>
                                            <m:t>∗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tr-TR" i="1"/>
                                          </m:ctrlPr>
                                        </m:dPr>
                                        <m:e>
                                          <m:r>
                                            <a:rPr lang="tr-TR" i="1"/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tr-TR" i="1"/>
                                        <m:t>&lt;−1</m:t>
                                      </m:r>
                                    </m:e>
                                    <m:e>
                                      <m:r>
                                        <a:rPr lang="tr-TR" i="1"/>
                                        <m:t>𝑖</m:t>
                                      </m:r>
                                      <m:r>
                                        <a:rPr lang="tr-TR" i="1"/>
                                        <m:t>ç</m:t>
                                      </m:r>
                                      <m:r>
                                        <a:rPr lang="tr-TR" i="1"/>
                                        <m:t>𝑖𝑛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tr-TR" i="1"/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tr-TR" i="1"/>
                                        <m:t>−1&lt;</m:t>
                                      </m:r>
                                      <m:sSup>
                                        <m:sSupPr>
                                          <m:ctrlPr>
                                            <a:rPr lang="tr-TR" i="1"/>
                                          </m:ctrlPr>
                                        </m:sSupPr>
                                        <m:e>
                                          <m:r>
                                            <a:rPr lang="tr-TR" i="1"/>
                                            <m:t>𝑝</m:t>
                                          </m:r>
                                        </m:e>
                                        <m:sup>
                                          <m:r>
                                            <a:rPr lang="tr-TR" i="1"/>
                                            <m:t>∗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tr-TR" i="1"/>
                                          </m:ctrlPr>
                                        </m:dPr>
                                        <m:e>
                                          <m:r>
                                            <a:rPr lang="tr-TR" i="1"/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tr-TR" i="1"/>
                                        <m:t>&lt;1</m:t>
                                      </m:r>
                                    </m:e>
                                    <m:e>
                                      <m:r>
                                        <a:rPr lang="tr-TR" i="1"/>
                                        <m:t>𝑖</m:t>
                                      </m:r>
                                      <m:r>
                                        <a:rPr lang="tr-TR" i="1"/>
                                        <m:t>ç</m:t>
                                      </m:r>
                                      <m:r>
                                        <a:rPr lang="tr-TR" i="1"/>
                                        <m:t>𝑖𝑛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tr-TR" i="1"/>
                                        <m:t>−1</m:t>
                                      </m:r>
                                    </m:e>
                                    <m:e>
                                      <m:sSup>
                                        <m:sSupPr>
                                          <m:ctrlPr>
                                            <a:rPr lang="tr-TR" i="1"/>
                                          </m:ctrlPr>
                                        </m:sSupPr>
                                        <m:e>
                                          <m:r>
                                            <a:rPr lang="tr-TR" i="1"/>
                                            <m:t>𝑝</m:t>
                                          </m:r>
                                        </m:e>
                                        <m:sup>
                                          <m:r>
                                            <a:rPr lang="tr-TR" i="1"/>
                                            <m:t>∗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tr-TR" i="1"/>
                                          </m:ctrlPr>
                                        </m:dPr>
                                        <m:e>
                                          <m:r>
                                            <a:rPr lang="tr-TR" i="1"/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tr-TR" i="1"/>
                                        <m:t>&gt;1</m:t>
                                      </m:r>
                                    </m:e>
                                    <m:e>
                                      <m:r>
                                        <a:rPr lang="tr-TR" i="1"/>
                                        <m:t>𝑖</m:t>
                                      </m:r>
                                      <m:r>
                                        <a:rPr lang="tr-TR" i="1"/>
                                        <m:t>ç</m:t>
                                      </m:r>
                                      <m:r>
                                        <a:rPr lang="tr-TR" i="1"/>
                                        <m:t>𝑖𝑛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  <m:e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6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𝐶𝑆</m:t>
                          </m:r>
                        </m:e>
                      </m:d>
                      <m:r>
                        <a:rPr lang="tr-TR" i="1"/>
                        <m:t>⇒</m:t>
                      </m:r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𝑝</m:t>
                              </m:r>
                            </m:e>
                          </m:acc>
                        </m:e>
                        <m:sup>
                          <m:r>
                            <a:rPr lang="tr-TR" i="1"/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𝑡</m:t>
                          </m:r>
                        </m:e>
                      </m:d>
                      <m:r>
                        <a:rPr lang="tr-TR" i="1"/>
                        <m:t>=−</m:t>
                      </m:r>
                      <m:f>
                        <m:fPr>
                          <m:ctrlPr>
                            <a:rPr lang="tr-TR" i="1"/>
                          </m:ctrlPr>
                        </m:fPr>
                        <m:num>
                          <m:r>
                            <a:rPr lang="tr-TR" i="1"/>
                            <m:t>𝛿</m:t>
                          </m:r>
                          <m:r>
                            <a:rPr lang="tr-TR" i="1"/>
                            <m:t>ℋ</m:t>
                          </m:r>
                        </m:num>
                        <m:den>
                          <m:r>
                            <a:rPr lang="tr-TR" i="1"/>
                            <m:t>𝛿</m:t>
                          </m:r>
                          <m:r>
                            <a:rPr lang="tr-TR" i="1"/>
                            <m:t>𝑥</m:t>
                          </m:r>
                        </m:den>
                      </m:f>
                      <m:r>
                        <a:rPr lang="tr-TR" i="1"/>
                        <m:t>=</m:t>
                      </m:r>
                      <m:r>
                        <a:rPr lang="tr-TR" i="1"/>
                        <m:t>𝑎</m:t>
                      </m:r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r>
                            <a:rPr lang="tr-TR" i="1"/>
                            <m:t>𝑝</m:t>
                          </m:r>
                        </m:e>
                        <m:sup>
                          <m:r>
                            <a:rPr lang="tr-TR" i="1"/>
                            <m:t>∗</m:t>
                          </m:r>
                        </m:sup>
                      </m:sSup>
                      <m:r>
                        <a:rPr lang="tr-TR" i="1"/>
                        <m:t>(</m:t>
                      </m:r>
                      <m:r>
                        <a:rPr lang="tr-TR" i="1"/>
                        <m:t>𝑡</m:t>
                      </m:r>
                      <m:r>
                        <a:rPr lang="tr-TR" i="1"/>
                        <m:t>)</m:t>
                      </m:r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r>
                              <a:rPr lang="tr-TR" i="1"/>
                              <m:t>⇒</m:t>
                            </m:r>
                            <m:sSup>
                              <m:sSupPr>
                                <m:ctrlPr>
                                  <a:rPr lang="tr-TR" i="1"/>
                                </m:ctrlPr>
                              </m:sSupPr>
                              <m:e>
                                <m:r>
                                  <a:rPr lang="tr-TR" i="1"/>
                                  <m:t>𝑝</m:t>
                                </m:r>
                              </m:e>
                              <m:sup>
                                <m:r>
                                  <a:rPr lang="tr-TR" i="1"/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</m:d>
                            <m:r>
                              <a:rPr lang="tr-TR" i="1"/>
                              <m:t>=</m:t>
                            </m:r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𝑐</m:t>
                                </m:r>
                              </m:e>
                              <m:sub>
                                <m:r>
                                  <a:rPr lang="tr-TR" i="1"/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tr-TR" i="1"/>
                                </m:ctrlPr>
                              </m:sSupPr>
                              <m:e>
                                <m:r>
                                  <a:rPr lang="tr-TR" i="1"/>
                                  <m:t>𝑒</m:t>
                                </m:r>
                              </m:e>
                              <m:sup>
                                <m:r>
                                  <a:rPr lang="tr-TR" i="1"/>
                                  <m:t>𝑎𝑡</m:t>
                                </m:r>
                              </m:sup>
                            </m:sSup>
                          </m:e>
                          <m:e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7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lvl="0"/>
                <a:r>
                  <a:rPr lang="tr-TR" dirty="0"/>
                  <a:t>Tekil bir aralık yoktur, çünkü sınırlı bir zaman aralığı için[ </a:t>
                </a:r>
                <a14:m>
                  <m:oMath xmlns:m="http://schemas.openxmlformats.org/officeDocument/2006/math">
                    <m:r>
                      <a:rPr lang="tr-TR" i="1"/>
                      <m:t>𝑎</m:t>
                    </m:r>
                    <m:r>
                      <a:rPr lang="tr-TR" i="1"/>
                      <m:t>&gt;0</m:t>
                    </m:r>
                  </m:oMath>
                </a14:m>
                <a:r>
                  <a:rPr lang="tr-TR" dirty="0"/>
                  <a:t> ]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/>
                        </m:ctrlPr>
                      </m:sSupPr>
                      <m:e>
                        <m:r>
                          <a:rPr lang="tr-TR" i="1"/>
                          <m:t>𝑝</m:t>
                        </m:r>
                      </m:e>
                      <m:sup>
                        <m:r>
                          <a:rPr lang="tr-TR" i="1"/>
                          <m:t>∗</m:t>
                        </m:r>
                      </m:sup>
                    </m:sSup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𝑡</m:t>
                        </m:r>
                      </m:e>
                    </m:d>
                    <m:r>
                      <a:rPr lang="tr-TR" i="1"/>
                      <m:t>≠±1</m:t>
                    </m:r>
                  </m:oMath>
                </a14:m>
                <a:r>
                  <a:rPr lang="tr-TR" dirty="0"/>
                  <a:t> olur.</a:t>
                </a:r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20.05.2019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4450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0000"/>
                </a:solidFill>
              </a:rPr>
              <a:t>Örnek Problem 2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/>
                  <a:t>İntegral katsayısı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’in değerine göre,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tr-TR" dirty="0"/>
                  <a:t> aşağıdaki 5 formdan birini alabilir</a:t>
                </a:r>
                <a:r>
                  <a:rPr lang="tr-TR" dirty="0" smtClean="0"/>
                  <a:t>:</a:t>
                </a:r>
              </a:p>
              <a:p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={−1}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𝑑𝑢𝑟𝑢𝑚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≥1]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={0,−1}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𝑑𝑢𝑟𝑢𝑚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[0&lt;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&lt;1]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={0,+1}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𝑑𝑢𝑟𝑢𝑚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[−1&lt;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&lt;0]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={+1}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𝑑𝑢𝑟𝑢𝑚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≤−1]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={0}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𝑑𝑢𝑟𝑢𝑚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=0]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3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20.05.2019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4908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0000"/>
                </a:solidFill>
              </a:rPr>
              <a:t>Örnek Problem 2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20.05.2019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15</a:t>
            </a:fld>
            <a:endParaRPr lang="tr-TR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62" y="207818"/>
            <a:ext cx="6463181" cy="63501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304800" y="56550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tr-TR" i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Yardımcı durumlar ve onlara denk gelen yakıt-optimal kontrollerin muhtemel formları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484910" y="1166199"/>
                <a:ext cx="6096000" cy="66999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tr-TR" dirty="0" smtClean="0"/>
                  <a:t>İntegral katsayısı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 smtClean="0"/>
                  <a:t>’in değerine göre,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tr-TR" dirty="0"/>
                  <a:t> aşağıdaki 5 formdan birini alabilir:</a:t>
                </a: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10" y="1166199"/>
                <a:ext cx="6096000" cy="669992"/>
              </a:xfrm>
              <a:prstGeom prst="rect">
                <a:avLst/>
              </a:prstGeom>
              <a:blipFill>
                <a:blip r:embed="rId3"/>
                <a:stretch>
                  <a:fillRect l="-900" t="-4545" b="-10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60294" y="2519121"/>
                <a:ext cx="4926029" cy="1542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={−1}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𝑑𝑢𝑟𝑢𝑚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≥1]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={0,−1}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𝑑𝑢𝑟𝑢𝑚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[0&lt;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&lt;1]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={0,+1}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𝑑𝑢𝑟𝑢𝑚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[−1&lt;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&lt;0]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={+1}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𝑑𝑢𝑟𝑢𝑚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≤−1]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={0}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𝑑𝑢𝑟𝑢𝑚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=0]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94" y="2519121"/>
                <a:ext cx="4926029" cy="15426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8711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0000"/>
                </a:solidFill>
              </a:rPr>
              <a:t>Örnek Problem 2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/>
                        </m:ctrlPr>
                      </m:sSupPr>
                      <m:e>
                        <m:d>
                          <m:dPr>
                            <m:ctrlPr>
                              <a:rPr lang="tr-TR" i="1"/>
                            </m:ctrlPr>
                          </m:dPr>
                          <m:e>
                            <m:r>
                              <a:rPr lang="tr-TR" i="1"/>
                              <m:t>1</m:t>
                            </m:r>
                          </m:e>
                        </m:d>
                      </m:e>
                      <m:sup>
                        <m:r>
                          <a:rPr lang="tr-TR" i="1"/>
                          <m:t>′</m:t>
                        </m:r>
                      </m:sup>
                    </m:sSup>
                    <m:r>
                      <a:rPr lang="tr-TR" i="1"/>
                      <m:t>𝑑𝑒𝑘𝑖</m:t>
                    </m:r>
                    <m:r>
                      <a:rPr lang="tr-TR" i="1"/>
                      <m:t>  </m:t>
                    </m:r>
                    <m:r>
                      <a:rPr lang="tr-TR" i="1"/>
                      <m:t>𝑑𝑢𝑟𝑢𝑚</m:t>
                    </m:r>
                    <m:r>
                      <a:rPr lang="tr-TR" i="1"/>
                      <m:t> </m:t>
                    </m:r>
                    <m:r>
                      <a:rPr lang="tr-TR" i="1"/>
                      <m:t>𝑑𝑒𝑛𝑘𝑙𝑒𝑚𝑙𝑒𝑟𝑖𝑛𝑖𝑛</m:t>
                    </m:r>
                    <m:r>
                      <a:rPr lang="tr-TR" i="1"/>
                      <m:t> çö</m:t>
                    </m:r>
                    <m:r>
                      <a:rPr lang="tr-TR" i="1"/>
                      <m:t>𝑧</m:t>
                    </m:r>
                    <m:r>
                      <a:rPr lang="tr-TR" i="1"/>
                      <m:t>ü</m:t>
                    </m:r>
                    <m:r>
                      <a:rPr lang="tr-TR" i="1"/>
                      <m:t>𝑚</m:t>
                    </m:r>
                    <m:r>
                      <a:rPr lang="tr-TR" i="1"/>
                      <m:t>ü</m:t>
                    </m:r>
                  </m:oMath>
                </a14:m>
                <a:r>
                  <a:rPr lang="tr-TR" dirty="0"/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r>
                              <a:rPr lang="tr-TR" i="1"/>
                              <m:t>𝑥</m:t>
                            </m:r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</m:d>
                            <m:r>
                              <a:rPr lang="tr-TR" i="1"/>
                              <m:t>=</m:t>
                            </m:r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𝑥</m:t>
                                </m:r>
                              </m:e>
                              <m:sub>
                                <m:r>
                                  <a:rPr lang="tr-TR" i="1"/>
                                  <m:t>0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tr-TR" i="1"/>
                                </m:ctrlPr>
                              </m:sSupPr>
                              <m:e>
                                <m:r>
                                  <a:rPr lang="tr-TR" i="1"/>
                                  <m:t>𝑒</m:t>
                                </m:r>
                              </m:e>
                              <m:sup>
                                <m:r>
                                  <a:rPr lang="tr-TR" i="1"/>
                                  <m:t>−</m:t>
                                </m:r>
                                <m:r>
                                  <a:rPr lang="tr-TR" i="1"/>
                                  <m:t>𝑎𝑡</m:t>
                                </m:r>
                              </m:sup>
                            </m:sSup>
                            <m:r>
                              <a:rPr lang="tr-TR" i="1"/>
                              <m:t>+</m:t>
                            </m:r>
                            <m:sSup>
                              <m:sSupPr>
                                <m:ctrlPr>
                                  <a:rPr lang="tr-TR" i="1"/>
                                </m:ctrlPr>
                              </m:sSupPr>
                              <m:e>
                                <m:r>
                                  <a:rPr lang="tr-TR" i="1"/>
                                  <m:t>𝑒</m:t>
                                </m:r>
                              </m:e>
                              <m:sup>
                                <m:r>
                                  <a:rPr lang="tr-TR" i="1"/>
                                  <m:t>−</m:t>
                                </m:r>
                                <m:r>
                                  <a:rPr lang="tr-TR" i="1"/>
                                  <m:t>𝑎𝑡</m:t>
                                </m:r>
                              </m:sup>
                            </m:sSup>
                            <m:nary>
                              <m:naryPr>
                                <m:ctrlPr>
                                  <a:rPr lang="tr-TR" i="1"/>
                                </m:ctrlPr>
                              </m:naryPr>
                              <m:sub>
                                <m:r>
                                  <a:rPr lang="tr-TR" i="1"/>
                                  <m:t>0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𝑓</m:t>
                                    </m:r>
                                  </m:sub>
                                </m:sSub>
                              </m:sup>
                              <m:e>
                                <m:sSup>
                                  <m:sSup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/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sup>
                                </m:sSup>
                                <m:r>
                                  <a:rPr lang="tr-TR" i="1"/>
                                  <m:t> </m:t>
                                </m:r>
                                <m:r>
                                  <a:rPr lang="tr-TR" i="1"/>
                                  <m:t>𝑢</m:t>
                                </m:r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r>
                                      <a:rPr lang="tr-TR" i="1"/>
                                      <m:t>𝜏</m:t>
                                    </m:r>
                                  </m:e>
                                </m:d>
                                <m:r>
                                  <a:rPr lang="tr-TR" i="1"/>
                                  <m:t>𝑑</m:t>
                                </m:r>
                                <m:r>
                                  <a:rPr lang="tr-TR" i="1"/>
                                  <m:t>𝜏</m:t>
                                </m:r>
                              </m:e>
                            </m:nary>
                          </m:e>
                          <m:e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8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Eğer </a:t>
                </a:r>
                <a14:m>
                  <m:oMath xmlns:m="http://schemas.openxmlformats.org/officeDocument/2006/math">
                    <m:r>
                      <a:rPr lang="tr-TR" i="1"/>
                      <m:t>𝑡</m:t>
                    </m:r>
                    <m:r>
                      <a:rPr lang="tr-TR" i="1"/>
                      <m:t>∈[0,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𝑓</m:t>
                        </m:r>
                      </m:sub>
                    </m:sSub>
                    <m:r>
                      <a:rPr lang="tr-TR" i="1"/>
                      <m:t>]</m:t>
                    </m:r>
                  </m:oMath>
                </a14:m>
                <a:r>
                  <a:rPr lang="tr-TR" dirty="0"/>
                  <a:t> için </a:t>
                </a:r>
                <a14:m>
                  <m:oMath xmlns:m="http://schemas.openxmlformats.org/officeDocument/2006/math">
                    <m:r>
                      <a:rPr lang="tr-TR" i="1"/>
                      <m:t>𝑢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𝑡</m:t>
                        </m:r>
                      </m:e>
                    </m:d>
                    <m:r>
                      <a:rPr lang="tr-TR" i="1"/>
                      <m:t>=0 </m:t>
                    </m:r>
                    <m:r>
                      <a:rPr lang="tr-TR" i="1"/>
                      <m:t>𝑖𝑠𝑒</m:t>
                    </m:r>
                    <m:r>
                      <a:rPr lang="tr-TR" i="1"/>
                      <m:t>, </m:t>
                    </m:r>
                    <m:r>
                      <a:rPr lang="tr-TR" i="1"/>
                      <m:t>𝑜</m:t>
                    </m:r>
                    <m:r>
                      <a:rPr lang="tr-TR" i="1"/>
                      <m:t> </m:t>
                    </m:r>
                    <m:r>
                      <a:rPr lang="tr-TR" i="1"/>
                      <m:t>h𝑎𝑙𝑑𝑒</m:t>
                    </m:r>
                    <m:r>
                      <a:rPr lang="tr-TR" i="1"/>
                      <m:t>,</m:t>
                    </m:r>
                  </m:oMath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8</m:t>
                                </m:r>
                              </m:e>
                            </m:d>
                            <m:r>
                              <a:rPr lang="tr-TR" i="1"/>
                              <m:t>⇒</m:t>
                            </m:r>
                            <m:r>
                              <a:rPr lang="tr-TR" i="1"/>
                              <m:t>𝑥</m:t>
                            </m:r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tr-TR" i="1"/>
                              <m:t>=</m:t>
                            </m:r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𝑥</m:t>
                                </m:r>
                              </m:e>
                              <m:sub>
                                <m:r>
                                  <a:rPr lang="tr-TR" i="1"/>
                                  <m:t>0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tr-TR" i="1"/>
                                </m:ctrlPr>
                              </m:sSupPr>
                              <m:e>
                                <m:r>
                                  <a:rPr lang="tr-TR" i="1"/>
                                  <m:t>𝑒</m:t>
                                </m:r>
                              </m:e>
                              <m:sup>
                                <m:r>
                                  <a:rPr lang="tr-TR" i="1"/>
                                  <m:t>−</m:t>
                                </m:r>
                                <m:r>
                                  <a:rPr lang="tr-TR" i="1"/>
                                  <m:t>𝑎</m:t>
                                </m:r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𝑓</m:t>
                                    </m:r>
                                  </m:sub>
                                </m:sSub>
                              </m:sup>
                            </m:sSup>
                          </m:e>
                          <m:e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9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tr-TR" i="1"/>
                      <m:t>𝑎</m:t>
                    </m:r>
                    <m:r>
                      <a:rPr lang="tr-TR" i="1"/>
                      <m:t>&gt;0</m:t>
                    </m:r>
                  </m:oMath>
                </a14:m>
                <a:r>
                  <a:rPr lang="tr-TR" dirty="0"/>
                  <a:t> olduğundan [i.e. sistem stabil], kontrol çabası olmadan,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𝑓</m:t>
                        </m:r>
                      </m:sub>
                    </m:sSub>
                    <m:r>
                      <a:rPr lang="tr-TR" i="1"/>
                      <m:t>→∞</m:t>
                    </m:r>
                  </m:oMath>
                </a14:m>
                <a:r>
                  <a:rPr lang="tr-TR" dirty="0"/>
                  <a:t> iken, </a:t>
                </a:r>
                <a14:m>
                  <m:oMath xmlns:m="http://schemas.openxmlformats.org/officeDocument/2006/math">
                    <m:r>
                      <a:rPr lang="tr-TR" i="1"/>
                      <m:t>𝑥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sSub>
                          <m:sSubPr>
                            <m:ctrlPr>
                              <a:rPr lang="tr-TR" i="1"/>
                            </m:ctrlPr>
                          </m:sSubPr>
                          <m:e>
                            <m:r>
                              <a:rPr lang="tr-TR" i="1"/>
                              <m:t>𝑡</m:t>
                            </m:r>
                          </m:e>
                          <m:sub>
                            <m:r>
                              <a:rPr lang="tr-TR" i="1"/>
                              <m:t>𝑓</m:t>
                            </m:r>
                          </m:sub>
                        </m:sSub>
                      </m:e>
                    </m:d>
                    <m:r>
                      <a:rPr lang="tr-TR" i="1"/>
                      <m:t>→0 [</m:t>
                    </m:r>
                    <m:r>
                      <a:rPr lang="tr-TR" i="1"/>
                      <m:t>𝑎𝑛𝑐𝑎𝑘</m:t>
                    </m:r>
                    <m:r>
                      <a:rPr lang="tr-TR" i="1"/>
                      <m:t> </m:t>
                    </m:r>
                    <m:r>
                      <a:rPr lang="tr-TR" i="1"/>
                      <m:t>𝑥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sSub>
                          <m:sSubPr>
                            <m:ctrlPr>
                              <a:rPr lang="tr-TR" i="1"/>
                            </m:ctrlPr>
                          </m:sSubPr>
                          <m:e>
                            <m:r>
                              <a:rPr lang="tr-TR" i="1"/>
                              <m:t>𝑡</m:t>
                            </m:r>
                          </m:e>
                          <m:sub>
                            <m:r>
                              <a:rPr lang="tr-TR" i="1"/>
                              <m:t>𝑓</m:t>
                            </m:r>
                          </m:sub>
                        </m:sSub>
                      </m:e>
                    </m:d>
                    <m:r>
                      <a:rPr lang="tr-TR" i="1"/>
                      <m:t>≠0]</m:t>
                    </m:r>
                  </m:oMath>
                </a14:m>
                <a:r>
                  <a:rPr lang="tr-TR" dirty="0"/>
                  <a:t> olur. Daha ileri analiz [Kirk’ü incele] göstermektedir ki, eğer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𝑓</m:t>
                        </m:r>
                      </m:sub>
                    </m:sSub>
                  </m:oMath>
                </a14:m>
                <a:r>
                  <a:rPr lang="tr-TR" dirty="0"/>
                  <a:t> serbest ise bir optimal kontrol yoktur. </a:t>
                </a:r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87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20.05.2019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6113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3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Bir </a:t>
                </a:r>
                <a:r>
                  <a:rPr lang="tr-TR" dirty="0"/>
                  <a:t>önceki örnek ile aynı ancak,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𝑡</m:t>
                          </m:r>
                        </m:e>
                        <m:sub>
                          <m:r>
                            <a:rPr lang="tr-TR" i="1"/>
                            <m:t>𝑓</m:t>
                          </m:r>
                        </m:sub>
                      </m:sSub>
                      <m:r>
                        <a:rPr lang="tr-TR" i="1"/>
                        <m:t>=</m:t>
                      </m:r>
                      <m:r>
                        <a:rPr lang="tr-TR" i="1"/>
                        <m:t>𝑇</m:t>
                      </m:r>
                      <m:r>
                        <a:rPr lang="tr-TR" i="1"/>
                        <m:t>=</m:t>
                      </m:r>
                      <m:r>
                        <a:rPr lang="tr-TR" i="1"/>
                        <m:t>𝐵𝑒𝑙𝑖𝑟𝑙𝑖</m:t>
                      </m:r>
                    </m:oMath>
                  </m:oMathPara>
                </a14:m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tr-TR" i="1"/>
                      <m:t>𝑒</m:t>
                    </m:r>
                    <m:r>
                      <a:rPr lang="tr-TR" i="1"/>
                      <m:t>ğ</m:t>
                    </m:r>
                    <m:r>
                      <a:rPr lang="tr-TR" i="1"/>
                      <m:t>𝑒𝑟</m:t>
                    </m:r>
                    <m:r>
                      <a:rPr lang="tr-TR" i="1"/>
                      <m:t> </m:t>
                    </m:r>
                    <m:r>
                      <a:rPr lang="tr-TR" i="1"/>
                      <m:t>𝑇</m:t>
                    </m:r>
                    <m:r>
                      <a:rPr lang="tr-TR" i="1"/>
                      <m:t>=</m:t>
                    </m:r>
                    <m:sSup>
                      <m:sSupPr>
                        <m:ctrlPr>
                          <a:rPr lang="tr-TR" i="1"/>
                        </m:ctrlPr>
                      </m:sSupPr>
                      <m:e>
                        <m:r>
                          <a:rPr lang="tr-TR" i="1"/>
                          <m:t>𝑡</m:t>
                        </m:r>
                      </m:e>
                      <m:sup>
                        <m:r>
                          <a:rPr lang="tr-TR" i="1"/>
                          <m:t>∗</m:t>
                        </m:r>
                      </m:sup>
                    </m:sSup>
                    <m:r>
                      <a:rPr lang="tr-TR" i="1"/>
                      <m:t> </m:t>
                    </m:r>
                    <m:r>
                      <a:rPr lang="tr-TR" i="1"/>
                      <m:t>𝑖𝑠𝑒</m:t>
                    </m:r>
                    <m:r>
                      <a:rPr lang="tr-TR" i="1"/>
                      <m:t>, </m:t>
                    </m:r>
                    <m:r>
                      <a:rPr lang="tr-TR" i="1"/>
                      <m:t>𝑜</m:t>
                    </m:r>
                    <m:r>
                      <a:rPr lang="tr-TR" i="1"/>
                      <m:t> </m:t>
                    </m:r>
                    <m:r>
                      <a:rPr lang="tr-TR" i="1"/>
                      <m:t>h𝑎𝑙𝑑𝑒</m:t>
                    </m:r>
                    <m:r>
                      <a:rPr lang="tr-TR" i="1"/>
                      <m:t> </m:t>
                    </m:r>
                    <m:r>
                      <a:rPr lang="tr-TR" i="1"/>
                      <m:t>𝑚𝑖𝑛𝑖𝑚𝑢𝑚</m:t>
                    </m:r>
                    <m:r>
                      <a:rPr lang="tr-TR" i="1"/>
                      <m:t>−</m:t>
                    </m:r>
                    <m:r>
                      <a:rPr lang="tr-TR" i="1"/>
                      <m:t>𝑧𝑎𝑚𝑎𝑛</m:t>
                    </m:r>
                    <m:r>
                      <a:rPr lang="tr-TR" i="1"/>
                      <m:t> </m:t>
                    </m:r>
                    <m:r>
                      <a:rPr lang="tr-TR" i="1"/>
                      <m:t>𝑝𝑟𝑜𝑏𝑙𝑒𝑚𝑖</m:t>
                    </m:r>
                    <m:r>
                      <a:rPr lang="tr-TR" i="1"/>
                      <m:t> </m:t>
                    </m:r>
                    <m:r>
                      <a:rPr lang="tr-TR" i="1"/>
                      <m:t>𝑒𝑙𝑑𝑒</m:t>
                    </m:r>
                    <m:r>
                      <a:rPr lang="tr-TR" i="1"/>
                      <m:t> </m:t>
                    </m:r>
                    <m:r>
                      <a:rPr lang="tr-TR" i="1"/>
                      <m:t>𝑒𝑑𝑖𝑙𝑖𝑟</m:t>
                    </m:r>
                    <m:r>
                      <a:rPr lang="tr-TR" i="1"/>
                      <m:t>. </m:t>
                    </m:r>
                  </m:oMath>
                </a14:m>
                <a:r>
                  <a:rPr lang="tr-TR" dirty="0"/>
                  <a:t>∴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/>
                        </m:ctrlPr>
                      </m:sSupPr>
                      <m:e>
                        <m:r>
                          <a:rPr lang="tr-TR" i="1"/>
                          <m:t>𝑢</m:t>
                        </m:r>
                      </m:e>
                      <m:sup>
                        <m:r>
                          <a:rPr lang="tr-TR" i="1"/>
                          <m:t>∗</m:t>
                        </m:r>
                      </m:sup>
                    </m:sSup>
                    <m:r>
                      <a:rPr lang="tr-TR" i="1"/>
                      <m:t>(</m:t>
                    </m:r>
                    <m:r>
                      <a:rPr lang="tr-TR" i="1"/>
                      <m:t>𝑡</m:t>
                    </m:r>
                    <m:r>
                      <a:rPr lang="tr-TR" i="1"/>
                      <m:t>)</m:t>
                    </m:r>
                  </m:oMath>
                </a14:m>
                <a:r>
                  <a:rPr lang="tr-TR" dirty="0"/>
                  <a:t> ya +1 ya da -1’dir [Gerçek özdeğerlere sahip, birinci dereceden sistem, ∴ sıfır değişim].</a:t>
                </a:r>
              </a:p>
              <a:p>
                <a:r>
                  <a:rPr lang="tr-TR" dirty="0"/>
                  <a:t>∴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/>
                        </m:ctrlPr>
                      </m:sSupPr>
                      <m:e>
                        <m:r>
                          <a:rPr lang="tr-TR" i="1"/>
                          <m:t>𝑢</m:t>
                        </m:r>
                      </m:e>
                      <m:sup>
                        <m:r>
                          <a:rPr lang="tr-TR" i="1"/>
                          <m:t>∗</m:t>
                        </m:r>
                      </m:sup>
                    </m:sSup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𝑡</m:t>
                        </m:r>
                      </m:e>
                    </m:d>
                    <m:r>
                      <a:rPr lang="tr-TR" i="1"/>
                      <m:t>=±1 </m:t>
                    </m:r>
                    <m:r>
                      <a:rPr lang="tr-TR" i="1"/>
                      <m:t>𝑖𝑙𝑒</m:t>
                    </m:r>
                    <m:r>
                      <a:rPr lang="tr-TR" i="1"/>
                      <m:t>, 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8</m:t>
                        </m:r>
                      </m:e>
                    </m:d>
                    <m:r>
                      <a:rPr lang="tr-TR" i="1"/>
                      <m:t> ş</m:t>
                    </m:r>
                    <m:r>
                      <a:rPr lang="tr-TR" i="1"/>
                      <m:t>𝑢𝑛𝑢</m:t>
                    </m:r>
                    <m:r>
                      <a:rPr lang="tr-TR" i="1"/>
                      <m:t> </m:t>
                    </m:r>
                    <m:r>
                      <a:rPr lang="tr-TR" i="1"/>
                      <m:t>𝑣𝑒𝑟𝑖𝑟</m:t>
                    </m:r>
                    <m:r>
                      <a:rPr lang="tr-TR" i="1"/>
                      <m:t>:</m:t>
                    </m:r>
                  </m:oMath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𝑥</m:t>
                          </m:r>
                        </m:e>
                        <m:sub>
                          <m:r>
                            <a:rPr lang="tr-TR" i="1"/>
                            <m:t>𝑓</m:t>
                          </m:r>
                        </m:sub>
                      </m:sSub>
                      <m:r>
                        <a:rPr lang="tr-TR" i="1"/>
                        <m:t>=0</m:t>
                      </m:r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𝑥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𝑇</m:t>
                          </m:r>
                        </m:e>
                      </m:d>
                      <m:r>
                        <a:rPr lang="tr-TR" i="1"/>
                        <m:t>=</m:t>
                      </m:r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r>
                            <a:rPr lang="tr-TR" i="1"/>
                            <m:t>𝑒</m:t>
                          </m:r>
                        </m:e>
                        <m:sup>
                          <m:r>
                            <a:rPr lang="tr-TR" i="1"/>
                            <m:t>−</m:t>
                          </m:r>
                          <m:r>
                            <a:rPr lang="tr-TR" i="1"/>
                            <m:t>𝑎𝑇</m:t>
                          </m:r>
                        </m:sup>
                      </m:sSup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𝑥</m:t>
                          </m:r>
                        </m:e>
                        <m:sub>
                          <m:r>
                            <a:rPr lang="tr-TR" i="1"/>
                            <m:t>0</m:t>
                          </m:r>
                        </m:sub>
                      </m:sSub>
                      <m:r>
                        <a:rPr lang="tr-TR" i="1"/>
                        <m:t>+</m:t>
                      </m:r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r>
                            <a:rPr lang="tr-TR" i="1"/>
                            <m:t>𝑒</m:t>
                          </m:r>
                        </m:e>
                        <m:sup>
                          <m:r>
                            <a:rPr lang="tr-TR" i="1"/>
                            <m:t>−</m:t>
                          </m:r>
                          <m:r>
                            <a:rPr lang="tr-TR" i="1"/>
                            <m:t>𝑎𝑇</m:t>
                          </m:r>
                        </m:sup>
                      </m:sSup>
                      <m:nary>
                        <m:naryPr>
                          <m:ctrlPr>
                            <a:rPr lang="tr-TR" i="1"/>
                          </m:ctrlPr>
                        </m:naryPr>
                        <m:sub>
                          <m:r>
                            <a:rPr lang="tr-TR" i="1"/>
                            <m:t>0</m:t>
                          </m:r>
                        </m:sub>
                        <m:sup>
                          <m:r>
                            <a:rPr lang="tr-TR" i="1"/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tr-TR" i="1"/>
                              </m:ctrlPr>
                            </m:sSupPr>
                            <m:e>
                              <m:r>
                                <a:rPr lang="tr-TR" i="1"/>
                                <m:t>𝑒</m:t>
                              </m:r>
                            </m:e>
                            <m:sup>
                              <m:r>
                                <a:rPr lang="tr-TR" i="1"/>
                                <m:t>𝑎</m:t>
                              </m:r>
                              <m:r>
                                <a:rPr lang="tr-TR" i="1"/>
                                <m:t>𝜏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±1</m:t>
                              </m:r>
                            </m:e>
                          </m:d>
                          <m:r>
                            <a:rPr lang="tr-TR" i="1"/>
                            <m:t>𝑑</m:t>
                          </m:r>
                          <m:r>
                            <a:rPr lang="tr-TR" i="1"/>
                            <m:t>𝜏</m:t>
                          </m:r>
                          <m:r>
                            <a:rPr lang="tr-TR" i="1"/>
                            <m:t>=0</m:t>
                          </m:r>
                        </m:e>
                      </m:nary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r>
                              <a:rPr lang="tr-TR" i="1"/>
                              <m:t>⇒</m:t>
                            </m:r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𝑥</m:t>
                                </m:r>
                              </m:e>
                              <m:sub>
                                <m:r>
                                  <a:rPr lang="tr-TR" i="1"/>
                                  <m:t>0</m:t>
                                </m:r>
                              </m:sub>
                            </m:sSub>
                            <m:r>
                              <a:rPr lang="tr-TR" i="1"/>
                              <m:t>=±</m:t>
                            </m:r>
                            <m:f>
                              <m:fPr>
                                <m:ctrlPr>
                                  <a:rPr lang="tr-TR" i="1"/>
                                </m:ctrlPr>
                              </m:fPr>
                              <m:num>
                                <m:r>
                                  <a:rPr lang="tr-TR" i="1"/>
                                  <m:t>1</m:t>
                                </m:r>
                              </m:num>
                              <m:den>
                                <m:r>
                                  <a:rPr lang="tr-TR" i="1"/>
                                  <m:t>𝑎</m:t>
                                </m:r>
                              </m:den>
                            </m:f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/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tr-TR" i="1"/>
                                    </m:ctrlPr>
                                  </m:sSupPr>
                                  <m:e>
                                    <m:r>
                                      <a:rPr lang="tr-TR" i="1"/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i="1"/>
                                      <m:t>𝑎𝑇</m:t>
                                    </m:r>
                                  </m:sup>
                                </m:sSup>
                                <m:r>
                                  <a:rPr lang="tr-TR" i="1"/>
                                  <m:t>−1</m:t>
                                </m:r>
                              </m:e>
                            </m:d>
                          </m:e>
                          <m:e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10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19.05.2019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2008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3 Devam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tr-TR" i="1" smtClean="0"/>
                        </m:ctrlPr>
                      </m:dPr>
                      <m:e>
                        <m:r>
                          <a:rPr lang="tr-TR" i="1"/>
                          <m:t>10</m:t>
                        </m:r>
                      </m:e>
                    </m:d>
                  </m:oMath>
                </a14:m>
                <a:r>
                  <a:rPr lang="tr-TR" dirty="0"/>
                  <a:t>, T süresinde orijine ulaşılabilen en büyük ve en küçük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𝑥</m:t>
                        </m:r>
                      </m:e>
                      <m:sub>
                        <m:r>
                          <a:rPr lang="tr-TR" i="1"/>
                          <m:t>0</m:t>
                        </m:r>
                      </m:sub>
                    </m:sSub>
                  </m:oMath>
                </a14:m>
                <a:r>
                  <a:rPr lang="tr-TR" dirty="0"/>
                  <a:t>’ı belirler. ∴ Şu elde edilmelidir: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tr-TR" i="1"/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tr-TR" i="1"/>
                              <m:t>≤</m:t>
                            </m:r>
                            <m:f>
                              <m:fPr>
                                <m:ctrlPr>
                                  <a:rPr lang="tr-TR" i="1"/>
                                </m:ctrlPr>
                              </m:fPr>
                              <m:num>
                                <m:r>
                                  <a:rPr lang="tr-TR" i="1"/>
                                  <m:t>1</m:t>
                                </m:r>
                              </m:num>
                              <m:den>
                                <m:r>
                                  <a:rPr lang="tr-TR" i="1"/>
                                  <m:t>𝑎</m:t>
                                </m:r>
                              </m:den>
                            </m:f>
                            <m:r>
                              <a:rPr lang="tr-TR" i="1"/>
                              <m:t>[</m:t>
                            </m:r>
                            <m:sSup>
                              <m:sSupPr>
                                <m:ctrlPr>
                                  <a:rPr lang="tr-TR" i="1"/>
                                </m:ctrlPr>
                              </m:sSupPr>
                              <m:e>
                                <m:r>
                                  <a:rPr lang="tr-TR" i="1"/>
                                  <m:t>𝑒</m:t>
                                </m:r>
                              </m:e>
                              <m:sup>
                                <m:r>
                                  <a:rPr lang="tr-TR" i="1"/>
                                  <m:t>𝑎𝑇</m:t>
                                </m:r>
                              </m:sup>
                            </m:sSup>
                            <m:r>
                              <a:rPr lang="tr-TR" i="1"/>
                              <m:t>−1]</m:t>
                            </m:r>
                          </m:e>
                          <m:e>
                            <m:r>
                              <a:rPr lang="tr-TR" i="1"/>
                              <m:t>(11)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Eğer (11)’deki eşitlik sağlanırsa, o zaman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/>
                        </m:ctrlPr>
                      </m:sSupPr>
                      <m:e>
                        <m:r>
                          <a:rPr lang="tr-TR" i="1"/>
                          <m:t>𝑡</m:t>
                        </m:r>
                      </m:e>
                      <m:sup>
                        <m:r>
                          <a:rPr lang="tr-TR" i="1"/>
                          <m:t>∗</m:t>
                        </m:r>
                      </m:sup>
                    </m:sSup>
                    <m:r>
                      <a:rPr lang="tr-TR" i="1"/>
                      <m:t>=</m:t>
                    </m:r>
                    <m:r>
                      <a:rPr lang="tr-TR" i="1"/>
                      <m:t>𝑇</m:t>
                    </m:r>
                  </m:oMath>
                </a14:m>
                <a:r>
                  <a:rPr lang="tr-TR" dirty="0"/>
                  <a:t> olur. Aksi takdirde, </a:t>
                </a:r>
                <a14:m>
                  <m:oMath xmlns:m="http://schemas.openxmlformats.org/officeDocument/2006/math">
                    <m:r>
                      <a:rPr lang="tr-TR" i="1"/>
                      <m:t>𝑇</m:t>
                    </m:r>
                    <m:r>
                      <a:rPr lang="tr-TR" i="1"/>
                      <m:t>&gt;</m:t>
                    </m:r>
                    <m:sSup>
                      <m:sSupPr>
                        <m:ctrlPr>
                          <a:rPr lang="tr-TR" i="1"/>
                        </m:ctrlPr>
                      </m:sSupPr>
                      <m:e>
                        <m:r>
                          <a:rPr lang="tr-TR" i="1"/>
                          <m:t>𝑡</m:t>
                        </m:r>
                      </m:e>
                      <m:sup>
                        <m:r>
                          <a:rPr lang="tr-TR" i="1"/>
                          <m:t>∗</m:t>
                        </m:r>
                      </m:sup>
                    </m:sSup>
                  </m:oMath>
                </a14:m>
                <a:r>
                  <a:rPr lang="tr-TR" dirty="0"/>
                  <a:t> olur ve optimal kontrolün formu, durum b ya da durum c’deki gibi olur. [i.e.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0, −1</m:t>
                        </m:r>
                      </m:e>
                    </m:d>
                    <m:r>
                      <a:rPr lang="tr-TR" i="1"/>
                      <m:t> </m:t>
                    </m:r>
                    <m:r>
                      <a:rPr lang="tr-TR" i="1"/>
                      <m:t>𝑦𝑎</m:t>
                    </m:r>
                    <m:r>
                      <a:rPr lang="tr-TR" i="1"/>
                      <m:t> </m:t>
                    </m:r>
                    <m:r>
                      <a:rPr lang="tr-TR" i="1"/>
                      <m:t>𝑑𝑎</m:t>
                    </m:r>
                    <m:r>
                      <a:rPr lang="tr-TR" i="1"/>
                      <m:t> {0, +1}]</m:t>
                    </m:r>
                  </m:oMath>
                </a14:m>
                <a:endParaRPr lang="tr-TR" dirty="0"/>
              </a:p>
              <a:p>
                <a:r>
                  <a:rPr lang="tr-TR" dirty="0"/>
                  <a:t>Eğer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𝑥</m:t>
                        </m:r>
                      </m:e>
                      <m:sub>
                        <m:r>
                          <a:rPr lang="tr-TR" i="1"/>
                          <m:t>0</m:t>
                        </m:r>
                      </m:sub>
                    </m:sSub>
                    <m:r>
                      <a:rPr lang="tr-TR" i="1"/>
                      <m:t>&gt;0</m:t>
                    </m:r>
                  </m:oMath>
                </a14:m>
                <a:r>
                  <a:rPr lang="tr-TR" dirty="0"/>
                  <a:t> ise,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/>
                        </m:ctrlPr>
                      </m:sSupPr>
                      <m:e>
                        <m:r>
                          <a:rPr lang="tr-TR" i="1"/>
                          <m:t>𝑢</m:t>
                        </m:r>
                      </m:e>
                      <m:sup>
                        <m:r>
                          <a:rPr lang="tr-TR" i="1"/>
                          <m:t>∗</m:t>
                        </m:r>
                      </m:sup>
                    </m:sSup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𝑡</m:t>
                        </m:r>
                      </m:e>
                    </m:d>
                    <m:r>
                      <a:rPr lang="tr-TR" i="1"/>
                      <m:t>={0, −1}</m:t>
                    </m:r>
                  </m:oMath>
                </a14:m>
                <a:r>
                  <a:rPr lang="tr-TR" dirty="0"/>
                  <a:t> [durum b’deki gibi] i.e.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i="1"/>
                        </m:ctrlPr>
                      </m:sSupPr>
                      <m:e>
                        <m:r>
                          <a:rPr lang="tr-TR" i="1"/>
                          <m:t>𝑢</m:t>
                        </m:r>
                      </m:e>
                      <m:sup>
                        <m:r>
                          <a:rPr lang="tr-TR" i="1"/>
                          <m:t>∗</m:t>
                        </m:r>
                      </m:sup>
                    </m:sSup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𝑡</m:t>
                        </m:r>
                      </m:e>
                    </m:d>
                    <m:r>
                      <a:rPr lang="tr-TR" i="1"/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tr-TR" i="1"/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tr-TR" i="1"/>
                            </m:ctrlPr>
                          </m:mPr>
                          <m:mr>
                            <m:e>
                              <m:r>
                                <a:rPr lang="tr-TR" i="1"/>
                                <m:t>0</m:t>
                              </m:r>
                            </m:e>
                            <m:e>
                              <m:r>
                                <a:rPr lang="tr-TR" i="1"/>
                                <m:t>𝑡</m:t>
                              </m:r>
                              <m:r>
                                <a:rPr lang="tr-TR" i="1"/>
                                <m:t>∈[0,</m:t>
                              </m:r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  <m:sub>
                                  <m:r>
                                    <a:rPr lang="tr-TR" i="1"/>
                                    <m:t>1</m:t>
                                  </m:r>
                                </m:sub>
                              </m:sSub>
                              <m:r>
                                <a:rPr lang="tr-TR" i="1"/>
                                <m:t>]</m:t>
                              </m:r>
                            </m:e>
                          </m:mr>
                          <m:mr>
                            <m:e>
                              <m:r>
                                <a:rPr lang="tr-TR" i="1"/>
                                <m:t>−1</m:t>
                              </m:r>
                            </m:e>
                            <m:e>
                              <m:r>
                                <a:rPr lang="tr-TR" i="1"/>
                                <m:t>𝑡</m:t>
                              </m:r>
                              <m:r>
                                <a:rPr lang="tr-TR" i="1"/>
                                <m:t>∈[</m:t>
                              </m:r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  <m:sub>
                                  <m:r>
                                    <a:rPr lang="tr-TR" i="1"/>
                                    <m:t>1</m:t>
                                  </m:r>
                                </m:sub>
                              </m:sSub>
                              <m:r>
                                <a:rPr lang="tr-TR" i="1"/>
                                <m:t>,</m:t>
                              </m:r>
                              <m:r>
                                <a:rPr lang="tr-TR" i="1"/>
                                <m:t>𝑇</m:t>
                              </m:r>
                              <m:r>
                                <a:rPr lang="tr-TR" i="1"/>
                                <m:t>]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tr-TR" dirty="0"/>
                  <a:t> </a:t>
                </a:r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62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19.05.2019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7079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3 Devam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𝑎𝑇</m:t>
                                </m:r>
                              </m:sup>
                            </m:s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𝑎𝑇</m:t>
                                </m:r>
                              </m:sup>
                            </m:sSup>
                            <m:nary>
                              <m:nary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sup>
                                </m:s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nary>
                          </m:e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𝑎𝑇</m:t>
                                </m:r>
                              </m:sup>
                            </m:s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𝑎𝑇</m:t>
                                </m:r>
                              </m:sup>
                            </m:sSup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𝑎𝑇</m:t>
                                    </m:r>
                                  </m:sup>
                                </m:sSup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sSub>
                                      <m:sSub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</m:d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𝑎𝑇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𝑎𝑇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ğ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ş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𝑖𝑚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𝑧𝑎𝑚𝑎𝑛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ı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ç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çö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𝑧𝑒𝑟𝑠𝑒𝑘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tr-TR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tr-TR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𝑎𝑇</m:t>
                                            </m:r>
                                          </m:sup>
                                        </m:s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num>
                              <m:den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11.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r>
                  <a:rPr lang="tr-TR" dirty="0"/>
                  <a:t>Eğer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&lt;0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𝑖𝑠𝑒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tr-T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0,+1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𝑑𝑢𝑟𝑢𝑚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tr-TR" i="1">
                            <a:latin typeface="Cambria Math" panose="02040503050406030204" pitchFamily="18" charset="0"/>
                          </a:rPr>
                          <m:t>𝑑𝑒𝑘𝑖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𝑔𝑖𝑏𝑖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tr-TR" dirty="0"/>
                  <a:t> bu da değişme zamanı için aşağıdaki eşitliği verir: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tr-TR">
                                <a:latin typeface="Cambria Math" panose="02040503050406030204" pitchFamily="18" charset="0"/>
                              </a:rPr>
                              <m:t>⁡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𝑎𝑇</m:t>
                                </m:r>
                              </m:sup>
                            </m:s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(11.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20.05.2019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998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Minimum Kontrol Çabası </a:t>
            </a:r>
            <a:r>
              <a:rPr lang="tr-TR" sz="2800" dirty="0" smtClean="0"/>
              <a:t>Problemleri</a:t>
            </a:r>
            <a:endParaRPr lang="tr-TR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b="1" dirty="0" smtClean="0"/>
                  <a:t>Amaç</a:t>
                </a:r>
                <a:r>
                  <a:rPr lang="tr-TR" dirty="0"/>
                  <a:t>: Bir sistemi keyfi bir başlangıç durumundan, belirli bir S(t) hedef dizisine minimum kontrol </a:t>
                </a:r>
                <a:r>
                  <a:rPr lang="tr-TR" dirty="0" smtClean="0"/>
                  <a:t>harcaması ile transfer </a:t>
                </a:r>
                <a:r>
                  <a:rPr lang="tr-TR" dirty="0"/>
                  <a:t>etmek.</a:t>
                </a:r>
              </a:p>
              <a:p>
                <a:r>
                  <a:rPr lang="tr-TR" dirty="0"/>
                  <a:t>Kontrol çabasını ölçmek için, aşağıdaki iki performans indisini kullanabiliriz.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𝐽</m:t>
                                </m:r>
                              </m:e>
                              <m:sub>
                                <m:r>
                                  <a:rPr lang="tr-TR" i="1"/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𝑢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tr-TR" i="1"/>
                              <m:t>=</m:t>
                            </m:r>
                            <m:nary>
                              <m:naryPr>
                                <m:ctrlPr>
                                  <a:rPr lang="tr-TR" i="1"/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0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𝑓</m:t>
                                    </m:r>
                                  </m:sub>
                                </m:sSub>
                              </m:sup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tr-TR" i="1"/>
                                        </m:ctrlPr>
                                      </m:naryPr>
                                      <m:sub>
                                        <m:r>
                                          <a:rPr lang="tr-TR" i="1"/>
                                          <m:t>𝑖</m:t>
                                        </m:r>
                                        <m:r>
                                          <a:rPr lang="tr-TR" i="1"/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tr-TR" i="1"/>
                                          <m:t>𝑚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tr-TR" i="1"/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/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tr-TR" i="1"/>
                                              <m:t>𝑖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tr-TR" i="1"/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tr-TR" i="1"/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i="1"/>
                                                  <m:t>𝑢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i="1"/>
                                                  <m:t>𝑖</m:t>
                                                </m:r>
                                              </m:sub>
                                            </m:sSub>
                                            <m:d>
                                              <m:dPr>
                                                <m:ctrlPr>
                                                  <a:rPr lang="tr-TR" i="1"/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tr-TR" i="1"/>
                                                  <m:t>𝑡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</m:nary>
                                  </m:e>
                                </m:d>
                                <m:r>
                                  <a:rPr lang="tr-TR" i="1"/>
                                  <m:t>𝑑𝑡</m:t>
                                </m:r>
                              </m:e>
                            </m:nary>
                          </m: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𝑚𝑖𝑛𝑖𝑚𝑢𝑚</m:t>
                                </m:r>
                                <m:r>
                                  <a:rPr lang="tr-TR" i="1"/>
                                  <m:t> </m:t>
                                </m:r>
                                <m:r>
                                  <a:rPr lang="tr-TR" i="1"/>
                                  <m:t>𝑦𝑎𝑘</m:t>
                                </m:r>
                                <m:r>
                                  <a:rPr lang="tr-TR" i="1"/>
                                  <m:t>ı</m:t>
                                </m:r>
                                <m:r>
                                  <a:rPr lang="tr-TR" i="1"/>
                                  <m:t>𝑡</m:t>
                                </m:r>
                                <m:r>
                                  <a:rPr lang="tr-TR" i="1"/>
                                  <m:t> </m:t>
                                </m:r>
                                <m:r>
                                  <a:rPr lang="tr-TR" i="1"/>
                                  <m:t>𝑝𝑟𝑜𝑏𝑙𝑒𝑚𝑖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𝐽</m:t>
                                </m:r>
                              </m:e>
                              <m:sub>
                                <m:r>
                                  <a:rPr lang="tr-TR" i="1"/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𝑢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tr-TR" i="1"/>
                              <m:t>=</m:t>
                            </m:r>
                            <m:nary>
                              <m:naryPr>
                                <m:ctrlPr>
                                  <a:rPr lang="tr-TR" i="1"/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0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𝑓</m:t>
                                    </m:r>
                                  </m:sub>
                                </m:sSub>
                              </m:sup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tr-TR" i="1"/>
                                        </m:ctrlPr>
                                      </m:naryPr>
                                      <m:sub>
                                        <m:r>
                                          <a:rPr lang="tr-TR" i="1"/>
                                          <m:t>𝑖</m:t>
                                        </m:r>
                                        <m:r>
                                          <a:rPr lang="tr-TR" i="1"/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tr-TR" i="1"/>
                                          <m:t>𝑚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tr-TR" i="1"/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/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tr-TR" i="1"/>
                                              <m:t>𝑖</m:t>
                                            </m:r>
                                          </m:sub>
                                        </m:sSub>
                                        <m:sSubSup>
                                          <m:sSubSupPr>
                                            <m:ctrlPr>
                                              <a:rPr lang="tr-TR" i="1"/>
                                            </m:ctrlPr>
                                          </m:sSubSupPr>
                                          <m:e>
                                            <m:r>
                                              <a:rPr lang="tr-TR" i="1"/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tr-TR" i="1"/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tr-TR" i="1"/>
                                              <m:t>2</m:t>
                                            </m:r>
                                          </m:sup>
                                        </m:sSubSup>
                                        <m:d>
                                          <m:dPr>
                                            <m:ctrlPr>
                                              <a:rPr lang="tr-TR" i="1"/>
                                            </m:ctrlPr>
                                          </m:dPr>
                                          <m:e>
                                            <m:r>
                                              <a:rPr lang="tr-TR" i="1"/>
                                              <m:t>𝑡</m:t>
                                            </m:r>
                                          </m:e>
                                        </m:d>
                                      </m:e>
                                    </m:nary>
                                  </m:e>
                                </m:d>
                                <m:r>
                                  <a:rPr lang="tr-TR" i="1"/>
                                  <m:t>𝑑𝑡</m:t>
                                </m:r>
                              </m:e>
                            </m:nary>
                          </m: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𝑚𝑖𝑛𝑖𝑚𝑢𝑚</m:t>
                                </m:r>
                                <m:r>
                                  <a:rPr lang="tr-TR" i="1"/>
                                  <m:t> </m:t>
                                </m:r>
                                <m:r>
                                  <a:rPr lang="tr-TR" i="1"/>
                                  <m:t>𝑒𝑛𝑒𝑟𝑗𝑖</m:t>
                                </m:r>
                                <m:r>
                                  <a:rPr lang="tr-TR" i="1"/>
                                  <m:t> </m:t>
                                </m:r>
                                <m:r>
                                  <a:rPr lang="tr-TR" i="1"/>
                                  <m:t>𝑝𝑟𝑜𝑏𝑙𝑒𝑚𝑖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Not edilmelidir ki yukarıdaki performans indisleri tüm problemlerde yakıta ya da enerjiye denk düşmeyebilir.</a:t>
                </a:r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19.05.2019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6050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3 Devam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Optimal </a:t>
                </a:r>
                <a:r>
                  <a:rPr lang="tr-TR" dirty="0"/>
                  <a:t>kontrol aşağıdaki gibi elde edilir</a:t>
                </a:r>
                <a:r>
                  <a:rPr lang="tr-TR" dirty="0" smtClean="0"/>
                  <a:t>:</a:t>
                </a:r>
              </a:p>
              <a:p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r>
                            <a:rPr lang="tr-TR" i="1"/>
                            <m:t>𝑢</m:t>
                          </m:r>
                        </m:e>
                        <m:sup>
                          <m:r>
                            <a:rPr lang="tr-TR" i="1"/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𝑡</m:t>
                          </m:r>
                        </m:e>
                      </m:d>
                      <m:r>
                        <a:rPr lang="tr-TR" i="1"/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tr-TR" i="1"/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/>
                              </m:ctrlPr>
                            </m:mPr>
                            <m:mr>
                              <m:e>
                                <m:r>
                                  <a:rPr lang="tr-TR" i="1"/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0</m:t>
                                    </m:r>
                                  </m:sub>
                                </m:sSub>
                                <m:r>
                                  <a:rPr lang="tr-TR" i="1"/>
                                  <m:t>&gt;0 </m:t>
                                </m:r>
                                <m:r>
                                  <a:rPr lang="tr-TR" i="1"/>
                                  <m:t>𝑣𝑒</m:t>
                                </m:r>
                                <m:r>
                                  <a:rPr lang="tr-TR" i="1"/>
                                  <m:t> </m:t>
                                </m:r>
                                <m:r>
                                  <a:rPr lang="tr-TR" i="1"/>
                                  <m:t>𝑡</m:t>
                                </m:r>
                                <m:r>
                                  <a:rPr lang="tr-TR" i="1"/>
                                  <m:t>&lt;</m:t>
                                </m:r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i="1"/>
                                  <m:t>−1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0</m:t>
                                    </m:r>
                                  </m:sub>
                                </m:sSub>
                                <m:r>
                                  <a:rPr lang="tr-TR" i="1"/>
                                  <m:t>&gt;0 </m:t>
                                </m:r>
                                <m:r>
                                  <a:rPr lang="tr-TR" i="1"/>
                                  <m:t>𝑣𝑒</m:t>
                                </m:r>
                                <m:r>
                                  <a:rPr lang="tr-TR" i="1"/>
                                  <m:t> </m:t>
                                </m:r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1</m:t>
                                    </m:r>
                                  </m:sub>
                                </m:sSub>
                                <m:r>
                                  <a:rPr lang="tr-TR" i="1"/>
                                  <m:t>&lt;</m:t>
                                </m:r>
                                <m:r>
                                  <a:rPr lang="tr-TR" i="1"/>
                                  <m:t>𝑡</m:t>
                                </m:r>
                                <m:r>
                                  <a:rPr lang="tr-TR" i="1"/>
                                  <m:t>&lt;</m:t>
                                </m:r>
                                <m:r>
                                  <a:rPr lang="tr-TR" i="1"/>
                                  <m:t>𝑇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/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0</m:t>
                                    </m:r>
                                  </m:sub>
                                </m:sSub>
                                <m:r>
                                  <a:rPr lang="tr-TR" i="1"/>
                                  <m:t>&lt;0 </m:t>
                                </m:r>
                                <m:r>
                                  <a:rPr lang="tr-TR" i="1"/>
                                  <m:t>𝑣𝑒</m:t>
                                </m:r>
                                <m:r>
                                  <a:rPr lang="tr-TR" i="1"/>
                                  <m:t> </m:t>
                                </m:r>
                                <m:r>
                                  <a:rPr lang="tr-TR" i="1"/>
                                  <m:t>𝑡</m:t>
                                </m:r>
                                <m:r>
                                  <a:rPr lang="tr-TR" i="1"/>
                                  <m:t>&lt;</m:t>
                                </m:r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1</m:t>
                                    </m:r>
                                  </m:sub>
                                </m:sSub>
                                <m:r>
                                  <a:rPr lang="tr-TR" i="1"/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/>
                                  <m:t>+1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0</m:t>
                                    </m:r>
                                  </m:sub>
                                </m:sSub>
                                <m:r>
                                  <a:rPr lang="tr-TR" i="1"/>
                                  <m:t>&lt;0 </m:t>
                                </m:r>
                                <m:r>
                                  <a:rPr lang="tr-TR" i="1"/>
                                  <m:t>𝑣𝑒</m:t>
                                </m:r>
                                <m:r>
                                  <a:rPr lang="tr-TR" i="1"/>
                                  <m:t> </m:t>
                                </m:r>
                                <m:sSubSup>
                                  <m:sSubSupPr>
                                    <m:ctrlPr>
                                      <a:rPr lang="tr-TR" i="1"/>
                                    </m:ctrlPr>
                                  </m:sSubSup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i="1"/>
                                      <m:t>′</m:t>
                                    </m:r>
                                  </m:sup>
                                </m:sSubSup>
                                <m:r>
                                  <a:rPr lang="tr-TR" i="1"/>
                                  <m:t>&lt;</m:t>
                                </m:r>
                                <m:r>
                                  <a:rPr lang="tr-TR" i="1"/>
                                  <m:t>𝑡</m:t>
                                </m:r>
                                <m:r>
                                  <a:rPr lang="tr-TR" i="1"/>
                                  <m:t>&lt;</m:t>
                                </m:r>
                                <m:r>
                                  <a:rPr lang="tr-TR" i="1"/>
                                  <m:t>𝑇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Bu da açık çevrim formudur.</a:t>
                </a:r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20.05.2019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862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Optimal Kontrol Kuralını Bulmak İçin Yöntem</a:t>
            </a:r>
            <a:r>
              <a:rPr lang="tr-TR" dirty="0" smtClean="0"/>
              <a:t>: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Durum </a:t>
                </a:r>
                <a:r>
                  <a:rPr lang="tr-TR" dirty="0"/>
                  <a:t>denklemlerinin çözümü,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𝑏𝑎</m:t>
                      </m:r>
                      <m:r>
                        <a:rPr lang="tr-TR" i="1"/>
                        <m:t>ş</m:t>
                      </m:r>
                      <m:r>
                        <a:rPr lang="tr-TR" i="1"/>
                        <m:t>𝑙𝑎𝑛𝑔</m:t>
                      </m:r>
                      <m:r>
                        <a:rPr lang="tr-TR" i="1"/>
                        <m:t>ıç </m:t>
                      </m:r>
                      <m:r>
                        <a:rPr lang="tr-TR" i="1"/>
                        <m:t>𝑧𝑎𝑚𝑎𝑛</m:t>
                      </m:r>
                      <m:r>
                        <a:rPr lang="tr-TR" i="1"/>
                        <m:t>ı=</m:t>
                      </m:r>
                      <m:r>
                        <a:rPr lang="tr-TR" i="1"/>
                        <m:t>𝑡</m:t>
                      </m:r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𝑏𝑎</m:t>
                      </m:r>
                      <m:r>
                        <a:rPr lang="tr-TR" i="1"/>
                        <m:t>ş</m:t>
                      </m:r>
                      <m:r>
                        <a:rPr lang="tr-TR" i="1"/>
                        <m:t>𝑙𝑎𝑛𝑔</m:t>
                      </m:r>
                      <m:r>
                        <a:rPr lang="tr-TR" i="1"/>
                        <m:t>ıç </m:t>
                      </m:r>
                      <m:r>
                        <a:rPr lang="tr-TR" i="1"/>
                        <m:t>𝑑𝑢𝑟𝑢𝑚𝑢</m:t>
                      </m:r>
                      <m:r>
                        <a:rPr lang="tr-TR" i="1"/>
                        <m:t>=</m:t>
                      </m:r>
                      <m:r>
                        <a:rPr lang="tr-TR" i="1"/>
                        <m:t>𝑥</m:t>
                      </m:r>
                      <m:r>
                        <a:rPr lang="tr-TR" i="1"/>
                        <m:t>(</m:t>
                      </m:r>
                      <m:r>
                        <a:rPr lang="tr-TR" i="1"/>
                        <m:t>𝑡</m:t>
                      </m:r>
                      <m:r>
                        <a:rPr lang="tr-TR" i="1"/>
                        <m:t>)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Aşağıdaki eşitliği verir: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r>
                              <a:rPr lang="tr-TR" i="1"/>
                              <m:t>𝑥</m:t>
                            </m:r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</m:d>
                            <m:r>
                              <a:rPr lang="tr-TR" i="1"/>
                              <m:t>=</m:t>
                            </m:r>
                            <m:sSup>
                              <m:sSupPr>
                                <m:ctrlPr>
                                  <a:rPr lang="tr-TR" i="1"/>
                                </m:ctrlPr>
                              </m:sSupPr>
                              <m:e>
                                <m:r>
                                  <a:rPr lang="tr-TR" i="1"/>
                                  <m:t>𝑒</m:t>
                                </m:r>
                              </m:e>
                              <m:sup>
                                <m:r>
                                  <a:rPr lang="tr-TR" i="1"/>
                                  <m:t>−</m:t>
                                </m:r>
                                <m:r>
                                  <a:rPr lang="tr-TR" i="1"/>
                                  <m:t>𝑎</m:t>
                                </m:r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r>
                                      <a:rPr lang="tr-TR" i="1"/>
                                      <m:t>𝑇</m:t>
                                    </m:r>
                                    <m:r>
                                      <a:rPr lang="tr-TR" i="1"/>
                                      <m:t>−</m:t>
                                    </m:r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tr-TR" i="1"/>
                              <m:t>𝑥</m:t>
                            </m:r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</m:d>
                            <m:r>
                              <a:rPr lang="tr-TR" i="1"/>
                              <m:t>+</m:t>
                            </m:r>
                            <m:sSup>
                              <m:sSupPr>
                                <m:ctrlPr>
                                  <a:rPr lang="tr-TR" i="1"/>
                                </m:ctrlPr>
                              </m:sSupPr>
                              <m:e>
                                <m:r>
                                  <a:rPr lang="tr-TR" i="1"/>
                                  <m:t>𝑒</m:t>
                                </m:r>
                              </m:e>
                              <m:sup>
                                <m:r>
                                  <a:rPr lang="tr-TR" i="1"/>
                                  <m:t>−</m:t>
                                </m:r>
                                <m:r>
                                  <a:rPr lang="tr-TR" i="1"/>
                                  <m:t>𝑎𝑇</m:t>
                                </m:r>
                              </m:sup>
                            </m:sSup>
                            <m:nary>
                              <m:naryPr>
                                <m:ctrlPr>
                                  <a:rPr lang="tr-TR" i="1"/>
                                </m:ctrlPr>
                              </m:naryPr>
                              <m:sub>
                                <m:r>
                                  <a:rPr lang="tr-TR" i="1"/>
                                  <m:t>𝑡</m:t>
                                </m:r>
                              </m:sub>
                              <m:sup>
                                <m:r>
                                  <a:rPr lang="tr-TR" i="1"/>
                                  <m:t>𝑇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tr-TR" i="1"/>
                                    </m:ctrlPr>
                                  </m:sSupPr>
                                  <m:e>
                                    <m:r>
                                      <a:rPr lang="tr-TR" i="1"/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i="1"/>
                                      <m:t>𝑎</m:t>
                                    </m:r>
                                    <m:r>
                                      <a:rPr lang="tr-TR" i="1"/>
                                      <m:t>𝜏</m:t>
                                    </m:r>
                                  </m:sup>
                                </m:sSup>
                                <m:r>
                                  <a:rPr lang="tr-TR" i="1"/>
                                  <m:t>𝑢</m:t>
                                </m:r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r>
                                      <a:rPr lang="tr-TR" i="1"/>
                                      <m:t>𝜏</m:t>
                                    </m:r>
                                  </m:e>
                                </m:d>
                                <m:r>
                                  <a:rPr lang="tr-TR" i="1"/>
                                  <m:t>𝑑</m:t>
                                </m:r>
                                <m:r>
                                  <a:rPr lang="tr-TR" i="1"/>
                                  <m:t>𝜏</m:t>
                                </m:r>
                              </m:e>
                            </m:nary>
                          </m:e>
                          <m:e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12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Eğer </a:t>
                </a:r>
                <a14:m>
                  <m:oMath xmlns:m="http://schemas.openxmlformats.org/officeDocument/2006/math">
                    <m:r>
                      <a:rPr lang="tr-TR" i="1"/>
                      <m:t>𝑥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𝑡</m:t>
                        </m:r>
                      </m:e>
                    </m:d>
                    <m:r>
                      <a:rPr lang="tr-TR" i="1"/>
                      <m:t>&gt;0</m:t>
                    </m:r>
                  </m:oMath>
                </a14:m>
                <a:r>
                  <a:rPr lang="tr-TR" dirty="0"/>
                  <a:t> ise, son aralıkta </a:t>
                </a:r>
                <a14:m>
                  <m:oMath xmlns:m="http://schemas.openxmlformats.org/officeDocument/2006/math">
                    <m:r>
                      <a:rPr lang="tr-TR" i="1"/>
                      <m:t>𝑢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𝑡</m:t>
                        </m:r>
                      </m:e>
                    </m:d>
                    <m:r>
                      <a:rPr lang="tr-TR" i="1"/>
                      <m:t>=−1</m:t>
                    </m:r>
                  </m:oMath>
                </a14:m>
                <a:r>
                  <a:rPr lang="tr-TR" dirty="0"/>
                  <a:t> olur. ∴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𝑥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𝑇</m:t>
                          </m:r>
                        </m:e>
                      </m:d>
                      <m:r>
                        <a:rPr lang="tr-TR" i="1"/>
                        <m:t>=</m:t>
                      </m:r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r>
                            <a:rPr lang="tr-TR" i="1"/>
                            <m:t>𝑒</m:t>
                          </m:r>
                        </m:e>
                        <m:sup>
                          <m:r>
                            <a:rPr lang="tr-TR" i="1"/>
                            <m:t>−</m:t>
                          </m:r>
                          <m:r>
                            <a:rPr lang="tr-TR" i="1"/>
                            <m:t>𝑎</m:t>
                          </m:r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𝑇</m:t>
                              </m:r>
                              <m:r>
                                <a:rPr lang="tr-TR" i="1"/>
                                <m:t>−</m:t>
                              </m:r>
                              <m:r>
                                <a:rPr lang="tr-TR" i="1"/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tr-TR" i="1"/>
                        <m:t>𝑥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𝑡</m:t>
                          </m:r>
                        </m:e>
                      </m:d>
                      <m:r>
                        <a:rPr lang="tr-TR" i="1"/>
                        <m:t>−</m:t>
                      </m:r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r>
                            <a:rPr lang="tr-TR" i="1"/>
                            <m:t>𝑒</m:t>
                          </m:r>
                        </m:e>
                        <m:sup>
                          <m:r>
                            <a:rPr lang="tr-TR" i="1"/>
                            <m:t>−</m:t>
                          </m:r>
                          <m:r>
                            <a:rPr lang="tr-TR" i="1"/>
                            <m:t>𝑎𝑇</m:t>
                          </m:r>
                        </m:sup>
                      </m:sSup>
                      <m:nary>
                        <m:naryPr>
                          <m:ctrlPr>
                            <a:rPr lang="tr-TR" i="1"/>
                          </m:ctrlPr>
                        </m:naryPr>
                        <m:sub>
                          <m:r>
                            <a:rPr lang="tr-TR" i="1"/>
                            <m:t>𝑡</m:t>
                          </m:r>
                        </m:sub>
                        <m:sup>
                          <m:r>
                            <a:rPr lang="tr-TR" i="1"/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tr-TR" i="1"/>
                              </m:ctrlPr>
                            </m:sSupPr>
                            <m:e>
                              <m:r>
                                <a:rPr lang="tr-TR" i="1"/>
                                <m:t>𝑒</m:t>
                              </m:r>
                            </m:e>
                            <m:sup>
                              <m:r>
                                <a:rPr lang="tr-TR" i="1"/>
                                <m:t>𝑎</m:t>
                              </m:r>
                              <m:r>
                                <a:rPr lang="tr-TR" i="1"/>
                                <m:t>𝜏</m:t>
                              </m:r>
                            </m:sup>
                          </m:sSup>
                          <m:r>
                            <a:rPr lang="tr-TR" i="1"/>
                            <m:t>𝑑</m:t>
                          </m:r>
                          <m:r>
                            <a:rPr lang="tr-TR" i="1"/>
                            <m:t>𝜏</m:t>
                          </m:r>
                          <m:r>
                            <a:rPr lang="tr-TR" i="1"/>
                            <m:t>=0</m:t>
                          </m:r>
                        </m:e>
                      </m:nary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r>
                              <a:rPr lang="tr-TR" i="1"/>
                              <m:t>⇒</m:t>
                            </m:r>
                            <m:r>
                              <a:rPr lang="tr-TR" i="1"/>
                              <m:t>𝑥</m:t>
                            </m:r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</m:d>
                            <m:r>
                              <a:rPr lang="tr-TR" i="1"/>
                              <m:t>=</m:t>
                            </m:r>
                            <m:f>
                              <m:fPr>
                                <m:ctrlPr>
                                  <a:rPr lang="tr-TR" i="1"/>
                                </m:ctrlPr>
                              </m:fPr>
                              <m:num>
                                <m:r>
                                  <a:rPr lang="tr-TR" i="1"/>
                                  <m:t>1</m:t>
                                </m:r>
                              </m:num>
                              <m:den>
                                <m:r>
                                  <a:rPr lang="tr-TR" i="1"/>
                                  <m:t>𝑎</m:t>
                                </m:r>
                              </m:den>
                            </m:f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/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tr-TR" i="1"/>
                                    </m:ctrlPr>
                                  </m:sSupPr>
                                  <m:e>
                                    <m:r>
                                      <a:rPr lang="tr-TR" i="1"/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i="1"/>
                                      <m:t>𝑎</m:t>
                                    </m:r>
                                    <m:d>
                                      <m:dPr>
                                        <m:ctrlPr>
                                          <a:rPr lang="tr-TR" i="1"/>
                                        </m:ctrlPr>
                                      </m:dPr>
                                      <m:e>
                                        <m:r>
                                          <a:rPr lang="tr-TR" i="1"/>
                                          <m:t>𝑇</m:t>
                                        </m:r>
                                        <m:r>
                                          <a:rPr lang="tr-TR" i="1"/>
                                          <m:t>−</m:t>
                                        </m:r>
                                        <m:r>
                                          <a:rPr lang="tr-TR" i="1"/>
                                          <m:t>𝑡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tr-TR" i="1"/>
                                  <m:t>−1</m:t>
                                </m:r>
                              </m:e>
                            </m:d>
                          </m:e>
                          <m:e>
                            <m:r>
                              <a:rPr lang="tr-TR" i="1"/>
                              <m:t>𝑡</m:t>
                            </m:r>
                            <m:r>
                              <a:rPr lang="tr-TR" i="1"/>
                              <m:t>≥</m:t>
                            </m:r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  <m:sub>
                                <m:r>
                                  <a:rPr lang="tr-TR" i="1"/>
                                  <m:t>1</m:t>
                                </m:r>
                              </m:sub>
                            </m:sSub>
                            <m:r>
                              <a:rPr lang="tr-TR" i="1"/>
                              <m:t> </m:t>
                            </m:r>
                            <m:r>
                              <a:rPr lang="tr-TR" i="1"/>
                              <m:t>𝑖</m:t>
                            </m:r>
                            <m:r>
                              <a:rPr lang="tr-TR" i="1"/>
                              <m:t>ç</m:t>
                            </m:r>
                            <m:r>
                              <a:rPr lang="tr-TR" i="1"/>
                              <m:t>𝑖𝑛</m:t>
                            </m:r>
                          </m:e>
                          <m:e>
                            <m:r>
                              <a:rPr lang="tr-TR" i="1"/>
                              <m:t>(13)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∴ kontrolün 0’dan -1’e değişmesi, (13) ve (14)’te verilen x(t)’lerin kesiştiği noktada meydana gelir. [Aşağıdaki figürde gösterilmiştir]</a:t>
                </a:r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20.05.2019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2928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0000"/>
                </a:solidFill>
              </a:rPr>
              <a:t>Optimal Kontrol Kuralını Bulmak İçin Yöntem</a:t>
            </a:r>
            <a:r>
              <a:rPr lang="tr-TR" dirty="0">
                <a:solidFill>
                  <a:srgbClr val="000000"/>
                </a:solidFill>
              </a:rPr>
              <a:t>: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20.05.2019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22</a:t>
            </a:fld>
            <a:endParaRPr lang="tr-TR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451" y="1214438"/>
            <a:ext cx="5264311" cy="488156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5860473" y="1332453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tr-TR" i="1" dirty="0">
                    <a:solidFill>
                      <a:srgbClr val="1F49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Yakıt-Optimal kontrol yörüngesinin iki parçası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rgbClr val="1F497D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0&lt;</m:t>
                    </m:r>
                    <m:sSub>
                      <m:sSubPr>
                        <m:ctrlPr>
                          <a:rPr lang="tr-TR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tr-TR" i="1">
                        <a:solidFill>
                          <a:srgbClr val="1F497D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i="1">
                                <a:solidFill>
                                  <a:srgbClr val="1F497D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solidFill>
                                  <a:srgbClr val="1F497D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i="1">
                                <a:solidFill>
                                  <a:srgbClr val="1F497D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𝑎𝑇</m:t>
                            </m:r>
                          </m:sup>
                        </m:sSup>
                        <m:r>
                          <a:rPr lang="tr-TR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m:rPr>
                        <m:lit/>
                      </m:rPr>
                      <a:rPr lang="tr-TR" i="1">
                        <a:solidFill>
                          <a:srgbClr val="1F497D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tr-TR" i="1">
                        <a:solidFill>
                          <a:srgbClr val="1F497D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tr-TR" i="1" dirty="0">
                  <a:solidFill>
                    <a:srgbClr val="1F497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473" y="1332453"/>
                <a:ext cx="6096000" cy="646331"/>
              </a:xfrm>
              <a:prstGeom prst="rect">
                <a:avLst/>
              </a:prstGeom>
              <a:blipFill>
                <a:blip r:embed="rId3"/>
                <a:stretch>
                  <a:fillRect l="-800" t="-5660" b="-660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2419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Optimal Kontrol Kuralını Bulmak İçin Yöntem</a:t>
            </a:r>
            <a:r>
              <a:rPr lang="tr-TR" dirty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/>
                  <a:t>Tanım: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𝑧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𝑇</m:t>
                          </m:r>
                          <m:r>
                            <a:rPr lang="tr-TR" i="1"/>
                            <m:t>−</m:t>
                          </m:r>
                          <m:r>
                            <a:rPr lang="tr-TR" i="1"/>
                            <m:t>𝑡</m:t>
                          </m:r>
                        </m:e>
                      </m:d>
                      <m:r>
                        <a:rPr lang="tr-TR" i="1"/>
                        <m:t>≡</m:t>
                      </m:r>
                      <m:f>
                        <m:fPr>
                          <m:ctrlPr>
                            <a:rPr lang="tr-TR" i="1"/>
                          </m:ctrlPr>
                        </m:fPr>
                        <m:num>
                          <m:r>
                            <a:rPr lang="tr-TR" i="1"/>
                            <m:t>1</m:t>
                          </m:r>
                        </m:num>
                        <m:den>
                          <m:r>
                            <a:rPr lang="tr-TR" i="1"/>
                            <m:t>𝑎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/>
                          </m:ctrlPr>
                        </m:dPr>
                        <m:e>
                          <m:sSup>
                            <m:sSupPr>
                              <m:ctrlPr>
                                <a:rPr lang="tr-TR" i="1"/>
                              </m:ctrlPr>
                            </m:sSupPr>
                            <m:e>
                              <m:r>
                                <a:rPr lang="tr-TR" i="1"/>
                                <m:t>𝑒</m:t>
                              </m:r>
                            </m:e>
                            <m:sup>
                              <m:r>
                                <a:rPr lang="tr-TR" i="1"/>
                                <m:t>𝑎</m:t>
                              </m:r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r>
                                    <a:rPr lang="tr-TR" i="1"/>
                                    <m:t>𝑇</m:t>
                                  </m:r>
                                  <m:r>
                                    <a:rPr lang="tr-TR" i="1"/>
                                    <m:t>−</m:t>
                                  </m:r>
                                  <m:r>
                                    <a:rPr lang="tr-TR" i="1"/>
                                    <m:t>𝑡</m:t>
                                  </m:r>
                                </m:e>
                              </m:d>
                            </m:sup>
                          </m:sSup>
                          <m:r>
                            <a:rPr lang="tr-TR" i="1"/>
                            <m:t>−1</m:t>
                          </m:r>
                        </m:e>
                      </m:d>
                      <m:r>
                        <a:rPr lang="tr-TR" i="1"/>
                        <m:t>=</m:t>
                      </m:r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13</m:t>
                              </m:r>
                            </m:e>
                          </m:d>
                        </m:e>
                        <m:sup>
                          <m:r>
                            <a:rPr lang="tr-TR" i="1"/>
                            <m:t>′</m:t>
                          </m:r>
                        </m:sup>
                      </m:sSup>
                      <m:r>
                        <a:rPr lang="tr-TR" i="1"/>
                        <m:t>ü</m:t>
                      </m:r>
                      <m:r>
                        <a:rPr lang="tr-TR" i="1"/>
                        <m:t>𝑛</m:t>
                      </m:r>
                      <m:r>
                        <a:rPr lang="tr-TR" i="1"/>
                        <m:t> </m:t>
                      </m:r>
                      <m:r>
                        <a:rPr lang="tr-TR" i="1"/>
                        <m:t>𝑅𝐻𝑆</m:t>
                      </m:r>
                      <m:r>
                        <a:rPr lang="tr-TR" i="1"/>
                        <m:t>′</m:t>
                      </m:r>
                      <m:r>
                        <a:rPr lang="tr-TR" i="1"/>
                        <m:t>𝑖</m:t>
                      </m:r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𝑥</m:t>
                          </m:r>
                        </m:e>
                        <m:sub>
                          <m:r>
                            <a:rPr lang="tr-TR" i="1"/>
                            <m:t>0</m:t>
                          </m:r>
                        </m:sub>
                      </m:sSub>
                      <m:r>
                        <a:rPr lang="tr-TR" i="1"/>
                        <m:t>&lt;0 </m:t>
                      </m:r>
                      <m:r>
                        <a:rPr lang="tr-TR" i="1"/>
                        <m:t>𝑑𝑢𝑟𝑢𝑚𝑢</m:t>
                      </m:r>
                      <m:r>
                        <a:rPr lang="tr-TR" i="1"/>
                        <m:t> </m:t>
                      </m:r>
                      <m:r>
                        <a:rPr lang="tr-TR" i="1"/>
                        <m:t>𝑖</m:t>
                      </m:r>
                      <m:r>
                        <a:rPr lang="tr-TR" i="1"/>
                        <m:t>ç</m:t>
                      </m:r>
                      <m:r>
                        <a:rPr lang="tr-TR" i="1"/>
                        <m:t>𝑖𝑛</m:t>
                      </m:r>
                      <m:r>
                        <a:rPr lang="tr-TR" i="1"/>
                        <m:t>, ş</m:t>
                      </m:r>
                      <m:r>
                        <a:rPr lang="tr-TR" i="1"/>
                        <m:t>𝑢</m:t>
                      </m:r>
                      <m:r>
                        <a:rPr lang="tr-TR" i="1"/>
                        <m:t> </m:t>
                      </m:r>
                      <m:r>
                        <a:rPr lang="tr-TR" i="1"/>
                        <m:t>𝑒𝑙𝑑𝑒</m:t>
                      </m:r>
                      <m:r>
                        <a:rPr lang="tr-TR" i="1"/>
                        <m:t> </m:t>
                      </m:r>
                      <m:r>
                        <a:rPr lang="tr-TR" i="1"/>
                        <m:t>𝑒𝑑𝑖𝑙𝑖𝑟</m:t>
                      </m:r>
                      <m:r>
                        <a:rPr lang="tr-TR" i="1"/>
                        <m:t>:</m:t>
                      </m:r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r>
                            <a:rPr lang="tr-TR" i="1"/>
                            <m:t>𝑢</m:t>
                          </m:r>
                        </m:e>
                        <m:sup>
                          <m:r>
                            <a:rPr lang="tr-TR" i="1"/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𝑡</m:t>
                          </m:r>
                        </m:e>
                      </m:d>
                      <m:r>
                        <a:rPr lang="tr-TR" i="1"/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tr-TR" i="1"/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/>
                              </m:ctrlPr>
                            </m:mPr>
                            <m:mr>
                              <m:e>
                                <m:r>
                                  <a:rPr lang="tr-TR" i="1"/>
                                  <m:t>−1</m:t>
                                </m:r>
                              </m:e>
                              <m:e>
                                <m:r>
                                  <a:rPr lang="tr-TR" i="1"/>
                                  <m:t>𝑥</m:t>
                                </m:r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</m:d>
                                <m:r>
                                  <a:rPr lang="tr-TR" i="1"/>
                                  <m:t>≥</m:t>
                                </m:r>
                                <m:r>
                                  <a:rPr lang="tr-TR" i="1"/>
                                  <m:t>𝑧</m:t>
                                </m:r>
                                <m:r>
                                  <a:rPr lang="tr-TR" i="1"/>
                                  <m:t>(</m:t>
                                </m:r>
                                <m:r>
                                  <a:rPr lang="tr-TR" i="1"/>
                                  <m:t>𝑇</m:t>
                                </m:r>
                                <m:r>
                                  <a:rPr lang="tr-TR" i="1"/>
                                  <m:t>−</m:t>
                                </m:r>
                                <m:r>
                                  <a:rPr lang="tr-TR" i="1"/>
                                  <m:t>𝑡</m:t>
                                </m:r>
                                <m:r>
                                  <a:rPr lang="tr-TR" i="1"/>
                                  <m:t>)</m:t>
                                </m:r>
                              </m:e>
                              <m:e>
                                <m:r>
                                  <a:rPr lang="tr-TR" i="1"/>
                                  <m:t>𝑖</m:t>
                                </m:r>
                                <m:r>
                                  <a:rPr lang="tr-TR" i="1"/>
                                  <m:t>ç</m:t>
                                </m:r>
                                <m:r>
                                  <a:rPr lang="tr-TR" i="1"/>
                                  <m:t>𝑖𝑛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/>
                                  <m:t>0</m:t>
                                </m:r>
                              </m: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  <m:d>
                                      <m:dPr>
                                        <m:ctrlPr>
                                          <a:rPr lang="tr-TR" i="1"/>
                                        </m:ctrlPr>
                                      </m:dPr>
                                      <m:e>
                                        <m:r>
                                          <a:rPr lang="tr-TR" i="1"/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tr-TR" i="1"/>
                                  <m:t>&lt;</m:t>
                                </m:r>
                                <m:r>
                                  <a:rPr lang="tr-TR" i="1"/>
                                  <m:t>𝑧</m:t>
                                </m:r>
                                <m:r>
                                  <a:rPr lang="tr-TR" i="1"/>
                                  <m:t>(</m:t>
                                </m:r>
                                <m:r>
                                  <a:rPr lang="tr-TR" i="1"/>
                                  <m:t>𝑇</m:t>
                                </m:r>
                                <m:r>
                                  <a:rPr lang="tr-TR" i="1"/>
                                  <m:t>−</m:t>
                                </m:r>
                                <m:r>
                                  <a:rPr lang="tr-TR" i="1"/>
                                  <m:t>𝑡</m:t>
                                </m:r>
                                <m:r>
                                  <a:rPr lang="tr-TR" i="1"/>
                                  <m:t>)</m:t>
                                </m:r>
                              </m:e>
                              <m:e>
                                <m:r>
                                  <a:rPr lang="tr-TR" i="1"/>
                                  <m:t>𝑖</m:t>
                                </m:r>
                                <m:r>
                                  <a:rPr lang="tr-TR" i="1"/>
                                  <m:t>ç</m:t>
                                </m:r>
                                <m:r>
                                  <a:rPr lang="tr-TR" i="1"/>
                                  <m:t>𝑖𝑛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/>
                                  <m:t>+1</m:t>
                                </m:r>
                              </m:e>
                              <m:e>
                                <m:r>
                                  <a:rPr lang="tr-TR" i="1"/>
                                  <m:t>𝑥</m:t>
                                </m:r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</m:d>
                                <m:r>
                                  <a:rPr lang="tr-TR" i="1"/>
                                  <m:t>≤−</m:t>
                                </m:r>
                                <m:r>
                                  <a:rPr lang="tr-TR" i="1"/>
                                  <m:t>𝑧</m:t>
                                </m:r>
                                <m:r>
                                  <a:rPr lang="tr-TR" i="1"/>
                                  <m:t>(</m:t>
                                </m:r>
                                <m:r>
                                  <a:rPr lang="tr-TR" i="1"/>
                                  <m:t>𝑇</m:t>
                                </m:r>
                                <m:r>
                                  <a:rPr lang="tr-TR" i="1"/>
                                  <m:t>−</m:t>
                                </m:r>
                                <m:r>
                                  <a:rPr lang="tr-TR" i="1"/>
                                  <m:t>𝑡</m:t>
                                </m:r>
                                <m:r>
                                  <a:rPr lang="tr-TR" i="1"/>
                                  <m:t>)</m:t>
                                </m:r>
                              </m:e>
                              <m:e>
                                <m:r>
                                  <a:rPr lang="tr-TR" i="1"/>
                                  <m:t>𝑖</m:t>
                                </m:r>
                                <m:r>
                                  <a:rPr lang="tr-TR" i="1"/>
                                  <m:t>ç</m:t>
                                </m:r>
                                <m:r>
                                  <a:rPr lang="tr-TR" i="1"/>
                                  <m:t>𝑖𝑛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𝑠𝑜𝑛</m:t>
                      </m:r>
                      <m:r>
                        <a:rPr lang="tr-TR" i="1"/>
                        <m:t> </m:t>
                      </m:r>
                      <m:r>
                        <a:rPr lang="tr-TR" i="1"/>
                        <m:t>𝑧𝑎𝑚𝑎𝑛</m:t>
                      </m:r>
                      <m:r>
                        <a:rPr lang="tr-TR" i="1"/>
                        <m:t>, </m:t>
                      </m:r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r>
                            <a:rPr lang="tr-TR" i="1"/>
                            <m:t>𝑇</m:t>
                          </m:r>
                        </m:e>
                        <m:sup>
                          <m:r>
                            <a:rPr lang="tr-TR" i="1"/>
                            <m:t>′</m:t>
                          </m:r>
                        </m:sup>
                      </m:sSup>
                      <m:r>
                        <a:rPr lang="tr-TR" i="1"/>
                        <m:t>𝑛𝑖𝑛</m:t>
                      </m:r>
                      <m:r>
                        <a:rPr lang="tr-TR" i="1"/>
                        <m:t> </m:t>
                      </m:r>
                      <m:r>
                        <a:rPr lang="tr-TR" i="1"/>
                        <m:t>𝑠𝑒</m:t>
                      </m:r>
                      <m:r>
                        <a:rPr lang="tr-TR" i="1"/>
                        <m:t>ç</m:t>
                      </m:r>
                      <m:r>
                        <a:rPr lang="tr-TR" i="1"/>
                        <m:t>𝑖𝑚𝑖</m:t>
                      </m:r>
                      <m:r>
                        <a:rPr lang="tr-TR" i="1"/>
                        <m:t>:</m:t>
                      </m:r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11−</m:t>
                          </m:r>
                          <m:r>
                            <a:rPr lang="tr-TR" i="1"/>
                            <m:t>𝑎</m:t>
                          </m:r>
                        </m:e>
                      </m:d>
                      <m:r>
                        <a:rPr lang="tr-TR" i="1"/>
                        <m:t>, 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11−</m:t>
                          </m:r>
                          <m:r>
                            <a:rPr lang="tr-TR" i="1"/>
                            <m:t>𝑏</m:t>
                          </m:r>
                        </m:e>
                      </m:d>
                      <m:r>
                        <a:rPr lang="tr-TR" i="1"/>
                        <m:t>⇒</m:t>
                      </m:r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𝑑𝑒</m:t>
                      </m:r>
                      <m:r>
                        <a:rPr lang="tr-TR" i="1"/>
                        <m:t>ğ</m:t>
                      </m:r>
                      <m:r>
                        <a:rPr lang="tr-TR" i="1"/>
                        <m:t>𝑖</m:t>
                      </m:r>
                      <m:r>
                        <a:rPr lang="tr-TR" i="1"/>
                        <m:t>ş</m:t>
                      </m:r>
                      <m:r>
                        <a:rPr lang="tr-TR" i="1"/>
                        <m:t>𝑖𝑚</m:t>
                      </m:r>
                      <m:r>
                        <a:rPr lang="tr-TR" i="1"/>
                        <m:t> </m:t>
                      </m:r>
                      <m:r>
                        <a:rPr lang="tr-TR" i="1"/>
                        <m:t>𝑧𝑎𝑚𝑎𝑛</m:t>
                      </m:r>
                      <m:r>
                        <a:rPr lang="tr-TR" i="1"/>
                        <m:t>ı=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𝑡</m:t>
                          </m:r>
                        </m:e>
                        <m:sub>
                          <m:r>
                            <a:rPr lang="tr-TR" i="1"/>
                            <m:t>1</m:t>
                          </m:r>
                        </m:sub>
                      </m:sSub>
                      <m:r>
                        <a:rPr lang="tr-TR" i="1"/>
                        <m:t>=</m:t>
                      </m:r>
                      <m:f>
                        <m:fPr>
                          <m:ctrlPr>
                            <a:rPr lang="tr-TR" i="1"/>
                          </m:ctrlPr>
                        </m:fPr>
                        <m:num>
                          <m:r>
                            <a:rPr lang="tr-TR" i="1"/>
                            <m:t>1</m:t>
                          </m:r>
                        </m:num>
                        <m:den>
                          <m:r>
                            <a:rPr lang="tr-TR" i="1"/>
                            <m:t>𝑎</m:t>
                          </m:r>
                        </m:den>
                      </m:f>
                      <m:func>
                        <m:funcPr>
                          <m:ctrlPr>
                            <a:rPr lang="tr-TR" i="1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/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i="1"/>
                                  </m:ctrlPr>
                                </m:sSupPr>
                                <m:e>
                                  <m:r>
                                    <a:rPr lang="tr-TR" i="1"/>
                                    <m:t>𝑒</m:t>
                                  </m:r>
                                </m:e>
                                <m:sup>
                                  <m:r>
                                    <a:rPr lang="tr-TR" i="1"/>
                                    <m:t>𝑎𝑇</m:t>
                                  </m:r>
                                </m:sup>
                              </m:sSup>
                              <m:r>
                                <a:rPr lang="tr-TR" i="1"/>
                                <m:t>−</m:t>
                              </m:r>
                              <m:r>
                                <a:rPr lang="tr-TR" i="1"/>
                                <m:t>𝑎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tr-TR" i="1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/>
                                      </m:ctrlPr>
                                    </m:sSub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/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tr-TR" i="1"/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/>
                              </m:ctrlPr>
                            </m:groupChrPr>
                            <m:e>
                              <m:r>
                                <a:rPr lang="tr-TR" i="1"/>
                                <m:t>h𝑎𝑟𝑐𝑎𝑛𝑎𝑛</m:t>
                              </m:r>
                              <m:r>
                                <a:rPr lang="tr-TR" i="1"/>
                                <m:t> </m:t>
                              </m:r>
                              <m:r>
                                <a:rPr lang="tr-TR" i="1"/>
                                <m:t>𝑦𝑎𝑘</m:t>
                              </m:r>
                              <m:r>
                                <a:rPr lang="tr-TR" i="1"/>
                                <m:t>ı</m:t>
                              </m:r>
                              <m:r>
                                <a:rPr lang="tr-TR" i="1"/>
                                <m:t>𝑡</m:t>
                              </m:r>
                            </m:e>
                          </m:groupChr>
                        </m:e>
                        <m:lim>
                          <m:nary>
                            <m:naryPr>
                              <m:ctrlPr>
                                <a:rPr lang="tr-TR" i="1"/>
                              </m:ctrlPr>
                            </m:naryPr>
                            <m:sub>
                              <m:r>
                                <a:rPr lang="tr-TR" i="1"/>
                                <m:t>0</m:t>
                              </m:r>
                            </m:sub>
                            <m:sup>
                              <m:r>
                                <a:rPr lang="tr-TR" i="1"/>
                                <m:t>𝑇</m:t>
                              </m:r>
                            </m:sup>
                            <m:e>
                              <m:r>
                                <a:rPr lang="tr-TR" i="1"/>
                                <m:t>|</m:t>
                              </m:r>
                              <m:r>
                                <a:rPr lang="tr-TR" i="1"/>
                                <m:t>𝑢</m:t>
                              </m:r>
                              <m:r>
                                <a:rPr lang="tr-TR" i="1"/>
                                <m:t>|</m:t>
                              </m:r>
                              <m:r>
                                <a:rPr lang="tr-TR" i="1"/>
                                <m:t>𝑑𝑡</m:t>
                              </m:r>
                            </m:e>
                          </m:nary>
                        </m:lim>
                      </m:limLow>
                      <m:r>
                        <a:rPr lang="tr-TR" i="1"/>
                        <m:t>=</m:t>
                      </m:r>
                      <m:r>
                        <a:rPr lang="tr-TR" i="1"/>
                        <m:t>𝑇</m:t>
                      </m:r>
                      <m:r>
                        <a:rPr lang="tr-TR" i="1"/>
                        <m:t>−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𝑡</m:t>
                          </m:r>
                        </m:e>
                        <m:sub>
                          <m:r>
                            <a:rPr lang="tr-TR" i="1"/>
                            <m:t>1</m:t>
                          </m:r>
                        </m:sub>
                      </m:sSub>
                      <m:r>
                        <a:rPr lang="tr-TR" i="1"/>
                        <m:t>=</m:t>
                      </m:r>
                      <m:r>
                        <a:rPr lang="tr-TR" i="1"/>
                        <m:t>𝑇</m:t>
                      </m:r>
                      <m:r>
                        <a:rPr lang="tr-TR" i="1"/>
                        <m:t>−</m:t>
                      </m:r>
                      <m:f>
                        <m:fPr>
                          <m:ctrlPr>
                            <a:rPr lang="tr-TR" i="1"/>
                          </m:ctrlPr>
                        </m:fPr>
                        <m:num>
                          <m:r>
                            <a:rPr lang="tr-TR" i="1"/>
                            <m:t>1</m:t>
                          </m:r>
                        </m:num>
                        <m:den>
                          <m:r>
                            <a:rPr lang="tr-TR" i="1"/>
                            <m:t>𝑎</m:t>
                          </m:r>
                        </m:den>
                      </m:f>
                      <m:func>
                        <m:funcPr>
                          <m:ctrlPr>
                            <a:rPr lang="tr-TR" i="1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/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i="1"/>
                                  </m:ctrlPr>
                                </m:sSupPr>
                                <m:e>
                                  <m:r>
                                    <a:rPr lang="tr-TR" i="1"/>
                                    <m:t>𝑒</m:t>
                                  </m:r>
                                </m:e>
                                <m:sup>
                                  <m:r>
                                    <a:rPr lang="tr-TR" i="1"/>
                                    <m:t>𝑎𝑇</m:t>
                                  </m:r>
                                </m:sup>
                              </m:sSup>
                              <m:r>
                                <a:rPr lang="tr-TR" i="1"/>
                                <m:t>−</m:t>
                              </m:r>
                              <m:r>
                                <a:rPr lang="tr-TR" i="1"/>
                                <m:t>𝑎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tr-TR" i="1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/>
                                      </m:ctrlPr>
                                    </m:sSub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/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20.05.2019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2659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Optimal Kontrol Kuralını Bulmak İçin Yöntem</a:t>
            </a:r>
            <a:r>
              <a:rPr lang="tr-TR" dirty="0"/>
              <a:t>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20.05.2019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24</a:t>
            </a:fld>
            <a:endParaRPr lang="tr-TR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186" y="1749434"/>
            <a:ext cx="5756841" cy="3811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941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" lvl="0">
              <a:spcBef>
                <a:spcPts val="1400"/>
              </a:spcBef>
              <a:buClr>
                <a:srgbClr val="000000"/>
              </a:buClr>
              <a:buSzPct val="80000"/>
            </a:pPr>
            <a:r>
              <a:rPr lang="tr-TR" sz="2800" b="1" dirty="0">
                <a:solidFill>
                  <a:srgbClr val="000000"/>
                </a:solidFill>
                <a:ea typeface="+mn-ea"/>
                <a:cs typeface="+mn-cs"/>
              </a:rPr>
              <a:t>Geçen Sürenin ve Harcanan Yakıtın Ağırlıklı Birleşimi</a:t>
            </a:r>
            <a:endParaRPr lang="tr-TR" sz="28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Örnekler </a:t>
                </a:r>
                <a:r>
                  <a:rPr lang="tr-TR" dirty="0"/>
                  <a:t>göstermiştir ki, geçen süre ve harcanan yakıt arasında bir değiş tokuş olmalıdır. Aslında, aynı hedef dizisi için, yakıt tüketimi, geçen süre ile ters orantılıdır. ∴ Aşağıdaki performans indisi tercih edilebilir.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𝐽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𝑢</m:t>
                          </m:r>
                        </m:e>
                      </m:d>
                      <m:r>
                        <a:rPr lang="tr-TR" i="1"/>
                        <m:t>=</m:t>
                      </m:r>
                      <m:nary>
                        <m:naryPr>
                          <m:ctrlPr>
                            <a:rPr lang="tr-TR" i="1"/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tr-TR" i="1"/>
                            <m:t>[</m:t>
                          </m:r>
                          <m:r>
                            <a:rPr lang="tr-TR" i="1"/>
                            <m:t>𝜆</m:t>
                          </m:r>
                          <m:r>
                            <a:rPr lang="tr-TR" i="1"/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𝑢</m:t>
                              </m:r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tr-TR" i="1"/>
                            <m:t>𝑑𝑡</m:t>
                          </m:r>
                        </m:e>
                      </m:nary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Burada,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𝑡</m:t>
                          </m:r>
                        </m:e>
                        <m:sub>
                          <m:r>
                            <a:rPr lang="tr-TR" i="1"/>
                            <m:t>𝑓</m:t>
                          </m:r>
                        </m:sub>
                      </m:sSub>
                      <m:r>
                        <a:rPr lang="tr-TR" i="1"/>
                        <m:t>⇒</m:t>
                      </m:r>
                      <m:r>
                        <a:rPr lang="tr-TR" i="1"/>
                        <m:t>𝑆𝑒𝑟𝑏𝑒𝑠𝑡</m:t>
                      </m:r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r>
                              <a:rPr lang="tr-TR" i="1"/>
                              <m:t>𝜆</m:t>
                            </m:r>
                            <m:r>
                              <a:rPr lang="tr-TR" i="1"/>
                              <m:t>⇒</m:t>
                            </m:r>
                          </m:e>
                          <m:e>
                            <m:r>
                              <a:rPr lang="tr-TR" i="1"/>
                              <m:t>𝐴</m:t>
                            </m:r>
                            <m:r>
                              <a:rPr lang="tr-TR" i="1"/>
                              <m:t>ğı</m:t>
                            </m:r>
                            <m:r>
                              <a:rPr lang="tr-TR" i="1"/>
                              <m:t>𝑟𝑙</m:t>
                            </m:r>
                            <m:r>
                              <a:rPr lang="tr-TR" i="1"/>
                              <m:t>ı</m:t>
                            </m:r>
                            <m:r>
                              <a:rPr lang="tr-TR" i="1"/>
                              <m:t>𝑘</m:t>
                            </m:r>
                            <m:r>
                              <a:rPr lang="tr-TR" i="1"/>
                              <m:t> </m:t>
                            </m:r>
                            <m:r>
                              <a:rPr lang="tr-TR" i="1"/>
                              <m:t>𝐾𝑎𝑡𝑠𝑎𝑦</m:t>
                            </m:r>
                            <m:r>
                              <a:rPr lang="tr-TR" i="1"/>
                              <m:t>ı</m:t>
                            </m:r>
                            <m:r>
                              <a:rPr lang="tr-TR" i="1"/>
                              <m:t>𝑠</m:t>
                            </m:r>
                            <m:r>
                              <a:rPr lang="tr-TR" i="1"/>
                              <m:t>ı</m:t>
                            </m:r>
                          </m:e>
                          <m:e/>
                        </m:mr>
                        <m:mr>
                          <m:e/>
                          <m:e>
                            <m:r>
                              <a:rPr lang="tr-TR" i="1"/>
                              <m:t>𝜆</m:t>
                            </m:r>
                            <m:r>
                              <a:rPr lang="tr-TR" i="1"/>
                              <m:t>=0⇒</m:t>
                            </m:r>
                          </m:e>
                          <m:e>
                            <m:r>
                              <a:rPr lang="tr-TR" i="1"/>
                              <m:t>𝑌𝑎𝑘</m:t>
                            </m:r>
                            <m:r>
                              <a:rPr lang="tr-TR" i="1"/>
                              <m:t>ı</m:t>
                            </m:r>
                            <m:r>
                              <a:rPr lang="tr-TR" i="1"/>
                              <m:t>𝑡</m:t>
                            </m:r>
                            <m:r>
                              <a:rPr lang="tr-TR" i="1"/>
                              <m:t>−</m:t>
                            </m:r>
                            <m:r>
                              <a:rPr lang="tr-TR" i="1"/>
                              <m:t>𝑂𝑝𝑡𝑖𝑚𝑎𝑙</m:t>
                            </m:r>
                            <m:r>
                              <a:rPr lang="tr-TR" i="1"/>
                              <m:t> </m:t>
                            </m:r>
                            <m:r>
                              <a:rPr lang="tr-TR" i="1"/>
                              <m:t>𝑆𝑖𝑠𝑡𝑒𝑚</m:t>
                            </m:r>
                          </m:e>
                        </m:mr>
                        <m:mr>
                          <m:e/>
                          <m:e>
                            <m:r>
                              <a:rPr lang="tr-TR" i="1"/>
                              <m:t>𝜆</m:t>
                            </m:r>
                            <m:r>
                              <a:rPr lang="tr-TR" i="1"/>
                              <m:t>=∞⇒</m:t>
                            </m:r>
                          </m:e>
                          <m:e>
                            <m:r>
                              <a:rPr lang="tr-TR" i="1"/>
                              <m:t>𝑍𝑎𝑚𝑎𝑛</m:t>
                            </m:r>
                            <m:r>
                              <a:rPr lang="tr-TR" i="1"/>
                              <m:t>−</m:t>
                            </m:r>
                            <m:r>
                              <a:rPr lang="tr-TR" i="1"/>
                              <m:t>𝑂𝑝𝑡𝑖𝑚𝑎𝑙</m:t>
                            </m:r>
                            <m:r>
                              <a:rPr lang="tr-TR" i="1"/>
                              <m:t> </m:t>
                            </m:r>
                            <m:r>
                              <a:rPr lang="tr-TR" i="1"/>
                              <m:t>𝑆𝑖𝑠𝑡𝑒𝑚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 </a:t>
                </a:r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20.05.2019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9038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Minimum-Yakıt Problemleri için Optimal Kontrol </a:t>
            </a:r>
            <a:r>
              <a:rPr lang="tr-TR" sz="2800" dirty="0" smtClean="0"/>
              <a:t>Formu</a:t>
            </a:r>
            <a:endParaRPr lang="tr-TR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 smtClean="0"/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tr-TR" i="1"/>
                                      </m:ctrlPr>
                                    </m:mPr>
                                    <m:m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tr-TR" i="1"/>
                                            </m:ctrlPr>
                                          </m:accPr>
                                          <m:e>
                                            <m:acc>
                                              <m:accPr>
                                                <m:chr m:val="̲"/>
                                                <m:ctrlPr>
                                                  <a:rPr lang="tr-TR" i="1"/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tr-TR" i="1"/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</m:acc>
                                        <m:r>
                                          <a:rPr lang="tr-TR" i="1"/>
                                          <m:t>=</m:t>
                                        </m:r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/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/>
                                              <m:t>𝑎</m:t>
                                            </m:r>
                                          </m:e>
                                        </m:acc>
                                        <m:d>
                                          <m:dPr>
                                            <m:ctrlPr>
                                              <a:rPr lang="tr-TR" i="1"/>
                                            </m:ctrlPr>
                                          </m:dPr>
                                          <m:e>
                                            <m:acc>
                                              <m:accPr>
                                                <m:chr m:val="̲"/>
                                                <m:ctrlPr>
                                                  <a:rPr lang="tr-TR" i="1"/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tr-TR" i="1"/>
                                                  <m:t>𝑥</m:t>
                                                </m:r>
                                              </m:e>
                                            </m:acc>
                                            <m:r>
                                              <a:rPr lang="tr-TR" i="1"/>
                                              <m:t>,</m:t>
                                            </m:r>
                                            <m:r>
                                              <a:rPr lang="tr-TR" i="1"/>
                                              <m:t>𝑡</m:t>
                                            </m:r>
                                          </m:e>
                                        </m:d>
                                        <m:r>
                                          <a:rPr lang="tr-TR" i="1"/>
                                          <m:t>+</m:t>
                                        </m:r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/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/>
                                              <m:t>𝐵</m:t>
                                            </m:r>
                                          </m:e>
                                        </m:acc>
                                        <m:d>
                                          <m:dPr>
                                            <m:ctrlPr>
                                              <a:rPr lang="tr-TR" i="1"/>
                                            </m:ctrlPr>
                                          </m:dPr>
                                          <m:e>
                                            <m:acc>
                                              <m:accPr>
                                                <m:chr m:val="̲"/>
                                                <m:ctrlPr>
                                                  <a:rPr lang="tr-TR" i="1"/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tr-TR" i="1"/>
                                                  <m:t>𝑥</m:t>
                                                </m:r>
                                              </m:e>
                                            </m:acc>
                                            <m:r>
                                              <a:rPr lang="tr-TR" i="1"/>
                                              <m:t>,</m:t>
                                            </m:r>
                                            <m:r>
                                              <a:rPr lang="tr-TR" i="1"/>
                                              <m:t>𝑡</m:t>
                                            </m:r>
                                          </m:e>
                                        </m:d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/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/>
                                              <m:t>𝑢</m:t>
                                            </m:r>
                                          </m:e>
                                        </m:acc>
                                      </m:e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acc>
                                              <m:accPr>
                                                <m:chr m:val="̲"/>
                                                <m:ctrlPr>
                                                  <a:rPr lang="tr-TR" i="1"/>
                                                </m:ctrlPr>
                                              </m:accPr>
                                              <m:e>
                                                <m:acc>
                                                  <m:accPr>
                                                    <m:chr m:val="̇"/>
                                                    <m:ctrlPr>
                                                      <a:rPr lang="tr-TR" i="1"/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tr-TR" i="1"/>
                                                      <m:t>𝑥</m:t>
                                                    </m:r>
                                                  </m:e>
                                                </m:acc>
                                              </m:e>
                                            </m:acc>
                                            <m:r>
                                              <a:rPr lang="tr-TR" i="1"/>
                                              <m:t>, </m:t>
                                            </m:r>
                                            <m:r>
                                              <a:rPr lang="tr-TR" i="1"/>
                                              <m:t>𝑢</m:t>
                                            </m:r>
                                            <m:r>
                                              <a:rPr lang="tr-TR" i="1"/>
                                              <m:t> </m:t>
                                            </m:r>
                                            <m:r>
                                              <a:rPr lang="tr-TR" i="1"/>
                                              <m:t>𝑖</m:t>
                                            </m:r>
                                            <m:r>
                                              <a:rPr lang="tr-TR" i="1"/>
                                              <m:t>ç</m:t>
                                            </m:r>
                                            <m:r>
                                              <a:rPr lang="tr-TR" i="1"/>
                                              <m:t>𝑖𝑛</m:t>
                                            </m:r>
                                            <m:r>
                                              <a:rPr lang="tr-TR" i="1"/>
                                              <m:t> </m:t>
                                            </m:r>
                                            <m:r>
                                              <a:rPr lang="tr-TR" i="1"/>
                                              <m:t>𝑙𝑖𝑛𝑒𝑒𝑟𝑑𝑖𝑟</m:t>
                                            </m:r>
                                          </m:e>
                                        </m:d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r>
                                    <a:rPr lang="tr-TR" i="1"/>
                                    <m:t>𝐽</m:t>
                                  </m:r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̲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𝑢</m:t>
                                          </m:r>
                                        </m:e>
                                      </m:acc>
                                    </m:e>
                                  </m:d>
                                  <m:r>
                                    <a:rPr lang="tr-TR" i="1"/>
                                    <m:t>=</m:t>
                                  </m:r>
                                  <m:nary>
                                    <m:naryPr>
                                      <m:ctrlPr>
                                        <a:rPr lang="tr-TR" i="1"/>
                                      </m:ctrlPr>
                                    </m:naryPr>
                                    <m:sub>
                                      <m:sSub>
                                        <m:sSubPr>
                                          <m:ctrlPr>
                                            <a:rPr lang="tr-TR" i="1"/>
                                          </m:ctrlPr>
                                        </m:sSubPr>
                                        <m:e>
                                          <m:r>
                                            <a:rPr lang="tr-TR" i="1"/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tr-TR" i="1"/>
                                            <m:t>0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tr-TR" i="1"/>
                                          </m:ctrlPr>
                                        </m:sSubPr>
                                        <m:e>
                                          <m:r>
                                            <a:rPr lang="tr-TR" i="1"/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tr-TR" i="1"/>
                                            <m:t>𝑓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tr-TR" i="1"/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chr m:val="∑"/>
                                              <m:ctrlPr>
                                                <a:rPr lang="tr-TR" i="1"/>
                                              </m:ctrlPr>
                                            </m:naryPr>
                                            <m:sub>
                                              <m:r>
                                                <a:rPr lang="tr-TR" i="1"/>
                                                <m:t>𝑖</m:t>
                                              </m:r>
                                              <m:r>
                                                <a:rPr lang="tr-TR" i="1"/>
                                                <m:t>=1</m:t>
                                              </m:r>
                                            </m:sub>
                                            <m:sup>
                                              <m:r>
                                                <a:rPr lang="tr-TR" i="1"/>
                                                <m:t>𝑚</m:t>
                                              </m:r>
                                            </m:sup>
                                            <m:e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tr-TR" i="1"/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tr-TR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tr-TR" i="1"/>
                                                        <m:t>𝑢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tr-TR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d>
                                                    <m:dPr>
                                                      <m:ctrlPr>
                                                        <a:rPr lang="tr-TR" i="1"/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tr-TR" i="1"/>
                                                        <m:t>𝑡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d>
                                            </m:e>
                                          </m:nary>
                                        </m:e>
                                      </m:d>
                                      <m:r>
                                        <a:rPr lang="tr-TR" i="1"/>
                                        <m:t>𝑑𝑡</m:t>
                                      </m:r>
                                    </m:e>
                                  </m:nary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tr-TR" i="1"/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tr-TR" i="1"/>
                                          <m:t>−1≤</m:t>
                                        </m:r>
                                        <m:sSub>
                                          <m:sSubPr>
                                            <m:ctrlPr>
                                              <a:rPr lang="tr-TR" i="1"/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/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tr-TR" i="1"/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tr-TR" i="1"/>
                                          <m:t>≤+1</m:t>
                                        </m:r>
                                      </m:e>
                                      <m:e>
                                        <m:r>
                                          <a:rPr lang="tr-TR" i="1"/>
                                          <m:t>𝑖</m:t>
                                        </m:r>
                                        <m:r>
                                          <a:rPr lang="tr-TR" i="1"/>
                                          <m:t>=1,2,…,</m:t>
                                        </m:r>
                                        <m:r>
                                          <a:rPr lang="tr-TR" i="1"/>
                                          <m:t>𝑚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r>
                                    <a:rPr lang="tr-TR" i="1"/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</m:d>
                                  <m:r>
                                    <a:rPr lang="tr-TR" i="1"/>
                                    <m:t>⇒</m:t>
                                  </m:r>
                                  <m:r>
                                    <a:rPr lang="tr-TR" i="1"/>
                                    <m:t>𝐵𝑒𝑙𝑖𝑟𝑙𝑖</m:t>
                                  </m:r>
                                  <m:r>
                                    <a:rPr lang="tr-TR" i="1"/>
                                    <m:t>.</m:t>
                                  </m:r>
                                </m:e>
                              </m:mr>
                            </m:m>
                          </m:e>
                          <m:e>
                            <m:r>
                              <a:rPr lang="tr-TR" i="1"/>
                              <m:t>(1)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Burada, </a:t>
                </a:r>
                <a:r>
                  <a:rPr lang="tr-TR" dirty="0" smtClean="0"/>
                  <a:t>genelleştirmeyi yitirmeden</a:t>
                </a:r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𝑀</m:t>
                          </m:r>
                        </m:e>
                        <m:sub>
                          <m:r>
                            <a:rPr lang="tr-TR" i="1"/>
                            <m:t>𝑖</m:t>
                          </m:r>
                          <m:r>
                            <a:rPr lang="tr-TR" i="1"/>
                            <m:t>−</m:t>
                          </m:r>
                        </m:sub>
                      </m:sSub>
                      <m:r>
                        <a:rPr lang="tr-TR" i="1"/>
                        <m:t>=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𝑀</m:t>
                          </m:r>
                        </m:e>
                        <m:sub>
                          <m:r>
                            <a:rPr lang="tr-TR" i="1"/>
                            <m:t>𝑖</m:t>
                          </m:r>
                          <m:r>
                            <a:rPr lang="tr-TR" i="1"/>
                            <m:t>+</m:t>
                          </m:r>
                        </m:sub>
                      </m:sSub>
                      <m:r>
                        <a:rPr lang="tr-TR" i="1"/>
                        <m:t>=1</m:t>
                      </m:r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𝛽</m:t>
                      </m:r>
                      <m:r>
                        <a:rPr lang="tr-TR" i="1"/>
                        <m:t>=1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Kabul edilir.</a:t>
                </a: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24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20.05.2019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282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>
                <a:solidFill>
                  <a:srgbClr val="000000"/>
                </a:solidFill>
              </a:rPr>
              <a:t>Minimum-Yakıt Problemleri için Optimal Kontrol Formu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Hamiltonian (2)’deki gibi yazılır,</a:t>
                </a:r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r>
                              <a:rPr lang="tr-TR" i="1"/>
                              <m:t>ℋ</m:t>
                            </m:r>
                            <m:r>
                              <a:rPr lang="tr-TR" i="1"/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lang="tr-TR" i="1"/>
                                </m:ctrlPr>
                              </m:naryPr>
                              <m:sub>
                                <m:r>
                                  <a:rPr lang="tr-TR" i="1"/>
                                  <m:t>𝑖</m:t>
                                </m:r>
                                <m:r>
                                  <a:rPr lang="tr-TR" i="1"/>
                                  <m:t>=1</m:t>
                                </m:r>
                              </m:sub>
                              <m:sup>
                                <m:r>
                                  <a:rPr lang="tr-TR" i="1"/>
                                  <m:t>𝑚</m:t>
                                </m:r>
                              </m:sup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i="1"/>
                                        </m:ctrlPr>
                                      </m:sSubPr>
                                      <m:e>
                                        <m:r>
                                          <a:rPr lang="tr-TR" i="1"/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tr-TR" i="1"/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tr-TR" i="1"/>
                                        </m:ctrlPr>
                                      </m:dPr>
                                      <m:e>
                                        <m:r>
                                          <a:rPr lang="tr-TR" i="1"/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tr-TR" i="1"/>
                                  <m:t>+</m:t>
                                </m:r>
                                <m:sSup>
                                  <m:sSupPr>
                                    <m:ctrlPr>
                                      <a:rPr lang="tr-TR" i="1"/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/>
                                        </m:ctrlPr>
                                      </m:accPr>
                                      <m:e>
                                        <m:r>
                                          <a:rPr lang="tr-TR" i="1"/>
                                          <m:t>𝑝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tr-TR" i="1"/>
                                      <m:t>𝑇</m:t>
                                    </m:r>
                                  </m:sup>
                                </m:sSup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𝑎</m:t>
                                    </m:r>
                                  </m:e>
                                </m:acc>
                                <m:r>
                                  <a:rPr lang="tr-TR" i="1"/>
                                  <m:t>+</m:t>
                                </m:r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𝑝</m:t>
                                    </m:r>
                                  </m:e>
                                </m:acc>
                                <m:r>
                                  <a:rPr lang="tr-TR" i="1"/>
                                  <m:t>𝑇</m:t>
                                </m:r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𝐵</m:t>
                                    </m:r>
                                  </m:e>
                                </m:acc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𝑢</m:t>
                                    </m:r>
                                  </m:e>
                                </m:acc>
                              </m:e>
                            </m:nary>
                          </m:e>
                          <m:e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2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𝑂𝑃𝑃</m:t>
                          </m:r>
                        </m:e>
                      </m:d>
                      <m:r>
                        <a:rPr lang="tr-TR" i="1"/>
                        <m:t>⇒</m:t>
                      </m:r>
                      <m:r>
                        <a:rPr lang="tr-TR" i="1"/>
                        <m:t>𝐻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/>
                        <m:t>𝑚𝑖𝑙𝑡𝑜𝑛𝑖𝑎</m:t>
                      </m:r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r>
                            <a:rPr lang="tr-TR" i="1"/>
                            <m:t>𝑛</m:t>
                          </m:r>
                        </m:e>
                        <m:sup>
                          <m:r>
                            <a:rPr lang="tr-TR" i="1"/>
                            <m:t>′</m:t>
                          </m:r>
                        </m:sup>
                      </m:sSup>
                      <m:r>
                        <a:rPr lang="tr-TR" i="1"/>
                        <m:t>ı, </m:t>
                      </m:r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tr-TR" i="1"/>
                            <m:t>′</m:t>
                          </m:r>
                        </m:sup>
                      </m:sSup>
                      <m:r>
                        <a:rPr lang="tr-TR" i="1"/>
                        <m:t>𝑒</m:t>
                      </m:r>
                      <m:r>
                        <a:rPr lang="tr-TR" i="1"/>
                        <m:t> </m:t>
                      </m:r>
                      <m:r>
                        <a:rPr lang="tr-TR" i="1"/>
                        <m:t>𝑏𝑎</m:t>
                      </m:r>
                      <m:r>
                        <a:rPr lang="tr-TR" i="1"/>
                        <m:t>ğ</m:t>
                      </m:r>
                      <m:r>
                        <a:rPr lang="tr-TR" i="1"/>
                        <m:t>𝑙</m:t>
                      </m:r>
                      <m:r>
                        <a:rPr lang="tr-TR" i="1"/>
                        <m:t>ı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𝑦𝑎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ö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𝑟𝑒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/>
                        <m:t>𝑚𝑖𝑛𝑖𝑚𝑖𝑧𝑒</m:t>
                      </m:r>
                      <m:r>
                        <a:rPr lang="tr-TR" i="1"/>
                        <m:t> </m:t>
                      </m:r>
                      <m:r>
                        <a:rPr lang="tr-TR" i="1"/>
                        <m:t>𝑒𝑡</m:t>
                      </m:r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ℋ</m:t>
                          </m:r>
                        </m:e>
                        <m:sub>
                          <m:r>
                            <a:rPr lang="tr-TR" i="1"/>
                            <m:t>𝑢</m:t>
                          </m:r>
                        </m:sub>
                      </m:sSub>
                      <m:r>
                        <a:rPr lang="tr-TR" i="1"/>
                        <m:t>=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sSup>
                            <m:sSupPr>
                              <m:ctrlPr>
                                <a:rPr lang="tr-TR" i="1"/>
                              </m:ctrlPr>
                            </m:sSupPr>
                            <m:e>
                              <m:r>
                                <a:rPr lang="tr-TR" i="1"/>
                                <m:t>ℋ</m:t>
                              </m:r>
                            </m:e>
                            <m:sup>
                              <m:r>
                                <a:rPr lang="tr-TR" i="1"/>
                                <m:t>′</m:t>
                              </m:r>
                            </m:sup>
                          </m:sSup>
                          <m:r>
                            <a:rPr lang="tr-TR" i="1"/>
                            <m:t>𝑛𝑖𝑛</m:t>
                          </m:r>
                          <m:r>
                            <a:rPr lang="tr-TR" i="1"/>
                            <m:t> </m:t>
                          </m:r>
                          <m:sSup>
                            <m:sSupPr>
                              <m:ctrlPr>
                                <a:rPr lang="tr-TR" i="1"/>
                              </m:ctrlPr>
                            </m:sSupPr>
                            <m:e>
                              <m:r>
                                <a:rPr lang="tr-TR" i="1"/>
                                <m:t>𝑢</m:t>
                              </m:r>
                            </m:e>
                            <m:sup>
                              <m:r>
                                <a:rPr lang="tr-TR" i="1"/>
                                <m:t>′</m:t>
                              </m:r>
                            </m:sup>
                          </m:sSup>
                          <m:r>
                            <a:rPr lang="tr-TR" i="1"/>
                            <m:t>𝑦𝑎</m:t>
                          </m:r>
                          <m:r>
                            <a:rPr lang="tr-TR" i="1"/>
                            <m:t> </m:t>
                          </m:r>
                          <m:r>
                            <a:rPr lang="tr-TR" i="1"/>
                            <m:t>𝑏𝑎</m:t>
                          </m:r>
                          <m:r>
                            <a:rPr lang="tr-TR" i="1"/>
                            <m:t>ğ</m:t>
                          </m:r>
                          <m:r>
                            <a:rPr lang="tr-TR" i="1"/>
                            <m:t>𝑙</m:t>
                          </m:r>
                          <m:r>
                            <a:rPr lang="tr-TR" i="1"/>
                            <m:t>ı </m:t>
                          </m:r>
                          <m:r>
                            <a:rPr lang="tr-TR" i="1"/>
                            <m:t>𝑘</m:t>
                          </m:r>
                          <m:r>
                            <a:rPr lang="tr-TR" i="1"/>
                            <m:t>ı</m:t>
                          </m:r>
                          <m:r>
                            <a:rPr lang="tr-TR" i="1"/>
                            <m:t>𝑠𝑚</m:t>
                          </m:r>
                          <m:r>
                            <a:rPr lang="tr-TR" i="1"/>
                            <m:t>ı</m:t>
                          </m:r>
                        </m:e>
                      </m:d>
                      <m:r>
                        <a:rPr lang="tr-TR" i="1"/>
                        <m:t>≡</m:t>
                      </m:r>
                      <m:nary>
                        <m:naryPr>
                          <m:chr m:val="∑"/>
                          <m:ctrlPr>
                            <a:rPr lang="tr-TR" i="1"/>
                          </m:ctrlPr>
                        </m:naryPr>
                        <m:sub>
                          <m:r>
                            <a:rPr lang="tr-TR" i="1"/>
                            <m:t>𝑖</m:t>
                          </m:r>
                          <m:r>
                            <a:rPr lang="tr-TR" i="1"/>
                            <m:t>=1</m:t>
                          </m:r>
                        </m:sub>
                        <m:sup>
                          <m:r>
                            <a:rPr lang="tr-TR" i="1"/>
                            <m:t>𝑚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tr-TR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𝑢</m:t>
                                  </m:r>
                                </m:e>
                                <m:sub>
                                  <m:r>
                                    <a:rPr lang="tr-TR" i="1"/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tr-TR" i="1"/>
                            <m:t>+</m:t>
                          </m:r>
                          <m:sSup>
                            <m:sSupPr>
                              <m:ctrlPr>
                                <a:rPr lang="tr-TR" i="1"/>
                              </m:ctrlPr>
                            </m:sSupPr>
                            <m:e>
                              <m:acc>
                                <m:accPr>
                                  <m:chr m:val="̲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𝑝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i="1"/>
                                <m:t>∗</m:t>
                              </m:r>
                              <m:r>
                                <a:rPr lang="tr-TR" i="1"/>
                                <m:t>𝑇</m:t>
                              </m:r>
                            </m:sup>
                          </m:sSup>
                          <m:acc>
                            <m:accPr>
                              <m:chr m:val="̲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𝐵</m:t>
                              </m:r>
                            </m:e>
                          </m:acc>
                          <m:acc>
                            <m:accPr>
                              <m:chr m:val="̲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𝑢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Bu ifade aynı zamanda şu şekilde de yazılabilir: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ℋ</m:t>
                                </m:r>
                              </m:e>
                              <m:sub>
                                <m:r>
                                  <a:rPr lang="tr-TR" i="1"/>
                                  <m:t>𝑢</m:t>
                                </m:r>
                              </m:sub>
                            </m:sSub>
                            <m:r>
                              <a:rPr lang="tr-TR" i="1"/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lang="tr-TR" i="1"/>
                                </m:ctrlPr>
                              </m:naryPr>
                              <m:sub>
                                <m:r>
                                  <a:rPr lang="tr-TR" i="1"/>
                                  <m:t>𝑖</m:t>
                                </m:r>
                                <m:r>
                                  <a:rPr lang="tr-TR" i="1"/>
                                  <m:t>=1</m:t>
                                </m:r>
                              </m:sub>
                              <m:sup>
                                <m:r>
                                  <a:rPr lang="tr-TR" i="1"/>
                                  <m:t>𝑚</m:t>
                                </m:r>
                              </m:sup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i="1"/>
                                        </m:ctrlPr>
                                      </m:sSubPr>
                                      <m:e>
                                        <m:r>
                                          <a:rPr lang="tr-TR" i="1"/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tr-TR" i="1"/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tr-TR" i="1"/>
                                        </m:ctrlPr>
                                      </m:dPr>
                                      <m:e>
                                        <m:r>
                                          <a:rPr lang="tr-TR" i="1"/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tr-TR" i="1"/>
                                  <m:t>+</m:t>
                                </m:r>
                                <m:sSup>
                                  <m:sSupPr>
                                    <m:ctrlPr>
                                      <a:rPr lang="tr-TR" i="1"/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/>
                                        </m:ctrlPr>
                                      </m:accPr>
                                      <m:e>
                                        <m:r>
                                          <a:rPr lang="tr-TR" i="1"/>
                                          <m:t>𝑝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tr-TR" i="1"/>
                                      <m:t>∗</m:t>
                                    </m:r>
                                    <m:r>
                                      <a:rPr lang="tr-TR" i="1"/>
                                      <m:t>𝑇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/>
                                        </m:ctrlPr>
                                      </m:accPr>
                                      <m:e>
                                        <m:r>
                                          <a:rPr lang="tr-TR" i="1"/>
                                          <m:t>𝑏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/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/>
                                        </m:ctrlPr>
                                      </m:accPr>
                                      <m:e>
                                        <m:r>
                                          <a:rPr lang="tr-TR" i="1"/>
                                          <m:t>𝑢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/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  <m:e>
                            <m:r>
                              <a:rPr lang="tr-TR" i="1"/>
                              <m:t>(3)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Bu </a:t>
                </a:r>
                <a:r>
                  <a:rPr lang="tr-TR" dirty="0" smtClean="0"/>
                  <a:t>ifade </a:t>
                </a:r>
                <a:r>
                  <a:rPr lang="tr-TR" dirty="0"/>
                  <a:t>(1)’e bağlı</a:t>
                </a:r>
                <a:r>
                  <a:rPr lang="tr-TR" dirty="0" smtClean="0"/>
                  <a:t> </a:t>
                </a:r>
                <a:r>
                  <a:rPr lang="tr-TR" dirty="0"/>
                  <a:t>tüm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𝑢</m:t>
                        </m:r>
                      </m:e>
                      <m:sub>
                        <m:r>
                          <a:rPr lang="tr-TR" i="1"/>
                          <m:t>𝑖</m:t>
                        </m:r>
                      </m:sub>
                    </m:sSub>
                  </m:oMath>
                </a14:m>
                <a:r>
                  <a:rPr lang="tr-TR" dirty="0"/>
                  <a:t>’ler için, </a:t>
                </a:r>
                <a:r>
                  <a:rPr lang="tr-TR" dirty="0" smtClean="0"/>
                  <a:t>minimize </a:t>
                </a:r>
                <a:r>
                  <a:rPr lang="tr-TR" dirty="0"/>
                  <a:t>edilmelidir. Burada,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tr-TR" i="1"/>
                            <m:t>𝑖</m:t>
                          </m:r>
                        </m:sub>
                      </m:sSub>
                      <m:r>
                        <a:rPr lang="tr-TR" i="1"/>
                        <m:t>=</m:t>
                      </m:r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𝐵</m:t>
                              </m:r>
                            </m:e>
                          </m:acc>
                        </m:e>
                        <m:sup>
                          <m:r>
                            <a:rPr lang="tr-TR" i="1"/>
                            <m:t>′</m:t>
                          </m:r>
                        </m:sup>
                      </m:sSup>
                      <m:r>
                        <a:rPr lang="tr-TR" i="1"/>
                        <m:t>ı</m:t>
                      </m:r>
                      <m:r>
                        <a:rPr lang="tr-TR" i="1"/>
                        <m:t>𝑛</m:t>
                      </m:r>
                      <m:r>
                        <a:rPr lang="tr-TR" i="1"/>
                        <m:t> </m:t>
                      </m:r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r>
                            <a:rPr lang="tr-TR" i="1"/>
                            <m:t>𝑖</m:t>
                          </m:r>
                        </m:e>
                        <m:sup>
                          <m:r>
                            <a:rPr lang="tr-TR" i="1"/>
                            <m:t>′</m:t>
                          </m:r>
                        </m:sup>
                      </m:sSup>
                      <m:r>
                        <a:rPr lang="tr-TR" i="1"/>
                        <m:t>𝑖𝑛𝑐𝑖</m:t>
                      </m:r>
                      <m:r>
                        <a:rPr lang="tr-TR" i="1"/>
                        <m:t> </m:t>
                      </m:r>
                      <m:r>
                        <a:rPr lang="tr-TR" i="1"/>
                        <m:t>𝑘𝑜𝑙𝑜𝑛𝑢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20.05.2019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6892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>
                <a:solidFill>
                  <a:srgbClr val="000000"/>
                </a:solidFill>
              </a:rPr>
              <a:t>Minimum-Yakıt Problemleri için Optimal Kontrol Formu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tr-TR" i="0" dirty="0" smtClean="0">
                    <a:latin typeface="+mj-lt"/>
                  </a:rPr>
                  <a:t>lerin bağımsız olduğunu varsayarak, (3)′ün minimizasyonu, </a:t>
                </a:r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ℋ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𝑢</m:t>
                                    </m:r>
                                  </m:sub>
                                </m:sSub>
                              </m:e>
                              <m:sub>
                                <m:r>
                                  <a:rPr lang="tr-TR" i="1"/>
                                  <m:t>𝑖</m:t>
                                </m:r>
                              </m:sub>
                            </m:sSub>
                            <m:r>
                              <a:rPr lang="tr-TR" i="1"/>
                              <m:t>≡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/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i="1"/>
                                        </m:ctrlPr>
                                      </m:sSubPr>
                                      <m:e>
                                        <m:r>
                                          <a:rPr lang="tr-TR" i="1"/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tr-TR" i="1"/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tr-TR" i="1"/>
                                        </m:ctrlPr>
                                      </m:dPr>
                                      <m:e>
                                        <m:r>
                                          <a:rPr lang="tr-TR" i="1"/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tr-TR" i="1"/>
                                  <m:t>+</m:t>
                                </m:r>
                                <m:sSup>
                                  <m:sSupPr>
                                    <m:ctrlPr>
                                      <a:rPr lang="tr-TR" i="1"/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/>
                                        </m:ctrlPr>
                                      </m:accPr>
                                      <m:e>
                                        <m:r>
                                          <a:rPr lang="tr-TR" i="1"/>
                                          <m:t>𝑝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tr-TR" i="1"/>
                                      <m:t>∗</m:t>
                                    </m:r>
                                    <m:r>
                                      <a:rPr lang="tr-TR" i="1"/>
                                      <m:t>𝑇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/>
                                        </m:ctrlPr>
                                      </m:accPr>
                                      <m:e>
                                        <m:r>
                                          <a:rPr lang="tr-TR" i="1"/>
                                          <m:t>𝑏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/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𝑢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</m:d>
                              </m:e>
                            </m:d>
                          </m:e>
                          <m:e>
                            <m:r>
                              <a:rPr lang="tr-TR" i="1"/>
                              <m:t>(4)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(1</a:t>
                </a:r>
                <a:r>
                  <a:rPr lang="tr-TR" dirty="0" smtClean="0"/>
                  <a:t>) ′</a:t>
                </a:r>
                <a:r>
                  <a:rPr lang="tr-TR" dirty="0"/>
                  <a:t>e göre, i=1,2,…,m için </a:t>
                </a:r>
                <a:r>
                  <a:rPr lang="tr-TR" dirty="0" smtClean="0"/>
                  <a:t>minimizasyonuna </a:t>
                </a:r>
                <a:r>
                  <a:rPr lang="tr-TR" dirty="0"/>
                  <a:t>eşittir.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/>
                          </m:ctrlPr>
                        </m:dPr>
                        <m:e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𝑢</m:t>
                              </m:r>
                            </m:e>
                            <m:sub>
                              <m:r>
                                <a:rPr lang="tr-TR" i="1"/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tr-TR" i="1"/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tr-TR" i="1"/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/>
                              </m:ctrlPr>
                            </m:mPr>
                            <m:mr>
                              <m:e>
                                <m:r>
                                  <a:rPr lang="tr-TR" i="1"/>
                                  <m:t>+</m:t>
                                </m:r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𝑢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𝑖</m:t>
                                    </m:r>
                                  </m:sub>
                                </m:sSub>
                                <m:r>
                                  <a:rPr lang="tr-TR" i="1"/>
                                  <m:t>(</m:t>
                                </m:r>
                                <m:r>
                                  <a:rPr lang="tr-TR" i="1"/>
                                  <m:t>𝑡</m:t>
                                </m:r>
                                <m:r>
                                  <a:rPr lang="tr-TR" i="1"/>
                                  <m:t>)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𝑢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tr-TR" i="1"/>
                                  <m:t>≥</m:t>
                                </m:r>
                              </m:e>
                              <m:e>
                                <m:r>
                                  <a:rPr lang="tr-TR" i="1"/>
                                  <m:t>0 </m:t>
                                </m:r>
                                <m:r>
                                  <a:rPr lang="tr-TR" i="1"/>
                                  <m:t>𝑖</m:t>
                                </m:r>
                                <m:r>
                                  <a:rPr lang="tr-TR" i="1"/>
                                  <m:t>ç</m:t>
                                </m:r>
                                <m:r>
                                  <a:rPr lang="tr-TR" i="1"/>
                                  <m:t>𝑖𝑛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/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𝑢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𝑖</m:t>
                                    </m:r>
                                  </m:sub>
                                </m:sSub>
                                <m:r>
                                  <a:rPr lang="tr-TR" i="1"/>
                                  <m:t>(</m:t>
                                </m:r>
                                <m:r>
                                  <a:rPr lang="tr-TR" i="1"/>
                                  <m:t>𝑡</m:t>
                                </m:r>
                                <m:r>
                                  <a:rPr lang="tr-TR" i="1"/>
                                  <m:t>)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𝑢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tr-TR" i="1"/>
                                  <m:t>≤</m:t>
                                </m:r>
                              </m:e>
                              <m:e>
                                <m:r>
                                  <a:rPr lang="tr-TR" i="1"/>
                                  <m:t>0 </m:t>
                                </m:r>
                                <m:r>
                                  <a:rPr lang="tr-TR" i="1"/>
                                  <m:t>𝑖</m:t>
                                </m:r>
                                <m:r>
                                  <a:rPr lang="tr-TR" i="1"/>
                                  <m:t>ç</m:t>
                                </m:r>
                                <m:r>
                                  <a:rPr lang="tr-TR" i="1"/>
                                  <m:t>𝑖𝑛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Olduğundan, (4)’ün minimizasyonu,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ℋ</m:t>
                          </m:r>
                        </m:e>
                        <m:sub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𝑢</m:t>
                              </m:r>
                            </m:e>
                            <m:sub>
                              <m:r>
                                <a:rPr lang="tr-TR" i="1"/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tr-TR" i="1"/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tr-TR" i="1"/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/>
                              </m:ctrlPr>
                            </m:mPr>
                            <m:mr>
                              <m:e>
                                <m:r>
                                  <a:rPr lang="tr-TR" i="1"/>
                                  <m:t>[1+</m:t>
                                </m:r>
                                <m:sSup>
                                  <m:sSupPr>
                                    <m:ctrlPr>
                                      <a:rPr lang="tr-TR" i="1"/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/>
                                        </m:ctrlPr>
                                      </m:accPr>
                                      <m:e>
                                        <m:r>
                                          <a:rPr lang="tr-TR" i="1"/>
                                          <m:t>𝑝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tr-TR" i="1"/>
                                      <m:t>∗</m:t>
                                    </m:r>
                                    <m:r>
                                      <a:rPr lang="tr-TR" i="1"/>
                                      <m:t>𝑇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/>
                                        </m:ctrlPr>
                                      </m:accPr>
                                      <m:e>
                                        <m:r>
                                          <a:rPr lang="tr-TR" i="1"/>
                                          <m:t>𝑏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/>
                                      <m:t>𝑖</m:t>
                                    </m:r>
                                  </m:sub>
                                </m:sSub>
                                <m:r>
                                  <a:rPr lang="tr-TR" i="1"/>
                                  <m:t>](</m:t>
                                </m:r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𝑢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𝑖</m:t>
                                    </m:r>
                                  </m:sub>
                                </m:sSub>
                                <m:r>
                                  <a:rPr lang="tr-TR" i="1"/>
                                  <m:t>(</m:t>
                                </m:r>
                                <m:r>
                                  <a:rPr lang="tr-TR" i="1"/>
                                  <m:t>𝑡</m:t>
                                </m:r>
                                <m:r>
                                  <a:rPr lang="tr-TR" i="1"/>
                                  <m:t>)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𝑢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</m:d>
                                <m:r>
                                  <a:rPr lang="tr-TR" i="1"/>
                                  <m:t>≥0 </m:t>
                                </m:r>
                                <m:r>
                                  <a:rPr lang="tr-TR" i="1"/>
                                  <m:t>𝑖</m:t>
                                </m:r>
                                <m:r>
                                  <a:rPr lang="tr-TR" i="1"/>
                                  <m:t>ç</m:t>
                                </m:r>
                                <m:r>
                                  <a:rPr lang="tr-TR" i="1"/>
                                  <m:t>𝑖𝑛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/>
                                  <m:t>[−1+</m:t>
                                </m:r>
                                <m:sSup>
                                  <m:sSupPr>
                                    <m:ctrlPr>
                                      <a:rPr lang="tr-TR" i="1"/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/>
                                        </m:ctrlPr>
                                      </m:accPr>
                                      <m:e>
                                        <m:r>
                                          <a:rPr lang="tr-TR" i="1"/>
                                          <m:t>𝑝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tr-TR" i="1"/>
                                      <m:t>∗</m:t>
                                    </m:r>
                                    <m:r>
                                      <a:rPr lang="tr-TR" i="1"/>
                                      <m:t>𝑇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/>
                                        </m:ctrlPr>
                                      </m:accPr>
                                      <m:e>
                                        <m:r>
                                          <a:rPr lang="tr-TR" i="1"/>
                                          <m:t>𝑏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/>
                                      <m:t>𝑖</m:t>
                                    </m:r>
                                  </m:sub>
                                </m:sSub>
                                <m:r>
                                  <a:rPr lang="tr-TR" i="1"/>
                                  <m:t>](</m:t>
                                </m:r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𝑢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𝑖</m:t>
                                    </m:r>
                                  </m:sub>
                                </m:sSub>
                                <m:r>
                                  <a:rPr lang="tr-TR" i="1"/>
                                  <m:t>(</m:t>
                                </m:r>
                                <m:r>
                                  <a:rPr lang="tr-TR" i="1"/>
                                  <m:t>𝑡</m:t>
                                </m:r>
                                <m:r>
                                  <a:rPr lang="tr-TR" i="1"/>
                                  <m:t>)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𝑢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</m:d>
                                <m:r>
                                  <a:rPr lang="tr-TR" i="1"/>
                                  <m:t>≤0 </m:t>
                                </m:r>
                                <m:r>
                                  <a:rPr lang="tr-TR" i="1"/>
                                  <m:t>𝑖</m:t>
                                </m:r>
                                <m:r>
                                  <a:rPr lang="tr-TR" i="1"/>
                                  <m:t>ç</m:t>
                                </m:r>
                                <m:r>
                                  <a:rPr lang="tr-TR" i="1"/>
                                  <m:t>𝑖𝑛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Minimizasyonuna eşittir.</a:t>
                </a:r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20.05.2019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7861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>
                <a:solidFill>
                  <a:srgbClr val="000000"/>
                </a:solidFill>
              </a:rPr>
              <a:t>Minimum-Yakıt Problemleri için Optimal Kontrol Formu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/>
                  <a:t>(1)’e göre bu minimizasyondan şu elde edilir</a:t>
                </a:r>
                <a:r>
                  <a:rPr lang="tr-TR" dirty="0" smtClean="0"/>
                  <a:t>:</a:t>
                </a:r>
              </a:p>
              <a:p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tr-TR" i="1"/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tr-TR" i="1"/>
                                      </m:ctrlPr>
                                    </m:mP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tr-TR" i="1"/>
                                            </m:ctrlPr>
                                          </m:sSubSupPr>
                                          <m:e>
                                            <m:r>
                                              <a:rPr lang="tr-TR" i="1"/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tr-TR" i="1"/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tr-TR" i="1"/>
                                              <m:t>∗</m:t>
                                            </m:r>
                                          </m:sup>
                                        </m:sSubSup>
                                        <m:r>
                                          <a:rPr lang="tr-TR" i="1"/>
                                          <m:t>=</m:t>
                                        </m:r>
                                        <m:d>
                                          <m:dPr>
                                            <m:begChr m:val="{"/>
                                            <m:endChr m:val=""/>
                                            <m:ctrlPr>
                                              <a:rPr lang="tr-TR" i="1"/>
                                            </m:ctrlPr>
                                          </m:dP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tr-TR" i="1"/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tr-TR" i="1"/>
                                                    <m:t>+1</m:t>
                                                  </m:r>
                                                </m:e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tr-TR" i="1"/>
                                                      </m:ctrlPr>
                                                    </m:sSupPr>
                                                    <m:e>
                                                      <m:acc>
                                                        <m:accPr>
                                                          <m:chr m:val="̲"/>
                                                          <m:ctrlPr>
                                                            <a:rPr lang="tr-TR" i="1"/>
                                                          </m:ctrlPr>
                                                        </m:accPr>
                                                        <m:e>
                                                          <m:r>
                                                            <a:rPr lang="tr-TR" i="1"/>
                                                            <m:t>𝑝</m:t>
                                                          </m:r>
                                                        </m:e>
                                                      </m:acc>
                                                    </m:e>
                                                    <m:sup>
                                                      <m:r>
                                                        <a:rPr lang="tr-TR" i="1"/>
                                                        <m:t>∗</m:t>
                                                      </m:r>
                                                      <m:r>
                                                        <a:rPr lang="tr-TR" i="1"/>
                                                        <m:t>𝑇</m:t>
                                                      </m:r>
                                                    </m:sup>
                                                  </m:sSup>
                                                  <m:sSub>
                                                    <m:sSubPr>
                                                      <m:ctrlPr>
                                                        <a:rPr lang="tr-TR" i="1"/>
                                                      </m:ctrlPr>
                                                    </m:sSubPr>
                                                    <m:e>
                                                      <m:acc>
                                                        <m:accPr>
                                                          <m:chr m:val="̲"/>
                                                          <m:ctrlPr>
                                                            <a:rPr lang="tr-TR" i="1"/>
                                                          </m:ctrlPr>
                                                        </m:accPr>
                                                        <m:e>
                                                          <m:r>
                                                            <a:rPr lang="tr-TR" i="1"/>
                                                            <m:t>𝑏</m:t>
                                                          </m:r>
                                                        </m:e>
                                                      </m:acc>
                                                    </m:e>
                                                    <m:sub>
                                                      <m:r>
                                                        <a:rPr lang="tr-TR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tr-TR" i="1"/>
                                                    <m:t>&lt;−1 </m:t>
                                                  </m:r>
                                                  <m:r>
                                                    <a:rPr lang="tr-TR" i="1"/>
                                                    <m:t>𝑖</m:t>
                                                  </m:r>
                                                  <m:r>
                                                    <a:rPr lang="tr-TR" i="1"/>
                                                    <m:t>ç</m:t>
                                                  </m:r>
                                                  <m:r>
                                                    <a:rPr lang="tr-TR" i="1"/>
                                                    <m:t>𝑖𝑛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tr-TR" i="1"/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tr-TR" i="1"/>
                                                    <m:t>−1&lt;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tr-TR" i="1"/>
                                                      </m:ctrlPr>
                                                    </m:sSupPr>
                                                    <m:e>
                                                      <m:acc>
                                                        <m:accPr>
                                                          <m:chr m:val="̲"/>
                                                          <m:ctrlPr>
                                                            <a:rPr lang="tr-TR" i="1"/>
                                                          </m:ctrlPr>
                                                        </m:accPr>
                                                        <m:e>
                                                          <m:r>
                                                            <a:rPr lang="tr-TR" i="1"/>
                                                            <m:t>𝑝</m:t>
                                                          </m:r>
                                                        </m:e>
                                                      </m:acc>
                                                    </m:e>
                                                    <m:sup>
                                                      <m:r>
                                                        <a:rPr lang="tr-TR" i="1"/>
                                                        <m:t>∗</m:t>
                                                      </m:r>
                                                      <m:r>
                                                        <a:rPr lang="tr-TR" i="1"/>
                                                        <m:t>𝑇</m:t>
                                                      </m:r>
                                                    </m:sup>
                                                  </m:sSup>
                                                  <m:sSub>
                                                    <m:sSubPr>
                                                      <m:ctrlPr>
                                                        <a:rPr lang="tr-TR" i="1"/>
                                                      </m:ctrlPr>
                                                    </m:sSubPr>
                                                    <m:e>
                                                      <m:acc>
                                                        <m:accPr>
                                                          <m:chr m:val="̲"/>
                                                          <m:ctrlPr>
                                                            <a:rPr lang="tr-TR" i="1"/>
                                                          </m:ctrlPr>
                                                        </m:accPr>
                                                        <m:e>
                                                          <m:r>
                                                            <a:rPr lang="tr-TR" i="1"/>
                                                            <m:t>𝑏</m:t>
                                                          </m:r>
                                                        </m:e>
                                                      </m:acc>
                                                    </m:e>
                                                    <m:sub>
                                                      <m:r>
                                                        <a:rPr lang="tr-TR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tr-TR" i="1"/>
                                                    <m:t>&lt;+1 </m:t>
                                                  </m:r>
                                                  <m:r>
                                                    <a:rPr lang="tr-TR" i="1"/>
                                                    <m:t>𝑖</m:t>
                                                  </m:r>
                                                  <m:r>
                                                    <a:rPr lang="tr-TR" i="1"/>
                                                    <m:t>ç</m:t>
                                                  </m:r>
                                                  <m:r>
                                                    <a:rPr lang="tr-TR" i="1"/>
                                                    <m:t>𝑖𝑛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tr-TR" i="1"/>
                                                    <m:t>−1</m:t>
                                                  </m:r>
                                                </m:e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tr-TR" i="1"/>
                                                      </m:ctrlPr>
                                                    </m:sSupPr>
                                                    <m:e>
                                                      <m:acc>
                                                        <m:accPr>
                                                          <m:chr m:val="̲"/>
                                                          <m:ctrlPr>
                                                            <a:rPr lang="tr-TR" i="1"/>
                                                          </m:ctrlPr>
                                                        </m:accPr>
                                                        <m:e>
                                                          <m:r>
                                                            <a:rPr lang="tr-TR" i="1"/>
                                                            <m:t>𝑝</m:t>
                                                          </m:r>
                                                        </m:e>
                                                      </m:acc>
                                                    </m:e>
                                                    <m:sup>
                                                      <m:r>
                                                        <a:rPr lang="tr-TR" i="1"/>
                                                        <m:t>∗</m:t>
                                                      </m:r>
                                                      <m:r>
                                                        <a:rPr lang="tr-TR" i="1"/>
                                                        <m:t>𝑇</m:t>
                                                      </m:r>
                                                    </m:sup>
                                                  </m:sSup>
                                                  <m:sSub>
                                                    <m:sSubPr>
                                                      <m:ctrlPr>
                                                        <a:rPr lang="tr-TR" i="1"/>
                                                      </m:ctrlPr>
                                                    </m:sSubPr>
                                                    <m:e>
                                                      <m:acc>
                                                        <m:accPr>
                                                          <m:chr m:val="̲"/>
                                                          <m:ctrlPr>
                                                            <a:rPr lang="tr-TR" i="1"/>
                                                          </m:ctrlPr>
                                                        </m:accPr>
                                                        <m:e>
                                                          <m:r>
                                                            <a:rPr lang="tr-TR" i="1"/>
                                                            <m:t>𝑏</m:t>
                                                          </m:r>
                                                        </m:e>
                                                      </m:acc>
                                                    </m:e>
                                                    <m:sub>
                                                      <m:r>
                                                        <a:rPr lang="tr-TR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tr-TR" i="1"/>
                                                    <m:t>&gt;+1 </m:t>
                                                  </m:r>
                                                  <m:r>
                                                    <a:rPr lang="tr-TR" i="1"/>
                                                    <m:t>𝑖</m:t>
                                                  </m:r>
                                                  <m:r>
                                                    <a:rPr lang="tr-TR" i="1"/>
                                                    <m:t>ç</m:t>
                                                  </m:r>
                                                  <m:r>
                                                    <a:rPr lang="tr-TR" i="1"/>
                                                    <m:t>𝑖𝑛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tr-TR" i="1"/>
                                                    <m:t>𝐵𝑒𝑙𝑖𝑟𝑙𝑒𝑛𝑚𝑒𝑚𝑖</m:t>
                                                  </m:r>
                                                  <m:r>
                                                    <a:rPr lang="tr-TR" i="1"/>
                                                    <m:t>ş </m:t>
                                                  </m:r>
                                                  <m:r>
                                                    <a:rPr lang="tr-TR" i="1"/>
                                                    <m:t>𝑁𝑒𝑔𝑎𝑡𝑖𝑓</m:t>
                                                  </m:r>
                                                  <m:r>
                                                    <a:rPr lang="tr-TR" i="1"/>
                                                    <m:t> </m:t>
                                                  </m:r>
                                                  <m:r>
                                                    <a:rPr lang="tr-TR" i="1"/>
                                                    <m:t>𝑂𝑙𝑚𝑎𝑦𝑎𝑛</m:t>
                                                  </m:r>
                                                  <m:r>
                                                    <a:rPr lang="tr-TR" i="1"/>
                                                    <m:t> </m:t>
                                                  </m:r>
                                                  <m:r>
                                                    <a:rPr lang="tr-TR" i="1"/>
                                                    <m:t>𝑑𝑒</m:t>
                                                  </m:r>
                                                  <m:r>
                                                    <a:rPr lang="tr-TR" i="1"/>
                                                    <m:t>ğ</m:t>
                                                  </m:r>
                                                  <m:r>
                                                    <a:rPr lang="tr-TR" i="1"/>
                                                    <m:t>𝑒𝑟</m:t>
                                                  </m:r>
                                                </m:e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tr-TR" i="1"/>
                                                      </m:ctrlPr>
                                                    </m:sSupPr>
                                                    <m:e>
                                                      <m:acc>
                                                        <m:accPr>
                                                          <m:chr m:val="̲"/>
                                                          <m:ctrlPr>
                                                            <a:rPr lang="tr-TR" i="1"/>
                                                          </m:ctrlPr>
                                                        </m:accPr>
                                                        <m:e>
                                                          <m:r>
                                                            <a:rPr lang="tr-TR" i="1"/>
                                                            <m:t>𝑝</m:t>
                                                          </m:r>
                                                        </m:e>
                                                      </m:acc>
                                                    </m:e>
                                                    <m:sup>
                                                      <m:r>
                                                        <a:rPr lang="tr-TR" i="1"/>
                                                        <m:t>∗</m:t>
                                                      </m:r>
                                                      <m:r>
                                                        <a:rPr lang="tr-TR" i="1"/>
                                                        <m:t>𝑇</m:t>
                                                      </m:r>
                                                    </m:sup>
                                                  </m:sSup>
                                                  <m:sSub>
                                                    <m:sSubPr>
                                                      <m:ctrlPr>
                                                        <a:rPr lang="tr-TR" i="1"/>
                                                      </m:ctrlPr>
                                                    </m:sSubPr>
                                                    <m:e>
                                                      <m:acc>
                                                        <m:accPr>
                                                          <m:chr m:val="̲"/>
                                                          <m:ctrlPr>
                                                            <a:rPr lang="tr-TR" i="1"/>
                                                          </m:ctrlPr>
                                                        </m:accPr>
                                                        <m:e>
                                                          <m:r>
                                                            <a:rPr lang="tr-TR" i="1"/>
                                                            <m:t>𝑏</m:t>
                                                          </m:r>
                                                        </m:e>
                                                      </m:acc>
                                                    </m:e>
                                                    <m:sub>
                                                      <m:r>
                                                        <a:rPr lang="tr-TR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tr-TR" i="1"/>
                                                    <m:t>=−1 </m:t>
                                                  </m:r>
                                                  <m:r>
                                                    <a:rPr lang="tr-TR" i="1"/>
                                                    <m:t>𝑖</m:t>
                                                  </m:r>
                                                  <m:r>
                                                    <a:rPr lang="tr-TR" i="1"/>
                                                    <m:t>ç</m:t>
                                                  </m:r>
                                                  <m:r>
                                                    <a:rPr lang="tr-TR" i="1"/>
                                                    <m:t>𝑖𝑛</m:t>
                                                  </m:r>
                                                  <m:r>
                                                    <a:rPr lang="tr-TR" i="1"/>
                                                    <m:t> [</m:t>
                                                  </m:r>
                                                  <m:r>
                                                    <a:rPr lang="tr-TR" i="1"/>
                                                    <m:t>𝐹𝑇𝐼</m:t>
                                                  </m:r>
                                                  <m:r>
                                                    <a:rPr lang="tr-TR" i="1"/>
                                                    <m:t>]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tr-TR" i="1"/>
                                                    <m:t>𝐵𝑒𝑙𝑖𝑟𝑙𝑒𝑛𝑚𝑒𝑚𝑖</m:t>
                                                  </m:r>
                                                  <m:r>
                                                    <a:rPr lang="tr-TR" i="1"/>
                                                    <m:t>ş </m:t>
                                                  </m:r>
                                                  <m:r>
                                                    <a:rPr lang="tr-TR" i="1"/>
                                                    <m:t>𝑃𝑜𝑧𝑖𝑡𝑖𝑓</m:t>
                                                  </m:r>
                                                  <m:r>
                                                    <a:rPr lang="tr-TR" i="1"/>
                                                    <m:t> </m:t>
                                                  </m:r>
                                                  <m:r>
                                                    <a:rPr lang="tr-TR" i="1"/>
                                                    <m:t>𝑂𝑙𝑚𝑎𝑦𝑎𝑛</m:t>
                                                  </m:r>
                                                  <m:r>
                                                    <a:rPr lang="tr-TR" i="1"/>
                                                    <m:t> </m:t>
                                                  </m:r>
                                                  <m:r>
                                                    <a:rPr lang="tr-TR" i="1"/>
                                                    <m:t>𝐷𝑒</m:t>
                                                  </m:r>
                                                  <m:r>
                                                    <a:rPr lang="tr-TR" i="1"/>
                                                    <m:t>ğ</m:t>
                                                  </m:r>
                                                  <m:r>
                                                    <a:rPr lang="tr-TR" i="1"/>
                                                    <m:t>𝑒𝑟</m:t>
                                                  </m:r>
                                                </m:e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tr-TR" i="1"/>
                                                      </m:ctrlPr>
                                                    </m:sSupPr>
                                                    <m:e>
                                                      <m:acc>
                                                        <m:accPr>
                                                          <m:chr m:val="̲"/>
                                                          <m:ctrlPr>
                                                            <a:rPr lang="tr-TR" i="1"/>
                                                          </m:ctrlPr>
                                                        </m:accPr>
                                                        <m:e>
                                                          <m:r>
                                                            <a:rPr lang="tr-TR" i="1"/>
                                                            <m:t>𝑝</m:t>
                                                          </m:r>
                                                        </m:e>
                                                      </m:acc>
                                                    </m:e>
                                                    <m:sup>
                                                      <m:r>
                                                        <a:rPr lang="tr-TR" i="1"/>
                                                        <m:t>∗</m:t>
                                                      </m:r>
                                                      <m:r>
                                                        <a:rPr lang="tr-TR" i="1"/>
                                                        <m:t>𝑇</m:t>
                                                      </m:r>
                                                    </m:sup>
                                                  </m:sSup>
                                                  <m:sSub>
                                                    <m:sSubPr>
                                                      <m:ctrlPr>
                                                        <a:rPr lang="tr-TR" i="1"/>
                                                      </m:ctrlPr>
                                                    </m:sSubPr>
                                                    <m:e>
                                                      <m:acc>
                                                        <m:accPr>
                                                          <m:chr m:val="̲"/>
                                                          <m:ctrlPr>
                                                            <a:rPr lang="tr-TR" i="1"/>
                                                          </m:ctrlPr>
                                                        </m:accPr>
                                                        <m:e>
                                                          <m:r>
                                                            <a:rPr lang="tr-TR" i="1"/>
                                                            <m:t>𝑏</m:t>
                                                          </m:r>
                                                        </m:e>
                                                      </m:acc>
                                                    </m:e>
                                                    <m:sub>
                                                      <m:r>
                                                        <a:rPr lang="tr-TR" i="1"/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tr-TR" i="1"/>
                                                    <m:t>=+1 </m:t>
                                                  </m:r>
                                                  <m:r>
                                                    <a:rPr lang="tr-TR" i="1"/>
                                                    <m:t>𝑖</m:t>
                                                  </m:r>
                                                  <m:r>
                                                    <a:rPr lang="tr-TR" i="1"/>
                                                    <m:t>ç</m:t>
                                                  </m:r>
                                                  <m:r>
                                                    <a:rPr lang="tr-TR" i="1"/>
                                                    <m:t>𝑖𝑛</m:t>
                                                  </m:r>
                                                  <m:r>
                                                    <a:rPr lang="tr-TR" i="1"/>
                                                    <m:t>[</m:t>
                                                  </m:r>
                                                  <m:r>
                                                    <a:rPr lang="tr-TR" i="1"/>
                                                    <m:t>𝐹𝑇𝐼</m:t>
                                                  </m:r>
                                                  <m:r>
                                                    <a:rPr lang="tr-TR" i="1"/>
                                                    <m:t>]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d>
                                      </m:e>
                                      <m:e>
                                        <m:r>
                                          <a:rPr lang="tr-TR" i="1"/>
                                          <m:t>(</m:t>
                                        </m:r>
                                        <m:r>
                                          <a:rPr lang="tr-TR" i="1"/>
                                          <m:t>𝑅</m:t>
                                        </m:r>
                                        <m:r>
                                          <a:rPr lang="tr-TR" i="1"/>
                                          <m:t>)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r>
                                    <a:rPr lang="tr-TR" i="1"/>
                                    <m:t>𝐹𝑇𝐼</m:t>
                                  </m:r>
                                  <m:r>
                                    <a:rPr lang="tr-TR" i="1"/>
                                    <m:t>⇒</m:t>
                                  </m:r>
                                  <m:r>
                                    <a:rPr lang="tr-TR" i="1"/>
                                    <m:t>𝐾</m:t>
                                  </m:r>
                                  <m:r>
                                    <a:rPr lang="tr-TR" i="1"/>
                                    <m:t>ı</m:t>
                                  </m:r>
                                  <m:r>
                                    <a:rPr lang="tr-TR" i="1"/>
                                    <m:t>𝑠</m:t>
                                  </m:r>
                                  <m:r>
                                    <a:rPr lang="tr-TR" i="1"/>
                                    <m:t>ı</m:t>
                                  </m:r>
                                  <m:r>
                                    <a:rPr lang="tr-TR" i="1"/>
                                    <m:t>𝑡𝑙</m:t>
                                  </m:r>
                                  <m:r>
                                    <a:rPr lang="tr-TR" i="1"/>
                                    <m:t>ı </m:t>
                                  </m:r>
                                  <m:r>
                                    <a:rPr lang="tr-TR" i="1"/>
                                    <m:t>𝑏𝑖𝑟</m:t>
                                  </m:r>
                                  <m:r>
                                    <a:rPr lang="tr-TR" i="1"/>
                                    <m:t> </m:t>
                                  </m:r>
                                  <m:r>
                                    <a:rPr lang="tr-TR" i="1"/>
                                    <m:t>𝑧𝑎𝑚𝑎𝑛</m:t>
                                  </m:r>
                                  <m:r>
                                    <a:rPr lang="tr-TR" i="1"/>
                                    <m:t> </m:t>
                                  </m:r>
                                  <m:r>
                                    <a:rPr lang="tr-TR" i="1"/>
                                    <m:t>𝑎𝑟𝑎𝑙</m:t>
                                  </m:r>
                                  <m:r>
                                    <a:rPr lang="tr-TR" i="1"/>
                                    <m:t>ığı </m:t>
                                  </m:r>
                                  <m:r>
                                    <a:rPr lang="tr-TR" i="1"/>
                                    <m:t>𝑖</m:t>
                                  </m:r>
                                  <m:r>
                                    <a:rPr lang="tr-TR" i="1"/>
                                    <m:t>ç</m:t>
                                  </m:r>
                                  <m:r>
                                    <a:rPr lang="tr-TR" i="1"/>
                                    <m:t>𝑖𝑛</m:t>
                                  </m:r>
                                  <m:r>
                                    <a:rPr lang="tr-TR" i="1"/>
                                    <m:t> (</m:t>
                                  </m:r>
                                  <m:r>
                                    <a:rPr lang="tr-TR" i="1"/>
                                    <m:t>𝐹𝑖𝑛𝑖𝑡𝑒</m:t>
                                  </m:r>
                                  <m:r>
                                    <a:rPr lang="tr-TR" i="1"/>
                                    <m:t> </m:t>
                                  </m:r>
                                  <m:r>
                                    <a:rPr lang="tr-TR" i="1"/>
                                    <m:t>𝑇𝑖𝑚𝑒</m:t>
                                  </m:r>
                                  <m:r>
                                    <a:rPr lang="tr-TR" i="1"/>
                                    <m:t> </m:t>
                                  </m:r>
                                  <m:r>
                                    <a:rPr lang="tr-TR" i="1"/>
                                    <m:t>𝐼𝑛𝑡𝑒𝑟𝑣𝑎𝑙</m:t>
                                  </m:r>
                                  <m:r>
                                    <a:rPr lang="tr-TR" i="1"/>
                                    <m:t>)</m:t>
                                  </m:r>
                                </m:e>
                              </m:mr>
                            </m:m>
                          </m:e>
                        </m:mr>
                        <m:mr>
                          <m:e>
                            <m:r>
                              <a:rPr lang="tr-TR" i="1"/>
                              <m:t>𝑖</m:t>
                            </m:r>
                            <m:r>
                              <a:rPr lang="tr-TR" i="1"/>
                              <m:t>=1,2,…,</m:t>
                            </m:r>
                            <m:r>
                              <a:rPr lang="tr-TR" i="1"/>
                              <m:t>𝑚</m:t>
                            </m:r>
                            <m:r>
                              <a:rPr lang="tr-TR" i="1"/>
                              <m:t> </m:t>
                            </m:r>
                            <m:r>
                              <a:rPr lang="tr-TR" i="1"/>
                              <m:t>𝑖</m:t>
                            </m:r>
                            <m:r>
                              <a:rPr lang="tr-TR" i="1"/>
                              <m:t>ç</m:t>
                            </m:r>
                            <m:r>
                              <a:rPr lang="tr-TR" i="1"/>
                              <m:t>𝑖𝑛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lvl="0"/>
                <a:r>
                  <a:rPr lang="tr-TR" dirty="0"/>
                  <a:t>Note that for normal problems O.C. is bang-off-bang.</a:t>
                </a:r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20.05.2019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7101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>
                <a:solidFill>
                  <a:srgbClr val="000000"/>
                </a:solidFill>
              </a:rPr>
              <a:t>Minimum-Yakıt Problemleri için Optimal Kontrol Formu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20.05.2019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7</a:t>
            </a:fld>
            <a:endParaRPr lang="tr-TR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756" y="1214438"/>
            <a:ext cx="4895700" cy="4881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3133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>
                <a:solidFill>
                  <a:srgbClr val="000000"/>
                </a:solidFill>
              </a:rPr>
              <a:t>Minimum-Yakıt Problemleri için </a:t>
            </a:r>
            <a:r>
              <a:rPr lang="tr-TR" sz="2800" dirty="0" smtClean="0">
                <a:solidFill>
                  <a:srgbClr val="000000"/>
                </a:solidFill>
              </a:rPr>
              <a:t>Örnek Problem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/>
                          </m:ctrlPr>
                        </m:accPr>
                        <m:e>
                          <m:r>
                            <a:rPr lang="tr-TR" i="1"/>
                            <m:t>𝑥</m:t>
                          </m:r>
                        </m:e>
                      </m:acc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𝑡</m:t>
                          </m:r>
                        </m:e>
                      </m:d>
                      <m:r>
                        <a:rPr lang="tr-TR" i="1"/>
                        <m:t>=</m:t>
                      </m:r>
                      <m:r>
                        <a:rPr lang="tr-TR" i="1"/>
                        <m:t>𝑢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𝑡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𝑥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0</m:t>
                          </m:r>
                        </m:e>
                      </m:d>
                      <m:r>
                        <a:rPr lang="tr-TR" i="1"/>
                        <m:t>=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𝑥</m:t>
                          </m:r>
                        </m:e>
                        <m:sub>
                          <m:r>
                            <a:rPr lang="tr-TR" i="1"/>
                            <m:t>0</m:t>
                          </m:r>
                        </m:sub>
                      </m:sSub>
                      <m:r>
                        <a:rPr lang="tr-TR" i="1"/>
                        <m:t>=</m:t>
                      </m:r>
                      <m:r>
                        <a:rPr lang="tr-TR" i="1"/>
                        <m:t>𝐾𝑒𝑦𝑓𝑖</m:t>
                      </m:r>
                      <m:r>
                        <a:rPr lang="tr-TR" i="1"/>
                        <m:t> </m:t>
                      </m:r>
                      <m:r>
                        <a:rPr lang="tr-TR" i="1"/>
                        <m:t>𝐵𝑒𝑙𝑖𝑟𝑙𝑒𝑛𝑚𝑖</m:t>
                      </m:r>
                      <m:r>
                        <a:rPr lang="tr-TR" i="1"/>
                        <m:t>ş</m:t>
                      </m:r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𝑥</m:t>
                          </m:r>
                        </m:e>
                        <m:sub>
                          <m:r>
                            <a:rPr lang="tr-TR" i="1"/>
                            <m:t>𝑓</m:t>
                          </m:r>
                        </m:sub>
                      </m:sSub>
                      <m:r>
                        <a:rPr lang="tr-TR" i="1"/>
                        <m:t>=0</m:t>
                      </m:r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𝐽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𝑢</m:t>
                          </m:r>
                        </m:e>
                      </m:d>
                      <m:r>
                        <a:rPr lang="tr-TR" i="1"/>
                        <m:t>=</m:t>
                      </m:r>
                      <m:nary>
                        <m:naryPr>
                          <m:ctrlPr>
                            <a:rPr lang="tr-TR" i="1"/>
                          </m:ctrlPr>
                        </m:naryPr>
                        <m:sub>
                          <m:r>
                            <a:rPr lang="tr-TR" i="1"/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𝑢</m:t>
                              </m:r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tr-TR" i="1"/>
                            <m:t>𝑑𝑡</m:t>
                          </m:r>
                        </m:e>
                      </m:nary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𝑡</m:t>
                          </m:r>
                        </m:e>
                        <m:sub>
                          <m:r>
                            <a:rPr lang="tr-TR" i="1"/>
                            <m:t>𝑓</m:t>
                          </m:r>
                        </m:sub>
                      </m:sSub>
                      <m:r>
                        <a:rPr lang="tr-TR" i="1"/>
                        <m:t>⇒</m:t>
                      </m:r>
                      <m:r>
                        <a:rPr lang="tr-TR" i="1"/>
                        <m:t>𝑆𝑒𝑟𝑏𝑒𝑠𝑡</m:t>
                      </m:r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𝑢</m:t>
                          </m:r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tr-TR" i="1"/>
                        <m:t>≤1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Optimal kontrol kuralını bulunuz.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ℋ</m:t>
                      </m:r>
                      <m:r>
                        <a:rPr lang="tr-TR" i="1"/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𝑢</m:t>
                          </m:r>
                        </m:e>
                      </m:d>
                      <m:r>
                        <a:rPr lang="tr-TR" i="1"/>
                        <m:t>+</m:t>
                      </m:r>
                      <m:r>
                        <a:rPr lang="tr-TR" i="1"/>
                        <m:t>𝑝𝑢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20.05.2019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148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Örnek Problem Devam</a:t>
            </a:r>
            <a:endParaRPr lang="tr-TR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i="1" smtClean="0"/>
                          </m:ctrlPr>
                        </m:dPr>
                        <m:e>
                          <m:r>
                            <a:rPr lang="tr-TR" i="1"/>
                            <m:t>𝐶𝑆</m:t>
                          </m:r>
                        </m:e>
                      </m:d>
                      <m:r>
                        <a:rPr lang="tr-TR" i="1"/>
                        <m:t>⇒</m:t>
                      </m:r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𝑝</m:t>
                              </m:r>
                            </m:e>
                          </m:acc>
                        </m:e>
                        <m:sup>
                          <m:r>
                            <a:rPr lang="tr-TR" i="1"/>
                            <m:t>∗</m:t>
                          </m:r>
                        </m:sup>
                      </m:sSup>
                      <m:r>
                        <a:rPr lang="tr-TR" i="1"/>
                        <m:t>=−</m:t>
                      </m:r>
                      <m:f>
                        <m:fPr>
                          <m:ctrlPr>
                            <a:rPr lang="tr-TR" i="1"/>
                          </m:ctrlPr>
                        </m:fPr>
                        <m:num>
                          <m:r>
                            <a:rPr lang="tr-TR" i="1"/>
                            <m:t>𝛿</m:t>
                          </m:r>
                          <m:r>
                            <a:rPr lang="tr-TR" i="1"/>
                            <m:t>ℋ</m:t>
                          </m:r>
                        </m:num>
                        <m:den>
                          <m:r>
                            <a:rPr lang="tr-TR" i="1"/>
                            <m:t>𝛿</m:t>
                          </m:r>
                          <m:r>
                            <a:rPr lang="tr-TR" i="1"/>
                            <m:t>𝑥</m:t>
                          </m:r>
                        </m:den>
                      </m:f>
                      <m:r>
                        <a:rPr lang="tr-TR" i="1"/>
                        <m:t>=0</m:t>
                      </m:r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⇒</m:t>
                      </m:r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r>
                            <a:rPr lang="tr-TR" i="1"/>
                            <m:t>𝑝</m:t>
                          </m:r>
                        </m:e>
                        <m:sup>
                          <m:r>
                            <a:rPr lang="tr-TR" i="1"/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𝑡</m:t>
                          </m:r>
                        </m:e>
                      </m:d>
                      <m:r>
                        <a:rPr lang="tr-TR" i="1"/>
                        <m:t>=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𝑐</m:t>
                          </m:r>
                        </m:e>
                        <m:sub>
                          <m:r>
                            <a:rPr lang="tr-TR" i="1"/>
                            <m:t>1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tr-TR" i="1"/>
                            <m:t>1</m:t>
                          </m:r>
                        </m:sub>
                      </m:sSub>
                      <m:r>
                        <a:rPr lang="tr-TR" i="1"/>
                        <m:t>=</m:t>
                      </m:r>
                      <m:acc>
                        <m:accPr>
                          <m:chr m:val="̲"/>
                          <m:ctrlPr>
                            <a:rPr lang="tr-TR" i="1"/>
                          </m:ctrlPr>
                        </m:accPr>
                        <m:e>
                          <m:r>
                            <a:rPr lang="tr-TR" i="1"/>
                            <m:t>𝐵</m:t>
                          </m:r>
                        </m:e>
                      </m:acc>
                      <m:r>
                        <a:rPr lang="tr-TR" i="1"/>
                        <m:t>=1</m:t>
                      </m:r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∴</m:t>
                      </m:r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𝑝</m:t>
                              </m:r>
                            </m:e>
                          </m:acc>
                        </m:e>
                        <m:sup>
                          <m:r>
                            <a:rPr lang="tr-TR" i="1"/>
                            <m:t>∗</m:t>
                          </m:r>
                          <m:r>
                            <a:rPr lang="tr-TR" i="1"/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tr-TR" i="1"/>
                            <m:t>1</m:t>
                          </m:r>
                        </m:sub>
                      </m:sSub>
                      <m:r>
                        <a:rPr lang="tr-TR" i="1"/>
                        <m:t>=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𝑐</m:t>
                          </m:r>
                        </m:e>
                        <m:sub>
                          <m:r>
                            <a:rPr lang="tr-TR" i="1"/>
                            <m:t>1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r>
                  <a:rPr lang="tr-TR" i="0" dirty="0" smtClean="0">
                    <a:latin typeface="+mj-lt"/>
                  </a:rPr>
                  <a:t>∴</a:t>
                </a:r>
                <a:r>
                  <a:rPr lang="tr-TR" b="0" i="0" dirty="0" smtClean="0">
                    <a:latin typeface="+mj-lt"/>
                  </a:rPr>
                  <a:t>6. slaytda çıkarılan </a:t>
                </a:r>
                <a:r>
                  <a:rPr lang="tr-TR" i="0" dirty="0" smtClean="0">
                    <a:latin typeface="+mj-lt"/>
                  </a:rPr>
                  <a:t>(R) </a:t>
                </a:r>
                <a:r>
                  <a:rPr lang="tr-TR" b="0" i="0" dirty="0" smtClean="0">
                    <a:latin typeface="+mj-lt"/>
                  </a:rPr>
                  <a:t>eşitliği </a:t>
                </a:r>
                <a:r>
                  <a:rPr lang="tr-TR" i="0" dirty="0" smtClean="0">
                    <a:latin typeface="+mj-lt"/>
                  </a:rPr>
                  <a:t>kullanılarak,</a:t>
                </a:r>
              </a:p>
              <a:p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r>
                            <a:rPr lang="tr-TR" i="1"/>
                            <m:t>𝑢</m:t>
                          </m:r>
                        </m:e>
                        <m:sup>
                          <m:r>
                            <a:rPr lang="tr-TR" i="1"/>
                            <m:t>∗</m:t>
                          </m:r>
                        </m:sup>
                      </m:sSup>
                      <m:r>
                        <a:rPr lang="tr-TR" i="1"/>
                        <m:t>(</m:t>
                      </m:r>
                      <m:r>
                        <a:rPr lang="tr-TR" i="1"/>
                        <m:t>𝑡</m:t>
                      </m:r>
                      <m:r>
                        <a:rPr lang="tr-TR" i="1"/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tr-TR" i="1"/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/>
                              </m:ctrlPr>
                            </m:mPr>
                            <m:mr>
                              <m:e>
                                <m:r>
                                  <a:rPr lang="tr-TR" i="1"/>
                                  <m:t>+1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1</m:t>
                                    </m:r>
                                  </m:sub>
                                </m:sSub>
                                <m:r>
                                  <a:rPr lang="tr-TR" i="1"/>
                                  <m:t>&lt;−1 </m:t>
                                </m:r>
                                <m:r>
                                  <a:rPr lang="tr-TR" i="1"/>
                                  <m:t>𝑖</m:t>
                                </m:r>
                                <m:r>
                                  <a:rPr lang="tr-TR" i="1"/>
                                  <m:t>ç</m:t>
                                </m:r>
                                <m:r>
                                  <a:rPr lang="tr-TR" i="1"/>
                                  <m:t>𝑖𝑛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/>
                                  <m:t>0</m:t>
                                </m:r>
                              </m:e>
                              <m:e>
                                <m:r>
                                  <a:rPr lang="tr-TR" i="1"/>
                                  <m:t>−1&lt;</m:t>
                                </m:r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1</m:t>
                                    </m:r>
                                  </m:sub>
                                </m:sSub>
                                <m:r>
                                  <a:rPr lang="tr-TR" i="1"/>
                                  <m:t>&lt;+1 </m:t>
                                </m:r>
                                <m:r>
                                  <a:rPr lang="tr-TR" i="1"/>
                                  <m:t>𝑖</m:t>
                                </m:r>
                                <m:r>
                                  <a:rPr lang="tr-TR" i="1"/>
                                  <m:t>ç</m:t>
                                </m:r>
                                <m:r>
                                  <a:rPr lang="tr-TR" i="1"/>
                                  <m:t>𝑖𝑛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/>
                                  <m:t>−1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1</m:t>
                                    </m:r>
                                  </m:sub>
                                </m:sSub>
                                <m:r>
                                  <a:rPr lang="tr-TR" i="1"/>
                                  <m:t>&gt;+1 </m:t>
                                </m:r>
                                <m:r>
                                  <a:rPr lang="tr-TR" i="1"/>
                                  <m:t>𝑖</m:t>
                                </m:r>
                                <m:r>
                                  <a:rPr lang="tr-TR" i="1"/>
                                  <m:t>ç</m:t>
                                </m:r>
                                <m:r>
                                  <a:rPr lang="tr-TR" i="1"/>
                                  <m:t>𝑖𝑛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/>
                                  <m:t>𝐵𝑒𝑙𝑖𝑟𝑙𝑒𝑛𝑚𝑒𝑚𝑖</m:t>
                                </m:r>
                                <m:r>
                                  <a:rPr lang="tr-TR" i="1"/>
                                  <m:t>ş </m:t>
                                </m:r>
                                <m:r>
                                  <a:rPr lang="tr-TR" i="1"/>
                                  <m:t>𝑁𝑒𝑔𝑎𝑡𝑖𝑓</m:t>
                                </m:r>
                                <m:r>
                                  <a:rPr lang="tr-TR" i="1"/>
                                  <m:t> </m:t>
                                </m:r>
                                <m:r>
                                  <a:rPr lang="tr-TR" i="1"/>
                                  <m:t>𝑂𝑙𝑚𝑎𝑦𝑎𝑛</m:t>
                                </m:r>
                                <m:r>
                                  <a:rPr lang="tr-TR" i="1"/>
                                  <m:t> </m:t>
                                </m:r>
                                <m:r>
                                  <a:rPr lang="tr-TR" i="1"/>
                                  <m:t>𝑑𝑒</m:t>
                                </m:r>
                                <m:r>
                                  <a:rPr lang="tr-TR" i="1"/>
                                  <m:t>ğ</m:t>
                                </m:r>
                                <m:r>
                                  <a:rPr lang="tr-TR" i="1"/>
                                  <m:t>𝑒𝑟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1</m:t>
                                    </m:r>
                                  </m:sub>
                                </m:sSub>
                                <m:r>
                                  <a:rPr lang="tr-TR" i="1"/>
                                  <m:t>=−1 </m:t>
                                </m:r>
                                <m:r>
                                  <a:rPr lang="tr-TR" i="1"/>
                                  <m:t>𝑖</m:t>
                                </m:r>
                                <m:r>
                                  <a:rPr lang="tr-TR" i="1"/>
                                  <m:t>ç</m:t>
                                </m:r>
                                <m:r>
                                  <a:rPr lang="tr-TR" i="1"/>
                                  <m:t>𝑖𝑛</m:t>
                                </m:r>
                                <m:r>
                                  <a:rPr lang="tr-TR" i="1"/>
                                  <m:t> [</m:t>
                                </m:r>
                                <m:r>
                                  <a:rPr lang="tr-TR" i="1"/>
                                  <m:t>𝐹𝑇𝐼</m:t>
                                </m:r>
                                <m:r>
                                  <a:rPr lang="tr-TR" i="1"/>
                                  <m:t>]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/>
                                  <m:t>𝐵𝑒𝑙𝑖𝑟𝑙𝑒𝑛𝑚𝑒𝑚𝑖</m:t>
                                </m:r>
                                <m:r>
                                  <a:rPr lang="tr-TR" i="1"/>
                                  <m:t>ş </m:t>
                                </m:r>
                                <m:r>
                                  <a:rPr lang="tr-TR" i="1"/>
                                  <m:t>𝑃𝑜𝑧𝑖𝑡𝑖𝑓</m:t>
                                </m:r>
                                <m:r>
                                  <a:rPr lang="tr-TR" i="1"/>
                                  <m:t> </m:t>
                                </m:r>
                                <m:r>
                                  <a:rPr lang="tr-TR" i="1"/>
                                  <m:t>𝑂𝑙𝑚𝑎𝑦𝑎𝑛</m:t>
                                </m:r>
                                <m:r>
                                  <a:rPr lang="tr-TR" i="1"/>
                                  <m:t> </m:t>
                                </m:r>
                                <m:r>
                                  <a:rPr lang="tr-TR" i="1"/>
                                  <m:t>𝐷𝑒</m:t>
                                </m:r>
                                <m:r>
                                  <a:rPr lang="tr-TR" i="1"/>
                                  <m:t>ğ</m:t>
                                </m:r>
                                <m:r>
                                  <a:rPr lang="tr-TR" i="1"/>
                                  <m:t>𝑒𝑟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1</m:t>
                                    </m:r>
                                  </m:sub>
                                </m:sSub>
                                <m:r>
                                  <a:rPr lang="tr-TR" i="1"/>
                                  <m:t>=+1 </m:t>
                                </m:r>
                                <m:r>
                                  <a:rPr lang="tr-TR" i="1"/>
                                  <m:t>𝑖</m:t>
                                </m:r>
                                <m:r>
                                  <a:rPr lang="tr-TR" i="1"/>
                                  <m:t>ç</m:t>
                                </m:r>
                                <m:r>
                                  <a:rPr lang="tr-TR" i="1"/>
                                  <m:t>𝑖𝑛</m:t>
                                </m:r>
                                <m:r>
                                  <a:rPr lang="tr-TR" i="1"/>
                                  <m:t>[</m:t>
                                </m:r>
                                <m:r>
                                  <a:rPr lang="tr-TR" i="1"/>
                                  <m:t>𝐹𝑇𝐼</m:t>
                                </m:r>
                                <m:r>
                                  <a:rPr lang="tr-TR" i="1"/>
                                  <m:t>]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19.05.2019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5710381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>
    <a:lnDef>
      <a:spPr>
        <a:ln w="38100">
          <a:solidFill>
            <a:schemeClr val="tx1"/>
          </a:solidFill>
          <a:headEnd type="triangl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14859</TotalTime>
  <Words>447</Words>
  <Application>Microsoft Office PowerPoint</Application>
  <PresentationFormat>Widescreen</PresentationFormat>
  <Paragraphs>230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Cambria Math</vt:lpstr>
      <vt:lpstr>Corbel</vt:lpstr>
      <vt:lpstr>Times New Roman</vt:lpstr>
      <vt:lpstr>Basis</vt:lpstr>
      <vt:lpstr>Optimal kontrol</vt:lpstr>
      <vt:lpstr>Minimum Kontrol Çabası Problemleri</vt:lpstr>
      <vt:lpstr>Minimum-Yakıt Problemleri için Optimal Kontrol Formu</vt:lpstr>
      <vt:lpstr>Minimum-Yakıt Problemleri için Optimal Kontrol Formu</vt:lpstr>
      <vt:lpstr>Minimum-Yakıt Problemleri için Optimal Kontrol Formu</vt:lpstr>
      <vt:lpstr>Minimum-Yakıt Problemleri için Optimal Kontrol Formu</vt:lpstr>
      <vt:lpstr>Minimum-Yakıt Problemleri için Optimal Kontrol Formu</vt:lpstr>
      <vt:lpstr>Minimum-Yakıt Problemleri için Örnek Problem</vt:lpstr>
      <vt:lpstr>Örnek Problem Devam</vt:lpstr>
      <vt:lpstr>Örnek Problem Devam</vt:lpstr>
      <vt:lpstr>Örnek Problem Devam</vt:lpstr>
      <vt:lpstr>Örnek Problem 2</vt:lpstr>
      <vt:lpstr>Örnek Problem 2</vt:lpstr>
      <vt:lpstr>Örnek Problem 2</vt:lpstr>
      <vt:lpstr>Örnek Problem 2</vt:lpstr>
      <vt:lpstr>Örnek Problem 2</vt:lpstr>
      <vt:lpstr>Örnek 3</vt:lpstr>
      <vt:lpstr>Örnek 3 Devam</vt:lpstr>
      <vt:lpstr>Örnek 3 Devam</vt:lpstr>
      <vt:lpstr>Örnek 3 Devam</vt:lpstr>
      <vt:lpstr>Optimal Kontrol Kuralını Bulmak İçin Yöntem:</vt:lpstr>
      <vt:lpstr>Optimal Kontrol Kuralını Bulmak İçin Yöntem:</vt:lpstr>
      <vt:lpstr>Optimal Kontrol Kuralını Bulmak İçin Yöntem:</vt:lpstr>
      <vt:lpstr>Optimal Kontrol Kuralını Bulmak İçin Yöntem:</vt:lpstr>
      <vt:lpstr>Geçen Sürenin ve Harcanan Yakıtın Ağırlıklı Birleşimi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 kontrol</dc:title>
  <dc:creator>Nurdan Bilgin</dc:creator>
  <cp:lastModifiedBy>Nurdan Bilgin</cp:lastModifiedBy>
  <cp:revision>555</cp:revision>
  <dcterms:created xsi:type="dcterms:W3CDTF">2019-02-09T14:54:41Z</dcterms:created>
  <dcterms:modified xsi:type="dcterms:W3CDTF">2019-05-20T06:20:41Z</dcterms:modified>
</cp:coreProperties>
</file>