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31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2" r:id="rId23"/>
    <p:sldId id="329" r:id="rId24"/>
    <p:sldId id="33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309"/>
            <p14:sldId id="310"/>
            <p14:sldId id="311"/>
            <p14:sldId id="312"/>
            <p14:sldId id="313"/>
            <p14:sldId id="314"/>
            <p14:sldId id="315"/>
            <p14:sldId id="331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32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>
        <p:scale>
          <a:sx n="60" d="100"/>
          <a:sy n="60" d="100"/>
        </p:scale>
        <p:origin x="109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6.05.2019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>
            <a:lvl1pPr marL="4572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6.05.2019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6.05.2019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6.05.2019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6.05.2019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6.05.2019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6.05.2019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Beşinci </a:t>
            </a:r>
            <a:r>
              <a:rPr lang="tr-TR" sz="2000" dirty="0"/>
              <a:t>Bölüm:</a:t>
            </a:r>
          </a:p>
          <a:p>
            <a:r>
              <a:rPr lang="tr-TR" dirty="0"/>
              <a:t>Optimal Kontrol Problemlerine </a:t>
            </a:r>
            <a:r>
              <a:rPr lang="tr-TR" dirty="0" smtClean="0"/>
              <a:t>Varyasyonal Yaklaşım</a:t>
            </a:r>
          </a:p>
          <a:p>
            <a:r>
              <a:rPr lang="tr-TR" sz="2000" dirty="0" smtClean="0"/>
              <a:t>Pontryagin’in </a:t>
            </a:r>
            <a:r>
              <a:rPr lang="tr-TR" sz="2000" dirty="0"/>
              <a:t>Minimum Prensibi ve Durum Eşitsizlik </a:t>
            </a:r>
            <a:r>
              <a:rPr lang="tr-TR" sz="2000" dirty="0" smtClean="0"/>
              <a:t>Kısıtlamaları</a:t>
            </a:r>
          </a:p>
          <a:p>
            <a:r>
              <a:rPr lang="tr-TR" sz="2000" dirty="0">
                <a:solidFill>
                  <a:srgbClr val="000000"/>
                </a:solidFill>
              </a:rPr>
              <a:t>Minimum Zaman Problemleri</a:t>
            </a:r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6.05.2019</a:t>
            </a:fld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" lvl="0">
              <a:spcBef>
                <a:spcPts val="1400"/>
              </a:spcBef>
            </a:pPr>
            <a:r>
              <a:rPr lang="tr-TR" sz="2800" dirty="0">
                <a:solidFill>
                  <a:srgbClr val="000000"/>
                </a:solidFill>
                <a:ea typeface="+mn-ea"/>
                <a:cs typeface="+mn-cs"/>
              </a:rPr>
              <a:t>Minimum Zaman </a:t>
            </a:r>
            <a:r>
              <a:rPr lang="tr-TR" sz="2800" dirty="0" smtClean="0">
                <a:solidFill>
                  <a:srgbClr val="000000"/>
                </a:solidFill>
                <a:ea typeface="+mn-ea"/>
                <a:cs typeface="+mn-cs"/>
              </a:rPr>
              <a:t>Problemleri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Amaç: Bir sistemi keyfi bir başlangıç durumundan, belirlenmiş, hareket edebilen bir hedef S(t) dizisine </a:t>
            </a:r>
            <a:r>
              <a:rPr lang="tr-TR" b="1" dirty="0"/>
              <a:t>minimum sürede</a:t>
            </a:r>
            <a:r>
              <a:rPr lang="tr-TR" dirty="0"/>
              <a:t> transfer etmek.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57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Örnek Problem: Minimum </a:t>
            </a:r>
            <a:r>
              <a:rPr lang="tr-TR" sz="2800" dirty="0">
                <a:solidFill>
                  <a:srgbClr val="000000"/>
                </a:solidFill>
              </a:rPr>
              <a:t>Zaman Problemleri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≤1,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İçin,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Performans indisini minimize et.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76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Açıklama: </a:t>
            </a:r>
            <a:r>
              <a:rPr lang="tr-TR" sz="2800" dirty="0">
                <a:solidFill>
                  <a:srgbClr val="000000"/>
                </a:solidFill>
              </a:rPr>
              <a:t>Minimum Zaman Problemleri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tr-TR" dirty="0"/>
                  <a:t>Sezgisel </a:t>
                </a:r>
                <a:r>
                  <a:rPr lang="tr-TR" dirty="0" smtClean="0"/>
                  <a:t>olarak, optimal-zaman kontrolünün olamayacağı, her hangi bir işte minimum zamanın büyük olasılıkla maksimum çabaya bağlı olacağı söylenebilir.</a:t>
                </a:r>
                <a:endParaRPr lang="tr-TR" dirty="0"/>
              </a:p>
              <a:p>
                <a:r>
                  <a:rPr lang="tr-TR" i="1" dirty="0" smtClean="0"/>
                  <a:t>Ulaşılabilir </a:t>
                </a:r>
                <a:r>
                  <a:rPr lang="tr-TR" i="1" dirty="0"/>
                  <a:t>durumlar dizisi,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i="1" dirty="0"/>
                  <a:t> </a:t>
                </a:r>
                <a:r>
                  <a:rPr lang="tr-TR" i="1" dirty="0" smtClean="0"/>
                  <a:t>: B</a:t>
                </a:r>
                <a:r>
                  <a:rPr lang="tr-TR" dirty="0" smtClean="0"/>
                  <a:t>aşlangıçta durum denklemleri değerleri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olan bir </a:t>
                </a:r>
                <a:r>
                  <a:rPr lang="tr-TR" dirty="0" smtClean="0"/>
                  <a:t>sistem, </a:t>
                </a:r>
                <a:r>
                  <a:rPr lang="tr-TR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/>
                  <a:t>] </a:t>
                </a:r>
                <a:r>
                  <a:rPr lang="tr-TR" dirty="0" smtClean="0"/>
                  <a:t>zaman aralığında tüm uygun/kabul </a:t>
                </a:r>
                <a:r>
                  <a:rPr lang="tr-TR" dirty="0"/>
                  <a:t>edilebilir </a:t>
                </a:r>
                <a:r>
                  <a:rPr lang="tr-TR" dirty="0" smtClean="0"/>
                  <a:t>kontrollere tabi tutulduğunda ulaştığı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durum değerleri </a:t>
                </a:r>
                <a:r>
                  <a:rPr lang="tr-TR" dirty="0" smtClean="0"/>
                  <a:t>silsilesine, </a:t>
                </a:r>
                <a:r>
                  <a:rPr lang="tr-TR" dirty="0"/>
                  <a:t>t zamanındaki ulaşılabilir durumlar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′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denir. Ya da daha basitçe, ulaşılabilir durumlar dizisi denir.</a:t>
                </a:r>
              </a:p>
              <a:p>
                <a:pPr lvl="0"/>
                <a:r>
                  <a:rPr lang="tr-TR" dirty="0" smtClean="0"/>
                  <a:t>Not: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𝑛𝑖𝑛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sadece zamana (t) bağlı değişiminden söz edilmektedir.</a:t>
                </a:r>
                <a:endParaRPr lang="tr-TR" dirty="0"/>
              </a:p>
              <a:p>
                <a:pPr lvl="0"/>
                <a:r>
                  <a:rPr lang="tr-TR" dirty="0" smtClean="0"/>
                  <a:t>Zaman-optimal kontrolü,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’nin </a:t>
                </a:r>
                <a:r>
                  <a:rPr lang="tr-TR" dirty="0" smtClean="0"/>
                  <a:t>karşılaşacağı minimum zaman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 smtClean="0"/>
                  <a:t>’ı  bulma problemi olarak düşünübiliriz.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 r="-5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0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" lvl="0">
              <a:spcBef>
                <a:spcPts val="1400"/>
              </a:spcBef>
            </a:pPr>
            <a:r>
              <a:rPr lang="tr-TR" sz="2800" dirty="0">
                <a:solidFill>
                  <a:srgbClr val="000000"/>
                </a:solidFill>
                <a:ea typeface="+mn-ea"/>
                <a:cs typeface="+mn-cs"/>
              </a:rPr>
              <a:t>Minimum Zaman Problemlerindeki Optimal Kontrol Formu 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𝑙𝑖𝑛𝑒𝑒𝑟𝑑𝑖𝑟</m:t>
                                </m:r>
                              </m:e>
                            </m:d>
                          </m:e>
                        </m:mr>
                      </m:m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(1)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(2)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(3)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𝐵𝑒𝑙𝑖𝑟𝑙𝑖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𝑂𝑃𝑃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ı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𝑜𝑙𝑎𝑟𝑎𝑘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𝑚𝑖𝑛𝑖𝑚𝑖𝑧𝑒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38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 Zaman Problemlerindeki Optimal Kontrol Formu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Diyelim ki,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𝑚𝑖𝑙𝑡𝑜𝑛𝑖𝑎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𝑜𝑙𝑎𝑛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Bu, aşağıdaki şekilde de yazılabilir: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𝑖𝑛𝑐𝑖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𝑘𝑜𝑙𝑜𝑛𝑢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𝑣𝑒𝑘𝑡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i.e.,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61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 Zaman Problemlerindeki Optimal Kontrol Formu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𝑛𝑖𝑛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𝑣𝑎𝑟𝑠𝑎𝑦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𝑙𝑎𝑟𝑎𝑘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𝑒𝑑𝑖𝑙𝑒𝑟𝑒𝑘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𝑦𝑢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𝑑𝑜𝑙𝑎𝑦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𝑦𝑙𝑎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ı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𝑚𝑖𝑛𝑖𝑚𝑖𝑧𝑒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𝑒𝑑𝑒𝑛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𝑜𝑝𝑡𝑖𝑚𝑎𝑙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𝑘𝑜𝑛𝑡𝑟𝑜𝑙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&lt;0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&gt;0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𝐵𝑒𝑙𝑖𝑟𝑠𝑖𝑧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𝑠𝑜𝑛𝑙𝑢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𝑏𝑖𝑟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𝑧𝑎𝑚𝑎𝑛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𝑎𝑟𝑎𝑙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ığı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ç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/>
                  <a:t> için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76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 Zaman Problemlerindeki Optimal Kontrol Formu 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9" y="1999384"/>
            <a:ext cx="4185906" cy="360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00588" y="928687"/>
                <a:ext cx="7302211" cy="5359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Optimal zaman kontrolü ve onun </a:t>
                </a:r>
                <a:r>
                  <a:rPr lang="tr-TR" sz="22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Hamiltonian’daki </a:t>
                </a:r>
                <a:r>
                  <a:rPr lang="tr-TR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katsayısının ilişkisi</a:t>
                </a:r>
                <a:endParaRPr lang="tr-TR" sz="22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sSup>
                          <m:sSupPr>
                            <m:ctrlPr>
                              <a:rPr lang="tr-T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tr-T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b>
                      <m:sSub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begChr m:val="["/>
                        <m:endChr m:val="]"/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𝑎𝑛𝑙</m:t>
                        </m:r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ı</m:t>
                        </m:r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𝑘𝑜𝑛𝑡𝑟𝑜𝑙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𝑛𝑖𝑛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ğ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ş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𝑖𝑚𝑖</m:t>
                    </m:r>
                  </m:oMath>
                </a14:m>
                <a:endParaRPr lang="tr-TR" sz="2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tr-T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̲"/>
                                <m:ctrlPr>
                                  <a:rPr lang="tr-T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tr-T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begChr m:val="["/>
                        <m:endChr m:val="]"/>
                        <m:ctrlP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ı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ı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𝑟𝑙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ı 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𝑏𝑖𝑟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𝑧𝑎𝑚𝑎𝑛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𝑎𝑟𝑎𝑙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ığı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𝑛𝑑𝑎</m:t>
                        </m:r>
                      </m:e>
                    </m:d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𝑡𝑒𝑘𝑖𝑙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𝑎𝑟𝑎𝑙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ı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tr-TR" sz="2200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tr-TR" sz="22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Tekil bir aralıkta, </a:t>
                </a:r>
                <a14:m>
                  <m:oMath xmlns:m="http://schemas.openxmlformats.org/officeDocument/2006/math"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ℋ</m:t>
                    </m:r>
                  </m:oMath>
                </a14:m>
                <a:r>
                  <a:rPr lang="tr-TR" sz="22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𝑛𝑖𝑛</m:t>
                    </m:r>
                  </m:oMath>
                </a14:m>
                <a:r>
                  <a:rPr lang="tr-TR" sz="22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belirlenmesi hakkında hiçbir bilgi getirmez.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ℋ</m:t>
                        </m:r>
                      </m:num>
                      <m:den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tr-T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2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olduğundan, </a:t>
                </a:r>
                <a14:m>
                  <m:oMath xmlns:m="http://schemas.openxmlformats.org/officeDocument/2006/math"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ℋ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tr-T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𝑦𝑒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ğı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𝑚𝑙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ı 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ğ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𝑖𝑙𝑑𝑖𝑟</m:t>
                    </m:r>
                    <m:r>
                      <a:rPr lang="tr-T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tr-TR" sz="2200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tr-TR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Normal Problem </a:t>
                </a:r>
                <a:r>
                  <a:rPr lang="tr-TR" sz="2200" dirty="0"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tr-TR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tekil bir aralığı olmayan bir OC problemi.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tr-TR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Denklem (5), bang-bang prensibine bir örnektir.[i.e. uygulama aralığında normal problemler için maksimum efor sarfedilmesi.]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88" y="928687"/>
                <a:ext cx="7302211" cy="5359288"/>
              </a:xfrm>
              <a:prstGeom prst="rect">
                <a:avLst/>
              </a:prstGeom>
              <a:blipFill>
                <a:blip r:embed="rId3"/>
                <a:stretch>
                  <a:fillRect l="-1085" t="-228" b="-14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20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" lvl="0">
              <a:spcBef>
                <a:spcPts val="1400"/>
              </a:spcBef>
            </a:pPr>
            <a:r>
              <a:rPr lang="tr-TR" sz="2800" dirty="0" smtClean="0">
                <a:solidFill>
                  <a:srgbClr val="000000"/>
                </a:solidFill>
                <a:ea typeface="+mn-ea"/>
                <a:cs typeface="+mn-cs"/>
              </a:rPr>
              <a:t>Durağan, Doğrusal Regülatör</a:t>
            </a:r>
            <a:r>
              <a:rPr lang="tr-TR" sz="2800" dirty="0">
                <a:solidFill>
                  <a:srgbClr val="000000"/>
                </a:solidFill>
                <a:ea typeface="+mn-ea"/>
                <a:cs typeface="+mn-cs"/>
              </a:rPr>
              <a:t>, Minimum Zaman Problemleri</a:t>
            </a:r>
            <a:r>
              <a:rPr lang="tr-TR" sz="2800" dirty="0" smtClean="0">
                <a:solidFill>
                  <a:srgbClr val="000000"/>
                </a:solidFill>
                <a:ea typeface="+mn-ea"/>
                <a:cs typeface="+mn-cs"/>
              </a:rPr>
              <a:t>: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𝐿𝑇𝐼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𝑠𝑖𝑠𝑡𝑒𝑚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≤1,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𝐵𝑒𝑙𝑖𝑟𝑙𝑖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𝐾𝑒𝑦𝑓𝑖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𝑒𝑘𝑖𝑙𝑑𝑒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𝑘𝑜𝑛𝑡𝑟𝑜𝑙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𝑒𝑑𝑖𝑙𝑒𝑏𝑖𝑙𝑖𝑟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𝑡𝑒𝑘𝑖𝑙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𝑎𝑟𝑎𝑙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𝑘𝑙𝑎𝑟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𝑦𝑜𝑘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15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" lvl="0">
              <a:spcBef>
                <a:spcPts val="1400"/>
              </a:spcBef>
            </a:pPr>
            <a:r>
              <a:rPr lang="tr-TR" sz="3100" dirty="0">
                <a:solidFill>
                  <a:srgbClr val="000000"/>
                </a:solidFill>
                <a:ea typeface="+mn-ea"/>
                <a:cs typeface="+mn-cs"/>
              </a:rPr>
              <a:t>Durağan, Doğrusal Regülatör, Minimum Zaman Problemleri için Teoriler</a:t>
            </a:r>
            <a:r>
              <a:rPr lang="tr-TR" sz="3100" dirty="0" smtClean="0">
                <a:solidFill>
                  <a:srgbClr val="000000"/>
                </a:solidFill>
                <a:ea typeface="+mn-ea"/>
                <a:cs typeface="+mn-cs"/>
              </a:rPr>
              <a:t>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tr-TR" dirty="0" smtClean="0"/>
                  <a:t>Kontrolün Varlığı/Yokluğu: </a:t>
                </a:r>
                <a:r>
                  <a:rPr lang="tr-TR" dirty="0"/>
                  <a:t>Optimal kontrol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, eğer A’nın tüm özdeğerlerinin reel kısımları negatifse vardır.</a:t>
                </a:r>
              </a:p>
              <a:p>
                <a:pPr lvl="0"/>
                <a:r>
                  <a:rPr lang="tr-TR" dirty="0" smtClean="0"/>
                  <a:t>Çözümün Tekliği: </a:t>
                </a:r>
                <a:r>
                  <a:rPr lang="tr-TR" dirty="0"/>
                  <a:t>Eğer optimal bir kontrol varsa, </a:t>
                </a:r>
                <a:r>
                  <a:rPr lang="tr-TR" dirty="0" smtClean="0"/>
                  <a:t>çözüm tek olmalıdır. </a:t>
                </a:r>
              </a:p>
              <a:p>
                <a:pPr lvl="0"/>
                <a:r>
                  <a:rPr lang="tr-TR" sz="1600" dirty="0" smtClean="0"/>
                  <a:t>Not: Bir sistem çözümsüz olabilir, sistemin tek bir çözümü olabilir (unique solution),  sisteme ait bir çözüm kümesi olabilir veya sistemin sonsuz sayıda çözümü olabilir.</a:t>
                </a:r>
                <a:endParaRPr lang="tr-TR" sz="1600" dirty="0"/>
              </a:p>
              <a:p>
                <a:pPr lvl="0"/>
                <a:r>
                  <a:rPr lang="tr-TR" dirty="0"/>
                  <a:t>Değişim </a:t>
                </a:r>
                <a:r>
                  <a:rPr lang="tr-TR" dirty="0" smtClean="0"/>
                  <a:t>Sayısı</a:t>
                </a:r>
                <a:r>
                  <a:rPr lang="tr-TR" dirty="0"/>
                  <a:t>: Eğer A’nın tüm özdeğerleri gerçekse ve </a:t>
                </a:r>
                <a:r>
                  <a:rPr lang="tr-TR" dirty="0" smtClean="0"/>
                  <a:t>çözümü tek olan </a:t>
                </a:r>
                <a:r>
                  <a:rPr lang="tr-TR" dirty="0"/>
                  <a:t>bir optimal zaman kontrolü var ise, o zaman tüm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kontrol bileşenleri en fazla (n-1) defa değişebilir.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68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Örnek</a:t>
            </a:r>
            <a:r>
              <a:rPr lang="tr-TR" sz="2800" dirty="0" smtClean="0"/>
              <a:t>: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Sistemi, </a:t>
                </a:r>
                <a:r>
                  <a:rPr lang="tr-TR" dirty="0"/>
                  <a:t>ilk durumu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𝑑𝑎𝑛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tr-TR" dirty="0"/>
                  <a:t>’a minimum sürede </a:t>
                </a:r>
                <a:r>
                  <a:rPr lang="tr-TR" dirty="0" smtClean="0"/>
                  <a:t>götürecek ve aşağıdaki </a:t>
                </a:r>
                <a:r>
                  <a:rPr lang="tr-TR" dirty="0"/>
                  <a:t>sınırlamayı sağlayacak optimal kontrolü </a:t>
                </a:r>
                <a:r>
                  <a:rPr lang="tr-TR" dirty="0" smtClean="0"/>
                  <a:t>bulunuz: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≤1 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ö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𝑧𝑑𝑒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𝑒𝑟𝑙𝑒𝑟𝑖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</a:rPr>
                        <m:t>,⇒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𝑣𝑎𝑟𝑑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. ÇÖ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𝑡𝑒𝑘𝑑𝑖𝑟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𝑓𝑎𝑧𝑙𝑎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𝑖𝑚𝑖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𝑣𝑎𝑟𝑑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Hamiltonian aağıdaki gibi yazılır.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=1+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05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/>
              <a:t>Pontryagin’in Minimum Prensibi ve Durum Eşitsizlik </a:t>
            </a:r>
            <a:r>
              <a:rPr lang="tr-TR" sz="3100" dirty="0" smtClean="0"/>
              <a:t>Kısıtlamaları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Geçen dersimizde, fiziksel </a:t>
            </a:r>
            <a:r>
              <a:rPr lang="tr-TR" dirty="0"/>
              <a:t>olarak </a:t>
            </a:r>
            <a:r>
              <a:rPr lang="tr-TR" dirty="0" smtClean="0"/>
              <a:t>gerçekleştirilecek herhangi bir kontrolcünün, mutlaka bir takım sınırlılıklara sahip olacağından söz etmiş ve Pontryagin’in </a:t>
            </a:r>
            <a:r>
              <a:rPr lang="tr-TR" dirty="0"/>
              <a:t>Minimum </a:t>
            </a:r>
            <a:r>
              <a:rPr lang="tr-TR" dirty="0" smtClean="0"/>
              <a:t>Prensibini tartışmıştık.</a:t>
            </a:r>
          </a:p>
          <a:p>
            <a:pPr lvl="0"/>
            <a:r>
              <a:rPr lang="tr-TR" dirty="0" smtClean="0"/>
              <a:t>Bu dersimizde ise </a:t>
            </a:r>
            <a:r>
              <a:rPr lang="tr-TR" i="1" dirty="0"/>
              <a:t>Durum Eşitsizlik </a:t>
            </a:r>
            <a:r>
              <a:rPr lang="tr-TR" i="1" dirty="0" smtClean="0"/>
              <a:t>Kısıtlamalarını </a:t>
            </a:r>
            <a:r>
              <a:rPr lang="tr-TR" dirty="0" smtClean="0"/>
              <a:t>tartışacağız.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01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Örnek 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(OPP) 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ı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𝑦𝑒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≤1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mr>
                        </m:m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𝑜𝑙𝑎𝑟𝑎𝑘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𝑚𝑖𝑛𝑖𝑚𝑖𝑧𝑒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𝑒𝑑𝑖𝑙𝑚𝑒𝑙𝑖𝑑𝑖𝑟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𝑜𝑙𝑎𝑟𝑎𝑘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𝑚𝑖𝑛𝑖𝑚𝑖𝑧𝑒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𝑒𝑑𝑖𝑙𝑚𝑒𝑙𝑖𝑑𝑖𝑟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Bu minimizasyon,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&gt;0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&lt;0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𝑠𝑔𝑛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(5)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En fazla </a:t>
                </a:r>
                <a:r>
                  <a:rPr lang="tr-TR" dirty="0"/>
                  <a:t>1 adet değişim </a:t>
                </a:r>
                <a:r>
                  <a:rPr lang="tr-TR" dirty="0" smtClean="0"/>
                  <a:t>olabileceğinden</a:t>
                </a:r>
                <a:r>
                  <a:rPr lang="tr-TR" dirty="0"/>
                  <a:t>, optimal kontrol aşağıda verilen 4 formdan biri olmalıdır.</a:t>
                </a:r>
              </a:p>
              <a:p>
                <a:r>
                  <a:rPr lang="tr-T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=+1 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ç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2)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=−1 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ç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3)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=+1 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ç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𝑣𝑒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=−1 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ç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4)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1  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1  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(7)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38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Diğer yanda, optimal durum yörüngeleri, (1) ve (2) durum denklemlerini çözerek bulunabilir.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=±1)</m:t>
                    </m:r>
                  </m:oMath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(8)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(9)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 üst ve alt işaretler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=+1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tr-TR" dirty="0"/>
                  <a:t>’e denk gelmektedir.</a:t>
                </a:r>
              </a:p>
              <a:p>
                <a:r>
                  <a:rPr lang="tr-TR" dirty="0"/>
                  <a:t>(8) ve (9)’dan t’yi yok edersek: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=+1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(10)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=−1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(11)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da aşağıdaki figürdeki parabol ailesini tanımlar.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10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Çözüm: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990" y="2059431"/>
            <a:ext cx="5076897" cy="3819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60" y="2078871"/>
            <a:ext cx="5076897" cy="38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2211" y="1362971"/>
                <a:ext cx="361624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211" y="1362971"/>
                <a:ext cx="361624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2401" y="1417563"/>
                <a:ext cx="382784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01" y="1417563"/>
                <a:ext cx="3827843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56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000000"/>
                </a:solidFill>
              </a:rPr>
              <a:t>Örnek Çözüm:</a:t>
            </a:r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(7) tarafından verilen olası kontrollere göre: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=+1,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⟺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𝑧𝑒𝑟𝑖𝑛𝑑𝑒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𝑖𝑠𝑒</m:t>
                      </m:r>
                    </m:oMath>
                  </m:oMathPara>
                </a14:m>
                <a:endParaRPr lang="tr-TR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⟺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𝑧𝑒𝑟𝑖𝑛𝑑𝑒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𝑖𝑠𝑒</m:t>
                      </m:r>
                    </m:oMath>
                  </m:oMathPara>
                </a14:m>
                <a:endParaRPr lang="tr-TR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=+1,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⟺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𝑟𝑖𝑠𝑖𝑛𝑖𝑛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𝑎𝑙𝑡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𝑛𝑑𝑎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𝑖𝑠𝑒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=+1,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⟺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𝑟𝑖𝑠𝑖𝑛𝑖𝑛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𝑧𝑒𝑟𝑖𝑛𝑑𝑒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𝑖𝑠𝑒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48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Çözüm: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16" y="1014610"/>
            <a:ext cx="4199193" cy="4881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60967" y="5691530"/>
            <a:ext cx="7313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a)	Değişim eğrisi. b) bir kaç farklı başlangıç koşulu için optimal yörüngeler.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4" y="1547232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Durum Eşitsizlik </a:t>
            </a:r>
            <a:r>
              <a:rPr lang="tr-TR" sz="2800" dirty="0" smtClean="0"/>
              <a:t>Kısıtlamaları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𝐵𝑒𝑙𝑖𝑟𝑙𝑖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𝐾𝑎𝑝𝑎𝑙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𝑣𝑒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𝑟𝑙𝑎𝑛𝑑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ış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ö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𝑙𝑔𝑒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Burada,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 için sürekli birinci ve ikinci kısmi türevlere sahiptir.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4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8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Durum Eşitsizlik Kısıtlamaları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Durum denklemlerini aşağıdaki gibi tanımlayalım;</a:t>
                </a:r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≡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𝑒𝑟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𝑒𝑟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𝐵𝑖𝑟𝑖𝑚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𝐹𝑜𝑛𝑘𝑠𝑖𝑦𝑜𝑛𝑢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𝐻𝑒𝑎𝑣𝑖𝑠𝑖𝑑𝑒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Bilindiği üzere,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7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21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Durum Eşitsizlik Kısıtlamaları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446" y="1214651"/>
                <a:ext cx="11465772" cy="4881349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≡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Aşağıdaki </a:t>
                </a:r>
                <a:r>
                  <a:rPr lang="tr-TR" dirty="0" smtClean="0"/>
                  <a:t>(2) ve (3) denklemi ile </a:t>
                </a:r>
                <a:r>
                  <a:rPr lang="tr-TR" dirty="0"/>
                  <a:t>verilen </a:t>
                </a:r>
                <a:r>
                  <a:rPr lang="tr-TR" dirty="0" smtClean="0"/>
                  <a:t>sınır koşullarına (B.C.) bağlı olarak, tüm t zamanları için yukarıda (1) numaralı denklem ile tanımlı ifadenin sağlanması gerekmektedir.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Buradan tüm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için </a:t>
                </a:r>
                <a:r>
                  <a:rPr lang="tr-TR" dirty="0" smtClean="0"/>
                  <a:t>geçerli, aşağıdaki ifade yazılır.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𝑖𝑡𝑙𝑖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𝑛𝑑𝑎𝑘𝑖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𝑠𝑚𝚤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Bu şartın sağlanması için tüm eşitsizlik </a:t>
                </a:r>
                <a:r>
                  <a:rPr lang="tr-TR" dirty="0"/>
                  <a:t>sınırlamalarının </a:t>
                </a:r>
                <a:r>
                  <a:rPr lang="tr-TR" dirty="0" smtClean="0"/>
                  <a:t>sağlandığı anlamını üretir.</a:t>
                </a:r>
                <a:endParaRPr lang="tr-TR" dirty="0"/>
              </a:p>
              <a:p>
                <a:r>
                  <a:rPr lang="tr-TR" dirty="0" smtClean="0"/>
                  <a:t>Böylece problem (n) yerine (n+1) durum denklemi varmış ve hiç eşitsizlik kısıtı yokmuş gibi Hamiltonian kullanılarak çözülebilir.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tr-TR" dirty="0"/>
                  <a:t> (n+1)x1 vektörler olmasıyla birlikte,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ile ilişkili B.C.’ler, (2) ve (3)’te verilmiştir.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446" y="1214651"/>
                <a:ext cx="11465772" cy="4881349"/>
              </a:xfrm>
              <a:blipFill>
                <a:blip r:embed="rId2"/>
                <a:stretch>
                  <a:fillRect l="-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13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Örnek Problem:Durum </a:t>
            </a:r>
            <a:r>
              <a:rPr lang="tr-TR" sz="2800" dirty="0">
                <a:solidFill>
                  <a:srgbClr val="000000"/>
                </a:solidFill>
              </a:rPr>
              <a:t>Eşitsizlik Kısıtlamaları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𝐵𝑒𝑙𝑖𝑟𝑙𝑖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𝑆𝑒𝑟𝑏𝑒𝑠𝑡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−1≤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−2≤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≤2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(5)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09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</a:t>
            </a:r>
            <a:r>
              <a:rPr lang="tr-TR" sz="2800" dirty="0" smtClean="0">
                <a:solidFill>
                  <a:srgbClr val="000000"/>
                </a:solidFill>
              </a:rPr>
              <a:t>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tr-TR" dirty="0"/>
                  <a:t> standart formda yazılırsa,</a:t>
                </a:r>
                <a:br>
                  <a:rPr lang="tr-T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+2≥0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∴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ℋ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lim>
                    </m:limLow>
                  </m:oMath>
                </a14:m>
                <a:endParaRPr lang="tr-TR" dirty="0"/>
              </a:p>
              <a:p>
                <a:r>
                  <a:rPr lang="tr-TR" dirty="0"/>
                  <a:t>(S)⇒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(CS)⇒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(6)</m:t>
                            </m:r>
                          </m:e>
                        </m:mr>
                        <m:m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+2 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tr-TR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46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𝐵𝑖𝑟𝑖𝑚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𝐷𝑎𝑟𝑏𝑒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𝐹𝑜𝑛𝑘𝑠𝑖𝑦𝑜𝑛𝑢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𝑖𝑠𝑒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𝑎𝑘𝑠𝑖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𝑡𝑎𝑘𝑑𝑖𝑟𝑑𝑒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/>
                  <a:t>(6)’da, son 2 terim sıfırdır. Çünkü ya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dirty="0"/>
                  <a:t> terimi ya da katsayısı sıfırdır.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(OPP)⇒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&gt;1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−1≤</m:t>
                                </m:r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≤1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&lt;−1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17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B.C.’ler: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(</a:t>
                </a:r>
                <a:r>
                  <a:rPr lang="tr-TR" dirty="0"/>
                  <a:t>GBC-OP) 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6.05.2019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42189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14097</TotalTime>
  <Words>430</Words>
  <Application>Microsoft Office PowerPoint</Application>
  <PresentationFormat>Widescreen</PresentationFormat>
  <Paragraphs>231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Corbel</vt:lpstr>
      <vt:lpstr>Symbol</vt:lpstr>
      <vt:lpstr>Times New Roman</vt:lpstr>
      <vt:lpstr>Basis</vt:lpstr>
      <vt:lpstr>Optimal kontrol</vt:lpstr>
      <vt:lpstr>Pontryagin’in Minimum Prensibi ve Durum Eşitsizlik Kısıtlamaları</vt:lpstr>
      <vt:lpstr>Durum Eşitsizlik Kısıtlamaları</vt:lpstr>
      <vt:lpstr>Durum Eşitsizlik Kısıtlamaları</vt:lpstr>
      <vt:lpstr>Durum Eşitsizlik Kısıtlamaları</vt:lpstr>
      <vt:lpstr>Örnek Problem:Durum Eşitsizlik Kısıtlamaları</vt:lpstr>
      <vt:lpstr>Örnek Çözüm:</vt:lpstr>
      <vt:lpstr>Örnek Çözüm:</vt:lpstr>
      <vt:lpstr>Örnek Çözüm:</vt:lpstr>
      <vt:lpstr>Minimum Zaman Problemleri</vt:lpstr>
      <vt:lpstr>Örnek Problem: Minimum Zaman Problemleri</vt:lpstr>
      <vt:lpstr>Açıklama: Minimum Zaman Problemleri</vt:lpstr>
      <vt:lpstr>Minimum Zaman Problemlerindeki Optimal Kontrol Formu </vt:lpstr>
      <vt:lpstr>Minimum Zaman Problemlerindeki Optimal Kontrol Formu </vt:lpstr>
      <vt:lpstr>Minimum Zaman Problemlerindeki Optimal Kontrol Formu </vt:lpstr>
      <vt:lpstr>Minimum Zaman Problemlerindeki Optimal Kontrol Formu </vt:lpstr>
      <vt:lpstr>Durağan, Doğrusal Regülatör, Minimum Zaman Problemleri:</vt:lpstr>
      <vt:lpstr>Durağan, Doğrusal Regülatör, Minimum Zaman Problemleri için Teoriler:</vt:lpstr>
      <vt:lpstr>Örnek:</vt:lpstr>
      <vt:lpstr>Örnek Çözüm:</vt:lpstr>
      <vt:lpstr>Örnek Çözüm:</vt:lpstr>
      <vt:lpstr>Örnek Çözüm:</vt:lpstr>
      <vt:lpstr>Örnek Çözüm:</vt:lpstr>
      <vt:lpstr>Örnek Çözüm: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541</cp:revision>
  <dcterms:created xsi:type="dcterms:W3CDTF">2019-02-09T14:54:41Z</dcterms:created>
  <dcterms:modified xsi:type="dcterms:W3CDTF">2019-05-06T05:55:35Z</dcterms:modified>
</cp:coreProperties>
</file>