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21" r:id="rId29"/>
    <p:sldId id="317" r:id="rId30"/>
    <p:sldId id="31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567D21-CCA7-4A91-B6CB-DE637EAFA74C}">
          <p14:sldIdLst>
            <p14:sldId id="256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21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dan Bilgin" userId="S::nurdan.bilgin@omu.edu.tr::131f8f7b-6d85-49b5-8fc2-d8a48ab09715" providerId="AD" clId="Web-{6F97E487-C269-0847-1294-8CEEF60DE044}"/>
    <pc:docChg chg="modSld">
      <pc:chgData name="Nurdan Bilgin" userId="S::nurdan.bilgin@omu.edu.tr::131f8f7b-6d85-49b5-8fc2-d8a48ab09715" providerId="AD" clId="Web-{6F97E487-C269-0847-1294-8CEEF60DE044}" dt="2019-02-21T13:30:29.624" v="0"/>
      <pc:docMkLst>
        <pc:docMk/>
      </pc:docMkLst>
      <pc:sldChg chg="delSp modSp mod modClrScheme chgLayout">
        <pc:chgData name="Nurdan Bilgin" userId="S::nurdan.bilgin@omu.edu.tr::131f8f7b-6d85-49b5-8fc2-d8a48ab09715" providerId="AD" clId="Web-{6F97E487-C269-0847-1294-8CEEF60DE044}" dt="2019-02-21T13:30:29.624" v="0"/>
        <pc:sldMkLst>
          <pc:docMk/>
          <pc:sldMk cId="1390076203" sldId="298"/>
        </pc:sldMkLst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2" creationId="{00000000-0000-0000-0000-000000000000}"/>
          </ac:spMkLst>
        </pc:spChg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3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4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5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CDDE-01E5-474A-BAA0-B0D07F39A4C1}" type="datetimeFigureOut">
              <a:rPr lang="tr-TR" smtClean="0"/>
              <a:t>27.04.2019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9C75-C23D-48AA-B48B-C3E0576770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10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62D67D-ECEB-4442-B14E-CE31090C80CA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D58E-352B-4628-B722-465261E3FA04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0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305C-388E-4713-9F11-4D4CE1398326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9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418528"/>
            <a:ext cx="11177516" cy="7005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4" y="1214651"/>
            <a:ext cx="11177516" cy="4881349"/>
          </a:xfrm>
        </p:spPr>
        <p:txBody>
          <a:bodyPr/>
          <a:lstStyle>
            <a:lvl1pPr marL="45720" indent="0">
              <a:buFontTx/>
              <a:buNone/>
              <a:defRPr/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22960" indent="0">
              <a:buFontTx/>
              <a:buNone/>
              <a:defRPr/>
            </a:lvl4pPr>
            <a:lvl5pPr marL="109728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731" y="6223828"/>
            <a:ext cx="2329074" cy="365125"/>
          </a:xfrm>
        </p:spPr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8274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77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2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7672" y="391232"/>
            <a:ext cx="11204812" cy="6596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672" y="1193946"/>
            <a:ext cx="5420208" cy="48868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1193946"/>
            <a:ext cx="5414872" cy="488681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840" y="6223828"/>
            <a:ext cx="2329074" cy="365125"/>
          </a:xfrm>
        </p:spPr>
        <p:txBody>
          <a:bodyPr/>
          <a:lstStyle/>
          <a:p>
            <a:fld id="{A4920C92-C129-4A29-B7DE-6868BACBB59B}" type="datetime1">
              <a:rPr lang="tr-TR" smtClean="0"/>
              <a:t>27.04.2019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11923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5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B3E-29AD-4057-A345-6E35CB383B4D}" type="datetime1">
              <a:rPr lang="tr-TR" smtClean="0"/>
              <a:t>27.04.2019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8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4838-5470-40F9-8D8C-4D5E3E9AD242}" type="datetime1">
              <a:rPr lang="tr-TR" smtClean="0"/>
              <a:t>27.04.2019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3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8F1C-B34B-4B05-9688-DEDA3FB354D1}" type="datetime1">
              <a:rPr lang="tr-TR" smtClean="0"/>
              <a:t>27.04.2019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1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3DAE-4BAC-4033-864E-26754B11420F}" type="datetime1">
              <a:rPr lang="tr-TR" smtClean="0"/>
              <a:t>27.04.2019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32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E30-3DDE-4013-AD65-30EE5051DE8C}" type="datetime1">
              <a:rPr lang="tr-TR" smtClean="0"/>
              <a:t>27.04.2019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9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1FB0899-8F57-4973-8F48-0C941FDE4B97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14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Optimal kontrol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03240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Beşinci </a:t>
            </a:r>
            <a:r>
              <a:rPr lang="tr-TR" sz="2000" dirty="0"/>
              <a:t>Bölüm:</a:t>
            </a:r>
          </a:p>
          <a:p>
            <a:r>
              <a:rPr lang="tr-TR" dirty="0"/>
              <a:t>Optimal Kontrol Problemlerine </a:t>
            </a:r>
            <a:r>
              <a:rPr lang="tr-TR" dirty="0" smtClean="0"/>
              <a:t>Varyasyonal Yaklaşım</a:t>
            </a:r>
          </a:p>
          <a:p>
            <a:r>
              <a:rPr lang="tr-TR" sz="2000" dirty="0" smtClean="0"/>
              <a:t>Doğrusal Sistemler için Takip-İzleme Kontrolü</a:t>
            </a:r>
          </a:p>
          <a:p>
            <a:r>
              <a:rPr lang="tr-TR" sz="2000" dirty="0"/>
              <a:t>Pontryagin’in Minimum Prensibi ve Durum Eşitsizlik Kısıtlamaları</a:t>
            </a:r>
            <a:endParaRPr lang="tr-TR" sz="2000" dirty="0" smtClean="0"/>
          </a:p>
          <a:p>
            <a:endParaRPr lang="tr-TR" sz="2000" dirty="0"/>
          </a:p>
          <a:p>
            <a:endParaRPr lang="tr-TR" sz="2000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3437-76F5-44F0-BE7C-F3C3DA36BA11}" type="datetime1">
              <a:rPr lang="tr-TR" smtClean="0"/>
              <a:t>28.04.2019</a:t>
            </a:fld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59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Problem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tr-TR" i="1" dirty="0" smtClean="0"/>
                  <a:t>Önemli Not: </a:t>
                </a:r>
                <a:r>
                  <a:rPr lang="tr-TR" i="1" dirty="0"/>
                  <a:t>Optimal Kontrol kuralını bulmak için, </a:t>
                </a:r>
                <a:r>
                  <a:rPr lang="tr-TR" i="1" dirty="0" smtClean="0"/>
                  <a:t>öncelikle geçiş </a:t>
                </a:r>
                <a:r>
                  <a:rPr lang="tr-TR" i="1" dirty="0"/>
                  <a:t>matrisi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𝜙</m:t>
                        </m:r>
                      </m:e>
                    </m:acc>
                    <m:r>
                      <a:rPr lang="tr-TR" i="1"/>
                      <m:t>(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,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i="1" dirty="0"/>
                  <a:t>’i bulmamız gerekir.</a:t>
                </a:r>
              </a:p>
              <a:p>
                <a:pPr lvl="0"/>
                <a:r>
                  <a:rPr lang="tr-TR" dirty="0"/>
                  <a:t>Eğer A̲ , B̲ , R̲ , Q̲  matrislerinin hepsi sabit ise,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𝜙</m:t>
                        </m:r>
                      </m:e>
                    </m:acc>
                    <m:r>
                      <a:rPr lang="tr-TR" i="1"/>
                      <m:t>(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, 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aşağıdaki matrisin ters </a:t>
                </a:r>
                <a:r>
                  <a:rPr lang="tr-TR" dirty="0"/>
                  <a:t>L</a:t>
                </a:r>
                <a:r>
                  <a:rPr lang="tr-TR" dirty="0" smtClean="0"/>
                  <a:t>aplace </a:t>
                </a:r>
                <a:r>
                  <a:rPr lang="tr-TR" dirty="0"/>
                  <a:t>alınarak 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−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yerine yazılarak bulunabilir.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/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/>
                                  </m:ctrlPr>
                                </m:mPr>
                                <m:mr>
                                  <m:e>
                                    <m:r>
                                      <a:rPr lang="tr-TR" i="1"/>
                                      <m:t>𝑠𝐼</m:t>
                                    </m:r>
                                    <m:r>
                                      <a:rPr lang="tr-TR" i="1"/>
                                      <m:t>−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3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tr-TR" i="1"/>
                                            </m:ctrlPr>
                                          </m:mPr>
                                          <m:mr>
                                            <m:e>
                                              <m:acc>
                                                <m:accPr>
                                                  <m:chr m:val="̲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𝐴</m:t>
                                                  </m:r>
                                                </m:e>
                                              </m:acc>
                                            </m:e>
                                            <m:e>
                                              <m:r>
                                                <a:rPr lang="tr-TR" i="1"/>
                                                <m:t>⋮</m:t>
                                              </m:r>
                                            </m:e>
                                            <m:e>
                                              <m:r>
                                                <a:rPr lang="tr-TR" i="1"/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̲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𝐵</m:t>
                                                  </m:r>
                                                </m:e>
                                              </m:acc>
                                              <m:sSup>
                                                <m:sSupPr>
                                                  <m:ctrlPr>
                                                    <a:rPr lang="tr-TR" i="1"/>
                                                  </m:ctrlPr>
                                                </m:sSupPr>
                                                <m:e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/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/>
                                                        <m:t>𝑅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p>
                                                  <m:r>
                                                    <a:rPr lang="tr-TR" i="1"/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tr-TR" i="1"/>
                                                  </m:ctrlPr>
                                                </m:sSupPr>
                                                <m:e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/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/>
                                                        <m:t>𝐵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p>
                                                  <m:r>
                                                    <a:rPr lang="tr-TR" i="1"/>
                                                    <m:t>𝑇</m:t>
                                                  </m:r>
                                                </m:sup>
                                              </m:sSup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tr-TR" i="1"/>
                                                <m:t>−−−</m:t>
                                              </m:r>
                                            </m:e>
                                            <m:e>
                                              <m:r>
                                                <a:rPr lang="tr-TR" i="1"/>
                                                <m:t>⋮</m:t>
                                              </m:r>
                                            </m:e>
                                            <m:e>
                                              <m:r>
                                                <a:rPr lang="tr-TR" i="1"/>
                                                <m:t>−−−−−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tr-TR" i="1"/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̲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𝑄</m:t>
                                                  </m:r>
                                                </m:e>
                                              </m:acc>
                                            </m:e>
                                            <m:e>
                                              <m:r>
                                                <a:rPr lang="tr-TR" i="1"/>
                                                <m:t>⋮</m:t>
                                              </m:r>
                                            </m:e>
                                            <m:e>
                                              <m:r>
                                                <a:rPr lang="tr-TR" i="1"/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tr-TR" i="1"/>
                                                  </m:ctrlPr>
                                                </m:sSupPr>
                                                <m:e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/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/>
                                                        <m:t>𝐴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p>
                                                  <m:r>
                                                    <a:rPr lang="tr-TR" i="1"/>
                                                    <m:t>𝑇</m:t>
                                                  </m:r>
                                                </m:sup>
                                              </m:sSup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tr-TR" i="1"/>
                            <m:t>−1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Eğer bu matrislerden herhangi biri zamana bağlıysa, </a:t>
                </a:r>
                <a14:m>
                  <m:oMath xmlns:m="http://schemas.openxmlformats.org/officeDocument/2006/math">
                    <m:r>
                      <a:rPr lang="tr-TR" i="1"/>
                      <m:t>𝜙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  <m:r>
                              <a:rPr lang="tr-TR" i="1"/>
                              <m:t>,</m:t>
                            </m:r>
                            <m:r>
                              <a:rPr lang="tr-TR" i="1"/>
                              <m:t>𝑡</m:t>
                            </m:r>
                          </m:e>
                        </m:d>
                      </m:e>
                      <m:sup>
                        <m:r>
                          <a:rPr lang="tr-TR" i="1"/>
                          <m:t>′</m:t>
                        </m:r>
                      </m:sup>
                    </m:sSup>
                    <m:r>
                      <a:rPr lang="tr-TR" i="1"/>
                      <m:t>𝑦𝑖</m:t>
                    </m:r>
                    <m:r>
                      <a:rPr lang="tr-TR" i="1"/>
                      <m:t> </m:t>
                    </m:r>
                    <m:r>
                      <a:rPr lang="tr-TR" i="1"/>
                      <m:t>𝑏𝑢𝑙𝑚𝑎𝑘</m:t>
                    </m:r>
                    <m:r>
                      <a:rPr lang="tr-TR" i="1"/>
                      <m:t> </m:t>
                    </m:r>
                    <m:r>
                      <a:rPr lang="tr-TR" i="1"/>
                      <m:t>𝑖</m:t>
                    </m:r>
                    <m:r>
                      <a:rPr lang="tr-TR" i="1"/>
                      <m:t>ç</m:t>
                    </m:r>
                    <m:r>
                      <a:rPr lang="tr-TR" i="1"/>
                      <m:t>𝑖𝑛</m:t>
                    </m:r>
                  </m:oMath>
                </a14:m>
                <a:r>
                  <a:rPr lang="tr-TR" dirty="0"/>
                  <a:t> nümerik metodlara başvurulmalıdır.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82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sz="2800" b="0" i="1"/>
                      <m:t>𝐾</m:t>
                    </m:r>
                    <m:d>
                      <m:dPr>
                        <m:ctrlPr>
                          <a:rPr lang="tr-TR" sz="2800" i="1"/>
                        </m:ctrlPr>
                      </m:dPr>
                      <m:e>
                        <m:r>
                          <a:rPr lang="tr-TR" sz="2800" b="0" i="1"/>
                          <m:t>𝑡</m:t>
                        </m:r>
                      </m:e>
                    </m:d>
                    <m:r>
                      <a:rPr lang="tr-TR" sz="2800" b="0" i="1"/>
                      <m:t> </m:t>
                    </m:r>
                    <m:r>
                      <a:rPr lang="tr-TR" sz="2800" b="0" i="1"/>
                      <m:t>𝑣𝑒</m:t>
                    </m:r>
                    <m:r>
                      <a:rPr lang="tr-TR" sz="2800" b="0" i="1"/>
                      <m:t> </m:t>
                    </m:r>
                    <m:r>
                      <a:rPr lang="tr-TR" sz="2800" b="0" i="1"/>
                      <m:t>𝑠</m:t>
                    </m:r>
                    <m:r>
                      <a:rPr lang="tr-TR" sz="2800" b="0" i="1"/>
                      <m:t>(</m:t>
                    </m:r>
                    <m:r>
                      <a:rPr lang="tr-TR" sz="2800" b="0" i="1"/>
                      <m:t>𝑡</m:t>
                    </m:r>
                    <m:r>
                      <a:rPr lang="tr-TR" sz="2800" b="0" i="1"/>
                      <m:t>)</m:t>
                    </m:r>
                  </m:oMath>
                </a14:m>
                <a:r>
                  <a:rPr lang="tr-TR" sz="2800" dirty="0"/>
                  <a:t>’nin bulunması için alternatif metod</a:t>
                </a:r>
                <a:r>
                  <a:rPr lang="tr-TR" sz="2800" dirty="0" smtClean="0"/>
                  <a:t>:</a:t>
                </a:r>
                <a:endParaRPr lang="tr-TR" sz="28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 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(11)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𝐾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+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𝑠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 </a:t>
                </a:r>
                <a:r>
                  <a:rPr lang="tr-TR" dirty="0" smtClean="0"/>
                  <a:t>Çözüm formunun bilindiğini varsayarak, zamana </a:t>
                </a:r>
                <a:r>
                  <a:rPr lang="tr-TR" dirty="0"/>
                  <a:t>göre türevini alırsak: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𝑑</m:t>
                          </m:r>
                        </m:num>
                        <m:den>
                          <m:r>
                            <a:rPr lang="tr-TR" i="1"/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11</m:t>
                          </m:r>
                        </m:e>
                      </m:d>
                      <m:r>
                        <a:rPr lang="tr-TR" i="1"/>
                        <m:t>⇒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𝑝</m:t>
                                  </m:r>
                                </m:e>
                              </m:acc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𝐾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+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𝐾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𝑇</m:t>
                          </m:r>
                        </m:e>
                      </m:d>
                      <m:r>
                        <a:rPr lang="tr-TR" i="1"/>
                        <m:t>+</m:t>
                      </m:r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𝑠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(6)’dan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acc>
                          <m:accPr>
                            <m:chr m:val="̲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𝑝</m:t>
                            </m:r>
                          </m:e>
                        </m:acc>
                      </m:e>
                    </m:acc>
                    <m:r>
                      <a:rPr lang="tr-TR" i="1"/>
                      <m:t> </m:t>
                    </m:r>
                    <m:r>
                      <a:rPr lang="tr-TR" i="1"/>
                      <m:t>𝑣𝑒</m:t>
                    </m:r>
                    <m:r>
                      <a:rPr lang="tr-TR" i="1"/>
                      <m:t> </m:t>
                    </m:r>
                    <m:acc>
                      <m:accPr>
                        <m:chr m:val="̇"/>
                        <m:ctrlPr>
                          <a:rPr lang="tr-TR" i="1"/>
                        </m:ctrlPr>
                      </m:accPr>
                      <m:e>
                        <m:acc>
                          <m:accPr>
                            <m:chr m:val="̲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</m:e>
                    </m:acc>
                  </m:oMath>
                </a14:m>
                <a:r>
                  <a:rPr lang="tr-TR" dirty="0"/>
                  <a:t> yerine yazılırsa </a:t>
                </a:r>
                <a:r>
                  <a:rPr lang="tr-TR" dirty="0" smtClean="0"/>
                  <a:t>(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</m:oMath>
                </a14:m>
                <a:r>
                  <a:rPr lang="tr-TR" dirty="0" smtClean="0"/>
                  <a:t> değişkeninin yok edildiği </a:t>
                </a:r>
                <a:r>
                  <a:rPr lang="tr-TR" dirty="0"/>
                  <a:t>durum ve yardımcı durum eşitlikleri) ve (11)’i kullanarak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</m:oMath>
                </a14:m>
                <a:r>
                  <a:rPr lang="tr-TR" dirty="0" smtClean="0"/>
                  <a:t>‘</a:t>
                </a:r>
                <a:r>
                  <a:rPr lang="tr-TR" dirty="0"/>
                  <a:t>ı </a:t>
                </a:r>
                <a:r>
                  <a:rPr lang="tr-TR" dirty="0" smtClean="0"/>
                  <a:t>yok edersek:</a:t>
                </a:r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𝐾</m:t>
                                          </m:r>
                                        </m:e>
                                      </m:acc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/>
                                    <m:t>+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𝑄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/>
                                    <m:t>+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𝐾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𝐴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/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𝐴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𝐾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/>
                                    <m:t>−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𝐾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𝐵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𝐵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𝐾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</m:sSub>
                        </m:lim>
                      </m:limLow>
                      <m:r>
                        <a:rPr lang="tr-TR" i="1"/>
                        <m:t> 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+</m:t>
                      </m:r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/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𝐴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𝑠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/>
                                    <m:t>−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𝐾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𝐵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𝑅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tr-TR" i="1"/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𝐵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/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𝑠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/>
                                    <m:t>−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𝑄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𝑇</m:t>
                                      </m:r>
                                    </m:e>
                                  </m:d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𝑟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2</m:t>
                              </m:r>
                            </m:sub>
                          </m:sSub>
                        </m:lim>
                      </m:limLow>
                      <m:r>
                        <a:rPr lang="tr-TR" i="1"/>
                        <m:t>=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0</m:t>
                          </m:r>
                        </m:e>
                      </m:acc>
                      <m:r>
                        <a:rPr lang="tr-TR" i="1"/>
                        <m:t>  (12−</m:t>
                      </m:r>
                      <m:r>
                        <a:rPr lang="tr-TR" i="1"/>
                        <m:t>𝑏</m:t>
                      </m:r>
                      <m:r>
                        <a:rPr lang="tr-TR" i="1"/>
                        <m:t>)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14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tr-T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800" dirty="0">
                    <a:solidFill>
                      <a:srgbClr val="000000"/>
                    </a:solidFill>
                  </a:rPr>
                  <a:t>’nin bulunması için alternatif metod</a:t>
                </a:r>
                <a:r>
                  <a:rPr lang="tr-TR" sz="2800" dirty="0">
                    <a:solidFill>
                      <a:srgbClr val="000000"/>
                    </a:solidFill>
                  </a:rPr>
                  <a:t>: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(</a:t>
                </a:r>
                <a:r>
                  <a:rPr lang="tr-TR" dirty="0"/>
                  <a:t>12-b)’nin tüm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 </m:t>
                    </m:r>
                    <m:r>
                      <a:rPr lang="tr-TR" i="1"/>
                      <m:t>𝑣𝑒</m:t>
                    </m:r>
                    <m:r>
                      <a:rPr lang="tr-TR" i="1"/>
                      <m:t> </m:t>
                    </m:r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𝑟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 için geçerli olması gerektiğinden,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𝐸</m:t>
                            </m:r>
                          </m:e>
                        </m:acc>
                      </m:e>
                      <m:sub>
                        <m:r>
                          <a:rPr lang="tr-TR" i="1"/>
                          <m:t>1</m:t>
                        </m:r>
                      </m:sub>
                    </m:sSub>
                    <m:r>
                      <a:rPr lang="tr-TR" i="1"/>
                      <m:t>𝑣𝑒</m:t>
                    </m:r>
                    <m:r>
                      <a:rPr lang="tr-TR" i="1"/>
                      <m:t> 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𝐸</m:t>
                            </m:r>
                          </m:e>
                        </m:acc>
                      </m:e>
                      <m:sub>
                        <m:r>
                          <a:rPr lang="tr-TR" i="1"/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sıfır olmalıdırlar</a:t>
                </a:r>
                <a:r>
                  <a:rPr lang="tr-TR" dirty="0" smtClean="0"/>
                  <a:t>.</a:t>
                </a:r>
              </a:p>
              <a:p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=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0</m:t>
                          </m:r>
                        </m:e>
                      </m:acc>
                      <m:r>
                        <a:rPr lang="tr-TR" i="1"/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tr-TR" i="1"/>
                                </m:ctrlPr>
                              </m:acc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𝐾</m:t>
                                    </m:r>
                                  </m:e>
                                </m:acc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=−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𝐾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𝐴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−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𝐴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𝐾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−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𝑄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+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𝐾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𝐵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𝑅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𝐵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𝐾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(13)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r>
                        <a:rPr lang="tr-TR" i="1"/>
                        <m:t>=0⇒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tr-TR" i="1"/>
                                </m:ctrlPr>
                              </m:acc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𝑠</m:t>
                                    </m:r>
                                  </m:e>
                                </m:acc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r>
                                      <a:rPr lang="tr-TR" i="1"/>
                                      <m:t>𝐴</m:t>
                                    </m:r>
                                  </m:e>
                                  <m:sup>
                                    <m:r>
                                      <a:rPr lang="tr-TR" i="1"/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−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𝐾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𝐵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𝑅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𝐵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𝑠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+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𝑄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𝑟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14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𝐾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r>
                              <a:rPr lang="tr-TR" i="1"/>
                              <m:t>𝑛𝑥𝑛</m:t>
                            </m:r>
                            <m:r>
                              <a:rPr lang="tr-TR" i="1"/>
                              <m:t>, </m:t>
                            </m:r>
                            <m:r>
                              <a:rPr lang="tr-TR" i="1"/>
                              <m:t>𝑠𝑖𝑚𝑒𝑡𝑟𝑖𝑘</m:t>
                            </m:r>
                            <m:r>
                              <a:rPr lang="tr-TR" i="1"/>
                              <m:t> </m:t>
                            </m:r>
                            <m:r>
                              <a:rPr lang="tr-TR" i="1"/>
                              <m:t>𝑚𝑎𝑡𝑟𝑖𝑠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𝑠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r>
                              <a:rPr lang="tr-TR" i="1"/>
                              <m:t>𝑛𝑥</m:t>
                            </m:r>
                            <m:r>
                              <a:rPr lang="tr-TR" i="1"/>
                              <m:t>1 </m:t>
                            </m:r>
                            <m:r>
                              <a:rPr lang="tr-TR" i="1"/>
                              <m:t>𝑣𝑒𝑘𝑡</m:t>
                            </m:r>
                            <m:r>
                              <a:rPr lang="tr-TR" i="1"/>
                              <m:t>ö</m:t>
                            </m:r>
                            <m:r>
                              <a:rPr lang="tr-TR" i="1"/>
                              <m:t>𝑟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52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tr-T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800" dirty="0">
                    <a:solidFill>
                      <a:srgbClr val="000000"/>
                    </a:solidFill>
                  </a:rPr>
                  <a:t>’nin bulunması için alternatif metod</a:t>
                </a:r>
                <a:r>
                  <a:rPr lang="tr-TR" sz="2800" dirty="0">
                    <a:solidFill>
                      <a:srgbClr val="000000"/>
                    </a:solidFill>
                  </a:rPr>
                  <a:t>:</a:t>
                </a:r>
                <a:endParaRPr lang="tr-TR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/>
                  <a:t>(13) ve (14)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/>
                        </m:ctrlPr>
                      </m:dPr>
                      <m:e>
                        <m:f>
                          <m:fPr>
                            <m:ctrlPr>
                              <a:rPr lang="tr-TR" i="1"/>
                            </m:ctrlPr>
                          </m:fPr>
                          <m:num>
                            <m:r>
                              <a:rPr lang="tr-TR" i="1"/>
                              <m:t>𝑛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𝑛</m:t>
                                </m:r>
                                <m:r>
                                  <a:rPr lang="tr-TR" i="1"/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tr-TR" i="1"/>
                              <m:t>2</m:t>
                            </m:r>
                          </m:den>
                        </m:f>
                        <m:r>
                          <a:rPr lang="tr-TR" i="1"/>
                          <m:t>+</m:t>
                        </m:r>
                        <m:r>
                          <a:rPr lang="tr-TR" i="1"/>
                          <m:t>𝑛</m:t>
                        </m:r>
                      </m:e>
                    </m:d>
                  </m:oMath>
                </a14:m>
                <a:r>
                  <a:rPr lang="tr-TR" dirty="0"/>
                  <a:t> adet, birinci dereceden diferansiyel denklem oluşturur. Bunlara Riccati Denklemleri denir.</a:t>
                </a:r>
              </a:p>
              <a:p>
                <a:r>
                  <a:rPr lang="tr-TR" dirty="0"/>
                  <a:t>Sınır koşulları: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(10)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𝐻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−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𝐻</m:t>
                                </m:r>
                              </m:e>
                            </m:acc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𝑟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  <m:r>
                              <a:rPr lang="tr-TR" i="1"/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tr-TR" i="1"/>
                              <m:t>(11)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𝐾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+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𝑠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  <m:r>
                              <a:rPr lang="tr-TR" i="1"/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r>
                      <a:rPr lang="tr-TR" i="1"/>
                      <m:t>(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terimlerinin katsayılarını eşitlersek;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𝐾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𝐻</m:t>
                                </m:r>
                              </m:e>
                            </m:acc>
                          </m:e>
                          <m:e>
                            <m:r>
                              <a:rPr lang="tr-TR" i="1"/>
                              <m:t>(15)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Geri kalan katsayıları eşitlersek;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𝑠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=−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𝐻</m:t>
                                </m:r>
                              </m:e>
                            </m:acc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𝑟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(16)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lvl="0"/>
                <a:r>
                  <a:rPr lang="tr-TR" dirty="0"/>
                  <a:t>B.C.’nin (15) ve (16)’sına bağlı olan (13) ve (14)’ü çöz.</a:t>
                </a:r>
              </a:p>
              <a:p>
                <a:pPr lvl="0"/>
                <a:r>
                  <a:rPr lang="tr-TR" dirty="0"/>
                  <a:t>Not edilmelidir ki, lineer regülatör problemi, lineer izleme probleminin özel bir durumudur. (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𝑟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=0)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t="-3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41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Doğrusal Sistem İzleme Problemi için Örnek:</a:t>
            </a:r>
            <a:endParaRPr lang="tr-T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Ör.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=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r>
                        <a:rPr lang="tr-TR" i="1"/>
                        <m:t>=</m:t>
                      </m:r>
                      <m:r>
                        <a:rPr lang="tr-TR" i="1"/>
                        <m:t>2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−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𝑥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r>
                        <a:rPr lang="tr-TR" i="1"/>
                        <m:t>+</m:t>
                      </m:r>
                      <m:r>
                        <a:rPr lang="tr-TR" i="1"/>
                        <m:t>𝑢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𝑢</m:t>
                          </m:r>
                        </m:e>
                      </m:d>
                      <m:r>
                        <a:rPr lang="tr-TR" i="1"/>
                        <m:t>=</m:t>
                      </m:r>
                      <m:nary>
                        <m:naryPr>
                          <m:limLoc m:val="undOvr"/>
                          <m:ctrlPr>
                            <a:rPr lang="tr-TR" i="1"/>
                          </m:ctrlPr>
                        </m:naryPr>
                        <m:sub>
                          <m:r>
                            <a:rPr lang="tr-TR" i="1"/>
                            <m:t>0</m:t>
                          </m:r>
                        </m:sub>
                        <m:sup>
                          <m:r>
                            <a:rPr lang="tr-TR" i="1"/>
                            <m:t>𝑇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tr-TR" i="1"/>
                                        <m:t>−</m:t>
                                      </m:r>
                                      <m:r>
                                        <a:rPr lang="tr-TR" i="1"/>
                                        <m:t>0</m:t>
                                      </m:r>
                                      <m:r>
                                        <a:rPr lang="tr-TR" i="1"/>
                                        <m:t>.</m:t>
                                      </m:r>
                                      <m:r>
                                        <a:rPr lang="tr-TR" i="1"/>
                                        <m:t>2</m:t>
                                      </m:r>
                                      <m:r>
                                        <a:rPr lang="tr-TR" i="1"/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p>
                              <m:r>
                                <a:rPr lang="tr-TR" i="1"/>
                                <m:t>+</m:t>
                              </m:r>
                              <m:r>
                                <a:rPr lang="tr-TR" i="1"/>
                                <m:t>0</m:t>
                              </m:r>
                              <m:r>
                                <a:rPr lang="tr-TR" i="1"/>
                                <m:t>.</m:t>
                              </m:r>
                              <m:r>
                                <a:rPr lang="tr-TR" i="1"/>
                                <m:t>025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a:rPr lang="tr-TR" i="1"/>
                                    <m:t>𝑢</m:t>
                                  </m:r>
                                </m:e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𝑇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r>
                              <a:rPr lang="tr-TR" i="1"/>
                              <m:t>𝐵𝑒𝑙𝑖𝑟𝑙𝑖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𝑇</m:t>
                            </m:r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r>
                              <a:rPr lang="tr-TR" i="1"/>
                              <m:t>𝑆𝑒𝑟𝑏𝑒𝑠𝑡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Verilen durum denklemleri ve performans ölçütüne göre problemin optimal çözümünü elde ediniz. Tüm parametrelerin zamana bağlı değişimini gösteriniz.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023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Örnek Çözüm</a:t>
            </a:r>
            <a:endParaRPr lang="tr-T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9382" y="1214651"/>
                <a:ext cx="11845636" cy="4881349"/>
              </a:xfrm>
            </p:spPr>
            <p:txBody>
              <a:bodyPr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𝐴</m:t>
                          </m:r>
                        </m:e>
                      </m:acc>
                      <m:r>
                        <a:rPr lang="tr-TR" i="1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  <m:e>
                                <m:r>
                                  <a:rPr lang="tr-TR" i="1"/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2</m:t>
                                </m:r>
                              </m:e>
                              <m:e>
                                <m:r>
                                  <a:rPr lang="tr-TR" i="1"/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Hatırla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{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)}</m:t>
                          </m:r>
                        </m:e>
                      </m:nary>
                      <m:r>
                        <a:rPr lang="tr-TR" sz="20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tr-TR" sz="20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−0.2</m:t>
                                      </m:r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+0.025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𝑄</m:t>
                          </m:r>
                        </m:e>
                      </m:acc>
                      <m:r>
                        <a:rPr lang="tr-TR" i="1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tr-TR" i="1"/>
                                  <m:t>2</m:t>
                                </m:r>
                              </m:e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𝐻</m:t>
                          </m:r>
                        </m:e>
                      </m:acc>
                      <m:r>
                        <a:rPr lang="tr-TR" i="1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𝑟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tr-TR" i="1"/>
                                  <m:t>0.2</m:t>
                                </m:r>
                                <m:r>
                                  <a:rPr lang="tr-TR" i="1"/>
                                  <m:t>𝑡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2</m:t>
                                    </m:r>
                                  </m:sub>
                                </m:sSub>
                                <m:r>
                                  <a:rPr lang="tr-TR" i="1"/>
                                  <m:t>(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=0.025</m:t>
                      </m:r>
                    </m:oMath>
                  </m:oMathPara>
                </a14:m>
                <a:endParaRPr lang="tr-TR" dirty="0"/>
              </a:p>
              <a:p>
                <a:pPr lvl="0"/>
                <a:r>
                  <a:rPr lang="tr-TR" dirty="0"/>
                  <a:t>Verilen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𝑄</m:t>
                        </m:r>
                      </m:e>
                    </m:acc>
                  </m:oMath>
                </a14:m>
                <a:r>
                  <a:rPr lang="tr-TR" dirty="0"/>
                  <a:t> için,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𝑟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</m:sSub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i="1"/>
                      <m:t>𝐽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r>
                              <a:rPr lang="tr-TR" i="1"/>
                              <m:t>𝑢</m:t>
                            </m:r>
                          </m:e>
                        </m:d>
                      </m:e>
                      <m:sup>
                        <m:r>
                          <a:rPr lang="tr-TR" i="1"/>
                          <m:t>′</m:t>
                        </m:r>
                      </m:sup>
                    </m:sSup>
                    <m:r>
                      <a:rPr lang="tr-TR" i="1"/>
                      <m:t>𝑦𝑢</m:t>
                    </m:r>
                  </m:oMath>
                </a14:m>
                <a:r>
                  <a:rPr lang="tr-TR" dirty="0"/>
                  <a:t> etkilemez.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382" y="1214651"/>
                <a:ext cx="11845636" cy="4881349"/>
              </a:xfrm>
              <a:blipFill>
                <a:blip r:embed="rId2"/>
                <a:stretch>
                  <a:fillRect l="-2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97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Örnek 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𝐾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 </m:t>
                    </m:r>
                    <m:r>
                      <a:rPr lang="tr-TR" i="1"/>
                      <m:t>𝑣𝑒</m:t>
                    </m:r>
                    <m:r>
                      <a:rPr lang="tr-TR" i="1"/>
                      <m:t> </m:t>
                    </m:r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𝑠</m:t>
                        </m:r>
                      </m:e>
                    </m:acc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için riccati denklemi [i.e. (13) ve (14</a:t>
                </a:r>
                <a:r>
                  <a:rPr lang="tr-TR" dirty="0" smtClean="0"/>
                  <a:t>)]: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(13)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=0⇒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11</m:t>
                          </m:r>
                        </m:sub>
                      </m:sSub>
                      <m:r>
                        <a:rPr lang="tr-TR" i="1"/>
                        <m:t>=20</m:t>
                      </m:r>
                      <m:sSubSup>
                        <m:sSubSupPr>
                          <m:ctrlPr>
                            <a:rPr lang="tr-TR" i="1"/>
                          </m:ctrlPr>
                        </m:sSubSupPr>
                        <m:e>
                          <m:r>
                            <a:rPr lang="tr-TR" i="1"/>
                            <m:t>𝑘</m:t>
                          </m:r>
                        </m:e>
                        <m:sub>
                          <m:r>
                            <a:rPr lang="tr-TR" i="1"/>
                            <m:t>12</m:t>
                          </m:r>
                        </m:sub>
                        <m:sup>
                          <m:r>
                            <a:rPr lang="tr-TR" i="1"/>
                            <m:t>2</m:t>
                          </m:r>
                        </m:sup>
                      </m:sSubSup>
                      <m:r>
                        <a:rPr lang="tr-TR" i="1"/>
                        <m:t>−4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𝑘</m:t>
                          </m:r>
                        </m:e>
                        <m:sub>
                          <m:r>
                            <a:rPr lang="tr-TR" i="1"/>
                            <m:t>12</m:t>
                          </m:r>
                        </m:sub>
                      </m:sSub>
                      <m:r>
                        <a:rPr lang="tr-TR" i="1"/>
                        <m:t>−2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12</m:t>
                          </m:r>
                        </m:sub>
                      </m:sSub>
                      <m:r>
                        <a:rPr lang="tr-TR" i="1"/>
                        <m:t>=20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𝑘</m:t>
                          </m:r>
                        </m:e>
                        <m:sub>
                          <m:r>
                            <a:rPr lang="tr-TR" i="1"/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𝑘</m:t>
                          </m:r>
                        </m:e>
                        <m:sub>
                          <m:r>
                            <a:rPr lang="tr-TR" i="1"/>
                            <m:t>22</m:t>
                          </m:r>
                        </m:sub>
                      </m:sSub>
                      <m:r>
                        <a:rPr lang="tr-TR" i="1"/>
                        <m:t>−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𝑘</m:t>
                          </m:r>
                        </m:e>
                        <m:sub>
                          <m:r>
                            <a:rPr lang="tr-TR" i="1"/>
                            <m:t>11</m:t>
                          </m:r>
                        </m:sub>
                      </m:sSub>
                      <m:r>
                        <a:rPr lang="tr-TR" i="1"/>
                        <m:t>+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𝑘</m:t>
                          </m:r>
                        </m:e>
                        <m:sub>
                          <m:r>
                            <a:rPr lang="tr-TR" i="1"/>
                            <m:t>12</m:t>
                          </m:r>
                        </m:sub>
                      </m:sSub>
                      <m:r>
                        <a:rPr lang="tr-TR" i="1"/>
                        <m:t>−2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𝑘</m:t>
                          </m:r>
                        </m:e>
                        <m:sub>
                          <m:r>
                            <a:rPr lang="tr-TR" i="1"/>
                            <m:t>22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22</m:t>
                          </m:r>
                        </m:sub>
                      </m:sSub>
                      <m:r>
                        <a:rPr lang="tr-TR" i="1"/>
                        <m:t>=20</m:t>
                      </m:r>
                      <m:sSubSup>
                        <m:sSubSupPr>
                          <m:ctrlPr>
                            <a:rPr lang="tr-TR" i="1"/>
                          </m:ctrlPr>
                        </m:sSubSupPr>
                        <m:e>
                          <m:r>
                            <a:rPr lang="tr-TR" i="1"/>
                            <m:t>𝑘</m:t>
                          </m:r>
                        </m:e>
                        <m:sub>
                          <m:r>
                            <a:rPr lang="tr-TR" i="1"/>
                            <m:t>22</m:t>
                          </m:r>
                        </m:sub>
                        <m:sup>
                          <m:r>
                            <a:rPr lang="tr-TR" i="1"/>
                            <m:t>2</m:t>
                          </m:r>
                        </m:sup>
                      </m:sSubSup>
                      <m:r>
                        <a:rPr lang="tr-TR" i="1"/>
                        <m:t>−2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𝑘</m:t>
                          </m:r>
                        </m:e>
                        <m:sub>
                          <m:r>
                            <a:rPr lang="tr-TR" i="1"/>
                            <m:t>12</m:t>
                          </m:r>
                        </m:sub>
                      </m:sSub>
                      <m:r>
                        <a:rPr lang="tr-TR" i="1"/>
                        <m:t>+2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𝑘</m:t>
                          </m:r>
                        </m:e>
                        <m:sub>
                          <m:r>
                            <a:rPr lang="tr-TR" i="1"/>
                            <m:t>22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10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𝑘</m:t>
                              </m:r>
                            </m:e>
                            <m:sub>
                              <m:r>
                                <a:rPr lang="tr-TR" i="1"/>
                                <m:t>12</m:t>
                              </m:r>
                            </m:sub>
                          </m:sSub>
                          <m:r>
                            <a:rPr lang="tr-TR" i="1"/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𝑠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r>
                        <a:rPr lang="tr-TR" i="1"/>
                        <m:t>+0.4</m:t>
                      </m:r>
                      <m:r>
                        <a:rPr lang="tr-TR" i="1"/>
                        <m:t>𝑡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r>
                        <a:rPr lang="tr-TR" i="1"/>
                        <m:t>=−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𝑠</m:t>
                          </m:r>
                        </m:e>
                        <m:sub>
                          <m:r>
                            <a:rPr lang="tr-TR" i="1"/>
                            <m:t>1</m:t>
                          </m:r>
                        </m:sub>
                      </m:sSub>
                      <m:r>
                        <a:rPr lang="tr-TR" i="1"/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20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𝑘</m:t>
                              </m:r>
                            </m:e>
                            <m:sub>
                              <m:r>
                                <a:rPr lang="tr-TR" i="1"/>
                                <m:t>22</m:t>
                              </m:r>
                            </m:sub>
                          </m:sSub>
                          <m:r>
                            <a:rPr lang="tr-TR" i="1"/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𝑠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66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 Çözüm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17</a:t>
            </a:fld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70" y="1885072"/>
            <a:ext cx="5760000" cy="4333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479" y="1820847"/>
            <a:ext cx="5760000" cy="43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93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950" y="318515"/>
            <a:ext cx="4639812" cy="424435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000000"/>
                </a:solidFill>
              </a:rPr>
              <a:t>Örnek Çözüm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257388"/>
            <a:ext cx="7858125" cy="63862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clear 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; close 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228B22"/>
                </a:solidFill>
                <a:latin typeface="Courier New" panose="02070309020205020404" pitchFamily="49" charset="0"/>
              </a:rPr>
              <a:t>% Optimal Control 11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A=[0 1;2 -1];B=[0;1];Q=[2 0;0 0];H=[0 0;0 0];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R=2*0.025;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inc=0.01</a:t>
            </a:r>
            <a:r>
              <a:rPr lang="tr-TR" sz="11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tr-TR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Kl=zeros(length(15:-inc:0),4);Sl=zeros(length(15:-inc:0),2);n=0;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X=zeros(length(15:-inc:0),2);U=zeros(length(15:-inc:0),1);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K=zeros(2,2);S=zeros(2,1);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t=15:-inc:0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n==1500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100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r=[0.2*t; 1];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Knew=K-inc*(-K*A-A'*K-Q+K*B*inv(R)*B'*K);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Snew=S-inc*(-[A'-K*B*inv(R)*B']*S+Q*r);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Kl((15/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inc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)-n,:)= [Knew(1,1) Knew(1,2) Knew(2,1) Knew(2,2)];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Sl((15/inc)-n,:)=Snew';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K=Knew;S=Snew;n=n+1;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t=0:0.01:15;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X(1,:)=[10 -20];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i=1:length(0:inc:15)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10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i==1501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r(i)=0.2*t(i);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100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100" dirty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K= reshape(Kl(i,:),[2,2]);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U(i,1)=-inv(R)*B'*K*X(i,:)'-inv(R)*B'*Sl(i,:)';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X(i+1,:)=(X(i,:)'+inc*(A*X(i,:)'+B*U(i,1)))';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r(i)=0.2*t(i);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1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1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100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18</a:t>
            </a:fld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010" y="1624611"/>
            <a:ext cx="5760000" cy="43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6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figure;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t,Kl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(:,1),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 [0 1 0]);hold 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t,Kl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(:,2),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 [1 0 0]);hold 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t,Kl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(:,4),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 [0 0 1]);hold 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legend({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'k_1_1'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'k_1_2=k_2_1'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'k_2_2'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},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,12);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'[K] matrisi elemanlarýnýn zamanla deðiþimi'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,12,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'FontWeight'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'bold'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ylabel(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'[K] elemanlarý'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,12,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'FontWeight'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'bold'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xlabel(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'Zaman sn.'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,12,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'FontWeight'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'bold'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figure;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t,Sl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(:,1),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 [1 0 0]);hold 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t,Sl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(:,2),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 [0 0 1]);hold </a:t>
            </a:r>
            <a:r>
              <a:rPr lang="en-US" sz="11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legend({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's_1'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's_2'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},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,12);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'[S] matrisi elemanlarýnýn zamanla deðiþimi'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,12,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'FontWeight'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'bold'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xlabel(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'Zaman sn.'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,12,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'FontWeight'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'bold'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ylabel(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'[S] elemanlarý'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,12,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'FontWeight'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'bold'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figure;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plot(t,X(:,1),t,X(:,2),t,r,t,U,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,2);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legend({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'x_1'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'x_2'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'r-izlenecek referans giriþ'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'Kontrol Giriþi'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},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,12);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'Durum deðiþkenleri,referans ve kontrol giriþlerinin zamanla deðiþimi'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,12,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'FontWeight'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'bold'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ylabel(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'Durum Deðiþkenleri,Referans ve Kontrol Giriþ'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,12,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'FontWeight'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'bold'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xlabel(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'Zaman sn.'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'FontSize'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,12,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'FontWeight'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'bold'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100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tr-T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tr-TR" sz="1100" dirty="0">
              <a:solidFill>
                <a:srgbClr val="000000"/>
              </a:solidFill>
            </a:endParaRP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1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Doğrusal Sistemler için Takip-İzleme </a:t>
            </a:r>
            <a:r>
              <a:rPr lang="tr-TR" sz="2800" dirty="0" smtClean="0"/>
              <a:t>Kontrolü</a:t>
            </a:r>
            <a:endParaRPr lang="tr-T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45720" indent="0">
                  <a:buNone/>
                </a:pPr>
                <a:r>
                  <a:rPr lang="tr-TR" sz="2800" dirty="0" smtClean="0"/>
                  <a:t>Doğrusal Zamanla Değişen(Linear Time Variant LTV) sistem: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sz="2800" i="1"/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sz="2800" i="1"/>
                                </m:ctrlPr>
                              </m:acc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sz="2800" i="1"/>
                                    </m:ctrlPr>
                                  </m:accPr>
                                  <m:e>
                                    <m:r>
                                      <a:rPr lang="tr-TR" sz="2800" i="1"/>
                                      <m:t>𝑥</m:t>
                                    </m:r>
                                  </m:e>
                                </m:acc>
                              </m:e>
                            </m:acc>
                            <m:d>
                              <m:dPr>
                                <m:ctrlPr>
                                  <a:rPr lang="tr-TR" sz="2800" i="1"/>
                                </m:ctrlPr>
                              </m:dPr>
                              <m:e>
                                <m:r>
                                  <a:rPr lang="tr-TR" sz="2800" i="1"/>
                                  <m:t>𝑡</m:t>
                                </m:r>
                              </m:e>
                            </m:d>
                            <m:r>
                              <a:rPr lang="tr-TR" sz="2800" i="1"/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sz="2800" i="1"/>
                                </m:ctrlPr>
                              </m:accPr>
                              <m:e>
                                <m:r>
                                  <a:rPr lang="tr-TR" sz="2800" i="1"/>
                                  <m:t>𝐴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sz="2800" i="1"/>
                                </m:ctrlPr>
                              </m:dPr>
                              <m:e>
                                <m:r>
                                  <a:rPr lang="tr-TR" sz="2800" i="1"/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sz="2800" i="1"/>
                                </m:ctrlPr>
                              </m:accPr>
                              <m:e>
                                <m:r>
                                  <a:rPr lang="tr-TR" sz="2800" i="1"/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sz="2800" i="1"/>
                                </m:ctrlPr>
                              </m:dPr>
                              <m:e>
                                <m:r>
                                  <a:rPr lang="tr-TR" sz="2800" i="1"/>
                                  <m:t>𝑡</m:t>
                                </m:r>
                              </m:e>
                            </m:d>
                            <m:r>
                              <a:rPr lang="tr-TR" sz="2800" i="1"/>
                              <m:t>+</m:t>
                            </m:r>
                            <m:acc>
                              <m:accPr>
                                <m:chr m:val="̲"/>
                                <m:ctrlPr>
                                  <a:rPr lang="tr-TR" sz="2800" i="1"/>
                                </m:ctrlPr>
                              </m:accPr>
                              <m:e>
                                <m:r>
                                  <a:rPr lang="tr-TR" sz="2800" i="1"/>
                                  <m:t>𝑏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sz="2800" i="1"/>
                                </m:ctrlPr>
                              </m:dPr>
                              <m:e>
                                <m:r>
                                  <a:rPr lang="tr-TR" sz="2800" i="1"/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sz="2800" i="1"/>
                                </m:ctrlPr>
                              </m:accPr>
                              <m:e>
                                <m:r>
                                  <a:rPr lang="tr-TR" sz="2800" i="1"/>
                                  <m:t>𝑢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sz="2800" i="1"/>
                                </m:ctrlPr>
                              </m:dPr>
                              <m:e>
                                <m:r>
                                  <a:rPr lang="tr-TR" sz="2800" i="1"/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lang="tr-TR" sz="2800" i="1"/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tr-TR" sz="2800" dirty="0"/>
              </a:p>
              <a:p>
                <a:pPr marL="45720" indent="0">
                  <a:buNone/>
                </a:pPr>
                <a:r>
                  <a:rPr lang="tr-TR" sz="2800" dirty="0"/>
                  <a:t>Karesel (Quadratic) Performans Ölçütü: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𝐽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tr-TR" i="1"/>
                              <m:t>=</m:t>
                            </m:r>
                            <m:f>
                              <m:fPr>
                                <m:ctrlPr>
                                  <a:rPr lang="tr-TR" i="1"/>
                                </m:ctrlPr>
                              </m:fPr>
                              <m:num>
                                <m:r>
                                  <a:rPr lang="tr-TR" i="1"/>
                                  <m:t>1</m:t>
                                </m:r>
                              </m:num>
                              <m:den>
                                <m:r>
                                  <a:rPr lang="tr-TR" i="1"/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i="1"/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tr-TR" i="1"/>
                                      <m:t>−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𝑟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i="1"/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tr-TR" i="1"/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𝐻</m:t>
                                </m:r>
                              </m:e>
                            </m:acc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/>
                                        </m:ctrlPr>
                                      </m:sSub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/>
                                  <m:t>−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𝑟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/>
                                        </m:ctrlPr>
                                      </m:sSub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tr-TR" i="1"/>
                              <m:t>+</m:t>
                            </m:r>
                            <m:f>
                              <m:fPr>
                                <m:ctrlPr>
                                  <a:rPr lang="tr-TR" i="1"/>
                                </m:ctrlPr>
                              </m:fPr>
                              <m:num>
                                <m:r>
                                  <a:rPr lang="tr-TR" i="1"/>
                                  <m:t>1</m:t>
                                </m:r>
                              </m:num>
                              <m:den>
                                <m:r>
                                  <a:rPr lang="tr-TR" i="1"/>
                                  <m:t>2</m:t>
                                </m:r>
                              </m:den>
                            </m:f>
                            <m:nary>
                              <m:naryPr>
                                <m:limLoc m:val="undOvr"/>
                                <m:ctrlPr>
                                  <a:rPr lang="tr-TR" i="1"/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tr-TR" i="1"/>
                                  <m:t>{</m:t>
                                </m:r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𝑥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tr-TR" i="1"/>
                                          <m:t>−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𝑟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tr-TR" i="1"/>
                                      <m:t>𝑇</m:t>
                                    </m:r>
                                  </m:sup>
                                </m:sSup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𝑄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tr-TR" i="1"/>
                                      <m:t>−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𝑟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tr-TR" i="1"/>
                                  <m:t>+</m:t>
                                </m:r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𝑢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𝑅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</m:acc>
                                <m:r>
                                  <a:rPr lang="tr-TR" i="1"/>
                                  <m:t>(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)}</m:t>
                                </m:r>
                              </m:e>
                            </m:nary>
                            <m:r>
                              <a:rPr lang="tr-TR" i="1"/>
                              <m:t>𝑑𝑡</m:t>
                            </m:r>
                            <m:r>
                              <a:rPr lang="tr-TR" i="1"/>
                              <m:t> </m:t>
                            </m:r>
                          </m:e>
                          <m:e>
                            <m:r>
                              <a:rPr lang="tr-TR" i="1"/>
                              <m:t>(2)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sz="2800" i="1"/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sz="2800" i="1"/>
                                </m:ctrlPr>
                              </m:accPr>
                              <m:e>
                                <m:r>
                                  <a:rPr lang="tr-TR" sz="2800" i="1"/>
                                  <m:t>𝑟</m:t>
                                </m:r>
                              </m:e>
                            </m:acc>
                            <m:r>
                              <a:rPr lang="tr-TR" sz="2800" i="1"/>
                              <m:t>(</m:t>
                            </m:r>
                            <m:r>
                              <a:rPr lang="tr-TR" sz="2800" i="1"/>
                              <m:t>𝑡</m:t>
                            </m:r>
                            <m:r>
                              <a:rPr lang="tr-TR" sz="2800" i="1"/>
                              <m:t>)</m:t>
                            </m:r>
                          </m:e>
                          <m:e>
                            <m:r>
                              <a:rPr lang="tr-TR" sz="2800" i="1"/>
                              <m:t>⇒</m:t>
                            </m:r>
                          </m:e>
                          <m:e>
                            <m:r>
                              <a:rPr lang="tr-TR" sz="2800" i="1"/>
                              <m:t>İ</m:t>
                            </m:r>
                            <m:r>
                              <a:rPr lang="tr-TR" sz="2800" i="1"/>
                              <m:t>𝑠𝑡𝑒𝑛𝑒𝑛</m:t>
                            </m:r>
                            <m:r>
                              <a:rPr lang="tr-TR" sz="2800" i="1"/>
                              <m:t> </m:t>
                            </m:r>
                            <m:r>
                              <a:rPr lang="tr-TR" sz="2800" i="1"/>
                              <m:t>𝑦𝑎</m:t>
                            </m:r>
                            <m:r>
                              <a:rPr lang="tr-TR" sz="2800" i="1"/>
                              <m:t> </m:t>
                            </m:r>
                            <m:r>
                              <a:rPr lang="tr-TR" sz="2800" i="1"/>
                              <m:t>𝑑𝑎</m:t>
                            </m:r>
                            <m:r>
                              <a:rPr lang="tr-TR" sz="2800" i="1"/>
                              <m:t> </m:t>
                            </m:r>
                            <m:r>
                              <a:rPr lang="tr-TR" sz="2800" i="1"/>
                              <m:t>𝑟𝑒𝑓𝑒𝑟𝑎𝑛𝑠</m:t>
                            </m:r>
                            <m:r>
                              <a:rPr lang="tr-TR" sz="2800" i="1"/>
                              <m:t>, </m:t>
                            </m:r>
                            <m:r>
                              <a:rPr lang="tr-TR" sz="2800" i="1"/>
                              <m:t>𝑑𝑢𝑟𝑢𝑚</m:t>
                            </m:r>
                            <m:r>
                              <a:rPr lang="tr-TR" sz="2800" i="1"/>
                              <m:t> </m:t>
                            </m:r>
                            <m:r>
                              <a:rPr lang="tr-TR" sz="2800" i="1"/>
                              <m:t>𝑣𝑒𝑘𝑡</m:t>
                            </m:r>
                            <m:r>
                              <a:rPr lang="tr-TR" sz="2800" i="1"/>
                              <m:t>ö</m:t>
                            </m:r>
                            <m:r>
                              <a:rPr lang="tr-TR" sz="2800" i="1"/>
                              <m:t>𝑟</m:t>
                            </m:r>
                            <m:r>
                              <a:rPr lang="tr-TR" sz="2800" i="1"/>
                              <m:t>ü </m:t>
                            </m:r>
                            <m:acc>
                              <m:accPr>
                                <m:chr m:val="̲"/>
                                <m:ctrlPr>
                                  <a:rPr lang="tr-TR" sz="2800" i="1"/>
                                </m:ctrlPr>
                              </m:accPr>
                              <m:e>
                                <m:r>
                                  <a:rPr lang="tr-TR" sz="2800" i="1"/>
                                  <m:t>𝑥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tr-TR" sz="2800" i="1"/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800" i="1"/>
                                    </m:ctrlPr>
                                  </m:dPr>
                                  <m:e>
                                    <m:r>
                                      <a:rPr lang="tr-TR" sz="2800" i="1"/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tr-TR" sz="2800" i="1"/>
                                  <m:t>′</m:t>
                                </m:r>
                              </m:sup>
                            </m:sSup>
                            <m:r>
                              <a:rPr lang="tr-TR" sz="2800" i="1"/>
                              <m:t>𝑛𝑖𝑛</m:t>
                            </m:r>
                            <m:r>
                              <a:rPr lang="tr-TR" sz="2800" i="1"/>
                              <m:t> </m:t>
                            </m:r>
                            <m:r>
                              <a:rPr lang="tr-TR" sz="2800" i="1"/>
                              <m:t>𝑣𝑎𝑟𝑦𝑎𝑠𝑦𝑜𝑛𝑢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sz="2800" i="1"/>
                                </m:ctrlPr>
                              </m:sSubPr>
                              <m:e>
                                <m:r>
                                  <a:rPr lang="tr-TR" sz="2800" i="1"/>
                                  <m:t>𝑡</m:t>
                                </m:r>
                              </m:e>
                              <m:sub>
                                <m:r>
                                  <a:rPr lang="tr-TR" sz="2800" i="1"/>
                                  <m:t>0</m:t>
                                </m:r>
                              </m:sub>
                            </m:sSub>
                            <m:r>
                              <a:rPr lang="tr-TR" sz="2800" i="1"/>
                              <m:t>,</m:t>
                            </m:r>
                            <m:sSub>
                              <m:sSubPr>
                                <m:ctrlPr>
                                  <a:rPr lang="tr-TR" sz="2800" i="1"/>
                                </m:ctrlPr>
                              </m:sSubPr>
                              <m:e>
                                <m:r>
                                  <a:rPr lang="tr-TR" sz="2800" i="1"/>
                                  <m:t>𝑡</m:t>
                                </m:r>
                              </m:e>
                              <m:sub>
                                <m:r>
                                  <a:rPr lang="tr-TR" sz="2800" i="1"/>
                                  <m:t>𝑓</m:t>
                                </m:r>
                              </m:sub>
                            </m:sSub>
                          </m:e>
                          <m:e>
                            <m:r>
                              <a:rPr lang="tr-TR" sz="2800" i="1"/>
                              <m:t>⇒</m:t>
                            </m:r>
                          </m:e>
                          <m:e>
                            <m:r>
                              <a:rPr lang="tr-TR" sz="2800" i="1"/>
                              <m:t>𝐵𝑒𝑙𝑖𝑟𝑙𝑖</m:t>
                            </m:r>
                            <m:r>
                              <a:rPr lang="tr-TR" sz="2800" i="1"/>
                              <m:t>.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sz="2800" i="1"/>
                                </m:ctrlPr>
                              </m:accPr>
                              <m:e>
                                <m:r>
                                  <a:rPr lang="tr-TR" sz="2800" i="1"/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sz="2800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800" i="1"/>
                                    </m:ctrlPr>
                                  </m:sSubPr>
                                  <m:e>
                                    <m:r>
                                      <a:rPr lang="tr-TR" sz="2800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sz="2800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tr-TR" sz="2800" i="1"/>
                              <m:t>⇒</m:t>
                            </m:r>
                          </m:e>
                          <m:e>
                            <m:r>
                              <a:rPr lang="tr-TR" sz="2800" i="1"/>
                              <m:t>𝑆𝑒𝑟𝑏𝑒𝑠𝑡</m:t>
                            </m:r>
                            <m:r>
                              <a:rPr lang="tr-TR" sz="2800" i="1"/>
                              <m:t>.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sz="2800" i="1"/>
                                </m:ctrlPr>
                              </m:accPr>
                              <m:e>
                                <m:r>
                                  <a:rPr lang="tr-TR" sz="2800" i="1"/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sz="2800" i="1"/>
                                </m:ctrlPr>
                              </m:dPr>
                              <m:e>
                                <m:r>
                                  <a:rPr lang="tr-TR" sz="2800" i="1"/>
                                  <m:t>𝑡</m:t>
                                </m:r>
                              </m:e>
                            </m:d>
                            <m:r>
                              <a:rPr lang="tr-TR" sz="2800" i="1"/>
                              <m:t>, </m:t>
                            </m:r>
                            <m:acc>
                              <m:accPr>
                                <m:chr m:val="̲"/>
                                <m:ctrlPr>
                                  <a:rPr lang="tr-TR" sz="2800" i="1"/>
                                </m:ctrlPr>
                              </m:accPr>
                              <m:e>
                                <m:r>
                                  <a:rPr lang="tr-TR" sz="2800" i="1"/>
                                  <m:t>𝑢</m:t>
                                </m:r>
                              </m:e>
                            </m:acc>
                            <m:r>
                              <a:rPr lang="tr-TR" sz="2800" i="1"/>
                              <m:t>(</m:t>
                            </m:r>
                            <m:r>
                              <a:rPr lang="tr-TR" sz="2800" i="1"/>
                              <m:t>𝑡</m:t>
                            </m:r>
                            <m:r>
                              <a:rPr lang="tr-TR" sz="2800" i="1"/>
                              <m:t>)</m:t>
                            </m:r>
                          </m:e>
                          <m:e>
                            <m:r>
                              <a:rPr lang="tr-TR" sz="2800" i="1"/>
                              <m:t>⇒</m:t>
                            </m:r>
                          </m:e>
                          <m:e>
                            <m:r>
                              <a:rPr lang="tr-TR" sz="2800" i="1"/>
                              <m:t>𝑆</m:t>
                            </m:r>
                            <m:r>
                              <a:rPr lang="tr-TR" sz="2800" i="1"/>
                              <m:t>ı</m:t>
                            </m:r>
                            <m:r>
                              <a:rPr lang="tr-TR" sz="2800" i="1"/>
                              <m:t>𝑛</m:t>
                            </m:r>
                            <m:r>
                              <a:rPr lang="tr-TR" sz="2800" i="1"/>
                              <m:t>ı</m:t>
                            </m:r>
                            <m:r>
                              <a:rPr lang="tr-TR" sz="2800" i="1"/>
                              <m:t>𝑟𝑙𝑎𝑛𝑚𝑎𝑚</m:t>
                            </m:r>
                            <m:r>
                              <a:rPr lang="tr-TR" sz="2800" i="1"/>
                              <m:t>ış.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sz="2800" i="1"/>
                                </m:ctrlPr>
                              </m:accPr>
                              <m:e>
                                <m:r>
                                  <a:rPr lang="tr-TR" sz="2800" i="1"/>
                                  <m:t>𝐻</m:t>
                                </m:r>
                              </m:e>
                            </m:acc>
                            <m:r>
                              <a:rPr lang="tr-TR" sz="2800" i="1"/>
                              <m:t>,</m:t>
                            </m:r>
                            <m:acc>
                              <m:accPr>
                                <m:chr m:val="̲"/>
                                <m:ctrlPr>
                                  <a:rPr lang="tr-TR" sz="2800" i="1"/>
                                </m:ctrlPr>
                              </m:accPr>
                              <m:e>
                                <m:r>
                                  <a:rPr lang="tr-TR" sz="2800" i="1"/>
                                  <m:t>𝑄</m:t>
                                </m:r>
                              </m:e>
                            </m:acc>
                            <m:r>
                              <a:rPr lang="tr-TR" sz="2800" i="1"/>
                              <m:t>(</m:t>
                            </m:r>
                            <m:r>
                              <a:rPr lang="tr-TR" sz="2800" i="1"/>
                              <m:t>𝑡</m:t>
                            </m:r>
                            <m:r>
                              <a:rPr lang="tr-TR" sz="2800" i="1"/>
                              <m:t>)</m:t>
                            </m:r>
                          </m:e>
                          <m:e>
                            <m:r>
                              <a:rPr lang="tr-TR" sz="2800" i="1"/>
                              <m:t>⇒</m:t>
                            </m:r>
                          </m:e>
                          <m:e>
                            <m:r>
                              <a:rPr lang="tr-TR" sz="2800" i="1"/>
                              <m:t>𝐺𝑒𝑟</m:t>
                            </m:r>
                            <m:r>
                              <a:rPr lang="tr-TR" sz="2800" i="1"/>
                              <m:t>ç</m:t>
                            </m:r>
                            <m:r>
                              <a:rPr lang="tr-TR" sz="2800" i="1"/>
                              <m:t>𝑒𝑘</m:t>
                            </m:r>
                            <m:r>
                              <a:rPr lang="tr-TR" sz="2800" i="1"/>
                              <m:t>, </m:t>
                            </m:r>
                            <m:r>
                              <a:rPr lang="tr-TR" sz="2800" i="1"/>
                              <m:t>𝑠𝑖𝑚𝑒𝑡𝑟𝑖𝑘</m:t>
                            </m:r>
                            <m:r>
                              <a:rPr lang="tr-TR" sz="2800" i="1"/>
                              <m:t>, </m:t>
                            </m:r>
                            <m:r>
                              <a:rPr lang="tr-TR" sz="2800" i="1"/>
                              <m:t>𝑃𝑜𝑧𝑖𝑡𝑖𝑓</m:t>
                            </m:r>
                            <m:r>
                              <a:rPr lang="tr-TR" sz="2800" i="1"/>
                              <m:t> </m:t>
                            </m:r>
                            <m:r>
                              <a:rPr lang="tr-TR" sz="2800" i="1"/>
                              <m:t>𝑌𝑎𝑟</m:t>
                            </m:r>
                            <m:r>
                              <a:rPr lang="tr-TR" sz="2800" i="1"/>
                              <m:t>ı </m:t>
                            </m:r>
                            <m:r>
                              <a:rPr lang="tr-TR" sz="2800" i="1"/>
                              <m:t>𝑇𝑎𝑛</m:t>
                            </m:r>
                            <m:r>
                              <a:rPr lang="tr-TR" sz="2800" i="1"/>
                              <m:t>ı</m:t>
                            </m:r>
                            <m:r>
                              <a:rPr lang="tr-TR" sz="2800" i="1"/>
                              <m:t>𝑚𝑙</m:t>
                            </m:r>
                            <m:r>
                              <a:rPr lang="tr-TR" sz="2800" i="1"/>
                              <m:t>ı </m:t>
                            </m:r>
                            <m:r>
                              <a:rPr lang="tr-TR" sz="2800" i="1"/>
                              <m:t>𝑃𝑆𝐷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sz="2800" i="1"/>
                                </m:ctrlPr>
                              </m:accPr>
                              <m:e>
                                <m:r>
                                  <a:rPr lang="tr-TR" sz="2800" i="1"/>
                                  <m:t>𝑅</m:t>
                                </m:r>
                              </m:e>
                            </m:acc>
                            <m:r>
                              <a:rPr lang="tr-TR" sz="2800" i="1"/>
                              <m:t>(</m:t>
                            </m:r>
                            <m:r>
                              <a:rPr lang="tr-TR" sz="2800" i="1"/>
                              <m:t>𝑡</m:t>
                            </m:r>
                            <m:r>
                              <a:rPr lang="tr-TR" sz="2800" i="1"/>
                              <m:t>)</m:t>
                            </m:r>
                          </m:e>
                          <m:e>
                            <m:r>
                              <a:rPr lang="tr-TR" sz="2800" i="1"/>
                              <m:t>⇒</m:t>
                            </m:r>
                          </m:e>
                          <m:e>
                            <m:r>
                              <a:rPr lang="tr-TR" sz="2800" i="1"/>
                              <m:t>𝐺𝑒𝑟</m:t>
                            </m:r>
                            <m:r>
                              <a:rPr lang="tr-TR" sz="2800" i="1"/>
                              <m:t>ç</m:t>
                            </m:r>
                            <m:r>
                              <a:rPr lang="tr-TR" sz="2800" i="1"/>
                              <m:t>𝑒𝑘</m:t>
                            </m:r>
                            <m:r>
                              <a:rPr lang="tr-TR" sz="2800" i="1"/>
                              <m:t>, </m:t>
                            </m:r>
                            <m:r>
                              <a:rPr lang="tr-TR" sz="2800" i="1"/>
                              <m:t>𝑠𝑖𝑚𝑒𝑡𝑟𝑖𝑘</m:t>
                            </m:r>
                            <m:r>
                              <a:rPr lang="tr-TR" sz="2800" i="1"/>
                              <m:t>, </m:t>
                            </m:r>
                            <m:r>
                              <a:rPr lang="tr-TR" sz="2800" i="1"/>
                              <m:t>𝑃𝑜𝑧𝑖𝑡𝑖𝑓</m:t>
                            </m:r>
                            <m:r>
                              <a:rPr lang="tr-TR" sz="2800" i="1"/>
                              <m:t> </m:t>
                            </m:r>
                            <m:r>
                              <a:rPr lang="tr-TR" sz="2800" i="1"/>
                              <m:t>𝑇𝑎𝑛</m:t>
                            </m:r>
                            <m:r>
                              <a:rPr lang="tr-TR" sz="2800" i="1"/>
                              <m:t>ı</m:t>
                            </m:r>
                            <m:r>
                              <a:rPr lang="tr-TR" sz="2800" i="1"/>
                              <m:t>𝑚𝑙</m:t>
                            </m:r>
                            <m:r>
                              <a:rPr lang="tr-TR" sz="2800" i="1"/>
                              <m:t>ı </m:t>
                            </m:r>
                            <m:r>
                              <a:rPr lang="tr-TR" sz="2800" i="1"/>
                              <m:t>𝑃𝐷</m:t>
                            </m:r>
                          </m:e>
                        </m:mr>
                      </m:m>
                    </m:oMath>
                  </m:oMathPara>
                </a14:m>
                <a:endParaRPr lang="tr-TR" sz="28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24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6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/>
              <a:t>Pontryagin’in Minimum Prensibi ve Durum Eşitsizlik </a:t>
            </a:r>
            <a:r>
              <a:rPr lang="tr-TR" sz="3100" dirty="0" smtClean="0"/>
              <a:t>Kısıtlamaları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tr-TR" dirty="0"/>
                  <a:t>Fiziksel olarak </a:t>
                </a:r>
                <a:r>
                  <a:rPr lang="tr-TR" dirty="0" smtClean="0"/>
                  <a:t>gerçekleştirilecek herhangi bir kontrolcü, bir takım sınırlılıklara sahip olacaktır. Motor gücü, stroke uzunluğu vs. gibi.</a:t>
                </a:r>
                <a:endParaRPr lang="tr-TR" dirty="0"/>
              </a:p>
              <a:p>
                <a:pPr lvl="0"/>
                <a:r>
                  <a:rPr lang="tr-TR" dirty="0"/>
                  <a:t>Durum kısıtları ise </a:t>
                </a:r>
                <a:r>
                  <a:rPr lang="tr-TR" dirty="0" smtClean="0"/>
                  <a:t>genellikle güvenlikle ilgili koyulan ölçütler ve/veya sistemin yapısına bağlı sınırlılıkları içerir.</a:t>
                </a:r>
                <a:endParaRPr lang="tr-TR" dirty="0"/>
              </a:p>
              <a:p>
                <a:r>
                  <a:rPr lang="tr-TR" dirty="0"/>
                  <a:t>Pontryagin’in Minimum Prensibi: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/>
                        <m:t>=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𝑎</m:t>
                          </m:r>
                        </m:e>
                      </m:acc>
                      <m:r>
                        <a:rPr lang="tr-TR" i="1"/>
                        <m:t>(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r>
                        <a:rPr lang="tr-TR" i="1"/>
                        <m:t>,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𝑢</m:t>
                          </m:r>
                        </m:e>
                      </m:acc>
                      <m:r>
                        <a:rPr lang="tr-TR" i="1"/>
                        <m:t>,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𝑡</m:t>
                          </m:r>
                        </m:e>
                      </m:acc>
                      <m:r>
                        <a:rPr lang="tr-TR" i="1"/>
                        <m:t>)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𝐽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/>
                        <m:t>=</m:t>
                      </m:r>
                      <m:r>
                        <a:rPr lang="tr-TR" i="1"/>
                        <m:t>h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,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+</m:t>
                      </m:r>
                      <m:nary>
                        <m:naryPr>
                          <m:limLoc m:val="undOvr"/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/>
                            <m:t>𝑔</m:t>
                          </m:r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</m:acc>
                              <m:r>
                                <a:rPr lang="tr-TR" i="1"/>
                                <m:t>, 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𝑢</m:t>
                                  </m:r>
                                </m:e>
                              </m:acc>
                              <m:r>
                                <a:rPr lang="tr-TR" i="1"/>
                                <m:t>,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acc>
                            </m:e>
                          </m:d>
                          <m:r>
                            <a:rPr lang="tr-TR" i="1"/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0</m:t>
                                </m:r>
                              </m:sub>
                            </m:sSub>
                            <m:r>
                              <a:rPr lang="tr-TR" i="1"/>
                              <m:t>, 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0</m:t>
                                </m:r>
                              </m:sub>
                            </m:sSub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r>
                              <a:rPr lang="tr-TR" i="1"/>
                              <m:t>𝐵𝑒𝑙𝑖𝑟𝑙𝑖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r>
                              <a:rPr lang="tr-TR" i="1"/>
                              <m:t>𝑆</m:t>
                            </m:r>
                            <m:r>
                              <a:rPr lang="tr-TR" i="1"/>
                              <m:t>ı</m:t>
                            </m:r>
                            <m:r>
                              <a:rPr lang="tr-TR" i="1"/>
                              <m:t>𝑛</m:t>
                            </m:r>
                            <m:r>
                              <a:rPr lang="tr-TR" i="1"/>
                              <m:t>ı</m:t>
                            </m:r>
                            <m:r>
                              <a:rPr lang="tr-TR" i="1"/>
                              <m:t>𝑟𝑠</m:t>
                            </m:r>
                            <m:r>
                              <a:rPr lang="tr-TR" i="1"/>
                              <m:t>ı</m:t>
                            </m:r>
                            <m:r>
                              <a:rPr lang="tr-TR" i="1"/>
                              <m:t>𝑧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𝑢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∈</m:t>
                            </m:r>
                          </m:e>
                          <m:e>
                            <m:r>
                              <a:rPr lang="tr-TR" i="1"/>
                              <m:t>𝑈</m:t>
                            </m:r>
                            <m:r>
                              <a:rPr lang="tr-TR" i="1"/>
                              <m:t>[</m:t>
                            </m:r>
                            <m:r>
                              <a:rPr lang="tr-TR" i="1"/>
                              <m:t>𝑘𝑎𝑝𝑎𝑙</m:t>
                            </m:r>
                            <m:r>
                              <a:rPr lang="tr-TR" i="1"/>
                              <m:t>ı </m:t>
                            </m:r>
                            <m:r>
                              <a:rPr lang="tr-TR" i="1"/>
                              <m:t>𝑣𝑒</m:t>
                            </m:r>
                            <m:r>
                              <a:rPr lang="tr-TR" i="1"/>
                              <m:t> </m:t>
                            </m:r>
                            <m:r>
                              <a:rPr lang="tr-TR" i="1"/>
                              <m:t>𝑠</m:t>
                            </m:r>
                            <m:r>
                              <a:rPr lang="tr-TR" i="1"/>
                              <m:t>ı</m:t>
                            </m:r>
                            <m:r>
                              <a:rPr lang="tr-TR" i="1"/>
                              <m:t>𝑛</m:t>
                            </m:r>
                            <m:r>
                              <a:rPr lang="tr-TR" i="1"/>
                              <m:t>ı</m:t>
                            </m:r>
                            <m:r>
                              <a:rPr lang="tr-TR" i="1"/>
                              <m:t>𝑟𝑙</m:t>
                            </m:r>
                            <m:r>
                              <a:rPr lang="tr-TR" i="1"/>
                              <m:t>ı </m:t>
                            </m:r>
                            <m:r>
                              <a:rPr lang="tr-TR" i="1"/>
                              <m:t>𝑏</m:t>
                            </m:r>
                            <m:r>
                              <a:rPr lang="tr-TR" i="1"/>
                              <m:t>ö</m:t>
                            </m:r>
                            <m:r>
                              <a:rPr lang="tr-TR" i="1"/>
                              <m:t>𝑙𝑔𝑒</m:t>
                            </m:r>
                            <m:r>
                              <a:rPr lang="tr-TR" i="1"/>
                              <m:t>]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01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100" dirty="0">
                <a:solidFill>
                  <a:srgbClr val="000000"/>
                </a:solidFill>
              </a:rPr>
              <a:t>Pontryagin’in Minimum Prensibi ve Durum Eşitsizlik Kısıtlamaları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Optimalite için gerekli şartlar: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tr-TR" i="1"/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p>
                              </m:e>
                            </m:acc>
                          </m:e>
                          <m:e>
                            <m:r>
                              <a:rPr lang="tr-TR" i="1"/>
                              <m:t>=</m:t>
                            </m:r>
                          </m:e>
                          <m:e>
                            <m:f>
                              <m:fPr>
                                <m:ctrlPr>
                                  <a:rPr lang="tr-TR" i="1"/>
                                </m:ctrlPr>
                              </m:fPr>
                              <m:num>
                                <m:r>
                                  <a:rPr lang="tr-TR" i="1"/>
                                  <m:t>𝛿</m:t>
                                </m:r>
                                <m:r>
                                  <a:rPr lang="tr-TR" i="1"/>
                                  <m:t>ℋ</m:t>
                                </m:r>
                              </m:num>
                              <m:den>
                                <m:r>
                                  <a:rPr lang="tr-TR" i="1"/>
                                  <m:t>𝛿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</m:acc>
                              </m:den>
                            </m:f>
                          </m:e>
                          <m:e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𝑆</m:t>
                            </m:r>
                            <m:r>
                              <a:rPr lang="tr-TR" i="1"/>
                              <m:t>)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𝑝</m:t>
                                        </m:r>
                                      </m:e>
                                    </m:acc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</m:e>
                          <m:e>
                            <m:r>
                              <a:rPr lang="tr-TR" i="1"/>
                              <m:t>=</m:t>
                            </m:r>
                          </m:e>
                          <m:e>
                            <m:r>
                              <a:rPr lang="tr-TR" i="1"/>
                              <m:t>−</m:t>
                            </m:r>
                            <m:f>
                              <m:fPr>
                                <m:ctrlPr>
                                  <a:rPr lang="tr-TR" i="1"/>
                                </m:ctrlPr>
                              </m:fPr>
                              <m:num>
                                <m:r>
                                  <a:rPr lang="tr-TR" i="1"/>
                                  <m:t>𝛿</m:t>
                                </m:r>
                                <m:r>
                                  <a:rPr lang="tr-TR" i="1"/>
                                  <m:t>ℋ</m:t>
                                </m:r>
                              </m:num>
                              <m:den>
                                <m:r>
                                  <a:rPr lang="tr-TR" i="1"/>
                                  <m:t>𝛿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den>
                            </m:f>
                          </m:e>
                          <m:e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𝐶𝑆</m:t>
                            </m:r>
                            <m:r>
                              <a:rPr lang="tr-TR" i="1"/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tr-TR" i="1"/>
                              <m:t>ℋ</m:t>
                            </m:r>
                            <m:r>
                              <a:rPr lang="tr-TR" i="1"/>
                              <m:t>(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r>
                              <a:rPr lang="tr-TR" i="1"/>
                              <m:t>,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r>
                              <a:rPr lang="tr-TR" i="1"/>
                              <m:t>, 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)</m:t>
                            </m:r>
                          </m:e>
                          <m:e>
                            <m:limLow>
                              <m:limLowPr>
                                <m:ctrlPr>
                                  <a:rPr lang="tr-TR" i="1"/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tr-TR" i="1"/>
                                    </m:ctrlPr>
                                  </m:groupChrPr>
                                  <m:e>
                                    <m:r>
                                      <a:rPr lang="tr-TR" i="1"/>
                                      <m:t>≤</m:t>
                                    </m:r>
                                  </m:e>
                                </m:groupChr>
                              </m:e>
                              <m:lim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∈</m:t>
                                </m:r>
                                <m:r>
                                  <a:rPr lang="tr-TR" i="1"/>
                                  <m:t>𝑈</m:t>
                                </m:r>
                              </m:lim>
                            </m:limLow>
                          </m:e>
                          <m:e>
                            <m:r>
                              <a:rPr lang="tr-TR" i="1"/>
                              <m:t>ℋ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p>
                                <m:r>
                                  <a:rPr lang="tr-TR" i="1"/>
                                  <m:t>,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</m:acc>
                                <m:r>
                                  <a:rPr lang="tr-TR" i="1"/>
                                  <m:t>, </m:t>
                                </m:r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p>
                                <m:r>
                                  <a:rPr lang="tr-TR" i="1"/>
                                  <m:t>,</m:t>
                                </m:r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𝑂𝑃𝑃</m:t>
                            </m:r>
                            <m:r>
                              <a:rPr lang="tr-TR" i="1"/>
                              <m:t>)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tr-TR" i="1"/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/>
                                        </m:ctrlPr>
                                      </m:fPr>
                                      <m:num>
                                        <m:r>
                                          <a:rPr lang="tr-TR" i="1"/>
                                          <m:t>𝛿</m:t>
                                        </m:r>
                                        <m:r>
                                          <a:rPr lang="tr-TR" i="1"/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i="1"/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𝑥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  <m:r>
                                      <a:rPr lang="tr-TR" i="1"/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tr-TR" i="1"/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tr-TR" i="1"/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i="1"/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+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tr-TR" i="1"/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tr-TR" i="1"/>
                                        </m:ctrlPr>
                                      </m:sSupPr>
                                      <m:e>
                                        <m:r>
                                          <a:rPr lang="tr-TR" i="1"/>
                                          <m:t>ℋ</m:t>
                                        </m:r>
                                      </m:e>
                                      <m:sup>
                                        <m:r>
                                          <a:rPr lang="tr-TR" i="1"/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tr-TR" i="1"/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tr-TR" i="1"/>
                                        </m:ctrlPr>
                                      </m:fPr>
                                      <m:num>
                                        <m:r>
                                          <a:rPr lang="tr-TR" i="1"/>
                                          <m:t>𝛿</m:t>
                                        </m:r>
                                        <m:r>
                                          <a:rPr lang="tr-TR" i="1"/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i="1"/>
                                          <m:t>𝛿</m:t>
                                        </m:r>
                                        <m:r>
                                          <a:rPr lang="tr-TR" i="1"/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  <m:r>
                              <a:rPr lang="tr-TR" i="1"/>
                              <m:t>𝛿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</m:e>
                          <m:e>
                            <m:r>
                              <a:rPr lang="tr-TR" i="1"/>
                              <m:t>=</m:t>
                            </m:r>
                          </m:e>
                          <m:e>
                            <m:r>
                              <a:rPr lang="tr-TR" i="1"/>
                              <m:t>0</m:t>
                            </m:r>
                          </m:e>
                          <m:e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𝐺𝐵𝐶</m:t>
                            </m:r>
                            <m:r>
                              <a:rPr lang="tr-TR" i="1"/>
                              <m:t>−</m:t>
                            </m:r>
                            <m:r>
                              <a:rPr lang="tr-TR" i="1"/>
                              <m:t>𝑂𝐶</m:t>
                            </m:r>
                            <m:r>
                              <a:rPr lang="tr-TR" i="1"/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ℋ</m:t>
                      </m:r>
                      <m:r>
                        <a:rPr lang="tr-TR" i="1"/>
                        <m:t>≡</m:t>
                      </m:r>
                      <m:r>
                        <a:rPr lang="tr-TR" i="1"/>
                        <m:t>𝑔</m:t>
                      </m:r>
                      <m:r>
                        <a:rPr lang="tr-TR" i="1"/>
                        <m:t>+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𝑎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ve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𝑂𝑃𝑃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Optimality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Pontryagin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minimum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prenciple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660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100" dirty="0">
                <a:solidFill>
                  <a:srgbClr val="000000"/>
                </a:solidFill>
              </a:rPr>
              <a:t>Pontryagin’in Minimum Prensibi ve Durum Eşitsizlik Kısıtlamaları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tr-TR" dirty="0" smtClean="0"/>
                  <a:t>Burada gösterilen deneysel yaklaşımın detayları için Kirk’e ; Kesinlikli ispat için de yine kirk’de gösterilen ek referanslar incelenebilir.</a:t>
                </a:r>
                <a:endParaRPr lang="tr-TR" dirty="0"/>
              </a:p>
              <a:p>
                <a:pPr lvl="0"/>
                <a:r>
                  <a:rPr lang="tr-TR" dirty="0"/>
                  <a:t>(OPP) tüm </a:t>
                </a:r>
                <a14:m>
                  <m:oMath xmlns:m="http://schemas.openxmlformats.org/officeDocument/2006/math">
                    <m:r>
                      <a:rPr lang="tr-TR" i="1"/>
                      <m:t>𝑡</m:t>
                    </m:r>
                    <m:r>
                      <a:rPr lang="tr-TR" i="1"/>
                      <m:t>∈[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0</m:t>
                        </m:r>
                      </m:sub>
                    </m:sSub>
                    <m:r>
                      <a:rPr lang="tr-TR" i="1"/>
                      <m:t>,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]</m:t>
                    </m:r>
                  </m:oMath>
                </a14:m>
                <a:r>
                  <a:rPr lang="tr-TR" dirty="0"/>
                  <a:t> için ve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𝑢</m:t>
                        </m:r>
                      </m:e>
                    </m:acc>
                    <m:r>
                      <a:rPr lang="tr-TR" i="1"/>
                      <m:t>∈</m:t>
                    </m:r>
                    <m:r>
                      <a:rPr lang="tr-TR" i="1"/>
                      <m:t>𝑈</m:t>
                    </m:r>
                  </m:oMath>
                </a14:m>
                <a:r>
                  <a:rPr lang="tr-TR" dirty="0"/>
                  <a:t> için geçerli olmalı.</a:t>
                </a:r>
              </a:p>
              <a:p>
                <a:pPr lvl="0"/>
                <a:r>
                  <a:rPr lang="tr-TR" dirty="0"/>
                  <a:t>(OPP),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𝑢</m:t>
                            </m:r>
                          </m:e>
                        </m:acc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sSup>
                      <m:sSupPr>
                        <m:ctrlPr>
                          <a:rPr lang="tr-TR" i="1"/>
                        </m:ctrlPr>
                      </m:sSupPr>
                      <m:e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r>
                              <a:rPr lang="tr-TR" i="1"/>
                              <m:t>𝑡</m:t>
                            </m:r>
                          </m:e>
                        </m:d>
                      </m:e>
                      <m:sup>
                        <m:r>
                          <a:rPr lang="tr-TR" i="1"/>
                          <m:t>′</m:t>
                        </m:r>
                      </m:sup>
                    </m:sSup>
                    <m:r>
                      <a:rPr lang="tr-TR" i="1"/>
                      <m:t>𝑦𝑖</m:t>
                    </m:r>
                  </m:oMath>
                </a14:m>
                <a:r>
                  <a:rPr lang="tr-TR" dirty="0"/>
                  <a:t> bulmak ile eşdeğerdir. Global olarak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𝑢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∈</m:t>
                    </m:r>
                    <m:r>
                      <a:rPr lang="tr-TR" i="1"/>
                      <m:t>𝑈</m:t>
                    </m:r>
                  </m:oMath>
                </a14:m>
                <a:r>
                  <a:rPr lang="tr-TR" dirty="0"/>
                  <a:t>’ya bağlı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ℋ</m:t>
                        </m:r>
                      </m:e>
                      <m:sup>
                        <m:r>
                          <a:rPr lang="tr-TR" i="1"/>
                          <m:t>′</m:t>
                        </m:r>
                      </m:sup>
                    </m:sSup>
                    <m:r>
                      <a:rPr lang="tr-TR" i="1"/>
                      <m:t>ı</m:t>
                    </m:r>
                  </m:oMath>
                </a14:m>
                <a:r>
                  <a:rPr lang="tr-TR" dirty="0"/>
                  <a:t> minimize eder.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𝑢</m:t>
                            </m:r>
                          </m:e>
                        </m:acc>
                      </m:e>
                      <m:sup>
                        <m:r>
                          <a:rPr lang="tr-TR" i="1"/>
                          <m:t>′</m:t>
                        </m:r>
                      </m:sup>
                    </m:sSup>
                    <m:r>
                      <a:rPr lang="tr-TR" i="1"/>
                      <m:t>ı</m:t>
                    </m:r>
                    <m:r>
                      <a:rPr lang="tr-TR" i="1"/>
                      <m:t>𝑛</m:t>
                    </m:r>
                  </m:oMath>
                </a14:m>
                <a:r>
                  <a:rPr lang="tr-TR" dirty="0"/>
                  <a:t> sınırsız olması koşulu özel bir koşuldur.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𝑢</m:t>
                            </m:r>
                          </m:e>
                        </m:acc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 burada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/>
                        </m:ctrlPr>
                      </m:fPr>
                      <m:num>
                        <m:sSup>
                          <m:sSupPr>
                            <m:ctrlPr>
                              <a:rPr lang="tr-TR" i="1"/>
                            </m:ctrlPr>
                          </m:sSupPr>
                          <m:e>
                            <m:r>
                              <a:rPr lang="tr-TR" i="1"/>
                              <m:t>𝛿</m:t>
                            </m:r>
                          </m:e>
                          <m:sup>
                            <m:r>
                              <a:rPr lang="tr-TR" i="1"/>
                              <m:t>2</m:t>
                            </m:r>
                          </m:sup>
                        </m:sSup>
                        <m:r>
                          <a:rPr lang="tr-TR" i="1"/>
                          <m:t>ℋ</m:t>
                        </m:r>
                      </m:num>
                      <m:den>
                        <m:r>
                          <a:rPr lang="tr-TR" i="1"/>
                          <m:t>𝛿</m:t>
                        </m:r>
                        <m:sSup>
                          <m:sSupPr>
                            <m:ctrlPr>
                              <a:rPr lang="tr-TR" i="1"/>
                            </m:ctrlPr>
                          </m:sSupP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tr-TR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dirty="0"/>
                  <a:t> ifadesinin PD olması sağlandığında.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/>
                        </m:ctrlPr>
                      </m:fPr>
                      <m:num>
                        <m:r>
                          <a:rPr lang="tr-TR" i="1"/>
                          <m:t>𝛿</m:t>
                        </m:r>
                        <m:r>
                          <a:rPr lang="tr-TR" i="1"/>
                          <m:t>ℋ</m:t>
                        </m:r>
                      </m:num>
                      <m:den>
                        <m:r>
                          <a:rPr lang="tr-TR" i="1"/>
                          <m:t>𝛿</m:t>
                        </m:r>
                        <m:acc>
                          <m:accPr>
                            <m:chr m:val="̲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𝑢</m:t>
                            </m:r>
                          </m:e>
                        </m:acc>
                      </m:den>
                    </m:f>
                    <m:r>
                      <a:rPr lang="tr-TR" i="1"/>
                      <m:t>=</m:t>
                    </m:r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0</m:t>
                        </m:r>
                      </m:e>
                    </m:acc>
                  </m:oMath>
                </a14:m>
                <a:r>
                  <a:rPr lang="tr-TR" dirty="0"/>
                  <a:t> için bulunabilir. [i.e. (OP) denkleminden] 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808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100" dirty="0">
                <a:solidFill>
                  <a:srgbClr val="000000"/>
                </a:solidFill>
              </a:rPr>
              <a:t>Pontryagin’in Minimum Prensibi ve Durum Eşitsizlik Kısıtlamaları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Eğer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ℋ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r>
                                  <a:rPr lang="tr-TR" i="1"/>
                                  <m:t>,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</m:acc>
                                <m:r>
                                  <a:rPr lang="tr-TR" i="1"/>
                                  <m:t>,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</m:acc>
                                <m:r>
                                  <a:rPr lang="tr-TR" i="1"/>
                                  <m:t>,</m:t>
                                </m:r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r>
                              <a:rPr lang="tr-TR" i="1"/>
                              <m:t>𝑓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  <m:r>
                                  <a:rPr lang="tr-TR" i="1"/>
                                  <m:t>,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</m:acc>
                                <m:r>
                                  <a:rPr lang="tr-TR" i="1"/>
                                  <m:t>,</m:t>
                                </m:r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+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𝑐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i="1"/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tr-TR" i="1"/>
                                          <m:t>,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𝑝</m:t>
                                            </m:r>
                                          </m:e>
                                        </m:acc>
                                        <m:r>
                                          <a:rPr lang="tr-TR" i="1"/>
                                          <m:t>,</m:t>
                                        </m:r>
                                        <m:r>
                                          <a:rPr lang="tr-TR" i="1"/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tr-TR" i="1"/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𝑢</m:t>
                                </m:r>
                              </m:e>
                            </m:acc>
                            <m:r>
                              <a:rPr lang="tr-TR" i="1"/>
                              <m:t>+</m:t>
                            </m:r>
                            <m:f>
                              <m:fPr>
                                <m:ctrlPr>
                                  <a:rPr lang="tr-TR" i="1"/>
                                </m:ctrlPr>
                              </m:fPr>
                              <m:num>
                                <m:r>
                                  <a:rPr lang="tr-TR" i="1"/>
                                  <m:t>1</m:t>
                                </m:r>
                              </m:num>
                              <m:den>
                                <m:r>
                                  <a:rPr lang="tr-TR" i="1"/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𝑅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𝑢</m:t>
                                </m:r>
                              </m:e>
                            </m:acc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ℋ</m:t>
                                </m:r>
                                <m:r>
                                  <a:rPr lang="tr-TR" i="1"/>
                                  <m:t>𝑆𝑃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Ve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𝑢</m:t>
                        </m:r>
                      </m:e>
                    </m:acc>
                  </m:oMath>
                </a14:m>
                <a:r>
                  <a:rPr lang="tr-TR" dirty="0"/>
                  <a:t> sınırlı değil ise, o halde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ℋ</m:t>
                          </m:r>
                        </m:num>
                        <m:den>
                          <m:r>
                            <a:rPr lang="tr-TR" i="1"/>
                            <m:t>𝛿</m:t>
                          </m:r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𝑢</m:t>
                              </m:r>
                            </m:e>
                          </m:acc>
                        </m:den>
                      </m:f>
                      <m:r>
                        <a:rPr lang="tr-TR" i="1"/>
                        <m:t>=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0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Ve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𝛿</m:t>
                              </m:r>
                            </m:e>
                            <m:sup>
                              <m:r>
                                <a:rPr lang="tr-TR" i="1"/>
                                <m:t>2</m:t>
                              </m:r>
                            </m:sup>
                          </m:sSup>
                          <m:r>
                            <a:rPr lang="tr-TR" i="1"/>
                            <m:t>ℋ</m:t>
                          </m:r>
                        </m:num>
                        <m:den>
                          <m:r>
                            <a:rPr lang="tr-TR" i="1"/>
                            <m:t>𝛿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𝑢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/>
                        <m:t>=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𝑅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r>
                        <a:rPr lang="tr-TR" i="1"/>
                        <m:t>𝑃𝐷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𝑚𝑎𝑡𝑟𝑖𝑥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koşullar, global minimum için gerekli ve yeterli koşullardır, aşağıdaki denkleme ulaştırırlar: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=−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𝑅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𝑐</m:t>
                          </m:r>
                        </m:e>
                      </m:acc>
                      <m:r>
                        <a:rPr lang="tr-TR" i="1"/>
                        <m:t>(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r>
                        <a:rPr lang="tr-TR" i="1"/>
                        <m:t>, 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𝑝</m:t>
                          </m:r>
                        </m:e>
                      </m:acc>
                      <m:r>
                        <a:rPr lang="tr-TR" i="1"/>
                        <m:t>,</m:t>
                      </m:r>
                      <m:r>
                        <a:rPr lang="tr-TR" i="1"/>
                        <m:t>𝑡</m:t>
                      </m:r>
                      <m:r>
                        <a:rPr lang="tr-TR" i="1"/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da </a:t>
                </a:r>
                <a:r>
                  <a:rPr lang="tr-TR" dirty="0" smtClean="0"/>
                  <a:t>hamiltonian’ı </a:t>
                </a:r>
                <a:r>
                  <a:rPr lang="tr-TR" dirty="0"/>
                  <a:t>global olarak minimize eder</a:t>
                </a:r>
                <a:r>
                  <a:rPr lang="tr-TR" dirty="0" smtClean="0"/>
                  <a:t>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𝑆𝑃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𝐻𝑎𝑚𝑖𝑙𝑡𝑜𝑛𝑖𝑎𝑛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𝑆𝑡𝑖𝑚𝑢𝑙𝑎𝑡𝑒𝑑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𝑃𝑟𝑖𝑛𝑐𝑖𝑝𝑙𝑒𝑠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054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100" dirty="0" smtClean="0">
                <a:solidFill>
                  <a:srgbClr val="000000"/>
                </a:solidFill>
              </a:rPr>
              <a:t>Örnek: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tr-TR" i="1"/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tr-TR" i="1"/>
                              <m:t>(1)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tr-TR" i="1"/>
                              <m:t>=</m:t>
                            </m:r>
                          </m:e>
                          <m:e>
                            <m:r>
                              <a:rPr lang="tr-TR" i="1"/>
                              <m:t>−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</m:sSub>
                            <m:r>
                              <a:rPr lang="tr-TR" i="1"/>
                              <m:t>+</m:t>
                            </m:r>
                            <m:r>
                              <a:rPr lang="tr-TR" i="1"/>
                              <m:t>𝑢</m:t>
                            </m:r>
                          </m:e>
                          <m:e>
                            <m:r>
                              <a:rPr lang="tr-TR" i="1"/>
                              <m:t>(2)</m:t>
                            </m:r>
                          </m:e>
                        </m:mr>
                        <m:mr>
                          <m:e>
                            <m:r>
                              <a:rPr lang="tr-TR" i="1"/>
                              <m:t>𝐽</m:t>
                            </m:r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𝑢</m:t>
                            </m:r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=</m:t>
                            </m:r>
                          </m:e>
                          <m:e>
                            <m:nary>
                              <m:naryPr>
                                <m:limLoc m:val="undOvr"/>
                                <m:ctrlPr>
                                  <a:rPr lang="tr-TR" i="1"/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f>
                                  <m:fPr>
                                    <m:ctrlPr>
                                      <a:rPr lang="tr-TR" i="1"/>
                                    </m:ctrlPr>
                                  </m:fPr>
                                  <m:num>
                                    <m:r>
                                      <a:rPr lang="tr-TR" i="1"/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/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tr-TR" i="1"/>
                                        </m:ctrlPr>
                                      </m:sSubSup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/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i="1"/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tr-TR" i="1"/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tr-TR" i="1"/>
                                        </m:ctrlPr>
                                      </m:sSupPr>
                                      <m:e>
                                        <m:r>
                                          <a:rPr lang="tr-TR" i="1"/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tr-TR" i="1"/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i="1"/>
                                  <m:t>𝑑𝑡</m:t>
                                </m:r>
                                <m:r>
                                  <a:rPr lang="tr-TR" i="1"/>
                                  <m:t> </m:t>
                                </m:r>
                              </m:e>
                            </m:nary>
                          </m:e>
                          <m:e>
                            <m:r>
                              <a:rPr lang="tr-TR" i="1"/>
                              <m:t>(3)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0</m:t>
                                </m:r>
                              </m:sub>
                            </m:sSub>
                            <m:r>
                              <a:rPr lang="tr-TR" i="1"/>
                              <m:t>, 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0</m:t>
                                </m:r>
                              </m:sub>
                            </m:sSub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r>
                              <a:rPr lang="tr-TR" i="1"/>
                              <m:t>𝐵𝑒𝑙𝑖𝑟𝑙𝑖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r>
                              <a:rPr lang="tr-TR" i="1"/>
                              <m:t>𝐵𝑒𝑙𝑖𝑟𝑙𝑖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r>
                              <a:rPr lang="tr-TR" i="1"/>
                              <m:t>𝑆𝑒𝑟𝑏𝑒𝑠𝑡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Yukarıdaki sistem için optimalite koşullarını bulunuz.</a:t>
                </a:r>
                <a:endParaRPr lang="tr-TR" dirty="0"/>
              </a:p>
              <a:p>
                <a:pPr lvl="0"/>
                <a:r>
                  <a:rPr lang="tr-TR" dirty="0" smtClean="0"/>
                  <a:t>a.) </a:t>
                </a:r>
                <a14:m>
                  <m:oMath xmlns:m="http://schemas.openxmlformats.org/officeDocument/2006/math">
                    <m:r>
                      <a:rPr lang="tr-TR" i="1"/>
                      <m:t>𝑢</m:t>
                    </m:r>
                  </m:oMath>
                </a14:m>
                <a:r>
                  <a:rPr lang="tr-TR" dirty="0"/>
                  <a:t> sınırlı değilse optimalite koşulları.</a:t>
                </a:r>
              </a:p>
              <a:p>
                <a:pPr lvl="0"/>
                <a:r>
                  <a:rPr lang="tr-TR" dirty="0" smtClean="0"/>
                  <a:t>b.) Aşağıdaki </a:t>
                </a:r>
                <a:r>
                  <a:rPr lang="tr-TR" dirty="0"/>
                  <a:t>sınırlar için optimalite koşulları.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𝑡</m:t>
                      </m:r>
                      <m:r>
                        <a:rPr lang="tr-TR" i="1"/>
                        <m:t>ü</m:t>
                      </m:r>
                      <m:r>
                        <a:rPr lang="tr-TR" i="1"/>
                        <m:t>𝑚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𝑡</m:t>
                      </m:r>
                      <m:r>
                        <a:rPr lang="tr-TR" i="1"/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  <m:r>
                            <a:rPr lang="tr-TR" i="1"/>
                            <m:t>,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 </m:t>
                      </m:r>
                      <m:r>
                        <a:rPr lang="tr-TR" i="1"/>
                        <m:t>𝑖</m:t>
                      </m:r>
                      <m:r>
                        <a:rPr lang="tr-TR" i="1"/>
                        <m:t>ç</m:t>
                      </m:r>
                      <m:r>
                        <a:rPr lang="tr-TR" i="1"/>
                        <m:t>𝑖𝑛</m:t>
                      </m:r>
                      <m:r>
                        <a:rPr lang="tr-TR" i="1"/>
                        <m:t> −1≤</m:t>
                      </m:r>
                      <m:r>
                        <a:rPr lang="tr-TR" i="1"/>
                        <m:t>𝑢</m:t>
                      </m:r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≤1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8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713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0000"/>
                </a:solidFill>
              </a:rPr>
              <a:t>Örnek Çözüm</a:t>
            </a:r>
            <a:endParaRPr lang="tr-T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u="sng" dirty="0"/>
                  <a:t> </a:t>
                </a:r>
                <a:r>
                  <a:rPr lang="tr-TR" u="sng" dirty="0"/>
                  <a:t>a.) </a:t>
                </a:r>
                <a14:m>
                  <m:oMath xmlns:m="http://schemas.openxmlformats.org/officeDocument/2006/math">
                    <m:r>
                      <a:rPr lang="tr-TR" i="1" u="sng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tr-TR" u="sng" dirty="0"/>
                  <a:t> sınırlı değilse optimalite koşulları.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ℋ</m:t>
                            </m:r>
                            <m:r>
                              <a:rPr lang="tr-TR" i="1"/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i="1"/>
                                    </m:ctrlPr>
                                  </m:fPr>
                                  <m:num>
                                    <m:r>
                                      <a:rPr lang="tr-TR" i="1"/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/>
                                      <m:t>2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2</m:t>
                                    </m:r>
                                  </m:sup>
                                </m:sSubSup>
                                <m:r>
                                  <a:rPr lang="tr-TR" i="1"/>
                                  <m:t>+</m:t>
                                </m:r>
                                <m:f>
                                  <m:fPr>
                                    <m:ctrlPr>
                                      <a:rPr lang="tr-TR" i="1"/>
                                    </m:ctrlPr>
                                  </m:fPr>
                                  <m:num>
                                    <m:r>
                                      <a:rPr lang="tr-TR" i="1"/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/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  <m:sup>
                                    <m:r>
                                      <a:rPr lang="tr-TR" i="1"/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tr-TR" i="1"/>
                              <m:t>+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𝑝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</m:sSub>
                            <m:r>
                              <a:rPr lang="tr-TR" i="1"/>
                              <m:t>+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𝑝</m:t>
                                </m:r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2</m:t>
                                    </m:r>
                                  </m:sub>
                                </m:sSub>
                                <m:r>
                                  <a:rPr lang="tr-TR" i="1"/>
                                  <m:t>+</m:t>
                                </m:r>
                                <m:r>
                                  <a:rPr lang="tr-TR" i="1"/>
                                  <m:t>𝑢</m:t>
                                </m:r>
                              </m:e>
                            </m:d>
                            <m:r>
                              <a:rPr lang="tr-TR" i="1"/>
                              <m:t> 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5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𝐶𝑆</m:t>
                          </m:r>
                        </m:e>
                      </m:d>
                      <m:r>
                        <a:rPr lang="tr-TR" i="1"/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ℋ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ℋ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𝑂𝑃</m:t>
                          </m:r>
                        </m:e>
                      </m:d>
                      <m:r>
                        <a:rPr lang="tr-TR" i="1"/>
                        <m:t>⇒</m:t>
                      </m:r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ℋ</m:t>
                          </m:r>
                        </m:num>
                        <m:den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𝑢</m:t>
                          </m:r>
                        </m:den>
                      </m:f>
                      <m:r>
                        <a:rPr lang="tr-TR" i="1"/>
                        <m:t>=</m:t>
                      </m:r>
                      <m:r>
                        <a:rPr lang="tr-TR" i="1"/>
                        <m:t>0</m:t>
                      </m:r>
                      <m:r>
                        <a:rPr lang="tr-TR" i="1"/>
                        <m:t>⇒</m:t>
                      </m:r>
                      <m:r>
                        <a:rPr lang="tr-TR" i="1"/>
                        <m:t>𝑢</m:t>
                      </m:r>
                      <m:r>
                        <a:rPr lang="tr-TR" i="1"/>
                        <m:t>+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𝑝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r>
                        <a:rPr lang="tr-TR" i="1"/>
                        <m:t>=</m:t>
                      </m:r>
                      <m:r>
                        <a:rPr lang="tr-TR" i="1"/>
                        <m:t>0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⇒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r>
                                  <a:rPr lang="tr-TR" i="1"/>
                                  <m:t>𝑢</m:t>
                                </m:r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r>
                              <a:rPr lang="tr-TR" i="1"/>
                              <m:t>=−</m:t>
                            </m:r>
                            <m:sSubSup>
                              <m:sSubSupPr>
                                <m:ctrlPr>
                                  <a:rPr lang="tr-TR" i="1"/>
                                </m:ctrlPr>
                              </m:sSubSupPr>
                              <m:e>
                                <m:r>
                                  <a:rPr lang="tr-TR" i="1"/>
                                  <m:t>𝑝</m:t>
                                </m:r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bSup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8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𝛿</m:t>
                              </m:r>
                            </m:e>
                            <m:sup>
                              <m:r>
                                <a:rPr lang="tr-TR" i="1"/>
                                <m:t>2</m:t>
                              </m:r>
                            </m:sup>
                          </m:sSup>
                          <m:r>
                            <a:rPr lang="tr-TR" i="1"/>
                            <m:t>ℋ</m:t>
                          </m:r>
                        </m:num>
                        <m:den>
                          <m:r>
                            <a:rPr lang="tr-TR" i="1"/>
                            <m:t>𝛿</m:t>
                          </m:r>
                          <m:sSup>
                            <m:sSupPr>
                              <m:ctrlPr>
                                <a:rPr lang="tr-TR" i="1"/>
                              </m:ctrlPr>
                            </m:sSupPr>
                            <m:e>
                              <m:r>
                                <a:rPr lang="tr-TR" i="1"/>
                                <m:t>𝑢</m:t>
                              </m:r>
                            </m:e>
                            <m:sup>
                              <m:r>
                                <a:rPr lang="tr-TR" i="1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/>
                        <m:t>=</m:t>
                      </m:r>
                      <m:r>
                        <a:rPr lang="tr-TR" i="1"/>
                        <m:t>1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olduğu </a:t>
                </a:r>
                <a:r>
                  <a:rPr lang="tr-TR" dirty="0"/>
                  <a:t>için,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𝑢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, </a:t>
                </a:r>
                <a:r>
                  <a:rPr lang="tr-TR" dirty="0" smtClean="0"/>
                  <a:t>hamiltonian’ı </a:t>
                </a:r>
                <a:r>
                  <a:rPr lang="tr-TR" dirty="0"/>
                  <a:t>minimize eder.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𝑁𝑜𝑡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𝑒𝑑𝑖𝑙𝑚𝑒𝑙𝑖𝑑𝑖𝑟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𝑘𝑖</m:t>
                      </m:r>
                      <m:r>
                        <a:rPr lang="tr-TR" i="1"/>
                        <m:t>, 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ℋ</m:t>
                          </m:r>
                        </m:e>
                        <m:sup>
                          <m:r>
                            <a:rPr lang="tr-TR" i="1"/>
                            <m:t>′</m:t>
                          </m:r>
                        </m:sup>
                      </m:sSup>
                      <m:r>
                        <a:rPr lang="tr-TR" i="1"/>
                        <m:t>𝑛𝑖𝑛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𝑓𝑜𝑟𝑚𝑢</m:t>
                      </m:r>
                      <m:r>
                        <a:rPr lang="tr-TR" i="1"/>
                        <m:t>, 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ℋ</m:t>
                              </m:r>
                              <m:r>
                                <a:rPr lang="tr-TR" i="1"/>
                                <m:t>𝑆𝑃</m:t>
                              </m:r>
                            </m:e>
                          </m:d>
                        </m:e>
                        <m:sup>
                          <m:r>
                            <a:rPr lang="tr-TR" i="1"/>
                            <m:t>′</m:t>
                          </m:r>
                        </m:sup>
                      </m:sSup>
                      <m:r>
                        <a:rPr lang="tr-TR" i="1"/>
                        <m:t>𝑛𝑖𝑛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𝑓𝑜𝑟𝑚𝑢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𝑖𝑙𝑒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𝑎𝑦𝑛</m:t>
                      </m:r>
                      <m:r>
                        <a:rPr lang="tr-TR" i="1"/>
                        <m:t>ı</m:t>
                      </m:r>
                      <m:r>
                        <a:rPr lang="tr-TR" i="1"/>
                        <m:t>𝑑</m:t>
                      </m:r>
                      <m:r>
                        <a:rPr lang="tr-TR" i="1"/>
                        <m:t>ı</m:t>
                      </m:r>
                      <m:r>
                        <a:rPr lang="tr-TR" i="1"/>
                        <m:t>𝑟</m:t>
                      </m:r>
                      <m:r>
                        <a:rPr lang="tr-TR" i="1"/>
                        <m:t>.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748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Örnek 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Sınır Koşullar:</a:t>
                </a:r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=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/>
                                  <m:t>0</m:t>
                                </m:r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9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𝐺𝐵𝐶</m:t>
                          </m:r>
                          <m:r>
                            <a:rPr lang="tr-TR" i="1"/>
                            <m:t>−</m:t>
                          </m:r>
                          <m:r>
                            <a:rPr lang="tr-TR" i="1"/>
                            <m:t>𝑂𝐶</m:t>
                          </m:r>
                        </m:e>
                      </m:d>
                      <m:r>
                        <a:rPr lang="tr-TR" i="1"/>
                        <m:t>⇒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𝛿</m:t>
                                  </m:r>
                                  <m:r>
                                    <a:rPr lang="tr-TR" i="1"/>
                                    <m:t>h</m:t>
                                  </m:r>
                                </m:num>
                                <m:den>
                                  <m:r>
                                    <a:rPr lang="tr-TR" i="1"/>
                                    <m:t>𝛿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tr-TR" i="1"/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=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/>
                        <m:t>=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0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⇒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</m:acc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10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(8)’i (2)’nin içine yerleştir ve (1), (2), (6) ve (7)’yi sınır değerleri (9) ve (10)’a bağlı olarak çöz [Çözüm 4 integrasyon sabiti verecektir].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844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Örnek 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u="sng" dirty="0"/>
                  <a:t> </a:t>
                </a:r>
                <a14:m>
                  <m:oMath xmlns:m="http://schemas.openxmlformats.org/officeDocument/2006/math">
                    <m:r>
                      <a:rPr lang="tr-TR" i="1" u="sng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u="sng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i="1" u="sng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u="sng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u="sng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u="sng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tr-TR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u="sng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u="sng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 u="sng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i="1" u="sng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 u="sng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u="sng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 u="sng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 u="sng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u="sng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 u="sng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i="1" u="sng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i="1" u="sng">
                        <a:latin typeface="Cambria Math" panose="02040503050406030204" pitchFamily="18" charset="0"/>
                      </a:rPr>
                      <m:t> −1≤</m:t>
                    </m:r>
                    <m:r>
                      <a:rPr lang="tr-TR" i="1" u="sng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tr-TR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u="sng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 u="sng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tr-TR" u="sng" dirty="0" smtClean="0"/>
                  <a:t> koşulunu sağlayacak optimalite </a:t>
                </a:r>
                <a:r>
                  <a:rPr lang="tr-TR" u="sng" dirty="0"/>
                  <a:t>koşulları.</a:t>
                </a:r>
              </a:p>
              <a:p>
                <a:r>
                  <a:rPr lang="tr-TR" dirty="0" smtClean="0"/>
                  <a:t>(</a:t>
                </a:r>
                <a:r>
                  <a:rPr lang="tr-TR" dirty="0"/>
                  <a:t>S), (CS) denklemleri ve BC’nin denklemleri aynıdır. Bu nedenle (1), (2), (6), (7), (9) ve (10) </a:t>
                </a:r>
                <a:r>
                  <a:rPr lang="tr-TR" dirty="0" smtClean="0"/>
                  <a:t>aynı kalmak koşuluyla (</a:t>
                </a:r>
                <a:r>
                  <a:rPr lang="tr-TR" dirty="0"/>
                  <a:t>8) tarafından üretilen (OP) kontrol </a:t>
                </a:r>
                <a:r>
                  <a:rPr lang="tr-TR" dirty="0" smtClean="0"/>
                  <a:t>girişi yerine eşitsizlik </a:t>
                </a:r>
                <a:r>
                  <a:rPr lang="tr-TR" dirty="0"/>
                  <a:t>ilişkisini veren (OPP) </a:t>
                </a:r>
                <a:r>
                  <a:rPr lang="tr-TR" dirty="0" smtClean="0"/>
                  <a:t>kullanılarak en </a:t>
                </a:r>
                <a:r>
                  <a:rPr lang="tr-TR" dirty="0"/>
                  <a:t>uygun kontrol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𝑢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 aşağıdaki eşitliği minimize edecek şekilde bulunmalıdır.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ℋ</m:t>
                      </m:r>
                      <m:r>
                        <a:rPr lang="tr-TR" i="1"/>
                        <m:t>=</m:t>
                      </m:r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1</m:t>
                                  </m:r>
                                </m:num>
                                <m:den>
                                  <m:r>
                                    <a:rPr lang="tr-TR" i="1"/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tr-TR" i="1"/>
                                  </m:ctrlPr>
                                </m:sSubSup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bSup>
                              <m:r>
                                <a:rPr lang="tr-TR" i="1"/>
                                <m:t>+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𝑝</m:t>
                                  </m:r>
                                </m:e>
                                <m:sub>
                                  <m:r>
                                    <a:rPr lang="tr-TR" i="1"/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b>
                                  <m:r>
                                    <a:rPr lang="tr-TR" i="1"/>
                                    <m:t>2</m:t>
                                  </m:r>
                                </m:sub>
                              </m:sSub>
                              <m:r>
                                <a:rPr lang="tr-TR" i="1"/>
                                <m:t>−</m:t>
                              </m:r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𝑝</m:t>
                                  </m:r>
                                </m:e>
                                <m:sub>
                                  <m:r>
                                    <a:rPr lang="tr-TR" i="1"/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𝑥</m:t>
                                  </m:r>
                                </m:e>
                                <m:sub>
                                  <m:r>
                                    <a:rPr lang="tr-TR" i="1"/>
                                    <m:t>2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ℋ</m:t>
                              </m:r>
                            </m:e>
                            <m:sub>
                              <m:r>
                                <a:rPr lang="tr-TR" i="1"/>
                                <m:t>𝑐</m:t>
                              </m:r>
                            </m:sub>
                          </m:sSub>
                        </m:lim>
                      </m:limLow>
                      <m:r>
                        <a:rPr lang="tr-TR" i="1"/>
                        <m:t>+</m:t>
                      </m:r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/>
                                  </m:ctrlPr>
                                </m:fPr>
                                <m:num>
                                  <m:r>
                                    <a:rPr lang="tr-TR" i="1"/>
                                    <m:t>1</m:t>
                                  </m:r>
                                </m:num>
                                <m:den>
                                  <m:r>
                                    <a:rPr lang="tr-TR" i="1"/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a:rPr lang="tr-TR" i="1"/>
                                    <m:t>𝑢</m:t>
                                  </m:r>
                                </m:e>
                                <m:sup>
                                  <m:r>
                                    <a:rPr lang="tr-TR" i="1"/>
                                    <m:t>2</m:t>
                                  </m:r>
                                </m:sup>
                              </m:sSup>
                              <m:r>
                                <a:rPr lang="tr-TR" i="1"/>
                                <m:t>+</m:t>
                              </m:r>
                              <m:sSubSup>
                                <m:sSubSupPr>
                                  <m:ctrlPr>
                                    <a:rPr lang="tr-TR" i="1"/>
                                  </m:ctrlPr>
                                </m:sSubSupPr>
                                <m:e>
                                  <m:r>
                                    <a:rPr lang="tr-TR" i="1"/>
                                    <m:t>𝑝</m:t>
                                  </m:r>
                                </m:e>
                                <m:sub>
                                  <m:r>
                                    <a:rPr lang="tr-TR" i="1"/>
                                    <m:t>2</m:t>
                                  </m:r>
                                </m:sub>
                                <m:sup>
                                  <m:r>
                                    <a:rPr lang="tr-TR" i="1"/>
                                    <m:t>∗</m:t>
                                  </m:r>
                                </m:sup>
                              </m:sSubSup>
                              <m:r>
                                <a:rPr lang="tr-TR" i="1"/>
                                <m:t>𝑢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ℋ</m:t>
                              </m:r>
                            </m:e>
                            <m:sub>
                              <m:r>
                                <a:rPr lang="tr-TR" i="1"/>
                                <m:t>𝑢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u’nun </a:t>
                </a:r>
                <a:r>
                  <a:rPr lang="tr-TR" dirty="0" smtClean="0"/>
                  <a:t>eşitsizlik </a:t>
                </a:r>
                <a:r>
                  <a:rPr lang="tr-TR" dirty="0"/>
                  <a:t>kısıtları (4)’de verilmektedir..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ℋ</m:t>
                        </m:r>
                      </m:e>
                      <m:sub>
                        <m:r>
                          <a:rPr lang="tr-TR" i="1"/>
                          <m:t>𝑐</m:t>
                        </m:r>
                      </m:sub>
                    </m:sSub>
                  </m:oMath>
                </a14:m>
                <a:r>
                  <a:rPr lang="tr-TR" dirty="0"/>
                  <a:t>, u barındırmaz. </a:t>
                </a:r>
                <a:r>
                  <a:rPr lang="tr-TR" dirty="0" smtClean="0"/>
                  <a:t>Bu nedenle, </a:t>
                </a:r>
                <a14:m>
                  <m:oMath xmlns:m="http://schemas.openxmlformats.org/officeDocument/2006/math">
                    <m:r>
                      <a:rPr lang="tr-TR" i="1"/>
                      <m:t>ℋ</m:t>
                    </m:r>
                  </m:oMath>
                </a14:m>
                <a:r>
                  <a:rPr lang="tr-TR" dirty="0"/>
                  <a:t>’ın minimizasyonu,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ℋ</m:t>
                        </m:r>
                      </m:e>
                      <m:sub>
                        <m:r>
                          <a:rPr lang="tr-TR" i="1"/>
                          <m:t>𝑢</m:t>
                        </m:r>
                      </m:sub>
                      <m:sup>
                        <m:r>
                          <a:rPr lang="tr-TR" i="1"/>
                          <m:t>′</m:t>
                        </m:r>
                      </m:sup>
                    </m:sSubSup>
                    <m:r>
                      <a:rPr lang="tr-TR" i="1"/>
                      <m:t>𝑛𝑢𝑛</m:t>
                    </m:r>
                    <m:r>
                      <a:rPr lang="tr-TR" i="1"/>
                      <m:t> </m:t>
                    </m:r>
                  </m:oMath>
                </a14:m>
                <a:r>
                  <a:rPr lang="tr-TR" dirty="0"/>
                  <a:t>minimizasyonuna denktir. [u’ya bağlı tüm terimleri barındıran kısım]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𝛿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ℋ</m:t>
                              </m:r>
                            </m:e>
                            <m:sub>
                              <m:r>
                                <a:rPr lang="tr-TR" i="1"/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𝑢</m:t>
                          </m:r>
                        </m:den>
                      </m:f>
                      <m:r>
                        <a:rPr lang="tr-TR" i="1"/>
                        <m:t>=0⇒</m:t>
                      </m:r>
                      <m:r>
                        <a:rPr lang="tr-TR" i="1"/>
                        <m:t>𝑢</m:t>
                      </m:r>
                      <m:r>
                        <a:rPr lang="tr-TR" i="1"/>
                        <m:t>+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𝑝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r>
                        <a:rPr lang="tr-TR" i="1"/>
                        <m:t>=0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⇒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𝑢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=−</m:t>
                      </m:r>
                      <m:sSub>
                        <m:sSubPr>
                          <m:ctrlPr>
                            <a:rPr lang="tr-TR" i="1"/>
                          </m:ctrlPr>
                        </m:sSubPr>
                        <m:e>
                          <m:r>
                            <a:rPr lang="tr-TR" i="1"/>
                            <m:t>𝑝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</m:sSub>
                      <m:r>
                        <a:rPr lang="tr-TR" i="1"/>
                        <m:t>[</m:t>
                      </m:r>
                      <m:r>
                        <a:rPr lang="tr-TR" i="1"/>
                        <m:t>𝑎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𝑘</m:t>
                      </m:r>
                      <m:r>
                        <a:rPr lang="tr-TR" i="1"/>
                        <m:t>ı</m:t>
                      </m:r>
                      <m:r>
                        <a:rPr lang="tr-TR" i="1"/>
                        <m:t>𝑠𝑚</m:t>
                      </m:r>
                      <m:r>
                        <a:rPr lang="tr-TR" i="1"/>
                        <m:t>ı </m:t>
                      </m:r>
                      <m:r>
                        <a:rPr lang="tr-TR" i="1"/>
                        <m:t>𝑖𝑙𝑒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𝑎𝑦𝑛</m:t>
                      </m:r>
                      <m:r>
                        <a:rPr lang="tr-TR" i="1"/>
                        <m:t>ı </m:t>
                      </m:r>
                      <m:r>
                        <a:rPr lang="tr-TR" i="1"/>
                        <m:t>𝑠𝑜𝑛𝑢</m:t>
                      </m:r>
                      <m:r>
                        <a:rPr lang="tr-TR" i="1"/>
                        <m:t>ç]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749" r="-1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699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Örnek 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64" y="1214651"/>
                <a:ext cx="4968424" cy="4881349"/>
              </a:xfrm>
            </p:spPr>
            <p:txBody>
              <a:bodyPr/>
              <a:lstStyle/>
              <a:p>
                <a:r>
                  <a:rPr lang="tr-TR" dirty="0"/>
                  <a:t>∴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𝑢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=−</m:t>
                      </m:r>
                      <m:sSubSup>
                        <m:sSubSupPr>
                          <m:ctrlPr>
                            <a:rPr lang="tr-TR" i="1"/>
                          </m:ctrlPr>
                        </m:sSubSupPr>
                        <m:e>
                          <m:r>
                            <a:rPr lang="tr-TR" i="1"/>
                            <m:t>𝑝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  <m:sup>
                          <m:r>
                            <a:rPr lang="tr-TR" i="1"/>
                            <m:t>∗</m:t>
                          </m:r>
                        </m:sup>
                      </m:sSubSup>
                      <m:r>
                        <a:rPr lang="tr-TR" i="1"/>
                        <m:t>  </m:t>
                      </m:r>
                      <m:r>
                        <a:rPr lang="tr-TR" i="1"/>
                        <m:t>𝑒</m:t>
                      </m:r>
                      <m:r>
                        <a:rPr lang="tr-TR" i="1"/>
                        <m:t>ğ</m:t>
                      </m:r>
                      <m:r>
                        <a:rPr lang="tr-TR" i="1"/>
                        <m:t>𝑒𝑟</m:t>
                      </m:r>
                      <m:r>
                        <a:rPr lang="tr-TR" i="1"/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/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𝑝</m:t>
                              </m:r>
                            </m:e>
                            <m:sub>
                              <m:r>
                                <a:rPr lang="tr-TR" i="1"/>
                                <m:t>2</m:t>
                              </m:r>
                            </m:sub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/>
                        <m:t>≤1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/>
                        <m:t>𝑒</m:t>
                      </m:r>
                      <m:r>
                        <a:rPr lang="tr-TR" i="1"/>
                        <m:t>ğ</m:t>
                      </m:r>
                      <m:r>
                        <a:rPr lang="tr-TR" i="1"/>
                        <m:t>𝑒𝑟</m:t>
                      </m:r>
                      <m:r>
                        <a:rPr lang="tr-TR" i="1"/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/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/>
                              </m:ctrlPr>
                            </m:sSubSupPr>
                            <m:e>
                              <m:r>
                                <a:rPr lang="tr-TR" i="1"/>
                                <m:t>𝑝</m:t>
                              </m:r>
                            </m:e>
                            <m:sub>
                              <m:r>
                                <a:rPr lang="tr-TR" i="1"/>
                                <m:t>2</m:t>
                              </m:r>
                            </m:sub>
                            <m:sup>
                              <m:r>
                                <a:rPr lang="tr-TR" i="1"/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/>
                        <m:t>&gt;1, </m:t>
                      </m:r>
                      <m:r>
                        <a:rPr lang="tr-TR" i="1"/>
                        <m:t>𝑜</m:t>
                      </m:r>
                      <m:r>
                        <a:rPr lang="tr-TR" i="1"/>
                        <m:t> </m:t>
                      </m:r>
                      <m:r>
                        <a:rPr lang="tr-TR" i="1"/>
                        <m:t>h𝑎𝑙𝑑𝑒</m:t>
                      </m:r>
                      <m:r>
                        <a:rPr lang="tr-TR" i="1"/>
                        <m:t>,</m:t>
                      </m:r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𝑢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tr-TR" i="1"/>
                                  <m:t>−1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&gt;1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+1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&lt;−1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∴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𝑢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𝑝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  <m:sup>
                        <m:r>
                          <a:rPr lang="tr-TR" i="1"/>
                          <m:t>∗</m:t>
                        </m:r>
                      </m:sup>
                    </m:sSubSup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)′</m:t>
                    </m:r>
                    <m:r>
                      <a:rPr lang="tr-TR" i="1"/>
                      <m:t>𝑛𝑖𝑛</m:t>
                    </m:r>
                  </m:oMath>
                </a14:m>
                <a:r>
                  <a:rPr lang="tr-TR" dirty="0"/>
                  <a:t> doyum fonksiyonudur</a:t>
                </a:r>
                <a:r>
                  <a:rPr lang="tr-TR" dirty="0" smtClean="0"/>
                  <a:t>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r>
                            <a:rPr lang="tr-TR" i="1"/>
                            <m:t>𝑢</m:t>
                          </m:r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r>
                                  <a:rPr lang="tr-TR" i="1"/>
                                  <m:t>−1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&gt;1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bSup>
                                <m:r>
                                  <a:rPr lang="tr-TR" i="1"/>
                                  <m:t>(</m:t>
                                </m:r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)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−1≤</m:t>
                                    </m:r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≤1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1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tr-TR" i="1"/>
                                    </m:ctrlPr>
                                  </m:sSubSup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&lt;−1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4" y="1214651"/>
                <a:ext cx="4968424" cy="4881349"/>
              </a:xfrm>
              <a:blipFill>
                <a:blip r:embed="rId2"/>
                <a:stretch>
                  <a:fillRect l="-613" t="-16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28</a:t>
            </a:fld>
            <a:endParaRPr lang="tr-TR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09725"/>
            <a:ext cx="5753100" cy="375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000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Örnek 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tr-TR" dirty="0"/>
                  <a:t>Not edilmelidir ki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/>
                          </m:ctrlPr>
                        </m:fPr>
                        <m:num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ℋ</m:t>
                          </m:r>
                        </m:num>
                        <m:den>
                          <m:r>
                            <a:rPr lang="tr-TR" i="1"/>
                            <m:t>𝛿</m:t>
                          </m:r>
                          <m:r>
                            <a:rPr lang="tr-TR" i="1"/>
                            <m:t>𝑢</m:t>
                          </m:r>
                        </m:den>
                      </m:f>
                      <m:r>
                        <a:rPr lang="tr-TR" i="1"/>
                        <m:t>=</m:t>
                      </m:r>
                      <m:r>
                        <a:rPr lang="tr-TR" i="1"/>
                        <m:t>𝑢</m:t>
                      </m:r>
                      <m:r>
                        <a:rPr lang="tr-TR" i="1"/>
                        <m:t>+</m:t>
                      </m:r>
                      <m:sSubSup>
                        <m:sSubSupPr>
                          <m:ctrlPr>
                            <a:rPr lang="tr-TR" i="1"/>
                          </m:ctrlPr>
                        </m:sSubSupPr>
                        <m:e>
                          <m:r>
                            <a:rPr lang="tr-TR" i="1"/>
                            <m:t>𝑝</m:t>
                          </m:r>
                        </m:e>
                        <m:sub>
                          <m:r>
                            <a:rPr lang="tr-TR" i="1"/>
                            <m:t>2</m:t>
                          </m:r>
                        </m:sub>
                        <m:sup>
                          <m:r>
                            <a:rPr lang="tr-TR" i="1"/>
                            <m:t>∗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Ayrıca, </a:t>
                </a:r>
              </a:p>
              <a:p>
                <a:r>
                  <a:rPr lang="tr-TR" dirty="0"/>
                  <a:t>Tüm geçerli  </a:t>
                </a:r>
                <a14:m>
                  <m:oMath xmlns:m="http://schemas.openxmlformats.org/officeDocument/2006/math">
                    <m:r>
                      <a:rPr lang="tr-TR" i="1"/>
                      <m:t>−1≤</m:t>
                    </m:r>
                    <m:r>
                      <a:rPr lang="tr-TR" i="1"/>
                      <m:t>𝑢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≤1</m:t>
                    </m:r>
                  </m:oMath>
                </a14:m>
                <a:r>
                  <a:rPr lang="tr-TR" dirty="0"/>
                  <a:t> için,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𝑝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  <m:sup>
                        <m:r>
                          <a:rPr lang="tr-TR" i="1"/>
                          <m:t>∗</m:t>
                        </m:r>
                      </m:sup>
                    </m:sSub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&gt;1 </m:t>
                    </m:r>
                    <m:r>
                      <a:rPr lang="tr-TR" i="1"/>
                      <m:t>𝑖</m:t>
                    </m:r>
                    <m:r>
                      <a:rPr lang="tr-TR" i="1"/>
                      <m:t>ç</m:t>
                    </m:r>
                    <m:r>
                      <a:rPr lang="tr-TR" i="1"/>
                      <m:t>𝑖𝑛</m:t>
                    </m:r>
                    <m:r>
                      <a:rPr lang="tr-TR" i="1"/>
                      <m:t>,</m:t>
                    </m:r>
                    <m:f>
                      <m:fPr>
                        <m:ctrlPr>
                          <a:rPr lang="tr-TR" i="1"/>
                        </m:ctrlPr>
                      </m:fPr>
                      <m:num>
                        <m:r>
                          <a:rPr lang="tr-TR" i="1"/>
                          <m:t>𝛿</m:t>
                        </m:r>
                        <m:r>
                          <a:rPr lang="tr-TR" i="1"/>
                          <m:t>ℋ</m:t>
                        </m:r>
                      </m:num>
                      <m:den>
                        <m:r>
                          <a:rPr lang="tr-TR" i="1"/>
                          <m:t>𝛿</m:t>
                        </m:r>
                        <m:r>
                          <a:rPr lang="tr-TR" i="1"/>
                          <m:t>𝑢</m:t>
                        </m:r>
                      </m:den>
                    </m:f>
                    <m:r>
                      <a:rPr lang="tr-TR" i="1"/>
                      <m:t>&gt;0</m:t>
                    </m:r>
                  </m:oMath>
                </a14:m>
                <a:r>
                  <a:rPr lang="tr-TR" dirty="0"/>
                  <a:t>. 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ℋ</m:t>
                        </m:r>
                      </m:e>
                      <m:sup>
                        <m:r>
                          <a:rPr lang="tr-TR" i="1"/>
                          <m:t>′</m:t>
                        </m:r>
                      </m:sup>
                    </m:sSup>
                    <m:r>
                      <a:rPr lang="tr-TR" i="1"/>
                      <m:t>ı</m:t>
                    </m:r>
                  </m:oMath>
                </a14:m>
                <a:r>
                  <a:rPr lang="tr-TR" dirty="0"/>
                  <a:t> minimize etmek için en küçük u değeri seçilir.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𝑢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=−1</m:t>
                    </m:r>
                  </m:oMath>
                </a14:m>
                <a:endParaRPr lang="tr-TR" dirty="0"/>
              </a:p>
              <a:p>
                <a:r>
                  <a:rPr lang="tr-TR" dirty="0"/>
                  <a:t>Tüm geçerli  </a:t>
                </a:r>
                <a14:m>
                  <m:oMath xmlns:m="http://schemas.openxmlformats.org/officeDocument/2006/math">
                    <m:r>
                      <a:rPr lang="tr-TR" i="1"/>
                      <m:t>−1≤</m:t>
                    </m:r>
                    <m:r>
                      <a:rPr lang="tr-TR" i="1"/>
                      <m:t>𝑢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≤1</m:t>
                    </m:r>
                  </m:oMath>
                </a14:m>
                <a:r>
                  <a:rPr lang="tr-TR" dirty="0"/>
                  <a:t> için,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/>
                        </m:ctrlPr>
                      </m:sSubSupPr>
                      <m:e>
                        <m:r>
                          <a:rPr lang="tr-TR" i="1"/>
                          <m:t>𝑝</m:t>
                        </m:r>
                      </m:e>
                      <m:sub>
                        <m:r>
                          <a:rPr lang="tr-TR" i="1"/>
                          <m:t>2</m:t>
                        </m:r>
                      </m:sub>
                      <m:sup>
                        <m:r>
                          <a:rPr lang="tr-TR" i="1"/>
                          <m:t>∗</m:t>
                        </m:r>
                      </m:sup>
                    </m:sSub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&lt;−1 </m:t>
                    </m:r>
                    <m:r>
                      <a:rPr lang="tr-TR" i="1"/>
                      <m:t>𝑖</m:t>
                    </m:r>
                    <m:r>
                      <a:rPr lang="tr-TR" i="1"/>
                      <m:t>ç</m:t>
                    </m:r>
                    <m:r>
                      <a:rPr lang="tr-TR" i="1"/>
                      <m:t>𝑖𝑛</m:t>
                    </m:r>
                    <m:r>
                      <a:rPr lang="tr-TR" i="1"/>
                      <m:t>,</m:t>
                    </m:r>
                    <m:f>
                      <m:fPr>
                        <m:ctrlPr>
                          <a:rPr lang="tr-TR" i="1"/>
                        </m:ctrlPr>
                      </m:fPr>
                      <m:num>
                        <m:r>
                          <a:rPr lang="tr-TR" i="1"/>
                          <m:t>𝛿</m:t>
                        </m:r>
                        <m:r>
                          <a:rPr lang="tr-TR" i="1"/>
                          <m:t>ℋ</m:t>
                        </m:r>
                      </m:num>
                      <m:den>
                        <m:r>
                          <a:rPr lang="tr-TR" i="1"/>
                          <m:t>𝛿</m:t>
                        </m:r>
                        <m:r>
                          <a:rPr lang="tr-TR" i="1"/>
                          <m:t>𝑢</m:t>
                        </m:r>
                      </m:den>
                    </m:f>
                    <m:r>
                      <a:rPr lang="tr-TR" i="1"/>
                      <m:t>&lt;0</m:t>
                    </m:r>
                  </m:oMath>
                </a14:m>
                <a:r>
                  <a:rPr lang="tr-TR" dirty="0"/>
                  <a:t>. 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ℋ</m:t>
                        </m:r>
                      </m:e>
                      <m:sup>
                        <m:r>
                          <a:rPr lang="tr-TR" i="1"/>
                          <m:t>′</m:t>
                        </m:r>
                      </m:sup>
                    </m:sSup>
                    <m:r>
                      <a:rPr lang="tr-TR" i="1"/>
                      <m:t>ı</m:t>
                    </m:r>
                  </m:oMath>
                </a14:m>
                <a:r>
                  <a:rPr lang="tr-TR" dirty="0"/>
                  <a:t> minimize etmek için en büyük u değeri seçilir.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𝑢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</m:e>
                    </m:d>
                    <m:r>
                      <a:rPr lang="tr-TR" i="1"/>
                      <m:t>=1</m:t>
                    </m:r>
                  </m:oMath>
                </a14:m>
                <a:endParaRPr lang="tr-TR" dirty="0"/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𝑢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 optimal kontrolünün belirlenmesi için,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𝑢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, (11)’den çekilip (S) ve (CS) denklemleri çözülmelidir.</a:t>
                </a:r>
              </a:p>
              <a:p>
                <a:pPr lvl="0"/>
                <a:r>
                  <a:rPr lang="tr-TR" dirty="0"/>
                  <a:t>b kısmındaki O.C. hikayesi, genelde a’daki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𝑢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 bulunup, sınırlar aşıldığında doyumuna izin verilerek elde edilemez.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 r="-872" b="-18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02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tr-T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tr-TR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Problem: Yukarıdaki Sistem için en uygunluğu sağlayacak gerekli koşulları bulunuz.</a:t>
                </a:r>
                <a:endParaRPr lang="tr-T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tr-TR" i="1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tr-TR" i="1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tr-TR" i="1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effectLst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effectLst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 i="1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effectLst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effectLst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effectLst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effectLst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effectLst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effectLst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</m:acc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effectLst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effectLst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effectLst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effectLst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acc>
                        <m:accPr>
                          <m:chr m:val="̲"/>
                          <m:ctrlP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tr-T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tr-TR" i="1"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e>
                            <m:r>
                              <a:rPr lang="tr-TR" i="1">
                                <a:effectLst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⇒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effectLst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/>
                        </m:mr>
                        <m:mr>
                          <m:e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𝐶𝑆</m:t>
                            </m:r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ℋ</m:t>
                                </m:r>
                              </m:num>
                              <m:den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𝛿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acc>
                              <m:accPr>
                                <m:chr m:val="̲"/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̲"/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acc>
                              <m:accPr>
                                <m:chr m:val="̲"/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e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(3)</m:t>
                            </m:r>
                          </m:e>
                        </m:mr>
                        <m:mr>
                          <m:e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𝑂𝑃</m:t>
                            </m:r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acc>
                              <m:accPr>
                                <m:chr m:val="̲"/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ℋ</m:t>
                                </m:r>
                              </m:num>
                              <m:den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𝛿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  <m:acc>
                              <m:accPr>
                                <m:chr m:val="̲"/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̲"/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e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(4)</m:t>
                            </m:r>
                          </m:e>
                        </m:mr>
                        <m:mr>
                          <m:e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(4)</m:t>
                            </m:r>
                          </m:e>
                          <m:e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sSup>
                              <m:sSupPr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=−</m:t>
                            </m:r>
                            <m:sSup>
                              <m:sSupPr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effectLst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effectLst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e>
                            <m:r>
                              <a:rPr lang="tr-TR" i="1">
                                <a:effectLst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(5)</m:t>
                            </m:r>
                          </m:e>
                        </m:mr>
                      </m:m>
                    </m:oMath>
                  </m:oMathPara>
                </a14:m>
                <a:endParaRPr lang="tr-T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2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813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>
                <a:solidFill>
                  <a:srgbClr val="000000"/>
                </a:solidFill>
              </a:rPr>
              <a:t>Örnek Çözüm</a:t>
            </a:r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Optimalite için gerekli ek koşullar:</a:t>
                </a:r>
              </a:p>
              <a:p>
                <a:pPr lvl="0"/>
                <a:r>
                  <a:rPr lang="tr-TR" dirty="0"/>
                  <a:t>Tekil aralıkların incelenmesinde kullanışlı.</a:t>
                </a:r>
              </a:p>
              <a:p>
                <a:pPr lvl="0"/>
                <a:r>
                  <a:rPr lang="tr-TR" dirty="0"/>
                  <a:t>Eğer </a:t>
                </a:r>
                <a14:m>
                  <m:oMath xmlns:m="http://schemas.openxmlformats.org/officeDocument/2006/math">
                    <m:r>
                      <a:rPr lang="tr-TR" i="1"/>
                      <m:t>ℋ</m:t>
                    </m:r>
                  </m:oMath>
                </a14:m>
                <a:r>
                  <a:rPr lang="tr-TR" dirty="0"/>
                  <a:t> açıkça zamana bağımlı değilse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sabit ise, o zaman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ℋ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, </m:t>
                                </m:r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𝑢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, </m:t>
                                </m:r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tr-TR" i="1"/>
                              <m:t>=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𝑐</m:t>
                                </m:r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  <m:r>
                              <a:rPr lang="tr-TR" i="1"/>
                              <m:t>=</m:t>
                            </m:r>
                            <m:r>
                              <a:rPr lang="tr-TR" i="1"/>
                              <m:t>𝑠𝑎𝑏𝑖𝑡</m:t>
                            </m:r>
                          </m:e>
                          <m:e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  <m:r>
                                  <a:rPr lang="tr-TR" i="1"/>
                                  <m:t>,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 </m:t>
                            </m:r>
                            <m:r>
                              <a:rPr lang="tr-TR" i="1"/>
                              <m:t>𝑖</m:t>
                            </m:r>
                            <m:r>
                              <a:rPr lang="tr-TR" i="1"/>
                              <m:t>ç</m:t>
                            </m:r>
                            <m:r>
                              <a:rPr lang="tr-TR" i="1"/>
                              <m:t>𝑖𝑛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lvl="0"/>
                <a:r>
                  <a:rPr lang="tr-TR" dirty="0"/>
                  <a:t>Eğer </a:t>
                </a:r>
                <a14:m>
                  <m:oMath xmlns:m="http://schemas.openxmlformats.org/officeDocument/2006/math">
                    <m:r>
                      <a:rPr lang="tr-TR" i="1"/>
                      <m:t>ℋ</m:t>
                    </m:r>
                  </m:oMath>
                </a14:m>
                <a:r>
                  <a:rPr lang="tr-TR" dirty="0"/>
                  <a:t> açıkça zamana bağımlı değilse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serbest ise, o zaman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ℋ</m:t>
                            </m:r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, </m:t>
                                </m:r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𝑢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  <m:r>
                                  <a:rPr lang="tr-TR" i="1"/>
                                  <m:t>, </m:t>
                                </m:r>
                                <m:sSup>
                                  <m:sSupPr>
                                    <m:ctrlPr>
                                      <a:rPr lang="tr-TR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𝑝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/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tr-TR" i="1"/>
                              <m:t>=0</m:t>
                            </m:r>
                          </m:e>
                          <m:e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0</m:t>
                                    </m:r>
                                  </m:sub>
                                </m:sSub>
                                <m:r>
                                  <a:rPr lang="tr-TR" i="1"/>
                                  <m:t>,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 </m:t>
                            </m:r>
                            <m:r>
                              <a:rPr lang="tr-TR" i="1"/>
                              <m:t>𝑖</m:t>
                            </m:r>
                            <m:r>
                              <a:rPr lang="tr-TR" i="1"/>
                              <m:t>ç</m:t>
                            </m:r>
                            <m:r>
                              <a:rPr lang="tr-TR" i="1"/>
                              <m:t>𝑖𝑛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 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42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Problem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/>
                        </m:ctrlPr>
                      </m:sSupPr>
                      <m:e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r>
                              <a:rPr lang="tr-TR" i="1"/>
                              <m:t>5</m:t>
                            </m:r>
                          </m:e>
                        </m:d>
                      </m:e>
                      <m:sup>
                        <m:r>
                          <a:rPr lang="tr-TR" i="1"/>
                          <m:t>′</m:t>
                        </m:r>
                      </m:sup>
                    </m:sSup>
                    <m:r>
                      <a:rPr lang="tr-TR" i="1"/>
                      <m:t>𝑡𝑒𝑘𝑖</m:t>
                    </m:r>
                    <m:r>
                      <a:rPr lang="tr-TR" i="1"/>
                      <m:t> </m:t>
                    </m:r>
                    <m:sSup>
                      <m:sSupPr>
                        <m:ctrlPr>
                          <a:rPr lang="tr-TR" i="1"/>
                        </m:ctrlPr>
                      </m:sSupPr>
                      <m:e>
                        <m:r>
                          <a:rPr lang="tr-TR" i="1"/>
                          <m:t>𝑢</m:t>
                        </m:r>
                      </m:e>
                      <m:sup>
                        <m:r>
                          <a:rPr lang="tr-TR" i="1"/>
                          <m:t>∗</m:t>
                        </m:r>
                      </m:sup>
                    </m:sSup>
                    <m:r>
                      <a:rPr lang="tr-TR" i="1"/>
                      <m:t>,</m:t>
                    </m:r>
                  </m:oMath>
                </a14:m>
                <a:r>
                  <a:rPr lang="tr-TR" dirty="0"/>
                  <a:t> (1)’de verilen durum denklemlerinde yerine yazılırsa, durum ve yardımcı durum denklemleri;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/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tr-TR" i="1"/>
                                        <m:t>−−−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</m:mr>
                                </m:m>
                              </m:e>
                            </m:d>
                            <m:r>
                              <a:rPr lang="tr-TR" i="1"/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/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e>
                                      <m:r>
                                        <a:rPr lang="tr-TR" i="1"/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tr-TR" i="1"/>
                                        <m:t>−</m:t>
                                      </m:r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𝐵</m:t>
                                          </m:r>
                                        </m:e>
                                      </m:acc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𝑅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tr-TR" i="1"/>
                                            <m:t>−1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𝐵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tr-TR" i="1"/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tr-TR" i="1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/>
                                        <m:t>−−−</m:t>
                                      </m:r>
                                    </m:e>
                                    <m:e>
                                      <m:r>
                                        <a:rPr lang="tr-TR" i="1"/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tr-TR" i="1"/>
                                        <m:t>−−−−−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e>
                                      <m:r>
                                        <a:rPr lang="tr-TR" i="1"/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tr-TR" i="1"/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tr-TR" i="1"/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𝐴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tr-TR" i="1"/>
                                            <m:t>𝑇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/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tr-TR" i="1"/>
                                        <m:t>−−−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</m:mr>
                                </m:m>
                              </m:e>
                            </m:d>
                            <m:r>
                              <a:rPr lang="tr-TR" i="1"/>
                              <m:t>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/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0</m:t>
                                          </m:r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r>
                                        <a:rPr lang="tr-TR" i="1"/>
                                        <m:t>−−−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𝑄</m:t>
                                          </m:r>
                                        </m:e>
                                      </m:acc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mr>
                                </m:m>
                              </m:e>
                            </m:d>
                          </m:e>
                          <m:e>
                            <m:r>
                              <a:rPr lang="tr-TR" i="1"/>
                              <m:t>(6)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Olur.</a:t>
                </a:r>
              </a:p>
              <a:p>
                <a:pPr marL="45720" indent="0">
                  <a:buNone/>
                </a:pPr>
                <a:r>
                  <a:rPr lang="tr-TR" dirty="0"/>
                  <a:t>(6) 2n, </a:t>
                </a:r>
                <a:r>
                  <a:rPr lang="tr-TR" dirty="0" smtClean="0"/>
                  <a:t>zamana </a:t>
                </a:r>
                <a:r>
                  <a:rPr lang="tr-TR" dirty="0"/>
                  <a:t>bağlı </a:t>
                </a:r>
                <a:r>
                  <a:rPr lang="tr-TR" dirty="0" smtClean="0"/>
                  <a:t>doğrusal adi diferansiyel </a:t>
                </a:r>
                <a:r>
                  <a:rPr lang="tr-TR" dirty="0"/>
                  <a:t>denklemlerdir. </a:t>
                </a:r>
                <a:r>
                  <a:rPr lang="tr-TR" dirty="0" smtClean="0"/>
                  <a:t>Zorlama </a:t>
                </a:r>
                <a:r>
                  <a:rPr lang="tr-TR" dirty="0"/>
                  <a:t>fonksiyonu: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0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tr-TR" i="1"/>
                                  <m:t>−−−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𝑄</m:t>
                                    </m:r>
                                  </m:e>
                                </m:acc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𝑟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Şeklindedir. 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8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84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Problem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/>
                  <a:t>(6)’dan,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𝑝</m:t>
                        </m:r>
                      </m:e>
                    </m:acc>
                    <m:r>
                      <a:rPr lang="tr-TR" i="1"/>
                      <m:t>(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şu şekilde elde edilebilir</a:t>
                </a:r>
                <a:r>
                  <a:rPr lang="tr-TR" dirty="0" smtClean="0"/>
                  <a:t>: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/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/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/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tr-TR" i="1"/>
                                        <m:t>−−−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𝑝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/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/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d>
                            <m:r>
                              <a:rPr lang="tr-TR" i="1"/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  <m:r>
                                  <a:rPr lang="tr-TR" i="1"/>
                                  <m:t>,</m:t>
                                </m:r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/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/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𝑥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tr-TR" i="1"/>
                                        <m:t>−−−</m:t>
                                      </m:r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𝑝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tr-TR" i="1"/>
                                          </m:ctrlPr>
                                        </m:d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d>
                            <m:r>
                              <a:rPr lang="tr-TR" i="1"/>
                              <m:t>+</m:t>
                            </m:r>
                            <m:limLow>
                              <m:limLowPr>
                                <m:ctrlPr>
                                  <a:rPr lang="tr-TR" i="1"/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tr-TR" i="1"/>
                                    </m:ctrlPr>
                                  </m:groupChrPr>
                                  <m:e>
                                    <m:nary>
                                      <m:naryPr>
                                        <m:limLoc m:val="undOvr"/>
                                        <m:ctrlPr>
                                          <a:rPr lang="tr-TR" i="1"/>
                                        </m:ctrlPr>
                                      </m:naryPr>
                                      <m:sub>
                                        <m:r>
                                          <a:rPr lang="tr-TR" i="1"/>
                                          <m:t>𝑡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tr-TR" i="1"/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/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i="1"/>
                                              <m:t>𝑓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𝜙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i="1"/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/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/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tr-TR" i="1"/>
                                              <m:t>,</m:t>
                                            </m:r>
                                            <m:r>
                                              <a:rPr lang="tr-TR" i="1"/>
                                              <m:t>𝜏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tr-TR" i="1"/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tr-TR" i="1"/>
                                                </m:ctrlPr>
                                              </m:mPr>
                                              <m:mr>
                                                <m:e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/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/>
                                                        <m:t>0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tr-TR" i="1"/>
                                                    <m:t>−−−−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/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/>
                                                        <m:t>𝑄</m:t>
                                                      </m:r>
                                                    </m:e>
                                                  </m:acc>
                                                  <m:d>
                                                    <m:dPr>
                                                      <m:ctrlPr>
                                                        <a:rPr lang="tr-TR" i="1"/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tr-TR" i="1"/>
                                                        <m:t>𝜏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tr-TR" i="1"/>
                                                    <m:t> </m:t>
                                                  </m:r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/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/>
                                                        <m:t>𝑟</m:t>
                                                      </m:r>
                                                    </m:e>
                                                  </m:acc>
                                                  <m:d>
                                                    <m:dPr>
                                                      <m:ctrlPr>
                                                        <a:rPr lang="tr-TR" i="1"/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tr-TR" i="1"/>
                                                        <m:t>𝜏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  <m:r>
                                          <a:rPr lang="tr-TR" i="1"/>
                                          <m:t>𝑑</m:t>
                                        </m:r>
                                        <m:r>
                                          <a:rPr lang="tr-TR" i="1"/>
                                          <m:t>𝜏</m:t>
                                        </m:r>
                                      </m:e>
                                    </m:nary>
                                  </m:e>
                                </m:groupChr>
                              </m:e>
                              <m:lim>
                                <m:r>
                                  <a:rPr lang="tr-TR" i="1"/>
                                  <m:t>≡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tr-TR" i="1"/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/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̲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tr-TR" i="1"/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tr-TR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/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tr-TR" i="1"/>
                                            <m:t>−−−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/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̲"/>
                                                  <m:ctrlPr>
                                                    <a:rPr lang="tr-TR" i="1"/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/>
                                                    <m:t>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tr-TR" i="1"/>
                                                <m:t>2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tr-TR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/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</m:d>
                              </m:lim>
                            </m:limLow>
                          </m:e>
                          <m:e>
                            <m:r>
                              <a:rPr lang="tr-TR" i="1"/>
                              <m:t>(7)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Bir önceki slaytda verilen diferansiyel denklemin çözümü, durum geçiş matrisi ile yukarıdaki gibi elde edilir.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8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02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Hatırlatma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/>
                  <a:t>Aşağıda verilen LTV sistemin çözümü,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/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𝐴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+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𝐵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𝑢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0</m:t>
                        </m:r>
                      </m:sub>
                    </m:sSub>
                    <m:r>
                      <a:rPr lang="tr-TR" i="1"/>
                      <m:t>,  </m:t>
                    </m:r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0</m:t>
                            </m:r>
                          </m:sub>
                        </m:sSub>
                      </m:e>
                    </m:d>
                    <m:r>
                      <a:rPr lang="tr-TR" i="1"/>
                      <m:t> </m:t>
                    </m:r>
                    <m:r>
                      <a:rPr lang="tr-TR" i="1"/>
                      <m:t>𝑣𝑒</m:t>
                    </m:r>
                    <m:r>
                      <a:rPr lang="tr-TR" i="1"/>
                      <m:t> </m:t>
                    </m:r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𝑢</m:t>
                        </m:r>
                      </m:e>
                    </m:acc>
                    <m:r>
                      <a:rPr lang="tr-TR" i="1"/>
                      <m:t>(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terimleriyle şu şekildedir: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𝜙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,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/>
                        <m:t>+</m:t>
                      </m:r>
                      <m:nary>
                        <m:naryPr>
                          <m:limLoc m:val="undOvr"/>
                          <m:ctrlPr>
                            <a:rPr lang="tr-TR" i="1"/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i="1"/>
                            <m:t>𝑡</m:t>
                          </m:r>
                        </m:sup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𝜙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,</m:t>
                              </m:r>
                              <m:r>
                                <a:rPr lang="tr-TR" i="1"/>
                                <m:t>𝜏</m:t>
                              </m:r>
                            </m:e>
                          </m:d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𝐵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𝜏</m:t>
                              </m:r>
                            </m:e>
                          </m:d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𝑢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r>
                                <a:rPr lang="tr-TR" i="1"/>
                                <m:t>𝜏</m:t>
                              </m:r>
                            </m:e>
                          </m:d>
                          <m:r>
                            <a:rPr lang="tr-TR" i="1"/>
                            <m:t>𝑑</m:t>
                          </m:r>
                          <m:r>
                            <a:rPr lang="tr-TR" i="1"/>
                            <m:t>𝜏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𝜙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𝑡</m:t>
                        </m:r>
                        <m:r>
                          <a:rPr lang="tr-TR" i="1"/>
                          <m:t>, </m:t>
                        </m:r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 geçiş matrisidir.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74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Problem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/>
                  <a:t>Eğer 2n x 2n durum geçiş matrisi,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𝜙</m:t>
                        </m:r>
                      </m:e>
                    </m:acc>
                    <m:r>
                      <a:rPr lang="tr-TR" i="1"/>
                      <m:t>(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, </m:t>
                    </m:r>
                    <m:r>
                      <a:rPr lang="tr-TR" i="1"/>
                      <m:t>𝑡</m:t>
                    </m:r>
                    <m:r>
                      <a:rPr lang="tr-TR" i="1"/>
                      <m:t>)</m:t>
                    </m:r>
                  </m:oMath>
                </a14:m>
                <a:r>
                  <a:rPr lang="tr-TR" dirty="0"/>
                  <a:t> n x n alt matrislerine ayrılırsa,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𝜙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r>
                                <a:rPr lang="tr-TR" i="1"/>
                                <m:t>𝑡</m:t>
                              </m:r>
                            </m:e>
                            <m:sub>
                              <m:r>
                                <a:rPr lang="tr-TR" i="1"/>
                                <m:t>𝑓</m:t>
                              </m:r>
                            </m:sub>
                          </m:sSub>
                          <m:r>
                            <a:rPr lang="tr-TR" i="1"/>
                            <m:t>, </m:t>
                          </m:r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/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𝜙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𝜙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𝜙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𝜙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Eşitlik (7) şu hali alır: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=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/>
                                  <m:t>11</m:t>
                                </m:r>
                              </m:sub>
                            </m:sSub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r>
                              <a:rPr lang="tr-TR" i="1"/>
                              <m:t>+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/>
                                  <m:t>12</m:t>
                                </m:r>
                              </m:sub>
                            </m:sSub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𝑝</m:t>
                                </m:r>
                              </m:e>
                            </m:acc>
                            <m:r>
                              <a:rPr lang="tr-TR" i="1"/>
                              <m:t>+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/>
                                  <m:t>1</m:t>
                                </m:r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8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=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/>
                                  <m:t>21</m:t>
                                </m:r>
                              </m:sub>
                            </m:sSub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r>
                              <a:rPr lang="tr-TR" i="1"/>
                              <m:t>+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/>
                                  <m:t>22</m:t>
                                </m:r>
                              </m:sub>
                            </m:sSub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𝑝</m:t>
                                </m:r>
                              </m:e>
                            </m:acc>
                            <m:r>
                              <a:rPr lang="tr-TR" i="1"/>
                              <m:t>+</m:t>
                            </m:r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/>
                                  <m:t>2</m:t>
                                </m:r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9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Diğer yanda,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r>
                          <a:rPr lang="tr-TR" i="1"/>
                          <m:t>𝑡</m:t>
                        </m:r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  <m:r>
                      <a:rPr lang="tr-TR" i="1"/>
                      <m:t>=0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/>
                      <m:t>𝛿</m:t>
                    </m:r>
                    <m:sSub>
                      <m:sSubPr>
                        <m:ctrlPr>
                          <a:rPr lang="tr-TR" i="1"/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tr-TR" i="1"/>
                            </m:ctrlPr>
                          </m:accPr>
                          <m:e>
                            <m:r>
                              <a:rPr lang="tr-TR" i="1"/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i="1"/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seçime bağlıdır.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𝐺𝐵𝐶</m:t>
                            </m:r>
                            <m:r>
                              <a:rPr lang="tr-TR" i="1"/>
                              <m:t>−</m:t>
                            </m:r>
                            <m:r>
                              <a:rPr lang="tr-TR" i="1"/>
                              <m:t>𝑂𝐶</m:t>
                            </m:r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⇒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tr-TR" i="1"/>
                                </m:ctrlPr>
                              </m:sSub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/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/>
                                        </m:ctrlPr>
                                      </m:fPr>
                                      <m:num>
                                        <m:r>
                                          <a:rPr lang="tr-TR" i="1"/>
                                          <m:t>𝛿</m:t>
                                        </m:r>
                                        <m:r>
                                          <a:rPr lang="tr-TR" i="1"/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i="1"/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/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/>
                                              <m:t>𝑥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  <m:r>
                                      <a:rPr lang="tr-TR" i="1"/>
                                      <m:t>−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/>
                                        </m:ctrlPr>
                                      </m:accPr>
                                      <m:e>
                                        <m:r>
                                          <a:rPr lang="tr-TR" i="1"/>
                                          <m:t>𝑝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tr-TR" i="1"/>
                                  <m:t>𝑡</m:t>
                                </m:r>
                                <m:r>
                                  <a:rPr lang="tr-TR" i="1"/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tr-TR" i="1"/>
                                  <m:t>𝑇</m:t>
                                </m:r>
                              </m:sup>
                            </m:sSubSup>
                          </m:e>
                          <m:e>
                            <m:r>
                              <a:rPr lang="tr-TR" i="1"/>
                              <m:t>=</m:t>
                            </m:r>
                          </m:e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0</m:t>
                                </m:r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⇒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𝐻</m:t>
                                </m:r>
                              </m:e>
                            </m:acc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/>
                              <m:t>−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𝐻</m:t>
                                </m:r>
                              </m:e>
                            </m:acc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𝑟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/>
                                    </m:ctrlPr>
                                  </m:sSubPr>
                                  <m:e>
                                    <m:r>
                                      <a:rPr lang="tr-TR" i="1"/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/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tr-TR" i="1"/>
                              <m:t>(10)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35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Problem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(8) eşitliği (10)’da yerine yazılırsa ve çözümü (9)’da yerine yazılıp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𝑝</m:t>
                        </m:r>
                      </m:e>
                    </m:acc>
                  </m:oMath>
                </a14:m>
                <a:r>
                  <a:rPr lang="tr-TR" dirty="0"/>
                  <a:t> çözülürse [i.e.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8</m:t>
                        </m:r>
                      </m:e>
                    </m:d>
                    <m:r>
                      <a:rPr lang="tr-TR" i="1"/>
                      <m:t>, 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9</m:t>
                        </m:r>
                      </m:e>
                    </m:d>
                    <m:r>
                      <a:rPr lang="tr-TR" i="1"/>
                      <m:t>, </m:t>
                    </m:r>
                    <m:d>
                      <m:dPr>
                        <m:ctrlPr>
                          <a:rPr lang="tr-TR" i="1"/>
                        </m:ctrlPr>
                      </m:dPr>
                      <m:e>
                        <m:r>
                          <a:rPr lang="tr-TR" i="1"/>
                          <m:t>10</m:t>
                        </m:r>
                      </m:e>
                    </m:d>
                    <m:r>
                      <a:rPr lang="tr-TR" i="1"/>
                      <m:t> </m:t>
                    </m:r>
                    <m:r>
                      <a:rPr lang="tr-TR" i="1"/>
                      <m:t>𝑘𝑢𝑙𝑙𝑎𝑛</m:t>
                    </m:r>
                    <m:r>
                      <a:rPr lang="tr-TR" i="1"/>
                      <m:t>ı</m:t>
                    </m:r>
                    <m:r>
                      <a:rPr lang="tr-TR" i="1"/>
                      <m:t>𝑙𝑎𝑟𝑎𝑘</m:t>
                    </m:r>
                    <m:r>
                      <a:rPr lang="tr-TR" i="1"/>
                      <m:t> </m:t>
                    </m:r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d>
                      <m:dPr>
                        <m:ctrlPr>
                          <a:rPr lang="tr-TR" i="1"/>
                        </m:ctrlPr>
                      </m:dPr>
                      <m:e>
                        <m:sSub>
                          <m:sSubPr>
                            <m:ctrlPr>
                              <a:rPr lang="tr-TR" i="1"/>
                            </m:ctrlPr>
                          </m:sSubPr>
                          <m:e>
                            <m:r>
                              <a:rPr lang="tr-TR" i="1"/>
                              <m:t>𝑡</m:t>
                            </m:r>
                          </m:e>
                          <m:sub>
                            <m:r>
                              <a:rPr lang="tr-TR" i="1"/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/>
                      <m:t>, </m:t>
                    </m:r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𝑝</m:t>
                        </m:r>
                      </m:e>
                    </m:acc>
                    <m:sSup>
                      <m:sSupPr>
                        <m:ctrlPr>
                          <a:rPr lang="tr-TR" i="1"/>
                        </m:ctrlPr>
                      </m:sSupPr>
                      <m:e>
                        <m:d>
                          <m:dPr>
                            <m:ctrlPr>
                              <a:rPr lang="tr-TR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/>
                                </m:ctrlPr>
                              </m:sSub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  <m:sub>
                                <m:r>
                                  <a:rPr lang="tr-TR" i="1"/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tr-TR" i="1"/>
                          <m:t>′</m:t>
                        </m:r>
                      </m:sup>
                    </m:sSup>
                    <m:r>
                      <a:rPr lang="tr-TR" i="1"/>
                      <m:t>𝑖</m:t>
                    </m:r>
                    <m:r>
                      <a:rPr lang="tr-TR" i="1"/>
                      <m:t> </m:t>
                    </m:r>
                    <m:r>
                      <a:rPr lang="tr-TR" i="1"/>
                      <m:t>𝑦𝑜𝑘</m:t>
                    </m:r>
                    <m:r>
                      <a:rPr lang="tr-TR" i="1"/>
                      <m:t> </m:t>
                    </m:r>
                    <m:r>
                      <a:rPr lang="tr-TR" i="1"/>
                      <m:t>𝑒𝑑𝑖𝑝</m:t>
                    </m:r>
                    <m:r>
                      <a:rPr lang="tr-TR" i="1"/>
                      <m:t> </m:t>
                    </m:r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𝑝</m:t>
                        </m:r>
                      </m:e>
                    </m:acc>
                    <m:r>
                      <a:rPr lang="tr-TR" i="1"/>
                      <m:t>, </m:t>
                    </m:r>
                    <m:acc>
                      <m:accPr>
                        <m:chr m:val="̲"/>
                        <m:ctrlPr>
                          <a:rPr lang="tr-TR" i="1"/>
                        </m:ctrlPr>
                      </m:accPr>
                      <m:e>
                        <m:r>
                          <a:rPr lang="tr-TR" i="1"/>
                          <m:t>𝑥</m:t>
                        </m:r>
                      </m:e>
                    </m:acc>
                    <m:r>
                      <a:rPr lang="tr-TR" i="1"/>
                      <m:t> </m:t>
                    </m:r>
                    <m:r>
                      <a:rPr lang="tr-TR" i="1"/>
                      <m:t>𝑐𝑖𝑛𝑠𝑖𝑛𝑑𝑒𝑛</m:t>
                    </m:r>
                    <m:r>
                      <a:rPr lang="tr-TR" i="1"/>
                      <m:t> </m:t>
                    </m:r>
                    <m:r>
                      <a:rPr lang="tr-TR" i="1"/>
                      <m:t>𝑦𝑎𝑧</m:t>
                    </m:r>
                    <m:r>
                      <a:rPr lang="tr-TR" i="1"/>
                      <m:t>ı</m:t>
                    </m:r>
                    <m:r>
                      <a:rPr lang="tr-TR" i="1"/>
                      <m:t>𝑙</m:t>
                    </m:r>
                    <m:r>
                      <a:rPr lang="tr-TR" i="1"/>
                      <m:t>ı</m:t>
                    </m:r>
                    <m:r>
                      <a:rPr lang="tr-TR" i="1"/>
                      <m:t>𝑟𝑠𝑎</m:t>
                    </m:r>
                    <m:r>
                      <a:rPr lang="tr-TR" i="1"/>
                      <m:t>]</m:t>
                    </m:r>
                  </m:oMath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=</m:t>
                      </m:r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/>
                                            <m:t>22</m:t>
                                          </m:r>
                                        </m:sub>
                                      </m:sSub>
                                      <m:r>
                                        <a:rPr lang="tr-TR" i="1"/>
                                        <m:t>−</m:t>
                                      </m:r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𝐻</m:t>
                                          </m:r>
                                        </m:e>
                                      </m:acc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/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i="1"/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𝐻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/>
                                        <m:t>11</m:t>
                                      </m:r>
                                    </m:sub>
                                  </m:sSub>
                                  <m:r>
                                    <a:rPr lang="tr-TR" i="1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r>
                                        <a:rPr lang="tr-TR" i="1"/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tr-TR" i="1"/>
                                        <m:t>21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𝐾</m:t>
                              </m:r>
                            </m:e>
                          </m:acc>
                          <m:r>
                            <a:rPr lang="tr-TR" i="1"/>
                            <m:t>(</m:t>
                          </m:r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)</m:t>
                          </m:r>
                        </m:lim>
                      </m:limLow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r>
                        <a:rPr lang="tr-TR" i="1"/>
                        <m:t>+</m:t>
                      </m:r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/>
                                            <m:t>22</m:t>
                                          </m:r>
                                        </m:sub>
                                      </m:sSub>
                                      <m:r>
                                        <a:rPr lang="tr-TR" i="1"/>
                                        <m:t>−</m:t>
                                      </m:r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𝐻</m:t>
                                          </m:r>
                                        </m:e>
                                      </m:acc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/>
                                                <m:t>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tr-TR" i="1"/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i="1"/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/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𝐻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/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/>
                                    <m:t>−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𝐻</m:t>
                                      </m:r>
                                    </m:e>
                                  </m:acc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𝑟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/>
                                          </m:ctrlPr>
                                        </m:sSubPr>
                                        <m:e>
                                          <m:r>
                                            <a:rPr lang="tr-TR" i="1"/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/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i="1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/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/>
                                          </m:ctrlPr>
                                        </m:accPr>
                                        <m:e>
                                          <m:r>
                                            <a:rPr lang="tr-TR" i="1"/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/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𝑠</m:t>
                              </m:r>
                            </m:e>
                          </m:acc>
                          <m:r>
                            <a:rPr lang="tr-TR" i="1"/>
                            <m:t>(</m:t>
                          </m:r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)</m:t>
                          </m:r>
                        </m:lim>
                      </m:limLow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⇒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𝑝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𝐾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+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𝑠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11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 </a:t>
                </a:r>
              </a:p>
              <a:p>
                <a:r>
                  <a:rPr lang="tr-TR" dirty="0"/>
                  <a:t>Burada;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𝐾</m:t>
                          </m:r>
                        </m:e>
                      </m:acc>
                      <m:r>
                        <a:rPr lang="tr-TR" i="1"/>
                        <m:t>≡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22</m:t>
                                  </m:r>
                                </m:sub>
                              </m:sSub>
                              <m:r>
                                <a:rPr lang="tr-TR" i="1"/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𝐻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/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𝐻</m:t>
                              </m:r>
                            </m:e>
                          </m:acc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11</m:t>
                              </m:r>
                            </m:sub>
                          </m:sSub>
                          <m:r>
                            <a:rPr lang="tr-TR" i="1"/>
                            <m:t>−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21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𝑠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≡</m:t>
                      </m:r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22</m:t>
                                  </m:r>
                                </m:sub>
                              </m:sSub>
                              <m:r>
                                <a:rPr lang="tr-TR" i="1"/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𝐻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/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/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i="1"/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𝐻</m:t>
                              </m:r>
                            </m:e>
                          </m:acc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1</m:t>
                              </m:r>
                            </m:sub>
                          </m:sSub>
                          <m:r>
                            <a:rPr lang="tr-TR" i="1"/>
                            <m:t>−</m:t>
                          </m:r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𝐻</m:t>
                              </m:r>
                            </m:e>
                          </m:acc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𝑟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/>
                                  </m:ctrlPr>
                                </m:sSub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  <m:sub>
                                  <m:r>
                                    <a:rPr lang="tr-TR" i="1"/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/>
                            <m:t>−</m:t>
                          </m:r>
                          <m:sSub>
                            <m:sSubPr>
                              <m:ctrlPr>
                                <a:rPr lang="tr-TR" i="1"/>
                              </m:ctrlPr>
                            </m:sSubPr>
                            <m:e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/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105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Problem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∴ eşitlik (5)’ten, optimal kontrol kuralı: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/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tr-TR" i="1"/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r>
                        <a:rPr lang="tr-TR" i="1"/>
                        <m:t>= </m:t>
                      </m:r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r>
                                <a:rPr lang="tr-TR" i="1"/>
                                <m:t>−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r>
                                    <a:rPr lang="tr-TR" i="1"/>
                                    <m:t>𝑅</m:t>
                                  </m:r>
                                </m:e>
                                <m:sup>
                                  <m:r>
                                    <a:rPr lang="tr-TR" i="1"/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𝐵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𝐾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𝐹</m:t>
                              </m:r>
                            </m:e>
                          </m:acc>
                          <m:r>
                            <a:rPr lang="tr-TR" i="1"/>
                            <m:t>(</m:t>
                          </m:r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)</m:t>
                          </m:r>
                        </m:lim>
                      </m:limLow>
                      <m:r>
                        <a:rPr lang="tr-TR" i="1"/>
                        <m:t> </m:t>
                      </m:r>
                      <m:acc>
                        <m:accPr>
                          <m:chr m:val="̲"/>
                          <m:ctrlPr>
                            <a:rPr lang="tr-TR" i="1"/>
                          </m:ctrlPr>
                        </m:accPr>
                        <m:e>
                          <m:r>
                            <a:rPr lang="tr-TR" i="1"/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/>
                          </m:ctrlPr>
                        </m:dPr>
                        <m:e>
                          <m:r>
                            <a:rPr lang="tr-TR" i="1"/>
                            <m:t>𝑡</m:t>
                          </m:r>
                        </m:e>
                      </m:d>
                      <m:limLow>
                        <m:limLowPr>
                          <m:ctrlPr>
                            <a:rPr lang="tr-TR" i="1"/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/>
                              </m:ctrlPr>
                            </m:groupChrPr>
                            <m:e>
                              <m:r>
                                <a:rPr lang="tr-TR" i="1"/>
                                <m:t>−</m:t>
                              </m:r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𝑅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tr-TR" i="1"/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/>
                                      </m:ctrlPr>
                                    </m:accPr>
                                    <m:e>
                                      <m:r>
                                        <a:rPr lang="tr-TR" i="1"/>
                                        <m:t>𝐵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/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/>
                                  </m:ctrlPr>
                                </m:dPr>
                                <m:e>
                                  <m:r>
                                    <a:rPr lang="tr-TR" i="1"/>
                                    <m:t>𝑡</m:t>
                                  </m:r>
                                </m:e>
                              </m:d>
                              <m:acc>
                                <m:accPr>
                                  <m:chr m:val="̲"/>
                                  <m:ctrlPr>
                                    <a:rPr lang="tr-TR" i="1"/>
                                  </m:ctrlPr>
                                </m:accPr>
                                <m:e>
                                  <m:r>
                                    <a:rPr lang="tr-TR" i="1"/>
                                    <m:t>𝑠</m:t>
                                  </m:r>
                                </m:e>
                              </m:acc>
                              <m:r>
                                <a:rPr lang="tr-TR" i="1"/>
                                <m:t>(</m:t>
                              </m:r>
                              <m:r>
                                <a:rPr lang="tr-TR" i="1"/>
                                <m:t>𝑡</m:t>
                              </m:r>
                              <m:r>
                                <a:rPr lang="tr-TR" i="1"/>
                                <m:t>)</m:t>
                              </m:r>
                            </m:e>
                          </m:groupChr>
                        </m:e>
                        <m:lim>
                          <m:acc>
                            <m:accPr>
                              <m:chr m:val="̲"/>
                              <m:ctrlPr>
                                <a:rPr lang="tr-TR" i="1"/>
                              </m:ctrlPr>
                            </m:accPr>
                            <m:e>
                              <m:r>
                                <a:rPr lang="tr-TR" i="1"/>
                                <m:t>𝑣</m:t>
                              </m:r>
                            </m:e>
                          </m:acc>
                          <m:r>
                            <a:rPr lang="tr-TR" i="1"/>
                            <m:t>(</m:t>
                          </m:r>
                          <m:r>
                            <a:rPr lang="tr-TR" i="1"/>
                            <m:t>𝑡</m:t>
                          </m:r>
                          <m:r>
                            <a:rPr lang="tr-TR" i="1"/>
                            <m:t>)</m:t>
                          </m:r>
                        </m:lim>
                      </m:limLow>
                    </m:oMath>
                  </m:oMathPara>
                </a14:m>
                <a:endParaRPr lang="tr-T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𝑢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𝐹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r>
                              <a:rPr lang="tr-TR" i="1"/>
                              <m:t>+</m:t>
                            </m:r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𝑣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(12)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Burada,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tr-TR" i="1"/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𝐹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=</m:t>
                            </m:r>
                          </m:e>
                          <m:e>
                            <m:r>
                              <a:rPr lang="tr-TR" i="1"/>
                              <m:t>𝐺𝑒𝑟𝑖𝑏𝑒𝑠𝑙𝑒𝑚𝑒</m:t>
                            </m:r>
                            <m:r>
                              <a:rPr lang="tr-TR" i="1"/>
                              <m:t> </m:t>
                            </m:r>
                            <m:r>
                              <a:rPr lang="tr-TR" i="1"/>
                              <m:t>𝐾𝑎𝑧𝑎𝑛</m:t>
                            </m:r>
                            <m:r>
                              <a:rPr lang="tr-TR" i="1"/>
                              <m:t>ç </m:t>
                            </m:r>
                            <m:r>
                              <a:rPr lang="tr-TR" i="1"/>
                              <m:t>𝑀𝑎𝑡𝑟𝑖𝑠𝑖</m:t>
                            </m:r>
                          </m:e>
                          <m:e>
                            <m:r>
                              <a:rPr lang="tr-TR" i="1"/>
                              <m:t>≡</m:t>
                            </m:r>
                          </m:e>
                          <m:e>
                            <m:r>
                              <a:rPr lang="tr-TR" i="1"/>
                              <m:t>−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𝑅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𝐵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𝐾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)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𝑣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)</m:t>
                            </m:r>
                          </m:e>
                          <m:e>
                            <m:r>
                              <a:rPr lang="tr-TR" i="1"/>
                              <m:t>=</m:t>
                            </m:r>
                          </m:e>
                          <m:e>
                            <m:r>
                              <a:rPr lang="tr-TR" i="1"/>
                              <m:t>𝐾𝑜𝑚𝑢𝑡</m:t>
                            </m:r>
                            <m:r>
                              <a:rPr lang="tr-TR" i="1"/>
                              <m:t> </m:t>
                            </m:r>
                            <m:r>
                              <a:rPr lang="tr-TR" i="1"/>
                              <m:t>𝑠𝑖𝑛𝑦𝑎𝑙𝑖</m:t>
                            </m:r>
                          </m:e>
                          <m:e>
                            <m:r>
                              <a:rPr lang="tr-TR" i="1"/>
                              <m:t>≡</m:t>
                            </m:r>
                          </m:e>
                          <m:e>
                            <m:r>
                              <a:rPr lang="tr-TR" i="1"/>
                              <m:t>−</m:t>
                            </m:r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𝑅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tr-TR" i="1"/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/>
                                    </m:ctrlPr>
                                  </m:accPr>
                                  <m:e>
                                    <m:r>
                                      <a:rPr lang="tr-TR" i="1"/>
                                      <m:t>𝐵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/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i="1"/>
                                </m:ctrlPr>
                              </m:dPr>
                              <m:e>
                                <m:r>
                                  <a:rPr lang="tr-TR" i="1"/>
                                  <m:t>𝑡</m:t>
                                </m:r>
                              </m:e>
                            </m:d>
                            <m:acc>
                              <m:accPr>
                                <m:chr m:val="̲"/>
                                <m:ctrlPr>
                                  <a:rPr lang="tr-TR" i="1"/>
                                </m:ctrlPr>
                              </m:accPr>
                              <m:e>
                                <m:r>
                                  <a:rPr lang="tr-TR" i="1"/>
                                  <m:t>𝑠</m:t>
                                </m:r>
                              </m:e>
                            </m:acc>
                            <m:r>
                              <a:rPr lang="tr-TR" i="1"/>
                              <m:t>(</m:t>
                            </m:r>
                            <m:r>
                              <a:rPr lang="tr-TR" i="1"/>
                              <m:t>𝑡</m:t>
                            </m:r>
                            <m:r>
                              <a:rPr lang="tr-TR" i="1"/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6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27.04.2019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88576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38100">
          <a:solidFill>
            <a:schemeClr val="tx1"/>
          </a:solidFill>
          <a:headEnd type="triangl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13287</TotalTime>
  <Words>1014</Words>
  <Application>Microsoft Office PowerPoint</Application>
  <PresentationFormat>Widescreen</PresentationFormat>
  <Paragraphs>342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Cambria Math</vt:lpstr>
      <vt:lpstr>Corbel</vt:lpstr>
      <vt:lpstr>Courier New</vt:lpstr>
      <vt:lpstr>Times New Roman</vt:lpstr>
      <vt:lpstr>Basis</vt:lpstr>
      <vt:lpstr>Optimal kontrol</vt:lpstr>
      <vt:lpstr>Doğrusal Sistemler için Takip-İzleme Kontrolü</vt:lpstr>
      <vt:lpstr>Problem</vt:lpstr>
      <vt:lpstr>Problem Devam</vt:lpstr>
      <vt:lpstr>Problem Devam</vt:lpstr>
      <vt:lpstr>Hatırlatma</vt:lpstr>
      <vt:lpstr>Problem Devam</vt:lpstr>
      <vt:lpstr>Problem Devam</vt:lpstr>
      <vt:lpstr>Problem Devam</vt:lpstr>
      <vt:lpstr>Problem Devam</vt:lpstr>
      <vt:lpstr>K(t)  ve s(t)’nin bulunması için alternatif metod:</vt:lpstr>
      <vt:lpstr>K(t)  ve s(t)’nin bulunması için alternatif metod:</vt:lpstr>
      <vt:lpstr>K(t)  ve s(t)’nin bulunması için alternatif metod:</vt:lpstr>
      <vt:lpstr>Doğrusal Sistem İzleme Problemi için Örnek:</vt:lpstr>
      <vt:lpstr>Örnek Çözüm</vt:lpstr>
      <vt:lpstr>Örnek Çözüm</vt:lpstr>
      <vt:lpstr>Örnek Çözüm</vt:lpstr>
      <vt:lpstr>Örnek Çözüm</vt:lpstr>
      <vt:lpstr>PowerPoint Presentation</vt:lpstr>
      <vt:lpstr>Pontryagin’in Minimum Prensibi ve Durum Eşitsizlik Kısıtlamaları</vt:lpstr>
      <vt:lpstr>Pontryagin’in Minimum Prensibi ve Durum Eşitsizlik Kısıtlamaları</vt:lpstr>
      <vt:lpstr>Pontryagin’in Minimum Prensibi ve Durum Eşitsizlik Kısıtlamaları</vt:lpstr>
      <vt:lpstr>Pontryagin’in Minimum Prensibi ve Durum Eşitsizlik Kısıtlamaları</vt:lpstr>
      <vt:lpstr>Örnek:</vt:lpstr>
      <vt:lpstr>Örnek Çözüm</vt:lpstr>
      <vt:lpstr>Örnek Çözüm</vt:lpstr>
      <vt:lpstr>Örnek Çözüm</vt:lpstr>
      <vt:lpstr>Örnek Çözüm</vt:lpstr>
      <vt:lpstr>Örnek Çözüm</vt:lpstr>
      <vt:lpstr>Örnek Çözüm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kontrol</dc:title>
  <dc:creator>Nurdan Bilgin</dc:creator>
  <cp:lastModifiedBy>Nurdan Bilgin</cp:lastModifiedBy>
  <cp:revision>503</cp:revision>
  <dcterms:created xsi:type="dcterms:W3CDTF">2019-02-09T14:54:41Z</dcterms:created>
  <dcterms:modified xsi:type="dcterms:W3CDTF">2019-04-28T06:28:23Z</dcterms:modified>
</cp:coreProperties>
</file>