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9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91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0" r:id="rId24"/>
    <p:sldId id="281" r:id="rId25"/>
    <p:sldId id="282" r:id="rId26"/>
    <p:sldId id="279" r:id="rId27"/>
    <p:sldId id="283" r:id="rId28"/>
    <p:sldId id="284" r:id="rId29"/>
    <p:sldId id="285" r:id="rId30"/>
    <p:sldId id="286" r:id="rId31"/>
    <p:sldId id="287" r:id="rId32"/>
    <p:sldId id="292" r:id="rId33"/>
    <p:sldId id="293" r:id="rId34"/>
    <p:sldId id="288" r:id="rId35"/>
    <p:sldId id="289" r:id="rId36"/>
    <p:sldId id="290" r:id="rId37"/>
    <p:sldId id="294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567D21-CCA7-4A91-B6CB-DE637EAFA74C}">
          <p14:sldIdLst>
            <p14:sldId id="256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91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80"/>
            <p14:sldId id="281"/>
            <p14:sldId id="282"/>
            <p14:sldId id="279"/>
            <p14:sldId id="283"/>
            <p14:sldId id="284"/>
            <p14:sldId id="285"/>
            <p14:sldId id="286"/>
            <p14:sldId id="287"/>
            <p14:sldId id="292"/>
            <p14:sldId id="293"/>
            <p14:sldId id="288"/>
            <p14:sldId id="289"/>
            <p14:sldId id="290"/>
            <p14:sldId id="29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4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50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urdan Bilgin" userId="S::nurdan.bilgin@omu.edu.tr::131f8f7b-6d85-49b5-8fc2-d8a48ab09715" providerId="AD" clId="Web-{6F97E487-C269-0847-1294-8CEEF60DE044}"/>
    <pc:docChg chg="modSld">
      <pc:chgData name="Nurdan Bilgin" userId="S::nurdan.bilgin@omu.edu.tr::131f8f7b-6d85-49b5-8fc2-d8a48ab09715" providerId="AD" clId="Web-{6F97E487-C269-0847-1294-8CEEF60DE044}" dt="2019-02-21T13:30:29.624" v="0"/>
      <pc:docMkLst>
        <pc:docMk/>
      </pc:docMkLst>
      <pc:sldChg chg="delSp modSp mod modClrScheme chgLayout">
        <pc:chgData name="Nurdan Bilgin" userId="S::nurdan.bilgin@omu.edu.tr::131f8f7b-6d85-49b5-8fc2-d8a48ab09715" providerId="AD" clId="Web-{6F97E487-C269-0847-1294-8CEEF60DE044}" dt="2019-02-21T13:30:29.624" v="0"/>
        <pc:sldMkLst>
          <pc:docMk/>
          <pc:sldMk cId="1390076203" sldId="298"/>
        </pc:sldMkLst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2" creationId="{00000000-0000-0000-0000-000000000000}"/>
          </ac:spMkLst>
        </pc:spChg>
        <pc:spChg chg="del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3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4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5" creationId="{00000000-0000-0000-0000-000000000000}"/>
          </ac:spMkLst>
        </pc:spChg>
        <pc:spChg chg="mod ord">
          <ac:chgData name="Nurdan Bilgin" userId="S::nurdan.bilgin@omu.edu.tr::131f8f7b-6d85-49b5-8fc2-d8a48ab09715" providerId="AD" clId="Web-{6F97E487-C269-0847-1294-8CEEF60DE044}" dt="2019-02-21T13:30:29.624" v="0"/>
          <ac:spMkLst>
            <pc:docMk/>
            <pc:sldMk cId="1390076203" sldId="298"/>
            <ac:spMk id="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9DCDDE-01E5-474A-BAA0-B0D07F39A4C1}" type="datetimeFigureOut">
              <a:rPr lang="tr-TR" smtClean="0"/>
              <a:t>22.04.2019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59C75-C23D-48AA-B48B-C3E05767707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41105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62D67D-ECEB-4442-B14E-CE31090C80CA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28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ED58E-352B-4628-B722-465261E3FA04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603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C305C-388E-4713-9F11-4D4CE1398326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51936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263" y="418528"/>
            <a:ext cx="11177516" cy="700588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4" y="1214651"/>
            <a:ext cx="11177516" cy="488134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10731" y="6223828"/>
            <a:ext cx="2329074" cy="365125"/>
          </a:xfrm>
        </p:spPr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98274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4775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4322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77672" y="391232"/>
            <a:ext cx="11204812" cy="6596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7672" y="1193946"/>
            <a:ext cx="5420208" cy="488681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1193946"/>
            <a:ext cx="5414872" cy="488681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8840" y="6223828"/>
            <a:ext cx="2329074" cy="365125"/>
          </a:xfrm>
        </p:spPr>
        <p:txBody>
          <a:bodyPr/>
          <a:lstStyle/>
          <a:p>
            <a:fld id="{A4920C92-C129-4A29-B7DE-6868BACBB59B}" type="datetime1">
              <a:rPr lang="tr-TR" smtClean="0"/>
              <a:t>22.04.2019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011923" y="6223828"/>
            <a:ext cx="1706217" cy="365125"/>
          </a:xfrm>
        </p:spPr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4542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83B3E-29AD-4057-A345-6E35CB383B4D}" type="datetime1">
              <a:rPr lang="tr-TR" smtClean="0"/>
              <a:t>22.04.2019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00816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D4838-5470-40F9-8D8C-4D5E3E9AD242}" type="datetime1">
              <a:rPr lang="tr-TR" smtClean="0"/>
              <a:t>22.04.2019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030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B8F1C-B34B-4B05-9688-DEDA3FB354D1}" type="datetime1">
              <a:rPr lang="tr-TR" smtClean="0"/>
              <a:t>22.04.2019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6215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A3DAE-4BAC-4033-864E-26754B11420F}" type="datetime1">
              <a:rPr lang="tr-TR" smtClean="0"/>
              <a:t>22.04.2019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46329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9DE30-3DDE-4013-AD65-30EE5051DE8C}" type="datetime1">
              <a:rPr lang="tr-TR" smtClean="0"/>
              <a:t>22.04.2019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971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1FB0899-8F57-4973-8F48-0C941FDE4B97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tr-TR"/>
              <a:t>Dr. Nurdan Bilgin 2018-2019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A1F581CE-71F0-4088-85C7-6D10BC70B87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14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Optimal kontrol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2032402"/>
          </a:xfrm>
        </p:spPr>
        <p:txBody>
          <a:bodyPr>
            <a:normAutofit/>
          </a:bodyPr>
          <a:lstStyle/>
          <a:p>
            <a:r>
              <a:rPr lang="tr-TR" sz="2000" dirty="0" smtClean="0"/>
              <a:t>Beşinci </a:t>
            </a:r>
            <a:r>
              <a:rPr lang="tr-TR" sz="2000" dirty="0"/>
              <a:t>Bölüm:</a:t>
            </a:r>
          </a:p>
          <a:p>
            <a:r>
              <a:rPr lang="tr-TR" dirty="0"/>
              <a:t>Optimal Kontrol Problemlerine </a:t>
            </a:r>
            <a:r>
              <a:rPr lang="tr-TR" dirty="0" smtClean="0"/>
              <a:t>Varyasyonal </a:t>
            </a:r>
            <a:r>
              <a:rPr lang="tr-TR" dirty="0" smtClean="0"/>
              <a:t>Yaklaşım</a:t>
            </a:r>
            <a:endParaRPr lang="tr-TR" sz="2000" dirty="0" smtClean="0"/>
          </a:p>
          <a:p>
            <a:endParaRPr lang="tr-TR" sz="2000" dirty="0"/>
          </a:p>
          <a:p>
            <a:endParaRPr lang="tr-TR" sz="2000" dirty="0"/>
          </a:p>
          <a:p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Nurdan Bilgin 2018-2019</a:t>
            </a:r>
            <a:endParaRPr lang="tr-T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53437-76F5-44F0-BE7C-F3C3DA36BA11}" type="datetime1">
              <a:rPr lang="tr-TR" smtClean="0"/>
              <a:t>22.04.2019</a:t>
            </a:fld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5597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pPr marL="45720" indent="0">
                  <a:buNone/>
                </a:pPr>
                <a:r>
                  <a:rPr lang="tr-TR" dirty="0" smtClean="0"/>
                  <a:t>(4)’teki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tr-TR" dirty="0"/>
                  <a:t> tanımı, (5)’teki integral terimine yazılırsa: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nary>
                              <m:naryPr>
                                <m:limLoc m:val="undOvr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𝑔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acc>
                                                      <m:accPr>
                                                        <m:chr m:val="̲"/>
                                                        <m:ctrlPr>
                                                          <a:rPr lang="tr-T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tr-T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𝑥</m:t>
                                                        </m:r>
                                                      </m:e>
                                                    </m:acc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p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den>
                                        </m:f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𝑑𝑡</m:t>
                                            </m:r>
                                          </m:den>
                                        </m:f>
                                        <m:d>
                                          <m:d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𝑝</m:t>
                                                    </m:r>
                                                  </m:e>
                                                </m:acc>
                                              </m:e>
                                              <m:sup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sup>
                                            </m:sSup>
                                          </m:e>
                                        </m:d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𝑔</m:t>
                                                    </m:r>
                                                  </m:num>
                                                  <m:den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𝛿</m:t>
                                                    </m:r>
                                                    <m:acc>
                                                      <m:accPr>
                                                        <m:chr m:val="̲"/>
                                                        <m:ctrlPr>
                                                          <a:rPr lang="tr-T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</m:ctrlPr>
                                                      </m:accPr>
                                                      <m:e>
                                                        <m:r>
                                                          <a:rPr lang="tr-TR" i="1">
                                                            <a:latin typeface="Cambria Math" panose="02040503050406030204" pitchFamily="18" charset="0"/>
                                                          </a:rPr>
                                                          <m:t>𝑢</m:t>
                                                        </m:r>
                                                      </m:e>
                                                    </m:acc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acc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</m:e>
                                            </m:acc>
                                          </m:den>
                                        </m:f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𝑎</m:t>
                                                </m:r>
                                              </m:e>
                                            </m:acc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acc>
                                              <m:accPr>
                                                <m:chr m:val="̇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e>
                                            </m:acc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d>
                              </m:e>
                            </m:nary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𝑑𝑡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(6)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(6)’daki integral, sınır koşulundan bağımsız, yok olmalıdır.</a:t>
                </a:r>
              </a:p>
              <a:p>
                <a:pPr marL="45720" indent="0">
                  <a:buNone/>
                </a:pPr>
                <a:r>
                  <a:rPr lang="tr-TR" dirty="0"/>
                  <a:t>Durum değişkenleri sağlanmalıdır. </a:t>
                </a:r>
                <a:r>
                  <a:rPr lang="tr-TR" dirty="0" smtClean="0"/>
                  <a:t>Bu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sSup>
                      <m:sSup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b="0" i="1" smtClean="0">
                        <a:latin typeface="Cambria Math" panose="02040503050406030204" pitchFamily="18" charset="0"/>
                      </a:rPr>
                      <m:t>𝑛𝑖𝑛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𝑘𝑎𝑡𝑠𝑎𝑦𝚤𝑙𝑎𝑟𝚤𝑛𝚤𝑛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𝑜𝑙𝑚𝑎𝑠𝚤𝑛𝚤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𝑔𝑒𝑟𝑒𝑘𝑡𝑖𝑟𝑖𝑟</m:t>
                    </m:r>
                  </m:oMath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acc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tr-T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:</m:t>
                                </m:r>
                                <m:r>
                                  <a:rPr lang="tr-T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𝐷𝑢𝑟𝑢𝑚</m:t>
                                </m:r>
                                <m:r>
                                  <a:rPr lang="tr-T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𝑑𝑒𝑛𝑘𝑙𝑒𝑚𝑙𝑒𝑟𝑖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keyfi </a:t>
                </a:r>
                <a:r>
                  <a:rPr lang="tr-TR" dirty="0" smtClean="0"/>
                  <a:t>olarak belirlenen bir </a:t>
                </a:r>
                <a:r>
                  <a:rPr lang="tr-TR" dirty="0"/>
                  <a:t>değerdir. ∴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’nin katsayılarını sıfırlayacak şekilde seçilebilir. ∴[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𝑛𝑖𝑛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𝑘𝑎𝑡𝑠𝑎𝑦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𝑙𝑎𝑟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ı]=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tr-TR" dirty="0"/>
                  <a:t>⇒ 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̇"/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acc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tr-TR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den>
                            </m:f>
                          </m:e>
                          <m:e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𝐶𝑆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𝐶𝑜𝑠𝑡𝑎𝑡𝑒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𝐸𝑞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. 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𝑌𝑎𝑟𝑑𝚤𝑚𝑐𝚤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𝑑𝑒𝑛𝑘𝑙𝑒𝑚𝑙𝑒𝑟𝑖</m:t>
                            </m:r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Bunlara, yardımcı durum denklemleri(costate equations) denir. Ayrıca p(t)’ye de yardımcı durum vektörü denir.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Dr. Nurdan Bilgin 2018-2019</a:t>
            </a:r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59875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𝛿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tr-TR" dirty="0"/>
                  <a:t>deki varyasyon bağımsızdır.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 ∴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𝑜𝑙𝑚𝑎𝑠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ı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𝛿</m:t>
                        </m:r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𝑛𝑖𝑛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𝑘𝑎𝑡𝑠𝑎𝑦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ı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𝑙𝑎𝑟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ı 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tr-TR" dirty="0"/>
                  <a:t>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f>
                              <m:f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num>
                              <m:den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tr-TR" i="1">
                                            <a:solidFill>
                                              <a:srgbClr val="00B05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solidFill>
                                                  <a:srgbClr val="00B050"/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acc>
                              <m:accPr>
                                <m:chr m:val="̲"/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r>
                              <a:rPr lang="tr-TR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𝑂𝑃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d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𝑡𝑒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tr-TR" dirty="0"/>
                  <a:t>integral dışında kalan terimler de sıfır olmalıdır. ∴ 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</m:acc>
                                          </m:den>
                                        </m:f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sub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𝑔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acc>
                                              <m:accPr>
                                                <m:chr m:val="̲"/>
                                                <m:ctrlP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accPr>
                                              <m:e>
                                                <m:r>
                                                  <a:rPr lang="tr-TR" i="1">
                                                    <a:latin typeface="Cambria Math" panose="02040503050406030204" pitchFamily="18" charset="0"/>
                                                  </a:rPr>
                                                  <m:t>𝑝</m:t>
                                                </m:r>
                                              </m:e>
                                            </m:acc>
                                          </m:e>
                                          <m:sup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𝑇</m:t>
                                            </m:r>
                                          </m:sup>
                                        </m:sSup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𝑎</m:t>
                                            </m:r>
                                          </m:e>
                                        </m:acc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f>
                                          <m:f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h</m:t>
                                            </m:r>
                                          </m:num>
                                          <m:den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𝛿</m:t>
                                            </m:r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𝐺𝐵𝐶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Not edilmelidir ki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 b="-102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10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/>
                  <a:t>∴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ekstremallarını sağlayan gerekli denklemler: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𝐷𝑢𝑟𝑢𝑚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𝑑𝑒𝑛𝑘𝑙𝑒𝑚𝑙𝑒𝑟𝑖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 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𝑡𝑎𝑛𝑒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𝑏𝑖𝑟𝑖𝑛𝑐𝑖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𝑑𝑒𝑟𝑒𝑐𝑒𝑑𝑒𝑛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𝑑𝑖𝑓𝑒𝑟𝑎𝑛𝑠𝑖𝑦𝑒𝑙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𝑑𝑒𝑛𝑘𝑙𝑒𝑚</m:t>
                            </m:r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𝑌𝑎𝑟𝑑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𝑚𝑐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𝑑𝑢𝑟𝑢𝑚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𝑑𝑒𝑛𝑘𝑙𝑒𝑚𝑙𝑒𝑟𝑖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𝐶𝑆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𝑡𝑎𝑛𝑒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𝑏𝑖𝑟𝑖𝑛𝑐𝑖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𝑑𝑒𝑟𝑒𝑐𝑒𝑑𝑒𝑛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𝑑𝑖𝑓𝑒𝑟𝑎𝑛𝑠𝑖𝑦𝑒𝑙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𝑑𝑒𝑛𝑘𝑙𝑒𝑚</m:t>
                            </m:r>
                          </m:e>
                        </m:m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𝑂𝑃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𝑡𝑎𝑛𝑒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𝑎𝑑𝑖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𝑑𝑖𝑓𝑒𝑟𝑎𝑛𝑠𝑖𝑦𝑒𝑙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ğ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𝑖𝑙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𝑑𝑒𝑛𝑘𝑙𝑒𝑚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--------------------------------------------------------------------------------------------------------------------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𝐺𝐵𝐶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𝑒𝑛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𝑓𝑎𝑧𝑙𝑎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𝑔𝑒𝑛𝑒𝑙𝑙𝑒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ş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𝑡𝑖𝑟𝑖𝑙𝑚𝑖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ş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𝑘𝑜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ş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𝑢𝑙𝑙𝑎𝑟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ı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Bilinmeyenler: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Bilinmeyen denklemlerin sayısı = n + n + m [= 2n+m] </a:t>
                </a:r>
              </a:p>
              <a:p>
                <a:pPr marL="45720" indent="0">
                  <a:buNone/>
                </a:pPr>
                <a:r>
                  <a:rPr lang="tr-TR" dirty="0"/>
                  <a:t>= denklemlerin sayısı = n[(S)’den] +n[(CS)’den] + m[(OP)’den]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478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 lang="tr-TR" sz="2400" dirty="0"/>
                  <a:t>2n integral sabiti [(S) ve (CS)’den] şu şekilde çözülebilir:</a:t>
                </a:r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𝑑𝑒𝑛𝑘𝑙𝑒𝑚</m:t>
                    </m:r>
                  </m:oMath>
                </a14:m>
                <a:endParaRPr lang="tr-TR" dirty="0"/>
              </a:p>
              <a:p>
                <a:pPr lvl="1"/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𝑦𝑎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𝑑𝑎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𝛿</m:t>
                        </m:r>
                        <m:sSubSup>
                          <m:sSub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tr-TR" i="1">
                            <a:latin typeface="Cambria Math" panose="02040503050406030204" pitchFamily="18" charset="0"/>
                          </a:rPr>
                          <m:t>𝑖𝑛</m:t>
                        </m:r>
                        <m:sSup>
                          <m:sSup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𝐺𝐵𝐶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</m:e>
                            </m:d>
                          </m:e>
                          <m: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tr-TR" i="1">
                            <a:latin typeface="Cambria Math" panose="02040503050406030204" pitchFamily="18" charset="0"/>
                          </a:rPr>
                          <m:t>𝑑𝑒𝑘𝑖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𝑘𝑎𝑡𝑠𝑎𝑦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ı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𝑙𝑎𝑟</m:t>
                        </m:r>
                        <m:r>
                          <a:rPr lang="tr-TR" i="1">
                            <a:latin typeface="Cambria Math" panose="02040503050406030204" pitchFamily="18" charset="0"/>
                          </a:rPr>
                          <m:t>ı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𝑑𝑒𝑛𝑘𝑙𝑒𝑚</m:t>
                    </m:r>
                  </m:oMath>
                </a14:m>
                <a:endParaRPr lang="tr-TR" dirty="0"/>
              </a:p>
              <a:p>
                <a:pPr lvl="0"/>
                <a:r>
                  <a:rPr lang="tr-TR" sz="2400" dirty="0"/>
                  <a:t>Eğer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sz="2400" dirty="0"/>
                  <a:t> belirtilmemiş ise, (GBC-OC)’deki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sz="2400" dirty="0"/>
                  <a:t>’in katsayılarını sıfıra eşitleyerek bir denklem daha elde edilir</a:t>
                </a:r>
                <a:r>
                  <a:rPr lang="tr-TR" sz="2400" dirty="0" smtClean="0"/>
                  <a:t>.</a:t>
                </a:r>
              </a:p>
              <a:p>
                <a:pPr lvl="0"/>
                <a:r>
                  <a:rPr lang="tr-TR" sz="2400" dirty="0" smtClean="0"/>
                  <a:t>Bu şekilde beklendiği gibi problemimiz iki noktalı sınır değer problemine indirgenmiş oldu. Bu tür problemlerin çözümü için uygun bir fonksiyon tanımlanmış ve adına Hamiltonian denmiştir. </a:t>
                </a:r>
                <a:endParaRPr lang="tr-TR" sz="2400" dirty="0"/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17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412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sz="2400" dirty="0" smtClean="0"/>
                  <a:t>Hamiltonian </a:t>
                </a:r>
                <a:r>
                  <a:rPr lang="tr-TR" sz="2400" dirty="0"/>
                  <a:t>şu şekilde </a:t>
                </a:r>
                <a:r>
                  <a:rPr lang="tr-TR" sz="2400" dirty="0" smtClean="0"/>
                  <a:t>tanımlanmaktadır:</a:t>
                </a:r>
                <a:endParaRPr lang="tr-TR" sz="2400" dirty="0" smtClean="0"/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acc>
                                <m:accPr>
                                  <m:chr m:val="̲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:r>
                  <a:rPr lang="tr-TR" sz="2400" dirty="0"/>
                  <a:t>Ya da daha sade bir </a:t>
                </a:r>
                <a:r>
                  <a:rPr lang="tr-TR" sz="2400" dirty="0" smtClean="0"/>
                  <a:t>şekilde</a:t>
                </a:r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ℋ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2" t="-174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07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pPr marL="45720" indent="0">
                  <a:buNone/>
                </a:pPr>
                <a:r>
                  <a:rPr lang="tr-TR" dirty="0"/>
                  <a:t>∴  Hamiltonian’ı kullanarak denklem (S), (CS), (OP), (GBC-OC) şu şekli alır</a:t>
                </a:r>
                <a:r>
                  <a:rPr lang="tr-TR" dirty="0" smtClean="0"/>
                  <a:t>: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𝐶𝑆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𝑂𝑃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⇒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acc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∈[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 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𝐺𝐵𝐶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𝑂𝐶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d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ℋ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lvl="0"/>
                <a:r>
                  <a:rPr lang="tr-TR" dirty="0"/>
                  <a:t>Yukarıdaki 4 eşitliğin tamamı gereklidir. Ancak optimalite için yeterli değildir[çözüm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için olası </a:t>
                </a:r>
                <a:r>
                  <a:rPr lang="tr-TR" u="sng" dirty="0"/>
                  <a:t>adaylar</a:t>
                </a:r>
                <a:r>
                  <a:rPr lang="tr-TR" dirty="0"/>
                  <a:t> verir.]</a:t>
                </a:r>
              </a:p>
              <a:p>
                <a:r>
                  <a:rPr lang="tr-TR" dirty="0"/>
                  <a:t>Eğer mümkünse,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(OP)’den çözülüp (S) ve (CS)’te yerine yazılarak,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tr-TR" dirty="0"/>
                  <a:t> için 2n birinci dereceden diferansiyel denklem elde edilir.</a:t>
                </a:r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5" t="-2372" b="-62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972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Optimal Kontrol Problemlerine </a:t>
            </a:r>
            <a:r>
              <a:rPr lang="tr-TR" sz="3600" dirty="0" smtClean="0"/>
              <a:t>VaRyasyonal </a:t>
            </a:r>
            <a:r>
              <a:rPr lang="tr-TR" sz="3600" dirty="0"/>
              <a:t>Yaklaşım</a:t>
            </a:r>
            <a:endParaRPr lang="tr-TR" sz="3200" dirty="0"/>
          </a:p>
        </p:txBody>
      </p:sp>
      <p:sp>
        <p:nvSpPr>
          <p:cNvPr id="7" name="Metin Yer Tutucusu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OLASI SINIR KOŞULLARI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FCC66-3E33-42F1-912D-E1C6E45BE7D9}" type="datetime1">
              <a:rPr lang="tr-TR" smtClean="0"/>
              <a:t>22.04.2019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Nurdan Bilgin 2018-2019</a:t>
            </a: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05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/>
              <a:t>OLASI SINIR </a:t>
            </a:r>
            <a:r>
              <a:rPr lang="tr-TR" sz="2800" dirty="0" smtClean="0"/>
              <a:t>KOŞULLARI</a:t>
            </a:r>
            <a:endParaRPr lang="tr-T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:r>
                  <a:rPr lang="tr-TR" sz="2400" dirty="0" smtClean="0"/>
                  <a:t>Başlangıç koşullarının belirlendiği varsayılmaktadır. i.e.,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𝐼𝐶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45720" lvl="0" indent="0">
                  <a:buNone/>
                </a:pPr>
                <a:r>
                  <a:rPr lang="tr-TR" sz="2400" b="1" dirty="0" smtClean="0"/>
                  <a:t>1. Son </a:t>
                </a:r>
                <a:r>
                  <a:rPr lang="tr-TR" sz="2400" b="1" dirty="0"/>
                  <a:t>zaman belirlenmiş: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𝑣𝑒𝑟𝑖𝑙𝑚𝑖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ş⇒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274320" lvl="1" indent="0">
                  <a:buNone/>
                </a:pPr>
                <a:r>
                  <a:rPr lang="tr-TR" b="1" dirty="0" smtClean="0"/>
                  <a:t>1.1. Son </a:t>
                </a:r>
                <a:r>
                  <a:rPr lang="tr-TR" b="1" dirty="0"/>
                  <a:t>durum belirlenmiş: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𝑣𝑒𝑟𝑖𝑙𝑚𝑖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ş⇒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𝐺𝐵𝐶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𝑂𝐶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 0=0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𝑏𝑒𝑙𝑖𝑟𝑠𝑖𝑧𝑙𝑖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𝑣𝑒𝑟𝑖𝑟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:r>
                  <a:rPr lang="tr-TR" sz="2400" dirty="0"/>
                  <a:t>2n integrasyon sabitleri (IC) </a:t>
                </a:r>
                <a:r>
                  <a:rPr lang="tr-TR" sz="2400" dirty="0" smtClean="0"/>
                  <a:t>ve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sz="2400" dirty="0"/>
                  <a:t> ile çözülür.</a:t>
                </a:r>
              </a:p>
              <a:p>
                <a:pPr marL="274320" lvl="1" indent="0">
                  <a:buNone/>
                </a:pPr>
                <a:r>
                  <a:rPr lang="tr-TR" b="1" dirty="0"/>
                  <a:t> </a:t>
                </a:r>
                <a:r>
                  <a:rPr lang="tr-TR" b="1" dirty="0" smtClean="0"/>
                  <a:t>1.2. Son </a:t>
                </a:r>
                <a:r>
                  <a:rPr lang="tr-TR" b="1" dirty="0"/>
                  <a:t>durum serbest: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𝑠𝑒𝑟𝑏𝑒𝑠𝑡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Sup>
                            <m:sSub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̲"/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b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 </m:t>
                          </m:r>
                          <m:sSup>
                            <m:sSup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𝐺𝐵𝐶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𝑂𝐶</m:t>
                                  </m:r>
                                </m:e>
                              </m:d>
                            </m:e>
                            <m:sup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𝑑𝑒𝑘𝑖</m:t>
                          </m:r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𝑘𝑎𝑡𝑠𝑎𝑦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𝑙𝑎𝑟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ı </m:t>
                          </m:r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:r>
                  <a:rPr lang="tr-TR" sz="2400" dirty="0"/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num>
                              <m:den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den>
                            </m:f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tr-TR" sz="2400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̲"/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tr-TR" sz="2400" dirty="0"/>
              </a:p>
              <a:p>
                <a:pPr marL="45720" indent="0">
                  <a:buNone/>
                </a:pPr>
                <a:r>
                  <a:rPr lang="tr-TR" sz="2400" dirty="0"/>
                  <a:t>2n integrasyon sabitleri (IC) ve yukarıdaki denklem ile çözülür.</a:t>
                </a:r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012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1.3. </a:t>
            </a:r>
            <a:r>
              <a:rPr lang="tr-TR" dirty="0"/>
              <a:t>Son durum bir yüzey üzerinde tanımlıysa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:r>
                  <a:rPr lang="tr-TR" sz="2400" dirty="0" smtClean="0"/>
                  <a:t>Son durum </a:t>
                </a:r>
                <a:r>
                  <a:rPr lang="tr-TR" sz="2400" dirty="0"/>
                  <a:t>aşağıdaki yüzey </a:t>
                </a:r>
                <a:r>
                  <a:rPr lang="tr-TR" sz="2400" dirty="0" smtClean="0"/>
                  <a:t>üzerinde </a:t>
                </a:r>
                <a:r>
                  <a:rPr lang="tr-TR" sz="2400" dirty="0"/>
                  <a:t>tanımlıysa</a:t>
                </a:r>
                <a:r>
                  <a:rPr lang="tr-TR" sz="2400" dirty="0" smtClean="0"/>
                  <a:t>:</a:t>
                </a:r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:r>
                  <a:rPr lang="tr-TR" sz="2400" dirty="0"/>
                  <a:t>Burada,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1≤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sz="2400" i="1"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:r>
                  <a:rPr lang="tr-TR" sz="2400" dirty="0"/>
                  <a:t>(1)’deki tüm k eşitliklerinin türevlerini alırsak: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4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sz="2400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≅</m:t>
                            </m:r>
                            <m:limLow>
                              <m:limLow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groupChr>
                                  <m:groupChrPr>
                                    <m:chr m:val="⏟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groupChr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[</m:t>
                                    </m:r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4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…</m:t>
                                          </m:r>
                                        </m:e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e>
                                      </m:mr>
                                    </m:m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]</m:t>
                                    </m:r>
                                  </m:e>
                                </m:groupChr>
                              </m:e>
                              <m:lim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𝑥𝑘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ı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ı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𝑣𝑒𝑘𝑡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ö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ü</m:t>
                                </m:r>
                              </m:lim>
                            </m:limLow>
                          </m:e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3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1.3. Son durum bir yüzey üzerinde tanımlıysa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:r>
                  <a:rPr lang="tr-TR" dirty="0"/>
                  <a:t>Ayrıca, (GBC-OC)’den: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Transpozu ise;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𝛿</m:t>
                                    </m:r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  <m:sup/>
                            </m:sSub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(2) ve (3)’ten görülebilir ki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  <m:sup/>
                            </m:sSub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(4)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 …,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𝑏𝑎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𝑜𝑙𝑚𝑎𝑠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𝑑𝑢𝑟𝑢𝑚𝑢𝑛𝑑𝑎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tr-TR" dirty="0"/>
              </a:p>
              <a:p>
                <a:pPr marL="45720" lvl="0" indent="0">
                  <a:buNone/>
                </a:pPr>
                <a:r>
                  <a:rPr lang="tr-TR" dirty="0"/>
                  <a:t>2n integrasyon sabiti ve k tane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, (IC), (4) [n denklem] ve (1)[k denklem] ile çözülür.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1248" b="-1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642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Optimal Kontrol Problemlerine </a:t>
            </a:r>
            <a:r>
              <a:rPr lang="tr-TR" dirty="0" smtClean="0"/>
              <a:t>Varyasyonal </a:t>
            </a:r>
            <a:r>
              <a:rPr lang="tr-TR" dirty="0" smtClean="0"/>
              <a:t>Yaklaşım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Content Placeholder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Sistem </a:t>
                </a:r>
                <a:r>
                  <a:rPr lang="tr-TR" dirty="0"/>
                  <a:t>(NLTV):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</m:acc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Performans İndeksi: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tr-TR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tr-T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 </m:t>
                            </m:r>
                            <m:nary>
                              <m:naryPr>
                                <m:limLoc m:val="undOvr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(2)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𝑆𝑒𝑟𝑏𝑒𝑠𝑡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𝑘𝑒𝑠𝑘𝑖𝑛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üş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𝑙𝑒𝑟𝑖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𝑜𝑙𝑚𝑎𝑦𝑎𝑛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𝑠𝑚𝑜𝑜𝑡h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𝐵𝑒𝑙𝑖𝑟𝑙𝑒𝑛𝑚𝑖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ş.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𝑟𝑒𝑘𝑙𝑖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𝑏𝑖𝑟𝑖𝑛𝑐𝑖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𝑖𝑘𝑖𝑛𝑐𝑖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𝑠𝑚𝑖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ü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𝑟𝑒𝑣𝑖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𝑣𝑎𝑟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8" name="Content Placeholder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6F4CF-439E-4A1C-B7C6-D930E4FBC5D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9631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/>
              <a:t>Son zaman serbest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𝑘𝑒𝑦𝑓𝑖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𝐺𝐵𝐶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𝑖𝑛𝑑𝑒𝑘𝑖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𝑘𝑎𝑡𝑠𝑎𝑦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𝑙𝑎𝑟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r>
                  <a:rPr lang="tr-TR" b="1" dirty="0" smtClean="0"/>
                  <a:t>2.1. </a:t>
                </a:r>
                <a:r>
                  <a:rPr lang="tr-TR" b="1" dirty="0"/>
                  <a:t>Son durum </a:t>
                </a:r>
                <a:r>
                  <a:rPr lang="tr-TR" b="1" dirty="0" smtClean="0"/>
                  <a:t>sabit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∴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𝐺𝐵𝐶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𝑠𝑎𝑑𝑒𝑐𝑒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𝑣𝑒𝑟𝑖𝑟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45720" lvl="0" indent="0">
                  <a:buNone/>
                </a:pPr>
                <a:r>
                  <a:rPr lang="tr-TR" dirty="0"/>
                  <a:t>2n integrasyon sabiti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, (IC), (5) ve </a:t>
                </a:r>
                <a14:m>
                  <m:oMath xmlns:m="http://schemas.openxmlformats.org/officeDocument/2006/math">
                    <m:borderBox>
                      <m:borderBox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borderBox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borderBox>
                  </m:oMath>
                </a14:m>
                <a:r>
                  <a:rPr lang="tr-TR" dirty="0"/>
                  <a:t> ile çözülür.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3368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/>
              <a:t>Son zaman serbest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𝑘𝑒𝑦𝑓𝑖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𝐺𝐵𝐶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𝑖𝑛𝑑𝑒𝑘𝑖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𝑘𝑎𝑡𝑠𝑎𝑦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𝑙𝑎𝑟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r>
                  <a:rPr lang="tr-TR" b="1" dirty="0" smtClean="0"/>
                  <a:t>2.2. Son durum serbest</a:t>
                </a:r>
              </a:p>
              <a:p>
                <a:pPr marL="45720" lvl="0" indent="0">
                  <a:buNone/>
                </a:pPr>
                <a:r>
                  <a:rPr lang="tr-TR" sz="2400" dirty="0" smtClean="0"/>
                  <a:t>2n integrasyon sabiti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sz="2400" dirty="0"/>
                  <a:t> (IC), (5) ve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:r>
                  <a:rPr lang="tr-TR" sz="2400" dirty="0"/>
                  <a:t>İle çözülür. Bu denklem,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𝐺𝐵𝐶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𝑂𝐶</m:t>
                            </m:r>
                          </m:e>
                        </m:d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𝑑𝑒𝑘𝑖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𝛿</m:t>
                    </m:r>
                    <m:sSup>
                      <m:sSup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𝑘𝑎𝑡𝑠𝑎𝑦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𝑙𝑎𝑟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ı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𝑟𝑎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𝑒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𝑖𝑡𝑙𝑒𝑛𝑚𝑒𝑠𝑖𝑑𝑖𝑟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tr-TR" sz="2400" dirty="0"/>
              </a:p>
              <a:p>
                <a:pPr marL="45720" lvl="0" indent="0">
                  <a:buNone/>
                </a:pPr>
                <a:r>
                  <a:rPr lang="tr-TR" sz="2400" dirty="0"/>
                  <a:t>Not: Eğer </a:t>
                </a:r>
                <a14:m>
                  <m:oMath xmlns:m="http://schemas.openxmlformats.org/officeDocument/2006/math">
                    <m:r>
                      <a:rPr lang="tr-TR" sz="24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tr-TR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tr-TR" sz="2400" dirty="0"/>
                  <a:t> ise</a:t>
                </a:r>
              </a:p>
              <a:p>
                <a:pPr marL="274320" lvl="1" indent="0" algn="ctr">
                  <a:buNone/>
                </a:pPr>
                <a:r>
                  <a:rPr lang="tr-TR" sz="2400" dirty="0"/>
                  <a:t>(6)⇒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sz="2400" i="1"/>
                            </m:ctrlPr>
                          </m:dPr>
                          <m:e>
                            <m:acc>
                              <m:accPr>
                                <m:chr m:val="̲"/>
                                <m:ctrlPr>
                                  <a:rPr lang="tr-TR" sz="2400" i="1"/>
                                </m:ctrlPr>
                              </m:accPr>
                              <m:e>
                                <m:r>
                                  <a:rPr lang="tr-TR" sz="2400" i="1"/>
                                  <m:t>𝑝</m:t>
                                </m:r>
                              </m:e>
                            </m:acc>
                          </m:e>
                        </m:d>
                      </m:e>
                      <m:sub>
                        <m:r>
                          <a:rPr lang="tr-TR" sz="2400" i="1"/>
                          <m:t>𝑡</m:t>
                        </m:r>
                        <m:r>
                          <a:rPr lang="tr-TR" sz="2400" i="1"/>
                          <m:t>=</m:t>
                        </m:r>
                        <m:sSub>
                          <m:sSubPr>
                            <m:ctrlPr>
                              <a:rPr lang="tr-TR" sz="2400" i="1"/>
                            </m:ctrlPr>
                          </m:sSubPr>
                          <m:e>
                            <m:r>
                              <a:rPr lang="tr-TR" sz="2400" i="1"/>
                              <m:t>𝑡</m:t>
                            </m:r>
                          </m:e>
                          <m:sub>
                            <m:r>
                              <a:rPr lang="tr-TR" sz="2400" i="1"/>
                              <m:t>𝑓</m:t>
                            </m:r>
                          </m:sub>
                        </m:sSub>
                      </m:sub>
                    </m:sSub>
                    <m:r>
                      <a:rPr lang="tr-TR" sz="2400" i="1"/>
                      <m:t>=</m:t>
                    </m:r>
                    <m:acc>
                      <m:accPr>
                        <m:chr m:val="̲"/>
                        <m:ctrlPr>
                          <a:rPr lang="tr-TR" sz="2400" i="1"/>
                        </m:ctrlPr>
                      </m:accPr>
                      <m:e>
                        <m:r>
                          <a:rPr lang="tr-TR" sz="2400" i="1"/>
                          <m:t>0</m:t>
                        </m:r>
                      </m:e>
                    </m:acc>
                  </m:oMath>
                </a14:m>
                <a:endParaRPr lang="tr-TR" sz="2400" dirty="0"/>
              </a:p>
              <a:p>
                <a:pPr marL="274320" lvl="1" indent="0" algn="ctr">
                  <a:buNone/>
                </a:pPr>
                <a:r>
                  <a:rPr lang="tr-TR" sz="2400" dirty="0" smtClean="0"/>
                  <a:t>(5)</a:t>
                </a:r>
                <a:r>
                  <a:rPr lang="tr-TR" sz="2400" dirty="0"/>
                  <a:t>⇒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tr-TR" sz="2400" i="1"/>
                            </m:ctrlPr>
                          </m:dPr>
                          <m:e>
                            <m:r>
                              <a:rPr lang="tr-TR" sz="2400" i="1"/>
                              <m:t>ℋ</m:t>
                            </m:r>
                          </m:e>
                        </m:d>
                      </m:e>
                      <m:sub>
                        <m:r>
                          <a:rPr lang="tr-TR" sz="2400" i="1"/>
                          <m:t>𝑡</m:t>
                        </m:r>
                        <m:r>
                          <a:rPr lang="tr-TR" sz="2400" i="1"/>
                          <m:t>=</m:t>
                        </m:r>
                        <m:sSub>
                          <m:sSubPr>
                            <m:ctrlPr>
                              <a:rPr lang="tr-TR" sz="2400" i="1"/>
                            </m:ctrlPr>
                          </m:sSubPr>
                          <m:e>
                            <m:r>
                              <a:rPr lang="tr-TR" sz="2400" i="1"/>
                              <m:t>𝑡</m:t>
                            </m:r>
                          </m:e>
                          <m:sub>
                            <m:r>
                              <a:rPr lang="tr-TR" sz="2400" i="1"/>
                              <m:t>𝑓</m:t>
                            </m:r>
                          </m:sub>
                        </m:sSub>
                      </m:sub>
                    </m:sSub>
                    <m:r>
                      <a:rPr lang="tr-TR" sz="2400" i="1"/>
                      <m:t>=0</m:t>
                    </m:r>
                  </m:oMath>
                </a14:m>
                <a:endParaRPr lang="tr-TR" sz="2400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5817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/>
              <a:t>Son zaman serbest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𝑘𝑒𝑦𝑓𝑖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𝐺𝐵𝐶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𝑖𝑛𝑑𝑒𝑘𝑖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𝑘𝑎𝑡𝑠𝑎𝑦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𝑙𝑎𝑟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b="1" dirty="0" smtClean="0"/>
                  <a:t>2.3. </a:t>
                </a:r>
                <a:r>
                  <a:rPr lang="tr-TR" b="1" dirty="0"/>
                  <a:t>Son durum bir eğrinin üzerinde</a:t>
                </a:r>
              </a:p>
              <a:p>
                <a:pPr marL="45720" indent="0">
                  <a:buNone/>
                </a:pPr>
                <a:r>
                  <a:rPr lang="tr-TR" sz="2400" dirty="0" smtClean="0"/>
                  <a:t>Son </a:t>
                </a:r>
                <a:r>
                  <a:rPr lang="tr-TR" sz="2400" dirty="0"/>
                  <a:t>durum aşağıda verilen eğrinin üzerindeyse</a:t>
                </a:r>
              </a:p>
              <a:p>
                <a:pPr marL="45720" indent="0">
                  <a:buNone/>
                </a:pPr>
                <a:r>
                  <a:rPr lang="tr-TR" sz="2400" dirty="0"/>
                  <a:t> 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=</m:t>
                          </m:r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e>
                          </m:d>
                        </m:e>
                      </m:mr>
                    </m:m>
                  </m:oMath>
                </a14:m>
                <a:endParaRPr lang="tr-TR" sz="2400" dirty="0"/>
              </a:p>
              <a:p>
                <a:pPr marL="45720" indent="0">
                  <a:buNone/>
                </a:pPr>
                <a:r>
                  <a:rPr lang="tr-TR" sz="2400" dirty="0"/>
                  <a:t>O zaman,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sz="2400" i="1">
                          <a:latin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𝐺𝐵𝐶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𝑂𝐶</m:t>
                                </m:r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⇒</m:t>
                            </m:r>
                            <m:sSub>
                              <m:sSub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sSup>
                                      <m:sSup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tr-TR" sz="24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tr-TR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  <m:r>
                                                  <a:rPr lang="tr-TR" sz="2400" i="1">
                                                    <a:latin typeface="Cambria Math" panose="02040503050406030204" pitchFamily="18" charset="0"/>
                                                  </a:rPr>
                                                  <m:t>h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tr-TR" sz="2400" i="1">
                                                    <a:latin typeface="Cambria Math" panose="02040503050406030204" pitchFamily="18" charset="0"/>
                                                  </a:rPr>
                                                  <m:t>𝛿</m:t>
                                                </m:r>
                                                <m:acc>
                                                  <m:accPr>
                                                    <m:chr m:val="̲"/>
                                                    <m:ctrlPr>
                                                      <a:rPr lang="tr-TR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</m:ctrlPr>
                                                  </m:accPr>
                                                  <m:e>
                                                    <m:r>
                                                      <a:rPr lang="tr-TR" sz="2400" i="1">
                                                        <a:latin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</m:acc>
                                              </m:den>
                                            </m:f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𝑝</m:t>
                                            </m:r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f>
                                      <m:f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acc>
                                      </m:num>
                                      <m:den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(8)</m:t>
                            </m:r>
                          </m:e>
                        </m:mr>
                      </m:m>
                    </m:oMath>
                  </m:oMathPara>
                </a14:m>
                <a:endParaRPr lang="tr-TR" sz="2400" dirty="0" smtClean="0"/>
              </a:p>
              <a:p>
                <a:pPr marL="45720" indent="0">
                  <a:buNone/>
                </a:pPr>
                <a:r>
                  <a:rPr lang="tr-TR" sz="2400" dirty="0"/>
                  <a:t>2n integrasyon sabiti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/>
                        </m:ctrlPr>
                      </m:sSubPr>
                      <m:e>
                        <m:r>
                          <a:rPr lang="tr-TR" sz="2400" i="1"/>
                          <m:t>𝑡</m:t>
                        </m:r>
                      </m:e>
                      <m:sub>
                        <m:r>
                          <a:rPr lang="tr-TR" sz="2400" i="1"/>
                          <m:t>𝑓</m:t>
                        </m:r>
                      </m:sub>
                    </m:sSub>
                  </m:oMath>
                </a14:m>
                <a:r>
                  <a:rPr lang="tr-TR" sz="2400" dirty="0"/>
                  <a:t>, (IC), (7) ve (8)’den çözülür.</a:t>
                </a:r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b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80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/>
              <a:t>Son zaman serbest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𝑘𝑒𝑦𝑓𝑖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𝐺𝐵𝐶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𝑖𝑛𝑑𝑒𝑘𝑖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𝑘𝑎𝑡𝑠𝑎𝑦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𝑙𝑎𝑟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tr-TR" b="1" dirty="0" smtClean="0"/>
                  <a:t>2.4. </a:t>
                </a:r>
                <a:r>
                  <a:rPr lang="tr-TR" b="1" dirty="0"/>
                  <a:t>Son durum bir yüzey üzerinde</a:t>
                </a:r>
              </a:p>
              <a:p>
                <a:pPr marL="45720" indent="0">
                  <a:buNone/>
                </a:pPr>
                <a:r>
                  <a:rPr lang="tr-TR" sz="2400" dirty="0" smtClean="0"/>
                  <a:t>Son </a:t>
                </a:r>
                <a:r>
                  <a:rPr lang="tr-TR" sz="2400" dirty="0"/>
                  <a:t>durum aşağıda verilen yüzeyin </a:t>
                </a:r>
                <a:r>
                  <a:rPr lang="tr-TR" sz="2400" dirty="0" smtClean="0"/>
                  <a:t>üzerindeyse</a:t>
                </a:r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acc>
                      <m:d>
                        <m:dPr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4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  <m:sub>
                                            <m:r>
                                              <a:rPr lang="tr-TR" sz="2400" i="1">
                                                <a:latin typeface="Cambria Math" panose="02040503050406030204" pitchFamily="18" charset="0"/>
                                              </a:rPr>
                                              <m:t>𝑓</m:t>
                                            </m:r>
                                          </m:sub>
                                        </m:sSub>
                                      </m:e>
                                    </m:d>
                                  </m:e>
                                </m:d>
                              </m:e>
                            </m:mr>
                          </m:m>
                        </m:e>
                      </m:d>
                      <m:r>
                        <a:rPr lang="tr-TR" sz="24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sz="2400" dirty="0"/>
              </a:p>
              <a:p>
                <a:pPr marL="45720" lvl="0" indent="0">
                  <a:buNone/>
                </a:pPr>
                <a:r>
                  <a:rPr lang="tr-TR" sz="2400" dirty="0"/>
                  <a:t>2n integrasyon sabiti ve k tane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sz="2400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sz="24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sz="2400" dirty="0"/>
                  <a:t>, (IC), (1), (4) ve (5) ile çözülür.</a:t>
                </a:r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b="-125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48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/>
              <a:t>Son zaman serbest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𝑘𝑒𝑦𝑓𝑖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𝐺𝐵𝐶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𝑂𝐶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ç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𝑖𝑛𝑑𝑒𝑘𝑖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𝑘𝑎𝑡𝑠𝑎𝑦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𝑙𝑎𝑟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ı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ℋ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lvl="1"/>
                <a:r>
                  <a:rPr lang="tr-TR" b="1" dirty="0" smtClean="0"/>
                  <a:t>2.5. </a:t>
                </a:r>
                <a:r>
                  <a:rPr lang="tr-TR" b="1" dirty="0"/>
                  <a:t>Son durum hareketli bir yüzey üzerinde</a:t>
                </a:r>
              </a:p>
              <a:p>
                <a:pPr marL="45720" indent="0">
                  <a:buNone/>
                </a:pPr>
                <a:r>
                  <a:rPr lang="tr-TR" sz="2400" dirty="0" smtClean="0"/>
                  <a:t>Son </a:t>
                </a:r>
                <a:r>
                  <a:rPr lang="tr-TR" sz="2400" dirty="0"/>
                  <a:t>durum aşağıda verilen hareketli yüzeyin üzerindeyse</a:t>
                </a:r>
                <a:r>
                  <a:rPr lang="tr-TR" sz="2400" dirty="0" smtClean="0"/>
                  <a:t>:</a:t>
                </a:r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sz="24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sz="2400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sz="2400" i="1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sz="24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sz="24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sz="2400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sz="24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  <m:e>
                            <m:d>
                              <m:dPr>
                                <m:ctrlPr>
                                  <a:rPr lang="tr-TR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sz="2400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sz="2400" dirty="0"/>
              </a:p>
              <a:p>
                <a:pPr marL="45720" indent="0">
                  <a:buNone/>
                </a:pPr>
                <a:endParaRPr lang="tr-TR" sz="2400" dirty="0"/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2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9418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2.5. Son </a:t>
            </a:r>
            <a:r>
              <a:rPr lang="tr-TR" b="1" dirty="0"/>
              <a:t>durum hareketli bir yüzey üzerinde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≡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solidFill>
                                                        <a:schemeClr val="accent4">
                                                          <a:lumMod val="75000"/>
                                                        </a:schemeClr>
                                                      </a:solidFill>
                                                      <a:latin typeface="Cambria Math" panose="02040503050406030204" pitchFamily="18" charset="0"/>
                                                    </a:rPr>
                                                    <m:t>𝑓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solidFill>
                                                    <a:schemeClr val="accent4">
                                                      <a:lumMod val="75000"/>
                                                    </a:schemeClr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9’un tüm diferansiyellerini alırsak</a:t>
                </a:r>
                <a:r>
                  <a:rPr lang="tr-TR" dirty="0" smtClean="0"/>
                  <a:t>,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4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−−−−</m:t>
                                      </m:r>
                                    </m:e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−−−−</m:t>
                                      </m:r>
                                    </m:e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−−−−</m:t>
                                      </m:r>
                                    </m:e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−−−−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1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2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…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𝑚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𝑘</m:t>
                                                      </m:r>
                                                    </m:sub>
                                                  </m:sSub>
                                                </m:num>
                                                <m:den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≅</m:t>
                            </m:r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acc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𝑣𝑒𝑘𝑡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ü.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 t="-1124" b="-87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3265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/>
                  <a:t>Ayrıca (GBC-OC)’den: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1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−−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den>
                                              </m:f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−−−−−</m:t>
                                      </m:r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ℋ</m:t>
                                              </m:r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f>
                                                <m:f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fPr>
                                                <m:num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h</m:t>
                                                  </m:r>
                                                </m:num>
                                                <m:den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𝛿</m:t>
                                                  </m:r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𝑡</m:t>
                                                  </m:r>
                                                </m:den>
                                              </m:f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=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  <m:sub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sub>
                                          </m:sSub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(10) ve (11)’den görülebilir ki;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ℋ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h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+…+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sSub>
                                          <m:sSub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𝑚</m:t>
                                            </m:r>
                                          </m:e>
                                          <m:sub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acc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2n integral sabiti, k tane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tr-TR" dirty="0"/>
                  <a:t> 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tr-TR" dirty="0"/>
                  <a:t>, (IC), (9), (12) ve (13) kullanılarak çözülür.</a:t>
                </a:r>
              </a:p>
              <a:p>
                <a:pPr marL="45720" indent="0">
                  <a:buNone/>
                </a:pPr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770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27</a:t>
            </a:fld>
            <a:endParaRPr lang="tr-T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3" y="1"/>
            <a:ext cx="10638971" cy="680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00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𝑟𝑙𝑎𝑛𝑑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𝑙𝑚𝑎𝑚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ış.</m:t>
                      </m:r>
                    </m:oMath>
                  </m:oMathPara>
                </a14:m>
                <a:endParaRPr lang="tr-TR" dirty="0"/>
              </a:p>
              <a:p>
                <a:r>
                  <a:rPr lang="tr-TR" dirty="0"/>
                  <a:t>a</a:t>
                </a:r>
                <a:r>
                  <a:rPr lang="tr-TR" dirty="0" smtClean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tr-TR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 smtClean="0"/>
                  <a:t>’ı gerekli kısıt ve koşullar</a:t>
                </a:r>
                <a:r>
                  <a:rPr lang="tr-TR" dirty="0" smtClean="0"/>
                  <a:t>ı sağlayacak şekilde bulunuz.</a:t>
                </a: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ℋ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,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𝑑𝑢𝑟𝑢𝑚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𝑑𝑒𝑛𝑘𝑙𝑒𝑚𝑙𝑒𝑟𝑖</m:t>
                          </m:r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𝐶𝑆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69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(4)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num>
                              <m:den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dirty="0"/>
                        <m:t>(</m:t>
                      </m:r>
                      <m:r>
                        <m:rPr>
                          <m:nor/>
                        </m:rPr>
                        <a:rPr lang="tr-TR" dirty="0"/>
                        <m:t>OP</m:t>
                      </m:r>
                      <m:r>
                        <m:rPr>
                          <m:nor/>
                        </m:rPr>
                        <a:rPr lang="tr-TR" dirty="0"/>
                        <m:t>) 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ℋ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∴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(6)</m:t>
                            </m:r>
                          </m:e>
                        </m:mr>
                      </m:m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⇒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(7)</m:t>
                            </m:r>
                          </m:e>
                        </m:mr>
                      </m:m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ü</m:t>
                      </m:r>
                      <m:r>
                        <m:rPr>
                          <m:nor/>
                        </m:rPr>
                        <a:rPr lang="tr-TR" b="0" i="0" smtClean="0">
                          <a:latin typeface="Cambria Math" panose="02040503050406030204" pitchFamily="18" charset="0"/>
                        </a:rPr>
                        <m:t>retir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(7)’den u’yu çekip (</a:t>
                </a:r>
                <a14:m>
                  <m:oMath xmlns:m="http://schemas.openxmlformats.org/officeDocument/2006/math">
                    <m:m>
                      <m:mPr>
                        <m:mcs>
                          <m:mc>
                            <m:mcPr>
                              <m:count m:val="2"/>
                              <m:mcJc m:val="center"/>
                            </m:mcPr>
                          </m:mc>
                        </m:mcs>
                        <m:ctrlPr>
                          <a:rPr lang="tr-TR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mPr>
                      <m:mr>
                        <m:e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=−</m:t>
                          </m:r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e>
                          <m:d>
                            <m:dPr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e>
                      </m:mr>
                    </m:m>
                  </m:oMath>
                </a14:m>
                <a:r>
                  <a:rPr lang="tr-TR" dirty="0"/>
                  <a:t>)’de yerine yazarsak: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(8)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Olur.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7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Optimal Kontrol Problemlerine </a:t>
            </a:r>
            <a:r>
              <a:rPr lang="tr-TR" dirty="0" smtClean="0"/>
              <a:t>Varyasyonal </a:t>
            </a:r>
            <a:r>
              <a:rPr lang="tr-TR" dirty="0"/>
              <a:t>Yaklaşım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nary>
                              <m:naryPr>
                                <m:limLoc m:val="undOvr"/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e>
                        </m:mr>
                      </m:m>
                    </m:oMath>
                  </m:oMathPara>
                </a14:m>
                <a:endParaRPr lang="tr-TR" i="1" dirty="0"/>
              </a:p>
              <a:p>
                <a:pPr marL="45720" indent="0">
                  <a:buNone/>
                </a:pPr>
                <a:endParaRPr lang="tr-TR" dirty="0"/>
              </a:p>
              <a:p>
                <a:r>
                  <a:rPr lang="tr-TR" dirty="0"/>
                  <a:t>Aslında,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; 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tr-TR" dirty="0"/>
                  <a:t> ve hedef dizisi S’in [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ö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𝑧𝑒𝑙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𝑏𝑖𝑟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h𝑒𝑑𝑒𝑓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𝑑𝑖𝑧𝑖𝑠𝑖𝑑𝑖𝑟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dirty="0"/>
                  <a:t> bir fonksiyonudur.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tr-TR" dirty="0"/>
                  <a:t> verildiğinden,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</m:oMath>
                </a14:m>
                <a:r>
                  <a:rPr lang="tr-TR" dirty="0"/>
                  <a:t> bilindiğinde </a:t>
                </a:r>
                <a14:m>
                  <m:oMath xmlns:m="http://schemas.openxmlformats.org/officeDocument/2006/math"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tr-TR" dirty="0"/>
                  <a:t> belirlenebilir. ∴ daha doğru bir şekilde J, bağımlı olduğu değişkenleri göstermek adına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olarak yazılabilir. Ancak geleneksel gösterimde J’nin S’e olan bağımlılığı açıkça belirtilmemektedir</a:t>
                </a:r>
                <a:r>
                  <a:rPr lang="tr-TR" dirty="0" smtClean="0"/>
                  <a:t>.</a:t>
                </a:r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84115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</m:mr>
                      </m:m>
                      <m:r>
                        <a:rPr lang="tr-TR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(8)</m:t>
                            </m:r>
                          </m:e>
                        </m:mr>
                      </m:m>
                      <m:r>
                        <a:rPr lang="tr-TR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num>
                              <m:den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(4)</m:t>
                            </m:r>
                          </m:e>
                        </m:mr>
                      </m:m>
                      <m:r>
                        <a:rPr lang="tr-TR" b="0" i="1" smtClean="0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; 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̇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ℋ</m:t>
                                </m:r>
                              </m:num>
                              <m:den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=−</m:t>
                            </m:r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i="1" dirty="0">
                  <a:solidFill>
                    <a:schemeClr val="accent4">
                      <a:lumMod val="75000"/>
                    </a:schemeClr>
                  </a:solidFill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 xmlns:m="http://schemas.openxmlformats.org/officeDocument/2006/math"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(5)</m:t>
                    </m:r>
                  </m:oMath>
                </a14:m>
                <a:r>
                  <a:rPr lang="tr-TR" dirty="0"/>
                  <a:t>, 4 adet lineer, birinci dereceden, homojen, sabit katsayılı diferansiyel denklemlerdir. Çözümleme yapılarak: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−1+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(11)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Sup>
                              <m:sSub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p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(12)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189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:r>
                  <a:rPr lang="tr-TR" dirty="0"/>
                  <a:t>b</a:t>
                </a:r>
                <a:r>
                  <a:rPr lang="tr-TR" dirty="0" smtClean="0"/>
                  <a:t>)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acc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(13)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acc>
                              <m:accPr>
                                <m:chr m:val="̲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mr>
                                </m:m>
                              </m:e>
                            </m:d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(14)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=−7.289,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=−6.103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The 4 equations [in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dirty="0"/>
                  <a:t> obtained from the B.C.’s are linear in the unknowns [which is true in general].</a:t>
                </a:r>
              </a:p>
              <a:p>
                <a:pPr marL="45720" indent="0">
                  <a:buNone/>
                </a:pPr>
                <a:r>
                  <a:rPr lang="tr-TR" dirty="0" smtClean="0"/>
                  <a:t>∴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=7.289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−6.103+6.696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−0.593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=7.289−6.696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−0.593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𝑖𝑛𝑡𝑜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7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=7.289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+6.103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85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Diferansiyel Denklemin Matlab ile Sembolik Çözümü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syms 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x1(t)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x2(t)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p1(t)</a:t>
            </a: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tr-TR" sz="2400" dirty="0">
                <a:solidFill>
                  <a:srgbClr val="A020F0"/>
                </a:solidFill>
                <a:latin typeface="Courier New" panose="02070309020205020404" pitchFamily="49" charset="0"/>
              </a:rPr>
              <a:t>p2(t)</a:t>
            </a:r>
          </a:p>
          <a:p>
            <a:pPr marL="45720" indent="0">
              <a:buNone/>
            </a:pP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S=</a:t>
            </a:r>
            <a:r>
              <a:rPr lang="en-US" sz="2400" dirty="0" err="1">
                <a:solidFill>
                  <a:srgbClr val="000000"/>
                </a:solidFill>
                <a:latin typeface="Courier New" panose="02070309020205020404" pitchFamily="49" charset="0"/>
              </a:rPr>
              <a:t>dsolve</a:t>
            </a:r>
            <a:r>
              <a:rPr lang="en-US" sz="2400" dirty="0">
                <a:solidFill>
                  <a:srgbClr val="000000"/>
                </a:solidFill>
                <a:latin typeface="Courier New" panose="02070309020205020404" pitchFamily="49" charset="0"/>
              </a:rPr>
              <a:t>(diff(x1)==x2,diff(x2)==-x2-p2,diff(p1)==0,diff(p2)==-p1+p2);</a:t>
            </a:r>
          </a:p>
          <a:p>
            <a:pPr marL="45720" indent="0"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Sol=[S.x1; S.x2;S.p1;S.p2]</a:t>
            </a:r>
          </a:p>
          <a:p>
            <a:pPr marL="45720" indent="0">
              <a:buNone/>
            </a:pP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 t=0;% vpa(subs(Sol),4)</a:t>
            </a:r>
          </a:p>
          <a:p>
            <a:pPr marL="45720" indent="0">
              <a:buNone/>
            </a:pPr>
            <a:r>
              <a:rPr lang="tr-TR" sz="2400" dirty="0">
                <a:solidFill>
                  <a:srgbClr val="228B22"/>
                </a:solidFill>
                <a:latin typeface="Courier New" panose="02070309020205020404" pitchFamily="49" charset="0"/>
              </a:rPr>
              <a:t>% t=2;% vpa(subs(Sol),4)</a:t>
            </a:r>
          </a:p>
          <a:p>
            <a:pPr marL="45720" indent="0">
              <a:buNone/>
            </a:pPr>
            <a:r>
              <a:rPr lang="pt-B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A=[0.5 0 -1 -0.5;0.5 -1 0 0.5;3.695 -2 -1 -0.06767;3.695 -1 0 0.06767];</a:t>
            </a:r>
          </a:p>
          <a:p>
            <a:pPr marL="45720" indent="0"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B=[0;0;5;2]</a:t>
            </a:r>
          </a:p>
          <a:p>
            <a:pPr marL="45720" indent="0"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C=A\B</a:t>
            </a:r>
          </a:p>
          <a:p>
            <a:pPr marL="45720" indent="0"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C2=C(1);C3=C(2);C4=C(3);C5=C(4);</a:t>
            </a:r>
          </a:p>
          <a:p>
            <a:pPr marL="45720" indent="0">
              <a:buNone/>
            </a:pPr>
            <a:r>
              <a:rPr lang="tr-TR" sz="2400" dirty="0">
                <a:solidFill>
                  <a:srgbClr val="000000"/>
                </a:solidFill>
                <a:latin typeface="Courier New" panose="02070309020205020404" pitchFamily="49" charset="0"/>
              </a:rPr>
              <a:t>vpa(subs(Sol),4)</a:t>
            </a:r>
          </a:p>
          <a:p>
            <a:pPr marL="45720" indent="0">
              <a:buNone/>
            </a:pPr>
            <a:endParaRPr lang="tr-T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883158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Diferansiyel Denklemin Matlab ile Sembolik Çözümü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fr-FR" dirty="0" smtClean="0"/>
                  <a:t>ans =</a:t>
                </a:r>
              </a:p>
              <a:p>
                <a:pPr marL="45720" indent="0">
                  <a:buNone/>
                </a:pPr>
                <a:r>
                  <a:rPr lang="fr-FR" dirty="0"/>
                  <a:t> </a:t>
                </a:r>
                <a:r>
                  <a:rPr lang="fr-FR" dirty="0" smtClean="0"/>
                  <a:t> </a:t>
                </a:r>
                <a:r>
                  <a:rPr lang="fr-FR" dirty="0"/>
                  <a:t>7.292*t - 0.5934*</a:t>
                </a:r>
                <a:r>
                  <a:rPr lang="fr-FR" dirty="0" err="1"/>
                  <a:t>exp</a:t>
                </a:r>
                <a:r>
                  <a:rPr lang="fr-FR" dirty="0"/>
                  <a:t>(t) + 6.699*</a:t>
                </a:r>
                <a:r>
                  <a:rPr lang="fr-FR" dirty="0" err="1"/>
                  <a:t>exp</a:t>
                </a:r>
                <a:r>
                  <a:rPr lang="fr-FR" dirty="0"/>
                  <a:t>(-1.0*t) - 6.105</a:t>
                </a:r>
              </a:p>
              <a:p>
                <a:pPr marL="45720" indent="0">
                  <a:buNone/>
                </a:pPr>
                <a:r>
                  <a:rPr lang="fr-FR" dirty="0"/>
                  <a:t>           7.292 - 6.699*</a:t>
                </a:r>
                <a:r>
                  <a:rPr lang="fr-FR" dirty="0" err="1"/>
                  <a:t>exp</a:t>
                </a:r>
                <a:r>
                  <a:rPr lang="fr-FR" dirty="0"/>
                  <a:t>(-1.0*t) - 0.5934*</a:t>
                </a:r>
                <a:r>
                  <a:rPr lang="fr-FR" dirty="0" err="1"/>
                  <a:t>exp</a:t>
                </a:r>
                <a:r>
                  <a:rPr lang="fr-FR" dirty="0"/>
                  <a:t>(t)</a:t>
                </a:r>
              </a:p>
              <a:p>
                <a:pPr marL="45720" indent="0">
                  <a:buNone/>
                </a:pPr>
                <a:r>
                  <a:rPr lang="fr-FR" dirty="0"/>
                  <a:t>                                              -7.292</a:t>
                </a:r>
              </a:p>
              <a:p>
                <a:pPr marL="45720" indent="0">
                  <a:buNone/>
                </a:pPr>
                <a:r>
                  <a:rPr lang="fr-FR" dirty="0"/>
                  <a:t>                                1.187*</a:t>
                </a:r>
                <a:r>
                  <a:rPr lang="fr-FR" dirty="0" err="1"/>
                  <a:t>exp</a:t>
                </a:r>
                <a:r>
                  <a:rPr lang="fr-FR" dirty="0"/>
                  <a:t>(t) - </a:t>
                </a:r>
                <a:r>
                  <a:rPr lang="fr-FR" dirty="0" smtClean="0"/>
                  <a:t>7.292</a:t>
                </a: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=7.2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−0.593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+6.69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−6.10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tr-TR" b="0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=7.2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−6.69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−0.593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4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7.2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92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1.187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55064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(Devam)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tr-TR" dirty="0" smtClean="0"/>
                  <a:t>c</a:t>
                </a:r>
                <a:r>
                  <a:rPr lang="tr-TR" dirty="0" smtClean="0"/>
                  <a:t>) Durum </a:t>
                </a:r>
                <a:r>
                  <a:rPr lang="tr-TR" dirty="0"/>
                  <a:t>denklemleri (1) ve (2)’de verildiği gibi ancak Performans indeksi şu şekilde değiştiğinde: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−5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−2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groupChr>
                        </m:e>
                        <m:li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lim>
                      </m:limLow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=2 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𝑆𝑒𝑟𝑏𝑒𝑠𝑡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035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(Devam)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/>
                  <a:t>Sadece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değiştiğinden dolayı,(S), (CS) ve (OP) çözümleri değişmez[(9) </a:t>
                </a:r>
                <a:r>
                  <a:rPr lang="tr-TR" dirty="0" smtClean="0"/>
                  <a:t>- </a:t>
                </a:r>
                <a:r>
                  <a:rPr lang="tr-TR" dirty="0"/>
                  <a:t>(12) hala geçerli].</a:t>
                </a:r>
              </a:p>
              <a:p>
                <a:pPr marL="45720" indent="0">
                  <a:buNone/>
                </a:pPr>
                <a:r>
                  <a:rPr lang="tr-TR" dirty="0"/>
                  <a:t>İntegral sabitlerinin belirlenmesi: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e>
                            </m:mr>
                          </m:m>
                        </m:e>
                      </m:d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   </m:t>
                      </m:r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</m:d>
                          </m:e>
                        </m:mr>
                        <m:mr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𝐵𝑒𝑙𝑖𝑟𝑙𝑒𝑛𝑚𝑖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ş. 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𝑆𝑒𝑟𝑏𝑒𝑠𝑡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𝑘𝑒𝑦𝑓𝑖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∴ (GBC-OC) ⇒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7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4637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Örnek (Devam)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(17)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(9) ve (11)’i (17)’de yerine yazarsak: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−2−</m:t>
                                    </m:r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19</m:t>
                                </m:r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(10) ve (12)’yi (18)’de yerine yazarsak: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−1+</m:t>
                                    </m:r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−2</m:t>
                                        </m:r>
                                      </m:sup>
                                    </m:s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begChr m:val="{"/>
                                <m:endChr m:val="}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sSup>
                                      <m:sSup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𝑒</m:t>
                                        </m:r>
                                      </m:e>
                                      <m:sup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(20)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(19) ve (20) 2 adet lineer denklemlerdir. Çözülürse;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=−2.697, 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=−2.422</m:t>
                      </m:r>
                    </m:oMath>
                  </m:oMathPara>
                </a14:m>
                <a:endParaRPr lang="tr-TR" dirty="0"/>
              </a:p>
              <a:p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822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 devam d şıkkı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tr-TR" dirty="0" smtClean="0"/>
                  <a:t>Performans ölçütü a şıkkında verilen ile aynı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𝐽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nary>
                              <m:naryPr>
                                <m:limLoc m:val="undOvr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f>
                                  <m:f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sSup>
                                  <m:sSup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p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</m:mr>
                      </m:m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=0;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=2 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 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</m:t>
                      </m:r>
                      <m:bar>
                        <m:bar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ba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Son durum değişkenleri aşağıdaki eğri üzerinde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=15    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21</m:t>
                          </m:r>
                        </m:e>
                      </m:d>
                    </m:oMath>
                  </m:oMathPara>
                </a14:m>
                <a:endParaRPr lang="tr-TR" b="0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⟹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𝑚</m:t>
                      </m:r>
                      <m:d>
                        <m:dPr>
                          <m:ctrlPr>
                            <a:rPr lang="tr-T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barPr>
                                <m:e>
                                  <m:r>
                                    <a:rPr lang="tr-T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bar>
                            </m:e>
                            <m:sub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≡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+5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15</m:t>
                      </m:r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/>
                  <a:t>9) - (12) hala </a:t>
                </a:r>
                <a:r>
                  <a:rPr lang="tr-TR" dirty="0" smtClean="0"/>
                  <a:t>geçerli ve</a:t>
                </a:r>
                <a14:m>
                  <m:oMath xmlns:m="http://schemas.openxmlformats.org/officeDocument/2006/math"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hala</m:t>
                    </m:r>
                    <m:r>
                      <a:rPr lang="tr-TR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(0)=0 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ko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ş</m:t>
                    </m:r>
                    <m:r>
                      <m:rPr>
                        <m:nor/>
                      </m:rPr>
                      <a:rPr lang="tr-TR" b="0" i="0" smtClean="0">
                        <a:latin typeface="Cambria Math" panose="02040503050406030204" pitchFamily="18" charset="0"/>
                      </a:rPr>
                      <m:t>ulundan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tr-T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r-TR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bar>
                                    <m:bar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bar>
                                </m:den>
                              </m:f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d>
                        </m:e>
                        <m:sub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sSub>
                                        <m:sSubPr>
                                          <m:ctrlP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sz="2000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bar>
                                        <m:barPr>
                                          <m:ctrlP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tr-TR" sz="20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bar>
                                    </m:den>
                                  </m:f>
                                </m:e>
                              </m:d>
                            </m:e>
                            <m:sub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sz="20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⟹−</m:t>
                      </m:r>
                      <m:sSub>
                        <m:sSub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∗1 </m:t>
                      </m:r>
                      <m:d>
                        <m:dPr>
                          <m:ctrlPr>
                            <a:rPr lang="tr-TR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22</m:t>
                          </m:r>
                        </m:e>
                      </m:d>
                      <m:r>
                        <a:rPr lang="tr-TR" sz="2000" b="0" i="1" smtClean="0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⟹−</m:t>
                      </m:r>
                      <m:sSub>
                        <m:sSub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tr-T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tr-TR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tr-TR" sz="2000" i="1">
                          <a:latin typeface="Cambria Math" panose="02040503050406030204" pitchFamily="18" charset="0"/>
                        </a:rPr>
                        <m:t>∗5 (23)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9-12 ve 21-23 denklem kombinasyonları birlikte  çözülerek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.894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tr-TR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b="0" i="1" smtClean="0">
                        <a:latin typeface="Cambria Math" panose="02040503050406030204" pitchFamily="18" charset="0"/>
                      </a:rPr>
                      <m:t>−1.379</m:t>
                    </m:r>
                  </m:oMath>
                </a14:m>
                <a:r>
                  <a:rPr lang="tr-TR" dirty="0" smtClean="0"/>
                  <a:t> bulunur.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 r="-6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35840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Örnek: </a:t>
            </a:r>
            <a:r>
              <a:rPr lang="tr-TR" dirty="0"/>
              <a:t>Optimallik için gerekli koşulları </a:t>
            </a:r>
            <a:r>
              <a:rPr lang="tr-TR" dirty="0" smtClean="0"/>
              <a:t>bulmak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/>
                  <a:t>Çözüm:</a:t>
                </a:r>
              </a:p>
              <a:p>
                <a:pPr marL="45720" indent="0">
                  <a:buNone/>
                </a:pPr>
                <a:r>
                  <a:rPr lang="tr-TR" dirty="0"/>
                  <a:t>Bu problemi çözmek için 4. bölümdeki teknikler kullanılacaktır. 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e>
                            </m:mr>
                            <m:m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1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𝑣𝑒𝑘𝑡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ö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</m:acc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 ⟺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 ⟺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𝑓𝑎𝑟𝑘𝑙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𝑑𝑖𝑓𝑒𝑟𝑎𝑛𝑠𝑖𝑦𝑒𝑙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𝑑𝑒𝑛𝑘𝑙𝑒𝑚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𝑡𝑙𝑎𝑟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ı.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⟺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tr-TR" i="1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̲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Ancak,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𝐽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′(</m:t>
                    </m:r>
                    <m:acc>
                      <m:accPr>
                        <m:chr m:val="̲"/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acc>
                    <m:r>
                      <a:rPr lang="tr-TR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tr-TR" dirty="0"/>
                  <a:t> içerisindeki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tr-TR" dirty="0"/>
                  <a:t>terimi, 4. Bölümde görünmemişti. Bu problemi çözmek için,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̲"/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d>
                          <m:d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  <m:r>
                          <a:rPr lang="tr-TR" i="1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</m:oMath>
                </a14:m>
                <a:r>
                  <a:rPr lang="tr-TR" dirty="0"/>
                  <a:t> şu şekilde yazılabilir.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sup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𝑑𝑡</m:t>
                                        </m:r>
                                      </m:den>
                                    </m:f>
                                  </m:e>
                                </m:nary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d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tr-T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8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𝐽</m:t>
                            </m:r>
                            <m:r>
                              <a:rPr lang="tr-TR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</m:acc>
                              </m:e>
                            </m:d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 </m:t>
                            </m:r>
                            <m:nary>
                              <m:naryPr>
                                <m:limLoc m:val="undOvr"/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sub>
                              <m:sup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sup>
                              <m:e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acc>
                                      <m:accPr>
                                        <m:chr m:val="̲"/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acc>
                                    <m:d>
                                      <m:d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nary>
                          </m:e>
                          <m:e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e>
                        </m:mr>
                      </m:m>
                    </m:oMath>
                  </m:oMathPara>
                </a14:m>
                <a:endParaRPr lang="tr-TR" i="1" dirty="0" smtClean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tr-TR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 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nary>
                                  <m:naryPr>
                                    <m:limLoc m:val="undOvr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sSub>
                                      <m:sSub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sub>
                                  <m:sup>
                                    <m:sSub>
                                      <m:sSub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sub>
                                    </m:sSub>
                                  </m:sup>
                                  <m:e>
                                    <m:f>
                                      <m:f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num>
                                      <m:den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𝑑𝑡</m:t>
                                        </m:r>
                                      </m:den>
                                    </m:f>
                                  </m:e>
                                </m:nary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  <m:d>
                                      <m:d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acc>
                                          <m:accPr>
                                            <m:chr m:val="̲"/>
                                            <m:ctrlPr>
                                              <a:rPr lang="tr-TR" i="1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tr-TR" i="1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d>
                                          <m:dPr>
                                            <m:ctrlPr>
                                              <a:rPr lang="tr-TR" i="1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tr-TR" i="1">
                                                <a:solidFill>
                                                  <a:schemeClr val="accent4">
                                                    <a:lumMod val="75000"/>
                                                  </a:schemeClr>
                                                </a:solidFill>
                                                <a:latin typeface="Cambria Math" panose="02040503050406030204" pitchFamily="18" charset="0"/>
                                              </a:rPr>
                                              <m:t>𝑡</m:t>
                                            </m:r>
                                          </m:e>
                                        </m:d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 </m:t>
                                        </m:r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𝑑𝑡</m:t>
                                </m:r>
                              </m:e>
                            </m:d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̲"/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  <m:d>
                                  <m:d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𝑡</m:t>
                                        </m:r>
                                      </m:e>
                                      <m:sub>
                                        <m:r>
                                          <a:rPr lang="tr-TR" i="1">
                                            <a:solidFill>
                                              <a:schemeClr val="accent4">
                                                <a:lumMod val="7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tr-TR" i="1">
                                    <a:solidFill>
                                      <a:schemeClr val="accent4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tr-TR" i="1">
                                        <a:solidFill>
                                          <a:schemeClr val="accent4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</m:e>
                          <m:e>
                            <m:r>
                              <a:rPr lang="tr-TR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(3)</m:t>
                            </m:r>
                          </m:e>
                        </m:mr>
                      </m:m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𝑑𝑖𝑓𝑒𝑟𝑎𝑛𝑠𝑖𝑦𝑒𝑙𝑙𝑒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𝑡𝑖𝑟𝑖𝑙𝑒𝑏𝑖𝑙𝑖𝑟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𝑘𝑎𝑏𝑢𝑙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𝑒𝑑𝑖𝑙𝑑𝑖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𝑖𝑛𝑑𝑒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𝑣𝑒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𝑘𝑢𝑙𝑙𝑎𝑛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𝑙𝑎𝑟𝑎𝑘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;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𝑓𝑜𝑛𝑘𝑠𝑖𝑦𝑜𝑛𝑒𝑙𝑖𝑛𝑖𝑛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𝑚𝑖𝑛𝑖𝑚𝑖𝑧𝑎𝑠𝑦𝑜𝑛𝑢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𝑚𝑖𝑛𝑖𝑚𝑖𝑧𝑎𝑠𝑦𝑜𝑛𝑢𝑛𝑎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𝑑𝑒𝑛𝑘𝑡𝑖𝑟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5883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pPr marL="45720" indent="0">
                  <a:buNone/>
                </a:pPr>
                <a:endParaRPr lang="tr-TR" i="1" dirty="0" smtClean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tr-TR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p>
                          <m: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𝑓𝑜𝑛𝑘𝑠𝑖𝑦𝑜𝑛𝑒𝑙𝑖𝑛𝑖𝑛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𝑚𝑖𝑛𝑖𝑚𝑖𝑧𝑎𝑠𝑦𝑜𝑛𝑢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𝑚𝑖𝑛𝑖𝑚𝑖𝑧𝑎𝑠𝑦𝑜𝑛𝑢𝑛𝑎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𝑑𝑒𝑛𝑘𝑡𝑖𝑟</m:t>
                      </m:r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solidFill>
                            <a:schemeClr val="accent4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solidFill>
                                    <a:schemeClr val="accent4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solidFill>
                                        <a:schemeClr val="accent4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d>
                                    <m:dPr>
                                      <m:ctrlP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  <m:d>
                                        <m:dPr>
                                          <m:ctrlP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tr-TR" i="1">
                                              <a:solidFill>
                                                <a:schemeClr val="accent4">
                                                  <a:lumMod val="7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tr-TR" i="1">
                                          <a:solidFill>
                                            <a:schemeClr val="accent4">
                                              <a:lumMod val="7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e>
                              </m:d>
                            </m:e>
                          </m:d>
                          <m:r>
                            <a:rPr lang="tr-TR" i="1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𝑡𝑒𝑟𝑖𝑚𝑖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𝑏𝑖𝑟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𝑠𝑎𝑏𝑖𝑡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𝑜𝑙𝑑𝑢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ğ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𝑢𝑛𝑑𝑎𝑛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𝑑𝑜𝑙𝑎𝑦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ı </m:t>
                      </m:r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𝑣𝑒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𝑏𝑒𝑙𝑖𝑟𝑙𝑖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𝑚𝑖𝑛𝑖𝑚𝑖𝑧𝑎𝑠𝑦𝑜𝑛𝑑𝑎𝑛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𝑒𝑡𝑘𝑖𝑙𝑒𝑛𝑚𝑒𝑧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Zincir kuralı kullanılarak ikinci terim için diferansiyel alınırsa: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  <m:d>
                                            <m:d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𝑡</m:t>
                                              </m:r>
                                            </m:e>
                                          </m:d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, 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acc>
                                </m:den>
                              </m:f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833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Diferansiyel </a:t>
                </a:r>
                <a:r>
                  <a:rPr lang="tr-TR" dirty="0"/>
                  <a:t>denklem kısıtlarını (i.e. durum denklemleri) da dahil etmek için, birleştirilmiş (augmented) fonksiyonel;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),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Burada,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),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, 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acc>
                        </m:den>
                      </m:f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  <m:d>
                            <m:d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  (4)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>
                    <a:solidFill>
                      <a:srgbClr val="FF0000"/>
                    </a:solidFill>
                  </a:rPr>
                  <a:t>Hatırlatma: 4. problemin çözümü GBC ve E denklemlerinin birleşik çözüm koşulu</a:t>
                </a:r>
                <a:endParaRPr lang="tr-TR" dirty="0" smtClean="0">
                  <a:solidFill>
                    <a:srgbClr val="FF0000"/>
                  </a:solidFill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tr-TR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begChr m:val="{"/>
                          <m:endChr m:val="}"/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tr-T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tr-T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b="0" i="1" smtClean="0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b="0" i="1" smtClean="0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  <m:acc>
                                    <m:accPr>
                                      <m:chr m:val="̇"/>
                                      <m:ctrlPr>
                                        <a:rPr lang="tr-T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b="0" i="1" smtClean="0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sub>
                              <m:sSub>
                                <m:sSubPr>
                                  <m:ctrlP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trlP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tr-T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tr-TR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  <m:r>
                                    <a:rPr lang="tr-TR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tr-TR" i="1">
                                          <a:solidFill>
                                            <a:srgbClr val="FF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num>
                                        <m:den>
                                          <m:r>
                                            <a:rPr lang="tr-TR" i="1">
                                              <a:solidFill>
                                                <a:srgbClr val="FF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acc>
                                            <m:accPr>
                                              <m:chr m:val="̇"/>
                                              <m:ctrlPr>
                                                <a:rPr lang="tr-TR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solidFill>
                                                    <a:srgbClr val="FF0000"/>
                                                  </a:solidFill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</m:d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tr-TR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tr-T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+…</m:t>
                              </m:r>
                            </m:e>
                          </m:d>
                        </m:e>
                      </m:nary>
                      <m:r>
                        <a:rPr lang="tr-T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𝑑𝑡</m:t>
                      </m:r>
                    </m:oMath>
                  </m:oMathPara>
                </a14:m>
                <a:endParaRPr lang="tr-TR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498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592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14:m>
                  <m:oMath xmlns:m="http://schemas.openxmlformats.org/officeDocument/2006/math">
                    <m:r>
                      <a:rPr lang="tr-TR" i="1" smtClean="0">
                        <a:latin typeface="Cambria Math" panose="02040503050406030204" pitchFamily="18" charset="0"/>
                      </a:rPr>
                      <m:t>𝛿</m:t>
                    </m:r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ç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tr-TR" dirty="0"/>
                  <a:t> Problem 4.a’nın çözümünü kullanarak [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tr-TR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𝑣𝑒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tr-T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tr-TR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e>
                    </m:d>
                    <m:r>
                      <a:rPr lang="tr-TR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𝑠𝑒𝑟𝑏𝑒𝑠𝑡</m:t>
                    </m:r>
                    <m:r>
                      <a:rPr lang="tr-TR" i="1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tr-TR" dirty="0"/>
                  <a:t> ve bu çözümü sıfıra eşitleyerek, optimalite için gerekli  koşullar aşağıdaki gibi sağlanabilir.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𝐽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acc>
                                    <m:accPr>
                                      <m:chr m:val="̇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</m:e>
                                      </m:acc>
                                    </m:e>
                                  </m:acc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b>
                        <m: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e>
                                    <m:sub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sub>
                                  </m:s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sub>
                          </m:sSub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sSub>
                                        <m:sSub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𝑔</m:t>
                                          </m:r>
                                        </m:e>
                                        <m:sub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acc>
                                        <m:accPr>
                                          <m:chr m:val="̇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𝑝</m:t>
                                              </m:r>
                                            </m:e>
                                          </m:acc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𝛿</m:t>
                      </m:r>
                      <m:sSub>
                        <m:sSub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limLoc m:val="undOvr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𝑥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 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𝑢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̲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𝑝</m:t>
                                                  </m:r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𝑑𝑡</m:t>
                                      </m:r>
                                    </m:den>
                                  </m:f>
                                  <m:sSup>
                                    <m:sSup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f>
                                            <m:fPr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sSub>
                                                <m:sSubPr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𝑔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  <m:t>𝑎</m:t>
                                                  </m:r>
                                                </m:sub>
                                              </m:sSub>
                                            </m:num>
                                            <m:den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𝛿</m:t>
                                              </m:r>
                                              <m:acc>
                                                <m:accPr>
                                                  <m:chr m:val="̇"/>
                                                  <m:ctrlPr>
                                                    <a:rPr lang="tr-T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acc>
                                                    <m:accPr>
                                                      <m:chr m:val="̲"/>
                                                      <m:ctrlP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accPr>
                                                    <m:e>
                                                      <m:r>
                                                        <a:rPr lang="tr-TR" i="1">
                                                          <a:latin typeface="Cambria Math" panose="02040503050406030204" pitchFamily="18" charset="0"/>
                                                        </a:rPr>
                                                        <m:t>𝑝</m:t>
                                                      </m:r>
                                                    </m:e>
                                                  </m:acc>
                                                </m:e>
                                              </m:acc>
                                            </m:den>
                                          </m:f>
                                        </m:e>
                                      </m:d>
                                    </m:e>
                                    <m:sup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</m:nary>
                      <m:r>
                        <a:rPr lang="tr-TR" i="1">
                          <a:latin typeface="Cambria Math" panose="02040503050406030204" pitchFamily="18" charset="0"/>
                        </a:rPr>
                        <m:t>𝑑𝑡</m:t>
                      </m:r>
                      <m:r>
                        <a:rPr lang="tr-TR" i="1">
                          <a:latin typeface="Cambria Math" panose="02040503050406030204" pitchFamily="18" charset="0"/>
                        </a:rPr>
                        <m:t>=0 (5)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endParaRPr lang="tr-TR" dirty="0" smtClean="0"/>
              </a:p>
              <a:p>
                <a:pPr marL="45720" indent="0">
                  <a:buNone/>
                </a:pP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749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8</a:t>
            </a:fld>
            <a:endParaRPr lang="tr-TR"/>
          </a:p>
        </p:txBody>
      </p:sp>
      <p:cxnSp>
        <p:nvCxnSpPr>
          <p:cNvPr id="29" name="Straight Connector 28"/>
          <p:cNvCxnSpPr/>
          <p:nvPr/>
        </p:nvCxnSpPr>
        <p:spPr>
          <a:xfrm flipV="1">
            <a:off x="4423719" y="2211718"/>
            <a:ext cx="469557" cy="89394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308035" y="2211718"/>
            <a:ext cx="469557" cy="89394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4893276" y="3201201"/>
            <a:ext cx="469557" cy="89394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6308035" y="3233494"/>
            <a:ext cx="469557" cy="89394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8432143" y="4254986"/>
            <a:ext cx="469557" cy="89394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107278" y="5202052"/>
            <a:ext cx="469557" cy="893948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7423479" y="5566736"/>
                <a:ext cx="4300023" cy="767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45720" lvl="0" defTabSz="914400">
                  <a:lnSpc>
                    <a:spcPct val="90000"/>
                  </a:lnSpc>
                  <a:spcBef>
                    <a:spcPts val="1400"/>
                  </a:spcBef>
                  <a:buClr>
                    <a:srgbClr val="000000"/>
                  </a:buClr>
                  <a:buSzPct val="8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tr-TR" sz="2200" dirty="0" smtClean="0">
                          <a:solidFill>
                            <a:srgbClr val="FF0000"/>
                          </a:solidFill>
                        </a:rPr>
                        <m:t>Not</m:t>
                      </m:r>
                      <m:r>
                        <m:rPr>
                          <m:nor/>
                        </m:rPr>
                        <a:rPr lang="tr-TR" sz="22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tr-TR" sz="2200" dirty="0" smtClean="0">
                          <a:solidFill>
                            <a:srgbClr val="FF0000"/>
                          </a:solidFill>
                        </a:rPr>
                        <m:t>edilmelidir</m:t>
                      </m:r>
                      <m:r>
                        <m:rPr>
                          <m:nor/>
                        </m:rPr>
                        <a:rPr lang="tr-TR" sz="2200" dirty="0" smtClean="0">
                          <a:solidFill>
                            <a:srgbClr val="FF0000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tr-TR" sz="2200" dirty="0" smtClean="0">
                          <a:solidFill>
                            <a:srgbClr val="FF0000"/>
                          </a:solidFill>
                        </a:rPr>
                        <m:t>ki</m:t>
                      </m:r>
                      <m:r>
                        <m:rPr>
                          <m:nor/>
                        </m:rPr>
                        <a:rPr lang="tr-TR" sz="2200" dirty="0" smtClean="0">
                          <a:solidFill>
                            <a:srgbClr val="FF0000"/>
                          </a:solidFill>
                        </a:rPr>
                        <m:t>:</m:t>
                      </m:r>
                      <m:f>
                        <m:fPr>
                          <m:ctrlPr>
                            <a:rPr lang="tr-T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tr-T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tr-T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</m:acc>
                        </m:den>
                      </m:f>
                      <m:r>
                        <a:rPr lang="tr-TR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sSub>
                            <m:sSubPr>
                              <m:ctrlPr>
                                <a:rPr lang="tr-T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tr-T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tr-T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tr-T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̇"/>
                              <m:ctrlPr>
                                <a:rPr lang="tr-TR" sz="22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sz="22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acc>
                        </m:den>
                      </m:f>
                      <m:r>
                        <a:rPr lang="tr-TR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̲"/>
                          <m:ctrlPr>
                            <a:rPr lang="tr-T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tr-TR" sz="2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  <m:r>
                        <a:rPr lang="tr-TR" sz="2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tr-TR" sz="2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479" y="5566736"/>
                <a:ext cx="4300023" cy="7675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863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000000"/>
                </a:solidFill>
              </a:rPr>
              <a:t>Örnek: Optimallik için gerekli koşulları bulmak</a:t>
            </a:r>
            <a:endParaRPr lang="tr-T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" indent="0">
                  <a:buNone/>
                </a:pPr>
                <a:r>
                  <a:rPr lang="tr-TR" dirty="0" smtClean="0"/>
                  <a:t>Sadece </a:t>
                </a:r>
                <a:r>
                  <a:rPr lang="tr-TR" dirty="0"/>
                  <a:t>integral içerisinde </a:t>
                </a:r>
                <a14:m>
                  <m:oMath xmlns:m="http://schemas.openxmlformats.org/officeDocument/2006/math">
                    <m:r>
                      <a:rPr lang="tr-TR" i="1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tr-TR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tr-TR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tr-TR" dirty="0"/>
                  <a:t> içeren terimleri ele alırsak;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num>
                                    <m:den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𝛿</m:t>
                                      </m:r>
                                      <m:acc>
                                        <m:accPr>
                                          <m:chr m:val="̲"/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acc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acc>
                            <m:accPr>
                              <m:chr m:val="̇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{"/>
                          <m:endChr m:val="}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</m:den>
                          </m:f>
                          <m:d>
                            <m:dPr>
                              <m:begChr m:val="["/>
                              <m:endChr m:val="]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num>
                                        <m:den>
                                          <m:r>
                                            <a:rPr lang="tr-TR" i="1">
                                              <a:latin typeface="Cambria Math" panose="02040503050406030204" pitchFamily="18" charset="0"/>
                                            </a:rPr>
                                            <m:t>𝛿</m:t>
                                          </m:r>
                                          <m:acc>
                                            <m:accPr>
                                              <m:chr m:val="̲"/>
                                              <m:ctrlP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tr-T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acc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acc>
                                <m:accPr>
                                  <m:chr m:val="̇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acc>
                                    <m:accPr>
                                      <m:chr m:val="̲"/>
                                      <m:ctrlP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tr-T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</m:acc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num>
                                <m:den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bar>
                            <m:barPr>
                              <m:ctrlP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</m:ctrlPr>
                            </m:barPr>
                            <m:e>
                              <m:r>
                                <a:rPr lang="tr-T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ba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den>
                          </m:f>
                        </m:e>
                      </m:d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/>
                  <a:t>Son terime zincir kuralı uygulanırsa;</a:t>
                </a: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̲"/>
                                  <m:ctrlPr>
                                    <a:rPr lang="tr-TR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tr-T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acc>
                        <m:accPr>
                          <m:chr m:val="̇"/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tr-T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tr-T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tr-TR" dirty="0" smtClean="0"/>
              </a:p>
              <a:p>
                <a:pPr marL="45720" indent="0">
                  <a:buNone/>
                </a:pPr>
                <a:r>
                  <a:rPr lang="tr-TR" dirty="0" smtClean="0"/>
                  <a:t>İkinci </a:t>
                </a:r>
                <a:r>
                  <a:rPr lang="tr-TR" dirty="0"/>
                  <a:t>kısmi </a:t>
                </a:r>
                <a:r>
                  <a:rPr lang="tr-TR" dirty="0" smtClean="0"/>
                  <a:t>türevlerin sürekliliği nedeniyle</a:t>
                </a:r>
                <a:endParaRPr lang="tr-TR" i="1" dirty="0" smtClean="0">
                  <a:latin typeface="Cambria Math" panose="02040503050406030204" pitchFamily="18" charset="0"/>
                </a:endParaRPr>
              </a:p>
              <a:p>
                <a:pPr marL="4572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  <m:r>
                        <a:rPr lang="tr-T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tr-T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acc>
                            <m:accPr>
                              <m:chr m:val="̲"/>
                              <m:ctrlPr>
                                <a:rPr lang="tr-T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tr-T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tr-T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tr-TR" dirty="0"/>
              </a:p>
              <a:p>
                <a:pPr marL="45720" indent="0">
                  <a:buNone/>
                </a:pPr>
                <a:r>
                  <a:rPr lang="tr-TR" dirty="0" smtClean="0"/>
                  <a:t>Yazılabilir.</a:t>
                </a:r>
                <a:endParaRPr lang="tr-TR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73" t="-137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1AED8-0CE7-448B-8AFA-39DDECFBF1A2}" type="datetime1">
              <a:rPr lang="tr-TR" smtClean="0"/>
              <a:t>22.04.2019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Dr. Nurdan Bilgin 2018-2019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581CE-71F0-4088-85C7-6D10BC70B87B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6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>
    <a:lnDef>
      <a:spPr>
        <a:ln w="38100">
          <a:solidFill>
            <a:schemeClr val="tx1"/>
          </a:solidFill>
          <a:headEnd type="triangl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12660</TotalTime>
  <Words>690</Words>
  <Application>Microsoft Office PowerPoint</Application>
  <PresentationFormat>Widescreen</PresentationFormat>
  <Paragraphs>411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Calibri</vt:lpstr>
      <vt:lpstr>Cambria Math</vt:lpstr>
      <vt:lpstr>Corbel</vt:lpstr>
      <vt:lpstr>Courier New</vt:lpstr>
      <vt:lpstr>Basis</vt:lpstr>
      <vt:lpstr>Optimal kontrol</vt:lpstr>
      <vt:lpstr>Optimal Kontrol Problemlerine Varyasyonal Yaklaşım</vt:lpstr>
      <vt:lpstr>Optimal Kontrol Problemlerine Varyasyonal Yaklaşım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Örnek: Optimallik için gerekli koşulları bulmak</vt:lpstr>
      <vt:lpstr>Optimal Kontrol Problemlerine VaRyasyonal Yaklaşım</vt:lpstr>
      <vt:lpstr>OLASI SINIR KOŞULLARI</vt:lpstr>
      <vt:lpstr>1.3. Son durum bir yüzey üzerinde tanımlıysa</vt:lpstr>
      <vt:lpstr>1.3. Son durum bir yüzey üzerinde tanımlıysa</vt:lpstr>
      <vt:lpstr>2. Son zaman serbest</vt:lpstr>
      <vt:lpstr>2. Son zaman serbest</vt:lpstr>
      <vt:lpstr>2. Son zaman serbest</vt:lpstr>
      <vt:lpstr>2. Son zaman serbest</vt:lpstr>
      <vt:lpstr>2. Son zaman serbest</vt:lpstr>
      <vt:lpstr>2.5. Son durum hareketli bir yüzey üzerinde</vt:lpstr>
      <vt:lpstr>PowerPoint Presentation</vt:lpstr>
      <vt:lpstr>PowerPoint Presentation</vt:lpstr>
      <vt:lpstr>Örnek</vt:lpstr>
      <vt:lpstr>Örnek</vt:lpstr>
      <vt:lpstr>Örnek</vt:lpstr>
      <vt:lpstr>Örnek</vt:lpstr>
      <vt:lpstr>Diferansiyel Denklemin Matlab ile Sembolik Çözümü</vt:lpstr>
      <vt:lpstr>Diferansiyel Denklemin Matlab ile Sembolik Çözümü</vt:lpstr>
      <vt:lpstr>Örnek (Devam)</vt:lpstr>
      <vt:lpstr>Örnek (Devam)</vt:lpstr>
      <vt:lpstr>Örnek (Devam)</vt:lpstr>
      <vt:lpstr>Örnek devam d şıkkı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Optimal kontrol</dc:title>
  <dc:creator>Nurdan Bilgin</dc:creator>
  <cp:lastModifiedBy>Nurdan Bilgin</cp:lastModifiedBy>
  <cp:revision>504</cp:revision>
  <dcterms:created xsi:type="dcterms:W3CDTF">2019-02-09T14:54:41Z</dcterms:created>
  <dcterms:modified xsi:type="dcterms:W3CDTF">2019-04-22T07:45:25Z</dcterms:modified>
</cp:coreProperties>
</file>