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6"/>
  </p:notesMasterIdLst>
  <p:handoutMasterIdLst>
    <p:handoutMasterId r:id="rId47"/>
  </p:handoutMasterIdLst>
  <p:sldIdLst>
    <p:sldId id="257" r:id="rId2"/>
    <p:sldId id="258" r:id="rId3"/>
    <p:sldId id="259" r:id="rId4"/>
    <p:sldId id="262" r:id="rId5"/>
    <p:sldId id="261" r:id="rId6"/>
    <p:sldId id="260" r:id="rId7"/>
    <p:sldId id="263" r:id="rId8"/>
    <p:sldId id="295" r:id="rId9"/>
    <p:sldId id="264" r:id="rId10"/>
    <p:sldId id="265" r:id="rId11"/>
    <p:sldId id="266" r:id="rId12"/>
    <p:sldId id="267" r:id="rId13"/>
    <p:sldId id="268" r:id="rId14"/>
    <p:sldId id="269" r:id="rId15"/>
    <p:sldId id="296" r:id="rId16"/>
    <p:sldId id="270" r:id="rId17"/>
    <p:sldId id="271" r:id="rId18"/>
    <p:sldId id="272" r:id="rId19"/>
    <p:sldId id="273" r:id="rId20"/>
    <p:sldId id="274" r:id="rId21"/>
    <p:sldId id="297" r:id="rId22"/>
    <p:sldId id="275" r:id="rId23"/>
    <p:sldId id="276" r:id="rId24"/>
    <p:sldId id="277" r:id="rId25"/>
    <p:sldId id="278" r:id="rId26"/>
    <p:sldId id="279" r:id="rId27"/>
    <p:sldId id="280" r:id="rId28"/>
    <p:sldId id="298" r:id="rId29"/>
    <p:sldId id="299" r:id="rId30"/>
    <p:sldId id="281" r:id="rId31"/>
    <p:sldId id="282" r:id="rId32"/>
    <p:sldId id="283" r:id="rId33"/>
    <p:sldId id="284" r:id="rId34"/>
    <p:sldId id="285" r:id="rId35"/>
    <p:sldId id="286" r:id="rId36"/>
    <p:sldId id="287" r:id="rId37"/>
    <p:sldId id="300" r:id="rId38"/>
    <p:sldId id="288" r:id="rId39"/>
    <p:sldId id="289" r:id="rId40"/>
    <p:sldId id="290" r:id="rId41"/>
    <p:sldId id="291" r:id="rId42"/>
    <p:sldId id="292" r:id="rId43"/>
    <p:sldId id="293" r:id="rId44"/>
    <p:sldId id="294" r:id="rId45"/>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89911" autoAdjust="0"/>
  </p:normalViewPr>
  <p:slideViewPr>
    <p:cSldViewPr snapToGrid="0">
      <p:cViewPr varScale="1">
        <p:scale>
          <a:sx n="113" d="100"/>
          <a:sy n="113" d="100"/>
        </p:scale>
        <p:origin x="432" y="96"/>
      </p:cViewPr>
      <p:guideLst>
        <p:guide orient="horz" pos="2160"/>
        <p:guide pos="3840"/>
        <p:guide pos="7296"/>
        <p:guide orient="horz" pos="4128"/>
      </p:guideLst>
    </p:cSldViewPr>
  </p:slideViewPr>
  <p:notesTextViewPr>
    <p:cViewPr>
      <p:scale>
        <a:sx n="3" d="2"/>
        <a:sy n="3" d="2"/>
      </p:scale>
      <p:origin x="0" y="0"/>
    </p:cViewPr>
  </p:notesTextViewPr>
  <p:notesViewPr>
    <p:cSldViewPr snapToGrid="0" showGuides="1">
      <p:cViewPr varScale="1">
        <p:scale>
          <a:sx n="93" d="100"/>
          <a:sy n="93" d="100"/>
        </p:scale>
        <p:origin x="2874"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1FC8FC1-A1A8-42CB-96AC-83684F0DF578}" type="datetime1">
              <a:rPr lang="tr-TR" smtClean="0"/>
              <a:t>24.10.2018</a:t>
            </a:fld>
            <a:endParaRPr lang="tr-TR" dirty="0"/>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4E50CC-F33A-4EF4-9F12-93EC4A21A0CF}" type="slidenum">
              <a:rPr lang="tr-TR" smtClean="0"/>
              <a:t>‹#›</a:t>
            </a:fld>
            <a:endParaRPr lang="tr-TR"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E0653A-FB33-4975-A611-5D53C5C337D6}" type="datetime1">
              <a:rPr lang="tr-TR" smtClean="0"/>
              <a:pPr/>
              <a:t>24.10.2018</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dirty="0" smtClean="0"/>
              <a:t>Asıl metin stillerini düzenlemek için tıklayın</a:t>
            </a:r>
          </a:p>
          <a:p>
            <a:pPr lvl="1" rtl="0"/>
            <a:r>
              <a:rPr lang="tr-TR" noProof="0" dirty="0" smtClean="0"/>
              <a:t>İkinci düzey</a:t>
            </a:r>
          </a:p>
          <a:p>
            <a:pPr lvl="2" rtl="0"/>
            <a:r>
              <a:rPr lang="tr-TR" noProof="0" dirty="0" smtClean="0"/>
              <a:t>Üçüncü düzey</a:t>
            </a:r>
          </a:p>
          <a:p>
            <a:pPr lvl="3" rtl="0"/>
            <a:r>
              <a:rPr lang="tr-TR" noProof="0" dirty="0" smtClean="0"/>
              <a:t>Dördüncü düzey</a:t>
            </a:r>
          </a:p>
          <a:p>
            <a:pPr lvl="4" rtl="0"/>
            <a:r>
              <a:rPr lang="tr-TR" noProof="0" dirty="0" smtClean="0"/>
              <a:t>Beşinci düzey</a:t>
            </a:r>
            <a:endParaRPr lang="tr-TR" noProof="0" dirty="0"/>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2674CE4-FBD8-4481-AEFB-CA53E599A745}" type="slidenum">
              <a:rPr lang="tr-TR" noProof="0" smtClean="0"/>
              <a:t>‹#›</a:t>
            </a:fld>
            <a:endParaRPr lang="tr-TR" noProof="0"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32674CE4-FBD8-4481-AEFB-CA53E599A745}" type="slidenum">
              <a:rPr lang="tr-TR" smtClean="0"/>
              <a:t>1</a:t>
            </a:fld>
            <a:endParaRPr lang="tr-TR" dirty="0"/>
          </a:p>
        </p:txBody>
      </p:sp>
    </p:spTree>
    <p:extLst>
      <p:ext uri="{BB962C8B-B14F-4D97-AF65-F5344CB8AC3E}">
        <p14:creationId xmlns:p14="http://schemas.microsoft.com/office/powerpoint/2010/main" val="2147974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9" name="Dikdörtgen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3" name="Dikdörtgen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4" name="Dikdörtgen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5" name="Dikdörtgen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6" name="Dikdörtgen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7" name="Dikdörtgen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useBgFill="1">
        <p:nvSpPr>
          <p:cNvPr id="30" name="Yuvarlatılmış Dikdörtgen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useBgFill="1">
        <p:nvSpPr>
          <p:cNvPr id="31" name="Yuvarlatılmış Dikdörtgen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7" name="Dikdörtgen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10" name="Dikdörtgen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11" name="Dikdörtgen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8" name="Başlık 7"/>
          <p:cNvSpPr>
            <a:spLocks noGrp="1"/>
          </p:cNvSpPr>
          <p:nvPr>
            <p:ph type="ctrTitle"/>
          </p:nvPr>
        </p:nvSpPr>
        <p:spPr>
          <a:xfrm>
            <a:off x="609600" y="2389009"/>
            <a:ext cx="11277600" cy="1470025"/>
          </a:xfrm>
        </p:spPr>
        <p:txBody>
          <a:bodyPr rtlCol="0" anchor="b"/>
          <a:lstStyle>
            <a:lvl1pPr>
              <a:defRPr sz="4400">
                <a:solidFill>
                  <a:schemeClr val="bg1"/>
                </a:solidFill>
              </a:defRPr>
            </a:lvl1pPr>
          </a:lstStyle>
          <a:p>
            <a:pPr rtl="0"/>
            <a:r>
              <a:rPr lang="tr-TR" noProof="0" smtClean="0"/>
              <a:t>Asıl başlık stili için tıklatın</a:t>
            </a:r>
            <a:endParaRPr lang="tr-TR" noProof="0" dirty="0"/>
          </a:p>
        </p:txBody>
      </p:sp>
      <p:sp>
        <p:nvSpPr>
          <p:cNvPr id="9" name="Alt Başlık 8"/>
          <p:cNvSpPr>
            <a:spLocks noGrp="1"/>
          </p:cNvSpPr>
          <p:nvPr>
            <p:ph type="subTitle" idx="1"/>
          </p:nvPr>
        </p:nvSpPr>
        <p:spPr>
          <a:xfrm>
            <a:off x="609600" y="3899938"/>
            <a:ext cx="6604000" cy="1752600"/>
          </a:xfrm>
        </p:spPr>
        <p:txBody>
          <a:bodyPr rtlCol="0"/>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rtl="0"/>
            <a:r>
              <a:rPr lang="tr-TR" noProof="0" smtClean="0"/>
              <a:t>Asıl alt başlık stilini düzenlemek için tıklatın</a:t>
            </a:r>
            <a:endParaRPr lang="tr-TR" noProof="0" dirty="0"/>
          </a:p>
        </p:txBody>
      </p:sp>
      <p:sp>
        <p:nvSpPr>
          <p:cNvPr id="17" name="Alt Bilgi Yer Tutucusu 16"/>
          <p:cNvSpPr>
            <a:spLocks noGrp="1"/>
          </p:cNvSpPr>
          <p:nvPr>
            <p:ph type="ftr" sz="quarter" idx="11"/>
          </p:nvPr>
        </p:nvSpPr>
        <p:spPr>
          <a:xfrm>
            <a:off x="7265116" y="4205288"/>
            <a:ext cx="1727200" cy="457200"/>
          </a:xfrm>
        </p:spPr>
        <p:txBody>
          <a:bodyPr rtlCol="0"/>
          <a:lstStyle>
            <a:lvl1pPr>
              <a:defRPr>
                <a:solidFill>
                  <a:schemeClr val="accent2">
                    <a:lumMod val="75000"/>
                  </a:schemeClr>
                </a:solidFill>
              </a:defRPr>
            </a:lvl1pPr>
          </a:lstStyle>
          <a:p>
            <a:pPr rtl="0"/>
            <a:r>
              <a:rPr lang="tr-TR" noProof="0" dirty="0" smtClean="0"/>
              <a:t>Alt bilgi ekleme</a:t>
            </a:r>
            <a:endParaRPr lang="tr-TR" noProof="0" dirty="0"/>
          </a:p>
        </p:txBody>
      </p:sp>
      <p:sp>
        <p:nvSpPr>
          <p:cNvPr id="28" name="Tarih Yer Tutucusu 27"/>
          <p:cNvSpPr>
            <a:spLocks noGrp="1"/>
          </p:cNvSpPr>
          <p:nvPr>
            <p:ph type="dt" sz="half" idx="10"/>
          </p:nvPr>
        </p:nvSpPr>
        <p:spPr>
          <a:xfrm>
            <a:off x="9043832" y="4206240"/>
            <a:ext cx="1280160" cy="457200"/>
          </a:xfrm>
        </p:spPr>
        <p:txBody>
          <a:bodyPr rtlCol="0"/>
          <a:lstStyle>
            <a:lvl1pPr>
              <a:defRPr>
                <a:solidFill>
                  <a:schemeClr val="accent2">
                    <a:lumMod val="75000"/>
                  </a:schemeClr>
                </a:solidFill>
              </a:defRPr>
            </a:lvl1pPr>
          </a:lstStyle>
          <a:p>
            <a:fld id="{E8609038-EC1C-40A6-91EB-4A3D73CE9547}" type="datetime1">
              <a:rPr lang="tr-TR" smtClean="0"/>
              <a:pPr/>
              <a:t>24.10.2018</a:t>
            </a:fld>
            <a:endParaRPr lang="tr-TR" dirty="0"/>
          </a:p>
        </p:txBody>
      </p:sp>
      <p:sp>
        <p:nvSpPr>
          <p:cNvPr id="29" name="Slayt Numarası Yer Tutucusu 28"/>
          <p:cNvSpPr>
            <a:spLocks noGrp="1"/>
          </p:cNvSpPr>
          <p:nvPr>
            <p:ph type="sldNum" sz="quarter" idx="12"/>
          </p:nvPr>
        </p:nvSpPr>
        <p:spPr>
          <a:xfrm>
            <a:off x="11093451" y="1136"/>
            <a:ext cx="996949" cy="365760"/>
          </a:xfrm>
        </p:spPr>
        <p:txBody>
          <a:bodyPr rtlCol="0"/>
          <a:lstStyle>
            <a:lvl1pPr algn="r">
              <a:defRPr sz="1800">
                <a:solidFill>
                  <a:schemeClr val="bg1"/>
                </a:solidFill>
              </a:defRPr>
            </a:lvl1pPr>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lang="tr-TR" noProof="0" dirty="0"/>
          </a:p>
        </p:txBody>
      </p:sp>
      <p:sp>
        <p:nvSpPr>
          <p:cNvPr id="3" name="Dikey Metin Yer Tutucusu 2"/>
          <p:cNvSpPr>
            <a:spLocks noGrp="1"/>
          </p:cNvSpPr>
          <p:nvPr>
            <p:ph type="body" orient="vert" idx="1"/>
          </p:nvPr>
        </p:nvSpPr>
        <p:spPr/>
        <p:txBody>
          <a:bodyPr vert="eaVert" rtlCol="0"/>
          <a:lstStyle>
            <a:lvl1pPr>
              <a:defRPr/>
            </a:lvl1pPr>
            <a:lvl5pPr>
              <a:defRPr/>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4" name="Tarih Yer Tutucusu 3"/>
          <p:cNvSpPr>
            <a:spLocks noGrp="1"/>
          </p:cNvSpPr>
          <p:nvPr>
            <p:ph type="dt" sz="half" idx="10"/>
          </p:nvPr>
        </p:nvSpPr>
        <p:spPr/>
        <p:txBody>
          <a:bodyPr rtlCol="0"/>
          <a:lstStyle>
            <a:lvl1pPr>
              <a:defRPr/>
            </a:lvl1pPr>
          </a:lstStyle>
          <a:p>
            <a:fld id="{443DEEBB-C631-4BE4-9EB9-151005B5892D}" type="datetime1">
              <a:rPr lang="tr-TR" smtClean="0"/>
              <a:pPr/>
              <a:t>24.10.2018</a:t>
            </a:fld>
            <a:endParaRPr lang="tr-TR" dirty="0"/>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hasCustomPrompt="1"/>
          </p:nvPr>
        </p:nvSpPr>
        <p:spPr>
          <a:xfrm>
            <a:off x="9042400" y="1143000"/>
            <a:ext cx="2540000" cy="5448300"/>
          </a:xfrm>
        </p:spPr>
        <p:txBody>
          <a:bodyPr vert="eaVert" rtlCol="0"/>
          <a:lstStyle>
            <a:lvl1pPr>
              <a:defRPr/>
            </a:lvl1pPr>
          </a:lstStyle>
          <a:p>
            <a:pPr rtl="0"/>
            <a:r>
              <a:rPr lang="tr-TR" noProof="0" dirty="0" smtClean="0"/>
              <a:t>Asıl başlık stilini düzenle</a:t>
            </a:r>
            <a:endParaRPr lang="tr-TR" noProof="0" dirty="0"/>
          </a:p>
        </p:txBody>
      </p:sp>
      <p:sp>
        <p:nvSpPr>
          <p:cNvPr id="3" name="Dikey Metin Yer Tutucusu 2"/>
          <p:cNvSpPr>
            <a:spLocks noGrp="1"/>
          </p:cNvSpPr>
          <p:nvPr>
            <p:ph type="body" orient="vert" idx="1" hasCustomPrompt="1"/>
          </p:nvPr>
        </p:nvSpPr>
        <p:spPr>
          <a:xfrm>
            <a:off x="609600" y="1143000"/>
            <a:ext cx="8331200" cy="5448300"/>
          </a:xfrm>
        </p:spPr>
        <p:txBody>
          <a:bodyPr vert="eaVert" rtlCol="0"/>
          <a:lstStyle>
            <a:lvl5pPr>
              <a:defRPr/>
            </a:lvl5pPr>
          </a:lstStyle>
          <a:p>
            <a:pPr lvl="0" rtl="0" eaLnBrk="1" latinLnBrk="0" hangingPunct="1"/>
            <a:r>
              <a:rPr lang="tr-TR" noProof="0" dirty="0" smtClean="0"/>
              <a:t>Asıl metin stillerini düzenlemek için tıklayın</a:t>
            </a:r>
          </a:p>
          <a:p>
            <a:pPr lvl="1" rtl="0" eaLnBrk="1" latinLnBrk="0" hangingPunct="1"/>
            <a:r>
              <a:rPr lang="tr-TR" noProof="0" dirty="0" smtClean="0"/>
              <a:t>İkinci düzey</a:t>
            </a:r>
          </a:p>
          <a:p>
            <a:pPr lvl="2" rtl="0" eaLnBrk="1" latinLnBrk="0" hangingPunct="1"/>
            <a:r>
              <a:rPr lang="tr-TR" noProof="0" dirty="0" smtClean="0"/>
              <a:t>Üçüncü düzey</a:t>
            </a:r>
          </a:p>
          <a:p>
            <a:pPr lvl="3" rtl="0" eaLnBrk="1" latinLnBrk="0" hangingPunct="1"/>
            <a:r>
              <a:rPr lang="tr-TR" noProof="0" dirty="0" smtClean="0"/>
              <a:t>Dördüncü düzey</a:t>
            </a:r>
          </a:p>
          <a:p>
            <a:pPr lvl="4" rtl="0" eaLnBrk="1" latinLnBrk="0" hangingPunct="1"/>
            <a:r>
              <a:rPr lang="tr-TR" noProof="0" dirty="0" smtClean="0"/>
              <a:t>Beşinci düzey</a:t>
            </a:r>
            <a:endParaRPr kumimoji="0"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4" name="Tarih Yer Tutucusu 3"/>
          <p:cNvSpPr>
            <a:spLocks noGrp="1"/>
          </p:cNvSpPr>
          <p:nvPr>
            <p:ph type="dt" sz="half" idx="10"/>
          </p:nvPr>
        </p:nvSpPr>
        <p:spPr/>
        <p:txBody>
          <a:bodyPr rtlCol="0"/>
          <a:lstStyle>
            <a:lvl1pPr>
              <a:defRPr/>
            </a:lvl1pPr>
          </a:lstStyle>
          <a:p>
            <a:fld id="{C76B82DB-6D5C-486A-98D3-E008B7673553}" type="datetime1">
              <a:rPr lang="tr-TR" smtClean="0"/>
              <a:pPr/>
              <a:t>24.10.2018</a:t>
            </a:fld>
            <a:endParaRPr lang="tr-TR" dirty="0"/>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620485"/>
            <a:ext cx="10972800" cy="506186"/>
          </a:xfrm>
        </p:spPr>
        <p:txBody>
          <a:bodyPr rtlCol="0">
            <a:normAutofit/>
          </a:bodyPr>
          <a:lstStyle>
            <a:lvl1pPr>
              <a:defRPr sz="2800"/>
            </a:lvl1pPr>
          </a:lstStyle>
          <a:p>
            <a:pPr rtl="0"/>
            <a:r>
              <a:rPr lang="tr-TR" noProof="0" dirty="0" smtClean="0"/>
              <a:t>Asıl başlık stili için tıklatın</a:t>
            </a:r>
            <a:endParaRPr lang="tr-TR" noProof="0" dirty="0"/>
          </a:p>
        </p:txBody>
      </p:sp>
      <p:sp>
        <p:nvSpPr>
          <p:cNvPr id="3" name="İçerik Yer Tutucusu 2"/>
          <p:cNvSpPr>
            <a:spLocks noGrp="1"/>
          </p:cNvSpPr>
          <p:nvPr>
            <p:ph idx="1"/>
          </p:nvPr>
        </p:nvSpPr>
        <p:spPr>
          <a:xfrm>
            <a:off x="609600" y="1191986"/>
            <a:ext cx="10972800" cy="5382550"/>
          </a:xfrm>
        </p:spPr>
        <p:txBody>
          <a:bodyPr rtlCol="0"/>
          <a:lstStyle>
            <a:lvl1pPr>
              <a:defRPr sz="2400"/>
            </a:lvl1pPr>
            <a:lvl2pPr>
              <a:defRPr sz="2200"/>
            </a:lvl2pPr>
            <a:lvl3pPr>
              <a:defRPr sz="2000"/>
            </a:lvl3pPr>
            <a:lvl4pPr>
              <a:defRPr sz="1800"/>
            </a:lvl4pPr>
            <a:lvl5pPr>
              <a:defRPr sz="1800"/>
            </a:lvl5pPr>
            <a:lvl6pPr>
              <a:defRPr/>
            </a:lvl6pPr>
          </a:lstStyle>
          <a:p>
            <a:pPr lvl="0" rtl="0" eaLnBrk="1" latinLnBrk="0" hangingPunct="1"/>
            <a:r>
              <a:rPr lang="tr-TR" noProof="0" dirty="0" smtClean="0"/>
              <a:t>Asıl metin stillerini düzenlemek için tıklatın</a:t>
            </a:r>
          </a:p>
          <a:p>
            <a:pPr lvl="1" rtl="0" eaLnBrk="1" latinLnBrk="0" hangingPunct="1"/>
            <a:r>
              <a:rPr lang="tr-TR" noProof="0" dirty="0" smtClean="0"/>
              <a:t>İkinci düzey</a:t>
            </a:r>
          </a:p>
          <a:p>
            <a:pPr lvl="2" rtl="0" eaLnBrk="1" latinLnBrk="0" hangingPunct="1"/>
            <a:r>
              <a:rPr lang="tr-TR" noProof="0" dirty="0" smtClean="0"/>
              <a:t>Üçüncü düzey</a:t>
            </a:r>
          </a:p>
          <a:p>
            <a:pPr lvl="3" rtl="0" eaLnBrk="1" latinLnBrk="0" hangingPunct="1"/>
            <a:r>
              <a:rPr lang="tr-TR" noProof="0" dirty="0" smtClean="0"/>
              <a:t>Dördüncü düzey</a:t>
            </a:r>
          </a:p>
          <a:p>
            <a:pPr lvl="4" rtl="0" eaLnBrk="1" latinLnBrk="0" hangingPunct="1"/>
            <a:r>
              <a:rPr lang="tr-TR" noProof="0" dirty="0" smtClean="0"/>
              <a:t>Beşinci düzey</a:t>
            </a:r>
            <a:endParaRPr kumimoji="0" lang="tr-TR" noProof="0" dirty="0"/>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1968322"/>
            <a:ext cx="10363200" cy="1362075"/>
          </a:xfrm>
        </p:spPr>
        <p:txBody>
          <a:bodyPr rtlCol="0"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pPr rtl="0"/>
            <a:r>
              <a:rPr lang="tr-TR" noProof="0" smtClean="0"/>
              <a:t>Asıl başlık stili için tıklatın</a:t>
            </a:r>
            <a:endParaRPr kumimoji="0" lang="tr-TR" noProof="0" dirty="0"/>
          </a:p>
        </p:txBody>
      </p:sp>
      <p:sp>
        <p:nvSpPr>
          <p:cNvPr id="3" name="Metin Yer Tutucusu 2"/>
          <p:cNvSpPr>
            <a:spLocks noGrp="1"/>
          </p:cNvSpPr>
          <p:nvPr>
            <p:ph type="body" idx="1"/>
          </p:nvPr>
        </p:nvSpPr>
        <p:spPr>
          <a:xfrm>
            <a:off x="963084" y="3367088"/>
            <a:ext cx="10363200" cy="1509712"/>
          </a:xfrm>
        </p:spPr>
        <p:txBody>
          <a:bodyPr rtlCol="0"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rtl="0" eaLnBrk="1" latinLnBrk="0" hangingPunct="1"/>
            <a:r>
              <a:rPr lang="tr-TR" noProof="0" smtClean="0"/>
              <a:t>Asıl metin stillerini düzenlemek için tıklatın</a:t>
            </a:r>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4" name="Tarih Yer Tutucusu 3"/>
          <p:cNvSpPr>
            <a:spLocks noGrp="1"/>
          </p:cNvSpPr>
          <p:nvPr>
            <p:ph type="dt" sz="half" idx="10"/>
          </p:nvPr>
        </p:nvSpPr>
        <p:spPr/>
        <p:txBody>
          <a:bodyPr rtlCol="0"/>
          <a:lstStyle>
            <a:lvl1pPr>
              <a:defRPr/>
            </a:lvl1pPr>
          </a:lstStyle>
          <a:p>
            <a:fld id="{FF56EF26-BBDF-4885-BB66-53FDFCADA69E}" type="datetime1">
              <a:rPr lang="tr-TR" smtClean="0"/>
              <a:pPr/>
              <a:t>24.10.2018</a:t>
            </a:fld>
            <a:endParaRPr lang="tr-TR" dirty="0"/>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lang="tr-TR" noProof="0" dirty="0"/>
          </a:p>
        </p:txBody>
      </p:sp>
      <p:sp>
        <p:nvSpPr>
          <p:cNvPr id="3" name="İçerik Yer Tutucusu 2"/>
          <p:cNvSpPr>
            <a:spLocks noGrp="1"/>
          </p:cNvSpPr>
          <p:nvPr>
            <p:ph sz="half" idx="1"/>
          </p:nvPr>
        </p:nvSpPr>
        <p:spPr>
          <a:xfrm>
            <a:off x="609600" y="2249425"/>
            <a:ext cx="5384800" cy="4341875"/>
          </a:xfrm>
        </p:spPr>
        <p:txBody>
          <a:bodyPr rtlCol="0"/>
          <a:lstStyle>
            <a:lvl1pPr>
              <a:defRPr sz="2000"/>
            </a:lvl1pPr>
            <a:lvl2pPr>
              <a:defRPr sz="1900"/>
            </a:lvl2pPr>
            <a:lvl3pPr>
              <a:defRPr sz="1800"/>
            </a:lvl3pPr>
            <a:lvl4pPr>
              <a:defRPr sz="1800"/>
            </a:lvl4pPr>
            <a:lvl5pPr>
              <a:defRPr sz="1800"/>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4" name="İçerik Yer Tutucusu 3"/>
          <p:cNvSpPr>
            <a:spLocks noGrp="1"/>
          </p:cNvSpPr>
          <p:nvPr>
            <p:ph sz="half" idx="2"/>
          </p:nvPr>
        </p:nvSpPr>
        <p:spPr>
          <a:xfrm>
            <a:off x="6197600" y="2249425"/>
            <a:ext cx="5384800" cy="4341875"/>
          </a:xfrm>
        </p:spPr>
        <p:txBody>
          <a:bodyPr rtlCol="0"/>
          <a:lstStyle>
            <a:lvl1pPr>
              <a:defRPr sz="2000"/>
            </a:lvl1pPr>
            <a:lvl2pPr>
              <a:defRPr sz="1900"/>
            </a:lvl2pPr>
            <a:lvl3pPr>
              <a:defRPr sz="1800"/>
            </a:lvl3pPr>
            <a:lvl4pPr>
              <a:defRPr sz="1800"/>
            </a:lvl4pPr>
            <a:lvl5pPr>
              <a:defRPr sz="1800"/>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6" name="Alt Bilgi Yer Tutucusu 5"/>
          <p:cNvSpPr>
            <a:spLocks noGrp="1"/>
          </p:cNvSpPr>
          <p:nvPr>
            <p:ph type="ftr" sz="quarter" idx="11"/>
          </p:nvPr>
        </p:nvSpPr>
        <p:spPr/>
        <p:txBody>
          <a:bodyPr rtlCol="0"/>
          <a:lstStyle/>
          <a:p>
            <a:pPr rtl="0"/>
            <a:r>
              <a:rPr lang="tr-TR" noProof="0" dirty="0" smtClean="0"/>
              <a:t>Alt bilgi ekleme</a:t>
            </a:r>
            <a:endParaRPr lang="tr-TR" noProof="0" dirty="0"/>
          </a:p>
        </p:txBody>
      </p:sp>
      <p:sp>
        <p:nvSpPr>
          <p:cNvPr id="5" name="Tarih Yer Tutucusu 4"/>
          <p:cNvSpPr>
            <a:spLocks noGrp="1"/>
          </p:cNvSpPr>
          <p:nvPr>
            <p:ph type="dt" sz="half" idx="10"/>
          </p:nvPr>
        </p:nvSpPr>
        <p:spPr/>
        <p:txBody>
          <a:bodyPr rtlCol="0"/>
          <a:lstStyle>
            <a:lvl1pPr>
              <a:defRPr/>
            </a:lvl1pPr>
          </a:lstStyle>
          <a:p>
            <a:fld id="{A84B813B-74D5-4B4F-94CB-6CD8395E9845}" type="datetime1">
              <a:rPr lang="tr-TR" smtClean="0"/>
              <a:pPr/>
              <a:t>24.10.2018</a:t>
            </a:fld>
            <a:endParaRPr lang="tr-TR" dirty="0"/>
          </a:p>
        </p:txBody>
      </p:sp>
      <p:sp>
        <p:nvSpPr>
          <p:cNvPr id="7" name="Slayt Numarası Yer Tutucusu 6"/>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508000" y="1143000"/>
            <a:ext cx="11176000" cy="1069848"/>
          </a:xfrm>
        </p:spPr>
        <p:txBody>
          <a:bodyPr rtlCol="0" anchor="ctr"/>
          <a:lstStyle>
            <a:lvl1pPr>
              <a:defRPr sz="4000" b="0" i="0" cap="none" baseline="0"/>
            </a:lvl1pPr>
          </a:lstStyle>
          <a:p>
            <a:pPr rtl="0"/>
            <a:r>
              <a:rPr lang="tr-TR" noProof="0" smtClean="0"/>
              <a:t>Asıl başlık stili için tıklatın</a:t>
            </a:r>
            <a:endParaRPr lang="tr-TR" noProof="0" dirty="0"/>
          </a:p>
        </p:txBody>
      </p:sp>
      <p:sp>
        <p:nvSpPr>
          <p:cNvPr id="3" name="Metin Yer Tutucusu 2"/>
          <p:cNvSpPr>
            <a:spLocks noGrp="1"/>
          </p:cNvSpPr>
          <p:nvPr>
            <p:ph type="body" idx="1"/>
          </p:nvPr>
        </p:nvSpPr>
        <p:spPr>
          <a:xfrm>
            <a:off x="508000" y="2244970"/>
            <a:ext cx="5388864" cy="457200"/>
          </a:xfrm>
          <a:solidFill>
            <a:schemeClr val="accent2">
              <a:lumMod val="60000"/>
              <a:lumOff val="40000"/>
              <a:alpha val="25000"/>
            </a:schemeClr>
          </a:solidFill>
          <a:ln w="12700">
            <a:solidFill>
              <a:schemeClr val="accent2"/>
            </a:solidFill>
          </a:ln>
        </p:spPr>
        <p:txBody>
          <a:bodyPr rtlCol="0"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rtl="0" eaLnBrk="1" latinLnBrk="0" hangingPunct="1"/>
            <a:r>
              <a:rPr lang="tr-TR" noProof="0" smtClean="0"/>
              <a:t>Asıl metin stillerini düzenlemek için tıklatın</a:t>
            </a:r>
          </a:p>
        </p:txBody>
      </p:sp>
      <p:sp>
        <p:nvSpPr>
          <p:cNvPr id="5" name="İçerik Yer Tutucusu 4"/>
          <p:cNvSpPr>
            <a:spLocks noGrp="1"/>
          </p:cNvSpPr>
          <p:nvPr>
            <p:ph sz="quarter" idx="2"/>
          </p:nvPr>
        </p:nvSpPr>
        <p:spPr>
          <a:xfrm>
            <a:off x="508000" y="2708519"/>
            <a:ext cx="5388864" cy="3886200"/>
          </a:xfrm>
        </p:spPr>
        <p:txBody>
          <a:bodyPr rtlCol="0"/>
          <a:lstStyle>
            <a:lvl1pPr>
              <a:defRPr sz="2000"/>
            </a:lvl1pPr>
            <a:lvl2pPr>
              <a:defRPr sz="2000"/>
            </a:lvl2pPr>
            <a:lvl3pPr>
              <a:defRPr sz="1800"/>
            </a:lvl3pPr>
            <a:lvl4pPr>
              <a:defRPr sz="1600"/>
            </a:lvl4pPr>
            <a:lvl5pPr>
              <a:defRPr sz="1600"/>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4" name="Metin Yer Tutucusu 3"/>
          <p:cNvSpPr>
            <a:spLocks noGrp="1"/>
          </p:cNvSpPr>
          <p:nvPr>
            <p:ph type="body" sz="half" idx="3"/>
          </p:nvPr>
        </p:nvSpPr>
        <p:spPr>
          <a:xfrm>
            <a:off x="6294968" y="2244970"/>
            <a:ext cx="5389033" cy="457200"/>
          </a:xfrm>
          <a:solidFill>
            <a:schemeClr val="accent2">
              <a:lumMod val="60000"/>
              <a:lumOff val="40000"/>
              <a:alpha val="25000"/>
            </a:schemeClr>
          </a:solidFill>
          <a:ln w="12700">
            <a:solidFill>
              <a:schemeClr val="accent2"/>
            </a:solidFill>
          </a:ln>
        </p:spPr>
        <p:txBody>
          <a:bodyPr rtlCol="0"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rtl="0" eaLnBrk="1" latinLnBrk="0" hangingPunct="1"/>
            <a:r>
              <a:rPr lang="tr-TR" noProof="0" smtClean="0"/>
              <a:t>Asıl metin stillerini düzenlemek için tıklatın</a:t>
            </a:r>
          </a:p>
        </p:txBody>
      </p:sp>
      <p:sp>
        <p:nvSpPr>
          <p:cNvPr id="6" name="İçerik Yer Tutucusu 5"/>
          <p:cNvSpPr>
            <a:spLocks noGrp="1"/>
          </p:cNvSpPr>
          <p:nvPr>
            <p:ph sz="quarter" idx="4"/>
          </p:nvPr>
        </p:nvSpPr>
        <p:spPr>
          <a:xfrm>
            <a:off x="6291073" y="2708519"/>
            <a:ext cx="5389033" cy="3886200"/>
          </a:xfrm>
        </p:spPr>
        <p:txBody>
          <a:bodyPr rtlCol="0"/>
          <a:lstStyle>
            <a:lvl1pPr>
              <a:defRPr sz="2000"/>
            </a:lvl1pPr>
            <a:lvl2pPr>
              <a:defRPr sz="2000"/>
            </a:lvl2pPr>
            <a:lvl3pPr>
              <a:defRPr sz="1800"/>
            </a:lvl3pPr>
            <a:lvl4pPr>
              <a:defRPr sz="1600"/>
            </a:lvl4pPr>
            <a:lvl5pPr>
              <a:defRPr sz="1600"/>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28" name="Alt Bilgi Yer Tutucusu 27"/>
          <p:cNvSpPr>
            <a:spLocks noGrp="1"/>
          </p:cNvSpPr>
          <p:nvPr>
            <p:ph type="ftr" sz="quarter" idx="12"/>
          </p:nvPr>
        </p:nvSpPr>
        <p:spPr/>
        <p:txBody>
          <a:bodyPr rtlCol="0"/>
          <a:lstStyle/>
          <a:p>
            <a:pPr rtl="0"/>
            <a:r>
              <a:rPr lang="tr-TR" noProof="0" dirty="0" smtClean="0"/>
              <a:t>Alt bilgi ekleme</a:t>
            </a:r>
            <a:endParaRPr lang="tr-TR" noProof="0" dirty="0"/>
          </a:p>
        </p:txBody>
      </p:sp>
      <p:sp>
        <p:nvSpPr>
          <p:cNvPr id="26" name="Tarih Yer Tutucusu 25"/>
          <p:cNvSpPr>
            <a:spLocks noGrp="1"/>
          </p:cNvSpPr>
          <p:nvPr>
            <p:ph type="dt" sz="half" idx="10"/>
          </p:nvPr>
        </p:nvSpPr>
        <p:spPr/>
        <p:txBody>
          <a:bodyPr rtlCol="0"/>
          <a:lstStyle>
            <a:lvl1pPr>
              <a:defRPr/>
            </a:lvl1pPr>
          </a:lstStyle>
          <a:p>
            <a:fld id="{B72EC71D-25AD-4A7C-AB6C-E63D5EDA9366}" type="datetime1">
              <a:rPr lang="tr-TR" smtClean="0"/>
              <a:pPr/>
              <a:t>24.10.2018</a:t>
            </a:fld>
            <a:endParaRPr lang="tr-TR" dirty="0"/>
          </a:p>
        </p:txBody>
      </p:sp>
      <p:sp>
        <p:nvSpPr>
          <p:cNvPr id="27" name="Slayt Numarası Yer Tutucusu 26"/>
          <p:cNvSpPr>
            <a:spLocks noGrp="1"/>
          </p:cNvSpPr>
          <p:nvPr>
            <p:ph type="sldNum" sz="quarter" idx="11"/>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143000"/>
            <a:ext cx="10972800" cy="1069848"/>
          </a:xfrm>
        </p:spPr>
        <p:txBody>
          <a:bodyPr rtlCol="0" anchor="ctr"/>
          <a:lstStyle>
            <a:lvl1pPr>
              <a:defRPr sz="4000">
                <a:solidFill>
                  <a:schemeClr val="tx2"/>
                </a:solidFill>
              </a:defRPr>
            </a:lvl1pPr>
          </a:lstStyle>
          <a:p>
            <a:pPr rtl="0"/>
            <a:r>
              <a:rPr lang="tr-TR" noProof="0" smtClean="0"/>
              <a:t>Asıl başlık stili için tıklatın</a:t>
            </a:r>
            <a:endParaRPr lang="tr-TR" noProof="0" dirty="0"/>
          </a:p>
        </p:txBody>
      </p:sp>
      <p:sp>
        <p:nvSpPr>
          <p:cNvPr id="4" name="Alt Bilgi Yer Tutucusu 3"/>
          <p:cNvSpPr>
            <a:spLocks noGrp="1"/>
          </p:cNvSpPr>
          <p:nvPr>
            <p:ph type="ftr" sz="quarter" idx="11"/>
          </p:nvPr>
        </p:nvSpPr>
        <p:spPr>
          <a:xfrm>
            <a:off x="7010400" y="612648"/>
            <a:ext cx="1767840" cy="457200"/>
          </a:xfrm>
        </p:spPr>
        <p:txBody>
          <a:bodyPr rtlCol="0"/>
          <a:lstStyle/>
          <a:p>
            <a:pPr rtl="0"/>
            <a:r>
              <a:rPr lang="tr-TR" noProof="0" dirty="0" smtClean="0"/>
              <a:t>Alt bilgi ekleme</a:t>
            </a:r>
            <a:endParaRPr lang="tr-TR" noProof="0" dirty="0"/>
          </a:p>
        </p:txBody>
      </p:sp>
      <p:sp>
        <p:nvSpPr>
          <p:cNvPr id="3" name="Tarih Yer Tutucusu 2"/>
          <p:cNvSpPr>
            <a:spLocks noGrp="1"/>
          </p:cNvSpPr>
          <p:nvPr>
            <p:ph type="dt" sz="half" idx="10"/>
          </p:nvPr>
        </p:nvSpPr>
        <p:spPr>
          <a:xfrm>
            <a:off x="8778240" y="612648"/>
            <a:ext cx="1276352" cy="457200"/>
          </a:xfrm>
        </p:spPr>
        <p:txBody>
          <a:bodyPr rtlCol="0"/>
          <a:lstStyle>
            <a:lvl1pPr>
              <a:defRPr/>
            </a:lvl1pPr>
          </a:lstStyle>
          <a:p>
            <a:fld id="{851036E3-487C-41B5-92E9-47E0F0B9591B}" type="datetime1">
              <a:rPr lang="tr-TR" smtClean="0"/>
              <a:pPr/>
              <a:t>24.10.2018</a:t>
            </a:fld>
            <a:endParaRPr lang="tr-TR" dirty="0"/>
          </a:p>
        </p:txBody>
      </p:sp>
      <p:sp>
        <p:nvSpPr>
          <p:cNvPr id="5" name="Slayt Numarası Yer Tutucusu 4"/>
          <p:cNvSpPr>
            <a:spLocks noGrp="1"/>
          </p:cNvSpPr>
          <p:nvPr>
            <p:ph type="sldNum" sz="quarter" idx="12"/>
          </p:nvPr>
        </p:nvSpPr>
        <p:spPr>
          <a:xfrm>
            <a:off x="10899648" y="2272"/>
            <a:ext cx="1016000" cy="365760"/>
          </a:xfrm>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3" name="Alt Bilgi Yer Tutucusu 2"/>
          <p:cNvSpPr>
            <a:spLocks noGrp="1"/>
          </p:cNvSpPr>
          <p:nvPr>
            <p:ph type="ftr" sz="quarter" idx="11"/>
          </p:nvPr>
        </p:nvSpPr>
        <p:spPr/>
        <p:txBody>
          <a:bodyPr rtlCol="0"/>
          <a:lstStyle/>
          <a:p>
            <a:pPr rtl="0"/>
            <a:r>
              <a:rPr lang="tr-TR" noProof="0" dirty="0" smtClean="0"/>
              <a:t>Alt bilgi ekleme</a:t>
            </a:r>
            <a:endParaRPr lang="tr-TR" noProof="0" dirty="0"/>
          </a:p>
        </p:txBody>
      </p:sp>
      <p:sp>
        <p:nvSpPr>
          <p:cNvPr id="2" name="Tarih Yer Tutucusu 1"/>
          <p:cNvSpPr>
            <a:spLocks noGrp="1"/>
          </p:cNvSpPr>
          <p:nvPr>
            <p:ph type="dt" sz="half" idx="10"/>
          </p:nvPr>
        </p:nvSpPr>
        <p:spPr/>
        <p:txBody>
          <a:bodyPr rtlCol="0"/>
          <a:lstStyle>
            <a:lvl1pPr>
              <a:defRPr/>
            </a:lvl1pPr>
          </a:lstStyle>
          <a:p>
            <a:fld id="{E7730CD3-31CA-47BB-8FC4-9AA93086A77D}" type="datetime1">
              <a:rPr lang="tr-TR" smtClean="0"/>
              <a:pPr/>
              <a:t>24.10.2018</a:t>
            </a:fld>
            <a:endParaRPr lang="tr-TR" dirty="0"/>
          </a:p>
        </p:txBody>
      </p:sp>
      <p:sp>
        <p:nvSpPr>
          <p:cNvPr id="4" name="Slayt Numarası Yer Tutucusu 3"/>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7137995" y="1101970"/>
            <a:ext cx="4511040" cy="877824"/>
          </a:xfrm>
        </p:spPr>
        <p:txBody>
          <a:bodyPr rtlCol="0" anchor="b"/>
          <a:lstStyle>
            <a:lvl1pPr algn="l">
              <a:buNone/>
              <a:defRPr sz="1800" b="1"/>
            </a:lvl1pPr>
          </a:lstStyle>
          <a:p>
            <a:pPr rtl="0"/>
            <a:r>
              <a:rPr lang="tr-TR" noProof="0" dirty="0" smtClean="0"/>
              <a:t>Asıl başlık stilini düzenle</a:t>
            </a:r>
            <a:endParaRPr lang="tr-TR" noProof="0" dirty="0"/>
          </a:p>
        </p:txBody>
      </p:sp>
      <p:sp>
        <p:nvSpPr>
          <p:cNvPr id="4" name="İçerik Yer Tutucusu 3"/>
          <p:cNvSpPr>
            <a:spLocks noGrp="1"/>
          </p:cNvSpPr>
          <p:nvPr>
            <p:ph sz="half" idx="1"/>
          </p:nvPr>
        </p:nvSpPr>
        <p:spPr>
          <a:xfrm>
            <a:off x="203200" y="776287"/>
            <a:ext cx="6803136" cy="5805083"/>
          </a:xfrm>
        </p:spPr>
        <p:txBody>
          <a:bodyPr rtlCol="0"/>
          <a:lstStyle>
            <a:lvl1pPr>
              <a:defRPr sz="3200"/>
            </a:lvl1pPr>
            <a:lvl2pPr>
              <a:defRPr sz="2800"/>
            </a:lvl2pPr>
            <a:lvl3pPr>
              <a:defRPr sz="2400"/>
            </a:lvl3pPr>
            <a:lvl4pPr>
              <a:defRPr sz="2000"/>
            </a:lvl4pPr>
            <a:lvl5pPr>
              <a:defRPr sz="2000"/>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3" name="Metin Yer Tutucusu 2"/>
          <p:cNvSpPr>
            <a:spLocks noGrp="1"/>
          </p:cNvSpPr>
          <p:nvPr>
            <p:ph type="body" idx="2"/>
          </p:nvPr>
        </p:nvSpPr>
        <p:spPr>
          <a:xfrm>
            <a:off x="7137995" y="2010727"/>
            <a:ext cx="4511040" cy="4580573"/>
          </a:xfrm>
        </p:spPr>
        <p:txBody>
          <a:bodyPr rtlCol="0"/>
          <a:lstStyle>
            <a:lvl1pPr marL="9144" indent="0">
              <a:buNone/>
              <a:defRPr sz="1400"/>
            </a:lvl1pPr>
            <a:lvl2pPr>
              <a:buNone/>
              <a:defRPr sz="1200"/>
            </a:lvl2pPr>
            <a:lvl3pPr>
              <a:buNone/>
              <a:defRPr sz="1000"/>
            </a:lvl3pPr>
            <a:lvl4pPr>
              <a:buNone/>
              <a:defRPr sz="900"/>
            </a:lvl4pPr>
            <a:lvl5pPr>
              <a:buNone/>
              <a:defRPr sz="900"/>
            </a:lvl5pPr>
          </a:lstStyle>
          <a:p>
            <a:pPr lvl="0" rtl="0" eaLnBrk="1" latinLnBrk="0" hangingPunct="1"/>
            <a:r>
              <a:rPr lang="tr-TR" noProof="0" smtClean="0"/>
              <a:t>Asıl metin stillerini düzenlemek için tıklatın</a:t>
            </a:r>
          </a:p>
        </p:txBody>
      </p:sp>
      <p:sp>
        <p:nvSpPr>
          <p:cNvPr id="6" name="Alt Bilgi Yer Tutucusu 5"/>
          <p:cNvSpPr>
            <a:spLocks noGrp="1"/>
          </p:cNvSpPr>
          <p:nvPr>
            <p:ph type="ftr" sz="quarter" idx="11"/>
          </p:nvPr>
        </p:nvSpPr>
        <p:spPr/>
        <p:txBody>
          <a:bodyPr rtlCol="0"/>
          <a:lstStyle/>
          <a:p>
            <a:pPr rtl="0"/>
            <a:r>
              <a:rPr lang="tr-TR" noProof="0" dirty="0" smtClean="0"/>
              <a:t>Alt bilgi ekleme</a:t>
            </a:r>
            <a:endParaRPr lang="tr-TR" noProof="0" dirty="0"/>
          </a:p>
        </p:txBody>
      </p:sp>
      <p:sp>
        <p:nvSpPr>
          <p:cNvPr id="5" name="Tarih Yer Tutucusu 4"/>
          <p:cNvSpPr>
            <a:spLocks noGrp="1"/>
          </p:cNvSpPr>
          <p:nvPr>
            <p:ph type="dt" sz="half" idx="10"/>
          </p:nvPr>
        </p:nvSpPr>
        <p:spPr/>
        <p:txBody>
          <a:bodyPr rtlCol="0"/>
          <a:lstStyle>
            <a:lvl1pPr>
              <a:defRPr/>
            </a:lvl1pPr>
          </a:lstStyle>
          <a:p>
            <a:fld id="{90C5B609-EC73-4CF8-A564-D90D0E54FA36}" type="datetime1">
              <a:rPr lang="tr-TR" smtClean="0"/>
              <a:pPr/>
              <a:t>24.10.2018</a:t>
            </a:fld>
            <a:endParaRPr lang="tr-TR" dirty="0"/>
          </a:p>
        </p:txBody>
      </p:sp>
      <p:sp>
        <p:nvSpPr>
          <p:cNvPr id="7" name="Slayt Numarası Yer Tutucusu 6"/>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7253913" y="1109161"/>
            <a:ext cx="782404" cy="4681637"/>
          </a:xfrm>
        </p:spPr>
        <p:txBody>
          <a:bodyPr vert="vert270" lIns="45720" tIns="0" rIns="45720" rtlCol="0" anchor="t"/>
          <a:lstStyle>
            <a:lvl1pPr algn="ctr">
              <a:buNone/>
              <a:defRPr sz="2000" b="1"/>
            </a:lvl1pPr>
          </a:lstStyle>
          <a:p>
            <a:pPr rtl="0"/>
            <a:r>
              <a:rPr lang="tr-TR" noProof="0" smtClean="0"/>
              <a:t>Asıl başlık stili için tıklatın</a:t>
            </a:r>
            <a:endParaRPr lang="tr-TR" noProof="0" dirty="0"/>
          </a:p>
        </p:txBody>
      </p:sp>
      <p:sp>
        <p:nvSpPr>
          <p:cNvPr id="3" name="Resim Yer Tutucusu 2" descr="Resim eklemek için boş yer tutucu. Yer tutucuya tıklayın ve eklemek istediğiniz resmi seçin"/>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rtlCol="0"/>
          <a:lstStyle>
            <a:lvl1pPr marL="0" indent="0">
              <a:buNone/>
              <a:defRPr sz="3200"/>
            </a:lvl1pPr>
          </a:lstStyle>
          <a:p>
            <a:pPr rtl="0"/>
            <a:r>
              <a:rPr lang="tr-TR" noProof="0" smtClean="0"/>
              <a:t>Resim eklemek için simgeyi tıklatın</a:t>
            </a:r>
            <a:endParaRPr kumimoji="0" lang="tr-TR" noProof="0" dirty="0"/>
          </a:p>
        </p:txBody>
      </p:sp>
      <p:sp>
        <p:nvSpPr>
          <p:cNvPr id="4" name="Metin Yer Tutucusu 3"/>
          <p:cNvSpPr>
            <a:spLocks noGrp="1"/>
          </p:cNvSpPr>
          <p:nvPr>
            <p:ph type="body" sz="half" idx="2"/>
          </p:nvPr>
        </p:nvSpPr>
        <p:spPr>
          <a:xfrm>
            <a:off x="8117924" y="3274309"/>
            <a:ext cx="3454400" cy="2516489"/>
          </a:xfrm>
        </p:spPr>
        <p:txBody>
          <a:bodyPr lIns="0" tIns="0" rIns="45720" rtlCol="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rtl="0" eaLnBrk="1" latinLnBrk="0" hangingPunct="1"/>
            <a:r>
              <a:rPr lang="tr-TR" noProof="0" smtClean="0"/>
              <a:t>Asıl metin stillerini düzenlemek için tıklatın</a:t>
            </a:r>
          </a:p>
        </p:txBody>
      </p:sp>
      <p:sp>
        <p:nvSpPr>
          <p:cNvPr id="6" name="Alt Bilgi Yer Tutucusu 5"/>
          <p:cNvSpPr>
            <a:spLocks noGrp="1"/>
          </p:cNvSpPr>
          <p:nvPr>
            <p:ph type="ftr" sz="quarter" idx="11"/>
          </p:nvPr>
        </p:nvSpPr>
        <p:spPr/>
        <p:txBody>
          <a:bodyPr rtlCol="0"/>
          <a:lstStyle/>
          <a:p>
            <a:pPr rtl="0"/>
            <a:r>
              <a:rPr lang="tr-TR" noProof="0" dirty="0" smtClean="0"/>
              <a:t>Alt bilgi ekleme</a:t>
            </a:r>
            <a:endParaRPr lang="tr-TR" noProof="0" dirty="0"/>
          </a:p>
        </p:txBody>
      </p:sp>
      <p:sp>
        <p:nvSpPr>
          <p:cNvPr id="5" name="Tarih Yer Tutucusu 4"/>
          <p:cNvSpPr>
            <a:spLocks noGrp="1"/>
          </p:cNvSpPr>
          <p:nvPr>
            <p:ph type="dt" sz="half" idx="10"/>
          </p:nvPr>
        </p:nvSpPr>
        <p:spPr/>
        <p:txBody>
          <a:bodyPr rtlCol="0"/>
          <a:lstStyle>
            <a:lvl1pPr>
              <a:defRPr/>
            </a:lvl1pPr>
          </a:lstStyle>
          <a:p>
            <a:fld id="{D85D7756-B745-4648-9348-5BA7D8FC560E}" type="datetime1">
              <a:rPr lang="tr-TR" smtClean="0"/>
              <a:pPr/>
              <a:t>24.10.2018</a:t>
            </a:fld>
            <a:endParaRPr lang="tr-TR" dirty="0"/>
          </a:p>
        </p:txBody>
      </p:sp>
      <p:sp>
        <p:nvSpPr>
          <p:cNvPr id="7" name="Slayt Numarası Yer Tutucusu 6"/>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Dikdörtgen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9" name="Dikdörtgen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0" name="Dikdörtgen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1" name="Dikdörtgen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2" name="Dikdörtgen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useBgFill="1">
        <p:nvSpPr>
          <p:cNvPr id="33" name="Yuvarlatılmış Dikdörtgen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useBgFill="1">
        <p:nvSpPr>
          <p:cNvPr id="34" name="Yuvarlatılmış Dikdörtgen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5" name="Dikdörtgen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6" name="Dikdörtgen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7" name="Dikdörtgen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8" name="Dikdörtgen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9" name="Dikdörtgen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40" name="Dikdörtgen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2" name="Başlık Yer Tutucusu 21"/>
          <p:cNvSpPr>
            <a:spLocks noGrp="1"/>
          </p:cNvSpPr>
          <p:nvPr>
            <p:ph type="title"/>
          </p:nvPr>
        </p:nvSpPr>
        <p:spPr>
          <a:xfrm>
            <a:off x="609600" y="1143000"/>
            <a:ext cx="10972800" cy="1066800"/>
          </a:xfrm>
          <a:prstGeom prst="rect">
            <a:avLst/>
          </a:prstGeom>
        </p:spPr>
        <p:txBody>
          <a:bodyPr vert="horz" rtlCol="0" anchor="ctr">
            <a:normAutofit/>
          </a:bodyPr>
          <a:lstStyle/>
          <a:p>
            <a:pPr rtl="0"/>
            <a:r>
              <a:rPr lang="tr-TR" noProof="0" dirty="0" smtClean="0"/>
              <a:t>Asıl başlık stilini düzenlemek için tıklayın</a:t>
            </a:r>
            <a:endParaRPr lang="tr-TR" noProof="0" dirty="0"/>
          </a:p>
        </p:txBody>
      </p:sp>
      <p:sp>
        <p:nvSpPr>
          <p:cNvPr id="13" name="Metin Yer Tutucusu 12"/>
          <p:cNvSpPr>
            <a:spLocks noGrp="1"/>
          </p:cNvSpPr>
          <p:nvPr>
            <p:ph type="body" idx="1"/>
          </p:nvPr>
        </p:nvSpPr>
        <p:spPr>
          <a:xfrm>
            <a:off x="609600" y="2249424"/>
            <a:ext cx="10972800" cy="4325112"/>
          </a:xfrm>
          <a:prstGeom prst="rect">
            <a:avLst/>
          </a:prstGeom>
        </p:spPr>
        <p:txBody>
          <a:bodyPr vert="horz" rtlCol="0">
            <a:normAutofit/>
          </a:bodyPr>
          <a:lstStyle/>
          <a:p>
            <a:pPr lvl="0" rtl="0"/>
            <a:r>
              <a:rPr lang="tr-TR" noProof="0" dirty="0" smtClean="0"/>
              <a:t>Asıl metin stillerini düzenle</a:t>
            </a:r>
          </a:p>
          <a:p>
            <a:pPr lvl="1" rtl="0"/>
            <a:r>
              <a:rPr lang="tr-TR" noProof="0" dirty="0" smtClean="0"/>
              <a:t>İkinci düzey</a:t>
            </a:r>
          </a:p>
          <a:p>
            <a:pPr lvl="2" rtl="0"/>
            <a:r>
              <a:rPr lang="tr-TR" noProof="0" dirty="0" smtClean="0"/>
              <a:t>Üçüncü düzey</a:t>
            </a:r>
          </a:p>
          <a:p>
            <a:pPr lvl="3" rtl="0"/>
            <a:r>
              <a:rPr lang="tr-TR" noProof="0" dirty="0" smtClean="0"/>
              <a:t>Dördüncü düzey</a:t>
            </a:r>
          </a:p>
          <a:p>
            <a:pPr lvl="4" rtl="0"/>
            <a:r>
              <a:rPr lang="tr-TR" noProof="0" dirty="0" smtClean="0"/>
              <a:t>Beşinci düzey</a:t>
            </a:r>
            <a:endParaRPr lang="tr-TR" noProof="0" dirty="0"/>
          </a:p>
        </p:txBody>
      </p:sp>
      <p:sp>
        <p:nvSpPr>
          <p:cNvPr id="3" name="Alt Bilgi Yer Tutucusu 2"/>
          <p:cNvSpPr>
            <a:spLocks noGrp="1"/>
          </p:cNvSpPr>
          <p:nvPr>
            <p:ph type="ftr" sz="quarter" idx="3"/>
          </p:nvPr>
        </p:nvSpPr>
        <p:spPr>
          <a:xfrm>
            <a:off x="7010400" y="612648"/>
            <a:ext cx="1767840" cy="457200"/>
          </a:xfrm>
          <a:prstGeom prst="rect">
            <a:avLst/>
          </a:prstGeom>
        </p:spPr>
        <p:txBody>
          <a:bodyPr vert="horz" rtlCol="0"/>
          <a:lstStyle>
            <a:lvl1pPr algn="r" eaLnBrk="1" latinLnBrk="0" hangingPunct="1">
              <a:defRPr kumimoji="0" sz="1100">
                <a:solidFill>
                  <a:schemeClr val="accent2">
                    <a:lumMod val="75000"/>
                  </a:schemeClr>
                </a:solidFill>
              </a:defRPr>
            </a:lvl1pPr>
          </a:lstStyle>
          <a:p>
            <a:pPr rtl="0"/>
            <a:r>
              <a:rPr lang="tr-TR" noProof="0" dirty="0" smtClean="0"/>
              <a:t>Alt bilgi ekleme</a:t>
            </a:r>
            <a:endParaRPr lang="tr-TR" noProof="0" dirty="0"/>
          </a:p>
        </p:txBody>
      </p:sp>
      <p:sp>
        <p:nvSpPr>
          <p:cNvPr id="14" name="Tarih Yer Tutucusu 13"/>
          <p:cNvSpPr>
            <a:spLocks noGrp="1"/>
          </p:cNvSpPr>
          <p:nvPr>
            <p:ph type="dt" sz="half" idx="2"/>
          </p:nvPr>
        </p:nvSpPr>
        <p:spPr>
          <a:xfrm>
            <a:off x="8782048" y="612648"/>
            <a:ext cx="1276352" cy="457200"/>
          </a:xfrm>
          <a:prstGeom prst="rect">
            <a:avLst/>
          </a:prstGeom>
        </p:spPr>
        <p:txBody>
          <a:bodyPr vert="horz" rtlCol="0"/>
          <a:lstStyle>
            <a:lvl1pPr algn="l" eaLnBrk="1" latinLnBrk="0" hangingPunct="1">
              <a:defRPr kumimoji="0" sz="1100">
                <a:solidFill>
                  <a:schemeClr val="accent2">
                    <a:lumMod val="75000"/>
                  </a:schemeClr>
                </a:solidFill>
              </a:defRPr>
            </a:lvl1pPr>
          </a:lstStyle>
          <a:p>
            <a:fld id="{8A9E5AA4-4083-47B0-96D9-3464BE7D917D}" type="datetime1">
              <a:rPr lang="tr-TR" smtClean="0"/>
              <a:pPr/>
              <a:t>24.10.2018</a:t>
            </a:fld>
            <a:endParaRPr lang="tr-TR" dirty="0"/>
          </a:p>
        </p:txBody>
      </p:sp>
      <p:sp>
        <p:nvSpPr>
          <p:cNvPr id="23" name="Slayt Numarası Yer Tutucusu 22"/>
          <p:cNvSpPr>
            <a:spLocks noGrp="1"/>
          </p:cNvSpPr>
          <p:nvPr>
            <p:ph type="sldNum" sz="quarter" idx="4"/>
          </p:nvPr>
        </p:nvSpPr>
        <p:spPr>
          <a:xfrm>
            <a:off x="10899648" y="2272"/>
            <a:ext cx="1016000" cy="365760"/>
          </a:xfrm>
          <a:prstGeom prst="rect">
            <a:avLst/>
          </a:prstGeom>
        </p:spPr>
        <p:txBody>
          <a:bodyPr vert="horz" rtlCol="0" anchor="b"/>
          <a:lstStyle>
            <a:lvl1pPr algn="r" eaLnBrk="1" latinLnBrk="0" hangingPunct="1">
              <a:defRPr kumimoji="0" sz="1800">
                <a:solidFill>
                  <a:srgbClr val="FFFFFF"/>
                </a:solidFill>
              </a:defRPr>
            </a:lvl1pPr>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0.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_al__ma_Sayfas_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Excel__al__ma_Sayfas_2.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3.emf"/><Relationship Id="rId4" Type="http://schemas.openxmlformats.org/officeDocument/2006/relationships/package" Target="../embeddings/Microsoft_Excel__al__ma_Sayfas_3.xlsx"/></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hyperlink" Target="https://www.mathworks.com/matlabcentral/fileexchange/15072-unconstrained-optimization-using-powell?focused=5091405&amp;tab=function"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Do&#287;rusalProgramlama.xlsx" TargetMode="External"/><Relationship Id="rId2" Type="http://schemas.openxmlformats.org/officeDocument/2006/relationships/hyperlink" Target="Ch4_Do&#287;rusalProgramlama_Problem&#199;&#246;z&#252;m&#252;.xlsx" TargetMode="Externa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Ch4_Do&#287;rusalOlmayanOptimizasyon_Problem&#199;&#246;z&#252;m&#252;.xls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rtlCol="0"/>
          <a:lstStyle/>
          <a:p>
            <a:pPr rtl="0"/>
            <a:r>
              <a:rPr lang="tr-TR" dirty="0" smtClean="0"/>
              <a:t>MÜHENDİSLİKTE SAYISAL YÖNTEMLER</a:t>
            </a:r>
            <a:br>
              <a:rPr lang="tr-TR" dirty="0" smtClean="0"/>
            </a:br>
            <a:r>
              <a:rPr lang="tr-TR" sz="2800" dirty="0" smtClean="0"/>
              <a:t>Optimizasyon</a:t>
            </a:r>
            <a:endParaRPr lang="tr-TR" sz="2800" dirty="0"/>
          </a:p>
        </p:txBody>
      </p:sp>
      <p:sp>
        <p:nvSpPr>
          <p:cNvPr id="3" name="Alt Başlık 2"/>
          <p:cNvSpPr>
            <a:spLocks noGrp="1"/>
          </p:cNvSpPr>
          <p:nvPr>
            <p:ph type="subTitle" idx="1"/>
          </p:nvPr>
        </p:nvSpPr>
        <p:spPr/>
        <p:txBody>
          <a:bodyPr rtlCol="0"/>
          <a:lstStyle/>
          <a:p>
            <a:pPr rtl="0"/>
            <a:r>
              <a:rPr lang="tr-TR" dirty="0" smtClean="0"/>
              <a:t>Dr. </a:t>
            </a:r>
            <a:r>
              <a:rPr lang="tr-TR" dirty="0" err="1" smtClean="0"/>
              <a:t>Öğr</a:t>
            </a:r>
            <a:r>
              <a:rPr lang="tr-TR" dirty="0" smtClean="0"/>
              <a:t>. Üyesi Nurdan Bilgin</a:t>
            </a:r>
            <a:endParaRPr lang="tr-TR" dirty="0"/>
          </a:p>
        </p:txBody>
      </p:sp>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Tek Boyutlu Kısıtlamasız Optimizasyon</a:t>
            </a:r>
            <a:endParaRPr lang="tr-TR" b="1" dirty="0"/>
          </a:p>
        </p:txBody>
      </p:sp>
      <p:pic>
        <p:nvPicPr>
          <p:cNvPr id="4" name="Content Placeholder 3"/>
          <p:cNvPicPr>
            <a:picLocks noGrp="1" noChangeAspect="1"/>
          </p:cNvPicPr>
          <p:nvPr>
            <p:ph idx="1"/>
          </p:nvPr>
        </p:nvPicPr>
        <p:blipFill>
          <a:blip r:embed="rId2"/>
          <a:stretch>
            <a:fillRect/>
          </a:stretch>
        </p:blipFill>
        <p:spPr>
          <a:xfrm>
            <a:off x="799861" y="1335526"/>
            <a:ext cx="6416081" cy="3034768"/>
          </a:xfrm>
          <a:prstGeom prst="rect">
            <a:avLst/>
          </a:prstGeom>
        </p:spPr>
      </p:pic>
      <p:sp>
        <p:nvSpPr>
          <p:cNvPr id="5" name="Content Placeholder 2"/>
          <p:cNvSpPr txBox="1">
            <a:spLocks/>
          </p:cNvSpPr>
          <p:nvPr/>
        </p:nvSpPr>
        <p:spPr>
          <a:xfrm>
            <a:off x="6858001" y="1191986"/>
            <a:ext cx="5069540" cy="5382550"/>
          </a:xfrm>
          <a:prstGeom prst="rect">
            <a:avLst/>
          </a:prstGeom>
        </p:spPr>
        <p:txBody>
          <a:bodyPr vert="horz" rtlCol="0">
            <a:normAutofit/>
          </a:bodyPr>
          <a:lstStyle>
            <a:lvl1pPr marL="365760" indent="-256032" algn="l" rtl="0" eaLnBrk="1" latinLnBrk="0" hangingPunct="1">
              <a:spcBef>
                <a:spcPts val="300"/>
              </a:spcBef>
              <a:buClr>
                <a:schemeClr val="accent3">
                  <a:lumMod val="75000"/>
                </a:schemeClr>
              </a:buClr>
              <a:buFont typeface="Georgia"/>
              <a:buChar char="•"/>
              <a:defRPr kumimoji="0" sz="24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2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r>
              <a:rPr lang="tr-TR" dirty="0" smtClean="0"/>
              <a:t>Tek boyutlu optimizasyon problemlerindeki en önemli zorluk, lokal </a:t>
            </a:r>
            <a:r>
              <a:rPr lang="tr-TR" dirty="0" err="1" smtClean="0"/>
              <a:t>minumum</a:t>
            </a:r>
            <a:r>
              <a:rPr lang="tr-TR" dirty="0" smtClean="0"/>
              <a:t> maksimumlarla; global minimum/ maksimumların karıştırılabilecek olmasıdır. </a:t>
            </a:r>
          </a:p>
          <a:p>
            <a:r>
              <a:rPr lang="tr-TR" b="1" dirty="0" smtClean="0"/>
              <a:t>Optimizasyon problemlerinde global maksimum / minimumları ararız.</a:t>
            </a:r>
          </a:p>
        </p:txBody>
      </p:sp>
      <p:sp>
        <p:nvSpPr>
          <p:cNvPr id="6" name="Content Placeholder 2"/>
          <p:cNvSpPr txBox="1">
            <a:spLocks/>
          </p:cNvSpPr>
          <p:nvPr/>
        </p:nvSpPr>
        <p:spPr>
          <a:xfrm>
            <a:off x="838200" y="4423762"/>
            <a:ext cx="10094259" cy="2272873"/>
          </a:xfrm>
          <a:prstGeom prst="rect">
            <a:avLst/>
          </a:prstGeom>
        </p:spPr>
        <p:txBody>
          <a:bodyPr vert="horz" rtlCol="0">
            <a:normAutofit/>
          </a:bodyPr>
          <a:lstStyle>
            <a:lvl1pPr marL="365760" indent="-256032" algn="l" rtl="0" eaLnBrk="1" latinLnBrk="0" hangingPunct="1">
              <a:spcBef>
                <a:spcPts val="300"/>
              </a:spcBef>
              <a:buClr>
                <a:schemeClr val="accent3">
                  <a:lumMod val="75000"/>
                </a:schemeClr>
              </a:buClr>
              <a:buFont typeface="Georgia"/>
              <a:buChar char="•"/>
              <a:defRPr kumimoji="0" sz="24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2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r>
              <a:rPr lang="tr-TR" dirty="0" smtClean="0"/>
              <a:t>Global ile lokali karıştırmamak için kullanılabilecek yollar</a:t>
            </a:r>
          </a:p>
          <a:p>
            <a:pPr lvl="1"/>
            <a:r>
              <a:rPr lang="tr-TR" dirty="0" smtClean="0"/>
              <a:t>Grafik Yolu</a:t>
            </a:r>
          </a:p>
          <a:p>
            <a:pPr lvl="1"/>
            <a:r>
              <a:rPr lang="tr-TR" dirty="0" smtClean="0"/>
              <a:t>Birbirinden farklı değerlerle aramayı tekrarlamak ve sonuçları karşılaştırmak</a:t>
            </a:r>
          </a:p>
          <a:p>
            <a:pPr lvl="1"/>
            <a:r>
              <a:rPr lang="tr-TR" dirty="0" smtClean="0"/>
              <a:t>Bulunan değerin yakın komşuluğunda aramayı tekrarlamak sonuçları karşılaştırmak.</a:t>
            </a:r>
            <a:endParaRPr lang="tr-TR" dirty="0"/>
          </a:p>
        </p:txBody>
      </p:sp>
    </p:spTree>
    <p:extLst>
      <p:ext uri="{BB962C8B-B14F-4D97-AF65-F5344CB8AC3E}">
        <p14:creationId xmlns:p14="http://schemas.microsoft.com/office/powerpoint/2010/main" val="79524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Golden Bölme Araması</a:t>
            </a:r>
            <a:endParaRPr lang="tr-TR"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191986"/>
                <a:ext cx="10972800" cy="3258990"/>
              </a:xfrm>
            </p:spPr>
            <p:txBody>
              <a:bodyPr/>
              <a:lstStyle/>
              <a:p>
                <a:r>
                  <a:rPr lang="tr-TR" dirty="0" smtClean="0"/>
                  <a:t>Daha öncede ifade ettiğimiz gibi, kök bulma ile optimizasyon arasında benzerlikler vardır. Kök bulmada fonksiyonun ekseni kestiği noktaları arıyorduk. </a:t>
                </a:r>
              </a:p>
              <a:p>
                <a:r>
                  <a:rPr lang="tr-TR" dirty="0" smtClean="0"/>
                  <a:t>Tek boyutlu optimizasyonun hedefi ise, f(x) maksimum veya minimum yapan dönme noktasını bulmaktır.</a:t>
                </a:r>
              </a:p>
              <a:p>
                <a:r>
                  <a:rPr lang="tr-TR" dirty="0" smtClean="0"/>
                  <a:t>Gölden Bölme Araması (</a:t>
                </a:r>
                <a:r>
                  <a:rPr lang="tr-TR" b="1" dirty="0" smtClean="0"/>
                  <a:t>Golden </a:t>
                </a:r>
                <a:r>
                  <a:rPr lang="tr-TR" b="1" dirty="0" err="1" smtClean="0"/>
                  <a:t>Section</a:t>
                </a:r>
                <a:r>
                  <a:rPr lang="tr-TR" b="1" dirty="0" smtClean="0"/>
                  <a:t> </a:t>
                </a:r>
                <a:r>
                  <a:rPr lang="tr-TR" b="1" dirty="0" err="1" smtClean="0"/>
                  <a:t>Search</a:t>
                </a:r>
                <a:r>
                  <a:rPr lang="tr-TR" dirty="0" smtClean="0"/>
                  <a:t>) tek değişkenli bir arama yöntemidir.</a:t>
                </a:r>
              </a:p>
              <a:p>
                <a:r>
                  <a:rPr lang="tr-TR" dirty="0" smtClean="0"/>
                  <a:t>İkiye bölme ile kök bulmanın prensiplerine benzer prensiple çalışır.</a:t>
                </a:r>
              </a:p>
              <a:p>
                <a:r>
                  <a:rPr lang="tr-TR" dirty="0" smtClean="0"/>
                  <a:t>Bir aralık tanımlayacağız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panose="02040503050406030204" pitchFamily="18" charset="0"/>
                          </a:rPr>
                          <m:t>𝑥</m:t>
                        </m:r>
                      </m:e>
                      <m:sub>
                        <m:r>
                          <a:rPr lang="tr-TR" i="1" dirty="0" smtClean="0">
                            <a:latin typeface="Cambria Math" panose="02040503050406030204" pitchFamily="18" charset="0"/>
                          </a:rPr>
                          <m:t>𝑎</m:t>
                        </m:r>
                      </m:sub>
                    </m:sSub>
                  </m:oMath>
                </a14:m>
                <a:r>
                  <a:rPr lang="tr-TR" dirty="0" smtClean="0"/>
                  <a:t> ve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panose="02040503050406030204" pitchFamily="18" charset="0"/>
                          </a:rPr>
                          <m:t>𝑥</m:t>
                        </m:r>
                      </m:e>
                      <m:sub>
                        <m:r>
                          <a:rPr lang="tr-TR" b="0" i="1" dirty="0" smtClean="0">
                            <a:latin typeface="Cambria Math" panose="02040503050406030204" pitchFamily="18" charset="0"/>
                          </a:rPr>
                          <m:t>ü</m:t>
                        </m:r>
                      </m:sub>
                    </m:sSub>
                  </m:oMath>
                </a14:m>
                <a:r>
                  <a:rPr lang="tr-TR" dirty="0" smtClean="0"/>
                  <a:t>)  ancak, arada </a:t>
                </a:r>
                <a:r>
                  <a:rPr lang="tr-TR" b="1" dirty="0" smtClean="0"/>
                  <a:t>bir nokta yerine karşılaştırma için iki nokta</a:t>
                </a:r>
                <a:r>
                  <a:rPr lang="tr-TR" dirty="0" smtClean="0"/>
                  <a:t> almalıyız. Çünkü maksimumu bulmak için en az üç nokta gereklidir.</a:t>
                </a: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191986"/>
                <a:ext cx="10972800" cy="3258990"/>
              </a:xfrm>
              <a:blipFill rotWithShape="0">
                <a:blip r:embed="rId2"/>
                <a:stretch>
                  <a:fillRect t="-1498" r="-778" b="-1685"/>
                </a:stretch>
              </a:blipFill>
            </p:spPr>
            <p:txBody>
              <a:bodyPr/>
              <a:lstStyle/>
              <a:p>
                <a:r>
                  <a:rPr lang="tr-TR">
                    <a:noFill/>
                  </a:rPr>
                  <a:t> </a:t>
                </a:r>
              </a:p>
            </p:txBody>
          </p:sp>
        </mc:Fallback>
      </mc:AlternateContent>
    </p:spTree>
    <p:extLst>
      <p:ext uri="{BB962C8B-B14F-4D97-AF65-F5344CB8AC3E}">
        <p14:creationId xmlns:p14="http://schemas.microsoft.com/office/powerpoint/2010/main" val="390558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Aralıkların Belirlenmesi için Verimli Yol:</a:t>
            </a:r>
            <a:endParaRPr lang="tr-TR" dirty="0"/>
          </a:p>
        </p:txBody>
      </p:sp>
      <p:pic>
        <p:nvPicPr>
          <p:cNvPr id="5122" name="Picture 2" descr="golden section search ile ilgili görsel sonucu"/>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05116" y="1225956"/>
            <a:ext cx="5250508" cy="360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30152" y="1223682"/>
            <a:ext cx="5571429" cy="3600000"/>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1273558" y="5107625"/>
                <a:ext cx="9644884" cy="5900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tr-TR" i="1" smtClean="0">
                              <a:latin typeface="Cambria Math" panose="02040503050406030204" pitchFamily="18" charset="0"/>
                            </a:rPr>
                          </m:ctrlPr>
                        </m:fPr>
                        <m:num>
                          <m:r>
                            <a:rPr lang="tr-TR" b="0" i="1" smtClean="0">
                              <a:latin typeface="Cambria Math" panose="02040503050406030204" pitchFamily="18" charset="0"/>
                            </a:rPr>
                            <m:t>𝑎</m:t>
                          </m:r>
                        </m:num>
                        <m:den>
                          <m:r>
                            <a:rPr lang="tr-TR" b="0" i="1" smtClean="0">
                              <a:latin typeface="Cambria Math" panose="02040503050406030204" pitchFamily="18" charset="0"/>
                            </a:rPr>
                            <m:t>𝑏</m:t>
                          </m:r>
                        </m:den>
                      </m:f>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𝑎</m:t>
                          </m:r>
                          <m:r>
                            <a:rPr lang="tr-TR" b="0" i="1" smtClean="0">
                              <a:latin typeface="Cambria Math" panose="02040503050406030204" pitchFamily="18" charset="0"/>
                            </a:rPr>
                            <m:t>+</m:t>
                          </m:r>
                          <m:r>
                            <a:rPr lang="tr-TR" b="0" i="1" smtClean="0">
                              <a:latin typeface="Cambria Math" panose="02040503050406030204" pitchFamily="18" charset="0"/>
                            </a:rPr>
                            <m:t>𝑏</m:t>
                          </m:r>
                        </m:num>
                        <m:den>
                          <m:r>
                            <a:rPr lang="tr-TR" b="0" i="1" smtClean="0">
                              <a:latin typeface="Cambria Math" panose="02040503050406030204" pitchFamily="18" charset="0"/>
                            </a:rPr>
                            <m:t>𝑎</m:t>
                          </m:r>
                        </m:den>
                      </m:f>
                      <m:r>
                        <a:rPr lang="tr-TR" b="0" i="1" smtClean="0">
                          <a:latin typeface="Cambria Math" panose="02040503050406030204" pitchFamily="18" charset="0"/>
                          <a:ea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𝑎</m:t>
                          </m:r>
                        </m:num>
                        <m:den>
                          <m:r>
                            <a:rPr lang="tr-TR" i="1">
                              <a:latin typeface="Cambria Math" panose="02040503050406030204" pitchFamily="18" charset="0"/>
                            </a:rPr>
                            <m:t>𝑏</m:t>
                          </m:r>
                        </m:den>
                      </m:f>
                      <m:r>
                        <a:rPr lang="tr-TR" b="0" i="1" smtClean="0">
                          <a:latin typeface="Cambria Math" panose="02040503050406030204" pitchFamily="18" charset="0"/>
                          <a:ea typeface="Cambria Math" panose="02040503050406030204" pitchFamily="18" charset="0"/>
                        </a:rPr>
                        <m:t>=1+</m:t>
                      </m:r>
                      <m:f>
                        <m:fPr>
                          <m:ctrlPr>
                            <a:rPr lang="tr-TR" b="0" i="1" smtClean="0">
                              <a:latin typeface="Cambria Math" panose="02040503050406030204" pitchFamily="18" charset="0"/>
                              <a:ea typeface="Cambria Math" panose="02040503050406030204" pitchFamily="18" charset="0"/>
                            </a:rPr>
                          </m:ctrlPr>
                        </m:fPr>
                        <m:num>
                          <m:r>
                            <a:rPr lang="tr-TR" b="0" i="1" smtClean="0">
                              <a:latin typeface="Cambria Math" panose="02040503050406030204" pitchFamily="18" charset="0"/>
                              <a:ea typeface="Cambria Math" panose="02040503050406030204" pitchFamily="18" charset="0"/>
                            </a:rPr>
                            <m:t>𝑏</m:t>
                          </m:r>
                        </m:num>
                        <m:den>
                          <m:r>
                            <a:rPr lang="tr-TR" b="0" i="1" smtClean="0">
                              <a:latin typeface="Cambria Math" panose="02040503050406030204" pitchFamily="18" charset="0"/>
                              <a:ea typeface="Cambria Math" panose="02040503050406030204" pitchFamily="18" charset="0"/>
                            </a:rPr>
                            <m:t>𝑎</m:t>
                          </m:r>
                        </m:den>
                      </m:f>
                      <m:r>
                        <a:rPr lang="tr-TR" b="0" i="1" smtClean="0">
                          <a:latin typeface="Cambria Math" panose="02040503050406030204" pitchFamily="18" charset="0"/>
                          <a:ea typeface="Cambria Math" panose="02040503050406030204" pitchFamily="18" charset="0"/>
                        </a:rPr>
                        <m:t>⟹</m:t>
                      </m:r>
                      <m:f>
                        <m:fPr>
                          <m:ctrlPr>
                            <a:rPr lang="tr-TR" b="0" i="1" smtClean="0">
                              <a:latin typeface="Cambria Math" panose="02040503050406030204" pitchFamily="18" charset="0"/>
                              <a:ea typeface="Cambria Math" panose="02040503050406030204" pitchFamily="18" charset="0"/>
                            </a:rPr>
                          </m:ctrlPr>
                        </m:fPr>
                        <m:num>
                          <m:r>
                            <a:rPr lang="tr-TR" b="0" i="1" smtClean="0">
                              <a:latin typeface="Cambria Math" panose="02040503050406030204" pitchFamily="18" charset="0"/>
                              <a:ea typeface="Cambria Math" panose="02040503050406030204" pitchFamily="18" charset="0"/>
                            </a:rPr>
                            <m:t>1</m:t>
                          </m:r>
                        </m:num>
                        <m:den>
                          <m:r>
                            <a:rPr lang="tr-TR" b="0" i="1" smtClean="0">
                              <a:latin typeface="Cambria Math" panose="02040503050406030204" pitchFamily="18" charset="0"/>
                              <a:ea typeface="Cambria Math" panose="02040503050406030204" pitchFamily="18" charset="0"/>
                            </a:rPr>
                            <m:t>𝑅</m:t>
                          </m:r>
                        </m:den>
                      </m:f>
                      <m:r>
                        <a:rPr lang="tr-TR" b="0" i="1" smtClean="0">
                          <a:latin typeface="Cambria Math" panose="02040503050406030204" pitchFamily="18" charset="0"/>
                          <a:ea typeface="Cambria Math" panose="02040503050406030204" pitchFamily="18" charset="0"/>
                        </a:rPr>
                        <m:t>=1+</m:t>
                      </m:r>
                      <m:r>
                        <a:rPr lang="tr-TR" b="0" i="1" smtClean="0">
                          <a:latin typeface="Cambria Math" panose="02040503050406030204" pitchFamily="18" charset="0"/>
                          <a:ea typeface="Cambria Math" panose="02040503050406030204" pitchFamily="18" charset="0"/>
                        </a:rPr>
                        <m:t>𝑅</m:t>
                      </m:r>
                      <m:r>
                        <a:rPr lang="tr-TR" b="0" i="1" smtClean="0">
                          <a:latin typeface="Cambria Math" panose="02040503050406030204" pitchFamily="18" charset="0"/>
                          <a:ea typeface="Cambria Math" panose="02040503050406030204" pitchFamily="18" charset="0"/>
                        </a:rPr>
                        <m:t>⟹</m:t>
                      </m:r>
                      <m:sSup>
                        <m:sSupPr>
                          <m:ctrlPr>
                            <a:rPr lang="tr-TR" b="0" i="1" smtClean="0">
                              <a:latin typeface="Cambria Math" panose="02040503050406030204" pitchFamily="18" charset="0"/>
                              <a:ea typeface="Cambria Math" panose="02040503050406030204" pitchFamily="18" charset="0"/>
                            </a:rPr>
                          </m:ctrlPr>
                        </m:sSupPr>
                        <m:e>
                          <m:r>
                            <a:rPr lang="tr-TR" b="0" i="1" smtClean="0">
                              <a:latin typeface="Cambria Math" panose="02040503050406030204" pitchFamily="18" charset="0"/>
                              <a:ea typeface="Cambria Math" panose="02040503050406030204" pitchFamily="18" charset="0"/>
                            </a:rPr>
                            <m:t>𝑅</m:t>
                          </m:r>
                        </m:e>
                        <m:sup>
                          <m:r>
                            <a:rPr lang="tr-TR" b="0" i="1" smtClean="0">
                              <a:latin typeface="Cambria Math" panose="02040503050406030204" pitchFamily="18" charset="0"/>
                              <a:ea typeface="Cambria Math" panose="02040503050406030204" pitchFamily="18" charset="0"/>
                            </a:rPr>
                            <m:t>2</m:t>
                          </m:r>
                        </m:sup>
                      </m:sSup>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𝑅</m:t>
                      </m:r>
                      <m:r>
                        <a:rPr lang="tr-TR" b="0" i="1" smtClean="0">
                          <a:latin typeface="Cambria Math" panose="02040503050406030204" pitchFamily="18" charset="0"/>
                          <a:ea typeface="Cambria Math" panose="02040503050406030204" pitchFamily="18" charset="0"/>
                        </a:rPr>
                        <m:t>−1=0⟹</m:t>
                      </m:r>
                      <m:r>
                        <a:rPr lang="tr-TR" b="0" i="1" smtClean="0">
                          <a:latin typeface="Cambria Math" panose="02040503050406030204" pitchFamily="18" charset="0"/>
                          <a:ea typeface="Cambria Math" panose="02040503050406030204" pitchFamily="18" charset="0"/>
                        </a:rPr>
                        <m:t>𝑅</m:t>
                      </m:r>
                      <m:r>
                        <a:rPr lang="tr-TR" b="0" i="1" smtClean="0">
                          <a:latin typeface="Cambria Math" panose="02040503050406030204" pitchFamily="18" charset="0"/>
                          <a:ea typeface="Cambria Math" panose="02040503050406030204" pitchFamily="18" charset="0"/>
                        </a:rPr>
                        <m:t>=</m:t>
                      </m:r>
                      <m:f>
                        <m:fPr>
                          <m:ctrlPr>
                            <a:rPr lang="tr-TR" b="0" i="1" smtClean="0">
                              <a:latin typeface="Cambria Math" panose="02040503050406030204" pitchFamily="18" charset="0"/>
                              <a:ea typeface="Cambria Math" panose="02040503050406030204" pitchFamily="18" charset="0"/>
                            </a:rPr>
                          </m:ctrlPr>
                        </m:fPr>
                        <m:num>
                          <m:r>
                            <a:rPr lang="tr-TR" b="0" i="1" smtClean="0">
                              <a:latin typeface="Cambria Math" panose="02040503050406030204" pitchFamily="18" charset="0"/>
                              <a:ea typeface="Cambria Math" panose="02040503050406030204" pitchFamily="18" charset="0"/>
                            </a:rPr>
                            <m:t>−1+</m:t>
                          </m:r>
                          <m:rad>
                            <m:radPr>
                              <m:degHide m:val="on"/>
                              <m:ctrlPr>
                                <a:rPr lang="tr-TR" b="0" i="1" smtClean="0">
                                  <a:latin typeface="Cambria Math" panose="02040503050406030204" pitchFamily="18" charset="0"/>
                                  <a:ea typeface="Cambria Math" panose="02040503050406030204" pitchFamily="18" charset="0"/>
                                </a:rPr>
                              </m:ctrlPr>
                            </m:radPr>
                            <m:deg/>
                            <m:e>
                              <m:r>
                                <a:rPr lang="tr-TR" b="0" i="1" smtClean="0">
                                  <a:latin typeface="Cambria Math" panose="02040503050406030204" pitchFamily="18" charset="0"/>
                                  <a:ea typeface="Cambria Math" panose="02040503050406030204" pitchFamily="18" charset="0"/>
                                </a:rPr>
                                <m:t>5</m:t>
                              </m:r>
                            </m:e>
                          </m:rad>
                        </m:num>
                        <m:den>
                          <m:r>
                            <a:rPr lang="tr-TR" b="0" i="1" smtClean="0">
                              <a:latin typeface="Cambria Math" panose="02040503050406030204" pitchFamily="18" charset="0"/>
                              <a:ea typeface="Cambria Math" panose="02040503050406030204" pitchFamily="18" charset="0"/>
                            </a:rPr>
                            <m:t>2</m:t>
                          </m:r>
                        </m:den>
                      </m:f>
                      <m:r>
                        <a:rPr lang="tr-TR" b="0" i="0" smtClean="0">
                          <a:latin typeface="Cambria Math" panose="02040503050406030204" pitchFamily="18" charset="0"/>
                          <a:ea typeface="Cambria Math" panose="02040503050406030204" pitchFamily="18" charset="0"/>
                        </a:rPr>
                        <m:t>=0.618=</m:t>
                      </m:r>
                      <m:r>
                        <m:rPr>
                          <m:sty m:val="p"/>
                        </m:rPr>
                        <a:rPr lang="tr-TR" b="0" i="0" smtClean="0">
                          <a:latin typeface="Cambria Math" panose="02040503050406030204" pitchFamily="18" charset="0"/>
                          <a:ea typeface="Cambria Math" panose="02040503050406030204" pitchFamily="18" charset="0"/>
                        </a:rPr>
                        <m:t>Alt</m:t>
                      </m:r>
                      <m:r>
                        <a:rPr lang="tr-TR" b="0" i="0" smtClean="0">
                          <a:latin typeface="Cambria Math" panose="02040503050406030204" pitchFamily="18" charset="0"/>
                          <a:ea typeface="Cambria Math" panose="02040503050406030204" pitchFamily="18" charset="0"/>
                        </a:rPr>
                        <m:t>𝚤</m:t>
                      </m:r>
                      <m:r>
                        <m:rPr>
                          <m:sty m:val="p"/>
                        </m:rPr>
                        <a:rPr lang="tr-TR" b="0" i="0" smtClean="0">
                          <a:latin typeface="Cambria Math" panose="02040503050406030204" pitchFamily="18" charset="0"/>
                          <a:ea typeface="Cambria Math" panose="02040503050406030204" pitchFamily="18" charset="0"/>
                        </a:rPr>
                        <m:t>n</m:t>
                      </m:r>
                      <m:r>
                        <a:rPr lang="tr-TR" b="0" i="0" smtClean="0">
                          <a:latin typeface="Cambria Math" panose="02040503050406030204" pitchFamily="18" charset="0"/>
                          <a:ea typeface="Cambria Math" panose="02040503050406030204" pitchFamily="18" charset="0"/>
                        </a:rPr>
                        <m:t> </m:t>
                      </m:r>
                      <m:r>
                        <m:rPr>
                          <m:sty m:val="p"/>
                        </m:rPr>
                        <a:rPr lang="tr-TR" b="0" i="0" smtClean="0">
                          <a:latin typeface="Cambria Math" panose="02040503050406030204" pitchFamily="18" charset="0"/>
                          <a:ea typeface="Cambria Math" panose="02040503050406030204" pitchFamily="18" charset="0"/>
                        </a:rPr>
                        <m:t>Oran</m:t>
                      </m:r>
                    </m:oMath>
                  </m:oMathPara>
                </a14:m>
                <a:endParaRPr lang="tr-TR" dirty="0"/>
              </a:p>
            </p:txBody>
          </p:sp>
        </mc:Choice>
        <mc:Fallback xmlns="">
          <p:sp>
            <p:nvSpPr>
              <p:cNvPr id="4" name="TextBox 3"/>
              <p:cNvSpPr txBox="1">
                <a:spLocks noRot="1" noChangeAspect="1" noMove="1" noResize="1" noEditPoints="1" noAdjustHandles="1" noChangeArrowheads="1" noChangeShapeType="1" noTextEdit="1"/>
              </p:cNvSpPr>
              <p:nvPr/>
            </p:nvSpPr>
            <p:spPr>
              <a:xfrm>
                <a:off x="1273558" y="5107625"/>
                <a:ext cx="9644884" cy="590098"/>
              </a:xfrm>
              <a:prstGeom prst="rect">
                <a:avLst/>
              </a:prstGeom>
              <a:blipFill rotWithShape="0">
                <a:blip r:embed="rId4"/>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324535" y="5983941"/>
                <a:ext cx="28922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1</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𝑎</m:t>
                          </m:r>
                        </m:sub>
                      </m:sSub>
                      <m:r>
                        <a:rPr lang="tr-TR" b="0" i="1" smtClean="0">
                          <a:latin typeface="Cambria Math" panose="02040503050406030204" pitchFamily="18" charset="0"/>
                        </a:rPr>
                        <m:t>+</m:t>
                      </m:r>
                      <m:r>
                        <a:rPr lang="tr-TR" b="0" i="1" smtClean="0">
                          <a:latin typeface="Cambria Math" panose="02040503050406030204" pitchFamily="18" charset="0"/>
                        </a:rPr>
                        <m:t>𝑎</m:t>
                      </m:r>
                      <m:r>
                        <a:rPr lang="tr-TR" b="0" i="1" smtClean="0">
                          <a:latin typeface="Cambria Math" panose="02040503050406030204" pitchFamily="18" charset="0"/>
                        </a:rPr>
                        <m:t>  </m:t>
                      </m:r>
                      <m:r>
                        <a:rPr lang="tr-TR" b="0" i="1" smtClean="0">
                          <a:latin typeface="Cambria Math" panose="02040503050406030204" pitchFamily="18" charset="0"/>
                        </a:rPr>
                        <m:t>𝑣𝑒</m:t>
                      </m:r>
                      <m:sSub>
                        <m:sSubPr>
                          <m:ctrlPr>
                            <a:rPr lang="tr-TR" i="1">
                              <a:latin typeface="Cambria Math" panose="02040503050406030204" pitchFamily="18" charset="0"/>
                            </a:rPr>
                          </m:ctrlPr>
                        </m:sSubPr>
                        <m:e>
                          <m:r>
                            <a:rPr lang="tr-TR" b="0" i="1" smtClean="0">
                              <a:latin typeface="Cambria Math" panose="02040503050406030204" pitchFamily="18" charset="0"/>
                            </a:rPr>
                            <m:t>  </m:t>
                          </m:r>
                          <m:r>
                            <a:rPr lang="tr-TR" i="1">
                              <a:latin typeface="Cambria Math" panose="02040503050406030204" pitchFamily="18" charset="0"/>
                            </a:rPr>
                            <m:t>𝑥</m:t>
                          </m:r>
                        </m:e>
                        <m:sub>
                          <m:r>
                            <a:rPr lang="tr-TR" b="0" i="1" smtClean="0">
                              <a:latin typeface="Cambria Math" panose="02040503050406030204" pitchFamily="18" charset="0"/>
                            </a:rPr>
                            <m:t>2</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ü</m:t>
                          </m:r>
                        </m:sub>
                      </m:sSub>
                      <m:r>
                        <a:rPr lang="tr-TR" b="0" i="1" smtClean="0">
                          <a:latin typeface="Cambria Math" panose="02040503050406030204" pitchFamily="18" charset="0"/>
                        </a:rPr>
                        <m:t>−</m:t>
                      </m:r>
                      <m:r>
                        <a:rPr lang="tr-TR" b="0" i="1" smtClean="0">
                          <a:latin typeface="Cambria Math" panose="02040503050406030204" pitchFamily="18" charset="0"/>
                        </a:rPr>
                        <m:t>𝑎</m:t>
                      </m:r>
                    </m:oMath>
                  </m:oMathPara>
                </a14:m>
                <a:endParaRPr lang="tr-TR" dirty="0"/>
              </a:p>
            </p:txBody>
          </p:sp>
        </mc:Choice>
        <mc:Fallback xmlns="">
          <p:sp>
            <p:nvSpPr>
              <p:cNvPr id="6" name="TextBox 5"/>
              <p:cNvSpPr txBox="1">
                <a:spLocks noRot="1" noChangeAspect="1" noMove="1" noResize="1" noEditPoints="1" noAdjustHandles="1" noChangeArrowheads="1" noChangeShapeType="1" noTextEdit="1"/>
              </p:cNvSpPr>
              <p:nvPr/>
            </p:nvSpPr>
            <p:spPr>
              <a:xfrm>
                <a:off x="1324535" y="5983941"/>
                <a:ext cx="2892266" cy="276999"/>
              </a:xfrm>
              <a:prstGeom prst="rect">
                <a:avLst/>
              </a:prstGeom>
              <a:blipFill rotWithShape="0">
                <a:blip r:embed="rId5"/>
                <a:stretch>
                  <a:fillRect b="-15556"/>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092886" y="5921189"/>
                <a:ext cx="28922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1</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ü</m:t>
                          </m:r>
                        </m:sub>
                      </m:sSub>
                      <m:r>
                        <a:rPr lang="tr-TR" b="0" i="1" smtClean="0">
                          <a:latin typeface="Cambria Math" panose="02040503050406030204" pitchFamily="18" charset="0"/>
                        </a:rPr>
                        <m:t>−</m:t>
                      </m:r>
                      <m:r>
                        <a:rPr lang="tr-TR" b="0" i="1" smtClean="0">
                          <a:latin typeface="Cambria Math" panose="02040503050406030204" pitchFamily="18" charset="0"/>
                        </a:rPr>
                        <m:t>𝑏</m:t>
                      </m:r>
                      <m:r>
                        <a:rPr lang="tr-TR" b="0" i="1" smtClean="0">
                          <a:latin typeface="Cambria Math" panose="02040503050406030204" pitchFamily="18" charset="0"/>
                        </a:rPr>
                        <m:t>  </m:t>
                      </m:r>
                      <m:r>
                        <a:rPr lang="tr-TR" b="0" i="1" smtClean="0">
                          <a:latin typeface="Cambria Math" panose="02040503050406030204" pitchFamily="18" charset="0"/>
                        </a:rPr>
                        <m:t>𝑣𝑒</m:t>
                      </m:r>
                      <m:sSub>
                        <m:sSubPr>
                          <m:ctrlPr>
                            <a:rPr lang="tr-TR" i="1">
                              <a:latin typeface="Cambria Math" panose="02040503050406030204" pitchFamily="18" charset="0"/>
                            </a:rPr>
                          </m:ctrlPr>
                        </m:sSubPr>
                        <m:e>
                          <m:r>
                            <a:rPr lang="tr-TR" b="0" i="1" smtClean="0">
                              <a:latin typeface="Cambria Math" panose="02040503050406030204" pitchFamily="18" charset="0"/>
                            </a:rPr>
                            <m:t>  </m:t>
                          </m:r>
                          <m:r>
                            <a:rPr lang="tr-TR" i="1">
                              <a:latin typeface="Cambria Math" panose="02040503050406030204" pitchFamily="18" charset="0"/>
                            </a:rPr>
                            <m:t>𝑥</m:t>
                          </m:r>
                        </m:e>
                        <m:sub>
                          <m:r>
                            <a:rPr lang="tr-TR" b="0" i="1" smtClean="0">
                              <a:latin typeface="Cambria Math" panose="02040503050406030204" pitchFamily="18" charset="0"/>
                            </a:rPr>
                            <m:t>2</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𝑎</m:t>
                          </m:r>
                        </m:sub>
                      </m:sSub>
                      <m:r>
                        <a:rPr lang="tr-TR" b="0" i="1" smtClean="0">
                          <a:latin typeface="Cambria Math" panose="02040503050406030204" pitchFamily="18" charset="0"/>
                        </a:rPr>
                        <m:t>+</m:t>
                      </m:r>
                      <m:r>
                        <a:rPr lang="tr-TR" b="0" i="1" smtClean="0">
                          <a:latin typeface="Cambria Math" panose="02040503050406030204" pitchFamily="18" charset="0"/>
                        </a:rPr>
                        <m:t>𝑏</m:t>
                      </m:r>
                    </m:oMath>
                  </m:oMathPara>
                </a14:m>
                <a:endParaRPr lang="tr-TR" dirty="0"/>
              </a:p>
            </p:txBody>
          </p:sp>
        </mc:Choice>
        <mc:Fallback xmlns="">
          <p:sp>
            <p:nvSpPr>
              <p:cNvPr id="8" name="TextBox 7"/>
              <p:cNvSpPr txBox="1">
                <a:spLocks noRot="1" noChangeAspect="1" noMove="1" noResize="1" noEditPoints="1" noAdjustHandles="1" noChangeArrowheads="1" noChangeShapeType="1" noTextEdit="1"/>
              </p:cNvSpPr>
              <p:nvPr/>
            </p:nvSpPr>
            <p:spPr>
              <a:xfrm>
                <a:off x="8092886" y="5921189"/>
                <a:ext cx="2892266" cy="276999"/>
              </a:xfrm>
              <a:prstGeom prst="rect">
                <a:avLst/>
              </a:prstGeom>
              <a:blipFill rotWithShape="0">
                <a:blip r:embed="rId6"/>
                <a:stretch>
                  <a:fillRect r="-422" b="-15217"/>
                </a:stretch>
              </a:blipFill>
            </p:spPr>
            <p:txBody>
              <a:bodyPr/>
              <a:lstStyle/>
              <a:p>
                <a:r>
                  <a:rPr lang="tr-TR">
                    <a:noFill/>
                  </a:rPr>
                  <a:t> </a:t>
                </a:r>
              </a:p>
            </p:txBody>
          </p:sp>
        </mc:Fallback>
      </mc:AlternateContent>
      <p:sp>
        <p:nvSpPr>
          <p:cNvPr id="7" name="Left-Right Arrow 6"/>
          <p:cNvSpPr/>
          <p:nvPr/>
        </p:nvSpPr>
        <p:spPr>
          <a:xfrm>
            <a:off x="5042647" y="6037729"/>
            <a:ext cx="2312894" cy="14791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0" name="TextBox 9"/>
              <p:cNvSpPr txBox="1"/>
              <p:nvPr/>
            </p:nvSpPr>
            <p:spPr>
              <a:xfrm>
                <a:off x="5107641" y="5719483"/>
                <a:ext cx="209070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i="1" smtClean="0">
                          <a:latin typeface="Cambria Math" panose="02040503050406030204" pitchFamily="18" charset="0"/>
                        </a:rPr>
                        <m:t>𝑎</m:t>
                      </m:r>
                      <m:r>
                        <a:rPr lang="tr-TR" sz="2400" b="0" i="1" smtClean="0">
                          <a:latin typeface="Cambria Math" panose="02040503050406030204" pitchFamily="18" charset="0"/>
                        </a:rPr>
                        <m:t>=</m:t>
                      </m:r>
                      <m:r>
                        <a:rPr lang="tr-TR" sz="2400" b="0" i="1" smtClean="0">
                          <a:latin typeface="Cambria Math" panose="02040503050406030204" pitchFamily="18" charset="0"/>
                        </a:rPr>
                        <m:t>𝑅</m:t>
                      </m:r>
                      <m:d>
                        <m:dPr>
                          <m:ctrlPr>
                            <a:rPr lang="tr-TR" sz="2400" b="0" i="1" smtClean="0">
                              <a:latin typeface="Cambria Math" panose="02040503050406030204" pitchFamily="18" charset="0"/>
                            </a:rPr>
                          </m:ctrlPr>
                        </m:dPr>
                        <m:e>
                          <m:sSub>
                            <m:sSubPr>
                              <m:ctrlPr>
                                <a:rPr lang="tr-TR" sz="2400" i="1">
                                  <a:latin typeface="Cambria Math" panose="02040503050406030204" pitchFamily="18" charset="0"/>
                                </a:rPr>
                              </m:ctrlPr>
                            </m:sSubPr>
                            <m:e>
                              <m:r>
                                <a:rPr lang="tr-TR" sz="2400" i="1">
                                  <a:latin typeface="Cambria Math" panose="02040503050406030204" pitchFamily="18" charset="0"/>
                                </a:rPr>
                                <m:t>𝑥</m:t>
                              </m:r>
                            </m:e>
                            <m:sub>
                              <m:r>
                                <a:rPr lang="tr-TR" sz="2400" i="1">
                                  <a:latin typeface="Cambria Math" panose="02040503050406030204" pitchFamily="18" charset="0"/>
                                </a:rPr>
                                <m:t>ü</m:t>
                              </m:r>
                            </m:sub>
                          </m:sSub>
                          <m:r>
                            <a:rPr lang="tr-TR" sz="2400" i="1">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𝑥</m:t>
                              </m:r>
                            </m:e>
                            <m:sub>
                              <m:r>
                                <a:rPr lang="tr-TR" sz="2400" i="1">
                                  <a:latin typeface="Cambria Math" panose="02040503050406030204" pitchFamily="18" charset="0"/>
                                </a:rPr>
                                <m:t>𝑎</m:t>
                              </m:r>
                            </m:sub>
                          </m:sSub>
                        </m:e>
                      </m:d>
                    </m:oMath>
                  </m:oMathPara>
                </a14:m>
                <a:endParaRPr lang="tr-TR"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5107641" y="5719483"/>
                <a:ext cx="2090701" cy="369332"/>
              </a:xfrm>
              <a:prstGeom prst="rect">
                <a:avLst/>
              </a:prstGeom>
              <a:blipFill rotWithShape="0">
                <a:blip r:embed="rId7"/>
                <a:stretch>
                  <a:fillRect l="-1749" b="-14754"/>
                </a:stretch>
              </a:blipFill>
            </p:spPr>
            <p:txBody>
              <a:bodyPr/>
              <a:lstStyle/>
              <a:p>
                <a:r>
                  <a:rPr lang="tr-TR">
                    <a:noFill/>
                  </a:rPr>
                  <a:t> </a:t>
                </a:r>
              </a:p>
            </p:txBody>
          </p:sp>
        </mc:Fallback>
      </mc:AlternateContent>
    </p:spTree>
    <p:extLst>
      <p:ext uri="{BB962C8B-B14F-4D97-AF65-F5344CB8AC3E}">
        <p14:creationId xmlns:p14="http://schemas.microsoft.com/office/powerpoint/2010/main" val="2216778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Aralıklar Bulunduktan Sonra Karşılaştırma</a:t>
            </a:r>
            <a:endParaRPr lang="tr-TR" dirty="0"/>
          </a:p>
        </p:txBody>
      </p:sp>
      <p:sp>
        <p:nvSpPr>
          <p:cNvPr id="3" name="Content Placeholder 2"/>
          <p:cNvSpPr>
            <a:spLocks noGrp="1"/>
          </p:cNvSpPr>
          <p:nvPr>
            <p:ph idx="1"/>
          </p:nvPr>
        </p:nvSpPr>
        <p:spPr/>
        <p:txBody>
          <a:bodyPr/>
          <a:lstStyle/>
          <a:p>
            <a:r>
              <a:rPr lang="tr-TR" dirty="0" smtClean="0"/>
              <a:t>Eğer f(x</a:t>
            </a:r>
            <a:r>
              <a:rPr lang="tr-TR" baseline="-25000" dirty="0" smtClean="0"/>
              <a:t>1</a:t>
            </a:r>
            <a:r>
              <a:rPr lang="tr-TR" dirty="0" smtClean="0"/>
              <a:t>)&lt;f(x</a:t>
            </a:r>
            <a:r>
              <a:rPr lang="tr-TR" baseline="-25000" dirty="0" smtClean="0"/>
              <a:t>2</a:t>
            </a:r>
            <a:r>
              <a:rPr lang="tr-TR" dirty="0" smtClean="0"/>
              <a:t>) ise, x</a:t>
            </a:r>
            <a:r>
              <a:rPr lang="tr-TR" baseline="-25000" dirty="0" smtClean="0"/>
              <a:t>1</a:t>
            </a:r>
            <a:r>
              <a:rPr lang="tr-TR" dirty="0" smtClean="0"/>
              <a:t>’in sağında kalan x</a:t>
            </a:r>
            <a:r>
              <a:rPr lang="tr-TR" baseline="-25000" dirty="0" smtClean="0"/>
              <a:t>1</a:t>
            </a:r>
            <a:r>
              <a:rPr lang="tr-TR" dirty="0" smtClean="0"/>
              <a:t> ile </a:t>
            </a:r>
            <a:r>
              <a:rPr lang="tr-TR" dirty="0" err="1" smtClean="0"/>
              <a:t>x</a:t>
            </a:r>
            <a:r>
              <a:rPr lang="tr-TR" baseline="-25000" dirty="0" err="1" smtClean="0"/>
              <a:t>ü</a:t>
            </a:r>
            <a:r>
              <a:rPr lang="tr-TR" dirty="0" smtClean="0"/>
              <a:t> arasındaki bölge atılır. Çünkü bu bölge maksimumu içermez. Bu durumda ikinci adım için x</a:t>
            </a:r>
            <a:r>
              <a:rPr lang="tr-TR" baseline="-25000" dirty="0" smtClean="0"/>
              <a:t>1</a:t>
            </a:r>
            <a:r>
              <a:rPr lang="tr-TR" dirty="0" smtClean="0"/>
              <a:t> yeni </a:t>
            </a:r>
            <a:r>
              <a:rPr lang="tr-TR" dirty="0" err="1" smtClean="0"/>
              <a:t>x</a:t>
            </a:r>
            <a:r>
              <a:rPr lang="tr-TR" baseline="-25000" dirty="0" err="1" smtClean="0"/>
              <a:t>ü</a:t>
            </a:r>
            <a:r>
              <a:rPr lang="tr-TR" dirty="0" smtClean="0"/>
              <a:t> olur.</a:t>
            </a:r>
          </a:p>
          <a:p>
            <a:r>
              <a:rPr lang="tr-TR" dirty="0" smtClean="0"/>
              <a:t>Eğer f(x</a:t>
            </a:r>
            <a:r>
              <a:rPr lang="tr-TR" baseline="-25000" dirty="0" smtClean="0"/>
              <a:t>1</a:t>
            </a:r>
            <a:r>
              <a:rPr lang="tr-TR" dirty="0" smtClean="0"/>
              <a:t>)&gt;f(x</a:t>
            </a:r>
            <a:r>
              <a:rPr lang="tr-TR" baseline="-25000" dirty="0" smtClean="0"/>
              <a:t>2</a:t>
            </a:r>
            <a:r>
              <a:rPr lang="tr-TR" dirty="0" smtClean="0"/>
              <a:t>) ise, x</a:t>
            </a:r>
            <a:r>
              <a:rPr lang="tr-TR" baseline="-25000" dirty="0" smtClean="0"/>
              <a:t>2</a:t>
            </a:r>
            <a:r>
              <a:rPr lang="tr-TR" dirty="0" smtClean="0"/>
              <a:t>’nin solunda </a:t>
            </a:r>
            <a:r>
              <a:rPr lang="tr-TR" dirty="0" err="1" smtClean="0"/>
              <a:t>x</a:t>
            </a:r>
            <a:r>
              <a:rPr lang="tr-TR" baseline="-25000" dirty="0" err="1" smtClean="0"/>
              <a:t>a</a:t>
            </a:r>
            <a:r>
              <a:rPr lang="tr-TR" dirty="0" smtClean="0"/>
              <a:t> ile x</a:t>
            </a:r>
            <a:r>
              <a:rPr lang="tr-TR" baseline="-25000" dirty="0" smtClean="0"/>
              <a:t>2</a:t>
            </a:r>
            <a:r>
              <a:rPr lang="tr-TR" dirty="0" smtClean="0"/>
              <a:t> arasındaki bölge atılır.</a:t>
            </a:r>
            <a:endParaRPr lang="tr-TR" dirty="0"/>
          </a:p>
        </p:txBody>
      </p:sp>
      <p:pic>
        <p:nvPicPr>
          <p:cNvPr id="6" name="Picture 5"/>
          <p:cNvPicPr>
            <a:picLocks noChangeAspect="1"/>
          </p:cNvPicPr>
          <p:nvPr/>
        </p:nvPicPr>
        <p:blipFill>
          <a:blip r:embed="rId2"/>
          <a:stretch>
            <a:fillRect/>
          </a:stretch>
        </p:blipFill>
        <p:spPr>
          <a:xfrm>
            <a:off x="2368592" y="2934888"/>
            <a:ext cx="5572227" cy="3596952"/>
          </a:xfrm>
          <a:prstGeom prst="rect">
            <a:avLst/>
          </a:prstGeom>
        </p:spPr>
      </p:pic>
    </p:spTree>
    <p:extLst>
      <p:ext uri="{BB962C8B-B14F-4D97-AF65-F5344CB8AC3E}">
        <p14:creationId xmlns:p14="http://schemas.microsoft.com/office/powerpoint/2010/main" val="170188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err="1" smtClean="0"/>
              <a:t>İterasyonları</a:t>
            </a:r>
            <a:r>
              <a:rPr lang="tr-TR" dirty="0" smtClean="0"/>
              <a:t> Durdurma</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sSub>
                      <m:sSubPr>
                        <m:ctrlPr>
                          <a:rPr lang="tr-TR" i="1" smtClean="0">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𝜀</m:t>
                        </m:r>
                      </m:e>
                      <m:sub>
                        <m:r>
                          <a:rPr lang="tr-TR" b="0" i="1" smtClean="0">
                            <a:latin typeface="Cambria Math" panose="02040503050406030204" pitchFamily="18" charset="0"/>
                          </a:rPr>
                          <m:t>𝑎</m:t>
                        </m:r>
                      </m:sub>
                    </m:sSub>
                    <m:r>
                      <a:rPr lang="tr-TR" b="0" i="1" smtClean="0">
                        <a:latin typeface="Cambria Math" panose="02040503050406030204" pitchFamily="18" charset="0"/>
                      </a:rPr>
                      <m:t>=</m:t>
                    </m:r>
                    <m:d>
                      <m:dPr>
                        <m:ctrlPr>
                          <a:rPr lang="tr-TR" b="0" i="1" smtClean="0">
                            <a:latin typeface="Cambria Math" panose="02040503050406030204" pitchFamily="18" charset="0"/>
                          </a:rPr>
                        </m:ctrlPr>
                      </m:dPr>
                      <m:e>
                        <m:r>
                          <a:rPr lang="tr-TR" b="0" i="1" smtClean="0">
                            <a:latin typeface="Cambria Math" panose="02040503050406030204" pitchFamily="18" charset="0"/>
                          </a:rPr>
                          <m:t>1−</m:t>
                        </m:r>
                        <m:r>
                          <a:rPr lang="tr-TR" b="0" i="1" smtClean="0">
                            <a:latin typeface="Cambria Math" panose="02040503050406030204" pitchFamily="18" charset="0"/>
                          </a:rPr>
                          <m:t>𝑅</m:t>
                        </m:r>
                      </m:e>
                    </m:d>
                    <m:d>
                      <m:dPr>
                        <m:begChr m:val="|"/>
                        <m:endChr m:val="|"/>
                        <m:ctrlPr>
                          <a:rPr lang="tr-TR" b="0" i="1" smtClean="0">
                            <a:latin typeface="Cambria Math" panose="02040503050406030204" pitchFamily="18" charset="0"/>
                          </a:rPr>
                        </m:ctrlPr>
                      </m:dPr>
                      <m:e>
                        <m:f>
                          <m:fPr>
                            <m:ctrlPr>
                              <a:rPr lang="tr-TR" b="0" i="1" smtClean="0">
                                <a:latin typeface="Cambria Math" panose="02040503050406030204" pitchFamily="18" charset="0"/>
                              </a:rPr>
                            </m:ctrlPr>
                          </m:fPr>
                          <m:num>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ü</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𝑎</m:t>
                                </m:r>
                              </m:sub>
                            </m:sSub>
                          </m:num>
                          <m:den>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𝑜𝑝𝑡</m:t>
                                </m:r>
                              </m:sub>
                            </m:sSub>
                          </m:den>
                        </m:f>
                      </m:e>
                    </m:d>
                    <m:r>
                      <a:rPr lang="tr-TR" b="0" i="1" smtClean="0">
                        <a:latin typeface="Cambria Math" panose="02040503050406030204" pitchFamily="18" charset="0"/>
                      </a:rPr>
                      <m:t>%100</m:t>
                    </m:r>
                  </m:oMath>
                </a14:m>
                <a:r>
                  <a:rPr lang="tr-TR" dirty="0" smtClean="0"/>
                  <a:t> Burada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𝑜𝑝𝑡</m:t>
                        </m:r>
                      </m:sub>
                    </m:sSub>
                  </m:oMath>
                </a14:m>
                <a:r>
                  <a:rPr lang="tr-TR" dirty="0" smtClean="0"/>
                  <a:t> ,o </a:t>
                </a:r>
                <a:r>
                  <a:rPr lang="tr-TR" dirty="0" err="1" smtClean="0"/>
                  <a:t>iterasyondaki</a:t>
                </a:r>
                <a:r>
                  <a:rPr lang="tr-TR" dirty="0" smtClean="0"/>
                  <a:t> optimum değerdir, yani x</a:t>
                </a:r>
                <a:r>
                  <a:rPr lang="tr-TR" baseline="-25000" dirty="0" smtClean="0"/>
                  <a:t>1</a:t>
                </a:r>
                <a:r>
                  <a:rPr lang="tr-TR" dirty="0" smtClean="0"/>
                  <a:t> veya x</a:t>
                </a:r>
                <a:r>
                  <a:rPr lang="tr-TR" baseline="-25000" dirty="0" smtClean="0"/>
                  <a:t>2</a:t>
                </a:r>
                <a:r>
                  <a:rPr lang="tr-TR" dirty="0" smtClean="0"/>
                  <a:t> hangisinin fonksiyon değeri daha yüksekse o içinde bulunulan </a:t>
                </a:r>
                <a:r>
                  <a:rPr lang="tr-TR" dirty="0" err="1" smtClean="0"/>
                  <a:t>iterasyon</a:t>
                </a:r>
                <a:r>
                  <a:rPr lang="tr-TR" dirty="0" smtClean="0"/>
                  <a:t> için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𝑜𝑝𝑡</m:t>
                        </m:r>
                      </m:sub>
                    </m:sSub>
                  </m:oMath>
                </a14:m>
                <a:r>
                  <a:rPr lang="tr-TR" dirty="0" smtClean="0"/>
                  <a:t> dur.</a:t>
                </a:r>
              </a:p>
              <a:p>
                <a:r>
                  <a:rPr lang="tr-TR" dirty="0" smtClean="0"/>
                  <a:t>Alternatif olarak x</a:t>
                </a:r>
                <a:r>
                  <a:rPr lang="tr-TR" baseline="-25000" dirty="0" smtClean="0"/>
                  <a:t>1</a:t>
                </a:r>
                <a:r>
                  <a:rPr lang="tr-TR" dirty="0" smtClean="0"/>
                  <a:t>-x</a:t>
                </a:r>
                <a:r>
                  <a:rPr lang="tr-TR" baseline="-25000" dirty="0" smtClean="0"/>
                  <a:t>2</a:t>
                </a:r>
                <a:r>
                  <a:rPr lang="tr-TR" dirty="0" smtClean="0"/>
                  <a:t> durdurma kriteri olarak kullanılabilir.</a:t>
                </a:r>
              </a:p>
              <a:p>
                <a:r>
                  <a:rPr lang="tr-TR" dirty="0" smtClean="0"/>
                  <a:t>Çünkü çalışılan aralık, her bir </a:t>
                </a:r>
                <a:r>
                  <a:rPr lang="tr-TR" dirty="0" err="1" smtClean="0"/>
                  <a:t>iterasyonda</a:t>
                </a:r>
                <a:r>
                  <a:rPr lang="tr-TR" dirty="0" smtClean="0"/>
                  <a:t> R ile orantılı olarak küçülür; </a:t>
                </a:r>
                <a14:m>
                  <m:oMath xmlns:m="http://schemas.openxmlformats.org/officeDocument/2006/math">
                    <m:r>
                      <a:rPr lang="tr-TR" sz="1800" i="1">
                        <a:latin typeface="Cambria Math" panose="02040503050406030204" pitchFamily="18" charset="0"/>
                      </a:rPr>
                      <m:t>𝑎</m:t>
                    </m:r>
                    <m:r>
                      <a:rPr lang="tr-TR" sz="1800" i="1">
                        <a:latin typeface="Cambria Math" panose="02040503050406030204" pitchFamily="18" charset="0"/>
                      </a:rPr>
                      <m:t>=</m:t>
                    </m:r>
                    <m:r>
                      <a:rPr lang="tr-TR" sz="1800" i="1">
                        <a:latin typeface="Cambria Math" panose="02040503050406030204" pitchFamily="18" charset="0"/>
                      </a:rPr>
                      <m:t>𝑅</m:t>
                    </m:r>
                    <m:d>
                      <m:dPr>
                        <m:ctrlPr>
                          <a:rPr lang="tr-TR" sz="1800" i="1">
                            <a:latin typeface="Cambria Math" panose="02040503050406030204" pitchFamily="18" charset="0"/>
                          </a:rPr>
                        </m:ctrlPr>
                      </m:dPr>
                      <m:e>
                        <m:sSub>
                          <m:sSubPr>
                            <m:ctrlPr>
                              <a:rPr lang="tr-TR" sz="1800" i="1">
                                <a:latin typeface="Cambria Math" panose="02040503050406030204" pitchFamily="18" charset="0"/>
                              </a:rPr>
                            </m:ctrlPr>
                          </m:sSubPr>
                          <m:e>
                            <m:r>
                              <a:rPr lang="tr-TR" sz="1800" i="1">
                                <a:latin typeface="Cambria Math" panose="02040503050406030204" pitchFamily="18" charset="0"/>
                              </a:rPr>
                              <m:t>𝑥</m:t>
                            </m:r>
                          </m:e>
                          <m:sub>
                            <m:r>
                              <a:rPr lang="tr-TR" sz="1800" i="1">
                                <a:latin typeface="Cambria Math" panose="02040503050406030204" pitchFamily="18" charset="0"/>
                              </a:rPr>
                              <m:t>ü</m:t>
                            </m:r>
                          </m:sub>
                        </m:sSub>
                        <m:r>
                          <a:rPr lang="tr-TR" sz="1800" i="1">
                            <a:latin typeface="Cambria Math" panose="02040503050406030204" pitchFamily="18" charset="0"/>
                          </a:rPr>
                          <m:t>−</m:t>
                        </m:r>
                        <m:sSub>
                          <m:sSubPr>
                            <m:ctrlPr>
                              <a:rPr lang="tr-TR" sz="1800" i="1">
                                <a:latin typeface="Cambria Math" panose="02040503050406030204" pitchFamily="18" charset="0"/>
                              </a:rPr>
                            </m:ctrlPr>
                          </m:sSubPr>
                          <m:e>
                            <m:r>
                              <a:rPr lang="tr-TR" sz="1800" i="1">
                                <a:latin typeface="Cambria Math" panose="02040503050406030204" pitchFamily="18" charset="0"/>
                              </a:rPr>
                              <m:t>𝑥</m:t>
                            </m:r>
                          </m:e>
                          <m:sub>
                            <m:r>
                              <a:rPr lang="tr-TR" sz="1800" i="1">
                                <a:latin typeface="Cambria Math" panose="02040503050406030204" pitchFamily="18" charset="0"/>
                              </a:rPr>
                              <m:t>𝑎</m:t>
                            </m:r>
                          </m:sub>
                        </m:sSub>
                      </m:e>
                    </m:d>
                  </m:oMath>
                </a14:m>
                <a:endParaRPr lang="tr-TR" sz="1800" dirty="0" smtClean="0"/>
              </a:p>
              <a:p>
                <a:pPr marL="109728" indent="0">
                  <a:buNone/>
                </a:pPr>
                <a:endParaRPr lang="tr-TR" dirty="0"/>
              </a:p>
              <a:p>
                <a:pPr marL="109728" indent="0">
                  <a:buNone/>
                </a:pPr>
                <a:endParaRPr lang="tr-TR" dirty="0" smtClean="0"/>
              </a:p>
              <a:p>
                <a:pPr marL="109728" indent="0">
                  <a:buNone/>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56440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solidFill>
                  <a:srgbClr val="696464"/>
                </a:solidFill>
              </a:rPr>
              <a:t>Örnek Problem:</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tr-TR" sz="2000" b="1" dirty="0" smtClean="0"/>
                  <a:t>Örnek Problem:</a:t>
                </a:r>
                <a:r>
                  <a:rPr lang="tr-TR" sz="2000" dirty="0" smtClean="0"/>
                  <a:t> Golden bölme araması kullanarak </a:t>
                </a:r>
                <a14:m>
                  <m:oMath xmlns:m="http://schemas.openxmlformats.org/officeDocument/2006/math">
                    <m:r>
                      <a:rPr lang="tr-TR" sz="2000" i="1" dirty="0" smtClean="0">
                        <a:latin typeface="Cambria Math" panose="02040503050406030204" pitchFamily="18" charset="0"/>
                      </a:rPr>
                      <m:t>𝑓</m:t>
                    </m:r>
                    <m:r>
                      <a:rPr lang="tr-TR" sz="2000" i="1" dirty="0" smtClean="0">
                        <a:latin typeface="Cambria Math" panose="02040503050406030204" pitchFamily="18" charset="0"/>
                      </a:rPr>
                      <m:t>(</m:t>
                    </m:r>
                    <m:r>
                      <a:rPr lang="tr-TR" sz="2000" i="1" dirty="0" smtClean="0">
                        <a:latin typeface="Cambria Math" panose="02040503050406030204" pitchFamily="18" charset="0"/>
                      </a:rPr>
                      <m:t>𝑥</m:t>
                    </m:r>
                    <m:r>
                      <a:rPr lang="tr-TR" sz="2000" i="1" dirty="0" smtClean="0">
                        <a:latin typeface="Cambria Math" panose="02040503050406030204" pitchFamily="18" charset="0"/>
                      </a:rPr>
                      <m:t>)=2</m:t>
                    </m:r>
                    <m:r>
                      <a:rPr lang="tr-TR" sz="2000" i="1" dirty="0" smtClean="0">
                        <a:latin typeface="Cambria Math" panose="02040503050406030204" pitchFamily="18" charset="0"/>
                      </a:rPr>
                      <m:t>𝑠𝑖𝑛𝑥</m:t>
                    </m:r>
                    <m:r>
                      <a:rPr lang="tr-TR" sz="2000" i="1" dirty="0" smtClean="0">
                        <a:latin typeface="Cambria Math" panose="02040503050406030204" pitchFamily="18" charset="0"/>
                      </a:rPr>
                      <m:t>−</m:t>
                    </m:r>
                    <m:f>
                      <m:fPr>
                        <m:ctrlPr>
                          <a:rPr lang="tr-TR" sz="2000" i="1" dirty="0" smtClean="0">
                            <a:latin typeface="Cambria Math" panose="02040503050406030204" pitchFamily="18" charset="0"/>
                          </a:rPr>
                        </m:ctrlPr>
                      </m:fPr>
                      <m:num>
                        <m:sSup>
                          <m:sSupPr>
                            <m:ctrlPr>
                              <a:rPr lang="tr-TR" sz="2000" i="1" dirty="0" smtClean="0">
                                <a:latin typeface="Cambria Math" panose="02040503050406030204" pitchFamily="18" charset="0"/>
                              </a:rPr>
                            </m:ctrlPr>
                          </m:sSupPr>
                          <m:e>
                            <m:r>
                              <a:rPr lang="tr-TR" sz="2000" b="0" i="1" dirty="0" smtClean="0">
                                <a:latin typeface="Cambria Math" panose="02040503050406030204" pitchFamily="18" charset="0"/>
                              </a:rPr>
                              <m:t>𝑥</m:t>
                            </m:r>
                          </m:e>
                          <m:sup>
                            <m:r>
                              <a:rPr lang="tr-TR" sz="2000" b="0" i="1" dirty="0" smtClean="0">
                                <a:latin typeface="Cambria Math" panose="02040503050406030204" pitchFamily="18" charset="0"/>
                              </a:rPr>
                              <m:t>2</m:t>
                            </m:r>
                          </m:sup>
                        </m:sSup>
                      </m:num>
                      <m:den>
                        <m:r>
                          <a:rPr lang="tr-TR" sz="2000" b="0" i="1" dirty="0" smtClean="0">
                            <a:latin typeface="Cambria Math" panose="02040503050406030204" pitchFamily="18" charset="0"/>
                          </a:rPr>
                          <m:t>10</m:t>
                        </m:r>
                      </m:den>
                    </m:f>
                  </m:oMath>
                </a14:m>
                <a:r>
                  <a:rPr lang="tr-TR" sz="2000" b="1" dirty="0" smtClean="0"/>
                  <a:t> </a:t>
                </a:r>
                <a:r>
                  <a:rPr lang="tr-TR" sz="2000" dirty="0" smtClean="0"/>
                  <a:t>fonksiyonunun </a:t>
                </a:r>
                <a:r>
                  <a:rPr lang="tr-TR" sz="2000" dirty="0" err="1" smtClean="0"/>
                  <a:t>x</a:t>
                </a:r>
                <a:r>
                  <a:rPr lang="tr-TR" sz="2000" baseline="-25000" dirty="0" err="1" smtClean="0"/>
                  <a:t>a</a:t>
                </a:r>
                <a:r>
                  <a:rPr lang="tr-TR" sz="2000" dirty="0" smtClean="0"/>
                  <a:t>=0 ile </a:t>
                </a:r>
                <a:r>
                  <a:rPr lang="tr-TR" sz="2000" dirty="0" err="1" smtClean="0"/>
                  <a:t>x</a:t>
                </a:r>
                <a:r>
                  <a:rPr lang="tr-TR" sz="2000" baseline="-25000" dirty="0" err="1" smtClean="0"/>
                  <a:t>ü</a:t>
                </a:r>
                <a:r>
                  <a:rPr lang="tr-TR" sz="2000" dirty="0" smtClean="0"/>
                  <a:t>=4 aralığında maksimumunu bulun.</a:t>
                </a:r>
              </a:p>
              <a:p>
                <a:r>
                  <a:rPr lang="tr-TR" sz="2000" b="1" dirty="0" smtClean="0"/>
                  <a:t>Çözüm: </a:t>
                </a:r>
              </a:p>
              <a:p>
                <a:r>
                  <a:rPr lang="tr-TR" sz="2000" dirty="0" smtClean="0"/>
                  <a:t>Önce iki iç noktayı bulmak üzere altın oran kullanılır. </a:t>
                </a:r>
                <a14:m>
                  <m:oMath xmlns:m="http://schemas.openxmlformats.org/officeDocument/2006/math">
                    <m:r>
                      <a:rPr lang="tr-TR" sz="2000" i="1">
                        <a:latin typeface="Cambria Math" panose="02040503050406030204" pitchFamily="18" charset="0"/>
                      </a:rPr>
                      <m:t>𝑎</m:t>
                    </m:r>
                    <m:r>
                      <a:rPr lang="tr-TR" sz="2000" i="1">
                        <a:latin typeface="Cambria Math" panose="02040503050406030204" pitchFamily="18" charset="0"/>
                      </a:rPr>
                      <m:t>=</m:t>
                    </m:r>
                    <m:r>
                      <a:rPr lang="tr-TR" sz="2000" i="1">
                        <a:latin typeface="Cambria Math" panose="02040503050406030204" pitchFamily="18" charset="0"/>
                      </a:rPr>
                      <m:t>𝑅</m:t>
                    </m:r>
                    <m:d>
                      <m:dPr>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tr-TR" sz="2000" i="1">
                                <a:latin typeface="Cambria Math" panose="02040503050406030204" pitchFamily="18" charset="0"/>
                              </a:rPr>
                              <m:t>𝑥</m:t>
                            </m:r>
                          </m:e>
                          <m:sub>
                            <m:r>
                              <a:rPr lang="tr-TR" sz="2000" i="1">
                                <a:latin typeface="Cambria Math" panose="02040503050406030204" pitchFamily="18" charset="0"/>
                              </a:rPr>
                              <m:t>ü</m:t>
                            </m:r>
                          </m:sub>
                        </m:sSub>
                        <m:r>
                          <a:rPr lang="tr-TR" sz="2000" i="1">
                            <a:latin typeface="Cambria Math" panose="02040503050406030204" pitchFamily="18" charset="0"/>
                          </a:rPr>
                          <m:t>−</m:t>
                        </m:r>
                        <m:sSub>
                          <m:sSubPr>
                            <m:ctrlPr>
                              <a:rPr lang="tr-TR" sz="2000" i="1">
                                <a:latin typeface="Cambria Math" panose="02040503050406030204" pitchFamily="18" charset="0"/>
                              </a:rPr>
                            </m:ctrlPr>
                          </m:sSubPr>
                          <m:e>
                            <m:r>
                              <a:rPr lang="tr-TR" sz="2000" i="1">
                                <a:latin typeface="Cambria Math" panose="02040503050406030204" pitchFamily="18" charset="0"/>
                              </a:rPr>
                              <m:t>𝑥</m:t>
                            </m:r>
                          </m:e>
                          <m:sub>
                            <m:r>
                              <a:rPr lang="tr-TR" sz="2000" i="1">
                                <a:latin typeface="Cambria Math" panose="02040503050406030204" pitchFamily="18" charset="0"/>
                              </a:rPr>
                              <m:t>𝑎</m:t>
                            </m:r>
                          </m:sub>
                        </m:sSub>
                      </m:e>
                    </m:d>
                  </m:oMath>
                </a14:m>
                <a:endParaRPr lang="tr-TR" sz="2000" dirty="0" smtClean="0"/>
              </a:p>
              <a:p>
                <a:pPr marL="109728" indent="0">
                  <a:buNone/>
                </a:pPr>
                <a14:m>
                  <m:oMathPara xmlns:m="http://schemas.openxmlformats.org/officeDocument/2006/math">
                    <m:oMathParaPr>
                      <m:jc m:val="centerGroup"/>
                    </m:oMathParaPr>
                    <m:oMath xmlns:m="http://schemas.openxmlformats.org/officeDocument/2006/math">
                      <m:r>
                        <a:rPr lang="tr-TR" sz="2000" i="1">
                          <a:latin typeface="Cambria Math" panose="02040503050406030204" pitchFamily="18" charset="0"/>
                        </a:rPr>
                        <m:t>𝑎</m:t>
                      </m:r>
                      <m:r>
                        <a:rPr lang="tr-TR" sz="2000" i="1">
                          <a:latin typeface="Cambria Math" panose="02040503050406030204" pitchFamily="18" charset="0"/>
                        </a:rPr>
                        <m:t>=</m:t>
                      </m:r>
                      <m:r>
                        <a:rPr lang="tr-TR" sz="2000" i="1">
                          <a:latin typeface="Cambria Math" panose="02040503050406030204" pitchFamily="18" charset="0"/>
                        </a:rPr>
                        <m:t>𝑅</m:t>
                      </m:r>
                      <m:d>
                        <m:dPr>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tr-TR" sz="2000" i="1">
                                  <a:latin typeface="Cambria Math" panose="02040503050406030204" pitchFamily="18" charset="0"/>
                                </a:rPr>
                                <m:t>𝑥</m:t>
                              </m:r>
                            </m:e>
                            <m:sub>
                              <m:r>
                                <a:rPr lang="tr-TR" sz="2000" i="1">
                                  <a:latin typeface="Cambria Math" panose="02040503050406030204" pitchFamily="18" charset="0"/>
                                </a:rPr>
                                <m:t>ü</m:t>
                              </m:r>
                            </m:sub>
                          </m:sSub>
                          <m:r>
                            <a:rPr lang="tr-TR" sz="2000" i="1">
                              <a:latin typeface="Cambria Math" panose="02040503050406030204" pitchFamily="18" charset="0"/>
                            </a:rPr>
                            <m:t>−</m:t>
                          </m:r>
                          <m:sSub>
                            <m:sSubPr>
                              <m:ctrlPr>
                                <a:rPr lang="tr-TR" sz="2000" i="1">
                                  <a:latin typeface="Cambria Math" panose="02040503050406030204" pitchFamily="18" charset="0"/>
                                </a:rPr>
                              </m:ctrlPr>
                            </m:sSubPr>
                            <m:e>
                              <m:r>
                                <a:rPr lang="tr-TR" sz="2000" i="1">
                                  <a:latin typeface="Cambria Math" panose="02040503050406030204" pitchFamily="18" charset="0"/>
                                </a:rPr>
                                <m:t>𝑥</m:t>
                              </m:r>
                            </m:e>
                            <m:sub>
                              <m:r>
                                <a:rPr lang="tr-TR" sz="2000" i="1">
                                  <a:latin typeface="Cambria Math" panose="02040503050406030204" pitchFamily="18" charset="0"/>
                                </a:rPr>
                                <m:t>𝑎</m:t>
                              </m:r>
                            </m:sub>
                          </m:sSub>
                        </m:e>
                      </m:d>
                      <m:r>
                        <a:rPr lang="tr-TR" sz="2000" b="0" i="1" smtClean="0">
                          <a:latin typeface="Cambria Math" panose="02040503050406030204" pitchFamily="18" charset="0"/>
                        </a:rPr>
                        <m:t>=</m:t>
                      </m:r>
                      <m:r>
                        <a:rPr lang="tr-TR" sz="2000">
                          <a:latin typeface="Cambria Math" panose="02040503050406030204" pitchFamily="18" charset="0"/>
                          <a:ea typeface="Cambria Math" panose="02040503050406030204" pitchFamily="18" charset="0"/>
                        </a:rPr>
                        <m:t>0.618</m:t>
                      </m:r>
                      <m:d>
                        <m:dPr>
                          <m:ctrlPr>
                            <a:rPr lang="tr-TR" sz="2000" b="0" i="1" smtClean="0">
                              <a:latin typeface="Cambria Math" panose="02040503050406030204" pitchFamily="18" charset="0"/>
                              <a:ea typeface="Cambria Math" panose="02040503050406030204" pitchFamily="18" charset="0"/>
                            </a:rPr>
                          </m:ctrlPr>
                        </m:dPr>
                        <m:e>
                          <m:r>
                            <a:rPr lang="tr-TR" sz="2000" b="0" i="0" smtClean="0">
                              <a:latin typeface="Cambria Math" panose="02040503050406030204" pitchFamily="18" charset="0"/>
                              <a:ea typeface="Cambria Math" panose="02040503050406030204" pitchFamily="18" charset="0"/>
                            </a:rPr>
                            <m:t>4−0</m:t>
                          </m:r>
                        </m:e>
                      </m:d>
                      <m:r>
                        <a:rPr lang="tr-TR" sz="2000" b="0" i="0" smtClean="0">
                          <a:latin typeface="Cambria Math" panose="02040503050406030204" pitchFamily="18" charset="0"/>
                          <a:ea typeface="Cambria Math" panose="02040503050406030204" pitchFamily="18" charset="0"/>
                        </a:rPr>
                        <m:t>=2.472</m:t>
                      </m:r>
                    </m:oMath>
                  </m:oMathPara>
                </a14:m>
                <a:endParaRPr lang="tr-TR" sz="2000" dirty="0" smtClean="0"/>
              </a:p>
              <a:p>
                <a:pPr marL="109728" indent="0">
                  <a:buNone/>
                </a:pPr>
                <a14:m>
                  <m:oMathPara xmlns:m="http://schemas.openxmlformats.org/officeDocument/2006/math">
                    <m:oMathParaPr>
                      <m:jc m:val="centerGroup"/>
                    </m:oMathParaPr>
                    <m:oMath xmlns:m="http://schemas.openxmlformats.org/officeDocument/2006/math">
                      <m:sSub>
                        <m:sSubPr>
                          <m:ctrlPr>
                            <a:rPr lang="tr-TR" sz="2000" i="1">
                              <a:latin typeface="Cambria Math" panose="02040503050406030204" pitchFamily="18" charset="0"/>
                            </a:rPr>
                          </m:ctrlPr>
                        </m:sSubPr>
                        <m:e>
                          <m:r>
                            <a:rPr lang="tr-TR" sz="2000" i="1">
                              <a:latin typeface="Cambria Math" panose="02040503050406030204" pitchFamily="18" charset="0"/>
                            </a:rPr>
                            <m:t>𝑥</m:t>
                          </m:r>
                        </m:e>
                        <m:sub>
                          <m:r>
                            <a:rPr lang="tr-TR" sz="2000" i="1">
                              <a:latin typeface="Cambria Math" panose="02040503050406030204" pitchFamily="18" charset="0"/>
                            </a:rPr>
                            <m:t>1</m:t>
                          </m:r>
                        </m:sub>
                      </m:sSub>
                      <m:r>
                        <a:rPr lang="tr-TR" sz="2000" i="1">
                          <a:latin typeface="Cambria Math" panose="02040503050406030204" pitchFamily="18" charset="0"/>
                        </a:rPr>
                        <m:t>=</m:t>
                      </m:r>
                      <m:sSub>
                        <m:sSubPr>
                          <m:ctrlPr>
                            <a:rPr lang="tr-TR" sz="2000" i="1">
                              <a:latin typeface="Cambria Math" panose="02040503050406030204" pitchFamily="18" charset="0"/>
                            </a:rPr>
                          </m:ctrlPr>
                        </m:sSubPr>
                        <m:e>
                          <m:r>
                            <a:rPr lang="tr-TR" sz="2000" i="1">
                              <a:latin typeface="Cambria Math" panose="02040503050406030204" pitchFamily="18" charset="0"/>
                            </a:rPr>
                            <m:t>𝑥</m:t>
                          </m:r>
                        </m:e>
                        <m:sub>
                          <m:r>
                            <a:rPr lang="tr-TR" sz="2000" i="1">
                              <a:latin typeface="Cambria Math" panose="02040503050406030204" pitchFamily="18" charset="0"/>
                            </a:rPr>
                            <m:t>𝑎</m:t>
                          </m:r>
                        </m:sub>
                      </m:sSub>
                      <m:r>
                        <a:rPr lang="tr-TR" sz="2000" i="1">
                          <a:latin typeface="Cambria Math" panose="02040503050406030204" pitchFamily="18" charset="0"/>
                        </a:rPr>
                        <m:t>+</m:t>
                      </m:r>
                      <m:r>
                        <a:rPr lang="tr-TR" sz="2000" i="1">
                          <a:latin typeface="Cambria Math" panose="02040503050406030204" pitchFamily="18" charset="0"/>
                        </a:rPr>
                        <m:t>𝑎</m:t>
                      </m:r>
                      <m:r>
                        <a:rPr lang="tr-TR" sz="2000" b="0" i="1" smtClean="0">
                          <a:latin typeface="Cambria Math" panose="02040503050406030204" pitchFamily="18" charset="0"/>
                        </a:rPr>
                        <m:t>=0+</m:t>
                      </m:r>
                      <m:r>
                        <a:rPr lang="tr-TR" sz="2000">
                          <a:latin typeface="Cambria Math" panose="02040503050406030204" pitchFamily="18" charset="0"/>
                          <a:ea typeface="Cambria Math" panose="02040503050406030204" pitchFamily="18" charset="0"/>
                        </a:rPr>
                        <m:t>2.472</m:t>
                      </m:r>
                      <m:r>
                        <a:rPr lang="tr-TR" sz="2000" b="0" i="0" smtClean="0">
                          <a:latin typeface="Cambria Math" panose="02040503050406030204" pitchFamily="18" charset="0"/>
                          <a:ea typeface="Cambria Math" panose="02040503050406030204" pitchFamily="18" charset="0"/>
                        </a:rPr>
                        <m:t>=</m:t>
                      </m:r>
                      <m:r>
                        <a:rPr lang="tr-TR" sz="2000">
                          <a:latin typeface="Cambria Math" panose="02040503050406030204" pitchFamily="18" charset="0"/>
                          <a:ea typeface="Cambria Math" panose="02040503050406030204" pitchFamily="18" charset="0"/>
                        </a:rPr>
                        <m:t>2.472</m:t>
                      </m:r>
                    </m:oMath>
                  </m:oMathPara>
                </a14:m>
                <a:endParaRPr lang="tr-TR" sz="2000" dirty="0"/>
              </a:p>
              <a:p>
                <a:pPr marL="109728" indent="0">
                  <a:buNone/>
                </a:pPr>
                <a14:m>
                  <m:oMathPara xmlns:m="http://schemas.openxmlformats.org/officeDocument/2006/math">
                    <m:oMathParaPr>
                      <m:jc m:val="centerGroup"/>
                    </m:oMathParaPr>
                    <m:oMath xmlns:m="http://schemas.openxmlformats.org/officeDocument/2006/math">
                      <m:sSub>
                        <m:sSubPr>
                          <m:ctrlPr>
                            <a:rPr lang="tr-TR" sz="2000" i="1">
                              <a:latin typeface="Cambria Math" panose="02040503050406030204" pitchFamily="18" charset="0"/>
                            </a:rPr>
                          </m:ctrlPr>
                        </m:sSubPr>
                        <m:e>
                          <m:r>
                            <a:rPr lang="tr-TR" sz="2000" i="1">
                              <a:latin typeface="Cambria Math" panose="02040503050406030204" pitchFamily="18" charset="0"/>
                            </a:rPr>
                            <m:t>  </m:t>
                          </m:r>
                          <m:r>
                            <a:rPr lang="tr-TR" sz="2000" i="1">
                              <a:latin typeface="Cambria Math" panose="02040503050406030204" pitchFamily="18" charset="0"/>
                            </a:rPr>
                            <m:t>𝑥</m:t>
                          </m:r>
                        </m:e>
                        <m:sub>
                          <m:r>
                            <a:rPr lang="tr-TR" sz="2000" i="1">
                              <a:latin typeface="Cambria Math" panose="02040503050406030204" pitchFamily="18" charset="0"/>
                            </a:rPr>
                            <m:t>2</m:t>
                          </m:r>
                        </m:sub>
                      </m:sSub>
                      <m:r>
                        <a:rPr lang="tr-TR" sz="2000" i="1">
                          <a:latin typeface="Cambria Math" panose="02040503050406030204" pitchFamily="18" charset="0"/>
                        </a:rPr>
                        <m:t>=</m:t>
                      </m:r>
                      <m:sSub>
                        <m:sSubPr>
                          <m:ctrlPr>
                            <a:rPr lang="tr-TR" sz="2000" i="1">
                              <a:latin typeface="Cambria Math" panose="02040503050406030204" pitchFamily="18" charset="0"/>
                            </a:rPr>
                          </m:ctrlPr>
                        </m:sSubPr>
                        <m:e>
                          <m:r>
                            <a:rPr lang="tr-TR" sz="2000" i="1">
                              <a:latin typeface="Cambria Math" panose="02040503050406030204" pitchFamily="18" charset="0"/>
                            </a:rPr>
                            <m:t>𝑥</m:t>
                          </m:r>
                        </m:e>
                        <m:sub>
                          <m:r>
                            <a:rPr lang="tr-TR" sz="2000" i="1">
                              <a:latin typeface="Cambria Math" panose="02040503050406030204" pitchFamily="18" charset="0"/>
                            </a:rPr>
                            <m:t>ü</m:t>
                          </m:r>
                        </m:sub>
                      </m:sSub>
                      <m:r>
                        <a:rPr lang="tr-TR" sz="2000" i="1">
                          <a:latin typeface="Cambria Math" panose="02040503050406030204" pitchFamily="18" charset="0"/>
                        </a:rPr>
                        <m:t>−</m:t>
                      </m:r>
                      <m:r>
                        <a:rPr lang="tr-TR" sz="2000" i="1">
                          <a:latin typeface="Cambria Math" panose="02040503050406030204" pitchFamily="18" charset="0"/>
                        </a:rPr>
                        <m:t>𝑎</m:t>
                      </m:r>
                      <m:r>
                        <a:rPr lang="tr-TR" sz="2000" b="0" i="1" smtClean="0">
                          <a:latin typeface="Cambria Math" panose="02040503050406030204" pitchFamily="18" charset="0"/>
                        </a:rPr>
                        <m:t>=4−</m:t>
                      </m:r>
                      <m:r>
                        <a:rPr lang="tr-TR" sz="2000">
                          <a:latin typeface="Cambria Math" panose="02040503050406030204" pitchFamily="18" charset="0"/>
                          <a:ea typeface="Cambria Math" panose="02040503050406030204" pitchFamily="18" charset="0"/>
                        </a:rPr>
                        <m:t>2.472</m:t>
                      </m:r>
                      <m:r>
                        <a:rPr lang="tr-TR" sz="2000" b="0" i="0" smtClean="0">
                          <a:latin typeface="Cambria Math" panose="02040503050406030204" pitchFamily="18" charset="0"/>
                          <a:ea typeface="Cambria Math" panose="02040503050406030204" pitchFamily="18" charset="0"/>
                        </a:rPr>
                        <m:t>=1.1528</m:t>
                      </m:r>
                    </m:oMath>
                  </m:oMathPara>
                </a14:m>
                <a:endParaRPr lang="tr-TR" sz="2000" dirty="0" smtClean="0"/>
              </a:p>
              <a:p>
                <a:r>
                  <a:rPr lang="tr-TR" sz="2000" dirty="0"/>
                  <a:t>Sonra fonksiyon değerleri hesaplanır; f(x1)= f(</a:t>
                </a:r>
                <a14:m>
                  <m:oMath xmlns:m="http://schemas.openxmlformats.org/officeDocument/2006/math">
                    <m:r>
                      <a:rPr lang="tr-TR" sz="2000">
                        <a:latin typeface="Cambria Math" panose="02040503050406030204" pitchFamily="18" charset="0"/>
                      </a:rPr>
                      <m:t>2.472</m:t>
                    </m:r>
                  </m:oMath>
                </a14:m>
                <a:r>
                  <a:rPr lang="tr-TR" sz="2000" dirty="0"/>
                  <a:t>)=0.63 ve f(x2)=f(1.528)=1.765</a:t>
                </a:r>
              </a:p>
              <a:p>
                <a:r>
                  <a:rPr lang="tr-TR" sz="2000" dirty="0"/>
                  <a:t>Sonra karşılaştırma yapılır; </a:t>
                </a:r>
              </a:p>
              <a:p>
                <a:pPr lvl="1"/>
                <a:r>
                  <a:rPr lang="tr-TR" sz="2000" dirty="0"/>
                  <a:t>Eğer f(x</a:t>
                </a:r>
                <a:r>
                  <a:rPr lang="tr-TR" sz="2000" baseline="-25000" dirty="0"/>
                  <a:t>1</a:t>
                </a:r>
                <a:r>
                  <a:rPr lang="tr-TR" sz="2000" dirty="0"/>
                  <a:t>)&lt;f(x</a:t>
                </a:r>
                <a:r>
                  <a:rPr lang="tr-TR" sz="2000" baseline="-25000" dirty="0"/>
                  <a:t>2</a:t>
                </a:r>
                <a:r>
                  <a:rPr lang="tr-TR" sz="2000" dirty="0"/>
                  <a:t>) ise, x</a:t>
                </a:r>
                <a:r>
                  <a:rPr lang="tr-TR" sz="2000" baseline="-25000" dirty="0"/>
                  <a:t>1</a:t>
                </a:r>
                <a:r>
                  <a:rPr lang="tr-TR" sz="2000" dirty="0"/>
                  <a:t>’in sağında kalan x</a:t>
                </a:r>
                <a:r>
                  <a:rPr lang="tr-TR" sz="2000" baseline="-25000" dirty="0"/>
                  <a:t>1</a:t>
                </a:r>
                <a:r>
                  <a:rPr lang="tr-TR" sz="2000" dirty="0"/>
                  <a:t> ile </a:t>
                </a:r>
                <a:r>
                  <a:rPr lang="tr-TR" sz="2000" dirty="0" err="1"/>
                  <a:t>x</a:t>
                </a:r>
                <a:r>
                  <a:rPr lang="tr-TR" sz="2000" baseline="-25000" dirty="0" err="1"/>
                  <a:t>ü</a:t>
                </a:r>
                <a:r>
                  <a:rPr lang="tr-TR" sz="2000" dirty="0"/>
                  <a:t> arasındaki bölge atılır. Bu durumda ikinci adım için x</a:t>
                </a:r>
                <a:r>
                  <a:rPr lang="tr-TR" sz="2000" baseline="-25000" dirty="0"/>
                  <a:t>1</a:t>
                </a:r>
                <a:r>
                  <a:rPr lang="tr-TR" sz="2000" dirty="0"/>
                  <a:t> yeni </a:t>
                </a:r>
                <a:r>
                  <a:rPr lang="tr-TR" sz="2000" dirty="0" err="1"/>
                  <a:t>x</a:t>
                </a:r>
                <a:r>
                  <a:rPr lang="tr-TR" sz="2000" baseline="-25000" dirty="0" err="1"/>
                  <a:t>ü</a:t>
                </a:r>
                <a:r>
                  <a:rPr lang="tr-TR" sz="2000" dirty="0"/>
                  <a:t> olur.</a:t>
                </a:r>
              </a:p>
              <a:p>
                <a:pPr lvl="1"/>
                <a:r>
                  <a:rPr lang="tr-TR" sz="2000" dirty="0"/>
                  <a:t>Eğer f(x</a:t>
                </a:r>
                <a:r>
                  <a:rPr lang="tr-TR" sz="2000" baseline="-25000" dirty="0"/>
                  <a:t>1</a:t>
                </a:r>
                <a:r>
                  <a:rPr lang="tr-TR" sz="2000" dirty="0"/>
                  <a:t>)&gt;f(x</a:t>
                </a:r>
                <a:r>
                  <a:rPr lang="tr-TR" sz="2000" baseline="-25000" dirty="0"/>
                  <a:t>2</a:t>
                </a:r>
                <a:r>
                  <a:rPr lang="tr-TR" sz="2000" dirty="0"/>
                  <a:t>) ise, x</a:t>
                </a:r>
                <a:r>
                  <a:rPr lang="tr-TR" sz="2000" baseline="-25000" dirty="0"/>
                  <a:t>2</a:t>
                </a:r>
                <a:r>
                  <a:rPr lang="tr-TR" sz="2000" dirty="0"/>
                  <a:t>’nin solunda </a:t>
                </a:r>
                <a:r>
                  <a:rPr lang="tr-TR" sz="2000" dirty="0" err="1"/>
                  <a:t>x</a:t>
                </a:r>
                <a:r>
                  <a:rPr lang="tr-TR" sz="2000" baseline="-25000" dirty="0" err="1"/>
                  <a:t>a</a:t>
                </a:r>
                <a:r>
                  <a:rPr lang="tr-TR" sz="2000" dirty="0"/>
                  <a:t> ile x</a:t>
                </a:r>
                <a:r>
                  <a:rPr lang="tr-TR" sz="2000" baseline="-25000" dirty="0"/>
                  <a:t>2</a:t>
                </a:r>
                <a:r>
                  <a:rPr lang="tr-TR" sz="2000" dirty="0"/>
                  <a:t> arasındaki bölge atılabilir. Bu durumda ikinci adım için x</a:t>
                </a:r>
                <a:r>
                  <a:rPr lang="tr-TR" sz="2000" baseline="-25000" dirty="0"/>
                  <a:t>2</a:t>
                </a:r>
                <a:r>
                  <a:rPr lang="tr-TR" sz="2000" dirty="0"/>
                  <a:t> yeni </a:t>
                </a:r>
                <a:r>
                  <a:rPr lang="tr-TR" sz="2000" dirty="0" err="1"/>
                  <a:t>x</a:t>
                </a:r>
                <a:r>
                  <a:rPr lang="tr-TR" sz="2000" baseline="-25000" dirty="0" err="1"/>
                  <a:t>a</a:t>
                </a:r>
                <a:r>
                  <a:rPr lang="tr-TR" sz="2000" dirty="0"/>
                  <a:t> olur.</a:t>
                </a:r>
              </a:p>
              <a:p>
                <a:r>
                  <a:rPr lang="tr-TR" sz="2000" dirty="0"/>
                  <a:t>Bu adımda f(x</a:t>
                </a:r>
                <a:r>
                  <a:rPr lang="tr-TR" sz="2000" baseline="-25000" dirty="0"/>
                  <a:t>1</a:t>
                </a:r>
                <a:r>
                  <a:rPr lang="tr-TR" sz="2000" dirty="0"/>
                  <a:t>)&lt;f(x</a:t>
                </a:r>
                <a:r>
                  <a:rPr lang="tr-TR" sz="2000" baseline="-25000" dirty="0"/>
                  <a:t>2</a:t>
                </a:r>
                <a:r>
                  <a:rPr lang="tr-TR" sz="2000" dirty="0"/>
                  <a:t>)  0.63 &lt; 1.765 olduğundan yeni </a:t>
                </a:r>
                <a:r>
                  <a:rPr lang="tr-TR" sz="2000" dirty="0" err="1"/>
                  <a:t>x</a:t>
                </a:r>
                <a:r>
                  <a:rPr lang="tr-TR" sz="2000" baseline="-25000" dirty="0" err="1"/>
                  <a:t>ü</a:t>
                </a:r>
                <a:r>
                  <a:rPr lang="tr-TR" sz="2000" dirty="0"/>
                  <a:t>=2.472</a:t>
                </a:r>
              </a:p>
              <a:p>
                <a:pPr marL="109728" indent="0">
                  <a:buNone/>
                </a:pPr>
                <a:endParaRPr lang="tr-TR" dirty="0"/>
              </a:p>
              <a:p>
                <a:pPr marL="109728" indent="0">
                  <a:buNone/>
                </a:pPr>
                <a:endParaRPr lang="tr-TR" dirty="0"/>
              </a:p>
              <a:p>
                <a:pPr marL="109728" indent="0">
                  <a:buNone/>
                </a:pPr>
                <a:endParaRPr lang="tr-TR" dirty="0" smtClean="0"/>
              </a:p>
              <a:p>
                <a:pPr marL="109728" indent="0">
                  <a:buNone/>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258898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Örnek Problem:</a:t>
            </a:r>
            <a:endParaRPr lang="tr-TR" dirty="0"/>
          </a:p>
        </p:txBody>
      </p:sp>
      <p:sp>
        <p:nvSpPr>
          <p:cNvPr id="3" name="Content Placeholder 2"/>
          <p:cNvSpPr>
            <a:spLocks noGrp="1"/>
          </p:cNvSpPr>
          <p:nvPr>
            <p:ph idx="1"/>
          </p:nvPr>
        </p:nvSpPr>
        <p:spPr>
          <a:xfrm>
            <a:off x="609600" y="1191986"/>
            <a:ext cx="10972800" cy="459014"/>
          </a:xfrm>
        </p:spPr>
        <p:txBody>
          <a:bodyPr>
            <a:normAutofit/>
          </a:bodyPr>
          <a:lstStyle/>
          <a:p>
            <a:r>
              <a:rPr lang="tr-TR" sz="2000" dirty="0" smtClean="0"/>
              <a:t>Adımlar istenilen hata sınırına ulaşana değin tekrarlanır</a:t>
            </a:r>
            <a:endParaRPr lang="tr-TR" sz="2000" dirty="0"/>
          </a:p>
        </p:txBody>
      </p:sp>
      <p:graphicFrame>
        <p:nvGraphicFramePr>
          <p:cNvPr id="4" name="Object 3"/>
          <p:cNvGraphicFramePr>
            <a:graphicFrameLocks noChangeAspect="1"/>
          </p:cNvGraphicFramePr>
          <p:nvPr>
            <p:extLst>
              <p:ext uri="{D42A27DB-BD31-4B8C-83A1-F6EECF244321}">
                <p14:modId xmlns:p14="http://schemas.microsoft.com/office/powerpoint/2010/main" val="2353797427"/>
              </p:ext>
            </p:extLst>
          </p:nvPr>
        </p:nvGraphicFramePr>
        <p:xfrm>
          <a:off x="1123950" y="1651000"/>
          <a:ext cx="8735847" cy="4554310"/>
        </p:xfrm>
        <a:graphic>
          <a:graphicData uri="http://schemas.openxmlformats.org/presentationml/2006/ole">
            <mc:AlternateContent xmlns:mc="http://schemas.openxmlformats.org/markup-compatibility/2006">
              <mc:Choice xmlns:v="urn:schemas-microsoft-com:vml" Requires="v">
                <p:oleObj spid="_x0000_s6212" name="Worksheet" r:id="rId3" imgW="5134109" imgH="2676458" progId="Excel.Sheet.12">
                  <p:embed/>
                </p:oleObj>
              </mc:Choice>
              <mc:Fallback>
                <p:oleObj name="Worksheet" r:id="rId3" imgW="5134109" imgH="2676458" progId="Excel.Sheet.12">
                  <p:embed/>
                  <p:pic>
                    <p:nvPicPr>
                      <p:cNvPr id="0" name=""/>
                      <p:cNvPicPr/>
                      <p:nvPr/>
                    </p:nvPicPr>
                    <p:blipFill>
                      <a:blip r:embed="rId4"/>
                      <a:stretch>
                        <a:fillRect/>
                      </a:stretch>
                    </p:blipFill>
                    <p:spPr>
                      <a:xfrm>
                        <a:off x="1123950" y="1651000"/>
                        <a:ext cx="8735847" cy="4554310"/>
                      </a:xfrm>
                      <a:prstGeom prst="rect">
                        <a:avLst/>
                      </a:prstGeom>
                    </p:spPr>
                  </p:pic>
                </p:oleObj>
              </mc:Fallback>
            </mc:AlternateContent>
          </a:graphicData>
        </a:graphic>
      </p:graphicFrame>
    </p:spTree>
    <p:extLst>
      <p:ext uri="{BB962C8B-B14F-4D97-AF65-F5344CB8AC3E}">
        <p14:creationId xmlns:p14="http://schemas.microsoft.com/office/powerpoint/2010/main" val="33258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İkinci Derece </a:t>
            </a:r>
            <a:r>
              <a:rPr lang="tr-TR" b="1" dirty="0" err="1" smtClean="0"/>
              <a:t>İnterpolasyon</a:t>
            </a:r>
            <a:endParaRPr lang="tr-TR"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191986"/>
                <a:ext cx="10972800" cy="1155429"/>
              </a:xfrm>
            </p:spPr>
            <p:txBody>
              <a:bodyPr/>
              <a:lstStyle/>
              <a:p>
                <a:pPr marL="109728" indent="0">
                  <a:buNone/>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3</m:t>
                          </m:r>
                        </m:sub>
                      </m:sSub>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𝑓</m:t>
                          </m:r>
                          <m:d>
                            <m:dPr>
                              <m:ctrlPr>
                                <a:rPr lang="tr-TR" b="0" i="1" smtClean="0">
                                  <a:latin typeface="Cambria Math" panose="02040503050406030204" pitchFamily="18" charset="0"/>
                                </a:rPr>
                              </m:ctrlPr>
                            </m:dPr>
                            <m:e>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0</m:t>
                                  </m:r>
                                </m:sub>
                              </m:sSub>
                            </m:e>
                          </m:d>
                          <m:d>
                            <m:dPr>
                              <m:ctrlPr>
                                <a:rPr lang="tr-TR" b="0" i="1" smtClean="0">
                                  <a:latin typeface="Cambria Math" panose="02040503050406030204" pitchFamily="18" charset="0"/>
                                </a:rPr>
                              </m:ctrlPr>
                            </m:dPr>
                            <m:e>
                              <m:sSubSup>
                                <m:sSubSupPr>
                                  <m:ctrlPr>
                                    <a:rPr lang="tr-TR" b="0" i="1" smtClean="0">
                                      <a:latin typeface="Cambria Math" panose="02040503050406030204" pitchFamily="18" charset="0"/>
                                    </a:rPr>
                                  </m:ctrlPr>
                                </m:sSubSupPr>
                                <m:e>
                                  <m:r>
                                    <a:rPr lang="tr-TR" b="0" i="1" smtClean="0">
                                      <a:latin typeface="Cambria Math" panose="02040503050406030204" pitchFamily="18" charset="0"/>
                                    </a:rPr>
                                    <m:t>𝑥</m:t>
                                  </m:r>
                                </m:e>
                                <m:sub>
                                  <m:r>
                                    <a:rPr lang="tr-TR" b="0" i="1" smtClean="0">
                                      <a:latin typeface="Cambria Math" panose="02040503050406030204" pitchFamily="18" charset="0"/>
                                    </a:rPr>
                                    <m:t>1</m:t>
                                  </m:r>
                                </m:sub>
                                <m:sup>
                                  <m:r>
                                    <a:rPr lang="tr-TR" b="0" i="1" smtClean="0">
                                      <a:latin typeface="Cambria Math" panose="02040503050406030204" pitchFamily="18" charset="0"/>
                                    </a:rPr>
                                    <m:t>2</m:t>
                                  </m:r>
                                </m:sup>
                              </m:sSubSup>
                              <m:r>
                                <a:rPr lang="tr-TR" b="0" i="1" smtClean="0">
                                  <a:latin typeface="Cambria Math" panose="02040503050406030204" pitchFamily="18" charset="0"/>
                                </a:rPr>
                                <m:t>−</m:t>
                              </m:r>
                              <m:sSubSup>
                                <m:sSubSupPr>
                                  <m:ctrlPr>
                                    <a:rPr lang="tr-TR" b="0" i="1" smtClean="0">
                                      <a:latin typeface="Cambria Math" panose="02040503050406030204" pitchFamily="18" charset="0"/>
                                    </a:rPr>
                                  </m:ctrlPr>
                                </m:sSubSupPr>
                                <m:e>
                                  <m:r>
                                    <a:rPr lang="tr-TR" b="0" i="1" smtClean="0">
                                      <a:latin typeface="Cambria Math" panose="02040503050406030204" pitchFamily="18" charset="0"/>
                                    </a:rPr>
                                    <m:t>𝑥</m:t>
                                  </m:r>
                                </m:e>
                                <m:sub>
                                  <m:r>
                                    <a:rPr lang="tr-TR" b="0" i="1" smtClean="0">
                                      <a:latin typeface="Cambria Math" panose="02040503050406030204" pitchFamily="18" charset="0"/>
                                    </a:rPr>
                                    <m:t>2</m:t>
                                  </m:r>
                                </m:sub>
                                <m:sup>
                                  <m:r>
                                    <a:rPr lang="tr-TR" b="0" i="1" smtClean="0">
                                      <a:latin typeface="Cambria Math" panose="02040503050406030204" pitchFamily="18" charset="0"/>
                                    </a:rPr>
                                    <m:t>2</m:t>
                                  </m:r>
                                </m:sup>
                              </m:sSubSup>
                            </m:e>
                          </m:d>
                          <m:r>
                            <a:rPr lang="tr-TR" b="0" i="1" smtClean="0">
                              <a:latin typeface="Cambria Math" panose="02040503050406030204" pitchFamily="18" charset="0"/>
                            </a:rPr>
                            <m:t>+</m:t>
                          </m:r>
                          <m:r>
                            <a:rPr lang="tr-TR" i="1">
                              <a:latin typeface="Cambria Math" panose="02040503050406030204" pitchFamily="18" charset="0"/>
                            </a:rPr>
                            <m:t>𝑓</m:t>
                          </m: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1</m:t>
                                  </m:r>
                                </m:sub>
                              </m:sSub>
                            </m:e>
                          </m:d>
                          <m:d>
                            <m:dPr>
                              <m:ctrlPr>
                                <a:rPr lang="tr-TR" i="1">
                                  <a:latin typeface="Cambria Math" panose="02040503050406030204" pitchFamily="18" charset="0"/>
                                </a:rPr>
                              </m:ctrlPr>
                            </m:dPr>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b="0" i="1" smtClean="0">
                                      <a:latin typeface="Cambria Math" panose="02040503050406030204" pitchFamily="18" charset="0"/>
                                    </a:rPr>
                                    <m:t>2</m:t>
                                  </m:r>
                                </m:sub>
                                <m:sup>
                                  <m:r>
                                    <a:rPr lang="tr-TR" i="1">
                                      <a:latin typeface="Cambria Math" panose="02040503050406030204" pitchFamily="18" charset="0"/>
                                    </a:rPr>
                                    <m:t>2</m:t>
                                  </m:r>
                                </m:sup>
                              </m:sSubSup>
                              <m:r>
                                <a:rPr lang="tr-TR" i="1">
                                  <a:latin typeface="Cambria Math" panose="02040503050406030204" pitchFamily="18" charset="0"/>
                                </a:rPr>
                                <m:t>−</m:t>
                              </m:r>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b="0" i="1" smtClean="0">
                                      <a:latin typeface="Cambria Math" panose="02040503050406030204" pitchFamily="18" charset="0"/>
                                    </a:rPr>
                                    <m:t>0</m:t>
                                  </m:r>
                                </m:sub>
                                <m:sup>
                                  <m:r>
                                    <a:rPr lang="tr-TR" i="1">
                                      <a:latin typeface="Cambria Math" panose="02040503050406030204" pitchFamily="18" charset="0"/>
                                    </a:rPr>
                                    <m:t>2</m:t>
                                  </m:r>
                                </m:sup>
                              </m:sSubSup>
                            </m:e>
                          </m:d>
                          <m:r>
                            <a:rPr lang="tr-TR" b="0" i="1" smtClean="0">
                              <a:latin typeface="Cambria Math" panose="02040503050406030204" pitchFamily="18" charset="0"/>
                            </a:rPr>
                            <m:t>+</m:t>
                          </m:r>
                          <m:r>
                            <a:rPr lang="tr-TR" i="1">
                              <a:latin typeface="Cambria Math" panose="02040503050406030204" pitchFamily="18" charset="0"/>
                            </a:rPr>
                            <m:t>𝑓</m:t>
                          </m:r>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2</m:t>
                              </m:r>
                            </m:sub>
                          </m:sSub>
                          <m:r>
                            <a:rPr lang="tr-TR" i="1">
                              <a:latin typeface="Cambria Math" panose="02040503050406030204" pitchFamily="18" charset="0"/>
                            </a:rPr>
                            <m:t>)(</m:t>
                          </m:r>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b="0" i="1" smtClean="0">
                                  <a:latin typeface="Cambria Math" panose="02040503050406030204" pitchFamily="18" charset="0"/>
                                </a:rPr>
                                <m:t>0</m:t>
                              </m:r>
                            </m:sub>
                            <m:sup>
                              <m:r>
                                <a:rPr lang="tr-TR" i="1">
                                  <a:latin typeface="Cambria Math" panose="02040503050406030204" pitchFamily="18" charset="0"/>
                                </a:rPr>
                                <m:t>2</m:t>
                              </m:r>
                            </m:sup>
                          </m:sSubSup>
                          <m:r>
                            <a:rPr lang="tr-TR" i="1">
                              <a:latin typeface="Cambria Math" panose="02040503050406030204" pitchFamily="18" charset="0"/>
                            </a:rPr>
                            <m:t>−</m:t>
                          </m:r>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b="0" i="1" smtClean="0">
                                  <a:latin typeface="Cambria Math" panose="02040503050406030204" pitchFamily="18" charset="0"/>
                                </a:rPr>
                                <m:t>1</m:t>
                              </m:r>
                            </m:sub>
                            <m:sup>
                              <m:r>
                                <a:rPr lang="tr-TR" i="1">
                                  <a:latin typeface="Cambria Math" panose="02040503050406030204" pitchFamily="18" charset="0"/>
                                </a:rPr>
                                <m:t>2</m:t>
                              </m:r>
                            </m:sup>
                          </m:sSubSup>
                          <m:r>
                            <a:rPr lang="tr-TR" i="1">
                              <a:latin typeface="Cambria Math" panose="02040503050406030204" pitchFamily="18" charset="0"/>
                            </a:rPr>
                            <m:t>)</m:t>
                          </m:r>
                        </m:num>
                        <m:den>
                          <m:r>
                            <a:rPr lang="tr-TR" b="0" i="1" smtClean="0">
                              <a:latin typeface="Cambria Math" panose="02040503050406030204" pitchFamily="18" charset="0"/>
                            </a:rPr>
                            <m:t>2</m:t>
                          </m:r>
                          <m:r>
                            <a:rPr lang="tr-TR" i="1">
                              <a:latin typeface="Cambria Math" panose="02040503050406030204" pitchFamily="18" charset="0"/>
                            </a:rPr>
                            <m:t>𝑓</m:t>
                          </m: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0</m:t>
                                  </m:r>
                                </m:sub>
                              </m:sSub>
                            </m:e>
                          </m:d>
                          <m:d>
                            <m:dPr>
                              <m:ctrlPr>
                                <a:rPr lang="tr-TR" i="1">
                                  <a:latin typeface="Cambria Math" panose="02040503050406030204" pitchFamily="18" charset="0"/>
                                </a:rPr>
                              </m:ctrlPr>
                            </m:dPr>
                            <m:e>
                              <m:sSub>
                                <m:sSubPr>
                                  <m:ctrlPr>
                                    <a:rPr lang="tr-TR"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1</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2</m:t>
                                  </m:r>
                                </m:sub>
                              </m:sSub>
                            </m:e>
                          </m:d>
                          <m:r>
                            <a:rPr lang="tr-TR" b="0" i="1" smtClean="0">
                              <a:latin typeface="Cambria Math" panose="02040503050406030204" pitchFamily="18" charset="0"/>
                            </a:rPr>
                            <m:t>+</m:t>
                          </m:r>
                          <m:r>
                            <a:rPr lang="tr-TR" i="1">
                              <a:latin typeface="Cambria Math" panose="02040503050406030204" pitchFamily="18" charset="0"/>
                            </a:rPr>
                            <m:t>2</m:t>
                          </m:r>
                          <m:r>
                            <a:rPr lang="tr-TR" i="1">
                              <a:latin typeface="Cambria Math" panose="02040503050406030204" pitchFamily="18" charset="0"/>
                            </a:rPr>
                            <m:t>𝑓</m:t>
                          </m: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1</m:t>
                                  </m:r>
                                </m:sub>
                              </m:sSub>
                            </m:e>
                          </m:d>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2</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0</m:t>
                                  </m:r>
                                </m:sub>
                              </m:sSub>
                            </m:e>
                          </m:d>
                          <m:r>
                            <a:rPr lang="tr-TR" b="0" i="1" smtClean="0">
                              <a:latin typeface="Cambria Math" panose="02040503050406030204" pitchFamily="18" charset="0"/>
                            </a:rPr>
                            <m:t>+</m:t>
                          </m:r>
                          <m:r>
                            <a:rPr lang="tr-TR" i="1">
                              <a:latin typeface="Cambria Math" panose="02040503050406030204" pitchFamily="18" charset="0"/>
                            </a:rPr>
                            <m:t>2</m:t>
                          </m:r>
                          <m:r>
                            <a:rPr lang="tr-TR" i="1">
                              <a:latin typeface="Cambria Math" panose="02040503050406030204" pitchFamily="18" charset="0"/>
                            </a:rPr>
                            <m:t>𝑓</m:t>
                          </m: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2</m:t>
                                  </m:r>
                                </m:sub>
                              </m:sSub>
                            </m:e>
                          </m:d>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0</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1</m:t>
                                  </m:r>
                                </m:sub>
                              </m:sSub>
                            </m:e>
                          </m:d>
                        </m:den>
                      </m:f>
                    </m:oMath>
                  </m:oMathPara>
                </a14:m>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191986"/>
                <a:ext cx="10972800" cy="1155429"/>
              </a:xfrm>
              <a:blipFill rotWithShape="0">
                <a:blip r:embed="rId2"/>
                <a:stretch>
                  <a:fillRect/>
                </a:stretch>
              </a:blipFill>
            </p:spPr>
            <p:txBody>
              <a:bodyPr/>
              <a:lstStyle/>
              <a:p>
                <a:r>
                  <a:rPr lang="tr-TR">
                    <a:noFill/>
                  </a:rPr>
                  <a:t> </a:t>
                </a:r>
              </a:p>
            </p:txBody>
          </p:sp>
        </mc:Fallback>
      </mc:AlternateContent>
      <p:pic>
        <p:nvPicPr>
          <p:cNvPr id="4" name="Picture 3"/>
          <p:cNvPicPr>
            <a:picLocks noChangeAspect="1"/>
          </p:cNvPicPr>
          <p:nvPr/>
        </p:nvPicPr>
        <p:blipFill>
          <a:blip r:embed="rId3"/>
          <a:stretch>
            <a:fillRect/>
          </a:stretch>
        </p:blipFill>
        <p:spPr>
          <a:xfrm>
            <a:off x="850382" y="2289150"/>
            <a:ext cx="4242835" cy="3346500"/>
          </a:xfrm>
          <a:prstGeom prst="rect">
            <a:avLst/>
          </a:prstGeom>
        </p:spPr>
      </p:pic>
      <p:sp>
        <p:nvSpPr>
          <p:cNvPr id="5" name="Content Placeholder 2"/>
          <p:cNvSpPr txBox="1">
            <a:spLocks/>
          </p:cNvSpPr>
          <p:nvPr/>
        </p:nvSpPr>
        <p:spPr>
          <a:xfrm>
            <a:off x="5334000" y="2231490"/>
            <a:ext cx="6621439" cy="4264844"/>
          </a:xfrm>
          <a:prstGeom prst="rect">
            <a:avLst/>
          </a:prstGeom>
        </p:spPr>
        <p:txBody>
          <a:bodyPr vert="horz" rtlCol="0">
            <a:normAutofit/>
          </a:bodyPr>
          <a:lstStyle>
            <a:lvl1pPr marL="365760" indent="-256032" algn="l" rtl="0" eaLnBrk="1" latinLnBrk="0" hangingPunct="1">
              <a:spcBef>
                <a:spcPts val="300"/>
              </a:spcBef>
              <a:buClr>
                <a:schemeClr val="accent3">
                  <a:lumMod val="75000"/>
                </a:schemeClr>
              </a:buClr>
              <a:buFont typeface="Georgia"/>
              <a:buChar char="•"/>
              <a:defRPr kumimoji="0" sz="24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2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marL="109728" indent="0" algn="just">
              <a:buFont typeface="Georgia"/>
              <a:buNone/>
            </a:pPr>
            <a:r>
              <a:rPr lang="tr-TR" dirty="0" smtClean="0"/>
              <a:t>Üç noktayı birleştiren sadece tek bir ikinci derece </a:t>
            </a:r>
            <a:r>
              <a:rPr lang="tr-TR" dirty="0" err="1" smtClean="0"/>
              <a:t>polinom</a:t>
            </a:r>
            <a:r>
              <a:rPr lang="tr-TR" dirty="0" smtClean="0"/>
              <a:t> vardır; </a:t>
            </a:r>
          </a:p>
          <a:p>
            <a:pPr marL="109728" indent="0" algn="just">
              <a:buFont typeface="Georgia"/>
              <a:buNone/>
            </a:pPr>
            <a:r>
              <a:rPr lang="tr-TR" dirty="0" smtClean="0"/>
              <a:t>Elimizde üç nokta varsa bu üç noktaya bir parabol uydurabiliriz. </a:t>
            </a:r>
          </a:p>
          <a:p>
            <a:pPr marL="109728" indent="0" algn="just">
              <a:buFont typeface="Georgia"/>
              <a:buNone/>
            </a:pPr>
            <a:r>
              <a:rPr lang="tr-TR" dirty="0" smtClean="0"/>
              <a:t>Daha sonra türevini alıp sıfıra eşitleyerek optimum </a:t>
            </a:r>
            <a:r>
              <a:rPr lang="tr-TR" dirty="0" err="1" smtClean="0"/>
              <a:t>x’in</a:t>
            </a:r>
            <a:r>
              <a:rPr lang="tr-TR" dirty="0" smtClean="0"/>
              <a:t> bir tahminini elde edebiliriz. </a:t>
            </a:r>
          </a:p>
          <a:p>
            <a:pPr marL="109728" indent="0" algn="just">
              <a:buFont typeface="Georgia"/>
              <a:buNone/>
            </a:pPr>
            <a:r>
              <a:rPr lang="tr-TR" dirty="0" smtClean="0"/>
              <a:t>Bu işlemin ardından bir dizi cebirsel manipülasyonla </a:t>
            </a:r>
            <a:r>
              <a:rPr lang="tr-TR" b="1" dirty="0" smtClean="0"/>
              <a:t>yukarıdaki formül </a:t>
            </a:r>
            <a:r>
              <a:rPr lang="tr-TR" dirty="0" smtClean="0"/>
              <a:t>elde edilir.</a:t>
            </a:r>
            <a:endParaRPr lang="tr-TR" dirty="0"/>
          </a:p>
        </p:txBody>
      </p:sp>
    </p:spTree>
    <p:extLst>
      <p:ext uri="{BB962C8B-B14F-4D97-AF65-F5344CB8AC3E}">
        <p14:creationId xmlns:p14="http://schemas.microsoft.com/office/powerpoint/2010/main" val="25492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Örnek </a:t>
            </a:r>
            <a:r>
              <a:rPr lang="tr-TR" b="1" dirty="0" smtClean="0"/>
              <a:t>Problem</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191986"/>
                <a:ext cx="10972800" cy="1182724"/>
              </a:xfrm>
            </p:spPr>
            <p:txBody>
              <a:bodyPr/>
              <a:lstStyle/>
              <a:p>
                <a:r>
                  <a:rPr lang="tr-TR" dirty="0" smtClean="0"/>
                  <a:t>İkinci derece </a:t>
                </a:r>
                <a:r>
                  <a:rPr lang="tr-TR" dirty="0" err="1" smtClean="0"/>
                  <a:t>interpolasyon</a:t>
                </a:r>
                <a:r>
                  <a:rPr lang="tr-TR" dirty="0" smtClean="0"/>
                  <a:t> kullanarak </a:t>
                </a:r>
                <a14:m>
                  <m:oMath xmlns:m="http://schemas.openxmlformats.org/officeDocument/2006/math">
                    <m:r>
                      <a:rPr lang="tr-TR" i="1" dirty="0">
                        <a:latin typeface="Cambria Math" panose="02040503050406030204" pitchFamily="18" charset="0"/>
                      </a:rPr>
                      <m:t>𝑓</m:t>
                    </m:r>
                    <m:r>
                      <a:rPr lang="tr-TR" i="1" dirty="0">
                        <a:latin typeface="Cambria Math" panose="02040503050406030204" pitchFamily="18" charset="0"/>
                      </a:rPr>
                      <m:t>(</m:t>
                    </m:r>
                    <m:r>
                      <a:rPr lang="tr-TR" i="1" dirty="0">
                        <a:latin typeface="Cambria Math" panose="02040503050406030204" pitchFamily="18" charset="0"/>
                      </a:rPr>
                      <m:t>𝑥</m:t>
                    </m:r>
                    <m:r>
                      <a:rPr lang="tr-TR" i="1" dirty="0">
                        <a:latin typeface="Cambria Math" panose="02040503050406030204" pitchFamily="18" charset="0"/>
                      </a:rPr>
                      <m:t>)=2</m:t>
                    </m:r>
                    <m:r>
                      <a:rPr lang="tr-TR" i="1" dirty="0">
                        <a:latin typeface="Cambria Math" panose="02040503050406030204" pitchFamily="18" charset="0"/>
                      </a:rPr>
                      <m:t>𝑠𝑖𝑛𝑥</m:t>
                    </m:r>
                    <m:r>
                      <a:rPr lang="tr-TR" i="1" dirty="0">
                        <a:latin typeface="Cambria Math" panose="02040503050406030204" pitchFamily="18" charset="0"/>
                      </a:rPr>
                      <m:t>−</m:t>
                    </m:r>
                    <m:f>
                      <m:fPr>
                        <m:ctrlPr>
                          <a:rPr lang="tr-TR" i="1" dirty="0">
                            <a:latin typeface="Cambria Math" panose="02040503050406030204" pitchFamily="18" charset="0"/>
                          </a:rPr>
                        </m:ctrlPr>
                      </m:fPr>
                      <m:num>
                        <m:sSup>
                          <m:sSupPr>
                            <m:ctrlPr>
                              <a:rPr lang="tr-TR" i="1" dirty="0">
                                <a:latin typeface="Cambria Math" panose="02040503050406030204" pitchFamily="18" charset="0"/>
                              </a:rPr>
                            </m:ctrlPr>
                          </m:sSupPr>
                          <m:e>
                            <m:r>
                              <a:rPr lang="tr-TR" i="1" dirty="0">
                                <a:latin typeface="Cambria Math" panose="02040503050406030204" pitchFamily="18" charset="0"/>
                              </a:rPr>
                              <m:t>𝑥</m:t>
                            </m:r>
                          </m:e>
                          <m:sup>
                            <m:r>
                              <a:rPr lang="tr-TR" i="1" dirty="0">
                                <a:latin typeface="Cambria Math" panose="02040503050406030204" pitchFamily="18" charset="0"/>
                              </a:rPr>
                              <m:t>2</m:t>
                            </m:r>
                          </m:sup>
                        </m:sSup>
                      </m:num>
                      <m:den>
                        <m:r>
                          <a:rPr lang="tr-TR" i="1" dirty="0">
                            <a:latin typeface="Cambria Math" panose="02040503050406030204" pitchFamily="18" charset="0"/>
                          </a:rPr>
                          <m:t>10</m:t>
                        </m:r>
                      </m:den>
                    </m:f>
                  </m:oMath>
                </a14:m>
                <a:r>
                  <a:rPr lang="tr-TR" b="1" dirty="0"/>
                  <a:t> </a:t>
                </a:r>
                <a:r>
                  <a:rPr lang="tr-TR" dirty="0"/>
                  <a:t>fonksiyonunun </a:t>
                </a:r>
                <a:r>
                  <a:rPr lang="tr-TR" dirty="0" smtClean="0"/>
                  <a:t>x</a:t>
                </a:r>
                <a:r>
                  <a:rPr lang="tr-TR" baseline="-25000" dirty="0" smtClean="0"/>
                  <a:t>0</a:t>
                </a:r>
                <a:r>
                  <a:rPr lang="tr-TR" dirty="0" smtClean="0"/>
                  <a:t>=0 , x</a:t>
                </a:r>
                <a:r>
                  <a:rPr lang="tr-TR" baseline="-25000" dirty="0" smtClean="0"/>
                  <a:t>1</a:t>
                </a:r>
                <a:r>
                  <a:rPr lang="tr-TR" dirty="0" smtClean="0"/>
                  <a:t>=1 ve x</a:t>
                </a:r>
                <a:r>
                  <a:rPr lang="tr-TR" baseline="-25000" dirty="0" smtClean="0"/>
                  <a:t>2</a:t>
                </a:r>
                <a:r>
                  <a:rPr lang="tr-TR" dirty="0" smtClean="0"/>
                  <a:t>=4 başlangıç tahminleri ile maksimumunu </a:t>
                </a:r>
                <a:r>
                  <a:rPr lang="tr-TR" dirty="0"/>
                  <a:t>bulun</a:t>
                </a:r>
                <a:r>
                  <a:rPr lang="tr-TR" dirty="0" smtClean="0"/>
                  <a:t>.</a:t>
                </a:r>
              </a:p>
              <a:p>
                <a:endParaRPr lang="tr-TR" dirty="0"/>
              </a:p>
              <a:p>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191986"/>
                <a:ext cx="10972800" cy="1182724"/>
              </a:xfrm>
              <a:blipFill rotWithShape="0">
                <a:blip r:embed="rId2"/>
                <a:stretch>
                  <a:fillRect r="-833"/>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019481576"/>
                  </p:ext>
                </p:extLst>
              </p:nvPr>
            </p:nvGraphicFramePr>
            <p:xfrm>
              <a:off x="1022066" y="2193624"/>
              <a:ext cx="3345217" cy="1112520"/>
            </p:xfrm>
            <a:graphic>
              <a:graphicData uri="http://schemas.openxmlformats.org/drawingml/2006/table">
                <a:tbl>
                  <a:tblPr firstRow="1" bandRow="1">
                    <a:tableStyleId>{3B4B98B0-60AC-42C2-AFA5-B58CD77FA1E5}</a:tableStyleId>
                  </a:tblPr>
                  <a:tblGrid>
                    <a:gridCol w="943212"/>
                    <a:gridCol w="2402005"/>
                  </a:tblGrid>
                  <a:tr h="370840">
                    <a:tc>
                      <a:txBody>
                        <a:bodyPr/>
                        <a:lstStyle/>
                        <a:p>
                          <a:r>
                            <a:rPr lang="tr-TR" b="0" dirty="0" smtClean="0"/>
                            <a:t>x</a:t>
                          </a:r>
                          <a:r>
                            <a:rPr lang="tr-TR" b="0" baseline="-25000" dirty="0" smtClean="0"/>
                            <a:t>0</a:t>
                          </a:r>
                          <a:r>
                            <a:rPr lang="tr-TR" b="0" dirty="0" smtClean="0"/>
                            <a:t>=0 </a:t>
                          </a:r>
                          <a:endParaRPr lang="tr-TR" b="0" dirty="0"/>
                        </a:p>
                      </a:txBody>
                      <a:tcPr/>
                    </a:tc>
                    <a:tc>
                      <a:txBody>
                        <a:bodyPr/>
                        <a:lstStyle/>
                        <a:p>
                          <a:pPr/>
                          <a14:m>
                            <m:oMathPara xmlns:m="http://schemas.openxmlformats.org/officeDocument/2006/math">
                              <m:oMathParaPr>
                                <m:jc m:val="left"/>
                              </m:oMathParaPr>
                              <m:oMath xmlns:m="http://schemas.openxmlformats.org/officeDocument/2006/math">
                                <m:r>
                                  <a:rPr lang="tr-TR" b="0" i="1" dirty="0" smtClean="0">
                                    <a:latin typeface="Cambria Math" panose="02040503050406030204" pitchFamily="18" charset="0"/>
                                  </a:rPr>
                                  <m:t>𝑓</m:t>
                                </m:r>
                                <m:r>
                                  <a:rPr lang="tr-TR" b="0" i="1" dirty="0" smtClean="0">
                                    <a:latin typeface="Cambria Math" panose="02040503050406030204" pitchFamily="18" charset="0"/>
                                  </a:rPr>
                                  <m:t>(</m:t>
                                </m:r>
                                <m:r>
                                  <m:rPr>
                                    <m:nor/>
                                  </m:rPr>
                                  <a:rPr lang="tr-TR" b="0" dirty="0" smtClean="0"/>
                                  <m:t>x</m:t>
                                </m:r>
                                <m:r>
                                  <m:rPr>
                                    <m:nor/>
                                  </m:rPr>
                                  <a:rPr lang="tr-TR" b="0" baseline="-25000" dirty="0" smtClean="0"/>
                                  <m:t>0</m:t>
                                </m:r>
                                <m:r>
                                  <a:rPr lang="tr-TR" b="0" i="1" dirty="0" smtClean="0">
                                    <a:latin typeface="Cambria Math" panose="02040503050406030204" pitchFamily="18" charset="0"/>
                                  </a:rPr>
                                  <m:t>)=0</m:t>
                                </m:r>
                              </m:oMath>
                            </m:oMathPara>
                          </a14:m>
                          <a:endParaRPr lang="tr-TR" b="0" dirty="0"/>
                        </a:p>
                      </a:txBody>
                      <a:tcPr/>
                    </a:tc>
                  </a:tr>
                  <a:tr h="370840">
                    <a:tc>
                      <a:txBody>
                        <a:bodyPr/>
                        <a:lstStyle/>
                        <a:p>
                          <a:r>
                            <a:rPr lang="tr-TR" b="0" dirty="0" smtClean="0"/>
                            <a:t>x</a:t>
                          </a:r>
                          <a:r>
                            <a:rPr lang="tr-TR" b="0" baseline="-25000" dirty="0" smtClean="0"/>
                            <a:t>1</a:t>
                          </a:r>
                          <a:r>
                            <a:rPr lang="tr-TR" b="0" dirty="0" smtClean="0"/>
                            <a:t>=1 </a:t>
                          </a:r>
                          <a:endParaRPr lang="tr-TR"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tr-TR" b="0" i="1" dirty="0" smtClean="0">
                                    <a:latin typeface="Cambria Math" panose="02040503050406030204" pitchFamily="18" charset="0"/>
                                  </a:rPr>
                                  <m:t>𝑓</m:t>
                                </m:r>
                                <m:r>
                                  <a:rPr lang="tr-TR" b="0" i="1" dirty="0" smtClean="0">
                                    <a:latin typeface="Cambria Math" panose="02040503050406030204" pitchFamily="18" charset="0"/>
                                  </a:rPr>
                                  <m:t>(</m:t>
                                </m:r>
                                <m:r>
                                  <m:rPr>
                                    <m:nor/>
                                  </m:rPr>
                                  <a:rPr lang="tr-TR" b="0" dirty="0" smtClean="0"/>
                                  <m:t>x</m:t>
                                </m:r>
                                <m:r>
                                  <m:rPr>
                                    <m:nor/>
                                  </m:rPr>
                                  <a:rPr lang="tr-TR" b="0" i="0" baseline="-25000" dirty="0" smtClean="0"/>
                                  <m:t>1</m:t>
                                </m:r>
                                <m:r>
                                  <a:rPr lang="tr-TR" b="0" i="1" dirty="0" smtClean="0">
                                    <a:latin typeface="Cambria Math" panose="02040503050406030204" pitchFamily="18" charset="0"/>
                                  </a:rPr>
                                  <m:t>)=1.5829</m:t>
                                </m:r>
                              </m:oMath>
                            </m:oMathPara>
                          </a14:m>
                          <a:endParaRPr lang="tr-TR"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smtClean="0"/>
                            <a:t>x</a:t>
                          </a:r>
                          <a:r>
                            <a:rPr lang="tr-TR" b="0" baseline="-25000" dirty="0" smtClean="0"/>
                            <a:t>2</a:t>
                          </a:r>
                          <a:r>
                            <a:rPr lang="tr-TR" b="0" dirty="0" smtClean="0"/>
                            <a:t>=4</a:t>
                          </a:r>
                          <a:endParaRPr lang="tr-TR"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tr-TR" b="0" i="1" dirty="0" smtClean="0">
                                    <a:latin typeface="Cambria Math" panose="02040503050406030204" pitchFamily="18" charset="0"/>
                                  </a:rPr>
                                  <m:t>𝑓</m:t>
                                </m:r>
                                <m:d>
                                  <m:dPr>
                                    <m:ctrlPr>
                                      <a:rPr lang="tr-TR" b="0" i="1" dirty="0" smtClean="0">
                                        <a:latin typeface="Cambria Math" panose="02040503050406030204" pitchFamily="18" charset="0"/>
                                      </a:rPr>
                                    </m:ctrlPr>
                                  </m:dPr>
                                  <m:e>
                                    <m:r>
                                      <m:rPr>
                                        <m:nor/>
                                      </m:rPr>
                                      <a:rPr lang="tr-TR" b="0" dirty="0" smtClean="0"/>
                                      <m:t>x</m:t>
                                    </m:r>
                                    <m:r>
                                      <m:rPr>
                                        <m:nor/>
                                      </m:rPr>
                                      <a:rPr lang="tr-TR" b="0" i="0" baseline="-25000" dirty="0" smtClean="0"/>
                                      <m:t>2</m:t>
                                    </m:r>
                                  </m:e>
                                </m:d>
                                <m:r>
                                  <a:rPr lang="tr-TR" b="0" i="1" dirty="0" smtClean="0">
                                    <a:latin typeface="Cambria Math" panose="02040503050406030204" pitchFamily="18" charset="0"/>
                                  </a:rPr>
                                  <m:t>=−3.1136</m:t>
                                </m:r>
                              </m:oMath>
                            </m:oMathPara>
                          </a14:m>
                          <a:endParaRPr lang="tr-TR" dirty="0"/>
                        </a:p>
                      </a:txBody>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019481576"/>
                  </p:ext>
                </p:extLst>
              </p:nvPr>
            </p:nvGraphicFramePr>
            <p:xfrm>
              <a:off x="1022066" y="2193624"/>
              <a:ext cx="3345217" cy="1112520"/>
            </p:xfrm>
            <a:graphic>
              <a:graphicData uri="http://schemas.openxmlformats.org/drawingml/2006/table">
                <a:tbl>
                  <a:tblPr firstRow="1" bandRow="1">
                    <a:tableStyleId>{3B4B98B0-60AC-42C2-AFA5-B58CD77FA1E5}</a:tableStyleId>
                  </a:tblPr>
                  <a:tblGrid>
                    <a:gridCol w="943212"/>
                    <a:gridCol w="2402005"/>
                  </a:tblGrid>
                  <a:tr h="370840">
                    <a:tc>
                      <a:txBody>
                        <a:bodyPr/>
                        <a:lstStyle/>
                        <a:p>
                          <a:r>
                            <a:rPr lang="tr-TR" b="0" dirty="0" smtClean="0"/>
                            <a:t>x</a:t>
                          </a:r>
                          <a:r>
                            <a:rPr lang="tr-TR" b="0" baseline="-25000" dirty="0" smtClean="0"/>
                            <a:t>0</a:t>
                          </a:r>
                          <a:r>
                            <a:rPr lang="tr-TR" b="0" dirty="0" smtClean="0"/>
                            <a:t>=0 </a:t>
                          </a:r>
                          <a:endParaRPr lang="tr-TR" b="0" dirty="0"/>
                        </a:p>
                      </a:txBody>
                      <a:tcPr/>
                    </a:tc>
                    <a:tc>
                      <a:txBody>
                        <a:bodyPr/>
                        <a:lstStyle/>
                        <a:p>
                          <a:endParaRPr lang="en-US"/>
                        </a:p>
                      </a:txBody>
                      <a:tcPr>
                        <a:blipFill rotWithShape="0">
                          <a:blip r:embed="rId3"/>
                          <a:stretch>
                            <a:fillRect l="-39241" t="-8197" r="-253" b="-226230"/>
                          </a:stretch>
                        </a:blipFill>
                      </a:tcPr>
                    </a:tc>
                  </a:tr>
                  <a:tr h="370840">
                    <a:tc>
                      <a:txBody>
                        <a:bodyPr/>
                        <a:lstStyle/>
                        <a:p>
                          <a:r>
                            <a:rPr lang="tr-TR" b="0" dirty="0" smtClean="0"/>
                            <a:t>x</a:t>
                          </a:r>
                          <a:r>
                            <a:rPr lang="tr-TR" b="0" baseline="-25000" dirty="0" smtClean="0"/>
                            <a:t>1</a:t>
                          </a:r>
                          <a:r>
                            <a:rPr lang="tr-TR" b="0" dirty="0" smtClean="0"/>
                            <a:t>=1 </a:t>
                          </a:r>
                          <a:endParaRPr lang="tr-TR" b="0" dirty="0"/>
                        </a:p>
                      </a:txBody>
                      <a:tcPr/>
                    </a:tc>
                    <a:tc>
                      <a:txBody>
                        <a:bodyPr/>
                        <a:lstStyle/>
                        <a:p>
                          <a:endParaRPr lang="en-US"/>
                        </a:p>
                      </a:txBody>
                      <a:tcPr>
                        <a:blipFill rotWithShape="0">
                          <a:blip r:embed="rId3"/>
                          <a:stretch>
                            <a:fillRect l="-39241" t="-106452" r="-253" b="-122581"/>
                          </a:stretch>
                        </a:blip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smtClean="0"/>
                            <a:t>x</a:t>
                          </a:r>
                          <a:r>
                            <a:rPr lang="tr-TR" b="0" baseline="-25000" dirty="0" smtClean="0"/>
                            <a:t>2</a:t>
                          </a:r>
                          <a:r>
                            <a:rPr lang="tr-TR" b="0" dirty="0" smtClean="0"/>
                            <a:t>=4</a:t>
                          </a:r>
                          <a:endParaRPr lang="tr-TR" b="0" dirty="0"/>
                        </a:p>
                      </a:txBody>
                      <a:tcPr/>
                    </a:tc>
                    <a:tc>
                      <a:txBody>
                        <a:bodyPr/>
                        <a:lstStyle/>
                        <a:p>
                          <a:endParaRPr lang="en-US"/>
                        </a:p>
                      </a:txBody>
                      <a:tcPr>
                        <a:blipFill rotWithShape="0">
                          <a:blip r:embed="rId3"/>
                          <a:stretch>
                            <a:fillRect l="-39241" t="-209836" r="-253" b="-24590"/>
                          </a:stretch>
                        </a:blipFill>
                      </a:tcPr>
                    </a:tc>
                  </a:tr>
                </a:tbl>
              </a:graphicData>
            </a:graphic>
          </p:graphicFrame>
        </mc:Fallback>
      </mc:AlternateContent>
      <mc:AlternateContent xmlns:mc="http://schemas.openxmlformats.org/markup-compatibility/2006" xmlns:a14="http://schemas.microsoft.com/office/drawing/2010/main">
        <mc:Choice Requires="a14">
          <p:sp>
            <p:nvSpPr>
              <p:cNvPr id="5" name="Rectangle 4"/>
              <p:cNvSpPr/>
              <p:nvPr/>
            </p:nvSpPr>
            <p:spPr>
              <a:xfrm>
                <a:off x="2707873" y="3351411"/>
                <a:ext cx="7391470" cy="70108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3</m:t>
                          </m:r>
                        </m:sub>
                      </m:sSub>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𝑓</m:t>
                          </m: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0</m:t>
                                  </m:r>
                                </m:sub>
                              </m:sSub>
                            </m:e>
                          </m:d>
                          <m:d>
                            <m:dPr>
                              <m:ctrlPr>
                                <a:rPr lang="tr-TR" i="1">
                                  <a:latin typeface="Cambria Math" panose="02040503050406030204" pitchFamily="18" charset="0"/>
                                </a:rPr>
                              </m:ctrlPr>
                            </m:dPr>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1</m:t>
                                  </m:r>
                                </m:sub>
                                <m:sup>
                                  <m:r>
                                    <a:rPr lang="tr-TR" i="1">
                                      <a:latin typeface="Cambria Math" panose="02040503050406030204" pitchFamily="18" charset="0"/>
                                    </a:rPr>
                                    <m:t>2</m:t>
                                  </m:r>
                                </m:sup>
                              </m:sSubSup>
                              <m:r>
                                <a:rPr lang="tr-TR" i="1">
                                  <a:latin typeface="Cambria Math" panose="02040503050406030204" pitchFamily="18" charset="0"/>
                                </a:rPr>
                                <m:t>−</m:t>
                              </m:r>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2</m:t>
                                  </m:r>
                                </m:sub>
                                <m:sup>
                                  <m:r>
                                    <a:rPr lang="tr-TR" i="1">
                                      <a:latin typeface="Cambria Math" panose="02040503050406030204" pitchFamily="18" charset="0"/>
                                    </a:rPr>
                                    <m:t>2</m:t>
                                  </m:r>
                                </m:sup>
                              </m:sSubSup>
                            </m:e>
                          </m:d>
                          <m:r>
                            <a:rPr lang="tr-TR" i="1">
                              <a:latin typeface="Cambria Math" panose="02040503050406030204" pitchFamily="18" charset="0"/>
                            </a:rPr>
                            <m:t>+</m:t>
                          </m:r>
                          <m:r>
                            <a:rPr lang="tr-TR" i="1">
                              <a:latin typeface="Cambria Math" panose="02040503050406030204" pitchFamily="18" charset="0"/>
                            </a:rPr>
                            <m:t>𝑓</m:t>
                          </m: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sub>
                              </m:sSub>
                            </m:e>
                          </m:d>
                          <m:d>
                            <m:dPr>
                              <m:ctrlPr>
                                <a:rPr lang="tr-TR" i="1">
                                  <a:latin typeface="Cambria Math" panose="02040503050406030204" pitchFamily="18" charset="0"/>
                                </a:rPr>
                              </m:ctrlPr>
                            </m:dPr>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2</m:t>
                                  </m:r>
                                </m:sub>
                                <m:sup>
                                  <m:r>
                                    <a:rPr lang="tr-TR" i="1">
                                      <a:latin typeface="Cambria Math" panose="02040503050406030204" pitchFamily="18" charset="0"/>
                                    </a:rPr>
                                    <m:t>2</m:t>
                                  </m:r>
                                </m:sup>
                              </m:sSubSup>
                              <m:r>
                                <a:rPr lang="tr-TR" i="1">
                                  <a:latin typeface="Cambria Math" panose="02040503050406030204" pitchFamily="18" charset="0"/>
                                </a:rPr>
                                <m:t>−</m:t>
                              </m:r>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0</m:t>
                                  </m:r>
                                </m:sub>
                                <m:sup>
                                  <m:r>
                                    <a:rPr lang="tr-TR" i="1">
                                      <a:latin typeface="Cambria Math" panose="02040503050406030204" pitchFamily="18" charset="0"/>
                                    </a:rPr>
                                    <m:t>2</m:t>
                                  </m:r>
                                </m:sup>
                              </m:sSubSup>
                            </m:e>
                          </m:d>
                          <m:r>
                            <a:rPr lang="tr-TR" i="1">
                              <a:latin typeface="Cambria Math" panose="02040503050406030204" pitchFamily="18" charset="0"/>
                            </a:rPr>
                            <m:t>+</m:t>
                          </m:r>
                          <m:r>
                            <a:rPr lang="tr-TR" i="1">
                              <a:latin typeface="Cambria Math" panose="02040503050406030204" pitchFamily="18" charset="0"/>
                            </a:rPr>
                            <m:t>𝑓</m:t>
                          </m:r>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sub>
                          </m:sSub>
                          <m:r>
                            <a:rPr lang="tr-TR" i="1">
                              <a:latin typeface="Cambria Math" panose="02040503050406030204" pitchFamily="18" charset="0"/>
                            </a:rPr>
                            <m:t>)(</m:t>
                          </m:r>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0</m:t>
                              </m:r>
                            </m:sub>
                            <m:sup>
                              <m:r>
                                <a:rPr lang="tr-TR" i="1">
                                  <a:latin typeface="Cambria Math" panose="02040503050406030204" pitchFamily="18" charset="0"/>
                                </a:rPr>
                                <m:t>2</m:t>
                              </m:r>
                            </m:sup>
                          </m:sSubSup>
                          <m:r>
                            <a:rPr lang="tr-TR" i="1">
                              <a:latin typeface="Cambria Math" panose="02040503050406030204" pitchFamily="18" charset="0"/>
                            </a:rPr>
                            <m:t>−</m:t>
                          </m:r>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1</m:t>
                              </m:r>
                            </m:sub>
                            <m:sup>
                              <m:r>
                                <a:rPr lang="tr-TR" i="1">
                                  <a:latin typeface="Cambria Math" panose="02040503050406030204" pitchFamily="18" charset="0"/>
                                </a:rPr>
                                <m:t>2</m:t>
                              </m:r>
                            </m:sup>
                          </m:sSubSup>
                          <m:r>
                            <a:rPr lang="tr-TR" i="1">
                              <a:latin typeface="Cambria Math" panose="02040503050406030204" pitchFamily="18" charset="0"/>
                            </a:rPr>
                            <m:t>)</m:t>
                          </m:r>
                        </m:num>
                        <m:den>
                          <m:r>
                            <a:rPr lang="tr-TR" i="1">
                              <a:latin typeface="Cambria Math" panose="02040503050406030204" pitchFamily="18" charset="0"/>
                            </a:rPr>
                            <m:t>2</m:t>
                          </m:r>
                          <m:r>
                            <a:rPr lang="tr-TR" i="1">
                              <a:latin typeface="Cambria Math" panose="02040503050406030204" pitchFamily="18" charset="0"/>
                            </a:rPr>
                            <m:t>𝑓</m:t>
                          </m: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0</m:t>
                                  </m:r>
                                </m:sub>
                              </m:sSub>
                            </m:e>
                          </m:d>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sub>
                              </m:sSub>
                            </m:e>
                          </m:d>
                          <m:r>
                            <a:rPr lang="tr-TR" i="1">
                              <a:latin typeface="Cambria Math" panose="02040503050406030204" pitchFamily="18" charset="0"/>
                            </a:rPr>
                            <m:t>+2</m:t>
                          </m:r>
                          <m:r>
                            <a:rPr lang="tr-TR" i="1">
                              <a:latin typeface="Cambria Math" panose="02040503050406030204" pitchFamily="18" charset="0"/>
                            </a:rPr>
                            <m:t>𝑓</m:t>
                          </m: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sub>
                              </m:sSub>
                            </m:e>
                          </m:d>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0</m:t>
                                  </m:r>
                                </m:sub>
                              </m:sSub>
                            </m:e>
                          </m:d>
                          <m:r>
                            <a:rPr lang="tr-TR" i="1">
                              <a:latin typeface="Cambria Math" panose="02040503050406030204" pitchFamily="18" charset="0"/>
                            </a:rPr>
                            <m:t>+2</m:t>
                          </m:r>
                          <m:r>
                            <a:rPr lang="tr-TR" i="1">
                              <a:latin typeface="Cambria Math" panose="02040503050406030204" pitchFamily="18" charset="0"/>
                            </a:rPr>
                            <m:t>𝑓</m:t>
                          </m: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sub>
                              </m:sSub>
                            </m:e>
                          </m:d>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0</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sub>
                              </m:sSub>
                            </m:e>
                          </m:d>
                        </m:den>
                      </m:f>
                    </m:oMath>
                  </m:oMathPara>
                </a14:m>
                <a:endParaRPr lang="tr-TR" dirty="0"/>
              </a:p>
            </p:txBody>
          </p:sp>
        </mc:Choice>
        <mc:Fallback xmlns="">
          <p:sp>
            <p:nvSpPr>
              <p:cNvPr id="5" name="Rectangle 4"/>
              <p:cNvSpPr>
                <a:spLocks noRot="1" noChangeAspect="1" noMove="1" noResize="1" noEditPoints="1" noAdjustHandles="1" noChangeArrowheads="1" noChangeShapeType="1" noTextEdit="1"/>
              </p:cNvSpPr>
              <p:nvPr/>
            </p:nvSpPr>
            <p:spPr>
              <a:xfrm>
                <a:off x="2707873" y="3351411"/>
                <a:ext cx="7391470" cy="701089"/>
              </a:xfrm>
              <a:prstGeom prst="rect">
                <a:avLst/>
              </a:prstGeom>
              <a:blipFill rotWithShape="0">
                <a:blip r:embed="rId4"/>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020705" y="4053438"/>
                <a:ext cx="8156812" cy="68736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3</m:t>
                          </m:r>
                        </m:sub>
                      </m:sSub>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0</m:t>
                          </m:r>
                          <m:d>
                            <m:dPr>
                              <m:ctrlPr>
                                <a:rPr lang="tr-TR" i="1">
                                  <a:latin typeface="Cambria Math" panose="02040503050406030204" pitchFamily="18" charset="0"/>
                                </a:rPr>
                              </m:ctrlPr>
                            </m:dPr>
                            <m:e>
                              <m:sSup>
                                <m:sSupPr>
                                  <m:ctrlPr>
                                    <a:rPr lang="tr-TR" i="1">
                                      <a:latin typeface="Cambria Math" panose="02040503050406030204" pitchFamily="18" charset="0"/>
                                    </a:rPr>
                                  </m:ctrlPr>
                                </m:sSupPr>
                                <m:e>
                                  <m:r>
                                    <a:rPr lang="tr-TR" i="1">
                                      <a:latin typeface="Cambria Math" panose="02040503050406030204" pitchFamily="18" charset="0"/>
                                    </a:rPr>
                                    <m:t>1</m:t>
                                  </m:r>
                                </m:e>
                                <m:sup>
                                  <m:r>
                                    <a:rPr lang="tr-TR" i="1">
                                      <a:latin typeface="Cambria Math" panose="02040503050406030204" pitchFamily="18" charset="0"/>
                                    </a:rPr>
                                    <m:t>2</m:t>
                                  </m:r>
                                </m:sup>
                              </m:sSup>
                              <m:r>
                                <a:rPr lang="tr-TR" i="1">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4</m:t>
                                  </m:r>
                                </m:e>
                                <m:sup>
                                  <m:r>
                                    <a:rPr lang="tr-TR" i="1">
                                      <a:latin typeface="Cambria Math" panose="02040503050406030204" pitchFamily="18" charset="0"/>
                                    </a:rPr>
                                    <m:t>2</m:t>
                                  </m:r>
                                </m:sup>
                              </m:sSup>
                            </m:e>
                          </m:d>
                          <m:r>
                            <a:rPr lang="tr-TR" i="1">
                              <a:latin typeface="Cambria Math" panose="02040503050406030204" pitchFamily="18" charset="0"/>
                            </a:rPr>
                            <m:t>+1.5829</m:t>
                          </m:r>
                          <m:d>
                            <m:dPr>
                              <m:ctrlPr>
                                <a:rPr lang="tr-TR" i="1">
                                  <a:latin typeface="Cambria Math" panose="02040503050406030204" pitchFamily="18" charset="0"/>
                                </a:rPr>
                              </m:ctrlPr>
                            </m:dPr>
                            <m:e>
                              <m:sSup>
                                <m:sSupPr>
                                  <m:ctrlPr>
                                    <a:rPr lang="tr-TR" i="1">
                                      <a:latin typeface="Cambria Math" panose="02040503050406030204" pitchFamily="18" charset="0"/>
                                    </a:rPr>
                                  </m:ctrlPr>
                                </m:sSupPr>
                                <m:e>
                                  <m:r>
                                    <a:rPr lang="tr-TR" i="1">
                                      <a:latin typeface="Cambria Math" panose="02040503050406030204" pitchFamily="18" charset="0"/>
                                    </a:rPr>
                                    <m:t>4</m:t>
                                  </m:r>
                                </m:e>
                                <m:sup>
                                  <m:r>
                                    <a:rPr lang="tr-TR" i="1">
                                      <a:latin typeface="Cambria Math" panose="02040503050406030204" pitchFamily="18" charset="0"/>
                                    </a:rPr>
                                    <m:t>2</m:t>
                                  </m:r>
                                </m:sup>
                              </m:sSup>
                              <m:r>
                                <a:rPr lang="tr-TR" i="1">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0</m:t>
                                  </m:r>
                                </m:e>
                                <m:sup>
                                  <m:r>
                                    <a:rPr lang="tr-TR" i="1">
                                      <a:latin typeface="Cambria Math" panose="02040503050406030204" pitchFamily="18" charset="0"/>
                                    </a:rPr>
                                    <m:t>2</m:t>
                                  </m:r>
                                </m:sup>
                              </m:sSup>
                            </m:e>
                          </m:d>
                          <m:r>
                            <a:rPr lang="tr-TR" i="1">
                              <a:latin typeface="Cambria Math" panose="02040503050406030204" pitchFamily="18" charset="0"/>
                            </a:rPr>
                            <m:t>−3.1136(</m:t>
                          </m:r>
                          <m:sSup>
                            <m:sSupPr>
                              <m:ctrlPr>
                                <a:rPr lang="tr-TR" i="1">
                                  <a:latin typeface="Cambria Math" panose="02040503050406030204" pitchFamily="18" charset="0"/>
                                </a:rPr>
                              </m:ctrlPr>
                            </m:sSupPr>
                            <m:e>
                              <m:r>
                                <a:rPr lang="tr-TR" i="1">
                                  <a:latin typeface="Cambria Math" panose="02040503050406030204" pitchFamily="18" charset="0"/>
                                </a:rPr>
                                <m:t>0</m:t>
                              </m:r>
                            </m:e>
                            <m:sup>
                              <m:r>
                                <a:rPr lang="tr-TR" i="1">
                                  <a:latin typeface="Cambria Math" panose="02040503050406030204" pitchFamily="18" charset="0"/>
                                </a:rPr>
                                <m:t>2</m:t>
                              </m:r>
                            </m:sup>
                          </m:sSup>
                          <m:r>
                            <a:rPr lang="tr-TR" i="1">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1</m:t>
                              </m:r>
                            </m:e>
                            <m:sup>
                              <m:r>
                                <a:rPr lang="tr-TR" i="1">
                                  <a:latin typeface="Cambria Math" panose="02040503050406030204" pitchFamily="18" charset="0"/>
                                </a:rPr>
                                <m:t>2</m:t>
                              </m:r>
                            </m:sup>
                          </m:sSup>
                          <m:r>
                            <a:rPr lang="tr-TR" i="1">
                              <a:latin typeface="Cambria Math" panose="02040503050406030204" pitchFamily="18" charset="0"/>
                            </a:rPr>
                            <m:t>)</m:t>
                          </m:r>
                        </m:num>
                        <m:den>
                          <m:r>
                            <a:rPr lang="tr-TR" i="1">
                              <a:latin typeface="Cambria Math" panose="02040503050406030204" pitchFamily="18" charset="0"/>
                            </a:rPr>
                            <m:t>2∗0∗</m:t>
                          </m:r>
                          <m:d>
                            <m:dPr>
                              <m:ctrlPr>
                                <a:rPr lang="tr-TR" i="1">
                                  <a:latin typeface="Cambria Math" panose="02040503050406030204" pitchFamily="18" charset="0"/>
                                </a:rPr>
                              </m:ctrlPr>
                            </m:dPr>
                            <m:e>
                              <m:r>
                                <a:rPr lang="tr-TR" i="1">
                                  <a:latin typeface="Cambria Math" panose="02040503050406030204" pitchFamily="18" charset="0"/>
                                </a:rPr>
                                <m:t>1−4</m:t>
                              </m:r>
                            </m:e>
                          </m:d>
                          <m:r>
                            <a:rPr lang="tr-TR" i="1">
                              <a:latin typeface="Cambria Math" panose="02040503050406030204" pitchFamily="18" charset="0"/>
                            </a:rPr>
                            <m:t>+2∗1.5829∗</m:t>
                          </m:r>
                          <m:d>
                            <m:dPr>
                              <m:ctrlPr>
                                <a:rPr lang="tr-TR" i="1">
                                  <a:latin typeface="Cambria Math" panose="02040503050406030204" pitchFamily="18" charset="0"/>
                                </a:rPr>
                              </m:ctrlPr>
                            </m:dPr>
                            <m:e>
                              <m:r>
                                <a:rPr lang="tr-TR" i="1">
                                  <a:latin typeface="Cambria Math" panose="02040503050406030204" pitchFamily="18" charset="0"/>
                                </a:rPr>
                                <m:t>4−0</m:t>
                              </m:r>
                            </m:e>
                          </m:d>
                          <m:r>
                            <a:rPr lang="tr-TR" i="1">
                              <a:latin typeface="Cambria Math" panose="02040503050406030204" pitchFamily="18" charset="0"/>
                            </a:rPr>
                            <m:t>−2∗3.1136</m:t>
                          </m:r>
                          <m:d>
                            <m:dPr>
                              <m:ctrlPr>
                                <a:rPr lang="tr-TR" i="1">
                                  <a:latin typeface="Cambria Math" panose="02040503050406030204" pitchFamily="18" charset="0"/>
                                </a:rPr>
                              </m:ctrlPr>
                            </m:dPr>
                            <m:e>
                              <m:r>
                                <a:rPr lang="tr-TR" i="1">
                                  <a:latin typeface="Cambria Math" panose="02040503050406030204" pitchFamily="18" charset="0"/>
                                </a:rPr>
                                <m:t>0−1</m:t>
                              </m:r>
                            </m:e>
                          </m:d>
                        </m:den>
                      </m:f>
                      <m:r>
                        <a:rPr lang="tr-TR">
                          <a:latin typeface="Cambria Math" panose="02040503050406030204" pitchFamily="18" charset="0"/>
                        </a:rPr>
                        <m:t>=1.5055</m:t>
                      </m:r>
                    </m:oMath>
                  </m:oMathPara>
                </a14:m>
                <a:endParaRPr lang="tr-TR" dirty="0"/>
              </a:p>
            </p:txBody>
          </p:sp>
        </mc:Choice>
        <mc:Fallback xmlns="">
          <p:sp>
            <p:nvSpPr>
              <p:cNvPr id="7" name="Rectangle 6"/>
              <p:cNvSpPr>
                <a:spLocks noRot="1" noChangeAspect="1" noMove="1" noResize="1" noEditPoints="1" noAdjustHandles="1" noChangeArrowheads="1" noChangeShapeType="1" noTextEdit="1"/>
              </p:cNvSpPr>
              <p:nvPr/>
            </p:nvSpPr>
            <p:spPr>
              <a:xfrm>
                <a:off x="3020705" y="4053438"/>
                <a:ext cx="8156812" cy="687368"/>
              </a:xfrm>
              <a:prstGeom prst="rect">
                <a:avLst/>
              </a:prstGeom>
              <a:blipFill rotWithShape="0">
                <a:blip r:embed="rId5"/>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557026" y="4759236"/>
                <a:ext cx="3099631" cy="369332"/>
              </a:xfrm>
              <a:prstGeom prst="rect">
                <a:avLst/>
              </a:prstGeom>
            </p:spPr>
            <p:txBody>
              <a:bodyPr wrap="none">
                <a:spAutoFit/>
              </a:bodyPr>
              <a:lstStyle/>
              <a:p>
                <a:pPr lvl="0">
                  <a:defRPr/>
                </a:pPr>
                <a14:m>
                  <m:oMathPara xmlns:m="http://schemas.openxmlformats.org/officeDocument/2006/math">
                    <m:oMathParaPr>
                      <m:jc m:val="left"/>
                    </m:oMathParaPr>
                    <m:oMath xmlns:m="http://schemas.openxmlformats.org/officeDocument/2006/math">
                      <m:r>
                        <a:rPr lang="tr-TR" i="1" dirty="0" smtClean="0">
                          <a:latin typeface="Cambria Math" panose="02040503050406030204" pitchFamily="18" charset="0"/>
                        </a:rPr>
                        <m:t>𝑓</m:t>
                      </m:r>
                      <m:d>
                        <m:dPr>
                          <m:ctrlPr>
                            <a:rPr lang="tr-TR" i="1" dirty="0">
                              <a:latin typeface="Cambria Math" panose="02040503050406030204" pitchFamily="18" charset="0"/>
                            </a:rPr>
                          </m:ctrlPr>
                        </m:dPr>
                        <m:e>
                          <m:r>
                            <m:rPr>
                              <m:nor/>
                            </m:rPr>
                            <a:rPr lang="tr-TR" dirty="0"/>
                            <m:t>x</m:t>
                          </m:r>
                          <m:r>
                            <m:rPr>
                              <m:nor/>
                            </m:rPr>
                            <a:rPr lang="tr-TR" b="0" i="0" baseline="-25000" dirty="0" smtClean="0"/>
                            <m:t>3</m:t>
                          </m:r>
                        </m:e>
                      </m:d>
                      <m:r>
                        <a:rPr lang="tr-TR" i="1" dirty="0">
                          <a:latin typeface="Cambria Math" panose="02040503050406030204" pitchFamily="18" charset="0"/>
                        </a:rPr>
                        <m:t>=</m:t>
                      </m:r>
                      <m:r>
                        <a:rPr lang="tr-TR" i="1" dirty="0">
                          <a:latin typeface="Cambria Math" panose="02040503050406030204" pitchFamily="18" charset="0"/>
                        </a:rPr>
                        <m:t>𝑓</m:t>
                      </m:r>
                      <m:d>
                        <m:dPr>
                          <m:ctrlPr>
                            <a:rPr lang="tr-TR" i="1" dirty="0">
                              <a:latin typeface="Cambria Math" panose="02040503050406030204" pitchFamily="18" charset="0"/>
                            </a:rPr>
                          </m:ctrlPr>
                        </m:dPr>
                        <m:e>
                          <m:r>
                            <a:rPr lang="tr-TR">
                              <a:latin typeface="Cambria Math" panose="02040503050406030204" pitchFamily="18" charset="0"/>
                            </a:rPr>
                            <m:t>1.5055</m:t>
                          </m:r>
                          <m:r>
                            <m:rPr>
                              <m:nor/>
                            </m:rPr>
                            <a:rPr lang="tr-TR" dirty="0"/>
                            <m:t> </m:t>
                          </m:r>
                        </m:e>
                      </m:d>
                      <m:r>
                        <a:rPr lang="tr-TR" i="1" dirty="0">
                          <a:latin typeface="Cambria Math" panose="02040503050406030204" pitchFamily="18" charset="0"/>
                        </a:rPr>
                        <m:t>=</m:t>
                      </m:r>
                      <m:r>
                        <a:rPr lang="tr-TR" b="0" i="1" dirty="0" smtClean="0">
                          <a:latin typeface="Cambria Math" panose="02040503050406030204" pitchFamily="18" charset="0"/>
                        </a:rPr>
                        <m:t>1.7691</m:t>
                      </m:r>
                    </m:oMath>
                  </m:oMathPara>
                </a14:m>
                <a:endParaRPr lang="tr-TR" dirty="0"/>
              </a:p>
            </p:txBody>
          </p:sp>
        </mc:Choice>
        <mc:Fallback xmlns="">
          <p:sp>
            <p:nvSpPr>
              <p:cNvPr id="8" name="Rectangle 7"/>
              <p:cNvSpPr>
                <a:spLocks noRot="1" noChangeAspect="1" noMove="1" noResize="1" noEditPoints="1" noAdjustHandles="1" noChangeArrowheads="1" noChangeShapeType="1" noTextEdit="1"/>
              </p:cNvSpPr>
              <p:nvPr/>
            </p:nvSpPr>
            <p:spPr>
              <a:xfrm>
                <a:off x="4557026" y="4759236"/>
                <a:ext cx="3099631" cy="369332"/>
              </a:xfrm>
              <a:prstGeom prst="rect">
                <a:avLst/>
              </a:prstGeom>
              <a:blipFill rotWithShape="0">
                <a:blip r:embed="rId6"/>
                <a:stretch>
                  <a:fillRect l="-591" b="-13333"/>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715685805"/>
                  </p:ext>
                </p:extLst>
              </p:nvPr>
            </p:nvGraphicFramePr>
            <p:xfrm>
              <a:off x="6142251" y="5348531"/>
              <a:ext cx="4270991" cy="1483360"/>
            </p:xfrm>
            <a:graphic>
              <a:graphicData uri="http://schemas.openxmlformats.org/drawingml/2006/table">
                <a:tbl>
                  <a:tblPr firstRow="1" bandRow="1">
                    <a:tableStyleId>{3B4B98B0-60AC-42C2-AFA5-B58CD77FA1E5}</a:tableStyleId>
                  </a:tblPr>
                  <a:tblGrid>
                    <a:gridCol w="1497557"/>
                    <a:gridCol w="2773434"/>
                  </a:tblGrid>
                  <a:tr h="370840">
                    <a:tc>
                      <a:txBody>
                        <a:bodyPr/>
                        <a:lstStyle/>
                        <a:p>
                          <a:r>
                            <a:rPr lang="tr-TR" b="0" strike="noStrike" dirty="0" smtClean="0"/>
                            <a:t>x</a:t>
                          </a:r>
                          <a:r>
                            <a:rPr lang="tr-TR" b="0" strike="noStrike" baseline="-25000" dirty="0" smtClean="0"/>
                            <a:t>0</a:t>
                          </a:r>
                          <a:r>
                            <a:rPr lang="tr-TR" b="0" strike="noStrike" dirty="0" smtClean="0"/>
                            <a:t>=0 </a:t>
                          </a:r>
                          <a:endParaRPr lang="tr-TR" b="0" strike="noStrike" dirty="0"/>
                        </a:p>
                      </a:txBody>
                      <a:tcPr/>
                    </a:tc>
                    <a:tc>
                      <a:txBody>
                        <a:bodyPr/>
                        <a:lstStyle/>
                        <a:p>
                          <a:pPr/>
                          <a14:m>
                            <m:oMathPara xmlns:m="http://schemas.openxmlformats.org/officeDocument/2006/math">
                              <m:oMathParaPr>
                                <m:jc m:val="left"/>
                              </m:oMathParaPr>
                              <m:oMath xmlns:m="http://schemas.openxmlformats.org/officeDocument/2006/math">
                                <m:r>
                                  <a:rPr lang="tr-TR" b="0" i="1" strike="noStrike" dirty="0" smtClean="0">
                                    <a:latin typeface="Cambria Math" panose="02040503050406030204" pitchFamily="18" charset="0"/>
                                  </a:rPr>
                                  <m:t>𝑓</m:t>
                                </m:r>
                                <m:r>
                                  <a:rPr lang="tr-TR" b="0" i="1" strike="noStrike" dirty="0" smtClean="0">
                                    <a:latin typeface="Cambria Math" panose="02040503050406030204" pitchFamily="18" charset="0"/>
                                  </a:rPr>
                                  <m:t>(</m:t>
                                </m:r>
                                <m:r>
                                  <m:rPr>
                                    <m:nor/>
                                  </m:rPr>
                                  <a:rPr lang="tr-TR" b="0" strike="noStrike" dirty="0" smtClean="0"/>
                                  <m:t>x</m:t>
                                </m:r>
                                <m:r>
                                  <m:rPr>
                                    <m:nor/>
                                  </m:rPr>
                                  <a:rPr lang="tr-TR" b="0" strike="noStrike" baseline="-25000" dirty="0" smtClean="0"/>
                                  <m:t>0</m:t>
                                </m:r>
                                <m:r>
                                  <a:rPr lang="tr-TR" b="0" i="1" strike="noStrike" dirty="0" smtClean="0">
                                    <a:latin typeface="Cambria Math" panose="02040503050406030204" pitchFamily="18" charset="0"/>
                                  </a:rPr>
                                  <m:t>)=0</m:t>
                                </m:r>
                              </m:oMath>
                            </m:oMathPara>
                          </a14:m>
                          <a:endParaRPr lang="tr-TR" b="0" strike="noStrike" dirty="0"/>
                        </a:p>
                      </a:txBody>
                      <a:tcPr/>
                    </a:tc>
                  </a:tr>
                  <a:tr h="370840">
                    <a:tc>
                      <a:txBody>
                        <a:bodyPr/>
                        <a:lstStyle/>
                        <a:p>
                          <a:r>
                            <a:rPr lang="tr-TR" b="0" dirty="0" smtClean="0"/>
                            <a:t>x</a:t>
                          </a:r>
                          <a:r>
                            <a:rPr lang="tr-TR" b="0" baseline="-25000" dirty="0" smtClean="0"/>
                            <a:t>0</a:t>
                          </a:r>
                          <a:r>
                            <a:rPr lang="tr-TR" b="0" dirty="0" smtClean="0"/>
                            <a:t>=1 </a:t>
                          </a:r>
                          <a:endParaRPr lang="tr-TR"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tr-TR" b="0" i="1" dirty="0" smtClean="0">
                                    <a:latin typeface="Cambria Math" panose="02040503050406030204" pitchFamily="18" charset="0"/>
                                  </a:rPr>
                                  <m:t>𝑓</m:t>
                                </m:r>
                                <m:r>
                                  <a:rPr lang="tr-TR" b="0" i="1" dirty="0" smtClean="0">
                                    <a:latin typeface="Cambria Math" panose="02040503050406030204" pitchFamily="18" charset="0"/>
                                  </a:rPr>
                                  <m:t>(</m:t>
                                </m:r>
                                <m:r>
                                  <m:rPr>
                                    <m:nor/>
                                  </m:rPr>
                                  <a:rPr lang="tr-TR" b="0" dirty="0" smtClean="0"/>
                                  <m:t>x</m:t>
                                </m:r>
                                <m:r>
                                  <m:rPr>
                                    <m:nor/>
                                  </m:rPr>
                                  <a:rPr lang="tr-TR" b="0" i="0" baseline="-25000" dirty="0" smtClean="0"/>
                                  <m:t>0</m:t>
                                </m:r>
                                <m:r>
                                  <a:rPr lang="tr-TR" b="0" i="1" dirty="0" smtClean="0">
                                    <a:latin typeface="Cambria Math" panose="02040503050406030204" pitchFamily="18" charset="0"/>
                                  </a:rPr>
                                  <m:t>)=1.5829</m:t>
                                </m:r>
                              </m:oMath>
                            </m:oMathPara>
                          </a14:m>
                          <a:endParaRPr lang="tr-TR"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smtClean="0"/>
                            <a:t>x</a:t>
                          </a:r>
                          <a:r>
                            <a:rPr lang="tr-TR" b="0" baseline="-25000" dirty="0" smtClean="0"/>
                            <a:t>1</a:t>
                          </a:r>
                          <a:r>
                            <a:rPr lang="tr-TR" b="0" dirty="0" smtClean="0"/>
                            <a:t>=1.5055 </a:t>
                          </a:r>
                          <a:endParaRPr lang="tr-TR"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tr-TR" b="0" i="1" dirty="0" smtClean="0">
                                  <a:latin typeface="Cambria Math" panose="02040503050406030204" pitchFamily="18" charset="0"/>
                                </a:rPr>
                                <m:t>𝑓</m:t>
                              </m:r>
                              <m:r>
                                <a:rPr lang="tr-TR" b="0" i="1" dirty="0" smtClean="0">
                                  <a:latin typeface="Cambria Math" panose="02040503050406030204" pitchFamily="18" charset="0"/>
                                </a:rPr>
                                <m:t>(</m:t>
                              </m:r>
                              <m:r>
                                <m:rPr>
                                  <m:nor/>
                                </m:rPr>
                                <a:rPr lang="tr-TR" b="0" dirty="0" smtClean="0"/>
                                <m:t>x</m:t>
                              </m:r>
                              <m:r>
                                <m:rPr>
                                  <m:nor/>
                                </m:rPr>
                                <a:rPr lang="tr-TR" b="0" i="0" baseline="-25000" dirty="0" smtClean="0"/>
                                <m:t>1</m:t>
                              </m:r>
                              <m:r>
                                <a:rPr lang="tr-TR" b="0" i="1" dirty="0" smtClean="0">
                                  <a:latin typeface="Cambria Math" panose="02040503050406030204" pitchFamily="18" charset="0"/>
                                </a:rPr>
                                <m:t>)=1.</m:t>
                              </m:r>
                            </m:oMath>
                          </a14:m>
                          <a:r>
                            <a:rPr lang="tr-TR" dirty="0" smtClean="0"/>
                            <a:t>7691</a:t>
                          </a:r>
                          <a:endParaRPr lang="tr-TR"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smtClean="0"/>
                            <a:t>x</a:t>
                          </a:r>
                          <a:r>
                            <a:rPr lang="tr-TR" b="0" baseline="-25000" dirty="0" smtClean="0"/>
                            <a:t>2</a:t>
                          </a:r>
                          <a:r>
                            <a:rPr lang="tr-TR" b="0" dirty="0" smtClean="0"/>
                            <a:t>=4</a:t>
                          </a:r>
                          <a:endParaRPr lang="tr-TR"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tr-TR" b="0" i="1" dirty="0" smtClean="0">
                                    <a:latin typeface="Cambria Math" panose="02040503050406030204" pitchFamily="18" charset="0"/>
                                  </a:rPr>
                                  <m:t>𝑓</m:t>
                                </m:r>
                                <m:d>
                                  <m:dPr>
                                    <m:ctrlPr>
                                      <a:rPr lang="tr-TR" b="0" i="1" dirty="0" smtClean="0">
                                        <a:latin typeface="Cambria Math" panose="02040503050406030204" pitchFamily="18" charset="0"/>
                                      </a:rPr>
                                    </m:ctrlPr>
                                  </m:dPr>
                                  <m:e>
                                    <m:r>
                                      <m:rPr>
                                        <m:nor/>
                                      </m:rPr>
                                      <a:rPr lang="tr-TR" b="0" dirty="0" smtClean="0"/>
                                      <m:t>x</m:t>
                                    </m:r>
                                    <m:r>
                                      <m:rPr>
                                        <m:nor/>
                                      </m:rPr>
                                      <a:rPr lang="tr-TR" b="0" i="0" baseline="-25000" dirty="0" smtClean="0"/>
                                      <m:t>2</m:t>
                                    </m:r>
                                  </m:e>
                                </m:d>
                                <m:r>
                                  <a:rPr lang="tr-TR" b="0" i="1" dirty="0" smtClean="0">
                                    <a:latin typeface="Cambria Math" panose="02040503050406030204" pitchFamily="18" charset="0"/>
                                  </a:rPr>
                                  <m:t>=−3.1136</m:t>
                                </m:r>
                              </m:oMath>
                            </m:oMathPara>
                          </a14:m>
                          <a:endParaRPr lang="tr-TR" dirty="0"/>
                        </a:p>
                      </a:txBody>
                      <a:tcPr/>
                    </a:tc>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715685805"/>
                  </p:ext>
                </p:extLst>
              </p:nvPr>
            </p:nvGraphicFramePr>
            <p:xfrm>
              <a:off x="6142251" y="5348531"/>
              <a:ext cx="4270991" cy="1483360"/>
            </p:xfrm>
            <a:graphic>
              <a:graphicData uri="http://schemas.openxmlformats.org/drawingml/2006/table">
                <a:tbl>
                  <a:tblPr firstRow="1" bandRow="1">
                    <a:tableStyleId>{3B4B98B0-60AC-42C2-AFA5-B58CD77FA1E5}</a:tableStyleId>
                  </a:tblPr>
                  <a:tblGrid>
                    <a:gridCol w="1497557"/>
                    <a:gridCol w="2773434"/>
                  </a:tblGrid>
                  <a:tr h="370840">
                    <a:tc>
                      <a:txBody>
                        <a:bodyPr/>
                        <a:lstStyle/>
                        <a:p>
                          <a:r>
                            <a:rPr lang="tr-TR" b="0" strike="noStrike" dirty="0" smtClean="0"/>
                            <a:t>x</a:t>
                          </a:r>
                          <a:r>
                            <a:rPr lang="tr-TR" b="0" strike="noStrike" baseline="-25000" dirty="0" smtClean="0"/>
                            <a:t>0</a:t>
                          </a:r>
                          <a:r>
                            <a:rPr lang="tr-TR" b="0" strike="noStrike" dirty="0" smtClean="0"/>
                            <a:t>=0 </a:t>
                          </a:r>
                          <a:endParaRPr lang="tr-TR" b="0" strike="noStrike" dirty="0"/>
                        </a:p>
                      </a:txBody>
                      <a:tcPr/>
                    </a:tc>
                    <a:tc>
                      <a:txBody>
                        <a:bodyPr/>
                        <a:lstStyle/>
                        <a:p>
                          <a:endParaRPr lang="en-US"/>
                        </a:p>
                      </a:txBody>
                      <a:tcPr>
                        <a:blipFill rotWithShape="0">
                          <a:blip r:embed="rId7"/>
                          <a:stretch>
                            <a:fillRect l="-53947" t="-8197" r="-219" b="-324590"/>
                          </a:stretch>
                        </a:blipFill>
                      </a:tcPr>
                    </a:tc>
                  </a:tr>
                  <a:tr h="370840">
                    <a:tc>
                      <a:txBody>
                        <a:bodyPr/>
                        <a:lstStyle/>
                        <a:p>
                          <a:r>
                            <a:rPr lang="tr-TR" b="0" dirty="0" smtClean="0"/>
                            <a:t>x</a:t>
                          </a:r>
                          <a:r>
                            <a:rPr lang="tr-TR" b="0" baseline="-25000" dirty="0" smtClean="0"/>
                            <a:t>0</a:t>
                          </a:r>
                          <a:r>
                            <a:rPr lang="tr-TR" b="0" dirty="0" smtClean="0"/>
                            <a:t>=1 </a:t>
                          </a:r>
                          <a:endParaRPr lang="tr-TR" b="0" dirty="0"/>
                        </a:p>
                      </a:txBody>
                      <a:tcPr/>
                    </a:tc>
                    <a:tc>
                      <a:txBody>
                        <a:bodyPr/>
                        <a:lstStyle/>
                        <a:p>
                          <a:endParaRPr lang="en-US"/>
                        </a:p>
                      </a:txBody>
                      <a:tcPr>
                        <a:blipFill rotWithShape="0">
                          <a:blip r:embed="rId7"/>
                          <a:stretch>
                            <a:fillRect l="-53947" t="-108197" r="-219" b="-224590"/>
                          </a:stretch>
                        </a:blip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smtClean="0"/>
                            <a:t>x</a:t>
                          </a:r>
                          <a:r>
                            <a:rPr lang="tr-TR" b="0" baseline="-25000" dirty="0" smtClean="0"/>
                            <a:t>1</a:t>
                          </a:r>
                          <a:r>
                            <a:rPr lang="tr-TR" b="0" dirty="0" smtClean="0"/>
                            <a:t>=1.5055 </a:t>
                          </a:r>
                          <a:endParaRPr lang="tr-TR" b="0" dirty="0"/>
                        </a:p>
                      </a:txBody>
                      <a:tcPr/>
                    </a:tc>
                    <a:tc>
                      <a:txBody>
                        <a:bodyPr/>
                        <a:lstStyle/>
                        <a:p>
                          <a:endParaRPr lang="en-US"/>
                        </a:p>
                      </a:txBody>
                      <a:tcPr>
                        <a:blipFill rotWithShape="0">
                          <a:blip r:embed="rId7"/>
                          <a:stretch>
                            <a:fillRect l="-53947" t="-208197" r="-219" b="-124590"/>
                          </a:stretch>
                        </a:blip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smtClean="0"/>
                            <a:t>x</a:t>
                          </a:r>
                          <a:r>
                            <a:rPr lang="tr-TR" b="0" baseline="-25000" dirty="0" smtClean="0"/>
                            <a:t>2</a:t>
                          </a:r>
                          <a:r>
                            <a:rPr lang="tr-TR" b="0" dirty="0" smtClean="0"/>
                            <a:t>=4</a:t>
                          </a:r>
                          <a:endParaRPr lang="tr-TR" b="0" dirty="0"/>
                        </a:p>
                      </a:txBody>
                      <a:tcPr/>
                    </a:tc>
                    <a:tc>
                      <a:txBody>
                        <a:bodyPr/>
                        <a:lstStyle/>
                        <a:p>
                          <a:endParaRPr lang="en-US"/>
                        </a:p>
                      </a:txBody>
                      <a:tcPr>
                        <a:blipFill rotWithShape="0">
                          <a:blip r:embed="rId7"/>
                          <a:stretch>
                            <a:fillRect l="-53947" t="-308197" r="-219" b="-24590"/>
                          </a:stretch>
                        </a:blipFill>
                      </a:tcPr>
                    </a:tc>
                  </a:tr>
                </a:tbl>
              </a:graphicData>
            </a:graphic>
          </p:graphicFrame>
        </mc:Fallback>
      </mc:AlternateContent>
      <p:cxnSp>
        <p:nvCxnSpPr>
          <p:cNvPr id="11" name="Straight Connector 10"/>
          <p:cNvCxnSpPr/>
          <p:nvPr/>
        </p:nvCxnSpPr>
        <p:spPr>
          <a:xfrm flipV="1">
            <a:off x="6237027" y="5581936"/>
            <a:ext cx="24020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49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Örnek Problem Devam</a:t>
            </a:r>
            <a:endParaRPr lang="tr-TR" dirty="0"/>
          </a:p>
        </p:txBody>
      </p:sp>
      <p:graphicFrame>
        <p:nvGraphicFramePr>
          <p:cNvPr id="4" name="Object 3"/>
          <p:cNvGraphicFramePr>
            <a:graphicFrameLocks noChangeAspect="1"/>
          </p:cNvGraphicFramePr>
          <p:nvPr>
            <p:extLst>
              <p:ext uri="{D42A27DB-BD31-4B8C-83A1-F6EECF244321}">
                <p14:modId xmlns:p14="http://schemas.microsoft.com/office/powerpoint/2010/main" val="3753842706"/>
              </p:ext>
            </p:extLst>
          </p:nvPr>
        </p:nvGraphicFramePr>
        <p:xfrm>
          <a:off x="1104900" y="1533525"/>
          <a:ext cx="9207500" cy="4442328"/>
        </p:xfrm>
        <a:graphic>
          <a:graphicData uri="http://schemas.openxmlformats.org/presentationml/2006/ole">
            <mc:AlternateContent xmlns:mc="http://schemas.openxmlformats.org/markup-compatibility/2006">
              <mc:Choice xmlns:v="urn:schemas-microsoft-com:vml" Requires="v">
                <p:oleObj spid="_x0000_s7225" name="Worksheet" r:id="rId3" imgW="6791139" imgH="3276757" progId="Excel.Sheet.12">
                  <p:embed/>
                </p:oleObj>
              </mc:Choice>
              <mc:Fallback>
                <p:oleObj name="Worksheet" r:id="rId3" imgW="6791139" imgH="3276757" progId="Excel.Sheet.12">
                  <p:embed/>
                  <p:pic>
                    <p:nvPicPr>
                      <p:cNvPr id="0" name=""/>
                      <p:cNvPicPr/>
                      <p:nvPr/>
                    </p:nvPicPr>
                    <p:blipFill>
                      <a:blip r:embed="rId4"/>
                      <a:stretch>
                        <a:fillRect/>
                      </a:stretch>
                    </p:blipFill>
                    <p:spPr>
                      <a:xfrm>
                        <a:off x="1104900" y="1533525"/>
                        <a:ext cx="9207500" cy="4442328"/>
                      </a:xfrm>
                      <a:prstGeom prst="rect">
                        <a:avLst/>
                      </a:prstGeom>
                    </p:spPr>
                  </p:pic>
                </p:oleObj>
              </mc:Fallback>
            </mc:AlternateContent>
          </a:graphicData>
        </a:graphic>
      </p:graphicFrame>
    </p:spTree>
    <p:extLst>
      <p:ext uri="{BB962C8B-B14F-4D97-AF65-F5344CB8AC3E}">
        <p14:creationId xmlns:p14="http://schemas.microsoft.com/office/powerpoint/2010/main" val="204717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Optimizasyon:</a:t>
            </a:r>
            <a:endParaRPr lang="tr-TR" dirty="0"/>
          </a:p>
        </p:txBody>
      </p:sp>
      <p:sp>
        <p:nvSpPr>
          <p:cNvPr id="3" name="Content Placeholder 2"/>
          <p:cNvSpPr>
            <a:spLocks noGrp="1"/>
          </p:cNvSpPr>
          <p:nvPr>
            <p:ph idx="1"/>
          </p:nvPr>
        </p:nvSpPr>
        <p:spPr/>
        <p:txBody>
          <a:bodyPr>
            <a:normAutofit lnSpcReduction="10000"/>
          </a:bodyPr>
          <a:lstStyle/>
          <a:p>
            <a:r>
              <a:rPr lang="tr-TR" b="1" dirty="0" smtClean="0"/>
              <a:t>Matematiksel modeller</a:t>
            </a:r>
            <a:r>
              <a:rPr lang="tr-TR" dirty="0" smtClean="0"/>
              <a:t>, bir mühendislik probleminin çözümüne ulaşmak için ilgilendiğimiz sistemin veya makinanın davranışını </a:t>
            </a:r>
            <a:r>
              <a:rPr lang="tr-TR" dirty="0" err="1" smtClean="0"/>
              <a:t>simüle</a:t>
            </a:r>
            <a:r>
              <a:rPr lang="tr-TR" dirty="0" smtClean="0"/>
              <a:t> etmek için kullandığımız araçlardır;</a:t>
            </a:r>
          </a:p>
          <a:p>
            <a:r>
              <a:rPr lang="tr-TR" b="1" dirty="0" smtClean="0"/>
              <a:t>Optimizasyon</a:t>
            </a:r>
            <a:r>
              <a:rPr lang="tr-TR" dirty="0" smtClean="0"/>
              <a:t> ise problemin birden fazla çözümü olduğunda en iyi çözümü üretme çabamızdır.</a:t>
            </a:r>
          </a:p>
          <a:p>
            <a:r>
              <a:rPr lang="tr-TR" dirty="0" smtClean="0"/>
              <a:t>Dolayısıyla geliştirdiğimiz modelleri bu gözle incelememiz ve en iyi tasarımı elde etmek için revize etmemize olanak sağlar.</a:t>
            </a:r>
          </a:p>
          <a:p>
            <a:r>
              <a:rPr lang="tr-TR" dirty="0" smtClean="0"/>
              <a:t>Mühendis, işleri verimli şekilde yapacak sistemi kurmak ve/veya cihazı üretmek zorundadır.</a:t>
            </a:r>
          </a:p>
          <a:p>
            <a:r>
              <a:rPr lang="tr-TR" dirty="0" smtClean="0"/>
              <a:t>Bunu yaparken hem var olan kısıtları dikkate almalı, hem de maliyetleri düşük tutmalıdır. </a:t>
            </a:r>
          </a:p>
          <a:p>
            <a:r>
              <a:rPr lang="tr-TR" b="1" dirty="0" smtClean="0"/>
              <a:t>Üreteceğiniz</a:t>
            </a:r>
            <a:r>
              <a:rPr lang="tr-TR" dirty="0" smtClean="0"/>
              <a:t> her ne ise </a:t>
            </a:r>
          </a:p>
          <a:p>
            <a:pPr lvl="1"/>
            <a:r>
              <a:rPr lang="tr-TR" b="1" dirty="0"/>
              <a:t>İ</a:t>
            </a:r>
            <a:r>
              <a:rPr lang="tr-TR" b="1" dirty="0" smtClean="0"/>
              <a:t>şlevini yerine getirecek</a:t>
            </a:r>
          </a:p>
          <a:p>
            <a:pPr lvl="1"/>
            <a:r>
              <a:rPr lang="tr-TR" b="1" dirty="0" smtClean="0"/>
              <a:t>Fiziksel kısıtları sağlayacak</a:t>
            </a:r>
          </a:p>
          <a:p>
            <a:pPr lvl="1"/>
            <a:r>
              <a:rPr lang="tr-TR" b="1" dirty="0" smtClean="0"/>
              <a:t>Düşük maliyetli olacak</a:t>
            </a:r>
            <a:endParaRPr lang="tr-TR" b="1" dirty="0"/>
          </a:p>
        </p:txBody>
      </p:sp>
    </p:spTree>
    <p:extLst>
      <p:ext uri="{BB962C8B-B14F-4D97-AF65-F5344CB8AC3E}">
        <p14:creationId xmlns:p14="http://schemas.microsoft.com/office/powerpoint/2010/main" val="120349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Newton Yöntemi</a:t>
            </a:r>
            <a:endParaRPr lang="tr-TR"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tr-TR" dirty="0" smtClean="0"/>
                  <a:t>Hatırla: Kök bulmada kullandığımız Newton-</a:t>
                </a:r>
                <a:r>
                  <a:rPr lang="tr-TR" dirty="0" err="1" smtClean="0"/>
                  <a:t>Raphson</a:t>
                </a:r>
                <a:r>
                  <a:rPr lang="tr-TR" dirty="0" smtClean="0"/>
                  <a:t> yöntemi</a:t>
                </a:r>
              </a:p>
              <a:p>
                <a:pPr marL="109728" indent="0">
                  <a:buNone/>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𝑖</m:t>
                          </m:r>
                          <m:r>
                            <a:rPr lang="tr-TR" b="0" i="1" smtClean="0">
                              <a:latin typeface="Cambria Math" panose="02040503050406030204" pitchFamily="18" charset="0"/>
                            </a:rPr>
                            <m:t>+1</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𝑖</m:t>
                          </m:r>
                        </m:sub>
                      </m:sSub>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𝑓</m:t>
                          </m:r>
                          <m:r>
                            <a:rPr lang="tr-TR" b="0" i="1" smtClean="0">
                              <a:latin typeface="Cambria Math" panose="02040503050406030204" pitchFamily="18" charset="0"/>
                            </a:rPr>
                            <m:t>(</m:t>
                          </m:r>
                          <m:r>
                            <a:rPr lang="tr-TR" b="0" i="1" smtClean="0">
                              <a:latin typeface="Cambria Math" panose="02040503050406030204" pitchFamily="18" charset="0"/>
                            </a:rPr>
                            <m:t>𝑥</m:t>
                          </m:r>
                          <m:r>
                            <a:rPr lang="tr-TR" b="0" i="1" smtClean="0">
                              <a:latin typeface="Cambria Math" panose="02040503050406030204" pitchFamily="18" charset="0"/>
                            </a:rPr>
                            <m:t>)</m:t>
                          </m:r>
                        </m:num>
                        <m:den>
                          <m:sSup>
                            <m:sSupPr>
                              <m:ctrlPr>
                                <a:rPr lang="tr-TR" i="1">
                                  <a:latin typeface="Cambria Math" panose="02040503050406030204" pitchFamily="18" charset="0"/>
                                </a:rPr>
                              </m:ctrlPr>
                            </m:sSupPr>
                            <m:e>
                              <m:r>
                                <a:rPr lang="tr-TR" b="0" i="1" smtClean="0">
                                  <a:latin typeface="Cambria Math" panose="02040503050406030204" pitchFamily="18" charset="0"/>
                                </a:rPr>
                                <m:t>𝑓</m:t>
                              </m:r>
                            </m:e>
                            <m:sup>
                              <m:r>
                                <a:rPr lang="tr-TR" b="0" i="1" smtClean="0">
                                  <a:latin typeface="Cambria Math" panose="02040503050406030204" pitchFamily="18" charset="0"/>
                                </a:rPr>
                                <m:t>′</m:t>
                              </m:r>
                            </m:sup>
                          </m:sSup>
                          <m:r>
                            <a:rPr lang="tr-TR" i="1">
                              <a:latin typeface="Cambria Math" panose="02040503050406030204" pitchFamily="18" charset="0"/>
                            </a:rPr>
                            <m:t>(</m:t>
                          </m:r>
                          <m:r>
                            <a:rPr lang="tr-TR" i="1">
                              <a:latin typeface="Cambria Math" panose="02040503050406030204" pitchFamily="18" charset="0"/>
                            </a:rPr>
                            <m:t>𝑥</m:t>
                          </m:r>
                          <m:r>
                            <a:rPr lang="tr-TR" i="1">
                              <a:latin typeface="Cambria Math" panose="02040503050406030204" pitchFamily="18" charset="0"/>
                            </a:rPr>
                            <m:t>)</m:t>
                          </m:r>
                        </m:den>
                      </m:f>
                    </m:oMath>
                  </m:oMathPara>
                </a14:m>
                <a:endParaRPr lang="tr-TR" dirty="0" smtClean="0"/>
              </a:p>
              <a:p>
                <a:r>
                  <a:rPr lang="tr-TR" dirty="0" smtClean="0"/>
                  <a:t>Yeni bir fonksiyon tanımlayalım </a:t>
                </a:r>
                <a14:m>
                  <m:oMath xmlns:m="http://schemas.openxmlformats.org/officeDocument/2006/math">
                    <m:r>
                      <m:rPr>
                        <m:sty m:val="p"/>
                      </m:rPr>
                      <a:rPr lang="tr-TR" b="0" i="0" smtClean="0">
                        <a:latin typeface="Cambria Math" panose="02040503050406030204" pitchFamily="18" charset="0"/>
                      </a:rPr>
                      <m:t>g</m:t>
                    </m:r>
                    <m:d>
                      <m:dPr>
                        <m:ctrlPr>
                          <a:rPr lang="tr-TR" b="0" i="1" smtClean="0">
                            <a:latin typeface="Cambria Math" panose="02040503050406030204" pitchFamily="18" charset="0"/>
                          </a:rPr>
                        </m:ctrlPr>
                      </m:dPr>
                      <m:e>
                        <m:r>
                          <m:rPr>
                            <m:sty m:val="p"/>
                          </m:rPr>
                          <a:rPr lang="tr-TR" b="0" i="0" smtClean="0">
                            <a:latin typeface="Cambria Math" panose="02040503050406030204" pitchFamily="18" charset="0"/>
                          </a:rPr>
                          <m:t>x</m:t>
                        </m:r>
                      </m:e>
                    </m:d>
                    <m:r>
                      <a:rPr lang="tr-TR" b="0" i="0" smtClean="0">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𝑓</m:t>
                        </m:r>
                      </m:e>
                      <m:sup>
                        <m:r>
                          <a:rPr lang="tr-TR" i="1">
                            <a:latin typeface="Cambria Math" panose="02040503050406030204" pitchFamily="18" charset="0"/>
                          </a:rPr>
                          <m:t>′</m:t>
                        </m:r>
                      </m:sup>
                    </m:sSup>
                    <m:r>
                      <a:rPr lang="tr-TR" i="1">
                        <a:latin typeface="Cambria Math" panose="02040503050406030204" pitchFamily="18" charset="0"/>
                      </a:rPr>
                      <m:t>(</m:t>
                    </m:r>
                    <m:r>
                      <a:rPr lang="tr-TR" i="1">
                        <a:latin typeface="Cambria Math" panose="02040503050406030204" pitchFamily="18" charset="0"/>
                      </a:rPr>
                      <m:t>𝑥</m:t>
                    </m:r>
                    <m:r>
                      <a:rPr lang="tr-TR" b="0" i="1" smtClean="0">
                        <a:latin typeface="Cambria Math" panose="02040503050406030204" pitchFamily="18" charset="0"/>
                      </a:rPr>
                      <m:t>)</m:t>
                    </m:r>
                  </m:oMath>
                </a14:m>
                <a:r>
                  <a:rPr lang="tr-TR" dirty="0" smtClean="0"/>
                  <a:t> olsun. Optimizasyon probleminde, </a:t>
                </a:r>
                <a14:m>
                  <m:oMath xmlns:m="http://schemas.openxmlformats.org/officeDocument/2006/math">
                    <m:r>
                      <m:rPr>
                        <m:sty m:val="p"/>
                      </m:rPr>
                      <a:rPr lang="tr-TR">
                        <a:latin typeface="Cambria Math" panose="02040503050406030204" pitchFamily="18" charset="0"/>
                      </a:rPr>
                      <m:t>g</m:t>
                    </m:r>
                    <m:d>
                      <m:dPr>
                        <m:ctrlPr>
                          <a:rPr lang="tr-TR" i="1">
                            <a:latin typeface="Cambria Math" panose="02040503050406030204" pitchFamily="18" charset="0"/>
                          </a:rPr>
                        </m:ctrlPr>
                      </m:dPr>
                      <m:e>
                        <m:sSup>
                          <m:sSupPr>
                            <m:ctrlPr>
                              <a:rPr lang="tr-TR" i="1" smtClean="0">
                                <a:latin typeface="Cambria Math" panose="02040503050406030204" pitchFamily="18" charset="0"/>
                              </a:rPr>
                            </m:ctrlPr>
                          </m:sSupPr>
                          <m:e>
                            <m:r>
                              <a:rPr lang="tr-TR" b="0" i="1" smtClean="0">
                                <a:latin typeface="Cambria Math" panose="02040503050406030204" pitchFamily="18" charset="0"/>
                              </a:rPr>
                              <m:t>𝑥</m:t>
                            </m:r>
                          </m:e>
                          <m:sup>
                            <m:r>
                              <a:rPr lang="tr-TR" b="0" i="1" smtClean="0">
                                <a:latin typeface="Cambria Math" panose="02040503050406030204" pitchFamily="18" charset="0"/>
                              </a:rPr>
                              <m:t>∗</m:t>
                            </m:r>
                          </m:sup>
                        </m:sSup>
                      </m:e>
                    </m:d>
                    <m:r>
                      <a:rPr lang="tr-TR">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𝑓</m:t>
                        </m:r>
                      </m:e>
                      <m:sup>
                        <m:r>
                          <a:rPr lang="tr-TR" i="1">
                            <a:latin typeface="Cambria Math" panose="02040503050406030204" pitchFamily="18" charset="0"/>
                          </a:rPr>
                          <m:t>′</m:t>
                        </m:r>
                      </m:sup>
                    </m:sSup>
                    <m:d>
                      <m:dPr>
                        <m:ctrlPr>
                          <a:rPr lang="tr-TR" i="1">
                            <a:latin typeface="Cambria Math" panose="02040503050406030204" pitchFamily="18" charset="0"/>
                          </a:rPr>
                        </m:ctrlPr>
                      </m:dPr>
                      <m:e>
                        <m:sSup>
                          <m:sSupPr>
                            <m:ctrlPr>
                              <a:rPr lang="tr-TR" i="1">
                                <a:latin typeface="Cambria Math" panose="02040503050406030204" pitchFamily="18" charset="0"/>
                              </a:rPr>
                            </m:ctrlPr>
                          </m:sSupPr>
                          <m:e>
                            <m:r>
                              <a:rPr lang="tr-TR" i="1">
                                <a:latin typeface="Cambria Math" panose="02040503050406030204" pitchFamily="18" charset="0"/>
                              </a:rPr>
                              <m:t>𝑥</m:t>
                            </m:r>
                          </m:e>
                          <m:sup>
                            <m:r>
                              <a:rPr lang="tr-TR" i="1">
                                <a:latin typeface="Cambria Math" panose="02040503050406030204" pitchFamily="18" charset="0"/>
                              </a:rPr>
                              <m:t>∗</m:t>
                            </m:r>
                          </m:sup>
                        </m:sSup>
                      </m:e>
                    </m:d>
                    <m:r>
                      <a:rPr lang="tr-TR" b="0" i="1" smtClean="0">
                        <a:latin typeface="Cambria Math" panose="02040503050406030204" pitchFamily="18" charset="0"/>
                      </a:rPr>
                      <m:t>=0</m:t>
                    </m:r>
                  </m:oMath>
                </a14:m>
                <a:r>
                  <a:rPr lang="tr-TR" dirty="0" smtClean="0"/>
                  <a:t>’ı arıyoruz. Dolayısıyla,</a:t>
                </a:r>
              </a:p>
              <a:p>
                <a:pPr marL="109728"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r>
                            <a:rPr lang="tr-TR" i="1">
                              <a:latin typeface="Cambria Math" panose="02040503050406030204" pitchFamily="18" charset="0"/>
                            </a:rPr>
                            <m:t>+1</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r>
                        <a:rPr lang="tr-TR" i="1">
                          <a:latin typeface="Cambria Math" panose="02040503050406030204" pitchFamily="18" charset="0"/>
                        </a:rPr>
                        <m:t>−</m:t>
                      </m:r>
                      <m:f>
                        <m:fPr>
                          <m:ctrlPr>
                            <a:rPr lang="tr-TR" i="1">
                              <a:latin typeface="Cambria Math" panose="02040503050406030204" pitchFamily="18" charset="0"/>
                            </a:rPr>
                          </m:ctrlPr>
                        </m:fPr>
                        <m:num>
                          <m:sSup>
                            <m:sSupPr>
                              <m:ctrlPr>
                                <a:rPr lang="tr-TR" i="1">
                                  <a:latin typeface="Cambria Math" panose="02040503050406030204" pitchFamily="18" charset="0"/>
                                </a:rPr>
                              </m:ctrlPr>
                            </m:sSupPr>
                            <m:e>
                              <m:r>
                                <a:rPr lang="tr-TR" i="1">
                                  <a:latin typeface="Cambria Math" panose="02040503050406030204" pitchFamily="18" charset="0"/>
                                </a:rPr>
                                <m:t>𝑓</m:t>
                              </m:r>
                            </m:e>
                            <m:sup>
                              <m:r>
                                <a:rPr lang="tr-TR" i="1">
                                  <a:latin typeface="Cambria Math" panose="02040503050406030204" pitchFamily="18" charset="0"/>
                                </a:rPr>
                                <m:t>′</m:t>
                              </m:r>
                            </m:sup>
                          </m:sSup>
                          <m:d>
                            <m:dPr>
                              <m:ctrlPr>
                                <a:rPr lang="tr-TR" i="1">
                                  <a:latin typeface="Cambria Math" panose="02040503050406030204" pitchFamily="18" charset="0"/>
                                </a:rPr>
                              </m:ctrlPr>
                            </m:dPr>
                            <m:e>
                              <m:r>
                                <a:rPr lang="tr-TR" i="1">
                                  <a:latin typeface="Cambria Math" panose="02040503050406030204" pitchFamily="18" charset="0"/>
                                </a:rPr>
                                <m:t>𝑥</m:t>
                              </m:r>
                            </m:e>
                          </m:d>
                        </m:num>
                        <m:den>
                          <m:sSup>
                            <m:sSupPr>
                              <m:ctrlPr>
                                <a:rPr lang="tr-TR" i="1">
                                  <a:latin typeface="Cambria Math" panose="02040503050406030204" pitchFamily="18" charset="0"/>
                                </a:rPr>
                              </m:ctrlPr>
                            </m:sSupPr>
                            <m:e>
                              <m:r>
                                <a:rPr lang="tr-TR" i="1">
                                  <a:latin typeface="Cambria Math" panose="02040503050406030204" pitchFamily="18" charset="0"/>
                                </a:rPr>
                                <m:t>𝑓</m:t>
                              </m:r>
                            </m:e>
                            <m:sup>
                              <m:r>
                                <a:rPr lang="tr-TR" i="1">
                                  <a:latin typeface="Cambria Math" panose="02040503050406030204" pitchFamily="18" charset="0"/>
                                </a:rPr>
                                <m:t>′</m:t>
                              </m:r>
                              <m:r>
                                <a:rPr lang="tr-TR" b="0" i="1" smtClean="0">
                                  <a:latin typeface="Cambria Math" panose="02040503050406030204" pitchFamily="18" charset="0"/>
                                </a:rPr>
                                <m:t>′</m:t>
                              </m:r>
                            </m:sup>
                          </m:sSup>
                          <m:d>
                            <m:dPr>
                              <m:ctrlPr>
                                <a:rPr lang="tr-TR" i="1">
                                  <a:latin typeface="Cambria Math" panose="02040503050406030204" pitchFamily="18" charset="0"/>
                                </a:rPr>
                              </m:ctrlPr>
                            </m:dPr>
                            <m:e>
                              <m:r>
                                <a:rPr lang="tr-TR" i="1">
                                  <a:latin typeface="Cambria Math" panose="02040503050406030204" pitchFamily="18" charset="0"/>
                                </a:rPr>
                                <m:t>𝑥</m:t>
                              </m:r>
                            </m:e>
                          </m:d>
                        </m:den>
                      </m:f>
                    </m:oMath>
                  </m:oMathPara>
                </a14:m>
                <a:endParaRPr lang="tr-TR" dirty="0" smtClean="0"/>
              </a:p>
              <a:p>
                <a:pPr marL="109728" indent="0">
                  <a:buNone/>
                </a:pPr>
                <a:r>
                  <a:rPr lang="tr-TR" dirty="0" smtClean="0"/>
                  <a:t>yazabiliriz.</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906"/>
                </a:stretch>
              </a:blipFill>
            </p:spPr>
            <p:txBody>
              <a:bodyPr/>
              <a:lstStyle/>
              <a:p>
                <a:r>
                  <a:rPr lang="tr-TR">
                    <a:noFill/>
                  </a:rPr>
                  <a:t> </a:t>
                </a:r>
              </a:p>
            </p:txBody>
          </p:sp>
        </mc:Fallback>
      </mc:AlternateContent>
    </p:spTree>
    <p:extLst>
      <p:ext uri="{BB962C8B-B14F-4D97-AF65-F5344CB8AC3E}">
        <p14:creationId xmlns:p14="http://schemas.microsoft.com/office/powerpoint/2010/main" val="31390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Newton Yönteminin Avantajları</a:t>
            </a:r>
            <a:endParaRPr lang="tr-TR" b="1" dirty="0"/>
          </a:p>
        </p:txBody>
      </p:sp>
      <p:sp>
        <p:nvSpPr>
          <p:cNvPr id="3" name="Content Placeholder 2"/>
          <p:cNvSpPr>
            <a:spLocks noGrp="1"/>
          </p:cNvSpPr>
          <p:nvPr>
            <p:ph idx="1"/>
          </p:nvPr>
        </p:nvSpPr>
        <p:spPr/>
        <p:txBody>
          <a:bodyPr>
            <a:normAutofit/>
          </a:bodyPr>
          <a:lstStyle/>
          <a:p>
            <a:r>
              <a:rPr lang="tr-TR" dirty="0" smtClean="0"/>
              <a:t>Tek bir başlangıç tahmini yeterlidir.</a:t>
            </a:r>
          </a:p>
          <a:p>
            <a:r>
              <a:rPr lang="tr-TR" dirty="0" smtClean="0"/>
              <a:t>Yöntem hızlıdır, ancak ilk tahmin iyi değilse ıraksayabilir.</a:t>
            </a:r>
          </a:p>
          <a:p>
            <a:r>
              <a:rPr lang="tr-TR" dirty="0" smtClean="0"/>
              <a:t>Türev almak sıkıntı olursa, yaklaşık türev ifadeleri kullanılabilir.</a:t>
            </a:r>
          </a:p>
          <a:p>
            <a:r>
              <a:rPr lang="tr-TR" dirty="0" smtClean="0"/>
              <a:t>Iraksama problemlerini gidermek üzere </a:t>
            </a:r>
            <a:r>
              <a:rPr lang="tr-TR" dirty="0" err="1" smtClean="0"/>
              <a:t>hibrit</a:t>
            </a:r>
            <a:r>
              <a:rPr lang="tr-TR" dirty="0" smtClean="0"/>
              <a:t> yöntemler önce kapalı yöntemlerle optimum noktaya yaklaşıp ardından Newton yöntemiyle optimuma hızlıca ulaşmayı tercih ederler.</a:t>
            </a:r>
            <a:endParaRPr lang="tr-TR" dirty="0"/>
          </a:p>
        </p:txBody>
      </p:sp>
    </p:spTree>
    <p:extLst>
      <p:ext uri="{BB962C8B-B14F-4D97-AF65-F5344CB8AC3E}">
        <p14:creationId xmlns:p14="http://schemas.microsoft.com/office/powerpoint/2010/main" val="36001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Örnek </a:t>
            </a:r>
            <a:r>
              <a:rPr lang="tr-TR" b="1" dirty="0" smtClean="0"/>
              <a:t>Problem</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191986"/>
                <a:ext cx="10972800" cy="2411023"/>
              </a:xfrm>
            </p:spPr>
            <p:txBody>
              <a:bodyPr/>
              <a:lstStyle/>
              <a:p>
                <a:r>
                  <a:rPr lang="tr-TR" dirty="0" smtClean="0"/>
                  <a:t>Newton Yöntemi ve x</a:t>
                </a:r>
                <a:r>
                  <a:rPr lang="tr-TR" baseline="-25000" dirty="0" smtClean="0"/>
                  <a:t>0</a:t>
                </a:r>
                <a:r>
                  <a:rPr lang="tr-TR" dirty="0" smtClean="0"/>
                  <a:t>=2.5 başlangıç tahminini kullanarak </a:t>
                </a:r>
                <a14:m>
                  <m:oMath xmlns:m="http://schemas.openxmlformats.org/officeDocument/2006/math">
                    <m:r>
                      <a:rPr lang="tr-TR" i="1" dirty="0">
                        <a:latin typeface="Cambria Math" panose="02040503050406030204" pitchFamily="18" charset="0"/>
                      </a:rPr>
                      <m:t>𝑓</m:t>
                    </m:r>
                    <m:r>
                      <a:rPr lang="tr-TR" i="1" dirty="0">
                        <a:latin typeface="Cambria Math" panose="02040503050406030204" pitchFamily="18" charset="0"/>
                      </a:rPr>
                      <m:t>(</m:t>
                    </m:r>
                    <m:r>
                      <a:rPr lang="tr-TR" i="1" dirty="0">
                        <a:latin typeface="Cambria Math" panose="02040503050406030204" pitchFamily="18" charset="0"/>
                      </a:rPr>
                      <m:t>𝑥</m:t>
                    </m:r>
                    <m:r>
                      <a:rPr lang="tr-TR" i="1" dirty="0">
                        <a:latin typeface="Cambria Math" panose="02040503050406030204" pitchFamily="18" charset="0"/>
                      </a:rPr>
                      <m:t>)=2</m:t>
                    </m:r>
                    <m:r>
                      <a:rPr lang="tr-TR" i="1" dirty="0">
                        <a:latin typeface="Cambria Math" panose="02040503050406030204" pitchFamily="18" charset="0"/>
                      </a:rPr>
                      <m:t>𝑠𝑖𝑛𝑥</m:t>
                    </m:r>
                    <m:r>
                      <a:rPr lang="tr-TR" i="1" dirty="0">
                        <a:latin typeface="Cambria Math" panose="02040503050406030204" pitchFamily="18" charset="0"/>
                      </a:rPr>
                      <m:t>−</m:t>
                    </m:r>
                    <m:f>
                      <m:fPr>
                        <m:ctrlPr>
                          <a:rPr lang="tr-TR" i="1" dirty="0">
                            <a:latin typeface="Cambria Math" panose="02040503050406030204" pitchFamily="18" charset="0"/>
                          </a:rPr>
                        </m:ctrlPr>
                      </m:fPr>
                      <m:num>
                        <m:sSup>
                          <m:sSupPr>
                            <m:ctrlPr>
                              <a:rPr lang="tr-TR" i="1" dirty="0">
                                <a:latin typeface="Cambria Math" panose="02040503050406030204" pitchFamily="18" charset="0"/>
                              </a:rPr>
                            </m:ctrlPr>
                          </m:sSupPr>
                          <m:e>
                            <m:r>
                              <a:rPr lang="tr-TR" i="1" dirty="0">
                                <a:latin typeface="Cambria Math" panose="02040503050406030204" pitchFamily="18" charset="0"/>
                              </a:rPr>
                              <m:t>𝑥</m:t>
                            </m:r>
                          </m:e>
                          <m:sup>
                            <m:r>
                              <a:rPr lang="tr-TR" i="1" dirty="0">
                                <a:latin typeface="Cambria Math" panose="02040503050406030204" pitchFamily="18" charset="0"/>
                              </a:rPr>
                              <m:t>2</m:t>
                            </m:r>
                          </m:sup>
                        </m:sSup>
                      </m:num>
                      <m:den>
                        <m:r>
                          <a:rPr lang="tr-TR" i="1" dirty="0">
                            <a:latin typeface="Cambria Math" panose="02040503050406030204" pitchFamily="18" charset="0"/>
                          </a:rPr>
                          <m:t>10</m:t>
                        </m:r>
                      </m:den>
                    </m:f>
                  </m:oMath>
                </a14:m>
                <a:r>
                  <a:rPr lang="tr-TR" b="1" dirty="0"/>
                  <a:t> </a:t>
                </a:r>
                <a:r>
                  <a:rPr lang="tr-TR" dirty="0"/>
                  <a:t>fonksiyonunun </a:t>
                </a:r>
                <a:r>
                  <a:rPr lang="tr-TR" dirty="0" smtClean="0"/>
                  <a:t>maksimumunu </a:t>
                </a:r>
                <a:r>
                  <a:rPr lang="tr-TR" dirty="0"/>
                  <a:t>bulun</a:t>
                </a:r>
                <a:r>
                  <a:rPr lang="tr-TR" dirty="0" smtClean="0"/>
                  <a:t>.</a:t>
                </a:r>
              </a:p>
              <a:p>
                <a:pPr marL="109728" indent="0">
                  <a:buNone/>
                </a:pPr>
                <a14:m>
                  <m:oMathPara xmlns:m="http://schemas.openxmlformats.org/officeDocument/2006/math">
                    <m:oMathParaPr>
                      <m:jc m:val="centerGroup"/>
                    </m:oMathParaPr>
                    <m:oMath xmlns:m="http://schemas.openxmlformats.org/officeDocument/2006/math">
                      <m:sSup>
                        <m:sSupPr>
                          <m:ctrlPr>
                            <a:rPr lang="tr-TR" b="0" i="1" dirty="0" smtClean="0">
                              <a:latin typeface="Cambria Math" panose="02040503050406030204" pitchFamily="18" charset="0"/>
                            </a:rPr>
                          </m:ctrlPr>
                        </m:sSupPr>
                        <m:e>
                          <m:r>
                            <a:rPr lang="tr-TR" i="1" dirty="0">
                              <a:latin typeface="Cambria Math" panose="02040503050406030204" pitchFamily="18" charset="0"/>
                            </a:rPr>
                            <m:t>𝑓</m:t>
                          </m:r>
                        </m:e>
                        <m:sup>
                          <m:r>
                            <a:rPr lang="tr-TR" b="0" i="1" dirty="0" smtClean="0">
                              <a:latin typeface="Cambria Math" panose="02040503050406030204" pitchFamily="18" charset="0"/>
                            </a:rPr>
                            <m:t>′</m:t>
                          </m:r>
                        </m:sup>
                      </m:sSup>
                      <m:d>
                        <m:dPr>
                          <m:ctrlPr>
                            <a:rPr lang="tr-TR" b="0" i="1" dirty="0" smtClean="0">
                              <a:latin typeface="Cambria Math" panose="02040503050406030204" pitchFamily="18" charset="0"/>
                            </a:rPr>
                          </m:ctrlPr>
                        </m:dPr>
                        <m:e>
                          <m:r>
                            <a:rPr lang="tr-TR" i="1" dirty="0">
                              <a:latin typeface="Cambria Math" panose="02040503050406030204" pitchFamily="18" charset="0"/>
                            </a:rPr>
                            <m:t>𝑥</m:t>
                          </m:r>
                        </m:e>
                      </m:d>
                      <m:r>
                        <a:rPr lang="tr-TR" i="1" dirty="0">
                          <a:latin typeface="Cambria Math" panose="02040503050406030204" pitchFamily="18" charset="0"/>
                        </a:rPr>
                        <m:t>=2</m:t>
                      </m:r>
                      <m:r>
                        <a:rPr lang="tr-TR" b="0" i="1" dirty="0" smtClean="0">
                          <a:latin typeface="Cambria Math" panose="02040503050406030204" pitchFamily="18" charset="0"/>
                        </a:rPr>
                        <m:t>𝑐𝑜𝑠</m:t>
                      </m:r>
                      <m:r>
                        <a:rPr lang="tr-TR" i="1" dirty="0">
                          <a:latin typeface="Cambria Math" panose="02040503050406030204" pitchFamily="18" charset="0"/>
                        </a:rPr>
                        <m:t>𝑥</m:t>
                      </m:r>
                      <m:r>
                        <a:rPr lang="tr-TR" i="1" dirty="0">
                          <a:latin typeface="Cambria Math" panose="02040503050406030204" pitchFamily="18" charset="0"/>
                        </a:rPr>
                        <m:t>−</m:t>
                      </m:r>
                      <m:f>
                        <m:fPr>
                          <m:ctrlPr>
                            <a:rPr lang="tr-TR" i="1" dirty="0">
                              <a:latin typeface="Cambria Math" panose="02040503050406030204" pitchFamily="18" charset="0"/>
                            </a:rPr>
                          </m:ctrlPr>
                        </m:fPr>
                        <m:num>
                          <m:r>
                            <a:rPr lang="tr-TR" b="0" i="1" dirty="0" smtClean="0">
                              <a:latin typeface="Cambria Math" panose="02040503050406030204" pitchFamily="18" charset="0"/>
                            </a:rPr>
                            <m:t>2</m:t>
                          </m:r>
                          <m:r>
                            <a:rPr lang="tr-TR" b="0" i="1" dirty="0" smtClean="0">
                              <a:latin typeface="Cambria Math" panose="02040503050406030204" pitchFamily="18" charset="0"/>
                            </a:rPr>
                            <m:t>𝑥</m:t>
                          </m:r>
                        </m:num>
                        <m:den>
                          <m:r>
                            <a:rPr lang="tr-TR" i="1" dirty="0">
                              <a:latin typeface="Cambria Math" panose="02040503050406030204" pitchFamily="18" charset="0"/>
                            </a:rPr>
                            <m:t>10</m:t>
                          </m:r>
                        </m:den>
                      </m:f>
                      <m:r>
                        <a:rPr lang="tr-TR" b="0" i="1" dirty="0" smtClean="0">
                          <a:latin typeface="Cambria Math" panose="02040503050406030204" pitchFamily="18" charset="0"/>
                        </a:rPr>
                        <m:t>=</m:t>
                      </m:r>
                      <m:r>
                        <a:rPr lang="tr-TR" i="1" dirty="0">
                          <a:latin typeface="Cambria Math" panose="02040503050406030204" pitchFamily="18" charset="0"/>
                        </a:rPr>
                        <m:t>2</m:t>
                      </m:r>
                      <m:r>
                        <a:rPr lang="tr-TR" i="1" dirty="0">
                          <a:latin typeface="Cambria Math" panose="02040503050406030204" pitchFamily="18" charset="0"/>
                        </a:rPr>
                        <m:t>𝑐𝑜𝑠𝑥</m:t>
                      </m:r>
                      <m:r>
                        <a:rPr lang="tr-TR" i="1" dirty="0">
                          <a:latin typeface="Cambria Math" panose="02040503050406030204" pitchFamily="18" charset="0"/>
                        </a:rPr>
                        <m:t>−</m:t>
                      </m:r>
                      <m:f>
                        <m:fPr>
                          <m:ctrlPr>
                            <a:rPr lang="tr-TR" i="1" dirty="0">
                              <a:latin typeface="Cambria Math" panose="02040503050406030204" pitchFamily="18" charset="0"/>
                            </a:rPr>
                          </m:ctrlPr>
                        </m:fPr>
                        <m:num>
                          <m:r>
                            <a:rPr lang="tr-TR" i="1" dirty="0">
                              <a:latin typeface="Cambria Math" panose="02040503050406030204" pitchFamily="18" charset="0"/>
                            </a:rPr>
                            <m:t>𝑥</m:t>
                          </m:r>
                        </m:num>
                        <m:den>
                          <m:r>
                            <a:rPr lang="tr-TR" b="0" i="1" dirty="0" smtClean="0">
                              <a:latin typeface="Cambria Math" panose="02040503050406030204" pitchFamily="18" charset="0"/>
                            </a:rPr>
                            <m:t>5</m:t>
                          </m:r>
                        </m:den>
                      </m:f>
                    </m:oMath>
                  </m:oMathPara>
                </a14:m>
                <a:endParaRPr lang="tr-TR" dirty="0" smtClean="0"/>
              </a:p>
              <a:p>
                <a:pPr marL="109728" indent="0">
                  <a:buNone/>
                </a:pPr>
                <a14:m>
                  <m:oMathPara xmlns:m="http://schemas.openxmlformats.org/officeDocument/2006/math">
                    <m:oMathParaPr>
                      <m:jc m:val="centerGroup"/>
                    </m:oMathParaPr>
                    <m:oMath xmlns:m="http://schemas.openxmlformats.org/officeDocument/2006/math">
                      <m:sSup>
                        <m:sSupPr>
                          <m:ctrlPr>
                            <a:rPr lang="tr-TR" i="1" dirty="0">
                              <a:latin typeface="Cambria Math" panose="02040503050406030204" pitchFamily="18" charset="0"/>
                            </a:rPr>
                          </m:ctrlPr>
                        </m:sSupPr>
                        <m:e>
                          <m:r>
                            <a:rPr lang="tr-TR" i="1" dirty="0">
                              <a:latin typeface="Cambria Math" panose="02040503050406030204" pitchFamily="18" charset="0"/>
                            </a:rPr>
                            <m:t>𝑓</m:t>
                          </m:r>
                        </m:e>
                        <m:sup>
                          <m:r>
                            <a:rPr lang="tr-TR" i="1" dirty="0">
                              <a:latin typeface="Cambria Math" panose="02040503050406030204" pitchFamily="18" charset="0"/>
                            </a:rPr>
                            <m:t>′</m:t>
                          </m:r>
                          <m:r>
                            <a:rPr lang="tr-TR" b="0" i="1" dirty="0" smtClean="0">
                              <a:latin typeface="Cambria Math" panose="02040503050406030204" pitchFamily="18" charset="0"/>
                            </a:rPr>
                            <m:t>′</m:t>
                          </m:r>
                        </m:sup>
                      </m:sSup>
                      <m:d>
                        <m:dPr>
                          <m:ctrlPr>
                            <a:rPr lang="tr-TR" b="0" i="1" dirty="0">
                              <a:latin typeface="Cambria Math" panose="02040503050406030204" pitchFamily="18" charset="0"/>
                            </a:rPr>
                          </m:ctrlPr>
                        </m:dPr>
                        <m:e>
                          <m:r>
                            <a:rPr lang="tr-TR" i="1" dirty="0">
                              <a:latin typeface="Cambria Math" panose="02040503050406030204" pitchFamily="18" charset="0"/>
                            </a:rPr>
                            <m:t>𝑥</m:t>
                          </m:r>
                        </m:e>
                      </m:d>
                      <m:r>
                        <a:rPr lang="tr-TR" i="1" dirty="0">
                          <a:latin typeface="Cambria Math" panose="02040503050406030204" pitchFamily="18" charset="0"/>
                        </a:rPr>
                        <m:t>=</m:t>
                      </m:r>
                      <m:r>
                        <a:rPr lang="tr-TR" b="0" i="1" dirty="0" smtClean="0">
                          <a:latin typeface="Cambria Math" panose="02040503050406030204" pitchFamily="18" charset="0"/>
                        </a:rPr>
                        <m:t>−</m:t>
                      </m:r>
                      <m:r>
                        <a:rPr lang="tr-TR" i="1" dirty="0">
                          <a:latin typeface="Cambria Math" panose="02040503050406030204" pitchFamily="18" charset="0"/>
                        </a:rPr>
                        <m:t>2</m:t>
                      </m:r>
                      <m:r>
                        <a:rPr lang="tr-TR" b="0" i="1" dirty="0" smtClean="0">
                          <a:latin typeface="Cambria Math" panose="02040503050406030204" pitchFamily="18" charset="0"/>
                        </a:rPr>
                        <m:t>𝑠𝑖𝑛</m:t>
                      </m:r>
                      <m:r>
                        <a:rPr lang="tr-TR" i="1" dirty="0">
                          <a:latin typeface="Cambria Math" panose="02040503050406030204" pitchFamily="18" charset="0"/>
                        </a:rPr>
                        <m:t>𝑥</m:t>
                      </m:r>
                      <m:r>
                        <a:rPr lang="tr-TR" i="1" dirty="0">
                          <a:latin typeface="Cambria Math" panose="02040503050406030204" pitchFamily="18" charset="0"/>
                        </a:rPr>
                        <m:t>−</m:t>
                      </m:r>
                      <m:f>
                        <m:fPr>
                          <m:ctrlPr>
                            <a:rPr lang="tr-TR" i="1" dirty="0">
                              <a:latin typeface="Cambria Math" panose="02040503050406030204" pitchFamily="18" charset="0"/>
                            </a:rPr>
                          </m:ctrlPr>
                        </m:fPr>
                        <m:num>
                          <m:r>
                            <a:rPr lang="tr-TR" i="1" dirty="0">
                              <a:latin typeface="Cambria Math" panose="02040503050406030204" pitchFamily="18" charset="0"/>
                            </a:rPr>
                            <m:t>2</m:t>
                          </m:r>
                        </m:num>
                        <m:den>
                          <m:r>
                            <a:rPr lang="tr-TR" i="1" dirty="0">
                              <a:latin typeface="Cambria Math" panose="02040503050406030204" pitchFamily="18" charset="0"/>
                            </a:rPr>
                            <m:t>10</m:t>
                          </m:r>
                        </m:den>
                      </m:f>
                      <m:r>
                        <a:rPr lang="tr-TR" b="0" i="1" dirty="0" smtClean="0">
                          <a:latin typeface="Cambria Math" panose="02040503050406030204" pitchFamily="18" charset="0"/>
                        </a:rPr>
                        <m:t>=</m:t>
                      </m:r>
                      <m:r>
                        <a:rPr lang="tr-TR" i="1" dirty="0">
                          <a:latin typeface="Cambria Math" panose="02040503050406030204" pitchFamily="18" charset="0"/>
                        </a:rPr>
                        <m:t>−2</m:t>
                      </m:r>
                      <m:r>
                        <a:rPr lang="tr-TR" i="1" dirty="0">
                          <a:latin typeface="Cambria Math" panose="02040503050406030204" pitchFamily="18" charset="0"/>
                        </a:rPr>
                        <m:t>𝑠𝑖𝑛𝑥</m:t>
                      </m:r>
                      <m:r>
                        <a:rPr lang="tr-TR" i="1" dirty="0">
                          <a:latin typeface="Cambria Math" panose="02040503050406030204" pitchFamily="18" charset="0"/>
                        </a:rPr>
                        <m:t>−</m:t>
                      </m:r>
                      <m:f>
                        <m:fPr>
                          <m:ctrlPr>
                            <a:rPr lang="tr-TR" i="1" dirty="0">
                              <a:latin typeface="Cambria Math" panose="02040503050406030204" pitchFamily="18" charset="0"/>
                            </a:rPr>
                          </m:ctrlPr>
                        </m:fPr>
                        <m:num>
                          <m:r>
                            <a:rPr lang="tr-TR" b="0" i="1" dirty="0" smtClean="0">
                              <a:latin typeface="Cambria Math" panose="02040503050406030204" pitchFamily="18" charset="0"/>
                            </a:rPr>
                            <m:t>1</m:t>
                          </m:r>
                        </m:num>
                        <m:den>
                          <m:r>
                            <a:rPr lang="tr-TR" b="0" i="1" dirty="0" smtClean="0">
                              <a:latin typeface="Cambria Math" panose="02040503050406030204" pitchFamily="18" charset="0"/>
                            </a:rPr>
                            <m:t>5</m:t>
                          </m:r>
                        </m:den>
                      </m:f>
                    </m:oMath>
                  </m:oMathPara>
                </a14:m>
                <a:endParaRPr lang="tr-TR" dirty="0" smtClean="0"/>
              </a:p>
              <a:p>
                <a:endParaRPr lang="tr-TR" dirty="0"/>
              </a:p>
              <a:p>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191986"/>
                <a:ext cx="10972800" cy="2411023"/>
              </a:xfrm>
              <a:blipFill rotWithShape="0">
                <a:blip r:embed="rId3"/>
                <a:stretch>
                  <a:fillRect/>
                </a:stretch>
              </a:blipFill>
            </p:spPr>
            <p:txBody>
              <a:bodyPr/>
              <a:lstStyle/>
              <a:p>
                <a:r>
                  <a:rPr lang="tr-TR">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3610789190"/>
              </p:ext>
            </p:extLst>
          </p:nvPr>
        </p:nvGraphicFramePr>
        <p:xfrm>
          <a:off x="4083311" y="4120250"/>
          <a:ext cx="4352925" cy="1971675"/>
        </p:xfrm>
        <a:graphic>
          <a:graphicData uri="http://schemas.openxmlformats.org/presentationml/2006/ole">
            <mc:AlternateContent xmlns:mc="http://schemas.openxmlformats.org/markup-compatibility/2006">
              <mc:Choice xmlns:v="urn:schemas-microsoft-com:vml" Requires="v">
                <p:oleObj spid="_x0000_s8243" name="Worksheet" r:id="rId4" imgW="4353062" imgH="1971710" progId="Excel.Sheet.12">
                  <p:embed/>
                </p:oleObj>
              </mc:Choice>
              <mc:Fallback>
                <p:oleObj name="Worksheet" r:id="rId4" imgW="4353062" imgH="1971710" progId="Excel.Sheet.12">
                  <p:embed/>
                  <p:pic>
                    <p:nvPicPr>
                      <p:cNvPr id="0" name=""/>
                      <p:cNvPicPr/>
                      <p:nvPr/>
                    </p:nvPicPr>
                    <p:blipFill>
                      <a:blip r:embed="rId5"/>
                      <a:stretch>
                        <a:fillRect/>
                      </a:stretch>
                    </p:blipFill>
                    <p:spPr>
                      <a:xfrm>
                        <a:off x="4083311" y="4120250"/>
                        <a:ext cx="4352925" cy="1971675"/>
                      </a:xfrm>
                      <a:prstGeom prst="rect">
                        <a:avLst/>
                      </a:prstGeom>
                    </p:spPr>
                  </p:pic>
                </p:oleObj>
              </mc:Fallback>
            </mc:AlternateContent>
          </a:graphicData>
        </a:graphic>
      </p:graphicFrame>
    </p:spTree>
    <p:extLst>
      <p:ext uri="{BB962C8B-B14F-4D97-AF65-F5344CB8AC3E}">
        <p14:creationId xmlns:p14="http://schemas.microsoft.com/office/powerpoint/2010/main" val="403217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t>Çok Boyutlu Kısıtlamasız Optimizasyon</a:t>
            </a:r>
            <a:endParaRPr lang="tr-TR" b="1" dirty="0"/>
          </a:p>
        </p:txBody>
      </p:sp>
      <p:sp>
        <p:nvSpPr>
          <p:cNvPr id="3" name="İçerik Yer Tutucusu 2"/>
          <p:cNvSpPr>
            <a:spLocks noGrp="1"/>
          </p:cNvSpPr>
          <p:nvPr>
            <p:ph idx="1"/>
          </p:nvPr>
        </p:nvSpPr>
        <p:spPr>
          <a:xfrm>
            <a:off x="609600" y="1191986"/>
            <a:ext cx="10972800" cy="1575928"/>
          </a:xfrm>
        </p:spPr>
        <p:txBody>
          <a:bodyPr/>
          <a:lstStyle/>
          <a:p>
            <a:r>
              <a:rPr lang="tr-TR" dirty="0" smtClean="0"/>
              <a:t>Çok sayıda teknik vardır ve çok şekilde sınıflandırılabilir. Bu tartışma sırasında teknikleri incelerken aşağıdaki gibi sınıflandıracağız.</a:t>
            </a:r>
          </a:p>
          <a:p>
            <a:pPr lvl="1"/>
            <a:r>
              <a:rPr lang="tr-TR" dirty="0" smtClean="0"/>
              <a:t>Türev hesabı gerektirmeyen yaklaşımlar (</a:t>
            </a:r>
            <a:r>
              <a:rPr lang="tr-TR" dirty="0" err="1" smtClean="0"/>
              <a:t>gradyensiz</a:t>
            </a:r>
            <a:r>
              <a:rPr lang="tr-TR" dirty="0" smtClean="0"/>
              <a:t> veya direkt yaklaşımlar)</a:t>
            </a:r>
          </a:p>
          <a:p>
            <a:pPr lvl="1"/>
            <a:r>
              <a:rPr lang="tr-TR" dirty="0" smtClean="0"/>
              <a:t>Türev hesabı gerektiren yaklaşımlar (</a:t>
            </a:r>
            <a:r>
              <a:rPr lang="tr-TR" dirty="0" err="1" smtClean="0"/>
              <a:t>gradyen</a:t>
            </a:r>
            <a:r>
              <a:rPr lang="tr-TR" dirty="0" smtClean="0"/>
              <a:t> veya azalan (artan) yönlü yöntemler)</a:t>
            </a:r>
          </a:p>
          <a:p>
            <a:endParaRPr lang="tr-TR" dirty="0"/>
          </a:p>
        </p:txBody>
      </p:sp>
      <p:pic>
        <p:nvPicPr>
          <p:cNvPr id="4" name="Resim 3"/>
          <p:cNvPicPr>
            <a:picLocks noChangeAspect="1"/>
          </p:cNvPicPr>
          <p:nvPr/>
        </p:nvPicPr>
        <p:blipFill>
          <a:blip r:embed="rId2"/>
          <a:stretch>
            <a:fillRect/>
          </a:stretch>
        </p:blipFill>
        <p:spPr>
          <a:xfrm>
            <a:off x="986589" y="2901978"/>
            <a:ext cx="6387130" cy="3605913"/>
          </a:xfrm>
          <a:prstGeom prst="rect">
            <a:avLst/>
          </a:prstGeom>
        </p:spPr>
      </p:pic>
      <p:sp>
        <p:nvSpPr>
          <p:cNvPr id="5" name="İçerik Yer Tutucusu 2"/>
          <p:cNvSpPr txBox="1">
            <a:spLocks/>
          </p:cNvSpPr>
          <p:nvPr/>
        </p:nvSpPr>
        <p:spPr>
          <a:xfrm>
            <a:off x="7306733" y="2901978"/>
            <a:ext cx="4728747" cy="2831557"/>
          </a:xfrm>
          <a:prstGeom prst="rect">
            <a:avLst/>
          </a:prstGeom>
        </p:spPr>
        <p:txBody>
          <a:bodyPr vert="horz" rtlCol="0">
            <a:noAutofit/>
          </a:bodyPr>
          <a:lstStyle>
            <a:lvl1pPr marL="365760" indent="-256032" algn="l" rtl="0" eaLnBrk="1" latinLnBrk="0" hangingPunct="1">
              <a:spcBef>
                <a:spcPts val="300"/>
              </a:spcBef>
              <a:buClr>
                <a:schemeClr val="accent3">
                  <a:lumMod val="75000"/>
                </a:schemeClr>
              </a:buClr>
              <a:buFont typeface="Georgia"/>
              <a:buChar char="•"/>
              <a:defRPr kumimoji="0" sz="24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2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marL="109728" indent="0">
              <a:buNone/>
            </a:pPr>
            <a:r>
              <a:rPr lang="tr-TR" sz="2200" dirty="0" smtClean="0"/>
              <a:t>İki boyutlu aramaları görsel olarak ifade etmenin en somut yolu, bunu bir dağa tırmanma (maksimizasyon) veya bir vadiye inme (</a:t>
            </a:r>
            <a:r>
              <a:rPr lang="tr-TR" sz="2200" dirty="0" err="1" smtClean="0"/>
              <a:t>minimizasyon</a:t>
            </a:r>
            <a:r>
              <a:rPr lang="tr-TR" sz="2200" dirty="0" smtClean="0"/>
              <a:t>) gibi düşünmektedir.</a:t>
            </a:r>
          </a:p>
          <a:p>
            <a:pPr marL="109728" indent="0">
              <a:buNone/>
            </a:pPr>
            <a:r>
              <a:rPr lang="tr-TR" sz="2200" dirty="0" smtClean="0"/>
              <a:t>a.) </a:t>
            </a:r>
            <a:r>
              <a:rPr lang="tr-TR" sz="2200" dirty="0" err="1" smtClean="0"/>
              <a:t>Topografik</a:t>
            </a:r>
            <a:r>
              <a:rPr lang="tr-TR" sz="2200" dirty="0" smtClean="0"/>
              <a:t> harita</a:t>
            </a:r>
          </a:p>
          <a:p>
            <a:pPr marL="109728" indent="0">
              <a:buNone/>
            </a:pPr>
            <a:r>
              <a:rPr lang="tr-TR" sz="2200" dirty="0" smtClean="0"/>
              <a:t>b.) 3 boyutlu grafik.</a:t>
            </a:r>
            <a:endParaRPr lang="tr-TR" sz="2200" dirty="0"/>
          </a:p>
        </p:txBody>
      </p:sp>
    </p:spTree>
    <p:extLst>
      <p:ext uri="{BB962C8B-B14F-4D97-AF65-F5344CB8AC3E}">
        <p14:creationId xmlns:p14="http://schemas.microsoft.com/office/powerpoint/2010/main" val="57142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t>Doğrudan Yöntemler</a:t>
            </a:r>
            <a:endParaRPr lang="tr-TR" b="1" dirty="0"/>
          </a:p>
        </p:txBody>
      </p:sp>
      <p:sp>
        <p:nvSpPr>
          <p:cNvPr id="3" name="İçerik Yer Tutucusu 2"/>
          <p:cNvSpPr>
            <a:spLocks noGrp="1"/>
          </p:cNvSpPr>
          <p:nvPr>
            <p:ph idx="1"/>
          </p:nvPr>
        </p:nvSpPr>
        <p:spPr/>
        <p:txBody>
          <a:bodyPr>
            <a:normAutofit fontScale="85000" lnSpcReduction="20000"/>
          </a:bodyPr>
          <a:lstStyle/>
          <a:p>
            <a:r>
              <a:rPr lang="tr-TR" b="1" dirty="0" err="1" smtClean="0"/>
              <a:t>Seçkisiz</a:t>
            </a:r>
            <a:r>
              <a:rPr lang="tr-TR" b="1" dirty="0" smtClean="0"/>
              <a:t> Arama</a:t>
            </a:r>
          </a:p>
          <a:p>
            <a:pPr lvl="1"/>
            <a:r>
              <a:rPr lang="tr-TR" sz="2400" dirty="0" smtClean="0"/>
              <a:t>Basit bir arama yöntemidir.</a:t>
            </a:r>
          </a:p>
          <a:p>
            <a:pPr lvl="1"/>
            <a:r>
              <a:rPr lang="tr-TR" sz="2400" dirty="0" smtClean="0"/>
              <a:t>Etkisi kısıtlıdır.</a:t>
            </a:r>
          </a:p>
          <a:p>
            <a:pPr lvl="1"/>
            <a:r>
              <a:rPr lang="tr-TR" sz="2400" dirty="0" smtClean="0"/>
              <a:t>Bağımsız değişkenlere rastgele değer ataması ile arama yapar</a:t>
            </a:r>
          </a:p>
          <a:p>
            <a:pPr marL="109728" indent="0">
              <a:buNone/>
            </a:pPr>
            <a:r>
              <a:rPr lang="tr-TR" sz="1800" b="1" u="sng" dirty="0" err="1" smtClean="0"/>
              <a:t>Matlab</a:t>
            </a:r>
            <a:r>
              <a:rPr lang="tr-TR" sz="1800" b="1" u="sng" dirty="0" smtClean="0"/>
              <a:t> Kodu</a:t>
            </a:r>
          </a:p>
          <a:p>
            <a:pPr marL="109728" indent="0">
              <a:buNone/>
            </a:pPr>
            <a:r>
              <a:rPr lang="es-ES" sz="1800" dirty="0" smtClean="0"/>
              <a:t>disp</a:t>
            </a:r>
            <a:r>
              <a:rPr lang="es-ES" sz="1800" dirty="0"/>
              <a:t>('iterasyonlar          x         y          f(x,y)');</a:t>
            </a:r>
          </a:p>
          <a:p>
            <a:pPr marL="109728" indent="0">
              <a:buNone/>
            </a:pPr>
            <a:r>
              <a:rPr lang="tr-TR" sz="1800" dirty="0" err="1"/>
              <a:t>disp</a:t>
            </a:r>
            <a:r>
              <a:rPr lang="tr-TR" sz="1800" dirty="0"/>
              <a:t>('--------------------------------------------------');</a:t>
            </a:r>
          </a:p>
          <a:p>
            <a:pPr marL="109728" indent="0">
              <a:buNone/>
            </a:pPr>
            <a:r>
              <a:rPr lang="tr-TR" sz="1800" dirty="0" err="1"/>
              <a:t>for</a:t>
            </a:r>
            <a:r>
              <a:rPr lang="tr-TR" sz="1800" dirty="0"/>
              <a:t> n=1000:1000:10*1000</a:t>
            </a:r>
          </a:p>
          <a:p>
            <a:pPr marL="109728" indent="0">
              <a:buNone/>
            </a:pPr>
            <a:r>
              <a:rPr lang="tr-TR" sz="1800" dirty="0" err="1"/>
              <a:t>maxf</a:t>
            </a:r>
            <a:r>
              <a:rPr lang="tr-TR" sz="1800" dirty="0"/>
              <a:t> = -1*10^9;</a:t>
            </a:r>
          </a:p>
          <a:p>
            <a:pPr marL="109728" indent="0">
              <a:buNone/>
            </a:pPr>
            <a:r>
              <a:rPr lang="tr-TR" sz="1800" dirty="0" err="1"/>
              <a:t>for</a:t>
            </a:r>
            <a:r>
              <a:rPr lang="tr-TR" sz="1800" dirty="0"/>
              <a:t> j =1:n</a:t>
            </a:r>
          </a:p>
          <a:p>
            <a:pPr marL="109728" indent="0">
              <a:buNone/>
            </a:pPr>
            <a:r>
              <a:rPr lang="tr-TR" sz="1800" dirty="0"/>
              <a:t>x = -2 + 4 * </a:t>
            </a:r>
            <a:r>
              <a:rPr lang="tr-TR" sz="1800" dirty="0" err="1"/>
              <a:t>rand</a:t>
            </a:r>
            <a:r>
              <a:rPr lang="tr-TR" sz="1800" dirty="0"/>
              <a:t>; </a:t>
            </a:r>
          </a:p>
          <a:p>
            <a:pPr marL="109728" indent="0">
              <a:buNone/>
            </a:pPr>
            <a:r>
              <a:rPr lang="tr-TR" sz="1800" dirty="0"/>
              <a:t>y = 1 + 2 * </a:t>
            </a:r>
            <a:r>
              <a:rPr lang="tr-TR" sz="1800" dirty="0" err="1"/>
              <a:t>rand</a:t>
            </a:r>
            <a:r>
              <a:rPr lang="tr-TR" sz="1800" dirty="0"/>
              <a:t> ;</a:t>
            </a:r>
          </a:p>
          <a:p>
            <a:pPr marL="109728" indent="0">
              <a:buNone/>
            </a:pPr>
            <a:r>
              <a:rPr lang="es-ES" sz="1800" dirty="0"/>
              <a:t>fn = y- x - 2 * x ^ 2 -2 * x * y - y ^ 2; </a:t>
            </a:r>
          </a:p>
          <a:p>
            <a:pPr marL="109728" indent="0">
              <a:buNone/>
            </a:pPr>
            <a:r>
              <a:rPr lang="tr-TR" sz="1800" dirty="0" err="1"/>
              <a:t>if</a:t>
            </a:r>
            <a:r>
              <a:rPr lang="tr-TR" sz="1800" dirty="0"/>
              <a:t> </a:t>
            </a:r>
            <a:r>
              <a:rPr lang="tr-TR" sz="1800" dirty="0" err="1"/>
              <a:t>fn</a:t>
            </a:r>
            <a:r>
              <a:rPr lang="tr-TR" sz="1800" dirty="0"/>
              <a:t> &gt; </a:t>
            </a:r>
            <a:r>
              <a:rPr lang="tr-TR" sz="1800" dirty="0" err="1"/>
              <a:t>maxf</a:t>
            </a:r>
            <a:r>
              <a:rPr lang="tr-TR" sz="1800" dirty="0"/>
              <a:t> </a:t>
            </a:r>
          </a:p>
          <a:p>
            <a:pPr marL="109728" indent="0">
              <a:buNone/>
            </a:pPr>
            <a:r>
              <a:rPr lang="tr-TR" sz="1800" dirty="0" err="1"/>
              <a:t>maxf</a:t>
            </a:r>
            <a:r>
              <a:rPr lang="tr-TR" sz="1800" dirty="0"/>
              <a:t> = </a:t>
            </a:r>
            <a:r>
              <a:rPr lang="tr-TR" sz="1800" dirty="0" err="1"/>
              <a:t>fn</a:t>
            </a:r>
            <a:r>
              <a:rPr lang="tr-TR" sz="1800" dirty="0"/>
              <a:t>; </a:t>
            </a:r>
          </a:p>
          <a:p>
            <a:pPr marL="109728" indent="0">
              <a:buNone/>
            </a:pPr>
            <a:r>
              <a:rPr lang="tr-TR" sz="1800" dirty="0" err="1"/>
              <a:t>maxx</a:t>
            </a:r>
            <a:r>
              <a:rPr lang="tr-TR" sz="1800" dirty="0"/>
              <a:t> = x;</a:t>
            </a:r>
          </a:p>
          <a:p>
            <a:pPr marL="109728" indent="0">
              <a:buNone/>
            </a:pPr>
            <a:r>
              <a:rPr lang="tr-TR" sz="1800" dirty="0" err="1"/>
              <a:t>maxy</a:t>
            </a:r>
            <a:r>
              <a:rPr lang="tr-TR" sz="1800" dirty="0"/>
              <a:t> = y;</a:t>
            </a:r>
          </a:p>
          <a:p>
            <a:pPr marL="109728" indent="0">
              <a:buNone/>
            </a:pPr>
            <a:r>
              <a:rPr lang="tr-TR" sz="1800" dirty="0" err="1"/>
              <a:t>end</a:t>
            </a:r>
            <a:endParaRPr lang="tr-TR" sz="1800" dirty="0"/>
          </a:p>
          <a:p>
            <a:pPr marL="109728" indent="0">
              <a:buNone/>
            </a:pPr>
            <a:r>
              <a:rPr lang="tr-TR" sz="1800" dirty="0" err="1"/>
              <a:t>end</a:t>
            </a:r>
            <a:endParaRPr lang="tr-TR" sz="1800" dirty="0"/>
          </a:p>
          <a:p>
            <a:pPr marL="109728" indent="0">
              <a:buNone/>
            </a:pPr>
            <a:r>
              <a:rPr lang="tr-TR" sz="1800" dirty="0" err="1"/>
              <a:t>fprintf</a:t>
            </a:r>
            <a:r>
              <a:rPr lang="tr-TR" sz="1800" dirty="0"/>
              <a:t>('%d              %5.4f      %5.4f        %5.4f\n',</a:t>
            </a:r>
            <a:r>
              <a:rPr lang="tr-TR" sz="1800" dirty="0" err="1"/>
              <a:t>n,maxx,maxy,maxf</a:t>
            </a:r>
            <a:r>
              <a:rPr lang="tr-TR" sz="1800" dirty="0"/>
              <a:t>)</a:t>
            </a:r>
          </a:p>
          <a:p>
            <a:pPr marL="109728" indent="0">
              <a:buNone/>
            </a:pPr>
            <a:r>
              <a:rPr lang="tr-TR" sz="1800" dirty="0" err="1" smtClean="0"/>
              <a:t>end</a:t>
            </a:r>
            <a:endParaRPr lang="tr-TR" sz="1800" dirty="0"/>
          </a:p>
        </p:txBody>
      </p:sp>
    </p:spTree>
    <p:extLst>
      <p:ext uri="{BB962C8B-B14F-4D97-AF65-F5344CB8AC3E}">
        <p14:creationId xmlns:p14="http://schemas.microsoft.com/office/powerpoint/2010/main" val="245736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t>Doğrudan Yöntemler</a:t>
            </a:r>
            <a:endParaRPr lang="tr-TR" b="1" dirty="0"/>
          </a:p>
        </p:txBody>
      </p:sp>
      <p:sp>
        <p:nvSpPr>
          <p:cNvPr id="3" name="İçerik Yer Tutucusu 2"/>
          <p:cNvSpPr>
            <a:spLocks noGrp="1"/>
          </p:cNvSpPr>
          <p:nvPr>
            <p:ph idx="1"/>
          </p:nvPr>
        </p:nvSpPr>
        <p:spPr/>
        <p:txBody>
          <a:bodyPr>
            <a:normAutofit/>
          </a:bodyPr>
          <a:lstStyle/>
          <a:p>
            <a:r>
              <a:rPr lang="tr-TR" b="1" dirty="0"/>
              <a:t>Benzer Değişim ve Model Aramaları</a:t>
            </a:r>
          </a:p>
          <a:p>
            <a:pPr lvl="1"/>
            <a:r>
              <a:rPr lang="tr-TR" dirty="0" smtClean="0"/>
              <a:t>Basit bir arama yöntemidir.</a:t>
            </a:r>
          </a:p>
          <a:p>
            <a:pPr lvl="1"/>
            <a:r>
              <a:rPr lang="tr-TR" dirty="0" smtClean="0"/>
              <a:t>Etkilidir.</a:t>
            </a:r>
          </a:p>
          <a:p>
            <a:pPr lvl="1"/>
            <a:r>
              <a:rPr lang="tr-TR" dirty="0" smtClean="0"/>
              <a:t>Bağımsız değişkenlerden birini sabit tutarken diğerini artırarak ilerler. </a:t>
            </a:r>
          </a:p>
          <a:p>
            <a:pPr lvl="1"/>
            <a:r>
              <a:rPr lang="tr-TR" dirty="0" smtClean="0"/>
              <a:t>Sonra diğerinin durdurup, ilk durdurduğunu ilerletir.</a:t>
            </a:r>
          </a:p>
        </p:txBody>
      </p:sp>
      <p:pic>
        <p:nvPicPr>
          <p:cNvPr id="4" name="Resim 3"/>
          <p:cNvPicPr>
            <a:picLocks noChangeAspect="1"/>
          </p:cNvPicPr>
          <p:nvPr/>
        </p:nvPicPr>
        <p:blipFill>
          <a:blip r:embed="rId2"/>
          <a:stretch>
            <a:fillRect/>
          </a:stretch>
        </p:blipFill>
        <p:spPr>
          <a:xfrm>
            <a:off x="1184862" y="3266932"/>
            <a:ext cx="3794516" cy="3216245"/>
          </a:xfrm>
          <a:prstGeom prst="rect">
            <a:avLst/>
          </a:prstGeom>
        </p:spPr>
      </p:pic>
    </p:spTree>
    <p:extLst>
      <p:ext uri="{BB962C8B-B14F-4D97-AF65-F5344CB8AC3E}">
        <p14:creationId xmlns:p14="http://schemas.microsoft.com/office/powerpoint/2010/main" val="221132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Doğrudan Yöntemler</a:t>
            </a:r>
          </a:p>
        </p:txBody>
      </p:sp>
      <p:sp>
        <p:nvSpPr>
          <p:cNvPr id="3" name="İçerik Yer Tutucusu 2"/>
          <p:cNvSpPr>
            <a:spLocks noGrp="1"/>
          </p:cNvSpPr>
          <p:nvPr>
            <p:ph idx="1"/>
          </p:nvPr>
        </p:nvSpPr>
        <p:spPr/>
        <p:txBody>
          <a:bodyPr/>
          <a:lstStyle/>
          <a:p>
            <a:r>
              <a:rPr lang="tr-TR" dirty="0"/>
              <a:t>Model </a:t>
            </a:r>
            <a:r>
              <a:rPr lang="tr-TR" dirty="0" smtClean="0"/>
              <a:t>Aramaları</a:t>
            </a:r>
          </a:p>
          <a:p>
            <a:pPr lvl="1"/>
            <a:r>
              <a:rPr lang="tr-TR" dirty="0" smtClean="0"/>
              <a:t>Bu algoritmalar model yönleri kavramından yararlanır</a:t>
            </a:r>
          </a:p>
          <a:p>
            <a:pPr lvl="1"/>
            <a:r>
              <a:rPr lang="tr-TR" dirty="0" smtClean="0"/>
              <a:t>En tanınmışı </a:t>
            </a:r>
            <a:r>
              <a:rPr lang="tr-TR" dirty="0" err="1" smtClean="0"/>
              <a:t>Powell</a:t>
            </a:r>
            <a:r>
              <a:rPr lang="tr-TR" dirty="0" smtClean="0"/>
              <a:t> Yöntemi</a:t>
            </a:r>
          </a:p>
          <a:p>
            <a:pPr lvl="1"/>
            <a:r>
              <a:rPr lang="tr-TR" dirty="0" smtClean="0"/>
              <a:t>Bu doğrulara eşlenik yönlerde denmektedir.</a:t>
            </a:r>
          </a:p>
          <a:p>
            <a:pPr lvl="1"/>
            <a:r>
              <a:rPr lang="tr-TR" dirty="0" smtClean="0"/>
              <a:t>Eğer fonksiyon f(</a:t>
            </a:r>
            <a:r>
              <a:rPr lang="tr-TR" dirty="0" err="1" smtClean="0"/>
              <a:t>x,y</a:t>
            </a:r>
            <a:r>
              <a:rPr lang="tr-TR" dirty="0" smtClean="0"/>
              <a:t>) ikinci derece bir fonksiyon ise, eşlenik yönler boyunca yapılacak bir arama, sonlu sayıda adımda, başlangıç noktasından bağımsız olarak tam yakınsayacaktır.</a:t>
            </a:r>
          </a:p>
          <a:p>
            <a:pPr lvl="1"/>
            <a:r>
              <a:rPr lang="tr-TR" dirty="0" err="1" smtClean="0"/>
              <a:t>Matlab</a:t>
            </a:r>
            <a:r>
              <a:rPr lang="tr-TR" dirty="0" smtClean="0"/>
              <a:t> kodu için aşağıdaki linkten kodları indirebilirsiniz</a:t>
            </a:r>
          </a:p>
          <a:p>
            <a:pPr marL="411480" lvl="1" indent="0">
              <a:buNone/>
            </a:pPr>
            <a:r>
              <a:rPr lang="tr-TR" dirty="0">
                <a:hlinkClick r:id="rId2"/>
              </a:rPr>
              <a:t>https://</a:t>
            </a:r>
            <a:r>
              <a:rPr lang="tr-TR" dirty="0" smtClean="0">
                <a:hlinkClick r:id="rId2"/>
              </a:rPr>
              <a:t>www.mathworks.com/matlabcentral/fileexchange/15072-unconstrained-optimization-using-powell?focused=5091405&amp;tab=function</a:t>
            </a:r>
            <a:endParaRPr lang="tr-TR" dirty="0" smtClean="0"/>
          </a:p>
          <a:p>
            <a:pPr marL="411480" lvl="1" indent="0">
              <a:buNone/>
            </a:pPr>
            <a:endParaRPr lang="tr-TR" dirty="0"/>
          </a:p>
        </p:txBody>
      </p:sp>
      <p:pic>
        <p:nvPicPr>
          <p:cNvPr id="4" name="Resim 3"/>
          <p:cNvPicPr>
            <a:picLocks noChangeAspect="1"/>
          </p:cNvPicPr>
          <p:nvPr/>
        </p:nvPicPr>
        <p:blipFill>
          <a:blip r:embed="rId3"/>
          <a:stretch>
            <a:fillRect/>
          </a:stretch>
        </p:blipFill>
        <p:spPr>
          <a:xfrm>
            <a:off x="1396456" y="4540517"/>
            <a:ext cx="2396925" cy="2099334"/>
          </a:xfrm>
          <a:prstGeom prst="rect">
            <a:avLst/>
          </a:prstGeom>
        </p:spPr>
      </p:pic>
    </p:spTree>
    <p:extLst>
      <p:ext uri="{BB962C8B-B14F-4D97-AF65-F5344CB8AC3E}">
        <p14:creationId xmlns:p14="http://schemas.microsoft.com/office/powerpoint/2010/main" val="322208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err="1" smtClean="0"/>
              <a:t>Gradyan</a:t>
            </a:r>
            <a:r>
              <a:rPr lang="tr-TR" dirty="0" smtClean="0"/>
              <a:t> Yöntemler</a:t>
            </a:r>
            <a:endParaRPr lang="tr-TR" dirty="0"/>
          </a:p>
        </p:txBody>
      </p:sp>
      <p:sp>
        <p:nvSpPr>
          <p:cNvPr id="3" name="İçerik Yer Tutucusu 2"/>
          <p:cNvSpPr>
            <a:spLocks noGrp="1"/>
          </p:cNvSpPr>
          <p:nvPr>
            <p:ph idx="1"/>
          </p:nvPr>
        </p:nvSpPr>
        <p:spPr/>
        <p:txBody>
          <a:bodyPr>
            <a:normAutofit/>
          </a:bodyPr>
          <a:lstStyle/>
          <a:p>
            <a:r>
              <a:rPr lang="tr-TR" dirty="0" smtClean="0"/>
              <a:t>Türev bilgilerini doğrudan kullanırlar.</a:t>
            </a:r>
          </a:p>
          <a:p>
            <a:r>
              <a:rPr lang="tr-TR" dirty="0" smtClean="0"/>
              <a:t>Bu bölüm kapsamında</a:t>
            </a:r>
          </a:p>
          <a:p>
            <a:pPr lvl="1"/>
            <a:r>
              <a:rPr lang="tr-TR" dirty="0" smtClean="0"/>
              <a:t>Matematik Temelleri</a:t>
            </a:r>
          </a:p>
          <a:p>
            <a:pPr lvl="1"/>
            <a:r>
              <a:rPr lang="tr-TR" dirty="0" smtClean="0"/>
              <a:t>En Hızlı Artış Yöntemi</a:t>
            </a:r>
          </a:p>
          <a:p>
            <a:pPr lvl="1"/>
            <a:r>
              <a:rPr lang="tr-TR" dirty="0" smtClean="0"/>
              <a:t>İleri </a:t>
            </a:r>
            <a:r>
              <a:rPr lang="tr-TR" dirty="0" err="1" smtClean="0"/>
              <a:t>Gradyen</a:t>
            </a:r>
            <a:r>
              <a:rPr lang="tr-TR" dirty="0" smtClean="0"/>
              <a:t> Yaklaşımları</a:t>
            </a:r>
          </a:p>
          <a:p>
            <a:pPr marL="411480" lvl="1" indent="0">
              <a:buNone/>
            </a:pPr>
            <a:r>
              <a:rPr lang="tr-TR" dirty="0" smtClean="0"/>
              <a:t>konuşacağız.</a:t>
            </a:r>
          </a:p>
          <a:p>
            <a:pPr marL="411480" lvl="1" indent="0">
              <a:buNone/>
            </a:pPr>
            <a:endParaRPr lang="tr-TR" dirty="0" smtClean="0"/>
          </a:p>
        </p:txBody>
      </p:sp>
    </p:spTree>
    <p:extLst>
      <p:ext uri="{BB962C8B-B14F-4D97-AF65-F5344CB8AC3E}">
        <p14:creationId xmlns:p14="http://schemas.microsoft.com/office/powerpoint/2010/main" val="92583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500" dirty="0" err="1"/>
              <a:t>Gradyan</a:t>
            </a:r>
            <a:r>
              <a:rPr lang="tr-TR" sz="2500" dirty="0"/>
              <a:t> Yöntemlerin Matematik Temelleri</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a:bodyPr>
              <a:lstStyle/>
              <a:p>
                <a:r>
                  <a:rPr lang="tr-TR" sz="2500" dirty="0" smtClean="0"/>
                  <a:t>Bir </a:t>
                </a:r>
                <a:r>
                  <a:rPr lang="tr-TR" sz="2500" dirty="0" err="1"/>
                  <a:t>skaler</a:t>
                </a:r>
                <a:r>
                  <a:rPr lang="tr-TR" sz="2500" dirty="0"/>
                  <a:t> alanın </a:t>
                </a:r>
                <a:r>
                  <a:rPr lang="tr-TR" sz="2500" b="1" dirty="0"/>
                  <a:t>yön türevi</a:t>
                </a:r>
                <a:r>
                  <a:rPr lang="tr-TR" sz="2500" dirty="0"/>
                  <a:t> (</a:t>
                </a:r>
                <a:r>
                  <a:rPr lang="tr-TR" sz="2500" dirty="0" err="1"/>
                  <a:t>gradyan</a:t>
                </a:r>
                <a:r>
                  <a:rPr lang="tr-TR" sz="2500" dirty="0"/>
                  <a:t>) artımın en çok olduğu yere doğru yönelmiş bir vektör alanını verir ve büyüklüğü değişimin en büyük değerine eşittir. </a:t>
                </a:r>
                <a:endParaRPr lang="tr-TR" sz="2500" dirty="0" smtClean="0"/>
              </a:p>
              <a:p>
                <a:r>
                  <a:rPr lang="tr-TR" sz="2500" b="1" dirty="0" smtClean="0"/>
                  <a:t>Örnek 1: </a:t>
                </a:r>
                <a:r>
                  <a:rPr lang="tr-TR" sz="2500" dirty="0" smtClean="0"/>
                  <a:t>bir </a:t>
                </a:r>
                <a:r>
                  <a:rPr lang="tr-TR" sz="2500" dirty="0"/>
                  <a:t>odadaki zamandan bağımsız sıcaklık dağılımı </a:t>
                </a:r>
                <a:r>
                  <a:rPr lang="tr-TR" sz="2500" dirty="0" smtClean="0"/>
                  <a:t>düşünelim. </a:t>
                </a:r>
              </a:p>
              <a:p>
                <a:pPr lvl="1"/>
                <a:r>
                  <a:rPr lang="tr-TR" sz="2300" dirty="0" smtClean="0"/>
                  <a:t>Sıcaklık </a:t>
                </a:r>
                <a:r>
                  <a:rPr lang="tr-TR" sz="2300" dirty="0"/>
                  <a:t>dağılımı </a:t>
                </a:r>
                <a:r>
                  <a:rPr lang="tr-TR" sz="2300" dirty="0" err="1"/>
                  <a:t>skaler</a:t>
                </a:r>
                <a:r>
                  <a:rPr lang="tr-TR" sz="2300" dirty="0"/>
                  <a:t> bir alandır ve </a:t>
                </a:r>
                <a:r>
                  <a:rPr lang="tr-TR" sz="2300" dirty="0" err="1"/>
                  <a:t>kartezyen</a:t>
                </a:r>
                <a:r>
                  <a:rPr lang="tr-TR" sz="2300" dirty="0"/>
                  <a:t> koordinatlarda </a:t>
                </a:r>
                <a14:m>
                  <m:oMath xmlns:m="http://schemas.openxmlformats.org/officeDocument/2006/math">
                    <m:r>
                      <a:rPr lang="tr-TR" sz="2300">
                        <a:latin typeface="Cambria Math" panose="02040503050406030204" pitchFamily="18" charset="0"/>
                      </a:rPr>
                      <m:t>𝜙</m:t>
                    </m:r>
                    <m:r>
                      <a:rPr lang="tr-TR" sz="2300">
                        <a:latin typeface="Cambria Math" panose="02040503050406030204" pitchFamily="18" charset="0"/>
                      </a:rPr>
                      <m:t>=</m:t>
                    </m:r>
                    <m:r>
                      <a:rPr lang="tr-TR" sz="2300">
                        <a:latin typeface="Cambria Math" panose="02040503050406030204" pitchFamily="18" charset="0"/>
                      </a:rPr>
                      <m:t>𝜙</m:t>
                    </m:r>
                    <m:d>
                      <m:dPr>
                        <m:ctrlPr>
                          <a:rPr lang="tr-TR" sz="2300" i="1">
                            <a:latin typeface="Cambria Math" panose="02040503050406030204" pitchFamily="18" charset="0"/>
                          </a:rPr>
                        </m:ctrlPr>
                      </m:dPr>
                      <m:e>
                        <m:r>
                          <a:rPr lang="tr-TR" sz="2300">
                            <a:latin typeface="Cambria Math" panose="02040503050406030204" pitchFamily="18" charset="0"/>
                          </a:rPr>
                          <m:t>𝑥</m:t>
                        </m:r>
                        <m:r>
                          <a:rPr lang="tr-TR" sz="2300">
                            <a:latin typeface="Cambria Math" panose="02040503050406030204" pitchFamily="18" charset="0"/>
                          </a:rPr>
                          <m:t>,</m:t>
                        </m:r>
                        <m:r>
                          <a:rPr lang="tr-TR" sz="2300">
                            <a:latin typeface="Cambria Math" panose="02040503050406030204" pitchFamily="18" charset="0"/>
                          </a:rPr>
                          <m:t>𝑦</m:t>
                        </m:r>
                        <m:r>
                          <a:rPr lang="tr-TR" sz="2300">
                            <a:latin typeface="Cambria Math" panose="02040503050406030204" pitchFamily="18" charset="0"/>
                          </a:rPr>
                          <m:t>,</m:t>
                        </m:r>
                        <m:r>
                          <a:rPr lang="tr-TR" sz="2300">
                            <a:latin typeface="Cambria Math" panose="02040503050406030204" pitchFamily="18" charset="0"/>
                          </a:rPr>
                          <m:t>𝑧</m:t>
                        </m:r>
                      </m:e>
                    </m:d>
                  </m:oMath>
                </a14:m>
                <a:r>
                  <a:rPr lang="tr-TR" sz="2300" dirty="0"/>
                  <a:t> olarak gösterilebilir. </a:t>
                </a:r>
                <a:endParaRPr lang="tr-TR" sz="2300" dirty="0" smtClean="0"/>
              </a:p>
              <a:p>
                <a:pPr lvl="1"/>
                <a:r>
                  <a:rPr lang="tr-TR" sz="2300" dirty="0" smtClean="0"/>
                  <a:t>Bu </a:t>
                </a:r>
                <a:r>
                  <a:rPr lang="tr-TR" sz="2300" dirty="0"/>
                  <a:t>dağılımın yön türevi en çok ısınan yeri işaret edecektir ve yön türevi büyüklüğü de o yöndeki ısınmanın miktarını verecektir. </a:t>
                </a:r>
                <a:endParaRPr lang="tr-TR" sz="2300" dirty="0" smtClean="0"/>
              </a:p>
              <a:p>
                <a:r>
                  <a:rPr lang="tr-TR" sz="2500" b="1" dirty="0" smtClean="0"/>
                  <a:t>Örnek 2: </a:t>
                </a:r>
                <a:r>
                  <a:rPr lang="tr-TR" sz="2500" dirty="0" smtClean="0"/>
                  <a:t>bir yokuşu </a:t>
                </a:r>
                <a:r>
                  <a:rPr lang="tr-TR" sz="2500" dirty="0"/>
                  <a:t>ele </a:t>
                </a:r>
                <a:r>
                  <a:rPr lang="tr-TR" sz="2500" dirty="0" smtClean="0"/>
                  <a:t>alalım. </a:t>
                </a:r>
              </a:p>
              <a:p>
                <a:pPr lvl="1"/>
                <a:r>
                  <a:rPr lang="tr-TR" sz="2300" dirty="0" smtClean="0"/>
                  <a:t>Yokuşa </a:t>
                </a:r>
                <a:r>
                  <a:rPr lang="tr-TR" sz="2300" dirty="0"/>
                  <a:t>onu üstten kesen bir düzlemden bakılırsa ortaya çıkan fonksiyon yokuşun eğim profili </a:t>
                </a:r>
                <a14:m>
                  <m:oMath xmlns:m="http://schemas.openxmlformats.org/officeDocument/2006/math">
                    <m:r>
                      <a:rPr lang="tr-TR" sz="2300">
                        <a:latin typeface="Cambria Math" panose="02040503050406030204" pitchFamily="18" charset="0"/>
                      </a:rPr>
                      <m:t>𝐻</m:t>
                    </m:r>
                    <m:r>
                      <a:rPr lang="tr-TR" sz="2300">
                        <a:latin typeface="Cambria Math" panose="02040503050406030204" pitchFamily="18" charset="0"/>
                      </a:rPr>
                      <m:t>=</m:t>
                    </m:r>
                    <m:r>
                      <a:rPr lang="tr-TR" sz="2300">
                        <a:latin typeface="Cambria Math" panose="02040503050406030204" pitchFamily="18" charset="0"/>
                      </a:rPr>
                      <m:t>𝐻</m:t>
                    </m:r>
                    <m:r>
                      <a:rPr lang="tr-TR" sz="2300">
                        <a:latin typeface="Cambria Math" panose="02040503050406030204" pitchFamily="18" charset="0"/>
                      </a:rPr>
                      <m:t>(</m:t>
                    </m:r>
                    <m:r>
                      <a:rPr lang="tr-TR" sz="2300">
                        <a:latin typeface="Cambria Math" panose="02040503050406030204" pitchFamily="18" charset="0"/>
                      </a:rPr>
                      <m:t>𝑥</m:t>
                    </m:r>
                    <m:r>
                      <a:rPr lang="tr-TR" sz="2300">
                        <a:latin typeface="Cambria Math" panose="02040503050406030204" pitchFamily="18" charset="0"/>
                      </a:rPr>
                      <m:t>,</m:t>
                    </m:r>
                    <m:r>
                      <a:rPr lang="tr-TR" sz="2300">
                        <a:latin typeface="Cambria Math" panose="02040503050406030204" pitchFamily="18" charset="0"/>
                      </a:rPr>
                      <m:t>𝑦</m:t>
                    </m:r>
                    <m:r>
                      <a:rPr lang="tr-TR" sz="2300">
                        <a:latin typeface="Cambria Math" panose="02040503050406030204" pitchFamily="18" charset="0"/>
                      </a:rPr>
                      <m:t>)</m:t>
                    </m:r>
                  </m:oMath>
                </a14:m>
                <a:r>
                  <a:rPr lang="tr-TR" sz="2300" dirty="0"/>
                  <a:t>’i verir (basitlik için yokuşu iki boyutta düşünmek faydalı olacaktır). </a:t>
                </a:r>
                <a:endParaRPr lang="tr-TR" sz="2300" dirty="0" smtClean="0"/>
              </a:p>
              <a:p>
                <a:pPr lvl="1"/>
                <a:r>
                  <a:rPr lang="tr-TR" sz="2300" dirty="0" smtClean="0"/>
                  <a:t>Bu </a:t>
                </a:r>
                <a:r>
                  <a:rPr lang="tr-TR" sz="2300" dirty="0"/>
                  <a:t>fonksiyonun yön türevi yokuşun en dik yerini, yön türevinin büyüklüğü de bu yerin dikliğini verir.</a:t>
                </a:r>
              </a:p>
              <a:p>
                <a:pPr marL="411480" lvl="1" indent="0">
                  <a:buNone/>
                </a:pPr>
                <a:endParaRPr lang="tr-TR" dirty="0" smtClean="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t="-906" r="-944"/>
                </a:stretch>
              </a:blipFill>
            </p:spPr>
            <p:txBody>
              <a:bodyPr/>
              <a:lstStyle/>
              <a:p>
                <a:r>
                  <a:rPr lang="tr-TR">
                    <a:noFill/>
                  </a:rPr>
                  <a:t> </a:t>
                </a:r>
              </a:p>
            </p:txBody>
          </p:sp>
        </mc:Fallback>
      </mc:AlternateContent>
    </p:spTree>
    <p:extLst>
      <p:ext uri="{BB962C8B-B14F-4D97-AF65-F5344CB8AC3E}">
        <p14:creationId xmlns:p14="http://schemas.microsoft.com/office/powerpoint/2010/main" val="323330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500" dirty="0" err="1"/>
              <a:t>Gradyan</a:t>
            </a:r>
            <a:r>
              <a:rPr lang="tr-TR" sz="2500" dirty="0"/>
              <a:t> Yöntemlerin Matematik Temelleri</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a:bodyPr>
              <a:lstStyle/>
              <a:p>
                <a:r>
                  <a:rPr lang="tr-TR" dirty="0" smtClean="0"/>
                  <a:t>x genelleştirilmiş koordinatların kapalı gösterimi olmak üzere </a:t>
                </a:r>
                <a14:m>
                  <m:oMath xmlns:m="http://schemas.openxmlformats.org/officeDocument/2006/math">
                    <m:r>
                      <a:rPr lang="tr-TR">
                        <a:latin typeface="Cambria Math" panose="02040503050406030204" pitchFamily="18" charset="0"/>
                      </a:rPr>
                      <m:t>𝑥</m:t>
                    </m:r>
                    <m:r>
                      <a:rPr lang="tr-TR">
                        <a:latin typeface="Cambria Math" panose="02040503050406030204" pitchFamily="18" charset="0"/>
                      </a:rPr>
                      <m:t>=(</m:t>
                    </m:r>
                    <m:sSub>
                      <m:sSubPr>
                        <m:ctrlPr>
                          <a:rPr lang="tr-TR" i="1">
                            <a:latin typeface="Cambria Math" panose="02040503050406030204" pitchFamily="18" charset="0"/>
                          </a:rPr>
                        </m:ctrlPr>
                      </m:sSubPr>
                      <m:e>
                        <m:r>
                          <a:rPr lang="tr-TR">
                            <a:latin typeface="Cambria Math" panose="02040503050406030204" pitchFamily="18" charset="0"/>
                          </a:rPr>
                          <m:t>𝑥</m:t>
                        </m:r>
                      </m:e>
                      <m:sub>
                        <m:r>
                          <a:rPr lang="tr-TR">
                            <a:latin typeface="Cambria Math" panose="02040503050406030204" pitchFamily="18" charset="0"/>
                          </a:rPr>
                          <m:t>1</m:t>
                        </m:r>
                      </m:sub>
                    </m:sSub>
                    <m:r>
                      <a:rPr lang="tr-TR">
                        <a:latin typeface="Cambria Math" panose="02040503050406030204" pitchFamily="18" charset="0"/>
                      </a:rPr>
                      <m:t>,⋯,</m:t>
                    </m:r>
                    <m:sSub>
                      <m:sSubPr>
                        <m:ctrlPr>
                          <a:rPr lang="tr-TR" i="1">
                            <a:latin typeface="Cambria Math" panose="02040503050406030204" pitchFamily="18" charset="0"/>
                          </a:rPr>
                        </m:ctrlPr>
                      </m:sSubPr>
                      <m:e>
                        <m:r>
                          <a:rPr lang="tr-TR">
                            <a:latin typeface="Cambria Math" panose="02040503050406030204" pitchFamily="18" charset="0"/>
                          </a:rPr>
                          <m:t>𝑥</m:t>
                        </m:r>
                      </m:e>
                      <m:sub>
                        <m:r>
                          <a:rPr lang="tr-TR">
                            <a:latin typeface="Cambria Math" panose="02040503050406030204" pitchFamily="18" charset="0"/>
                          </a:rPr>
                          <m:t>𝑛</m:t>
                        </m:r>
                      </m:sub>
                    </m:sSub>
                    <m:r>
                      <a:rPr lang="tr-TR">
                        <a:latin typeface="Cambria Math" panose="02040503050406030204" pitchFamily="18" charset="0"/>
                      </a:rPr>
                      <m:t>)</m:t>
                    </m:r>
                  </m:oMath>
                </a14:m>
                <a:r>
                  <a:rPr lang="tr-TR" dirty="0"/>
                  <a:t> bir f(x) fonksiyonunun yön türevi</a:t>
                </a:r>
              </a:p>
              <a:p>
                <a:pPr marL="109728" indent="0">
                  <a:buNone/>
                </a:pPr>
                <a14:m>
                  <m:oMathPara xmlns:m="http://schemas.openxmlformats.org/officeDocument/2006/math">
                    <m:oMathParaPr>
                      <m:jc m:val="centerGroup"/>
                    </m:oMathParaPr>
                    <m:oMath xmlns:m="http://schemas.openxmlformats.org/officeDocument/2006/math">
                      <m:r>
                        <a:rPr lang="tr-TR">
                          <a:latin typeface="Cambria Math" panose="02040503050406030204" pitchFamily="18" charset="0"/>
                        </a:rPr>
                        <m:t>𝛻</m:t>
                      </m:r>
                      <m:r>
                        <a:rPr lang="tr-TR">
                          <a:latin typeface="Cambria Math" panose="02040503050406030204" pitchFamily="18" charset="0"/>
                        </a:rPr>
                        <m:t>𝑓</m:t>
                      </m:r>
                      <m:r>
                        <a:rPr lang="tr-TR">
                          <a:latin typeface="Cambria Math" panose="02040503050406030204" pitchFamily="18" charset="0"/>
                        </a:rPr>
                        <m:t>=</m:t>
                      </m:r>
                      <m:d>
                        <m:dPr>
                          <m:ctrlPr>
                            <a:rPr lang="tr-TR" i="1">
                              <a:latin typeface="Cambria Math" panose="02040503050406030204" pitchFamily="18" charset="0"/>
                            </a:rPr>
                          </m:ctrlPr>
                        </m:dPr>
                        <m:e>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sSub>
                                <m:sSubPr>
                                  <m:ctrlPr>
                                    <a:rPr lang="tr-TR" i="1">
                                      <a:latin typeface="Cambria Math" panose="02040503050406030204" pitchFamily="18" charset="0"/>
                                    </a:rPr>
                                  </m:ctrlPr>
                                </m:sSubPr>
                                <m:e>
                                  <m:r>
                                    <a:rPr lang="tr-TR">
                                      <a:latin typeface="Cambria Math" panose="02040503050406030204" pitchFamily="18" charset="0"/>
                                    </a:rPr>
                                    <m:t>𝑥</m:t>
                                  </m:r>
                                </m:e>
                                <m:sub>
                                  <m:r>
                                    <a:rPr lang="tr-TR">
                                      <a:latin typeface="Cambria Math" panose="02040503050406030204" pitchFamily="18" charset="0"/>
                                    </a:rPr>
                                    <m:t>1</m:t>
                                  </m:r>
                                </m:sub>
                              </m:sSub>
                            </m:den>
                          </m:f>
                          <m:r>
                            <a:rPr lang="tr-TR">
                              <a:latin typeface="Cambria Math" panose="02040503050406030204" pitchFamily="18" charset="0"/>
                            </a:rPr>
                            <m:t>,⋯</m:t>
                          </m:r>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sSub>
                                <m:sSubPr>
                                  <m:ctrlPr>
                                    <a:rPr lang="tr-TR" i="1">
                                      <a:latin typeface="Cambria Math" panose="02040503050406030204" pitchFamily="18" charset="0"/>
                                    </a:rPr>
                                  </m:ctrlPr>
                                </m:sSubPr>
                                <m:e>
                                  <m:r>
                                    <a:rPr lang="tr-TR">
                                      <a:latin typeface="Cambria Math" panose="02040503050406030204" pitchFamily="18" charset="0"/>
                                    </a:rPr>
                                    <m:t>𝑥</m:t>
                                  </m:r>
                                </m:e>
                                <m:sub>
                                  <m:r>
                                    <a:rPr lang="tr-TR">
                                      <a:latin typeface="Cambria Math" panose="02040503050406030204" pitchFamily="18" charset="0"/>
                                    </a:rPr>
                                    <m:t>𝑛</m:t>
                                  </m:r>
                                </m:sub>
                              </m:sSub>
                            </m:den>
                          </m:f>
                        </m:e>
                      </m:d>
                    </m:oMath>
                  </m:oMathPara>
                </a14:m>
                <a:endParaRPr lang="tr-TR" dirty="0"/>
              </a:p>
              <a:p>
                <a:pPr marL="109728" indent="0">
                  <a:buNone/>
                </a:pPr>
                <a:r>
                  <a:rPr lang="tr-TR" dirty="0"/>
                  <a:t> </a:t>
                </a:r>
                <a:r>
                  <a:rPr lang="tr-TR" dirty="0" smtClean="0"/>
                  <a:t>    şeklinde </a:t>
                </a:r>
                <a:r>
                  <a:rPr lang="tr-TR" dirty="0"/>
                  <a:t>gösterilir. Burada, </a:t>
                </a:r>
                <a14:m>
                  <m:oMath xmlns:m="http://schemas.openxmlformats.org/officeDocument/2006/math">
                    <m:r>
                      <a:rPr lang="tr-TR">
                        <a:latin typeface="Cambria Math" panose="02040503050406030204" pitchFamily="18" charset="0"/>
                      </a:rPr>
                      <m:t>𝛻</m:t>
                    </m:r>
                  </m:oMath>
                </a14:m>
                <a:r>
                  <a:rPr lang="tr-TR" dirty="0"/>
                  <a:t> del işlemcisini temsil etmektedir. Başka bir gösterim ise </a:t>
                </a:r>
                <a:r>
                  <a:rPr lang="tr-TR" dirty="0" err="1"/>
                  <a:t>grad</a:t>
                </a:r>
                <a:r>
                  <a:rPr lang="tr-TR" dirty="0"/>
                  <a:t> f 'tir</a:t>
                </a:r>
                <a:r>
                  <a:rPr lang="tr-TR" dirty="0" smtClean="0"/>
                  <a:t>.</a:t>
                </a:r>
              </a:p>
              <a:p>
                <a:r>
                  <a:rPr lang="tr-TR" dirty="0"/>
                  <a:t>Gradyan işleminin </a:t>
                </a:r>
                <a:r>
                  <a:rPr lang="tr-TR" dirty="0" err="1"/>
                  <a:t>jakobiyenini</a:t>
                </a:r>
                <a:r>
                  <a:rPr lang="tr-TR" dirty="0"/>
                  <a:t> bulursanız </a:t>
                </a:r>
                <a:r>
                  <a:rPr lang="tr-TR" dirty="0" err="1"/>
                  <a:t>Hessian</a:t>
                </a:r>
                <a:r>
                  <a:rPr lang="tr-TR" dirty="0"/>
                  <a:t> matrisini bulursunuz. </a:t>
                </a:r>
                <a:endParaRPr lang="tr-TR" dirty="0" smtClean="0"/>
              </a:p>
              <a:p>
                <a:r>
                  <a:rPr lang="tr-TR" dirty="0" err="1" smtClean="0"/>
                  <a:t>Hessian’i</a:t>
                </a:r>
                <a:r>
                  <a:rPr lang="tr-TR" dirty="0" smtClean="0"/>
                  <a:t> </a:t>
                </a:r>
                <a:r>
                  <a:rPr lang="tr-TR" dirty="0"/>
                  <a:t>tek bilinmeyenli denklemlerdeki ikinci türev gibi düşünebilirsiniz.</a:t>
                </a:r>
              </a:p>
              <a:p>
                <a:pPr marL="109728"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𝐻</m:t>
                      </m:r>
                      <m:r>
                        <a:rPr lang="tr-TR" i="1">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2"/>
                                    <m:mcJc m:val="center"/>
                                  </m:mcPr>
                                </m:mc>
                              </m:mcs>
                              <m:ctrlPr>
                                <a:rPr lang="tr-TR" i="1">
                                  <a:latin typeface="Cambria Math" panose="02040503050406030204" pitchFamily="18" charset="0"/>
                                </a:rPr>
                              </m:ctrlPr>
                            </m:mPr>
                            <m:mr>
                              <m:e>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m:rPr>
                                        <m:brk m:alnAt="7"/>
                                      </m:rPr>
                                      <a:rPr lang="tr-TR" i="1">
                                        <a:latin typeface="Cambria Math" panose="02040503050406030204" pitchFamily="18" charset="0"/>
                                      </a:rPr>
                                      <m:t>𝜕</m:t>
                                    </m:r>
                                    <m:sSup>
                                      <m:sSupPr>
                                        <m:ctrlPr>
                                          <a:rPr lang="tr-TR" i="1">
                                            <a:latin typeface="Cambria Math" panose="02040503050406030204" pitchFamily="18" charset="0"/>
                                          </a:rPr>
                                        </m:ctrlPr>
                                      </m:sSupPr>
                                      <m:e>
                                        <m:r>
                                          <m:rPr>
                                            <m:brk m:alnAt="7"/>
                                          </m:rPr>
                                          <a:rPr lang="tr-TR" i="1">
                                            <a:latin typeface="Cambria Math" panose="02040503050406030204" pitchFamily="18" charset="0"/>
                                          </a:rPr>
                                          <m:t>𝑥</m:t>
                                        </m:r>
                                      </m:e>
                                      <m:sup>
                                        <m:r>
                                          <a:rPr lang="tr-TR" i="1">
                                            <a:latin typeface="Cambria Math" panose="02040503050406030204" pitchFamily="18" charset="0"/>
                                          </a:rPr>
                                          <m:t>2</m:t>
                                        </m:r>
                                      </m:sup>
                                    </m:sSup>
                                  </m:den>
                                </m:f>
                              </m:e>
                              <m:e>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a:rPr lang="tr-TR" i="1">
                                        <a:latin typeface="Cambria Math" panose="02040503050406030204" pitchFamily="18" charset="0"/>
                                      </a:rPr>
                                      <m:t>𝜕</m:t>
                                    </m:r>
                                    <m:r>
                                      <a:rPr lang="tr-TR" i="1">
                                        <a:latin typeface="Cambria Math" panose="02040503050406030204" pitchFamily="18" charset="0"/>
                                      </a:rPr>
                                      <m:t>𝑥</m:t>
                                    </m:r>
                                    <m:r>
                                      <a:rPr lang="tr-TR" i="1">
                                        <a:latin typeface="Cambria Math" panose="02040503050406030204" pitchFamily="18" charset="0"/>
                                      </a:rPr>
                                      <m:t>𝜕</m:t>
                                    </m:r>
                                    <m:r>
                                      <a:rPr lang="tr-TR" i="1">
                                        <a:latin typeface="Cambria Math" panose="02040503050406030204" pitchFamily="18" charset="0"/>
                                      </a:rPr>
                                      <m:t>𝑦</m:t>
                                    </m:r>
                                  </m:den>
                                </m:f>
                              </m:e>
                            </m:mr>
                            <m:mr>
                              <m:e>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a:rPr lang="tr-TR" i="1">
                                        <a:latin typeface="Cambria Math" panose="02040503050406030204" pitchFamily="18" charset="0"/>
                                      </a:rPr>
                                      <m:t>𝜕</m:t>
                                    </m:r>
                                    <m:r>
                                      <a:rPr lang="tr-TR" i="1">
                                        <a:latin typeface="Cambria Math" panose="02040503050406030204" pitchFamily="18" charset="0"/>
                                      </a:rPr>
                                      <m:t>𝑥</m:t>
                                    </m:r>
                                    <m:r>
                                      <a:rPr lang="tr-TR" i="1">
                                        <a:latin typeface="Cambria Math" panose="02040503050406030204" pitchFamily="18" charset="0"/>
                                      </a:rPr>
                                      <m:t>𝜕</m:t>
                                    </m:r>
                                    <m:r>
                                      <a:rPr lang="tr-TR" i="1">
                                        <a:latin typeface="Cambria Math" panose="02040503050406030204" pitchFamily="18" charset="0"/>
                                      </a:rPr>
                                      <m:t>𝑦</m:t>
                                    </m:r>
                                  </m:den>
                                </m:f>
                              </m:e>
                              <m:e>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m:rPr>
                                        <m:brk m:alnAt="7"/>
                                      </m:rPr>
                                      <a:rPr lang="tr-TR" i="1">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𝑦</m:t>
                                        </m:r>
                                      </m:e>
                                      <m:sup>
                                        <m:r>
                                          <a:rPr lang="tr-TR" i="1">
                                            <a:latin typeface="Cambria Math" panose="02040503050406030204" pitchFamily="18" charset="0"/>
                                          </a:rPr>
                                          <m:t>2</m:t>
                                        </m:r>
                                      </m:sup>
                                    </m:sSup>
                                  </m:den>
                                </m:f>
                              </m:e>
                            </m:mr>
                          </m:m>
                        </m:e>
                      </m:d>
                    </m:oMath>
                  </m:oMathPara>
                </a14:m>
                <a:endParaRPr lang="tr-TR" dirty="0"/>
              </a:p>
              <a:p>
                <a:pPr marL="411480" lvl="1" indent="0">
                  <a:buNone/>
                </a:pPr>
                <a:endParaRPr lang="tr-TR" dirty="0" smtClean="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t="-906" r="-1056"/>
                </a:stretch>
              </a:blipFill>
            </p:spPr>
            <p:txBody>
              <a:bodyPr/>
              <a:lstStyle/>
              <a:p>
                <a:r>
                  <a:rPr lang="tr-TR">
                    <a:noFill/>
                  </a:rPr>
                  <a:t> </a:t>
                </a:r>
              </a:p>
            </p:txBody>
          </p:sp>
        </mc:Fallback>
      </mc:AlternateContent>
    </p:spTree>
    <p:extLst>
      <p:ext uri="{BB962C8B-B14F-4D97-AF65-F5344CB8AC3E}">
        <p14:creationId xmlns:p14="http://schemas.microsoft.com/office/powerpoint/2010/main" val="324166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Örnekler</a:t>
            </a:r>
            <a:endParaRPr lang="tr-TR" b="1" dirty="0"/>
          </a:p>
        </p:txBody>
      </p:sp>
      <p:sp>
        <p:nvSpPr>
          <p:cNvPr id="3" name="Content Placeholder 2"/>
          <p:cNvSpPr>
            <a:spLocks noGrp="1"/>
          </p:cNvSpPr>
          <p:nvPr>
            <p:ph idx="1"/>
          </p:nvPr>
        </p:nvSpPr>
        <p:spPr/>
        <p:txBody>
          <a:bodyPr/>
          <a:lstStyle/>
          <a:p>
            <a:r>
              <a:rPr lang="tr-TR" dirty="0" smtClean="0"/>
              <a:t>Minimum ağırlık, maksimum dayanım problemleri</a:t>
            </a:r>
          </a:p>
          <a:p>
            <a:r>
              <a:rPr lang="tr-TR" dirty="0" smtClean="0"/>
              <a:t>En uygun yörünge veya yol problemleri</a:t>
            </a:r>
          </a:p>
          <a:p>
            <a:r>
              <a:rPr lang="tr-TR" dirty="0" smtClean="0"/>
              <a:t>Tezgahların veya araç parkının bekleme ve boşta durma sürelerinin en aza indirilmesi problemi</a:t>
            </a:r>
          </a:p>
          <a:p>
            <a:r>
              <a:rPr lang="tr-TR" dirty="0" smtClean="0"/>
              <a:t>Maliyeti, arızaları en aza indirmek için planlı bakım.</a:t>
            </a:r>
          </a:p>
          <a:p>
            <a:r>
              <a:rPr lang="tr-TR" dirty="0" smtClean="0"/>
              <a:t>Minimum hurda çıkararak malzeme kesme</a:t>
            </a:r>
          </a:p>
          <a:p>
            <a:r>
              <a:rPr lang="tr-TR" dirty="0" smtClean="0"/>
              <a:t>Maliyet </a:t>
            </a:r>
            <a:r>
              <a:rPr lang="tr-TR" dirty="0" err="1" smtClean="0"/>
              <a:t>minimizasyonu</a:t>
            </a:r>
            <a:r>
              <a:rPr lang="tr-TR" dirty="0" smtClean="0"/>
              <a:t> (ağırlık, üretim zamanı, işleme süresi vb.)</a:t>
            </a:r>
          </a:p>
          <a:p>
            <a:r>
              <a:rPr lang="tr-TR" dirty="0" smtClean="0"/>
              <a:t>Beklenen ömür maksimizasyonu (verimliliği, aktarılabilecek güç, kullanım zamanı vb.)</a:t>
            </a:r>
            <a:endParaRPr lang="tr-TR" dirty="0"/>
          </a:p>
        </p:txBody>
      </p:sp>
    </p:spTree>
    <p:extLst>
      <p:ext uri="{BB962C8B-B14F-4D97-AF65-F5344CB8AC3E}">
        <p14:creationId xmlns:p14="http://schemas.microsoft.com/office/powerpoint/2010/main" val="324632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err="1"/>
              <a:t>Gradyan</a:t>
            </a:r>
            <a:r>
              <a:rPr lang="tr-TR" dirty="0"/>
              <a:t> Yöntemlerin Matematik Temelleri</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a:bodyPr>
              <a:lstStyle/>
              <a:p>
                <a:pPr marL="109728" indent="0">
                  <a:buNone/>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𝐻</m:t>
                      </m:r>
                      <m:r>
                        <a:rPr lang="tr-TR" b="0" i="1" smtClean="0">
                          <a:latin typeface="Cambria Math" panose="02040503050406030204" pitchFamily="18" charset="0"/>
                        </a:rPr>
                        <m:t>=</m:t>
                      </m:r>
                      <m:d>
                        <m:dPr>
                          <m:begChr m:val="["/>
                          <m:endChr m:val="]"/>
                          <m:ctrlPr>
                            <a:rPr lang="tr-TR" b="0" i="1" smtClean="0">
                              <a:latin typeface="Cambria Math" panose="02040503050406030204" pitchFamily="18" charset="0"/>
                            </a:rPr>
                          </m:ctrlPr>
                        </m:dPr>
                        <m:e>
                          <m:m>
                            <m:mPr>
                              <m:mcs>
                                <m:mc>
                                  <m:mcPr>
                                    <m:count m:val="2"/>
                                    <m:mcJc m:val="center"/>
                                  </m:mcPr>
                                </m:mc>
                              </m:mcs>
                              <m:ctrlPr>
                                <a:rPr lang="tr-TR" b="0" i="1" smtClean="0">
                                  <a:latin typeface="Cambria Math" panose="02040503050406030204" pitchFamily="18" charset="0"/>
                                </a:rPr>
                              </m:ctrlPr>
                            </m:mPr>
                            <m:mr>
                              <m:e>
                                <m:f>
                                  <m:fPr>
                                    <m:ctrlPr>
                                      <a:rPr lang="tr-TR" b="0" i="1" smtClean="0">
                                        <a:latin typeface="Cambria Math" panose="02040503050406030204" pitchFamily="18" charset="0"/>
                                      </a:rPr>
                                    </m:ctrlPr>
                                  </m:fPr>
                                  <m:num>
                                    <m:sSup>
                                      <m:sSupPr>
                                        <m:ctrlPr>
                                          <a:rPr lang="tr-TR" b="0" i="1" smtClean="0">
                                            <a:latin typeface="Cambria Math" panose="02040503050406030204" pitchFamily="18" charset="0"/>
                                          </a:rPr>
                                        </m:ctrlPr>
                                      </m:sSupPr>
                                      <m:e>
                                        <m:r>
                                          <m:rPr>
                                            <m:brk m:alnAt="7"/>
                                          </m:rPr>
                                          <a:rPr lang="tr-TR" i="1">
                                            <a:latin typeface="Cambria Math" panose="02040503050406030204" pitchFamily="18" charset="0"/>
                                          </a:rPr>
                                          <m:t>𝜕</m:t>
                                        </m:r>
                                      </m:e>
                                      <m:sup>
                                        <m:r>
                                          <a:rPr lang="tr-TR" b="0" i="1" smtClean="0">
                                            <a:latin typeface="Cambria Math" panose="02040503050406030204" pitchFamily="18" charset="0"/>
                                          </a:rPr>
                                          <m:t>2</m:t>
                                        </m:r>
                                      </m:sup>
                                    </m:sSup>
                                    <m:r>
                                      <a:rPr lang="tr-TR" b="0" i="1" smtClean="0">
                                        <a:latin typeface="Cambria Math" panose="02040503050406030204" pitchFamily="18" charset="0"/>
                                      </a:rPr>
                                      <m:t>𝑓</m:t>
                                    </m:r>
                                  </m:num>
                                  <m:den>
                                    <m:r>
                                      <m:rPr>
                                        <m:brk m:alnAt="7"/>
                                      </m:rPr>
                                      <a:rPr lang="tr-TR" b="0" i="1" smtClean="0">
                                        <a:latin typeface="Cambria Math" panose="02040503050406030204" pitchFamily="18" charset="0"/>
                                      </a:rPr>
                                      <m:t>𝜕</m:t>
                                    </m:r>
                                    <m:sSup>
                                      <m:sSupPr>
                                        <m:ctrlPr>
                                          <a:rPr lang="tr-TR" b="0" i="1" smtClean="0">
                                            <a:latin typeface="Cambria Math" panose="02040503050406030204" pitchFamily="18" charset="0"/>
                                          </a:rPr>
                                        </m:ctrlPr>
                                      </m:sSupPr>
                                      <m:e>
                                        <m:r>
                                          <m:rPr>
                                            <m:brk m:alnAt="7"/>
                                          </m:rPr>
                                          <a:rPr lang="tr-TR" i="1">
                                            <a:latin typeface="Cambria Math" panose="02040503050406030204" pitchFamily="18" charset="0"/>
                                          </a:rPr>
                                          <m:t>𝑥</m:t>
                                        </m:r>
                                      </m:e>
                                      <m:sup>
                                        <m:r>
                                          <a:rPr lang="tr-TR" b="0" i="1" smtClean="0">
                                            <a:latin typeface="Cambria Math" panose="02040503050406030204" pitchFamily="18" charset="0"/>
                                          </a:rPr>
                                          <m:t>2</m:t>
                                        </m:r>
                                      </m:sup>
                                    </m:sSup>
                                  </m:den>
                                </m:f>
                              </m:e>
                              <m:e>
                                <m:f>
                                  <m:fPr>
                                    <m:ctrlPr>
                                      <a:rPr lang="tr-TR" b="0" i="1" smtClean="0">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a:rPr lang="tr-TR" b="0" i="1" smtClean="0">
                                        <a:latin typeface="Cambria Math" panose="02040503050406030204" pitchFamily="18" charset="0"/>
                                      </a:rPr>
                                      <m:t>𝜕</m:t>
                                    </m:r>
                                    <m:r>
                                      <a:rPr lang="tr-TR" b="0" i="1" smtClean="0">
                                        <a:latin typeface="Cambria Math" panose="02040503050406030204" pitchFamily="18" charset="0"/>
                                      </a:rPr>
                                      <m:t>𝑥</m:t>
                                    </m:r>
                                    <m:r>
                                      <a:rPr lang="tr-TR" i="1">
                                        <a:latin typeface="Cambria Math" panose="02040503050406030204" pitchFamily="18" charset="0"/>
                                      </a:rPr>
                                      <m:t>𝜕</m:t>
                                    </m:r>
                                    <m:r>
                                      <a:rPr lang="tr-TR" i="1">
                                        <a:latin typeface="Cambria Math" panose="02040503050406030204" pitchFamily="18" charset="0"/>
                                      </a:rPr>
                                      <m:t>𝑦</m:t>
                                    </m:r>
                                  </m:den>
                                </m:f>
                              </m:e>
                            </m:mr>
                            <m:mr>
                              <m:e>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a:rPr lang="tr-TR" i="1">
                                        <a:latin typeface="Cambria Math" panose="02040503050406030204" pitchFamily="18" charset="0"/>
                                      </a:rPr>
                                      <m:t>𝜕</m:t>
                                    </m:r>
                                    <m:r>
                                      <a:rPr lang="tr-TR" i="1">
                                        <a:latin typeface="Cambria Math" panose="02040503050406030204" pitchFamily="18" charset="0"/>
                                      </a:rPr>
                                      <m:t>𝑥</m:t>
                                    </m:r>
                                    <m:r>
                                      <a:rPr lang="tr-TR" i="1">
                                        <a:latin typeface="Cambria Math" panose="02040503050406030204" pitchFamily="18" charset="0"/>
                                      </a:rPr>
                                      <m:t>𝜕</m:t>
                                    </m:r>
                                    <m:r>
                                      <a:rPr lang="tr-TR" i="1">
                                        <a:latin typeface="Cambria Math" panose="02040503050406030204" pitchFamily="18" charset="0"/>
                                      </a:rPr>
                                      <m:t>𝑦</m:t>
                                    </m:r>
                                  </m:den>
                                </m:f>
                              </m:e>
                              <m:e>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m:rPr>
                                        <m:brk m:alnAt="7"/>
                                      </m:rPr>
                                      <a:rPr lang="tr-TR" i="1">
                                        <a:latin typeface="Cambria Math" panose="02040503050406030204" pitchFamily="18" charset="0"/>
                                      </a:rPr>
                                      <m:t>𝜕</m:t>
                                    </m:r>
                                    <m:sSup>
                                      <m:sSupPr>
                                        <m:ctrlPr>
                                          <a:rPr lang="tr-TR" i="1">
                                            <a:latin typeface="Cambria Math" panose="02040503050406030204" pitchFamily="18" charset="0"/>
                                          </a:rPr>
                                        </m:ctrlPr>
                                      </m:sSupPr>
                                      <m:e>
                                        <m:r>
                                          <a:rPr lang="tr-TR" b="0" i="1" smtClean="0">
                                            <a:latin typeface="Cambria Math" panose="02040503050406030204" pitchFamily="18" charset="0"/>
                                          </a:rPr>
                                          <m:t>𝑦</m:t>
                                        </m:r>
                                      </m:e>
                                      <m:sup>
                                        <m:r>
                                          <a:rPr lang="tr-TR" i="1">
                                            <a:latin typeface="Cambria Math" panose="02040503050406030204" pitchFamily="18" charset="0"/>
                                          </a:rPr>
                                          <m:t>2</m:t>
                                        </m:r>
                                      </m:sup>
                                    </m:sSup>
                                  </m:den>
                                </m:f>
                              </m:e>
                            </m:mr>
                          </m:m>
                        </m:e>
                      </m:d>
                    </m:oMath>
                  </m:oMathPara>
                </a14:m>
                <a:endParaRPr lang="tr-TR" dirty="0" smtClean="0"/>
              </a:p>
              <a:p>
                <a:pPr marL="109728" indent="0">
                  <a:buNone/>
                </a:pPr>
                <a:r>
                  <a:rPr lang="tr-TR" dirty="0" smtClean="0"/>
                  <a:t>Yukarıda gösterilen </a:t>
                </a:r>
                <a:r>
                  <a:rPr lang="tr-TR" dirty="0" err="1" smtClean="0"/>
                  <a:t>Hessian</a:t>
                </a:r>
                <a:r>
                  <a:rPr lang="tr-TR" dirty="0" smtClean="0"/>
                  <a:t> matrisinin </a:t>
                </a:r>
                <a:r>
                  <a:rPr lang="tr-TR" dirty="0"/>
                  <a:t>determinantı </a:t>
                </a:r>
                <a:endParaRPr lang="tr-TR" dirty="0" smtClean="0"/>
              </a:p>
              <a:p>
                <a:pPr marL="109728" indent="0">
                  <a:buNone/>
                </a:pPr>
                <a14:m>
                  <m:oMathPara xmlns:m="http://schemas.openxmlformats.org/officeDocument/2006/math">
                    <m:oMathParaPr>
                      <m:jc m:val="centerGroup"/>
                    </m:oMathParaPr>
                    <m:oMath xmlns:m="http://schemas.openxmlformats.org/officeDocument/2006/math">
                      <m:d>
                        <m:dPr>
                          <m:begChr m:val="|"/>
                          <m:endChr m:val="|"/>
                          <m:ctrlPr>
                            <a:rPr lang="tr-TR" i="1" smtClean="0">
                              <a:latin typeface="Cambria Math" panose="02040503050406030204" pitchFamily="18" charset="0"/>
                            </a:rPr>
                          </m:ctrlPr>
                        </m:dPr>
                        <m:e>
                          <m:r>
                            <a:rPr lang="tr-TR" b="0" i="1" smtClean="0">
                              <a:latin typeface="Cambria Math" panose="02040503050406030204" pitchFamily="18" charset="0"/>
                            </a:rPr>
                            <m:t>𝐻</m:t>
                          </m:r>
                        </m:e>
                      </m:d>
                      <m:r>
                        <a:rPr lang="tr-TR" b="0" i="1" smtClean="0">
                          <a:latin typeface="Cambria Math" panose="02040503050406030204" pitchFamily="18" charset="0"/>
                        </a:rPr>
                        <m:t>=</m:t>
                      </m:r>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m:rPr>
                              <m:brk m:alnAt="7"/>
                            </m:rPr>
                            <a:rPr lang="tr-TR" i="1">
                              <a:latin typeface="Cambria Math" panose="02040503050406030204" pitchFamily="18" charset="0"/>
                            </a:rPr>
                            <m:t>𝜕</m:t>
                          </m:r>
                          <m:sSup>
                            <m:sSupPr>
                              <m:ctrlPr>
                                <a:rPr lang="tr-TR" i="1">
                                  <a:latin typeface="Cambria Math" panose="02040503050406030204" pitchFamily="18" charset="0"/>
                                </a:rPr>
                              </m:ctrlPr>
                            </m:sSupPr>
                            <m:e>
                              <m:r>
                                <m:rPr>
                                  <m:brk m:alnAt="7"/>
                                </m:rPr>
                                <a:rPr lang="tr-TR" i="1">
                                  <a:latin typeface="Cambria Math" panose="02040503050406030204" pitchFamily="18" charset="0"/>
                                </a:rPr>
                                <m:t>𝑥</m:t>
                              </m:r>
                            </m:e>
                            <m:sup>
                              <m:r>
                                <a:rPr lang="tr-TR" i="1">
                                  <a:latin typeface="Cambria Math" panose="02040503050406030204" pitchFamily="18" charset="0"/>
                                </a:rPr>
                                <m:t>2</m:t>
                              </m:r>
                            </m:sup>
                          </m:sSup>
                        </m:den>
                      </m:f>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m:rPr>
                              <m:brk m:alnAt="7"/>
                            </m:rPr>
                            <a:rPr lang="tr-TR" i="1">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𝑦</m:t>
                              </m:r>
                            </m:e>
                            <m:sup>
                              <m:r>
                                <a:rPr lang="tr-TR" i="1">
                                  <a:latin typeface="Cambria Math" panose="02040503050406030204" pitchFamily="18" charset="0"/>
                                </a:rPr>
                                <m:t>2</m:t>
                              </m:r>
                            </m:sup>
                          </m:sSup>
                        </m:den>
                      </m:f>
                      <m:r>
                        <a:rPr lang="tr-TR" b="0" i="1" smtClean="0">
                          <a:latin typeface="Cambria Math" panose="02040503050406030204" pitchFamily="18" charset="0"/>
                        </a:rPr>
                        <m:t>−</m:t>
                      </m:r>
                      <m:sSup>
                        <m:sSupPr>
                          <m:ctrlPr>
                            <a:rPr lang="tr-TR" b="0" i="1" smtClean="0">
                              <a:latin typeface="Cambria Math" panose="02040503050406030204" pitchFamily="18" charset="0"/>
                            </a:rPr>
                          </m:ctrlPr>
                        </m:sSupPr>
                        <m:e>
                          <m:d>
                            <m:dPr>
                              <m:ctrlPr>
                                <a:rPr lang="tr-TR" b="0" i="1" smtClean="0">
                                  <a:latin typeface="Cambria Math" panose="02040503050406030204" pitchFamily="18" charset="0"/>
                                </a:rPr>
                              </m:ctrlPr>
                            </m:dPr>
                            <m:e>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a:rPr lang="tr-TR" i="1">
                                      <a:latin typeface="Cambria Math" panose="02040503050406030204" pitchFamily="18" charset="0"/>
                                    </a:rPr>
                                    <m:t>𝜕</m:t>
                                  </m:r>
                                  <m:r>
                                    <a:rPr lang="tr-TR" i="1">
                                      <a:latin typeface="Cambria Math" panose="02040503050406030204" pitchFamily="18" charset="0"/>
                                    </a:rPr>
                                    <m:t>𝑥</m:t>
                                  </m:r>
                                  <m:r>
                                    <a:rPr lang="tr-TR" i="1">
                                      <a:latin typeface="Cambria Math" panose="02040503050406030204" pitchFamily="18" charset="0"/>
                                    </a:rPr>
                                    <m:t>𝜕</m:t>
                                  </m:r>
                                  <m:r>
                                    <a:rPr lang="tr-TR" i="1">
                                      <a:latin typeface="Cambria Math" panose="02040503050406030204" pitchFamily="18" charset="0"/>
                                    </a:rPr>
                                    <m:t>𝑦</m:t>
                                  </m:r>
                                </m:den>
                              </m:f>
                            </m:e>
                          </m:d>
                        </m:e>
                        <m:sup>
                          <m:r>
                            <a:rPr lang="tr-TR" b="0" i="1" smtClean="0">
                              <a:latin typeface="Cambria Math" panose="02040503050406030204" pitchFamily="18" charset="0"/>
                            </a:rPr>
                            <m:t>2</m:t>
                          </m:r>
                        </m:sup>
                      </m:sSup>
                    </m:oMath>
                  </m:oMathPara>
                </a14:m>
                <a:endParaRPr lang="tr-TR" dirty="0" smtClean="0"/>
              </a:p>
              <a:p>
                <a:pPr marL="109728" indent="0">
                  <a:buNone/>
                </a:pPr>
                <a:r>
                  <a:rPr lang="tr-TR" dirty="0" smtClean="0"/>
                  <a:t>Üç durum vardır.</a:t>
                </a:r>
              </a:p>
              <a:p>
                <a:pPr marL="109728" indent="0">
                  <a:buNone/>
                </a:pPr>
                <a:r>
                  <a:rPr lang="tr-TR" dirty="0" smtClean="0"/>
                  <a:t>Eğer </a:t>
                </a:r>
                <a14:m>
                  <m:oMath xmlns:m="http://schemas.openxmlformats.org/officeDocument/2006/math">
                    <m:d>
                      <m:dPr>
                        <m:begChr m:val="|"/>
                        <m:endChr m:val="|"/>
                        <m:ctrlPr>
                          <a:rPr lang="tr-TR" i="1">
                            <a:latin typeface="Cambria Math" panose="02040503050406030204" pitchFamily="18" charset="0"/>
                          </a:rPr>
                        </m:ctrlPr>
                      </m:dPr>
                      <m:e>
                        <m:r>
                          <a:rPr lang="tr-TR" i="1">
                            <a:latin typeface="Cambria Math" panose="02040503050406030204" pitchFamily="18" charset="0"/>
                          </a:rPr>
                          <m:t>𝐻</m:t>
                        </m:r>
                      </m:e>
                    </m:d>
                    <m:r>
                      <a:rPr lang="tr-TR" b="0" i="1" smtClean="0">
                        <a:latin typeface="Cambria Math" panose="02040503050406030204" pitchFamily="18" charset="0"/>
                      </a:rPr>
                      <m:t>&gt;0</m:t>
                    </m:r>
                  </m:oMath>
                </a14:m>
                <a:r>
                  <a:rPr lang="tr-TR" dirty="0" smtClean="0"/>
                  <a:t> ve </a:t>
                </a:r>
                <a14:m>
                  <m:oMath xmlns:m="http://schemas.openxmlformats.org/officeDocument/2006/math">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m:rPr>
                            <m:brk m:alnAt="7"/>
                          </m:rPr>
                          <a:rPr lang="tr-TR" i="1">
                            <a:latin typeface="Cambria Math" panose="02040503050406030204" pitchFamily="18" charset="0"/>
                          </a:rPr>
                          <m:t>𝜕</m:t>
                        </m:r>
                        <m:sSup>
                          <m:sSupPr>
                            <m:ctrlPr>
                              <a:rPr lang="tr-TR" i="1">
                                <a:latin typeface="Cambria Math" panose="02040503050406030204" pitchFamily="18" charset="0"/>
                              </a:rPr>
                            </m:ctrlPr>
                          </m:sSupPr>
                          <m:e>
                            <m:r>
                              <m:rPr>
                                <m:brk m:alnAt="7"/>
                              </m:rPr>
                              <a:rPr lang="tr-TR" i="1">
                                <a:latin typeface="Cambria Math" panose="02040503050406030204" pitchFamily="18" charset="0"/>
                              </a:rPr>
                              <m:t>𝑥</m:t>
                            </m:r>
                          </m:e>
                          <m:sup>
                            <m:r>
                              <a:rPr lang="tr-TR" i="1">
                                <a:latin typeface="Cambria Math" panose="02040503050406030204" pitchFamily="18" charset="0"/>
                              </a:rPr>
                              <m:t>2</m:t>
                            </m:r>
                          </m:sup>
                        </m:sSup>
                      </m:den>
                    </m:f>
                    <m:r>
                      <a:rPr lang="tr-TR" b="0" i="1" smtClean="0">
                        <a:latin typeface="Cambria Math" panose="02040503050406030204" pitchFamily="18" charset="0"/>
                      </a:rPr>
                      <m:t>&gt;0</m:t>
                    </m:r>
                  </m:oMath>
                </a14:m>
                <a:r>
                  <a:rPr lang="tr-TR" dirty="0" smtClean="0"/>
                  <a:t> ise, f(</a:t>
                </a:r>
                <a:r>
                  <a:rPr lang="tr-TR" dirty="0" err="1" smtClean="0"/>
                  <a:t>x,y</a:t>
                </a:r>
                <a:r>
                  <a:rPr lang="tr-TR" dirty="0" smtClean="0"/>
                  <a:t>)’</a:t>
                </a:r>
                <a:r>
                  <a:rPr lang="tr-TR" dirty="0" err="1" smtClean="0"/>
                  <a:t>nin</a:t>
                </a:r>
                <a:r>
                  <a:rPr lang="tr-TR" dirty="0" smtClean="0"/>
                  <a:t> yerel minimumu vardır.</a:t>
                </a:r>
              </a:p>
              <a:p>
                <a:pPr marL="109728" indent="0">
                  <a:buNone/>
                </a:pPr>
                <a:r>
                  <a:rPr lang="tr-TR" dirty="0"/>
                  <a:t>Eğer </a:t>
                </a:r>
                <a14:m>
                  <m:oMath xmlns:m="http://schemas.openxmlformats.org/officeDocument/2006/math">
                    <m:d>
                      <m:dPr>
                        <m:begChr m:val="|"/>
                        <m:endChr m:val="|"/>
                        <m:ctrlPr>
                          <a:rPr lang="tr-TR" i="1">
                            <a:latin typeface="Cambria Math" panose="02040503050406030204" pitchFamily="18" charset="0"/>
                          </a:rPr>
                        </m:ctrlPr>
                      </m:dPr>
                      <m:e>
                        <m:r>
                          <a:rPr lang="tr-TR" i="1">
                            <a:latin typeface="Cambria Math" panose="02040503050406030204" pitchFamily="18" charset="0"/>
                          </a:rPr>
                          <m:t>𝐻</m:t>
                        </m:r>
                      </m:e>
                    </m:d>
                    <m:r>
                      <a:rPr lang="tr-TR" i="1">
                        <a:latin typeface="Cambria Math" panose="02040503050406030204" pitchFamily="18" charset="0"/>
                      </a:rPr>
                      <m:t>&gt;0</m:t>
                    </m:r>
                  </m:oMath>
                </a14:m>
                <a:r>
                  <a:rPr lang="tr-TR" dirty="0"/>
                  <a:t> ve </a:t>
                </a:r>
                <a14:m>
                  <m:oMath xmlns:m="http://schemas.openxmlformats.org/officeDocument/2006/math">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m:rPr>
                            <m:brk m:alnAt="7"/>
                          </m:rPr>
                          <a:rPr lang="tr-TR" i="1">
                            <a:latin typeface="Cambria Math" panose="02040503050406030204" pitchFamily="18" charset="0"/>
                          </a:rPr>
                          <m:t>𝜕</m:t>
                        </m:r>
                        <m:sSup>
                          <m:sSupPr>
                            <m:ctrlPr>
                              <a:rPr lang="tr-TR" i="1">
                                <a:latin typeface="Cambria Math" panose="02040503050406030204" pitchFamily="18" charset="0"/>
                              </a:rPr>
                            </m:ctrlPr>
                          </m:sSupPr>
                          <m:e>
                            <m:r>
                              <m:rPr>
                                <m:brk m:alnAt="7"/>
                              </m:rPr>
                              <a:rPr lang="tr-TR" i="1">
                                <a:latin typeface="Cambria Math" panose="02040503050406030204" pitchFamily="18" charset="0"/>
                              </a:rPr>
                              <m:t>𝑥</m:t>
                            </m:r>
                          </m:e>
                          <m:sup>
                            <m:r>
                              <a:rPr lang="tr-TR" i="1">
                                <a:latin typeface="Cambria Math" panose="02040503050406030204" pitchFamily="18" charset="0"/>
                              </a:rPr>
                              <m:t>2</m:t>
                            </m:r>
                          </m:sup>
                        </m:sSup>
                      </m:den>
                    </m:f>
                    <m:r>
                      <a:rPr lang="tr-TR" b="0" i="1" smtClean="0">
                        <a:latin typeface="Cambria Math" panose="02040503050406030204" pitchFamily="18" charset="0"/>
                      </a:rPr>
                      <m:t>&lt;</m:t>
                    </m:r>
                    <m:r>
                      <a:rPr lang="tr-TR" i="1">
                        <a:latin typeface="Cambria Math" panose="02040503050406030204" pitchFamily="18" charset="0"/>
                      </a:rPr>
                      <m:t>0</m:t>
                    </m:r>
                  </m:oMath>
                </a14:m>
                <a:r>
                  <a:rPr lang="tr-TR" dirty="0"/>
                  <a:t> ise, f(</a:t>
                </a:r>
                <a:r>
                  <a:rPr lang="tr-TR" dirty="0" err="1"/>
                  <a:t>x,y</a:t>
                </a:r>
                <a:r>
                  <a:rPr lang="tr-TR" dirty="0"/>
                  <a:t>)’</a:t>
                </a:r>
                <a:r>
                  <a:rPr lang="tr-TR" dirty="0" err="1"/>
                  <a:t>nin</a:t>
                </a:r>
                <a:r>
                  <a:rPr lang="tr-TR" dirty="0"/>
                  <a:t> yerel </a:t>
                </a:r>
                <a:r>
                  <a:rPr lang="tr-TR" dirty="0" err="1" smtClean="0"/>
                  <a:t>maximumu</a:t>
                </a:r>
                <a:r>
                  <a:rPr lang="tr-TR" dirty="0" smtClean="0"/>
                  <a:t> </a:t>
                </a:r>
                <a:r>
                  <a:rPr lang="tr-TR" dirty="0"/>
                  <a:t>vardır</a:t>
                </a:r>
                <a:r>
                  <a:rPr lang="tr-TR" dirty="0" smtClean="0"/>
                  <a:t>.</a:t>
                </a:r>
              </a:p>
              <a:p>
                <a:pPr marL="109728" indent="0">
                  <a:buNone/>
                </a:pPr>
                <a:r>
                  <a:rPr lang="tr-TR" dirty="0"/>
                  <a:t>Eğer </a:t>
                </a:r>
                <a14:m>
                  <m:oMath xmlns:m="http://schemas.openxmlformats.org/officeDocument/2006/math">
                    <m:d>
                      <m:dPr>
                        <m:begChr m:val="|"/>
                        <m:endChr m:val="|"/>
                        <m:ctrlPr>
                          <a:rPr lang="tr-TR" i="1">
                            <a:latin typeface="Cambria Math" panose="02040503050406030204" pitchFamily="18" charset="0"/>
                          </a:rPr>
                        </m:ctrlPr>
                      </m:dPr>
                      <m:e>
                        <m:r>
                          <a:rPr lang="tr-TR" i="1">
                            <a:latin typeface="Cambria Math" panose="02040503050406030204" pitchFamily="18" charset="0"/>
                          </a:rPr>
                          <m:t>𝐻</m:t>
                        </m:r>
                      </m:e>
                    </m:d>
                    <m:r>
                      <a:rPr lang="tr-TR" b="0" i="1" smtClean="0">
                        <a:latin typeface="Cambria Math" panose="02040503050406030204" pitchFamily="18" charset="0"/>
                      </a:rPr>
                      <m:t>&lt;</m:t>
                    </m:r>
                    <m:r>
                      <a:rPr lang="tr-TR" i="1">
                        <a:latin typeface="Cambria Math" panose="02040503050406030204" pitchFamily="18" charset="0"/>
                      </a:rPr>
                      <m:t>0</m:t>
                    </m:r>
                  </m:oMath>
                </a14:m>
                <a:r>
                  <a:rPr lang="tr-TR" dirty="0"/>
                  <a:t> </a:t>
                </a:r>
                <a:r>
                  <a:rPr lang="tr-TR" dirty="0" smtClean="0"/>
                  <a:t>ise</a:t>
                </a:r>
                <a:r>
                  <a:rPr lang="tr-TR" dirty="0"/>
                  <a:t>, f(</a:t>
                </a:r>
                <a:r>
                  <a:rPr lang="tr-TR" dirty="0" err="1"/>
                  <a:t>x,y</a:t>
                </a:r>
                <a:r>
                  <a:rPr lang="tr-TR" dirty="0"/>
                  <a:t>)’</a:t>
                </a:r>
                <a:r>
                  <a:rPr lang="tr-TR" dirty="0" err="1"/>
                  <a:t>nin</a:t>
                </a:r>
                <a:r>
                  <a:rPr lang="tr-TR" dirty="0"/>
                  <a:t> </a:t>
                </a:r>
                <a:r>
                  <a:rPr lang="tr-TR" dirty="0" smtClean="0"/>
                  <a:t>eyer noktası vardır.</a:t>
                </a:r>
                <a:endParaRPr lang="tr-TR" dirty="0"/>
              </a:p>
              <a:p>
                <a:pPr marL="109728" indent="0">
                  <a:buNone/>
                </a:pPr>
                <a:endParaRPr lang="tr-TR" dirty="0"/>
              </a:p>
              <a:p>
                <a:pPr marL="109728" indent="0">
                  <a:buNone/>
                </a:pP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91640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Örnek</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a:bodyPr>
              <a:lstStyle/>
              <a:p>
                <a:pPr marL="109728" indent="0">
                  <a:buNone/>
                </a:pPr>
                <a14:m>
                  <m:oMath xmlns:m="http://schemas.openxmlformats.org/officeDocument/2006/math">
                    <m:r>
                      <a:rPr lang="tr-TR" i="1" dirty="0" smtClean="0">
                        <a:latin typeface="Cambria Math" panose="02040503050406030204" pitchFamily="18" charset="0"/>
                      </a:rPr>
                      <m:t>𝐹</m:t>
                    </m:r>
                    <m:d>
                      <m:dPr>
                        <m:ctrlPr>
                          <a:rPr lang="tr-TR" i="1" dirty="0" smtClean="0">
                            <a:latin typeface="Cambria Math" panose="02040503050406030204" pitchFamily="18" charset="0"/>
                          </a:rPr>
                        </m:ctrlPr>
                      </m:dPr>
                      <m:e>
                        <m:r>
                          <a:rPr lang="tr-TR" i="1" dirty="0" err="1" smtClean="0">
                            <a:latin typeface="Cambria Math" panose="02040503050406030204" pitchFamily="18" charset="0"/>
                          </a:rPr>
                          <m:t>𝑥</m:t>
                        </m:r>
                        <m:r>
                          <a:rPr lang="tr-TR" i="1" dirty="0" err="1" smtClean="0">
                            <a:latin typeface="Cambria Math" panose="02040503050406030204" pitchFamily="18" charset="0"/>
                          </a:rPr>
                          <m:t>,</m:t>
                        </m:r>
                        <m:r>
                          <a:rPr lang="tr-TR" i="1" dirty="0" err="1" smtClean="0">
                            <a:latin typeface="Cambria Math" panose="02040503050406030204" pitchFamily="18" charset="0"/>
                          </a:rPr>
                          <m:t>𝑦</m:t>
                        </m:r>
                      </m:e>
                    </m:d>
                    <m:r>
                      <a:rPr lang="tr-TR" i="1" dirty="0" smtClean="0">
                        <a:latin typeface="Cambria Math" panose="02040503050406030204" pitchFamily="18" charset="0"/>
                      </a:rPr>
                      <m:t>=</m:t>
                    </m:r>
                    <m:r>
                      <a:rPr lang="tr-TR" b="0" i="1" dirty="0" smtClean="0">
                        <a:latin typeface="Cambria Math" panose="02040503050406030204" pitchFamily="18" charset="0"/>
                      </a:rPr>
                      <m:t>2</m:t>
                    </m:r>
                    <m:r>
                      <a:rPr lang="tr-TR" b="0" i="1" dirty="0" smtClean="0">
                        <a:latin typeface="Cambria Math" panose="02040503050406030204" pitchFamily="18" charset="0"/>
                      </a:rPr>
                      <m:t>𝑥𝑦</m:t>
                    </m:r>
                    <m:r>
                      <a:rPr lang="tr-TR" b="0" i="1" dirty="0" smtClean="0">
                        <a:latin typeface="Cambria Math" panose="02040503050406030204" pitchFamily="18" charset="0"/>
                      </a:rPr>
                      <m:t>+2</m:t>
                    </m:r>
                    <m:r>
                      <a:rPr lang="tr-TR" b="0" i="1" dirty="0" smtClean="0">
                        <a:latin typeface="Cambria Math" panose="02040503050406030204" pitchFamily="18" charset="0"/>
                      </a:rPr>
                      <m:t>𝑥</m:t>
                    </m:r>
                    <m:r>
                      <a:rPr lang="tr-TR" b="0" i="1" dirty="0" smtClean="0">
                        <a:latin typeface="Cambria Math" panose="02040503050406030204" pitchFamily="18" charset="0"/>
                      </a:rPr>
                      <m:t>−</m:t>
                    </m:r>
                    <m:sSup>
                      <m:sSupPr>
                        <m:ctrlPr>
                          <a:rPr lang="tr-TR" b="0" i="1" dirty="0" smtClean="0">
                            <a:latin typeface="Cambria Math" panose="02040503050406030204" pitchFamily="18" charset="0"/>
                          </a:rPr>
                        </m:ctrlPr>
                      </m:sSupPr>
                      <m:e>
                        <m:r>
                          <a:rPr lang="tr-TR" b="0" i="1" dirty="0" smtClean="0">
                            <a:latin typeface="Cambria Math" panose="02040503050406030204" pitchFamily="18" charset="0"/>
                          </a:rPr>
                          <m:t>𝑥</m:t>
                        </m:r>
                      </m:e>
                      <m:sup>
                        <m:r>
                          <a:rPr lang="tr-TR" b="0" i="1" dirty="0" smtClean="0">
                            <a:latin typeface="Cambria Math" panose="02040503050406030204" pitchFamily="18" charset="0"/>
                          </a:rPr>
                          <m:t>2</m:t>
                        </m:r>
                      </m:sup>
                    </m:sSup>
                    <m:r>
                      <a:rPr lang="tr-TR" i="1" dirty="0">
                        <a:latin typeface="Cambria Math" panose="02040503050406030204" pitchFamily="18" charset="0"/>
                      </a:rPr>
                      <m:t>−</m:t>
                    </m:r>
                    <m:sSup>
                      <m:sSupPr>
                        <m:ctrlPr>
                          <a:rPr lang="tr-TR" i="1" dirty="0">
                            <a:latin typeface="Cambria Math" panose="02040503050406030204" pitchFamily="18" charset="0"/>
                          </a:rPr>
                        </m:ctrlPr>
                      </m:sSupPr>
                      <m:e>
                        <m:r>
                          <a:rPr lang="tr-TR" b="0" i="1" dirty="0" smtClean="0">
                            <a:latin typeface="Cambria Math" panose="02040503050406030204" pitchFamily="18" charset="0"/>
                          </a:rPr>
                          <m:t>2</m:t>
                        </m:r>
                        <m:r>
                          <a:rPr lang="tr-TR" b="0" i="1" dirty="0" smtClean="0">
                            <a:latin typeface="Cambria Math" panose="02040503050406030204" pitchFamily="18" charset="0"/>
                          </a:rPr>
                          <m:t>𝑦</m:t>
                        </m:r>
                      </m:e>
                      <m:sup>
                        <m:r>
                          <a:rPr lang="tr-TR" i="1" dirty="0">
                            <a:latin typeface="Cambria Math" panose="02040503050406030204" pitchFamily="18" charset="0"/>
                          </a:rPr>
                          <m:t>2</m:t>
                        </m:r>
                      </m:sup>
                    </m:sSup>
                  </m:oMath>
                </a14:m>
                <a:r>
                  <a:rPr lang="tr-TR" dirty="0" smtClean="0"/>
                  <a:t> fonksiyonunun </a:t>
                </a:r>
                <a:r>
                  <a:rPr lang="tr-TR" b="1" dirty="0" err="1" smtClean="0"/>
                  <a:t>gradyanını</a:t>
                </a:r>
                <a:r>
                  <a:rPr lang="tr-TR" dirty="0" smtClean="0"/>
                  <a:t> ve </a:t>
                </a:r>
                <a:r>
                  <a:rPr lang="tr-TR" b="1" dirty="0" err="1" smtClean="0"/>
                  <a:t>hessian</a:t>
                </a:r>
                <a:r>
                  <a:rPr lang="tr-TR" dirty="0" smtClean="0"/>
                  <a:t> matrisini bulunuz.</a:t>
                </a:r>
              </a:p>
              <a:p>
                <a:pPr marL="109728" indent="0">
                  <a:buNone/>
                </a:pPr>
                <a14:m>
                  <m:oMathPara xmlns:m="http://schemas.openxmlformats.org/officeDocument/2006/math">
                    <m:oMathParaPr>
                      <m:jc m:val="left"/>
                    </m:oMathParaPr>
                    <m:oMath xmlns:m="http://schemas.openxmlformats.org/officeDocument/2006/math">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b="0" i="1" smtClean="0">
                              <a:latin typeface="Cambria Math" panose="02040503050406030204" pitchFamily="18" charset="0"/>
                            </a:rPr>
                            <m:t>𝑥</m:t>
                          </m:r>
                        </m:den>
                      </m:f>
                      <m:r>
                        <a:rPr lang="tr-TR" b="0" i="1" smtClean="0">
                          <a:latin typeface="Cambria Math" panose="02040503050406030204" pitchFamily="18" charset="0"/>
                        </a:rPr>
                        <m:t>=2</m:t>
                      </m:r>
                      <m:r>
                        <a:rPr lang="tr-TR" b="0" i="1" smtClean="0">
                          <a:latin typeface="Cambria Math" panose="02040503050406030204" pitchFamily="18" charset="0"/>
                        </a:rPr>
                        <m:t>𝑦</m:t>
                      </m:r>
                      <m:r>
                        <a:rPr lang="tr-TR" b="0" i="1" smtClean="0">
                          <a:latin typeface="Cambria Math" panose="02040503050406030204" pitchFamily="18" charset="0"/>
                        </a:rPr>
                        <m:t>−2</m:t>
                      </m:r>
                      <m:r>
                        <a:rPr lang="tr-TR" b="0" i="1" smtClean="0">
                          <a:latin typeface="Cambria Math" panose="02040503050406030204" pitchFamily="18" charset="0"/>
                        </a:rPr>
                        <m:t>𝑥</m:t>
                      </m:r>
                      <m:r>
                        <a:rPr lang="tr-TR" b="0" i="1" smtClean="0">
                          <a:latin typeface="Cambria Math" panose="02040503050406030204" pitchFamily="18" charset="0"/>
                        </a:rPr>
                        <m:t>+2</m:t>
                      </m:r>
                    </m:oMath>
                  </m:oMathPara>
                </a14:m>
                <a:endParaRPr lang="tr-TR" i="1" dirty="0" smtClean="0">
                  <a:latin typeface="Cambria Math" panose="02040503050406030204" pitchFamily="18" charset="0"/>
                </a:endParaRPr>
              </a:p>
              <a:p>
                <a:pPr marL="109728" indent="0">
                  <a:buNone/>
                </a:pPr>
                <a14:m>
                  <m:oMathPara xmlns:m="http://schemas.openxmlformats.org/officeDocument/2006/math">
                    <m:oMathParaPr>
                      <m:jc m:val="left"/>
                    </m:oMathParaPr>
                    <m:oMath xmlns:m="http://schemas.openxmlformats.org/officeDocument/2006/math">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b="0" i="1" smtClean="0">
                              <a:latin typeface="Cambria Math" panose="02040503050406030204" pitchFamily="18" charset="0"/>
                            </a:rPr>
                            <m:t>𝑦</m:t>
                          </m:r>
                        </m:den>
                      </m:f>
                      <m:r>
                        <a:rPr lang="tr-TR" b="0" i="1" smtClean="0">
                          <a:latin typeface="Cambria Math" panose="02040503050406030204" pitchFamily="18" charset="0"/>
                        </a:rPr>
                        <m:t>=2</m:t>
                      </m:r>
                      <m:r>
                        <a:rPr lang="tr-TR" b="0" i="1" smtClean="0">
                          <a:latin typeface="Cambria Math" panose="02040503050406030204" pitchFamily="18" charset="0"/>
                        </a:rPr>
                        <m:t>𝑥</m:t>
                      </m:r>
                      <m:r>
                        <a:rPr lang="tr-TR" b="0" i="1" smtClean="0">
                          <a:latin typeface="Cambria Math" panose="02040503050406030204" pitchFamily="18" charset="0"/>
                        </a:rPr>
                        <m:t>−4</m:t>
                      </m:r>
                      <m:r>
                        <a:rPr lang="tr-TR" b="0" i="1" smtClean="0">
                          <a:latin typeface="Cambria Math" panose="02040503050406030204" pitchFamily="18" charset="0"/>
                        </a:rPr>
                        <m:t>𝑦</m:t>
                      </m:r>
                    </m:oMath>
                  </m:oMathPara>
                </a14:m>
                <a:endParaRPr lang="tr-TR" dirty="0" smtClean="0"/>
              </a:p>
              <a:p>
                <a:pPr marL="109728" indent="0">
                  <a:buNone/>
                </a:pPr>
                <a14:m>
                  <m:oMathPara xmlns:m="http://schemas.openxmlformats.org/officeDocument/2006/math">
                    <m:oMathParaPr>
                      <m:jc m:val="left"/>
                    </m:oMathParaPr>
                    <m:oMath xmlns:m="http://schemas.openxmlformats.org/officeDocument/2006/math">
                      <m:r>
                        <a:rPr lang="tr-TR" i="1">
                          <a:latin typeface="Cambria Math" panose="02040503050406030204" pitchFamily="18" charset="0"/>
                        </a:rPr>
                        <m:t>𝐻</m:t>
                      </m:r>
                      <m:r>
                        <a:rPr lang="tr-TR" i="1">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2"/>
                                    <m:mcJc m:val="center"/>
                                  </m:mcPr>
                                </m:mc>
                              </m:mcs>
                              <m:ctrlPr>
                                <a:rPr lang="tr-TR" i="1">
                                  <a:latin typeface="Cambria Math" panose="02040503050406030204" pitchFamily="18" charset="0"/>
                                </a:rPr>
                              </m:ctrlPr>
                            </m:mPr>
                            <m:mr>
                              <m:e>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m:rPr>
                                        <m:brk m:alnAt="7"/>
                                      </m:rPr>
                                      <a:rPr lang="tr-TR" i="1">
                                        <a:latin typeface="Cambria Math" panose="02040503050406030204" pitchFamily="18" charset="0"/>
                                      </a:rPr>
                                      <m:t>𝜕</m:t>
                                    </m:r>
                                    <m:sSup>
                                      <m:sSupPr>
                                        <m:ctrlPr>
                                          <a:rPr lang="tr-TR" i="1">
                                            <a:latin typeface="Cambria Math" panose="02040503050406030204" pitchFamily="18" charset="0"/>
                                          </a:rPr>
                                        </m:ctrlPr>
                                      </m:sSupPr>
                                      <m:e>
                                        <m:r>
                                          <m:rPr>
                                            <m:brk m:alnAt="7"/>
                                          </m:rPr>
                                          <a:rPr lang="tr-TR" i="1">
                                            <a:latin typeface="Cambria Math" panose="02040503050406030204" pitchFamily="18" charset="0"/>
                                          </a:rPr>
                                          <m:t>𝑥</m:t>
                                        </m:r>
                                      </m:e>
                                      <m:sup>
                                        <m:r>
                                          <a:rPr lang="tr-TR" i="1">
                                            <a:latin typeface="Cambria Math" panose="02040503050406030204" pitchFamily="18" charset="0"/>
                                          </a:rPr>
                                          <m:t>2</m:t>
                                        </m:r>
                                      </m:sup>
                                    </m:sSup>
                                  </m:den>
                                </m:f>
                              </m:e>
                              <m:e>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a:rPr lang="tr-TR" i="1">
                                        <a:latin typeface="Cambria Math" panose="02040503050406030204" pitchFamily="18" charset="0"/>
                                      </a:rPr>
                                      <m:t>𝜕</m:t>
                                    </m:r>
                                    <m:r>
                                      <a:rPr lang="tr-TR" i="1">
                                        <a:latin typeface="Cambria Math" panose="02040503050406030204" pitchFamily="18" charset="0"/>
                                      </a:rPr>
                                      <m:t>𝑥</m:t>
                                    </m:r>
                                    <m:r>
                                      <a:rPr lang="tr-TR" i="1">
                                        <a:latin typeface="Cambria Math" panose="02040503050406030204" pitchFamily="18" charset="0"/>
                                      </a:rPr>
                                      <m:t>𝜕</m:t>
                                    </m:r>
                                    <m:r>
                                      <a:rPr lang="tr-TR" i="1">
                                        <a:latin typeface="Cambria Math" panose="02040503050406030204" pitchFamily="18" charset="0"/>
                                      </a:rPr>
                                      <m:t>𝑦</m:t>
                                    </m:r>
                                  </m:den>
                                </m:f>
                              </m:e>
                            </m:mr>
                            <m:mr>
                              <m:e>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a:rPr lang="tr-TR" i="1">
                                        <a:latin typeface="Cambria Math" panose="02040503050406030204" pitchFamily="18" charset="0"/>
                                      </a:rPr>
                                      <m:t>𝜕</m:t>
                                    </m:r>
                                    <m:r>
                                      <a:rPr lang="tr-TR" i="1">
                                        <a:latin typeface="Cambria Math" panose="02040503050406030204" pitchFamily="18" charset="0"/>
                                      </a:rPr>
                                      <m:t>𝑥</m:t>
                                    </m:r>
                                    <m:r>
                                      <a:rPr lang="tr-TR" i="1">
                                        <a:latin typeface="Cambria Math" panose="02040503050406030204" pitchFamily="18" charset="0"/>
                                      </a:rPr>
                                      <m:t>𝜕</m:t>
                                    </m:r>
                                    <m:r>
                                      <a:rPr lang="tr-TR" i="1">
                                        <a:latin typeface="Cambria Math" panose="02040503050406030204" pitchFamily="18" charset="0"/>
                                      </a:rPr>
                                      <m:t>𝑦</m:t>
                                    </m:r>
                                  </m:den>
                                </m:f>
                              </m:e>
                              <m:e>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m:rPr>
                                        <m:brk m:alnAt="7"/>
                                      </m:rPr>
                                      <a:rPr lang="tr-TR" i="1">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𝑦</m:t>
                                        </m:r>
                                      </m:e>
                                      <m:sup>
                                        <m:r>
                                          <a:rPr lang="tr-TR" i="1">
                                            <a:latin typeface="Cambria Math" panose="02040503050406030204" pitchFamily="18" charset="0"/>
                                          </a:rPr>
                                          <m:t>2</m:t>
                                        </m:r>
                                      </m:sup>
                                    </m:sSup>
                                  </m:den>
                                </m:f>
                              </m:e>
                            </m:mr>
                          </m:m>
                        </m:e>
                      </m:d>
                      <m:r>
                        <a:rPr lang="tr-TR" b="0" i="1" smtClean="0">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2"/>
                                    <m:mcJc m:val="center"/>
                                  </m:mcPr>
                                </m:mc>
                              </m:mcs>
                              <m:ctrlPr>
                                <a:rPr lang="tr-TR" i="1">
                                  <a:latin typeface="Cambria Math" panose="02040503050406030204" pitchFamily="18" charset="0"/>
                                </a:rPr>
                              </m:ctrlPr>
                            </m:mPr>
                            <m:mr>
                              <m:e>
                                <m:r>
                                  <a:rPr lang="tr-TR" b="0" i="1" smtClean="0">
                                    <a:latin typeface="Cambria Math" panose="02040503050406030204" pitchFamily="18" charset="0"/>
                                  </a:rPr>
                                  <m:t>−2</m:t>
                                </m:r>
                              </m:e>
                              <m:e>
                                <m:r>
                                  <a:rPr lang="tr-TR" b="0" i="1" smtClean="0">
                                    <a:latin typeface="Cambria Math" panose="02040503050406030204" pitchFamily="18" charset="0"/>
                                  </a:rPr>
                                  <m:t>2</m:t>
                                </m:r>
                              </m:e>
                            </m:mr>
                            <m:mr>
                              <m:e>
                                <m:r>
                                  <a:rPr lang="tr-TR" b="0" i="1" smtClean="0">
                                    <a:latin typeface="Cambria Math" panose="02040503050406030204" pitchFamily="18" charset="0"/>
                                  </a:rPr>
                                  <m:t>2</m:t>
                                </m:r>
                              </m:e>
                              <m:e>
                                <m:r>
                                  <a:rPr lang="tr-TR" b="0" i="1" smtClean="0">
                                    <a:latin typeface="Cambria Math" panose="02040503050406030204" pitchFamily="18" charset="0"/>
                                  </a:rPr>
                                  <m:t>−4</m:t>
                                </m:r>
                              </m:e>
                            </m:mr>
                          </m:m>
                        </m:e>
                      </m:d>
                    </m:oMath>
                  </m:oMathPara>
                </a14:m>
                <a:endParaRPr lang="tr-TR" dirty="0" smtClean="0"/>
              </a:p>
              <a:p>
                <a:pPr marL="109728" indent="0">
                  <a:buNone/>
                </a:pPr>
                <a:r>
                  <a:rPr lang="tr-TR" dirty="0" smtClean="0"/>
                  <a:t>Türevlerin hesaplanmasının zor olduğu durumlarda, sonlu fark formülleri kullanılabilir.</a:t>
                </a: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t="-906"/>
                </a:stretch>
              </a:blipFill>
            </p:spPr>
            <p:txBody>
              <a:bodyPr/>
              <a:lstStyle/>
              <a:p>
                <a:r>
                  <a:rPr lang="tr-TR">
                    <a:noFill/>
                  </a:rPr>
                  <a:t> </a:t>
                </a:r>
              </a:p>
            </p:txBody>
          </p:sp>
        </mc:Fallback>
      </mc:AlternateContent>
    </p:spTree>
    <p:extLst>
      <p:ext uri="{BB962C8B-B14F-4D97-AF65-F5344CB8AC3E}">
        <p14:creationId xmlns:p14="http://schemas.microsoft.com/office/powerpoint/2010/main" val="388991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En Hızlı Artış Yöntemi</a:t>
            </a:r>
            <a:endParaRPr lang="tr-TR" dirty="0"/>
          </a:p>
        </p:txBody>
      </p:sp>
      <p:sp>
        <p:nvSpPr>
          <p:cNvPr id="3" name="İçerik Yer Tutucusu 2"/>
          <p:cNvSpPr>
            <a:spLocks noGrp="1"/>
          </p:cNvSpPr>
          <p:nvPr>
            <p:ph idx="1"/>
          </p:nvPr>
        </p:nvSpPr>
        <p:spPr/>
        <p:txBody>
          <a:bodyPr/>
          <a:lstStyle/>
          <a:p>
            <a:r>
              <a:rPr lang="tr-TR" dirty="0" smtClean="0"/>
              <a:t>Bir dağa tırmanmanın en çabuk yolu en dik yamacı bulmaktır.,</a:t>
            </a:r>
          </a:p>
          <a:p>
            <a:r>
              <a:rPr lang="tr-TR" dirty="0" smtClean="0"/>
              <a:t>Her adımda </a:t>
            </a:r>
            <a:r>
              <a:rPr lang="tr-TR" dirty="0" err="1" smtClean="0"/>
              <a:t>gradyen</a:t>
            </a:r>
            <a:r>
              <a:rPr lang="tr-TR" dirty="0" smtClean="0"/>
              <a:t> hesaplamak zahmetli ve pratik değildir.</a:t>
            </a:r>
          </a:p>
          <a:p>
            <a:r>
              <a:rPr lang="tr-TR" dirty="0" smtClean="0"/>
              <a:t>Bu durumda, yol düzleşinceye kadar o yönde yürümek ardından yeni </a:t>
            </a:r>
            <a:r>
              <a:rPr lang="tr-TR" dirty="0" err="1" smtClean="0"/>
              <a:t>gradyan</a:t>
            </a:r>
            <a:r>
              <a:rPr lang="tr-TR" dirty="0" smtClean="0"/>
              <a:t> hesaplayıp yön değiştirmek mantıklı olur. Bu yaklaşıma </a:t>
            </a:r>
            <a:r>
              <a:rPr lang="tr-TR" b="1" i="1" dirty="0" smtClean="0"/>
              <a:t>en hızlı artış yöntemi </a:t>
            </a:r>
            <a:r>
              <a:rPr lang="tr-TR" dirty="0" smtClean="0"/>
              <a:t>adı verilir.</a:t>
            </a:r>
          </a:p>
          <a:p>
            <a:r>
              <a:rPr lang="tr-TR" dirty="0" smtClean="0"/>
              <a:t>Yöntem iki kısımdan oluşur.</a:t>
            </a:r>
          </a:p>
          <a:p>
            <a:pPr lvl="1"/>
            <a:r>
              <a:rPr lang="tr-TR" dirty="0" smtClean="0"/>
              <a:t>Aranacak en iyi yönün belirlenmesi</a:t>
            </a:r>
          </a:p>
          <a:p>
            <a:pPr lvl="1"/>
            <a:r>
              <a:rPr lang="tr-TR" dirty="0" smtClean="0"/>
              <a:t>Bu yönde maksimumun belirlenmesi</a:t>
            </a:r>
            <a:endParaRPr lang="tr-TR" dirty="0"/>
          </a:p>
        </p:txBody>
      </p:sp>
    </p:spTree>
    <p:extLst>
      <p:ext uri="{BB962C8B-B14F-4D97-AF65-F5344CB8AC3E}">
        <p14:creationId xmlns:p14="http://schemas.microsoft.com/office/powerpoint/2010/main" val="331461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En hızlı Artış Yöntemi: Örnek</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fontScale="92500"/>
              </a:bodyPr>
              <a:lstStyle/>
              <a:p>
                <a:pPr marL="109728" indent="0">
                  <a:buNone/>
                </a:pPr>
                <a:r>
                  <a:rPr lang="tr-TR" b="1" dirty="0" smtClean="0"/>
                  <a:t>Problem: </a:t>
                </a:r>
                <a:r>
                  <a:rPr lang="tr-TR" dirty="0" smtClean="0"/>
                  <a:t>x=-1 ve y=1 ilk tahminlerini kullanarak </a:t>
                </a:r>
                <a14:m>
                  <m:oMath xmlns:m="http://schemas.openxmlformats.org/officeDocument/2006/math">
                    <m:r>
                      <a:rPr lang="tr-TR" i="1" dirty="0" smtClean="0">
                        <a:latin typeface="Cambria Math" panose="02040503050406030204" pitchFamily="18" charset="0"/>
                      </a:rPr>
                      <m:t>𝑓</m:t>
                    </m:r>
                    <m:d>
                      <m:dPr>
                        <m:ctrlPr>
                          <a:rPr lang="tr-TR" i="1" dirty="0" smtClean="0">
                            <a:latin typeface="Cambria Math" panose="02040503050406030204" pitchFamily="18" charset="0"/>
                          </a:rPr>
                        </m:ctrlPr>
                      </m:dPr>
                      <m:e>
                        <m:r>
                          <a:rPr lang="tr-TR" i="1" dirty="0" err="1" smtClean="0">
                            <a:latin typeface="Cambria Math" panose="02040503050406030204" pitchFamily="18" charset="0"/>
                          </a:rPr>
                          <m:t>𝑥</m:t>
                        </m:r>
                        <m:r>
                          <a:rPr lang="tr-TR" i="1" dirty="0" err="1" smtClean="0">
                            <a:latin typeface="Cambria Math" panose="02040503050406030204" pitchFamily="18" charset="0"/>
                          </a:rPr>
                          <m:t>,</m:t>
                        </m:r>
                        <m:r>
                          <a:rPr lang="tr-TR" i="1" dirty="0" err="1" smtClean="0">
                            <a:latin typeface="Cambria Math" panose="02040503050406030204" pitchFamily="18" charset="0"/>
                          </a:rPr>
                          <m:t>𝑦</m:t>
                        </m:r>
                      </m:e>
                    </m:d>
                    <m:r>
                      <a:rPr lang="tr-TR" i="1" dirty="0" smtClean="0">
                        <a:latin typeface="Cambria Math" panose="02040503050406030204" pitchFamily="18" charset="0"/>
                      </a:rPr>
                      <m:t>=2</m:t>
                    </m:r>
                    <m:r>
                      <a:rPr lang="tr-TR" i="1" dirty="0" smtClean="0">
                        <a:latin typeface="Cambria Math" panose="02040503050406030204" pitchFamily="18" charset="0"/>
                      </a:rPr>
                      <m:t>𝑥𝑦</m:t>
                    </m:r>
                    <m:r>
                      <a:rPr lang="tr-TR" i="1" dirty="0" smtClean="0">
                        <a:latin typeface="Cambria Math" panose="02040503050406030204" pitchFamily="18" charset="0"/>
                      </a:rPr>
                      <m:t>+2</m:t>
                    </m:r>
                    <m:r>
                      <a:rPr lang="tr-TR" i="1" dirty="0" smtClean="0">
                        <a:latin typeface="Cambria Math" panose="02040503050406030204" pitchFamily="18" charset="0"/>
                      </a:rPr>
                      <m:t>𝑥</m:t>
                    </m:r>
                    <m:r>
                      <a:rPr lang="tr-TR" i="1" dirty="0" smtClean="0">
                        <a:latin typeface="Cambria Math" panose="02040503050406030204" pitchFamily="18" charset="0"/>
                      </a:rPr>
                      <m:t>−</m:t>
                    </m:r>
                    <m:sSup>
                      <m:sSupPr>
                        <m:ctrlPr>
                          <a:rPr lang="tr-TR" i="1" dirty="0" smtClean="0">
                            <a:latin typeface="Cambria Math" panose="02040503050406030204" pitchFamily="18" charset="0"/>
                          </a:rPr>
                        </m:ctrlPr>
                      </m:sSupPr>
                      <m:e>
                        <m:r>
                          <a:rPr lang="tr-TR" b="0" i="1" dirty="0" smtClean="0">
                            <a:latin typeface="Cambria Math" panose="02040503050406030204" pitchFamily="18" charset="0"/>
                          </a:rPr>
                          <m:t>𝑥</m:t>
                        </m:r>
                      </m:e>
                      <m:sup>
                        <m:r>
                          <a:rPr lang="tr-TR" b="0" i="1" dirty="0" smtClean="0">
                            <a:latin typeface="Cambria Math" panose="02040503050406030204" pitchFamily="18" charset="0"/>
                          </a:rPr>
                          <m:t>2</m:t>
                        </m:r>
                      </m:sup>
                    </m:sSup>
                    <m:r>
                      <a:rPr lang="tr-TR" i="1" dirty="0" smtClean="0">
                        <a:latin typeface="Cambria Math" panose="02040503050406030204" pitchFamily="18" charset="0"/>
                      </a:rPr>
                      <m:t>−2</m:t>
                    </m:r>
                    <m:sSup>
                      <m:sSupPr>
                        <m:ctrlPr>
                          <a:rPr lang="tr-TR" i="1" dirty="0" smtClean="0">
                            <a:latin typeface="Cambria Math" panose="02040503050406030204" pitchFamily="18" charset="0"/>
                          </a:rPr>
                        </m:ctrlPr>
                      </m:sSupPr>
                      <m:e>
                        <m:r>
                          <a:rPr lang="tr-TR" b="0" i="1" dirty="0" smtClean="0">
                            <a:latin typeface="Cambria Math" panose="02040503050406030204" pitchFamily="18" charset="0"/>
                          </a:rPr>
                          <m:t>𝑦</m:t>
                        </m:r>
                      </m:e>
                      <m:sup>
                        <m:r>
                          <a:rPr lang="tr-TR" b="0" i="1" dirty="0" smtClean="0">
                            <a:latin typeface="Cambria Math" panose="02040503050406030204" pitchFamily="18" charset="0"/>
                          </a:rPr>
                          <m:t>2</m:t>
                        </m:r>
                      </m:sup>
                    </m:sSup>
                  </m:oMath>
                </a14:m>
                <a:r>
                  <a:rPr lang="tr-TR" dirty="0" smtClean="0"/>
                  <a:t> fonksiyonunu maksimum yapın.</a:t>
                </a:r>
              </a:p>
              <a:p>
                <a:pPr marL="109728" indent="0">
                  <a:buNone/>
                </a:pPr>
                <a:r>
                  <a:rPr lang="tr-TR" b="1" dirty="0" smtClean="0"/>
                  <a:t>Analitik Çözüm:</a:t>
                </a:r>
              </a:p>
              <a:p>
                <a:pPr marL="109728" indent="0">
                  <a:buNone/>
                </a:pPr>
                <a14:m>
                  <m:oMathPara xmlns:m="http://schemas.openxmlformats.org/officeDocument/2006/math">
                    <m:oMathParaPr>
                      <m:jc m:val="left"/>
                    </m:oMathParaPr>
                    <m:oMath xmlns:m="http://schemas.openxmlformats.org/officeDocument/2006/math">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i="1">
                              <a:latin typeface="Cambria Math" panose="02040503050406030204" pitchFamily="18" charset="0"/>
                            </a:rPr>
                            <m:t>𝑥</m:t>
                          </m:r>
                        </m:den>
                      </m:f>
                      <m:r>
                        <a:rPr lang="tr-TR" i="1">
                          <a:latin typeface="Cambria Math" panose="02040503050406030204" pitchFamily="18" charset="0"/>
                        </a:rPr>
                        <m:t>=2</m:t>
                      </m:r>
                      <m:r>
                        <a:rPr lang="tr-TR" i="1">
                          <a:latin typeface="Cambria Math" panose="02040503050406030204" pitchFamily="18" charset="0"/>
                        </a:rPr>
                        <m:t>𝑦</m:t>
                      </m:r>
                      <m:r>
                        <a:rPr lang="tr-TR" i="1">
                          <a:latin typeface="Cambria Math" panose="02040503050406030204" pitchFamily="18" charset="0"/>
                        </a:rPr>
                        <m:t>−2</m:t>
                      </m:r>
                      <m:r>
                        <a:rPr lang="tr-TR" i="1">
                          <a:latin typeface="Cambria Math" panose="02040503050406030204" pitchFamily="18" charset="0"/>
                        </a:rPr>
                        <m:t>𝑥</m:t>
                      </m:r>
                      <m:r>
                        <a:rPr lang="tr-TR" i="1">
                          <a:latin typeface="Cambria Math" panose="02040503050406030204" pitchFamily="18" charset="0"/>
                        </a:rPr>
                        <m:t>+2=0</m:t>
                      </m:r>
                    </m:oMath>
                  </m:oMathPara>
                </a14:m>
                <a:endParaRPr lang="tr-TR" i="1" dirty="0">
                  <a:latin typeface="Cambria Math" panose="02040503050406030204" pitchFamily="18" charset="0"/>
                </a:endParaRPr>
              </a:p>
              <a:p>
                <a:pPr marL="109728" indent="0">
                  <a:buNone/>
                </a:pPr>
                <a14:m>
                  <m:oMathPara xmlns:m="http://schemas.openxmlformats.org/officeDocument/2006/math">
                    <m:oMathParaPr>
                      <m:jc m:val="left"/>
                    </m:oMathParaPr>
                    <m:oMath xmlns:m="http://schemas.openxmlformats.org/officeDocument/2006/math">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i="1">
                              <a:latin typeface="Cambria Math" panose="02040503050406030204" pitchFamily="18" charset="0"/>
                            </a:rPr>
                            <m:t>𝑦</m:t>
                          </m:r>
                        </m:den>
                      </m:f>
                      <m:r>
                        <a:rPr lang="tr-TR" i="1">
                          <a:latin typeface="Cambria Math" panose="02040503050406030204" pitchFamily="18" charset="0"/>
                        </a:rPr>
                        <m:t>=2</m:t>
                      </m:r>
                      <m:r>
                        <a:rPr lang="tr-TR" i="1">
                          <a:latin typeface="Cambria Math" panose="02040503050406030204" pitchFamily="18" charset="0"/>
                        </a:rPr>
                        <m:t>𝑥</m:t>
                      </m:r>
                      <m:r>
                        <a:rPr lang="tr-TR" i="1">
                          <a:latin typeface="Cambria Math" panose="02040503050406030204" pitchFamily="18" charset="0"/>
                        </a:rPr>
                        <m:t>−4</m:t>
                      </m:r>
                      <m:r>
                        <a:rPr lang="tr-TR" i="1">
                          <a:latin typeface="Cambria Math" panose="02040503050406030204" pitchFamily="18" charset="0"/>
                        </a:rPr>
                        <m:t>𝑦</m:t>
                      </m:r>
                      <m:r>
                        <a:rPr lang="tr-TR" b="0" i="1" smtClean="0">
                          <a:latin typeface="Cambria Math" panose="02040503050406030204" pitchFamily="18" charset="0"/>
                        </a:rPr>
                        <m:t>=0</m:t>
                      </m:r>
                    </m:oMath>
                  </m:oMathPara>
                </a14:m>
                <a:endParaRPr lang="tr-TR" b="0" dirty="0" smtClean="0"/>
              </a:p>
              <a:p>
                <a:pPr marL="109728" indent="0">
                  <a:buNone/>
                </a:pPr>
                <a:r>
                  <a:rPr lang="tr-TR" dirty="0" smtClean="0"/>
                  <a:t>Bu iki denklemin birlikte çözümünden </a:t>
                </a:r>
                <a14:m>
                  <m:oMath xmlns:m="http://schemas.openxmlformats.org/officeDocument/2006/math">
                    <m:r>
                      <a:rPr lang="tr-TR" i="1" dirty="0" smtClean="0">
                        <a:latin typeface="Cambria Math" panose="02040503050406030204" pitchFamily="18" charset="0"/>
                      </a:rPr>
                      <m:t>𝑦</m:t>
                    </m:r>
                    <m:r>
                      <a:rPr lang="tr-TR" i="1" dirty="0" smtClean="0">
                        <a:latin typeface="Cambria Math" panose="02040503050406030204" pitchFamily="18" charset="0"/>
                      </a:rPr>
                      <m:t>=1</m:t>
                    </m:r>
                  </m:oMath>
                </a14:m>
                <a:r>
                  <a:rPr lang="tr-TR" dirty="0" smtClean="0"/>
                  <a:t> ve </a:t>
                </a:r>
                <a14:m>
                  <m:oMath xmlns:m="http://schemas.openxmlformats.org/officeDocument/2006/math">
                    <m:r>
                      <a:rPr lang="tr-TR" i="1" dirty="0" smtClean="0">
                        <a:latin typeface="Cambria Math" panose="02040503050406030204" pitchFamily="18" charset="0"/>
                      </a:rPr>
                      <m:t>𝑥</m:t>
                    </m:r>
                    <m:r>
                      <a:rPr lang="tr-TR" i="1" dirty="0" smtClean="0">
                        <a:latin typeface="Cambria Math" panose="02040503050406030204" pitchFamily="18" charset="0"/>
                      </a:rPr>
                      <m:t>=2</m:t>
                    </m:r>
                  </m:oMath>
                </a14:m>
                <a:r>
                  <a:rPr lang="tr-TR" dirty="0" smtClean="0"/>
                  <a:t> bulunur.</a:t>
                </a:r>
                <a:endParaRPr lang="tr-TR" dirty="0"/>
              </a:p>
              <a:p>
                <a:pPr marL="109728" indent="0">
                  <a:buNone/>
                </a:pPr>
                <a14:m>
                  <m:oMathPara xmlns:m="http://schemas.openxmlformats.org/officeDocument/2006/math">
                    <m:oMathParaPr>
                      <m:jc m:val="left"/>
                    </m:oMathParaPr>
                    <m:oMath xmlns:m="http://schemas.openxmlformats.org/officeDocument/2006/math">
                      <m:r>
                        <a:rPr lang="tr-TR" i="1">
                          <a:latin typeface="Cambria Math" panose="02040503050406030204" pitchFamily="18" charset="0"/>
                        </a:rPr>
                        <m:t>𝐻</m:t>
                      </m:r>
                      <m:r>
                        <a:rPr lang="tr-TR" i="1">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2"/>
                                    <m:mcJc m:val="center"/>
                                  </m:mcPr>
                                </m:mc>
                              </m:mcs>
                              <m:ctrlPr>
                                <a:rPr lang="tr-TR" i="1">
                                  <a:latin typeface="Cambria Math" panose="02040503050406030204" pitchFamily="18" charset="0"/>
                                </a:rPr>
                              </m:ctrlPr>
                            </m:mPr>
                            <m:mr>
                              <m:e>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m:rPr>
                                        <m:brk m:alnAt="7"/>
                                      </m:rPr>
                                      <a:rPr lang="tr-TR" i="1">
                                        <a:latin typeface="Cambria Math" panose="02040503050406030204" pitchFamily="18" charset="0"/>
                                      </a:rPr>
                                      <m:t>𝜕</m:t>
                                    </m:r>
                                    <m:sSup>
                                      <m:sSupPr>
                                        <m:ctrlPr>
                                          <a:rPr lang="tr-TR" i="1">
                                            <a:latin typeface="Cambria Math" panose="02040503050406030204" pitchFamily="18" charset="0"/>
                                          </a:rPr>
                                        </m:ctrlPr>
                                      </m:sSupPr>
                                      <m:e>
                                        <m:r>
                                          <m:rPr>
                                            <m:brk m:alnAt="7"/>
                                          </m:rPr>
                                          <a:rPr lang="tr-TR" i="1">
                                            <a:latin typeface="Cambria Math" panose="02040503050406030204" pitchFamily="18" charset="0"/>
                                          </a:rPr>
                                          <m:t>𝑥</m:t>
                                        </m:r>
                                      </m:e>
                                      <m:sup>
                                        <m:r>
                                          <a:rPr lang="tr-TR" i="1">
                                            <a:latin typeface="Cambria Math" panose="02040503050406030204" pitchFamily="18" charset="0"/>
                                          </a:rPr>
                                          <m:t>2</m:t>
                                        </m:r>
                                      </m:sup>
                                    </m:sSup>
                                  </m:den>
                                </m:f>
                              </m:e>
                              <m:e>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a:rPr lang="tr-TR" i="1">
                                        <a:latin typeface="Cambria Math" panose="02040503050406030204" pitchFamily="18" charset="0"/>
                                      </a:rPr>
                                      <m:t>𝜕</m:t>
                                    </m:r>
                                    <m:r>
                                      <a:rPr lang="tr-TR" i="1">
                                        <a:latin typeface="Cambria Math" panose="02040503050406030204" pitchFamily="18" charset="0"/>
                                      </a:rPr>
                                      <m:t>𝑥</m:t>
                                    </m:r>
                                    <m:r>
                                      <a:rPr lang="tr-TR" i="1">
                                        <a:latin typeface="Cambria Math" panose="02040503050406030204" pitchFamily="18" charset="0"/>
                                      </a:rPr>
                                      <m:t>𝜕</m:t>
                                    </m:r>
                                    <m:r>
                                      <a:rPr lang="tr-TR" i="1">
                                        <a:latin typeface="Cambria Math" panose="02040503050406030204" pitchFamily="18" charset="0"/>
                                      </a:rPr>
                                      <m:t>𝑦</m:t>
                                    </m:r>
                                  </m:den>
                                </m:f>
                              </m:e>
                            </m:mr>
                            <m:mr>
                              <m:e>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a:rPr lang="tr-TR" i="1">
                                        <a:latin typeface="Cambria Math" panose="02040503050406030204" pitchFamily="18" charset="0"/>
                                      </a:rPr>
                                      <m:t>𝜕</m:t>
                                    </m:r>
                                    <m:r>
                                      <a:rPr lang="tr-TR" i="1">
                                        <a:latin typeface="Cambria Math" panose="02040503050406030204" pitchFamily="18" charset="0"/>
                                      </a:rPr>
                                      <m:t>𝑥</m:t>
                                    </m:r>
                                    <m:r>
                                      <a:rPr lang="tr-TR" i="1">
                                        <a:latin typeface="Cambria Math" panose="02040503050406030204" pitchFamily="18" charset="0"/>
                                      </a:rPr>
                                      <m:t>𝜕</m:t>
                                    </m:r>
                                    <m:r>
                                      <a:rPr lang="tr-TR" i="1">
                                        <a:latin typeface="Cambria Math" panose="02040503050406030204" pitchFamily="18" charset="0"/>
                                      </a:rPr>
                                      <m:t>𝑦</m:t>
                                    </m:r>
                                  </m:den>
                                </m:f>
                              </m:e>
                              <m:e>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m:rPr>
                                        <m:brk m:alnAt="7"/>
                                      </m:rPr>
                                      <a:rPr lang="tr-TR" i="1">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𝑦</m:t>
                                        </m:r>
                                      </m:e>
                                      <m:sup>
                                        <m:r>
                                          <a:rPr lang="tr-TR" i="1">
                                            <a:latin typeface="Cambria Math" panose="02040503050406030204" pitchFamily="18" charset="0"/>
                                          </a:rPr>
                                          <m:t>2</m:t>
                                        </m:r>
                                      </m:sup>
                                    </m:sSup>
                                  </m:den>
                                </m:f>
                              </m:e>
                            </m:mr>
                          </m:m>
                        </m:e>
                      </m:d>
                      <m:r>
                        <a:rPr lang="tr-TR" i="1">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2"/>
                                    <m:mcJc m:val="center"/>
                                  </m:mcPr>
                                </m:mc>
                              </m:mcs>
                              <m:ctrlPr>
                                <a:rPr lang="tr-TR" i="1">
                                  <a:latin typeface="Cambria Math" panose="02040503050406030204" pitchFamily="18" charset="0"/>
                                </a:rPr>
                              </m:ctrlPr>
                            </m:mPr>
                            <m:mr>
                              <m:e>
                                <m:r>
                                  <a:rPr lang="tr-TR" i="1">
                                    <a:latin typeface="Cambria Math" panose="02040503050406030204" pitchFamily="18" charset="0"/>
                                  </a:rPr>
                                  <m:t>−2</m:t>
                                </m:r>
                              </m:e>
                              <m:e>
                                <m:r>
                                  <a:rPr lang="tr-TR" i="1">
                                    <a:latin typeface="Cambria Math" panose="02040503050406030204" pitchFamily="18" charset="0"/>
                                  </a:rPr>
                                  <m:t>2</m:t>
                                </m:r>
                              </m:e>
                            </m:mr>
                            <m:mr>
                              <m:e>
                                <m:r>
                                  <a:rPr lang="tr-TR" i="1">
                                    <a:latin typeface="Cambria Math" panose="02040503050406030204" pitchFamily="18" charset="0"/>
                                  </a:rPr>
                                  <m:t>2</m:t>
                                </m:r>
                              </m:e>
                              <m:e>
                                <m:r>
                                  <a:rPr lang="tr-TR" i="1">
                                    <a:latin typeface="Cambria Math" panose="02040503050406030204" pitchFamily="18" charset="0"/>
                                  </a:rPr>
                                  <m:t>−4</m:t>
                                </m:r>
                              </m:e>
                            </m:mr>
                          </m:m>
                        </m:e>
                      </m:d>
                      <m:r>
                        <a:rPr lang="tr-TR" i="1" smtClean="0">
                          <a:latin typeface="Cambria Math" panose="02040503050406030204" pitchFamily="18" charset="0"/>
                          <a:ea typeface="Cambria Math" panose="02040503050406030204" pitchFamily="18" charset="0"/>
                        </a:rPr>
                        <m:t>⟹</m:t>
                      </m:r>
                      <m:d>
                        <m:dPr>
                          <m:begChr m:val="|"/>
                          <m:endChr m:val="|"/>
                          <m:ctrlPr>
                            <a:rPr lang="tr-TR" i="1">
                              <a:latin typeface="Cambria Math" panose="02040503050406030204" pitchFamily="18" charset="0"/>
                            </a:rPr>
                          </m:ctrlPr>
                        </m:dPr>
                        <m:e>
                          <m:r>
                            <a:rPr lang="tr-TR" i="1">
                              <a:latin typeface="Cambria Math" panose="02040503050406030204" pitchFamily="18" charset="0"/>
                            </a:rPr>
                            <m:t>𝐻</m:t>
                          </m:r>
                        </m:e>
                      </m:d>
                      <m:r>
                        <a:rPr lang="tr-TR" i="1">
                          <a:latin typeface="Cambria Math" panose="02040503050406030204" pitchFamily="18" charset="0"/>
                        </a:rPr>
                        <m:t>=</m:t>
                      </m:r>
                      <m:r>
                        <a:rPr lang="tr-TR" b="0" i="1" smtClean="0">
                          <a:latin typeface="Cambria Math" panose="02040503050406030204" pitchFamily="18" charset="0"/>
                        </a:rPr>
                        <m:t>4</m:t>
                      </m:r>
                    </m:oMath>
                  </m:oMathPara>
                </a14:m>
                <a:endParaRPr lang="tr-TR" b="1" dirty="0" smtClean="0"/>
              </a:p>
              <a:p>
                <a:pPr marL="109728" indent="0">
                  <a:buNone/>
                </a:pPr>
                <a:r>
                  <a:rPr lang="tr-TR" dirty="0" smtClean="0"/>
                  <a:t>Böylece, </a:t>
                </a:r>
                <a14:m>
                  <m:oMath xmlns:m="http://schemas.openxmlformats.org/officeDocument/2006/math">
                    <m:d>
                      <m:dPr>
                        <m:begChr m:val="|"/>
                        <m:endChr m:val="|"/>
                        <m:ctrlPr>
                          <a:rPr lang="tr-TR" i="1">
                            <a:latin typeface="Cambria Math" panose="02040503050406030204" pitchFamily="18" charset="0"/>
                          </a:rPr>
                        </m:ctrlPr>
                      </m:dPr>
                      <m:e>
                        <m:r>
                          <a:rPr lang="tr-TR" i="1">
                            <a:latin typeface="Cambria Math" panose="02040503050406030204" pitchFamily="18" charset="0"/>
                          </a:rPr>
                          <m:t>𝐻</m:t>
                        </m:r>
                      </m:e>
                    </m:d>
                    <m:r>
                      <a:rPr lang="tr-TR" b="0" i="1" smtClean="0">
                        <a:latin typeface="Cambria Math" panose="02040503050406030204" pitchFamily="18" charset="0"/>
                      </a:rPr>
                      <m:t>&gt;0</m:t>
                    </m:r>
                  </m:oMath>
                </a14:m>
                <a:r>
                  <a:rPr lang="tr-TR" dirty="0" smtClean="0"/>
                  <a:t> ve </a:t>
                </a:r>
                <a14:m>
                  <m:oMath xmlns:m="http://schemas.openxmlformats.org/officeDocument/2006/math">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m:rPr>
                            <m:brk m:alnAt="7"/>
                          </m:rPr>
                          <a:rPr lang="tr-TR" i="1">
                            <a:latin typeface="Cambria Math" panose="02040503050406030204" pitchFamily="18" charset="0"/>
                          </a:rPr>
                          <m:t>𝜕</m:t>
                        </m:r>
                        <m:sSup>
                          <m:sSupPr>
                            <m:ctrlPr>
                              <a:rPr lang="tr-TR" i="1">
                                <a:latin typeface="Cambria Math" panose="02040503050406030204" pitchFamily="18" charset="0"/>
                              </a:rPr>
                            </m:ctrlPr>
                          </m:sSupPr>
                          <m:e>
                            <m:r>
                              <m:rPr>
                                <m:brk m:alnAt="7"/>
                              </m:rPr>
                              <a:rPr lang="tr-TR" i="1">
                                <a:latin typeface="Cambria Math" panose="02040503050406030204" pitchFamily="18" charset="0"/>
                              </a:rPr>
                              <m:t>𝑥</m:t>
                            </m:r>
                          </m:e>
                          <m:sup>
                            <m:r>
                              <a:rPr lang="tr-TR" i="1">
                                <a:latin typeface="Cambria Math" panose="02040503050406030204" pitchFamily="18" charset="0"/>
                              </a:rPr>
                              <m:t>2</m:t>
                            </m:r>
                          </m:sup>
                        </m:sSup>
                      </m:den>
                    </m:f>
                    <m:r>
                      <a:rPr lang="tr-TR" b="0" i="1" smtClean="0">
                        <a:latin typeface="Cambria Math" panose="02040503050406030204" pitchFamily="18" charset="0"/>
                      </a:rPr>
                      <m:t>&lt;0</m:t>
                    </m:r>
                  </m:oMath>
                </a14:m>
                <a:r>
                  <a:rPr lang="tr-TR" dirty="0" smtClean="0"/>
                  <a:t> olduğu için fonksiyonun </a:t>
                </a:r>
                <a14:m>
                  <m:oMath xmlns:m="http://schemas.openxmlformats.org/officeDocument/2006/math">
                    <m:r>
                      <a:rPr lang="tr-TR" i="1" dirty="0" smtClean="0">
                        <a:latin typeface="Cambria Math" panose="02040503050406030204" pitchFamily="18" charset="0"/>
                      </a:rPr>
                      <m:t>𝑓</m:t>
                    </m:r>
                    <m:r>
                      <a:rPr lang="tr-TR" i="1" dirty="0" smtClean="0">
                        <a:latin typeface="Cambria Math" panose="02040503050406030204" pitchFamily="18" charset="0"/>
                      </a:rPr>
                      <m:t>(2,1)</m:t>
                    </m:r>
                  </m:oMath>
                </a14:m>
                <a:r>
                  <a:rPr lang="tr-TR" dirty="0" smtClean="0"/>
                  <a:t> değeri bir maksimum ifade eder.</a:t>
                </a: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t="-793"/>
                </a:stretch>
              </a:blipFill>
            </p:spPr>
            <p:txBody>
              <a:bodyPr/>
              <a:lstStyle/>
              <a:p>
                <a:r>
                  <a:rPr lang="tr-TR">
                    <a:noFill/>
                  </a:rPr>
                  <a:t> </a:t>
                </a:r>
              </a:p>
            </p:txBody>
          </p:sp>
        </mc:Fallback>
      </mc:AlternateContent>
    </p:spTree>
    <p:extLst>
      <p:ext uri="{BB962C8B-B14F-4D97-AF65-F5344CB8AC3E}">
        <p14:creationId xmlns:p14="http://schemas.microsoft.com/office/powerpoint/2010/main" val="449165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En hızlı Artış Yöntemi: Örnek</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lstStyle/>
              <a:p>
                <a:pPr marL="109728" indent="0">
                  <a:buNone/>
                </a:pPr>
                <a:r>
                  <a:rPr lang="tr-TR" b="1" dirty="0" smtClean="0"/>
                  <a:t>Sayısal </a:t>
                </a:r>
                <a:r>
                  <a:rPr lang="tr-TR" b="1" dirty="0"/>
                  <a:t>Çözüm</a:t>
                </a:r>
                <a:r>
                  <a:rPr lang="tr-TR" b="1" dirty="0" smtClean="0"/>
                  <a:t>:</a:t>
                </a:r>
              </a:p>
              <a:p>
                <a:pPr marL="109728" indent="0">
                  <a:buNone/>
                </a:pPr>
                <a:r>
                  <a:rPr lang="tr-TR" dirty="0" smtClean="0"/>
                  <a:t>Başlangıç tahminleri x</a:t>
                </a:r>
                <a:r>
                  <a:rPr lang="tr-TR" dirty="0"/>
                  <a:t>=-1 ve y=1 </a:t>
                </a:r>
                <a:endParaRPr lang="tr-TR" dirty="0" smtClean="0"/>
              </a:p>
              <a:p>
                <a:pPr marL="109728" indent="0">
                  <a:buNone/>
                </a:pPr>
                <a14:m>
                  <m:oMath xmlns:m="http://schemas.openxmlformats.org/officeDocument/2006/math">
                    <m:r>
                      <a:rPr lang="tr-TR" i="1" dirty="0">
                        <a:latin typeface="Cambria Math" panose="02040503050406030204" pitchFamily="18" charset="0"/>
                      </a:rPr>
                      <m:t>𝑓</m:t>
                    </m:r>
                    <m:d>
                      <m:dPr>
                        <m:ctrlPr>
                          <a:rPr lang="tr-TR" i="1" dirty="0">
                            <a:latin typeface="Cambria Math" panose="02040503050406030204" pitchFamily="18" charset="0"/>
                          </a:rPr>
                        </m:ctrlPr>
                      </m:dPr>
                      <m:e>
                        <m:r>
                          <a:rPr lang="tr-TR" i="1" dirty="0" err="1">
                            <a:latin typeface="Cambria Math" panose="02040503050406030204" pitchFamily="18" charset="0"/>
                          </a:rPr>
                          <m:t>𝑥</m:t>
                        </m:r>
                        <m:r>
                          <a:rPr lang="tr-TR" i="1" dirty="0" err="1">
                            <a:latin typeface="Cambria Math" panose="02040503050406030204" pitchFamily="18" charset="0"/>
                          </a:rPr>
                          <m:t>,</m:t>
                        </m:r>
                        <m:r>
                          <a:rPr lang="tr-TR" i="1" dirty="0" err="1">
                            <a:latin typeface="Cambria Math" panose="02040503050406030204" pitchFamily="18" charset="0"/>
                          </a:rPr>
                          <m:t>𝑦</m:t>
                        </m:r>
                      </m:e>
                    </m:d>
                    <m:r>
                      <a:rPr lang="tr-TR" i="1" dirty="0">
                        <a:latin typeface="Cambria Math" panose="02040503050406030204" pitchFamily="18" charset="0"/>
                      </a:rPr>
                      <m:t>=2</m:t>
                    </m:r>
                    <m:r>
                      <a:rPr lang="tr-TR" i="1" dirty="0">
                        <a:latin typeface="Cambria Math" panose="02040503050406030204" pitchFamily="18" charset="0"/>
                      </a:rPr>
                      <m:t>𝑥𝑦</m:t>
                    </m:r>
                    <m:r>
                      <a:rPr lang="tr-TR" i="1" dirty="0">
                        <a:latin typeface="Cambria Math" panose="02040503050406030204" pitchFamily="18" charset="0"/>
                      </a:rPr>
                      <m:t>+2</m:t>
                    </m:r>
                    <m:r>
                      <a:rPr lang="tr-TR" i="1" dirty="0">
                        <a:latin typeface="Cambria Math" panose="02040503050406030204" pitchFamily="18" charset="0"/>
                      </a:rPr>
                      <m:t>𝑥</m:t>
                    </m:r>
                    <m:r>
                      <a:rPr lang="tr-TR" i="1" dirty="0">
                        <a:latin typeface="Cambria Math" panose="02040503050406030204" pitchFamily="18" charset="0"/>
                      </a:rPr>
                      <m:t>−</m:t>
                    </m:r>
                    <m:sSup>
                      <m:sSupPr>
                        <m:ctrlPr>
                          <a:rPr lang="tr-TR" i="1" dirty="0">
                            <a:latin typeface="Cambria Math" panose="02040503050406030204" pitchFamily="18" charset="0"/>
                          </a:rPr>
                        </m:ctrlPr>
                      </m:sSupPr>
                      <m:e>
                        <m:r>
                          <a:rPr lang="tr-TR" i="1" dirty="0">
                            <a:latin typeface="Cambria Math" panose="02040503050406030204" pitchFamily="18" charset="0"/>
                          </a:rPr>
                          <m:t>𝑥</m:t>
                        </m:r>
                      </m:e>
                      <m:sup>
                        <m:r>
                          <a:rPr lang="tr-TR" i="1" dirty="0">
                            <a:latin typeface="Cambria Math" panose="02040503050406030204" pitchFamily="18" charset="0"/>
                          </a:rPr>
                          <m:t>2</m:t>
                        </m:r>
                      </m:sup>
                    </m:sSup>
                    <m:r>
                      <a:rPr lang="tr-TR" i="1" dirty="0">
                        <a:latin typeface="Cambria Math" panose="02040503050406030204" pitchFamily="18" charset="0"/>
                      </a:rPr>
                      <m:t>−2</m:t>
                    </m:r>
                    <m:sSup>
                      <m:sSupPr>
                        <m:ctrlPr>
                          <a:rPr lang="tr-TR" i="1" dirty="0">
                            <a:latin typeface="Cambria Math" panose="02040503050406030204" pitchFamily="18" charset="0"/>
                          </a:rPr>
                        </m:ctrlPr>
                      </m:sSupPr>
                      <m:e>
                        <m:r>
                          <a:rPr lang="tr-TR" i="1" dirty="0">
                            <a:latin typeface="Cambria Math" panose="02040503050406030204" pitchFamily="18" charset="0"/>
                          </a:rPr>
                          <m:t>𝑦</m:t>
                        </m:r>
                      </m:e>
                      <m:sup>
                        <m:r>
                          <a:rPr lang="tr-TR" i="1" dirty="0">
                            <a:latin typeface="Cambria Math" panose="02040503050406030204" pitchFamily="18" charset="0"/>
                          </a:rPr>
                          <m:t>2</m:t>
                        </m:r>
                      </m:sup>
                    </m:sSup>
                  </m:oMath>
                </a14:m>
                <a:r>
                  <a:rPr lang="tr-TR" dirty="0"/>
                  <a:t> </a:t>
                </a:r>
                <a:endParaRPr lang="tr-TR" i="1" dirty="0" smtClean="0">
                  <a:latin typeface="Cambria Math" panose="02040503050406030204" pitchFamily="18" charset="0"/>
                </a:endParaRPr>
              </a:p>
              <a:p>
                <a:pPr marL="109728" indent="0">
                  <a:buNone/>
                </a:pPr>
                <a14:m>
                  <m:oMathPara xmlns:m="http://schemas.openxmlformats.org/officeDocument/2006/math">
                    <m:oMathParaPr>
                      <m:jc m:val="left"/>
                    </m:oMathParaPr>
                    <m:oMath xmlns:m="http://schemas.openxmlformats.org/officeDocument/2006/math">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i="1">
                              <a:latin typeface="Cambria Math" panose="02040503050406030204" pitchFamily="18" charset="0"/>
                            </a:rPr>
                            <m:t>𝑥</m:t>
                          </m:r>
                        </m:den>
                      </m:f>
                      <m:r>
                        <a:rPr lang="tr-TR" i="1">
                          <a:latin typeface="Cambria Math" panose="02040503050406030204" pitchFamily="18" charset="0"/>
                        </a:rPr>
                        <m:t>=2</m:t>
                      </m:r>
                      <m:r>
                        <a:rPr lang="tr-TR" i="1">
                          <a:latin typeface="Cambria Math" panose="02040503050406030204" pitchFamily="18" charset="0"/>
                        </a:rPr>
                        <m:t>𝑦</m:t>
                      </m:r>
                      <m:r>
                        <a:rPr lang="tr-TR" i="1">
                          <a:latin typeface="Cambria Math" panose="02040503050406030204" pitchFamily="18" charset="0"/>
                        </a:rPr>
                        <m:t>−2</m:t>
                      </m:r>
                      <m:r>
                        <a:rPr lang="tr-TR" i="1">
                          <a:latin typeface="Cambria Math" panose="02040503050406030204" pitchFamily="18" charset="0"/>
                        </a:rPr>
                        <m:t>𝑥</m:t>
                      </m:r>
                      <m:r>
                        <a:rPr lang="tr-TR" i="1">
                          <a:latin typeface="Cambria Math" panose="02040503050406030204" pitchFamily="18" charset="0"/>
                        </a:rPr>
                        <m:t>+2=2∗1−2∗</m:t>
                      </m:r>
                      <m:d>
                        <m:dPr>
                          <m:ctrlPr>
                            <a:rPr lang="tr-TR" b="0" i="1" smtClean="0">
                              <a:latin typeface="Cambria Math" panose="02040503050406030204" pitchFamily="18" charset="0"/>
                            </a:rPr>
                          </m:ctrlPr>
                        </m:dPr>
                        <m:e>
                          <m:r>
                            <a:rPr lang="tr-TR" b="0" i="1" smtClean="0">
                              <a:latin typeface="Cambria Math" panose="02040503050406030204" pitchFamily="18" charset="0"/>
                            </a:rPr>
                            <m:t>−1</m:t>
                          </m:r>
                        </m:e>
                      </m:d>
                      <m:r>
                        <a:rPr lang="tr-TR" b="0" i="1" smtClean="0">
                          <a:latin typeface="Cambria Math" panose="02040503050406030204" pitchFamily="18" charset="0"/>
                        </a:rPr>
                        <m:t>+2=6</m:t>
                      </m:r>
                    </m:oMath>
                  </m:oMathPara>
                </a14:m>
                <a:endParaRPr lang="tr-TR" i="1" dirty="0">
                  <a:latin typeface="Cambria Math" panose="02040503050406030204" pitchFamily="18" charset="0"/>
                </a:endParaRPr>
              </a:p>
              <a:p>
                <a:pPr marL="109728" indent="0">
                  <a:buNone/>
                </a:pPr>
                <a14:m>
                  <m:oMathPara xmlns:m="http://schemas.openxmlformats.org/officeDocument/2006/math">
                    <m:oMathParaPr>
                      <m:jc m:val="left"/>
                    </m:oMathParaPr>
                    <m:oMath xmlns:m="http://schemas.openxmlformats.org/officeDocument/2006/math">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i="1">
                              <a:latin typeface="Cambria Math" panose="02040503050406030204" pitchFamily="18" charset="0"/>
                            </a:rPr>
                            <m:t>𝑦</m:t>
                          </m:r>
                        </m:den>
                      </m:f>
                      <m:r>
                        <a:rPr lang="tr-TR" i="1">
                          <a:latin typeface="Cambria Math" panose="02040503050406030204" pitchFamily="18" charset="0"/>
                        </a:rPr>
                        <m:t>=2</m:t>
                      </m:r>
                      <m:r>
                        <a:rPr lang="tr-TR" i="1">
                          <a:latin typeface="Cambria Math" panose="02040503050406030204" pitchFamily="18" charset="0"/>
                        </a:rPr>
                        <m:t>𝑥</m:t>
                      </m:r>
                      <m:r>
                        <a:rPr lang="tr-TR" i="1">
                          <a:latin typeface="Cambria Math" panose="02040503050406030204" pitchFamily="18" charset="0"/>
                        </a:rPr>
                        <m:t>−4</m:t>
                      </m:r>
                      <m:r>
                        <a:rPr lang="tr-TR" i="1">
                          <a:latin typeface="Cambria Math" panose="02040503050406030204" pitchFamily="18" charset="0"/>
                        </a:rPr>
                        <m:t>𝑦</m:t>
                      </m:r>
                      <m:r>
                        <a:rPr lang="tr-TR" b="0" i="1" smtClean="0">
                          <a:latin typeface="Cambria Math" panose="02040503050406030204" pitchFamily="18" charset="0"/>
                        </a:rPr>
                        <m:t>=2∗</m:t>
                      </m:r>
                      <m:d>
                        <m:dPr>
                          <m:ctrlPr>
                            <a:rPr lang="tr-TR" b="0" i="1" smtClean="0">
                              <a:latin typeface="Cambria Math" panose="02040503050406030204" pitchFamily="18" charset="0"/>
                            </a:rPr>
                          </m:ctrlPr>
                        </m:dPr>
                        <m:e>
                          <m:r>
                            <a:rPr lang="tr-TR" b="0" i="1" smtClean="0">
                              <a:latin typeface="Cambria Math" panose="02040503050406030204" pitchFamily="18" charset="0"/>
                            </a:rPr>
                            <m:t>−1</m:t>
                          </m:r>
                        </m:e>
                      </m:d>
                      <m:r>
                        <a:rPr lang="tr-TR" b="0" i="1" smtClean="0">
                          <a:latin typeface="Cambria Math" panose="02040503050406030204" pitchFamily="18" charset="0"/>
                        </a:rPr>
                        <m:t>−4∗</m:t>
                      </m:r>
                      <m:d>
                        <m:dPr>
                          <m:ctrlPr>
                            <a:rPr lang="tr-TR" b="0" i="1" smtClean="0">
                              <a:latin typeface="Cambria Math" panose="02040503050406030204" pitchFamily="18" charset="0"/>
                            </a:rPr>
                          </m:ctrlPr>
                        </m:dPr>
                        <m:e>
                          <m:r>
                            <a:rPr lang="tr-TR" b="0" i="1" smtClean="0">
                              <a:latin typeface="Cambria Math" panose="02040503050406030204" pitchFamily="18" charset="0"/>
                            </a:rPr>
                            <m:t>1</m:t>
                          </m:r>
                        </m:e>
                      </m:d>
                      <m:r>
                        <a:rPr lang="tr-TR" b="0" i="1" smtClean="0">
                          <a:latin typeface="Cambria Math" panose="02040503050406030204" pitchFamily="18" charset="0"/>
                        </a:rPr>
                        <m:t>=−6</m:t>
                      </m:r>
                    </m:oMath>
                  </m:oMathPara>
                </a14:m>
                <a:endParaRPr lang="tr-TR" b="0" dirty="0" smtClean="0"/>
              </a:p>
              <a:p>
                <a:pPr marL="109728" indent="0">
                  <a:buNone/>
                </a:pPr>
                <a14:m>
                  <m:oMathPara xmlns:m="http://schemas.openxmlformats.org/officeDocument/2006/math">
                    <m:oMathParaPr>
                      <m:jc m:val="left"/>
                    </m:oMathParaPr>
                    <m:oMath xmlns:m="http://schemas.openxmlformats.org/officeDocument/2006/math">
                      <m:r>
                        <a:rPr lang="tr-TR">
                          <a:latin typeface="Cambria Math" panose="02040503050406030204" pitchFamily="18" charset="0"/>
                        </a:rPr>
                        <m:t>𝛻</m:t>
                      </m:r>
                      <m:r>
                        <a:rPr lang="tr-TR">
                          <a:latin typeface="Cambria Math" panose="02040503050406030204" pitchFamily="18" charset="0"/>
                        </a:rPr>
                        <m:t>𝑓</m:t>
                      </m:r>
                      <m:r>
                        <a:rPr lang="tr-TR">
                          <a:latin typeface="Cambria Math" panose="02040503050406030204" pitchFamily="18" charset="0"/>
                        </a:rPr>
                        <m:t>=6</m:t>
                      </m:r>
                      <m:r>
                        <m:rPr>
                          <m:sty m:val="p"/>
                        </m:rPr>
                        <a:rPr lang="tr-TR" b="0" i="0" smtClean="0">
                          <a:latin typeface="Cambria Math" panose="02040503050406030204" pitchFamily="18" charset="0"/>
                        </a:rPr>
                        <m:t>i</m:t>
                      </m:r>
                      <m:r>
                        <a:rPr lang="tr-TR" b="0" i="0" smtClean="0">
                          <a:latin typeface="Cambria Math" panose="02040503050406030204" pitchFamily="18" charset="0"/>
                        </a:rPr>
                        <m:t>−6</m:t>
                      </m:r>
                      <m:r>
                        <m:rPr>
                          <m:sty m:val="p"/>
                        </m:rPr>
                        <a:rPr lang="tr-TR" b="0" i="0" smtClean="0">
                          <a:latin typeface="Cambria Math" panose="02040503050406030204" pitchFamily="18" charset="0"/>
                        </a:rPr>
                        <m:t>j</m:t>
                      </m:r>
                    </m:oMath>
                  </m:oMathPara>
                </a14:m>
                <a:endParaRPr lang="tr-TR" b="1" dirty="0" smtClean="0"/>
              </a:p>
              <a:p>
                <a:pPr marL="109728" indent="0">
                  <a:buNone/>
                </a:pPr>
                <a:r>
                  <a:rPr lang="tr-TR" dirty="0" smtClean="0"/>
                  <a:t>Maksimumu bulmak üzere, </a:t>
                </a:r>
                <a:r>
                  <a:rPr lang="tr-TR" dirty="0" err="1" smtClean="0"/>
                  <a:t>gradyan</a:t>
                </a:r>
                <a:r>
                  <a:rPr lang="tr-TR" dirty="0" smtClean="0"/>
                  <a:t> vektörünün gösterdiği doğrultuda arama yapacağız. </a:t>
                </a:r>
              </a:p>
              <a:p>
                <a:pPr marL="109728" indent="0">
                  <a:buNone/>
                </a:pPr>
                <a14:m>
                  <m:oMath xmlns:m="http://schemas.openxmlformats.org/officeDocument/2006/math">
                    <m:r>
                      <a:rPr lang="tr-TR" b="0" i="1" dirty="0" smtClean="0">
                        <a:latin typeface="Cambria Math" panose="02040503050406030204" pitchFamily="18" charset="0"/>
                      </a:rPr>
                      <m:t>𝑥</m:t>
                    </m:r>
                    <m:r>
                      <a:rPr lang="tr-TR" i="1" baseline="-25000" dirty="0" err="1" smtClean="0">
                        <a:latin typeface="Cambria Math" panose="02040503050406030204" pitchFamily="18" charset="0"/>
                      </a:rPr>
                      <m:t>𝑛𝑒𝑤</m:t>
                    </m:r>
                    <m:r>
                      <a:rPr lang="tr-TR" i="1" dirty="0" smtClean="0">
                        <a:latin typeface="Cambria Math" panose="02040503050406030204" pitchFamily="18" charset="0"/>
                      </a:rPr>
                      <m:t>=</m:t>
                    </m:r>
                    <m:r>
                      <a:rPr lang="tr-TR" i="1" dirty="0" smtClean="0">
                        <a:latin typeface="Cambria Math" panose="02040503050406030204" pitchFamily="18" charset="0"/>
                      </a:rPr>
                      <m:t>𝑥</m:t>
                    </m:r>
                    <m:r>
                      <a:rPr lang="tr-TR" i="1" baseline="-25000" dirty="0" smtClean="0">
                        <a:latin typeface="Cambria Math" panose="02040503050406030204" pitchFamily="18" charset="0"/>
                      </a:rPr>
                      <m:t>0</m:t>
                    </m:r>
                    <m:r>
                      <a:rPr lang="tr-TR" i="1" dirty="0" smtClean="0">
                        <a:latin typeface="Cambria Math" panose="02040503050406030204" pitchFamily="18" charset="0"/>
                      </a:rPr>
                      <m:t>+</m:t>
                    </m:r>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i="1">
                            <a:latin typeface="Cambria Math" panose="02040503050406030204" pitchFamily="18" charset="0"/>
                          </a:rPr>
                          <m:t>𝑥</m:t>
                        </m:r>
                      </m:den>
                    </m:f>
                    <m:r>
                      <m:rPr>
                        <m:sty m:val="p"/>
                      </m:rPr>
                      <a:rPr lang="tr-TR" b="0" i="0" smtClean="0">
                        <a:latin typeface="Cambria Math" panose="02040503050406030204" pitchFamily="18" charset="0"/>
                      </a:rPr>
                      <m:t>h</m:t>
                    </m:r>
                    <m:r>
                      <a:rPr lang="tr-TR" b="0" i="0" smtClean="0">
                        <a:latin typeface="Cambria Math" panose="02040503050406030204" pitchFamily="18" charset="0"/>
                      </a:rPr>
                      <m:t>=−1+6</m:t>
                    </m:r>
                    <m:r>
                      <m:rPr>
                        <m:sty m:val="p"/>
                      </m:rPr>
                      <a:rPr lang="tr-TR" b="0" i="0" smtClean="0">
                        <a:latin typeface="Cambria Math" panose="02040503050406030204" pitchFamily="18" charset="0"/>
                      </a:rPr>
                      <m:t>h</m:t>
                    </m:r>
                  </m:oMath>
                </a14:m>
                <a:r>
                  <a:rPr lang="tr-TR" dirty="0" smtClean="0"/>
                  <a:t> ; </a:t>
                </a:r>
                <a14:m>
                  <m:oMath xmlns:m="http://schemas.openxmlformats.org/officeDocument/2006/math">
                    <m:r>
                      <a:rPr lang="tr-TR" b="0" i="1" dirty="0" smtClean="0">
                        <a:latin typeface="Cambria Math" panose="02040503050406030204" pitchFamily="18" charset="0"/>
                      </a:rPr>
                      <m:t>𝑦</m:t>
                    </m:r>
                    <m:r>
                      <a:rPr lang="tr-TR" i="1" baseline="-25000" dirty="0" err="1">
                        <a:latin typeface="Cambria Math" panose="02040503050406030204" pitchFamily="18" charset="0"/>
                      </a:rPr>
                      <m:t>𝑛𝑒𝑤</m:t>
                    </m:r>
                    <m:r>
                      <a:rPr lang="tr-TR" i="1" dirty="0">
                        <a:latin typeface="Cambria Math" panose="02040503050406030204" pitchFamily="18" charset="0"/>
                      </a:rPr>
                      <m:t>=</m:t>
                    </m:r>
                    <m:r>
                      <a:rPr lang="tr-TR" b="0" i="1" dirty="0" smtClean="0">
                        <a:latin typeface="Cambria Math" panose="02040503050406030204" pitchFamily="18" charset="0"/>
                      </a:rPr>
                      <m:t>𝑦</m:t>
                    </m:r>
                    <m:r>
                      <a:rPr lang="tr-TR" i="1" baseline="-25000" dirty="0">
                        <a:latin typeface="Cambria Math" panose="02040503050406030204" pitchFamily="18" charset="0"/>
                      </a:rPr>
                      <m:t>0</m:t>
                    </m:r>
                    <m:r>
                      <a:rPr lang="tr-TR" i="1" dirty="0">
                        <a:latin typeface="Cambria Math" panose="02040503050406030204" pitchFamily="18" charset="0"/>
                      </a:rPr>
                      <m:t>+</m:t>
                    </m:r>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b="0" i="1" smtClean="0">
                            <a:latin typeface="Cambria Math" panose="02040503050406030204" pitchFamily="18" charset="0"/>
                          </a:rPr>
                          <m:t>𝑦</m:t>
                        </m:r>
                      </m:den>
                    </m:f>
                    <m:r>
                      <m:rPr>
                        <m:sty m:val="p"/>
                      </m:rPr>
                      <a:rPr lang="tr-TR">
                        <a:latin typeface="Cambria Math" panose="02040503050406030204" pitchFamily="18" charset="0"/>
                      </a:rPr>
                      <m:t>h</m:t>
                    </m:r>
                    <m:r>
                      <a:rPr lang="tr-TR" b="0" i="0" smtClean="0">
                        <a:latin typeface="Cambria Math" panose="02040503050406030204" pitchFamily="18" charset="0"/>
                      </a:rPr>
                      <m:t>=</m:t>
                    </m:r>
                    <m:r>
                      <a:rPr lang="tr-TR">
                        <a:latin typeface="Cambria Math" panose="02040503050406030204" pitchFamily="18" charset="0"/>
                      </a:rPr>
                      <m:t>1</m:t>
                    </m:r>
                    <m:r>
                      <a:rPr lang="tr-TR" b="0" i="0" smtClean="0">
                        <a:latin typeface="Cambria Math" panose="02040503050406030204" pitchFamily="18" charset="0"/>
                      </a:rPr>
                      <m:t>−</m:t>
                    </m:r>
                    <m:r>
                      <a:rPr lang="tr-TR">
                        <a:latin typeface="Cambria Math" panose="02040503050406030204" pitchFamily="18" charset="0"/>
                      </a:rPr>
                      <m:t>6</m:t>
                    </m:r>
                    <m:r>
                      <m:rPr>
                        <m:sty m:val="p"/>
                      </m:rPr>
                      <a:rPr lang="tr-TR">
                        <a:latin typeface="Cambria Math" panose="02040503050406030204" pitchFamily="18" charset="0"/>
                      </a:rPr>
                      <m:t>h</m:t>
                    </m:r>
                  </m:oMath>
                </a14:m>
                <a:endParaRPr lang="tr-TR" dirty="0" smtClean="0"/>
              </a:p>
              <a:p>
                <a:pPr marL="109728" indent="0">
                  <a:buNone/>
                </a:pPr>
                <a14:m>
                  <m:oMath xmlns:m="http://schemas.openxmlformats.org/officeDocument/2006/math">
                    <m:r>
                      <a:rPr lang="tr-TR" i="1" dirty="0">
                        <a:latin typeface="Cambria Math" panose="02040503050406030204" pitchFamily="18" charset="0"/>
                      </a:rPr>
                      <m:t>𝑓</m:t>
                    </m:r>
                    <m:d>
                      <m:dPr>
                        <m:ctrlPr>
                          <a:rPr lang="tr-TR" i="1" dirty="0">
                            <a:latin typeface="Cambria Math" panose="02040503050406030204" pitchFamily="18" charset="0"/>
                          </a:rPr>
                        </m:ctrlPr>
                      </m:dPr>
                      <m:e>
                        <m:r>
                          <a:rPr lang="tr-TR" i="1" dirty="0">
                            <a:latin typeface="Cambria Math" panose="02040503050406030204" pitchFamily="18" charset="0"/>
                          </a:rPr>
                          <m:t>𝑥</m:t>
                        </m:r>
                        <m:r>
                          <a:rPr lang="tr-TR" i="1" baseline="-25000" dirty="0" err="1">
                            <a:latin typeface="Cambria Math" panose="02040503050406030204" pitchFamily="18" charset="0"/>
                          </a:rPr>
                          <m:t>𝑛𝑒𝑤</m:t>
                        </m:r>
                        <m:r>
                          <a:rPr lang="tr-TR" i="1" dirty="0" err="1">
                            <a:latin typeface="Cambria Math" panose="02040503050406030204" pitchFamily="18" charset="0"/>
                          </a:rPr>
                          <m:t>,</m:t>
                        </m:r>
                        <m:r>
                          <a:rPr lang="tr-TR" i="1" dirty="0">
                            <a:latin typeface="Cambria Math" panose="02040503050406030204" pitchFamily="18" charset="0"/>
                          </a:rPr>
                          <m:t>𝑦</m:t>
                        </m:r>
                        <m:r>
                          <a:rPr lang="tr-TR" i="1" baseline="-25000" dirty="0" err="1">
                            <a:latin typeface="Cambria Math" panose="02040503050406030204" pitchFamily="18" charset="0"/>
                          </a:rPr>
                          <m:t>𝑛𝑒𝑤</m:t>
                        </m:r>
                      </m:e>
                    </m:d>
                    <m:r>
                      <a:rPr lang="tr-TR" i="1" dirty="0">
                        <a:latin typeface="Cambria Math" panose="02040503050406030204" pitchFamily="18" charset="0"/>
                      </a:rPr>
                      <m:t>=2</m:t>
                    </m:r>
                    <m:d>
                      <m:dPr>
                        <m:ctrlPr>
                          <a:rPr lang="tr-TR" i="1" dirty="0" smtClean="0">
                            <a:latin typeface="Cambria Math" panose="02040503050406030204" pitchFamily="18" charset="0"/>
                          </a:rPr>
                        </m:ctrlPr>
                      </m:dPr>
                      <m:e>
                        <m:r>
                          <a:rPr lang="tr-TR">
                            <a:latin typeface="Cambria Math" panose="02040503050406030204" pitchFamily="18" charset="0"/>
                          </a:rPr>
                          <m:t>−1+6</m:t>
                        </m:r>
                        <m:r>
                          <m:rPr>
                            <m:sty m:val="p"/>
                          </m:rPr>
                          <a:rPr lang="tr-TR">
                            <a:latin typeface="Cambria Math" panose="02040503050406030204" pitchFamily="18" charset="0"/>
                          </a:rPr>
                          <m:t>h</m:t>
                        </m:r>
                      </m:e>
                    </m:d>
                    <m:d>
                      <m:dPr>
                        <m:ctrlPr>
                          <a:rPr lang="tr-TR" i="1" dirty="0" smtClean="0">
                            <a:latin typeface="Cambria Math" panose="02040503050406030204" pitchFamily="18" charset="0"/>
                          </a:rPr>
                        </m:ctrlPr>
                      </m:dPr>
                      <m:e>
                        <m:r>
                          <a:rPr lang="tr-TR">
                            <a:latin typeface="Cambria Math" panose="02040503050406030204" pitchFamily="18" charset="0"/>
                          </a:rPr>
                          <m:t>1−6</m:t>
                        </m:r>
                        <m:r>
                          <m:rPr>
                            <m:sty m:val="p"/>
                          </m:rPr>
                          <a:rPr lang="tr-TR">
                            <a:latin typeface="Cambria Math" panose="02040503050406030204" pitchFamily="18" charset="0"/>
                          </a:rPr>
                          <m:t>h</m:t>
                        </m:r>
                      </m:e>
                    </m:d>
                    <m:r>
                      <a:rPr lang="tr-TR" i="1" dirty="0">
                        <a:latin typeface="Cambria Math" panose="02040503050406030204" pitchFamily="18" charset="0"/>
                      </a:rPr>
                      <m:t>+2</m:t>
                    </m:r>
                    <m:d>
                      <m:dPr>
                        <m:ctrlPr>
                          <a:rPr lang="tr-TR" i="1" dirty="0">
                            <a:latin typeface="Cambria Math" panose="02040503050406030204" pitchFamily="18" charset="0"/>
                          </a:rPr>
                        </m:ctrlPr>
                      </m:dPr>
                      <m:e>
                        <m:r>
                          <a:rPr lang="tr-TR">
                            <a:latin typeface="Cambria Math" panose="02040503050406030204" pitchFamily="18" charset="0"/>
                          </a:rPr>
                          <m:t>−1+6</m:t>
                        </m:r>
                        <m:r>
                          <m:rPr>
                            <m:sty m:val="p"/>
                          </m:rPr>
                          <a:rPr lang="tr-TR">
                            <a:latin typeface="Cambria Math" panose="02040503050406030204" pitchFamily="18" charset="0"/>
                          </a:rPr>
                          <m:t>h</m:t>
                        </m:r>
                      </m:e>
                    </m:d>
                    <m:r>
                      <a:rPr lang="tr-TR" i="1" dirty="0">
                        <a:latin typeface="Cambria Math" panose="02040503050406030204" pitchFamily="18" charset="0"/>
                      </a:rPr>
                      <m:t>−</m:t>
                    </m:r>
                    <m:sSup>
                      <m:sSupPr>
                        <m:ctrlPr>
                          <a:rPr lang="tr-TR" i="1" dirty="0">
                            <a:latin typeface="Cambria Math" panose="02040503050406030204" pitchFamily="18" charset="0"/>
                          </a:rPr>
                        </m:ctrlPr>
                      </m:sSupPr>
                      <m:e>
                        <m:d>
                          <m:dPr>
                            <m:ctrlPr>
                              <a:rPr lang="tr-TR" i="1" dirty="0">
                                <a:latin typeface="Cambria Math" panose="02040503050406030204" pitchFamily="18" charset="0"/>
                              </a:rPr>
                            </m:ctrlPr>
                          </m:dPr>
                          <m:e>
                            <m:r>
                              <a:rPr lang="tr-TR">
                                <a:latin typeface="Cambria Math" panose="02040503050406030204" pitchFamily="18" charset="0"/>
                              </a:rPr>
                              <m:t>−1+6</m:t>
                            </m:r>
                            <m:r>
                              <m:rPr>
                                <m:sty m:val="p"/>
                              </m:rPr>
                              <a:rPr lang="tr-TR">
                                <a:latin typeface="Cambria Math" panose="02040503050406030204" pitchFamily="18" charset="0"/>
                              </a:rPr>
                              <m:t>h</m:t>
                            </m:r>
                          </m:e>
                        </m:d>
                      </m:e>
                      <m:sup>
                        <m:r>
                          <a:rPr lang="tr-TR" i="1" dirty="0">
                            <a:latin typeface="Cambria Math" panose="02040503050406030204" pitchFamily="18" charset="0"/>
                          </a:rPr>
                          <m:t>2</m:t>
                        </m:r>
                      </m:sup>
                    </m:sSup>
                    <m:r>
                      <a:rPr lang="tr-TR" i="1" dirty="0">
                        <a:latin typeface="Cambria Math" panose="02040503050406030204" pitchFamily="18" charset="0"/>
                      </a:rPr>
                      <m:t>−2</m:t>
                    </m:r>
                    <m:sSup>
                      <m:sSupPr>
                        <m:ctrlPr>
                          <a:rPr lang="tr-TR" i="1" dirty="0">
                            <a:latin typeface="Cambria Math" panose="02040503050406030204" pitchFamily="18" charset="0"/>
                          </a:rPr>
                        </m:ctrlPr>
                      </m:sSupPr>
                      <m:e>
                        <m:d>
                          <m:dPr>
                            <m:ctrlPr>
                              <a:rPr lang="tr-TR" i="1" dirty="0">
                                <a:latin typeface="Cambria Math" panose="02040503050406030204" pitchFamily="18" charset="0"/>
                              </a:rPr>
                            </m:ctrlPr>
                          </m:dPr>
                          <m:e>
                            <m:r>
                              <a:rPr lang="tr-TR">
                                <a:latin typeface="Cambria Math" panose="02040503050406030204" pitchFamily="18" charset="0"/>
                              </a:rPr>
                              <m:t>1−6</m:t>
                            </m:r>
                            <m:r>
                              <m:rPr>
                                <m:sty m:val="p"/>
                              </m:rPr>
                              <a:rPr lang="tr-TR">
                                <a:latin typeface="Cambria Math" panose="02040503050406030204" pitchFamily="18" charset="0"/>
                              </a:rPr>
                              <m:t>h</m:t>
                            </m:r>
                          </m:e>
                        </m:d>
                      </m:e>
                      <m:sup>
                        <m:r>
                          <a:rPr lang="tr-TR" i="1" dirty="0">
                            <a:latin typeface="Cambria Math" panose="02040503050406030204" pitchFamily="18" charset="0"/>
                          </a:rPr>
                          <m:t>2</m:t>
                        </m:r>
                      </m:sup>
                    </m:sSup>
                  </m:oMath>
                </a14:m>
                <a:r>
                  <a:rPr lang="tr-TR" dirty="0"/>
                  <a:t> </a:t>
                </a:r>
                <a:endParaRPr lang="tr-TR" i="1" dirty="0">
                  <a:latin typeface="Cambria Math" panose="02040503050406030204" pitchFamily="18" charset="0"/>
                </a:endParaRPr>
              </a:p>
              <a:p>
                <a:pPr marL="109728" indent="0">
                  <a:buNone/>
                </a:pPr>
                <a14:m>
                  <m:oMathPara xmlns:m="http://schemas.openxmlformats.org/officeDocument/2006/math">
                    <m:oMathParaPr>
                      <m:jc m:val="left"/>
                    </m:oMathParaPr>
                    <m:oMath xmlns:m="http://schemas.openxmlformats.org/officeDocument/2006/math">
                      <m:r>
                        <a:rPr lang="tr-TR" i="1" dirty="0">
                          <a:latin typeface="Cambria Math" panose="02040503050406030204" pitchFamily="18" charset="0"/>
                        </a:rPr>
                        <m:t>𝑔</m:t>
                      </m:r>
                      <m:d>
                        <m:dPr>
                          <m:ctrlPr>
                            <a:rPr lang="tr-TR" i="1" dirty="0">
                              <a:latin typeface="Cambria Math" panose="02040503050406030204" pitchFamily="18" charset="0"/>
                            </a:rPr>
                          </m:ctrlPr>
                        </m:dPr>
                        <m:e>
                          <m:r>
                            <a:rPr lang="tr-TR" i="1" dirty="0">
                              <a:latin typeface="Cambria Math" panose="02040503050406030204" pitchFamily="18" charset="0"/>
                            </a:rPr>
                            <m:t>h</m:t>
                          </m:r>
                        </m:e>
                      </m:d>
                      <m:r>
                        <a:rPr lang="tr-TR" i="1" dirty="0">
                          <a:latin typeface="Cambria Math" panose="02040503050406030204" pitchFamily="18" charset="0"/>
                        </a:rPr>
                        <m:t>=</m:t>
                      </m:r>
                      <m:r>
                        <a:rPr lang="tr-TR" i="1" dirty="0">
                          <a:latin typeface="Cambria Math" panose="02040503050406030204" pitchFamily="18" charset="0"/>
                        </a:rPr>
                        <m:t>𝑓</m:t>
                      </m:r>
                      <m:d>
                        <m:dPr>
                          <m:ctrlPr>
                            <a:rPr lang="tr-TR" i="1" dirty="0">
                              <a:latin typeface="Cambria Math" panose="02040503050406030204" pitchFamily="18" charset="0"/>
                            </a:rPr>
                          </m:ctrlPr>
                        </m:dPr>
                        <m:e>
                          <m:r>
                            <a:rPr lang="tr-TR" i="1" dirty="0">
                              <a:latin typeface="Cambria Math" panose="02040503050406030204" pitchFamily="18" charset="0"/>
                            </a:rPr>
                            <m:t>𝑥</m:t>
                          </m:r>
                          <m:r>
                            <a:rPr lang="tr-TR" i="1" baseline="-25000" dirty="0" err="1">
                              <a:latin typeface="Cambria Math" panose="02040503050406030204" pitchFamily="18" charset="0"/>
                            </a:rPr>
                            <m:t>𝑛𝑒𝑤</m:t>
                          </m:r>
                          <m:r>
                            <a:rPr lang="tr-TR" i="1" dirty="0" err="1">
                              <a:latin typeface="Cambria Math" panose="02040503050406030204" pitchFamily="18" charset="0"/>
                            </a:rPr>
                            <m:t>,</m:t>
                          </m:r>
                          <m:r>
                            <a:rPr lang="tr-TR" i="1" dirty="0">
                              <a:latin typeface="Cambria Math" panose="02040503050406030204" pitchFamily="18" charset="0"/>
                            </a:rPr>
                            <m:t>𝑦</m:t>
                          </m:r>
                          <m:r>
                            <a:rPr lang="tr-TR" i="1" baseline="-25000" dirty="0" err="1">
                              <a:latin typeface="Cambria Math" panose="02040503050406030204" pitchFamily="18" charset="0"/>
                            </a:rPr>
                            <m:t>𝑛𝑒𝑤</m:t>
                          </m:r>
                        </m:e>
                      </m:d>
                      <m:r>
                        <a:rPr lang="tr-TR" i="1" dirty="0">
                          <a:latin typeface="Cambria Math" panose="02040503050406030204" pitchFamily="18" charset="0"/>
                        </a:rPr>
                        <m:t>=</m:t>
                      </m:r>
                      <m:r>
                        <a:rPr lang="tr-TR" b="0" i="1" dirty="0" smtClean="0">
                          <a:latin typeface="Cambria Math" panose="02040503050406030204" pitchFamily="18" charset="0"/>
                        </a:rPr>
                        <m:t>−180</m:t>
                      </m:r>
                      <m:sSup>
                        <m:sSupPr>
                          <m:ctrlPr>
                            <a:rPr lang="tr-TR" b="0" i="1" dirty="0" smtClean="0">
                              <a:latin typeface="Cambria Math" panose="02040503050406030204" pitchFamily="18" charset="0"/>
                            </a:rPr>
                          </m:ctrlPr>
                        </m:sSupPr>
                        <m:e>
                          <m:r>
                            <a:rPr lang="tr-TR" b="0" i="1" dirty="0" smtClean="0">
                              <a:latin typeface="Cambria Math" panose="02040503050406030204" pitchFamily="18" charset="0"/>
                            </a:rPr>
                            <m:t>h</m:t>
                          </m:r>
                        </m:e>
                        <m:sup>
                          <m:r>
                            <a:rPr lang="tr-TR" b="0" i="1" dirty="0" smtClean="0">
                              <a:latin typeface="Cambria Math" panose="02040503050406030204" pitchFamily="18" charset="0"/>
                            </a:rPr>
                            <m:t>2</m:t>
                          </m:r>
                        </m:sup>
                      </m:sSup>
                      <m:r>
                        <a:rPr lang="tr-TR" b="0" i="1" dirty="0" smtClean="0">
                          <a:latin typeface="Cambria Math" panose="02040503050406030204" pitchFamily="18" charset="0"/>
                        </a:rPr>
                        <m:t>+72</m:t>
                      </m:r>
                      <m:r>
                        <a:rPr lang="tr-TR" b="0" i="1" dirty="0" smtClean="0">
                          <a:latin typeface="Cambria Math" panose="02040503050406030204" pitchFamily="18" charset="0"/>
                        </a:rPr>
                        <m:t>h</m:t>
                      </m:r>
                      <m:r>
                        <a:rPr lang="tr-TR" b="0" i="1" dirty="0" smtClean="0">
                          <a:latin typeface="Cambria Math" panose="02040503050406030204" pitchFamily="18" charset="0"/>
                        </a:rPr>
                        <m:t>−7</m:t>
                      </m:r>
                    </m:oMath>
                  </m:oMathPara>
                </a14:m>
                <a:endParaRPr lang="tr-TR" dirty="0"/>
              </a:p>
              <a:p>
                <a:pPr marL="109728" indent="0">
                  <a:buNone/>
                </a:pPr>
                <a:endParaRPr lang="tr-TR" dirty="0" smtClean="0"/>
              </a:p>
              <a:p>
                <a:endParaRPr lang="tr-TR" b="1" dirty="0"/>
              </a:p>
              <a:p>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t="-906"/>
                </a:stretch>
              </a:blipFill>
            </p:spPr>
            <p:txBody>
              <a:bodyPr/>
              <a:lstStyle/>
              <a:p>
                <a:r>
                  <a:rPr lang="tr-TR">
                    <a:noFill/>
                  </a:rPr>
                  <a:t> </a:t>
                </a:r>
              </a:p>
            </p:txBody>
          </p:sp>
        </mc:Fallback>
      </mc:AlternateContent>
    </p:spTree>
    <p:extLst>
      <p:ext uri="{BB962C8B-B14F-4D97-AF65-F5344CB8AC3E}">
        <p14:creationId xmlns:p14="http://schemas.microsoft.com/office/powerpoint/2010/main" val="80067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En hızlı Artış Yöntemi: </a:t>
            </a:r>
            <a:r>
              <a:rPr lang="tr-TR" dirty="0" smtClean="0"/>
              <a:t>Örnek Sayısal Çözüm Devam</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fontScale="92500"/>
              </a:bodyPr>
              <a:lstStyle/>
              <a:p>
                <a:pPr marL="109728" indent="0">
                  <a:buNone/>
                </a:pPr>
                <a14:m>
                  <m:oMathPara xmlns:m="http://schemas.openxmlformats.org/officeDocument/2006/math">
                    <m:oMathParaPr>
                      <m:jc m:val="centerGroup"/>
                    </m:oMathParaPr>
                    <m:oMath xmlns:m="http://schemas.openxmlformats.org/officeDocument/2006/math">
                      <m:sSup>
                        <m:sSupPr>
                          <m:ctrlPr>
                            <a:rPr lang="tr-TR" b="0" i="1" dirty="0" smtClean="0">
                              <a:latin typeface="Cambria Math" panose="02040503050406030204" pitchFamily="18" charset="0"/>
                            </a:rPr>
                          </m:ctrlPr>
                        </m:sSupPr>
                        <m:e>
                          <m:r>
                            <a:rPr lang="tr-TR" i="1" dirty="0" smtClean="0">
                              <a:latin typeface="Cambria Math" panose="02040503050406030204" pitchFamily="18" charset="0"/>
                            </a:rPr>
                            <m:t>𝑔</m:t>
                          </m:r>
                        </m:e>
                        <m:sup>
                          <m:r>
                            <a:rPr lang="tr-TR" b="0" i="1" dirty="0" smtClean="0">
                              <a:latin typeface="Cambria Math" panose="02040503050406030204" pitchFamily="18" charset="0"/>
                            </a:rPr>
                            <m:t>′</m:t>
                          </m:r>
                        </m:sup>
                      </m:sSup>
                      <m:d>
                        <m:dPr>
                          <m:ctrlPr>
                            <a:rPr lang="tr-TR" b="0" i="1" dirty="0" smtClean="0">
                              <a:latin typeface="Cambria Math" panose="02040503050406030204" pitchFamily="18" charset="0"/>
                            </a:rPr>
                          </m:ctrlPr>
                        </m:dPr>
                        <m:e>
                          <m:sSup>
                            <m:sSupPr>
                              <m:ctrlPr>
                                <a:rPr lang="tr-TR" b="0" i="1" dirty="0" smtClean="0">
                                  <a:latin typeface="Cambria Math" panose="02040503050406030204" pitchFamily="18" charset="0"/>
                                </a:rPr>
                              </m:ctrlPr>
                            </m:sSupPr>
                            <m:e>
                              <m:r>
                                <a:rPr lang="tr-TR" b="0" i="1" dirty="0" smtClean="0">
                                  <a:latin typeface="Cambria Math" panose="02040503050406030204" pitchFamily="18" charset="0"/>
                                </a:rPr>
                                <m:t>h</m:t>
                              </m:r>
                            </m:e>
                            <m:sup>
                              <m:r>
                                <a:rPr lang="tr-TR" b="0" i="1" dirty="0" smtClean="0">
                                  <a:latin typeface="Cambria Math" panose="02040503050406030204" pitchFamily="18" charset="0"/>
                                </a:rPr>
                                <m:t>∗</m:t>
                              </m:r>
                            </m:sup>
                          </m:sSup>
                        </m:e>
                      </m:d>
                      <m:r>
                        <a:rPr lang="tr-TR" i="1" dirty="0">
                          <a:latin typeface="Cambria Math" panose="02040503050406030204" pitchFamily="18" charset="0"/>
                        </a:rPr>
                        <m:t>=−</m:t>
                      </m:r>
                      <m:r>
                        <a:rPr lang="tr-TR" b="0" i="1" dirty="0" smtClean="0">
                          <a:latin typeface="Cambria Math" panose="02040503050406030204" pitchFamily="18" charset="0"/>
                        </a:rPr>
                        <m:t>360</m:t>
                      </m:r>
                      <m:r>
                        <a:rPr lang="tr-TR" b="0" i="1" dirty="0" smtClean="0">
                          <a:latin typeface="Cambria Math" panose="02040503050406030204" pitchFamily="18" charset="0"/>
                        </a:rPr>
                        <m:t>h</m:t>
                      </m:r>
                      <m:r>
                        <a:rPr lang="tr-TR" i="1" dirty="0">
                          <a:latin typeface="Cambria Math" panose="02040503050406030204" pitchFamily="18" charset="0"/>
                        </a:rPr>
                        <m:t>+72</m:t>
                      </m:r>
                      <m:r>
                        <a:rPr lang="tr-TR" b="0" i="1" dirty="0" smtClean="0">
                          <a:latin typeface="Cambria Math" panose="02040503050406030204" pitchFamily="18" charset="0"/>
                          <a:ea typeface="Cambria Math" panose="02040503050406030204" pitchFamily="18" charset="0"/>
                        </a:rPr>
                        <m:t>⟹</m:t>
                      </m:r>
                      <m:r>
                        <a:rPr lang="tr-TR" i="1" dirty="0">
                          <a:latin typeface="Cambria Math" panose="02040503050406030204" pitchFamily="18" charset="0"/>
                        </a:rPr>
                        <m:t>h</m:t>
                      </m:r>
                      <m:r>
                        <a:rPr lang="tr-TR" b="0" i="1" dirty="0" smtClean="0">
                          <a:latin typeface="Cambria Math" panose="02040503050406030204" pitchFamily="18" charset="0"/>
                        </a:rPr>
                        <m:t>=</m:t>
                      </m:r>
                      <m:sSup>
                        <m:sSupPr>
                          <m:ctrlPr>
                            <a:rPr lang="tr-TR" i="1" dirty="0">
                              <a:latin typeface="Cambria Math" panose="02040503050406030204" pitchFamily="18" charset="0"/>
                            </a:rPr>
                          </m:ctrlPr>
                        </m:sSupPr>
                        <m:e>
                          <m:r>
                            <a:rPr lang="tr-TR" i="1" dirty="0">
                              <a:latin typeface="Cambria Math" panose="02040503050406030204" pitchFamily="18" charset="0"/>
                            </a:rPr>
                            <m:t>h</m:t>
                          </m:r>
                        </m:e>
                        <m:sup>
                          <m:r>
                            <a:rPr lang="tr-TR" i="1" dirty="0">
                              <a:latin typeface="Cambria Math" panose="02040503050406030204" pitchFamily="18" charset="0"/>
                            </a:rPr>
                            <m:t>∗</m:t>
                          </m:r>
                        </m:sup>
                      </m:sSup>
                      <m:r>
                        <a:rPr lang="tr-TR" b="0" i="1" dirty="0" smtClean="0">
                          <a:latin typeface="Cambria Math" panose="02040503050406030204" pitchFamily="18" charset="0"/>
                        </a:rPr>
                        <m:t>=0.2</m:t>
                      </m:r>
                    </m:oMath>
                  </m:oMathPara>
                </a14:m>
                <a:endParaRPr lang="tr-TR" b="0" dirty="0" smtClean="0"/>
              </a:p>
              <a:p>
                <a:pPr marL="109728" indent="0">
                  <a:buNone/>
                </a:pPr>
                <a:r>
                  <a:rPr lang="tr-TR" dirty="0" smtClean="0"/>
                  <a:t>İkinci Tahmin Noktamız; </a:t>
                </a:r>
                <a:endParaRPr lang="tr-TR" i="1" dirty="0" smtClean="0">
                  <a:latin typeface="Cambria Math" panose="02040503050406030204" pitchFamily="18" charset="0"/>
                </a:endParaRPr>
              </a:p>
              <a:p>
                <a:pPr marL="109728" indent="0">
                  <a:buNone/>
                </a:pPr>
                <a14:m>
                  <m:oMath xmlns:m="http://schemas.openxmlformats.org/officeDocument/2006/math">
                    <m:r>
                      <a:rPr lang="tr-TR" i="1" dirty="0">
                        <a:latin typeface="Cambria Math" panose="02040503050406030204" pitchFamily="18" charset="0"/>
                      </a:rPr>
                      <m:t>𝑥</m:t>
                    </m:r>
                    <m:r>
                      <a:rPr lang="tr-TR" i="1" baseline="-25000" dirty="0" err="1">
                        <a:latin typeface="Cambria Math" panose="02040503050406030204" pitchFamily="18" charset="0"/>
                      </a:rPr>
                      <m:t>𝑛𝑒𝑤</m:t>
                    </m:r>
                    <m:r>
                      <a:rPr lang="tr-TR" i="1" dirty="0">
                        <a:latin typeface="Cambria Math" panose="02040503050406030204" pitchFamily="18" charset="0"/>
                      </a:rPr>
                      <m:t>=</m:t>
                    </m:r>
                    <m:r>
                      <a:rPr lang="tr-TR" i="1" dirty="0">
                        <a:latin typeface="Cambria Math" panose="02040503050406030204" pitchFamily="18" charset="0"/>
                      </a:rPr>
                      <m:t>𝑥</m:t>
                    </m:r>
                    <m:r>
                      <a:rPr lang="tr-TR" i="1" baseline="-25000" dirty="0">
                        <a:latin typeface="Cambria Math" panose="02040503050406030204" pitchFamily="18" charset="0"/>
                      </a:rPr>
                      <m:t>0</m:t>
                    </m:r>
                    <m:r>
                      <a:rPr lang="tr-TR" i="1" dirty="0">
                        <a:latin typeface="Cambria Math" panose="02040503050406030204" pitchFamily="18" charset="0"/>
                      </a:rPr>
                      <m:t>+</m:t>
                    </m:r>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i="1">
                            <a:latin typeface="Cambria Math" panose="02040503050406030204" pitchFamily="18" charset="0"/>
                          </a:rPr>
                          <m:t>𝑥</m:t>
                        </m:r>
                      </m:den>
                    </m:f>
                    <m:r>
                      <m:rPr>
                        <m:sty m:val="p"/>
                      </m:rPr>
                      <a:rPr lang="tr-TR">
                        <a:latin typeface="Cambria Math" panose="02040503050406030204" pitchFamily="18" charset="0"/>
                      </a:rPr>
                      <m:t>h</m:t>
                    </m:r>
                    <m:r>
                      <a:rPr lang="tr-TR">
                        <a:latin typeface="Cambria Math" panose="02040503050406030204" pitchFamily="18" charset="0"/>
                      </a:rPr>
                      <m:t>=−1+6</m:t>
                    </m:r>
                    <m:r>
                      <m:rPr>
                        <m:sty m:val="p"/>
                      </m:rPr>
                      <a:rPr lang="tr-TR">
                        <a:latin typeface="Cambria Math" panose="02040503050406030204" pitchFamily="18" charset="0"/>
                      </a:rPr>
                      <m:t>h</m:t>
                    </m:r>
                    <m:r>
                      <a:rPr lang="tr-TR" b="0" i="0" smtClean="0">
                        <a:latin typeface="Cambria Math" panose="02040503050406030204" pitchFamily="18" charset="0"/>
                      </a:rPr>
                      <m:t>=−1+6∗0.2=0.2</m:t>
                    </m:r>
                  </m:oMath>
                </a14:m>
                <a:r>
                  <a:rPr lang="tr-TR" dirty="0"/>
                  <a:t> ; </a:t>
                </a:r>
                <a:endParaRPr lang="tr-TR" i="1" dirty="0" smtClean="0">
                  <a:latin typeface="Cambria Math" panose="02040503050406030204" pitchFamily="18" charset="0"/>
                </a:endParaRPr>
              </a:p>
              <a:p>
                <a:pPr marL="109728" indent="0">
                  <a:buNone/>
                </a:pPr>
                <a14:m>
                  <m:oMathPara xmlns:m="http://schemas.openxmlformats.org/officeDocument/2006/math">
                    <m:oMathParaPr>
                      <m:jc m:val="left"/>
                    </m:oMathParaPr>
                    <m:oMath xmlns:m="http://schemas.openxmlformats.org/officeDocument/2006/math">
                      <m:r>
                        <a:rPr lang="tr-TR" i="1" dirty="0">
                          <a:latin typeface="Cambria Math" panose="02040503050406030204" pitchFamily="18" charset="0"/>
                        </a:rPr>
                        <m:t>𝑦</m:t>
                      </m:r>
                      <m:r>
                        <a:rPr lang="tr-TR" i="1" baseline="-25000" dirty="0" err="1">
                          <a:latin typeface="Cambria Math" panose="02040503050406030204" pitchFamily="18" charset="0"/>
                        </a:rPr>
                        <m:t>𝑛𝑒𝑤</m:t>
                      </m:r>
                      <m:r>
                        <a:rPr lang="tr-TR" i="1" dirty="0">
                          <a:latin typeface="Cambria Math" panose="02040503050406030204" pitchFamily="18" charset="0"/>
                        </a:rPr>
                        <m:t>=</m:t>
                      </m:r>
                      <m:r>
                        <a:rPr lang="tr-TR" i="1" dirty="0">
                          <a:latin typeface="Cambria Math" panose="02040503050406030204" pitchFamily="18" charset="0"/>
                        </a:rPr>
                        <m:t>𝑦</m:t>
                      </m:r>
                      <m:r>
                        <a:rPr lang="tr-TR" i="1" baseline="-25000" dirty="0">
                          <a:latin typeface="Cambria Math" panose="02040503050406030204" pitchFamily="18" charset="0"/>
                        </a:rPr>
                        <m:t>0</m:t>
                      </m:r>
                      <m:r>
                        <a:rPr lang="tr-TR" i="1" dirty="0">
                          <a:latin typeface="Cambria Math" panose="02040503050406030204" pitchFamily="18" charset="0"/>
                        </a:rPr>
                        <m:t>+</m:t>
                      </m:r>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i="1">
                              <a:latin typeface="Cambria Math" panose="02040503050406030204" pitchFamily="18" charset="0"/>
                            </a:rPr>
                            <m:t>𝑦</m:t>
                          </m:r>
                        </m:den>
                      </m:f>
                      <m:r>
                        <m:rPr>
                          <m:sty m:val="p"/>
                        </m:rPr>
                        <a:rPr lang="tr-TR">
                          <a:latin typeface="Cambria Math" panose="02040503050406030204" pitchFamily="18" charset="0"/>
                        </a:rPr>
                        <m:t>h</m:t>
                      </m:r>
                      <m:r>
                        <a:rPr lang="tr-TR">
                          <a:latin typeface="Cambria Math" panose="02040503050406030204" pitchFamily="18" charset="0"/>
                        </a:rPr>
                        <m:t>=1−6</m:t>
                      </m:r>
                      <m:r>
                        <m:rPr>
                          <m:sty m:val="p"/>
                        </m:rPr>
                        <a:rPr lang="tr-TR">
                          <a:latin typeface="Cambria Math" panose="02040503050406030204" pitchFamily="18" charset="0"/>
                        </a:rPr>
                        <m:t>h</m:t>
                      </m:r>
                      <m:r>
                        <a:rPr lang="tr-TR" b="0" i="0" smtClean="0">
                          <a:latin typeface="Cambria Math" panose="02040503050406030204" pitchFamily="18" charset="0"/>
                        </a:rPr>
                        <m:t>=1−6∗0.2=−0.2</m:t>
                      </m:r>
                    </m:oMath>
                  </m:oMathPara>
                </a14:m>
                <a:endParaRPr lang="tr-TR" dirty="0" smtClean="0"/>
              </a:p>
              <a:p>
                <a:pPr marL="109728" indent="0">
                  <a:buNone/>
                </a:pPr>
                <a:r>
                  <a:rPr lang="tr-TR" dirty="0" smtClean="0"/>
                  <a:t>Bundan sonraki adımda, bir önceki adımda yaptığımız işlemleri tekrar edeceğiz.</a:t>
                </a:r>
              </a:p>
              <a:p>
                <a:pPr marL="109728" indent="0">
                  <a:buNone/>
                </a:pPr>
                <a14:m>
                  <m:oMathPara xmlns:m="http://schemas.openxmlformats.org/officeDocument/2006/math">
                    <m:oMathParaPr>
                      <m:jc m:val="left"/>
                    </m:oMathParaPr>
                    <m:oMath xmlns:m="http://schemas.openxmlformats.org/officeDocument/2006/math">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i="1">
                              <a:latin typeface="Cambria Math" panose="02040503050406030204" pitchFamily="18" charset="0"/>
                            </a:rPr>
                            <m:t>𝑥</m:t>
                          </m:r>
                        </m:den>
                      </m:f>
                      <m:r>
                        <a:rPr lang="tr-TR" i="1">
                          <a:latin typeface="Cambria Math" panose="02040503050406030204" pitchFamily="18" charset="0"/>
                        </a:rPr>
                        <m:t>=2</m:t>
                      </m:r>
                      <m:r>
                        <a:rPr lang="tr-TR" i="1">
                          <a:latin typeface="Cambria Math" panose="02040503050406030204" pitchFamily="18" charset="0"/>
                        </a:rPr>
                        <m:t>𝑦</m:t>
                      </m:r>
                      <m:r>
                        <a:rPr lang="tr-TR" i="1">
                          <a:latin typeface="Cambria Math" panose="02040503050406030204" pitchFamily="18" charset="0"/>
                        </a:rPr>
                        <m:t>−2</m:t>
                      </m:r>
                      <m:r>
                        <a:rPr lang="tr-TR" i="1">
                          <a:latin typeface="Cambria Math" panose="02040503050406030204" pitchFamily="18" charset="0"/>
                        </a:rPr>
                        <m:t>𝑥</m:t>
                      </m:r>
                      <m:r>
                        <a:rPr lang="tr-TR" i="1">
                          <a:latin typeface="Cambria Math" panose="02040503050406030204" pitchFamily="18" charset="0"/>
                        </a:rPr>
                        <m:t>+2=2∗(−0.2)−2∗</m:t>
                      </m:r>
                      <m:d>
                        <m:dPr>
                          <m:ctrlPr>
                            <a:rPr lang="tr-TR" i="1">
                              <a:latin typeface="Cambria Math" panose="02040503050406030204" pitchFamily="18" charset="0"/>
                            </a:rPr>
                          </m:ctrlPr>
                        </m:dPr>
                        <m:e>
                          <m:r>
                            <a:rPr lang="tr-TR" b="0" i="1" smtClean="0">
                              <a:latin typeface="Cambria Math" panose="02040503050406030204" pitchFamily="18" charset="0"/>
                            </a:rPr>
                            <m:t>0.2</m:t>
                          </m:r>
                        </m:e>
                      </m:d>
                      <m:r>
                        <a:rPr lang="tr-TR" i="1">
                          <a:latin typeface="Cambria Math" panose="02040503050406030204" pitchFamily="18" charset="0"/>
                        </a:rPr>
                        <m:t>+2=</m:t>
                      </m:r>
                      <m:r>
                        <a:rPr lang="tr-TR" b="0" i="1" smtClean="0">
                          <a:latin typeface="Cambria Math" panose="02040503050406030204" pitchFamily="18" charset="0"/>
                        </a:rPr>
                        <m:t>1.2</m:t>
                      </m:r>
                    </m:oMath>
                  </m:oMathPara>
                </a14:m>
                <a:endParaRPr lang="tr-TR" i="1" dirty="0">
                  <a:latin typeface="Cambria Math" panose="02040503050406030204" pitchFamily="18" charset="0"/>
                </a:endParaRPr>
              </a:p>
              <a:p>
                <a:pPr marL="109728" indent="0">
                  <a:buNone/>
                </a:pPr>
                <a14:m>
                  <m:oMathPara xmlns:m="http://schemas.openxmlformats.org/officeDocument/2006/math">
                    <m:oMathParaPr>
                      <m:jc m:val="left"/>
                    </m:oMathParaPr>
                    <m:oMath xmlns:m="http://schemas.openxmlformats.org/officeDocument/2006/math">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i="1">
                              <a:latin typeface="Cambria Math" panose="02040503050406030204" pitchFamily="18" charset="0"/>
                            </a:rPr>
                            <m:t>𝑦</m:t>
                          </m:r>
                        </m:den>
                      </m:f>
                      <m:r>
                        <a:rPr lang="tr-TR" i="1">
                          <a:latin typeface="Cambria Math" panose="02040503050406030204" pitchFamily="18" charset="0"/>
                        </a:rPr>
                        <m:t>=2</m:t>
                      </m:r>
                      <m:r>
                        <a:rPr lang="tr-TR" i="1">
                          <a:latin typeface="Cambria Math" panose="02040503050406030204" pitchFamily="18" charset="0"/>
                        </a:rPr>
                        <m:t>𝑥</m:t>
                      </m:r>
                      <m:r>
                        <a:rPr lang="tr-TR" i="1">
                          <a:latin typeface="Cambria Math" panose="02040503050406030204" pitchFamily="18" charset="0"/>
                        </a:rPr>
                        <m:t>−4</m:t>
                      </m:r>
                      <m:r>
                        <a:rPr lang="tr-TR" i="1">
                          <a:latin typeface="Cambria Math" panose="02040503050406030204" pitchFamily="18" charset="0"/>
                        </a:rPr>
                        <m:t>𝑦</m:t>
                      </m:r>
                      <m:r>
                        <a:rPr lang="tr-TR" i="1">
                          <a:latin typeface="Cambria Math" panose="02040503050406030204" pitchFamily="18" charset="0"/>
                        </a:rPr>
                        <m:t>=2∗</m:t>
                      </m:r>
                      <m:d>
                        <m:dPr>
                          <m:ctrlPr>
                            <a:rPr lang="tr-TR" i="1">
                              <a:latin typeface="Cambria Math" panose="02040503050406030204" pitchFamily="18" charset="0"/>
                            </a:rPr>
                          </m:ctrlPr>
                        </m:dPr>
                        <m:e>
                          <m:r>
                            <a:rPr lang="tr-TR" b="0" i="1" smtClean="0">
                              <a:latin typeface="Cambria Math" panose="02040503050406030204" pitchFamily="18" charset="0"/>
                            </a:rPr>
                            <m:t>0.2</m:t>
                          </m:r>
                        </m:e>
                      </m:d>
                      <m:r>
                        <a:rPr lang="tr-TR" i="1">
                          <a:latin typeface="Cambria Math" panose="02040503050406030204" pitchFamily="18" charset="0"/>
                        </a:rPr>
                        <m:t>−4∗</m:t>
                      </m:r>
                      <m:d>
                        <m:dPr>
                          <m:ctrlPr>
                            <a:rPr lang="tr-TR" i="1">
                              <a:latin typeface="Cambria Math" panose="02040503050406030204" pitchFamily="18" charset="0"/>
                            </a:rPr>
                          </m:ctrlPr>
                        </m:dPr>
                        <m:e>
                          <m:r>
                            <a:rPr lang="tr-TR" b="0" i="1" smtClean="0">
                              <a:latin typeface="Cambria Math" panose="02040503050406030204" pitchFamily="18" charset="0"/>
                            </a:rPr>
                            <m:t>−0.2</m:t>
                          </m:r>
                        </m:e>
                      </m:d>
                      <m:r>
                        <a:rPr lang="tr-TR" i="1">
                          <a:latin typeface="Cambria Math" panose="02040503050406030204" pitchFamily="18" charset="0"/>
                        </a:rPr>
                        <m:t>=</m:t>
                      </m:r>
                      <m:r>
                        <a:rPr lang="tr-TR" b="0" i="1" smtClean="0">
                          <a:latin typeface="Cambria Math" panose="02040503050406030204" pitchFamily="18" charset="0"/>
                        </a:rPr>
                        <m:t>1.2</m:t>
                      </m:r>
                    </m:oMath>
                  </m:oMathPara>
                </a14:m>
                <a:endParaRPr lang="tr-TR" dirty="0"/>
              </a:p>
              <a:p>
                <a:pPr marL="109728" indent="0">
                  <a:buNone/>
                </a:pPr>
                <a14:m>
                  <m:oMathPara xmlns:m="http://schemas.openxmlformats.org/officeDocument/2006/math">
                    <m:oMathParaPr>
                      <m:jc m:val="left"/>
                    </m:oMathParaPr>
                    <m:oMath xmlns:m="http://schemas.openxmlformats.org/officeDocument/2006/math">
                      <m:r>
                        <a:rPr lang="tr-TR">
                          <a:latin typeface="Cambria Math" panose="02040503050406030204" pitchFamily="18" charset="0"/>
                        </a:rPr>
                        <m:t>𝛻</m:t>
                      </m:r>
                      <m:r>
                        <a:rPr lang="tr-TR">
                          <a:latin typeface="Cambria Math" panose="02040503050406030204" pitchFamily="18" charset="0"/>
                        </a:rPr>
                        <m:t>𝑓</m:t>
                      </m:r>
                      <m:r>
                        <a:rPr lang="tr-TR">
                          <a:latin typeface="Cambria Math" panose="02040503050406030204" pitchFamily="18" charset="0"/>
                        </a:rPr>
                        <m:t>=1.2</m:t>
                      </m:r>
                      <m:r>
                        <m:rPr>
                          <m:sty m:val="p"/>
                        </m:rPr>
                        <a:rPr lang="tr-TR">
                          <a:latin typeface="Cambria Math" panose="02040503050406030204" pitchFamily="18" charset="0"/>
                        </a:rPr>
                        <m:t>i</m:t>
                      </m:r>
                      <m:r>
                        <a:rPr lang="tr-TR" b="0" i="0" smtClean="0">
                          <a:latin typeface="Cambria Math" panose="02040503050406030204" pitchFamily="18" charset="0"/>
                        </a:rPr>
                        <m:t>+1.2</m:t>
                      </m:r>
                      <m:r>
                        <m:rPr>
                          <m:sty m:val="p"/>
                        </m:rPr>
                        <a:rPr lang="tr-TR">
                          <a:latin typeface="Cambria Math" panose="02040503050406030204" pitchFamily="18" charset="0"/>
                        </a:rPr>
                        <m:t>j</m:t>
                      </m:r>
                    </m:oMath>
                  </m:oMathPara>
                </a14:m>
                <a:endParaRPr lang="tr-TR" b="1" dirty="0"/>
              </a:p>
              <a:p>
                <a:pPr marL="109728" indent="0">
                  <a:buNone/>
                </a:pPr>
                <a:r>
                  <a:rPr lang="tr-TR" dirty="0"/>
                  <a:t>Maksimumu bulmak üzere, </a:t>
                </a:r>
                <a:r>
                  <a:rPr lang="tr-TR" dirty="0" err="1"/>
                  <a:t>gradyan</a:t>
                </a:r>
                <a:r>
                  <a:rPr lang="tr-TR" dirty="0"/>
                  <a:t> vektörünün gösterdiği doğrultuda arama yapacağız. </a:t>
                </a:r>
              </a:p>
              <a:p>
                <a:pPr marL="109728" indent="0">
                  <a:buNone/>
                </a:pPr>
                <a14:m>
                  <m:oMath xmlns:m="http://schemas.openxmlformats.org/officeDocument/2006/math">
                    <m:r>
                      <a:rPr lang="tr-TR" i="1" dirty="0">
                        <a:latin typeface="Cambria Math" panose="02040503050406030204" pitchFamily="18" charset="0"/>
                      </a:rPr>
                      <m:t>𝑥</m:t>
                    </m:r>
                    <m:r>
                      <a:rPr lang="tr-TR" i="1" baseline="-25000" dirty="0" err="1">
                        <a:latin typeface="Cambria Math" panose="02040503050406030204" pitchFamily="18" charset="0"/>
                      </a:rPr>
                      <m:t>𝑛𝑒𝑤</m:t>
                    </m:r>
                    <m:r>
                      <a:rPr lang="tr-TR" i="1" dirty="0">
                        <a:latin typeface="Cambria Math" panose="02040503050406030204" pitchFamily="18" charset="0"/>
                      </a:rPr>
                      <m:t>=</m:t>
                    </m:r>
                    <m:r>
                      <a:rPr lang="tr-TR" i="1" dirty="0">
                        <a:latin typeface="Cambria Math" panose="02040503050406030204" pitchFamily="18" charset="0"/>
                      </a:rPr>
                      <m:t>𝑥</m:t>
                    </m:r>
                    <m:r>
                      <a:rPr lang="tr-TR" i="1" baseline="-25000" dirty="0">
                        <a:latin typeface="Cambria Math" panose="02040503050406030204" pitchFamily="18" charset="0"/>
                      </a:rPr>
                      <m:t>0</m:t>
                    </m:r>
                    <m:r>
                      <a:rPr lang="tr-TR" i="1" dirty="0">
                        <a:latin typeface="Cambria Math" panose="02040503050406030204" pitchFamily="18" charset="0"/>
                      </a:rPr>
                      <m:t>+</m:t>
                    </m:r>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i="1">
                            <a:latin typeface="Cambria Math" panose="02040503050406030204" pitchFamily="18" charset="0"/>
                          </a:rPr>
                          <m:t>𝑥</m:t>
                        </m:r>
                      </m:den>
                    </m:f>
                    <m:r>
                      <m:rPr>
                        <m:sty m:val="p"/>
                      </m:rPr>
                      <a:rPr lang="tr-TR">
                        <a:latin typeface="Cambria Math" panose="02040503050406030204" pitchFamily="18" charset="0"/>
                      </a:rPr>
                      <m:t>h</m:t>
                    </m:r>
                    <m:r>
                      <a:rPr lang="tr-TR">
                        <a:latin typeface="Cambria Math" panose="02040503050406030204" pitchFamily="18" charset="0"/>
                      </a:rPr>
                      <m:t>=0.2+1.2</m:t>
                    </m:r>
                    <m:r>
                      <m:rPr>
                        <m:sty m:val="p"/>
                      </m:rPr>
                      <a:rPr lang="tr-TR">
                        <a:latin typeface="Cambria Math" panose="02040503050406030204" pitchFamily="18" charset="0"/>
                      </a:rPr>
                      <m:t>h</m:t>
                    </m:r>
                  </m:oMath>
                </a14:m>
                <a:r>
                  <a:rPr lang="tr-TR" dirty="0"/>
                  <a:t> ; </a:t>
                </a:r>
                <a14:m>
                  <m:oMath xmlns:m="http://schemas.openxmlformats.org/officeDocument/2006/math">
                    <m:r>
                      <a:rPr lang="tr-TR" i="1" dirty="0">
                        <a:latin typeface="Cambria Math" panose="02040503050406030204" pitchFamily="18" charset="0"/>
                      </a:rPr>
                      <m:t>𝑦</m:t>
                    </m:r>
                    <m:r>
                      <a:rPr lang="tr-TR" i="1" baseline="-25000" dirty="0" err="1">
                        <a:latin typeface="Cambria Math" panose="02040503050406030204" pitchFamily="18" charset="0"/>
                      </a:rPr>
                      <m:t>𝑛𝑒𝑤</m:t>
                    </m:r>
                    <m:r>
                      <a:rPr lang="tr-TR" i="1" dirty="0">
                        <a:latin typeface="Cambria Math" panose="02040503050406030204" pitchFamily="18" charset="0"/>
                      </a:rPr>
                      <m:t>=</m:t>
                    </m:r>
                    <m:r>
                      <a:rPr lang="tr-TR" i="1" dirty="0">
                        <a:latin typeface="Cambria Math" panose="02040503050406030204" pitchFamily="18" charset="0"/>
                      </a:rPr>
                      <m:t>𝑦</m:t>
                    </m:r>
                    <m:r>
                      <a:rPr lang="tr-TR" i="1" baseline="-25000" dirty="0">
                        <a:latin typeface="Cambria Math" panose="02040503050406030204" pitchFamily="18" charset="0"/>
                      </a:rPr>
                      <m:t>0</m:t>
                    </m:r>
                    <m:r>
                      <a:rPr lang="tr-TR" i="1" dirty="0">
                        <a:latin typeface="Cambria Math" panose="02040503050406030204" pitchFamily="18" charset="0"/>
                      </a:rPr>
                      <m:t>+</m:t>
                    </m:r>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i="1">
                            <a:latin typeface="Cambria Math" panose="02040503050406030204" pitchFamily="18" charset="0"/>
                          </a:rPr>
                          <m:t>𝑦</m:t>
                        </m:r>
                      </m:den>
                    </m:f>
                    <m:r>
                      <m:rPr>
                        <m:sty m:val="p"/>
                      </m:rPr>
                      <a:rPr lang="tr-TR">
                        <a:latin typeface="Cambria Math" panose="02040503050406030204" pitchFamily="18" charset="0"/>
                      </a:rPr>
                      <m:t>h</m:t>
                    </m:r>
                    <m:r>
                      <a:rPr lang="tr-TR">
                        <a:latin typeface="Cambria Math" panose="02040503050406030204" pitchFamily="18" charset="0"/>
                      </a:rPr>
                      <m:t>=−0.2+1</m:t>
                    </m:r>
                    <m:r>
                      <a:rPr lang="tr-TR" b="0" i="0" smtClean="0">
                        <a:latin typeface="Cambria Math" panose="02040503050406030204" pitchFamily="18" charset="0"/>
                      </a:rPr>
                      <m:t>.2</m:t>
                    </m:r>
                    <m:r>
                      <m:rPr>
                        <m:sty m:val="p"/>
                      </m:rPr>
                      <a:rPr lang="tr-TR">
                        <a:latin typeface="Cambria Math" panose="02040503050406030204" pitchFamily="18" charset="0"/>
                      </a:rPr>
                      <m:t>h</m:t>
                    </m:r>
                  </m:oMath>
                </a14:m>
                <a:endParaRPr lang="tr-TR" dirty="0"/>
              </a:p>
              <a:p>
                <a:pPr marL="109728" indent="0">
                  <a:buNone/>
                </a:pPr>
                <a14:m>
                  <m:oMathPara xmlns:m="http://schemas.openxmlformats.org/officeDocument/2006/math">
                    <m:oMathParaPr>
                      <m:jc m:val="left"/>
                    </m:oMathParaPr>
                    <m:oMath xmlns:m="http://schemas.openxmlformats.org/officeDocument/2006/math">
                      <m:r>
                        <a:rPr lang="tr-TR" i="1" dirty="0">
                          <a:latin typeface="Cambria Math" panose="02040503050406030204" pitchFamily="18" charset="0"/>
                        </a:rPr>
                        <m:t>𝑔</m:t>
                      </m:r>
                      <m:d>
                        <m:dPr>
                          <m:ctrlPr>
                            <a:rPr lang="tr-TR" i="1" dirty="0">
                              <a:latin typeface="Cambria Math" panose="02040503050406030204" pitchFamily="18" charset="0"/>
                            </a:rPr>
                          </m:ctrlPr>
                        </m:dPr>
                        <m:e>
                          <m:r>
                            <a:rPr lang="tr-TR" i="1" dirty="0">
                              <a:latin typeface="Cambria Math" panose="02040503050406030204" pitchFamily="18" charset="0"/>
                            </a:rPr>
                            <m:t>h</m:t>
                          </m:r>
                        </m:e>
                      </m:d>
                      <m:r>
                        <a:rPr lang="tr-TR" i="1" dirty="0">
                          <a:latin typeface="Cambria Math" panose="02040503050406030204" pitchFamily="18" charset="0"/>
                        </a:rPr>
                        <m:t>=</m:t>
                      </m:r>
                      <m:r>
                        <a:rPr lang="tr-TR" i="1" dirty="0">
                          <a:latin typeface="Cambria Math" panose="02040503050406030204" pitchFamily="18" charset="0"/>
                        </a:rPr>
                        <m:t>𝑓</m:t>
                      </m:r>
                      <m:d>
                        <m:dPr>
                          <m:ctrlPr>
                            <a:rPr lang="tr-TR" i="1" dirty="0">
                              <a:latin typeface="Cambria Math" panose="02040503050406030204" pitchFamily="18" charset="0"/>
                            </a:rPr>
                          </m:ctrlPr>
                        </m:dPr>
                        <m:e>
                          <m:r>
                            <a:rPr lang="tr-TR" i="1" dirty="0">
                              <a:latin typeface="Cambria Math" panose="02040503050406030204" pitchFamily="18" charset="0"/>
                            </a:rPr>
                            <m:t>𝑥</m:t>
                          </m:r>
                          <m:r>
                            <a:rPr lang="tr-TR" i="1" baseline="-25000" dirty="0" err="1">
                              <a:latin typeface="Cambria Math" panose="02040503050406030204" pitchFamily="18" charset="0"/>
                            </a:rPr>
                            <m:t>𝑛𝑒𝑤</m:t>
                          </m:r>
                          <m:r>
                            <a:rPr lang="tr-TR" i="1" dirty="0" err="1">
                              <a:latin typeface="Cambria Math" panose="02040503050406030204" pitchFamily="18" charset="0"/>
                            </a:rPr>
                            <m:t>,</m:t>
                          </m:r>
                          <m:r>
                            <a:rPr lang="tr-TR" i="1" dirty="0">
                              <a:latin typeface="Cambria Math" panose="02040503050406030204" pitchFamily="18" charset="0"/>
                            </a:rPr>
                            <m:t>𝑦</m:t>
                          </m:r>
                          <m:r>
                            <a:rPr lang="tr-TR" i="1" baseline="-25000" dirty="0" err="1">
                              <a:latin typeface="Cambria Math" panose="02040503050406030204" pitchFamily="18" charset="0"/>
                            </a:rPr>
                            <m:t>𝑛𝑒𝑤</m:t>
                          </m:r>
                        </m:e>
                      </m:d>
                      <m:r>
                        <a:rPr lang="tr-TR" i="1" dirty="0">
                          <a:latin typeface="Cambria Math" panose="02040503050406030204" pitchFamily="18" charset="0"/>
                        </a:rPr>
                        <m:t>=−</m:t>
                      </m:r>
                      <m:r>
                        <a:rPr lang="tr-TR" b="0" i="1" dirty="0" smtClean="0">
                          <a:latin typeface="Cambria Math" panose="02040503050406030204" pitchFamily="18" charset="0"/>
                        </a:rPr>
                        <m:t>1.44</m:t>
                      </m:r>
                      <m:sSup>
                        <m:sSupPr>
                          <m:ctrlPr>
                            <a:rPr lang="tr-TR" i="1" dirty="0">
                              <a:latin typeface="Cambria Math" panose="02040503050406030204" pitchFamily="18" charset="0"/>
                            </a:rPr>
                          </m:ctrlPr>
                        </m:sSupPr>
                        <m:e>
                          <m:r>
                            <a:rPr lang="tr-TR" i="1" dirty="0">
                              <a:latin typeface="Cambria Math" panose="02040503050406030204" pitchFamily="18" charset="0"/>
                            </a:rPr>
                            <m:t>h</m:t>
                          </m:r>
                        </m:e>
                        <m:sup>
                          <m:r>
                            <a:rPr lang="tr-TR" i="1" dirty="0">
                              <a:latin typeface="Cambria Math" panose="02040503050406030204" pitchFamily="18" charset="0"/>
                            </a:rPr>
                            <m:t>2</m:t>
                          </m:r>
                        </m:sup>
                      </m:sSup>
                      <m:r>
                        <a:rPr lang="tr-TR" i="1" dirty="0">
                          <a:latin typeface="Cambria Math" panose="02040503050406030204" pitchFamily="18" charset="0"/>
                        </a:rPr>
                        <m:t>+</m:t>
                      </m:r>
                      <m:r>
                        <a:rPr lang="tr-TR" b="0" i="1" dirty="0" smtClean="0">
                          <a:latin typeface="Cambria Math" panose="02040503050406030204" pitchFamily="18" charset="0"/>
                        </a:rPr>
                        <m:t>2.88</m:t>
                      </m:r>
                      <m:r>
                        <a:rPr lang="tr-TR" i="1" dirty="0">
                          <a:latin typeface="Cambria Math" panose="02040503050406030204" pitchFamily="18" charset="0"/>
                        </a:rPr>
                        <m:t>h</m:t>
                      </m:r>
                      <m:r>
                        <a:rPr lang="tr-TR" b="0" i="1" dirty="0" smtClean="0">
                          <a:latin typeface="Cambria Math" panose="02040503050406030204" pitchFamily="18" charset="0"/>
                        </a:rPr>
                        <m:t>+0.2</m:t>
                      </m:r>
                    </m:oMath>
                  </m:oMathPara>
                </a14:m>
                <a:endParaRPr lang="tr-TR" dirty="0"/>
              </a:p>
              <a:p>
                <a:pPr marL="109728" indent="0">
                  <a:buNone/>
                </a:pPr>
                <a:endParaRPr lang="tr-TR" dirty="0"/>
              </a:p>
              <a:p>
                <a:pPr marL="109728" indent="0">
                  <a:buNone/>
                </a:pP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b="-680"/>
                </a:stretch>
              </a:blipFill>
            </p:spPr>
            <p:txBody>
              <a:bodyPr/>
              <a:lstStyle/>
              <a:p>
                <a:r>
                  <a:rPr lang="tr-TR">
                    <a:noFill/>
                  </a:rPr>
                  <a:t> </a:t>
                </a:r>
              </a:p>
            </p:txBody>
          </p:sp>
        </mc:Fallback>
      </mc:AlternateContent>
    </p:spTree>
    <p:extLst>
      <p:ext uri="{BB962C8B-B14F-4D97-AF65-F5344CB8AC3E}">
        <p14:creationId xmlns:p14="http://schemas.microsoft.com/office/powerpoint/2010/main" val="148678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En hızlı Artış Yöntemi: </a:t>
            </a:r>
            <a:r>
              <a:rPr lang="tr-TR" dirty="0" smtClean="0"/>
              <a:t>Örnek Sayısal Çözüm Devam</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a:bodyPr>
              <a:lstStyle/>
              <a:p>
                <a:pPr marL="109728" indent="0">
                  <a:buNone/>
                </a:pPr>
                <a14:m>
                  <m:oMathPara xmlns:m="http://schemas.openxmlformats.org/officeDocument/2006/math">
                    <m:oMathParaPr>
                      <m:jc m:val="centerGroup"/>
                    </m:oMathParaPr>
                    <m:oMath xmlns:m="http://schemas.openxmlformats.org/officeDocument/2006/math">
                      <m:sSup>
                        <m:sSupPr>
                          <m:ctrlPr>
                            <a:rPr lang="tr-TR" b="0" i="1" dirty="0" smtClean="0">
                              <a:latin typeface="Cambria Math" panose="02040503050406030204" pitchFamily="18" charset="0"/>
                            </a:rPr>
                          </m:ctrlPr>
                        </m:sSupPr>
                        <m:e>
                          <m:r>
                            <a:rPr lang="tr-TR" i="1" dirty="0" smtClean="0">
                              <a:latin typeface="Cambria Math" panose="02040503050406030204" pitchFamily="18" charset="0"/>
                            </a:rPr>
                            <m:t>𝑔</m:t>
                          </m:r>
                        </m:e>
                        <m:sup>
                          <m:r>
                            <a:rPr lang="tr-TR" b="0" i="1" dirty="0" smtClean="0">
                              <a:latin typeface="Cambria Math" panose="02040503050406030204" pitchFamily="18" charset="0"/>
                            </a:rPr>
                            <m:t>′</m:t>
                          </m:r>
                        </m:sup>
                      </m:sSup>
                      <m:d>
                        <m:dPr>
                          <m:ctrlPr>
                            <a:rPr lang="tr-TR" b="0" i="1" dirty="0" smtClean="0">
                              <a:latin typeface="Cambria Math" panose="02040503050406030204" pitchFamily="18" charset="0"/>
                            </a:rPr>
                          </m:ctrlPr>
                        </m:dPr>
                        <m:e>
                          <m:sSup>
                            <m:sSupPr>
                              <m:ctrlPr>
                                <a:rPr lang="tr-TR" b="0" i="1" dirty="0" smtClean="0">
                                  <a:latin typeface="Cambria Math" panose="02040503050406030204" pitchFamily="18" charset="0"/>
                                </a:rPr>
                              </m:ctrlPr>
                            </m:sSupPr>
                            <m:e>
                              <m:r>
                                <a:rPr lang="tr-TR" b="0" i="1" dirty="0" smtClean="0">
                                  <a:latin typeface="Cambria Math" panose="02040503050406030204" pitchFamily="18" charset="0"/>
                                </a:rPr>
                                <m:t>h</m:t>
                              </m:r>
                            </m:e>
                            <m:sup>
                              <m:r>
                                <a:rPr lang="tr-TR" b="0" i="1" dirty="0" smtClean="0">
                                  <a:latin typeface="Cambria Math" panose="02040503050406030204" pitchFamily="18" charset="0"/>
                                </a:rPr>
                                <m:t>∗</m:t>
                              </m:r>
                            </m:sup>
                          </m:sSup>
                        </m:e>
                      </m:d>
                      <m:r>
                        <a:rPr lang="tr-TR" i="1" dirty="0">
                          <a:latin typeface="Cambria Math" panose="02040503050406030204" pitchFamily="18" charset="0"/>
                        </a:rPr>
                        <m:t>=−</m:t>
                      </m:r>
                      <m:r>
                        <a:rPr lang="tr-TR" b="0" i="1" dirty="0" smtClean="0">
                          <a:latin typeface="Cambria Math" panose="02040503050406030204" pitchFamily="18" charset="0"/>
                        </a:rPr>
                        <m:t>2.88</m:t>
                      </m:r>
                      <m:r>
                        <a:rPr lang="tr-TR" b="0" i="1" dirty="0" smtClean="0">
                          <a:latin typeface="Cambria Math" panose="02040503050406030204" pitchFamily="18" charset="0"/>
                        </a:rPr>
                        <m:t>h</m:t>
                      </m:r>
                      <m:r>
                        <a:rPr lang="tr-TR" i="1" dirty="0">
                          <a:latin typeface="Cambria Math" panose="02040503050406030204" pitchFamily="18" charset="0"/>
                        </a:rPr>
                        <m:t>+</m:t>
                      </m:r>
                      <m:r>
                        <a:rPr lang="tr-TR" b="0" i="1" dirty="0" smtClean="0">
                          <a:latin typeface="Cambria Math" panose="02040503050406030204" pitchFamily="18" charset="0"/>
                        </a:rPr>
                        <m:t>2.88</m:t>
                      </m:r>
                      <m:r>
                        <a:rPr lang="tr-TR" b="0" i="1" dirty="0" smtClean="0">
                          <a:latin typeface="Cambria Math" panose="02040503050406030204" pitchFamily="18" charset="0"/>
                          <a:ea typeface="Cambria Math" panose="02040503050406030204" pitchFamily="18" charset="0"/>
                        </a:rPr>
                        <m:t>⟹</m:t>
                      </m:r>
                      <m:r>
                        <a:rPr lang="tr-TR" i="1" dirty="0">
                          <a:latin typeface="Cambria Math" panose="02040503050406030204" pitchFamily="18" charset="0"/>
                        </a:rPr>
                        <m:t>h</m:t>
                      </m:r>
                      <m:r>
                        <a:rPr lang="tr-TR" b="0" i="1" dirty="0" smtClean="0">
                          <a:latin typeface="Cambria Math" panose="02040503050406030204" pitchFamily="18" charset="0"/>
                        </a:rPr>
                        <m:t>=</m:t>
                      </m:r>
                      <m:sSup>
                        <m:sSupPr>
                          <m:ctrlPr>
                            <a:rPr lang="tr-TR" i="1" dirty="0">
                              <a:latin typeface="Cambria Math" panose="02040503050406030204" pitchFamily="18" charset="0"/>
                            </a:rPr>
                          </m:ctrlPr>
                        </m:sSupPr>
                        <m:e>
                          <m:r>
                            <a:rPr lang="tr-TR" i="1" dirty="0">
                              <a:latin typeface="Cambria Math" panose="02040503050406030204" pitchFamily="18" charset="0"/>
                            </a:rPr>
                            <m:t>h</m:t>
                          </m:r>
                        </m:e>
                        <m:sup>
                          <m:r>
                            <a:rPr lang="tr-TR" i="1" dirty="0">
                              <a:latin typeface="Cambria Math" panose="02040503050406030204" pitchFamily="18" charset="0"/>
                            </a:rPr>
                            <m:t>∗</m:t>
                          </m:r>
                        </m:sup>
                      </m:sSup>
                      <m:r>
                        <a:rPr lang="tr-TR" b="0" i="1" dirty="0" smtClean="0">
                          <a:latin typeface="Cambria Math" panose="02040503050406030204" pitchFamily="18" charset="0"/>
                        </a:rPr>
                        <m:t>=</m:t>
                      </m:r>
                      <m:r>
                        <a:rPr lang="tr-TR" b="0" i="0" dirty="0" smtClean="0">
                          <a:latin typeface="Cambria Math" panose="02040503050406030204" pitchFamily="18" charset="0"/>
                        </a:rPr>
                        <m:t>1</m:t>
                      </m:r>
                    </m:oMath>
                  </m:oMathPara>
                </a14:m>
                <a:endParaRPr lang="tr-TR" b="0" dirty="0" smtClean="0"/>
              </a:p>
              <a:p>
                <a:pPr marL="109728" indent="0">
                  <a:buNone/>
                </a:pPr>
                <a:r>
                  <a:rPr lang="tr-TR" dirty="0" smtClean="0"/>
                  <a:t>Üçüncü Tahmin Noktamız; </a:t>
                </a:r>
                <a:endParaRPr lang="tr-TR" i="1" dirty="0" smtClean="0">
                  <a:latin typeface="Cambria Math" panose="02040503050406030204" pitchFamily="18" charset="0"/>
                </a:endParaRPr>
              </a:p>
              <a:p>
                <a:pPr marL="109728" indent="0">
                  <a:buNone/>
                </a:pPr>
                <a14:m>
                  <m:oMath xmlns:m="http://schemas.openxmlformats.org/officeDocument/2006/math">
                    <m:r>
                      <a:rPr lang="tr-TR" i="1" dirty="0">
                        <a:latin typeface="Cambria Math" panose="02040503050406030204" pitchFamily="18" charset="0"/>
                      </a:rPr>
                      <m:t>𝑥</m:t>
                    </m:r>
                    <m:r>
                      <a:rPr lang="tr-TR" i="1" baseline="-25000" dirty="0" err="1">
                        <a:latin typeface="Cambria Math" panose="02040503050406030204" pitchFamily="18" charset="0"/>
                      </a:rPr>
                      <m:t>𝑛𝑒𝑤</m:t>
                    </m:r>
                    <m:r>
                      <a:rPr lang="tr-TR" i="1" dirty="0">
                        <a:latin typeface="Cambria Math" panose="02040503050406030204" pitchFamily="18" charset="0"/>
                      </a:rPr>
                      <m:t>=</m:t>
                    </m:r>
                    <m:r>
                      <a:rPr lang="tr-TR" i="1" dirty="0">
                        <a:latin typeface="Cambria Math" panose="02040503050406030204" pitchFamily="18" charset="0"/>
                      </a:rPr>
                      <m:t>𝑥</m:t>
                    </m:r>
                    <m:r>
                      <a:rPr lang="tr-TR" i="1" baseline="-25000" dirty="0">
                        <a:latin typeface="Cambria Math" panose="02040503050406030204" pitchFamily="18" charset="0"/>
                      </a:rPr>
                      <m:t>0</m:t>
                    </m:r>
                    <m:r>
                      <a:rPr lang="tr-TR" i="1" dirty="0">
                        <a:latin typeface="Cambria Math" panose="02040503050406030204" pitchFamily="18" charset="0"/>
                      </a:rPr>
                      <m:t>+</m:t>
                    </m:r>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i="1">
                            <a:latin typeface="Cambria Math" panose="02040503050406030204" pitchFamily="18" charset="0"/>
                          </a:rPr>
                          <m:t>𝑥</m:t>
                        </m:r>
                      </m:den>
                    </m:f>
                    <m:r>
                      <m:rPr>
                        <m:sty m:val="p"/>
                      </m:rPr>
                      <a:rPr lang="tr-TR">
                        <a:latin typeface="Cambria Math" panose="02040503050406030204" pitchFamily="18" charset="0"/>
                      </a:rPr>
                      <m:t>h</m:t>
                    </m:r>
                    <m:r>
                      <a:rPr lang="tr-TR">
                        <a:latin typeface="Cambria Math" panose="02040503050406030204" pitchFamily="18" charset="0"/>
                      </a:rPr>
                      <m:t>=0.2+1.2</m:t>
                    </m:r>
                    <m:r>
                      <m:rPr>
                        <m:sty m:val="p"/>
                      </m:rPr>
                      <a:rPr lang="tr-TR">
                        <a:latin typeface="Cambria Math" panose="02040503050406030204" pitchFamily="18" charset="0"/>
                      </a:rPr>
                      <m:t>h</m:t>
                    </m:r>
                    <m:r>
                      <a:rPr lang="tr-TR" b="0" i="0" smtClean="0">
                        <a:latin typeface="Cambria Math" panose="02040503050406030204" pitchFamily="18" charset="0"/>
                      </a:rPr>
                      <m:t>=1.4</m:t>
                    </m:r>
                  </m:oMath>
                </a14:m>
                <a:r>
                  <a:rPr lang="tr-TR" dirty="0"/>
                  <a:t> ; </a:t>
                </a:r>
                <a:endParaRPr lang="tr-TR" i="1" dirty="0" smtClean="0">
                  <a:latin typeface="Cambria Math" panose="02040503050406030204" pitchFamily="18" charset="0"/>
                </a:endParaRPr>
              </a:p>
              <a:p>
                <a:pPr marL="109728" indent="0">
                  <a:buNone/>
                </a:pPr>
                <a14:m>
                  <m:oMathPara xmlns:m="http://schemas.openxmlformats.org/officeDocument/2006/math">
                    <m:oMathParaPr>
                      <m:jc m:val="left"/>
                    </m:oMathParaPr>
                    <m:oMath xmlns:m="http://schemas.openxmlformats.org/officeDocument/2006/math">
                      <m:r>
                        <a:rPr lang="tr-TR" i="1" dirty="0">
                          <a:latin typeface="Cambria Math" panose="02040503050406030204" pitchFamily="18" charset="0"/>
                        </a:rPr>
                        <m:t>𝑦</m:t>
                      </m:r>
                      <m:r>
                        <a:rPr lang="tr-TR" i="1" baseline="-25000" dirty="0" err="1">
                          <a:latin typeface="Cambria Math" panose="02040503050406030204" pitchFamily="18" charset="0"/>
                        </a:rPr>
                        <m:t>𝑛𝑒𝑤</m:t>
                      </m:r>
                      <m:r>
                        <a:rPr lang="tr-TR" i="1" dirty="0">
                          <a:latin typeface="Cambria Math" panose="02040503050406030204" pitchFamily="18" charset="0"/>
                        </a:rPr>
                        <m:t>=</m:t>
                      </m:r>
                      <m:r>
                        <a:rPr lang="tr-TR" i="1" dirty="0">
                          <a:latin typeface="Cambria Math" panose="02040503050406030204" pitchFamily="18" charset="0"/>
                        </a:rPr>
                        <m:t>𝑦</m:t>
                      </m:r>
                      <m:r>
                        <a:rPr lang="tr-TR" i="1" baseline="-25000" dirty="0">
                          <a:latin typeface="Cambria Math" panose="02040503050406030204" pitchFamily="18" charset="0"/>
                        </a:rPr>
                        <m:t>0</m:t>
                      </m:r>
                      <m:r>
                        <a:rPr lang="tr-TR" i="1" dirty="0">
                          <a:latin typeface="Cambria Math" panose="02040503050406030204" pitchFamily="18" charset="0"/>
                        </a:rPr>
                        <m:t>+</m:t>
                      </m:r>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i="1">
                              <a:latin typeface="Cambria Math" panose="02040503050406030204" pitchFamily="18" charset="0"/>
                            </a:rPr>
                            <m:t>𝑦</m:t>
                          </m:r>
                        </m:den>
                      </m:f>
                      <m:r>
                        <m:rPr>
                          <m:sty m:val="p"/>
                        </m:rPr>
                        <a:rPr lang="tr-TR">
                          <a:latin typeface="Cambria Math" panose="02040503050406030204" pitchFamily="18" charset="0"/>
                        </a:rPr>
                        <m:t>h</m:t>
                      </m:r>
                      <m:r>
                        <a:rPr lang="tr-TR">
                          <a:latin typeface="Cambria Math" panose="02040503050406030204" pitchFamily="18" charset="0"/>
                        </a:rPr>
                        <m:t>=−0.2+1</m:t>
                      </m:r>
                      <m:r>
                        <a:rPr lang="tr-TR" b="0" i="0" smtClean="0">
                          <a:latin typeface="Cambria Math" panose="02040503050406030204" pitchFamily="18" charset="0"/>
                        </a:rPr>
                        <m:t>.2</m:t>
                      </m:r>
                      <m:r>
                        <m:rPr>
                          <m:sty m:val="p"/>
                        </m:rPr>
                        <a:rPr lang="tr-TR">
                          <a:latin typeface="Cambria Math" panose="02040503050406030204" pitchFamily="18" charset="0"/>
                        </a:rPr>
                        <m:t>h</m:t>
                      </m:r>
                      <m:r>
                        <a:rPr lang="tr-TR" b="0" i="0" smtClean="0">
                          <a:latin typeface="Cambria Math" panose="02040503050406030204" pitchFamily="18" charset="0"/>
                        </a:rPr>
                        <m:t>=1</m:t>
                      </m:r>
                    </m:oMath>
                  </m:oMathPara>
                </a14:m>
                <a:endParaRPr lang="tr-TR" dirty="0" smtClean="0"/>
              </a:p>
              <a:p>
                <a:pPr marL="109728" indent="0">
                  <a:buNone/>
                </a:pPr>
                <a:r>
                  <a:rPr lang="tr-TR" dirty="0" smtClean="0"/>
                  <a:t>Bundan sonraki adımlarda, aynı biçimlerde hareket ederek analitik olarak bulduğumuz optimum noktalarına ulaşırız.</a:t>
                </a:r>
              </a:p>
              <a:p>
                <a:pPr marL="109728" indent="0">
                  <a:buNone/>
                </a:pPr>
                <a:r>
                  <a:rPr lang="tr-TR" b="1" dirty="0" smtClean="0"/>
                  <a:t>Ödev 1: Bu problemi çözen bir bilgisayar programı yazınız.</a:t>
                </a:r>
              </a:p>
              <a:p>
                <a:pPr marL="109728" indent="0">
                  <a:buNone/>
                </a:pPr>
                <a:endParaRPr lang="tr-TR" dirty="0"/>
              </a:p>
              <a:p>
                <a:pPr marL="109728" indent="0">
                  <a:buNone/>
                </a:pP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r="-722"/>
                </a:stretch>
              </a:blipFill>
            </p:spPr>
            <p:txBody>
              <a:bodyPr/>
              <a:lstStyle/>
              <a:p>
                <a:r>
                  <a:rPr lang="tr-TR">
                    <a:noFill/>
                  </a:rPr>
                  <a:t> </a:t>
                </a:r>
              </a:p>
            </p:txBody>
          </p:sp>
        </mc:Fallback>
      </mc:AlternateContent>
    </p:spTree>
    <p:extLst>
      <p:ext uri="{BB962C8B-B14F-4D97-AF65-F5344CB8AC3E}">
        <p14:creationId xmlns:p14="http://schemas.microsoft.com/office/powerpoint/2010/main" val="116471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Ödev Problemin Çözümü</a:t>
            </a:r>
            <a:endParaRPr lang="tr-TR" dirty="0"/>
          </a:p>
        </p:txBody>
      </p:sp>
      <p:sp>
        <p:nvSpPr>
          <p:cNvPr id="3" name="İçerik Yer Tutucusu 2"/>
          <p:cNvSpPr>
            <a:spLocks noGrp="1"/>
          </p:cNvSpPr>
          <p:nvPr>
            <p:ph idx="1"/>
          </p:nvPr>
        </p:nvSpPr>
        <p:spPr/>
        <p:txBody>
          <a:bodyPr>
            <a:normAutofit fontScale="92500" lnSpcReduction="10000"/>
          </a:bodyPr>
          <a:lstStyle/>
          <a:p>
            <a:pPr marL="109728" indent="0">
              <a:buNone/>
            </a:pPr>
            <a:r>
              <a:rPr lang="tr-TR" dirty="0" err="1"/>
              <a:t>syms</a:t>
            </a:r>
            <a:r>
              <a:rPr lang="tr-TR" dirty="0"/>
              <a:t> f(</a:t>
            </a:r>
            <a:r>
              <a:rPr lang="tr-TR" dirty="0" err="1"/>
              <a:t>x,y</a:t>
            </a:r>
            <a:r>
              <a:rPr lang="tr-TR" dirty="0"/>
              <a:t>) g(h)</a:t>
            </a:r>
          </a:p>
          <a:p>
            <a:pPr marL="109728" indent="0">
              <a:buNone/>
            </a:pPr>
            <a:r>
              <a:rPr lang="tr-TR" dirty="0"/>
              <a:t>f(</a:t>
            </a:r>
            <a:r>
              <a:rPr lang="tr-TR" dirty="0" err="1"/>
              <a:t>x,y</a:t>
            </a:r>
            <a:r>
              <a:rPr lang="tr-TR" dirty="0"/>
              <a:t>) = 2*x*y+2*x-x^2-2*y^2;</a:t>
            </a:r>
          </a:p>
          <a:p>
            <a:pPr marL="109728" indent="0">
              <a:buNone/>
            </a:pPr>
            <a:r>
              <a:rPr lang="tr-TR" dirty="0" err="1"/>
              <a:t>dfx</a:t>
            </a:r>
            <a:r>
              <a:rPr lang="tr-TR" dirty="0"/>
              <a:t> = </a:t>
            </a:r>
            <a:r>
              <a:rPr lang="tr-TR" dirty="0" err="1"/>
              <a:t>diff</a:t>
            </a:r>
            <a:r>
              <a:rPr lang="tr-TR" dirty="0"/>
              <a:t>(</a:t>
            </a:r>
            <a:r>
              <a:rPr lang="tr-TR" dirty="0" err="1"/>
              <a:t>f,x</a:t>
            </a:r>
            <a:r>
              <a:rPr lang="tr-TR" dirty="0"/>
              <a:t>);</a:t>
            </a:r>
          </a:p>
          <a:p>
            <a:pPr marL="109728" indent="0">
              <a:buNone/>
            </a:pPr>
            <a:r>
              <a:rPr lang="tr-TR" dirty="0" err="1"/>
              <a:t>dfy</a:t>
            </a:r>
            <a:r>
              <a:rPr lang="tr-TR" dirty="0"/>
              <a:t> = </a:t>
            </a:r>
            <a:r>
              <a:rPr lang="tr-TR" dirty="0" err="1"/>
              <a:t>diff</a:t>
            </a:r>
            <a:r>
              <a:rPr lang="tr-TR" dirty="0"/>
              <a:t>(</a:t>
            </a:r>
            <a:r>
              <a:rPr lang="tr-TR" dirty="0" err="1"/>
              <a:t>f,y</a:t>
            </a:r>
            <a:r>
              <a:rPr lang="tr-TR" dirty="0"/>
              <a:t>);</a:t>
            </a:r>
          </a:p>
          <a:p>
            <a:pPr marL="109728" indent="0">
              <a:buNone/>
            </a:pPr>
            <a:r>
              <a:rPr lang="tr-TR" dirty="0"/>
              <a:t>x0=-1;y0=1;kont=1;</a:t>
            </a:r>
          </a:p>
          <a:p>
            <a:pPr marL="109728" indent="0">
              <a:buNone/>
            </a:pPr>
            <a:r>
              <a:rPr lang="tr-TR" dirty="0" err="1"/>
              <a:t>while</a:t>
            </a:r>
            <a:r>
              <a:rPr lang="tr-TR" dirty="0"/>
              <a:t> kont&gt;0.0001</a:t>
            </a:r>
          </a:p>
          <a:p>
            <a:pPr marL="109728" indent="0">
              <a:buNone/>
            </a:pPr>
            <a:r>
              <a:rPr lang="tr-TR" dirty="0"/>
              <a:t>g(h)=f(x0+double(</a:t>
            </a:r>
            <a:r>
              <a:rPr lang="tr-TR" dirty="0" err="1"/>
              <a:t>dfx</a:t>
            </a:r>
            <a:r>
              <a:rPr lang="tr-TR" dirty="0"/>
              <a:t>(x0,y0))*h,y0+double(</a:t>
            </a:r>
            <a:r>
              <a:rPr lang="tr-TR" dirty="0" err="1"/>
              <a:t>dfy</a:t>
            </a:r>
            <a:r>
              <a:rPr lang="tr-TR" dirty="0"/>
              <a:t>(x0,y0))*h);</a:t>
            </a:r>
          </a:p>
          <a:p>
            <a:pPr marL="109728" indent="0">
              <a:buNone/>
            </a:pPr>
            <a:r>
              <a:rPr lang="tr-TR" dirty="0"/>
              <a:t>dg=</a:t>
            </a:r>
            <a:r>
              <a:rPr lang="tr-TR" dirty="0" err="1"/>
              <a:t>diff</a:t>
            </a:r>
            <a:r>
              <a:rPr lang="tr-TR" dirty="0"/>
              <a:t>(</a:t>
            </a:r>
            <a:r>
              <a:rPr lang="tr-TR" dirty="0" err="1"/>
              <a:t>g,h</a:t>
            </a:r>
            <a:r>
              <a:rPr lang="tr-TR" dirty="0"/>
              <a:t>);</a:t>
            </a:r>
          </a:p>
          <a:p>
            <a:pPr marL="109728" indent="0">
              <a:buNone/>
            </a:pPr>
            <a:r>
              <a:rPr lang="tr-TR" dirty="0" err="1"/>
              <a:t>hv</a:t>
            </a:r>
            <a:r>
              <a:rPr lang="tr-TR" dirty="0"/>
              <a:t>=</a:t>
            </a:r>
            <a:r>
              <a:rPr lang="tr-TR" dirty="0" err="1"/>
              <a:t>double</a:t>
            </a:r>
            <a:r>
              <a:rPr lang="tr-TR" dirty="0"/>
              <a:t>(</a:t>
            </a:r>
            <a:r>
              <a:rPr lang="tr-TR" dirty="0" err="1"/>
              <a:t>solve</a:t>
            </a:r>
            <a:r>
              <a:rPr lang="tr-TR" dirty="0"/>
              <a:t>(</a:t>
            </a:r>
            <a:r>
              <a:rPr lang="tr-TR" dirty="0" err="1"/>
              <a:t>dg,h</a:t>
            </a:r>
            <a:r>
              <a:rPr lang="tr-TR" dirty="0"/>
              <a:t>));</a:t>
            </a:r>
          </a:p>
          <a:p>
            <a:pPr marL="109728" indent="0">
              <a:buNone/>
            </a:pPr>
            <a:r>
              <a:rPr lang="tr-TR" dirty="0"/>
              <a:t>x0_n=x0+double(</a:t>
            </a:r>
            <a:r>
              <a:rPr lang="tr-TR" dirty="0" err="1"/>
              <a:t>dfx</a:t>
            </a:r>
            <a:r>
              <a:rPr lang="tr-TR" dirty="0"/>
              <a:t>(x0,y0))*</a:t>
            </a:r>
            <a:r>
              <a:rPr lang="tr-TR" dirty="0" err="1"/>
              <a:t>hv</a:t>
            </a:r>
            <a:r>
              <a:rPr lang="tr-TR" dirty="0"/>
              <a:t>;</a:t>
            </a:r>
          </a:p>
          <a:p>
            <a:pPr marL="109728" indent="0">
              <a:buNone/>
            </a:pPr>
            <a:r>
              <a:rPr lang="tr-TR" dirty="0"/>
              <a:t>y0_n=y0+double(</a:t>
            </a:r>
            <a:r>
              <a:rPr lang="tr-TR" dirty="0" err="1"/>
              <a:t>dfy</a:t>
            </a:r>
            <a:r>
              <a:rPr lang="tr-TR" dirty="0"/>
              <a:t>(x0,y0))*</a:t>
            </a:r>
            <a:r>
              <a:rPr lang="tr-TR" dirty="0" err="1"/>
              <a:t>hv</a:t>
            </a:r>
            <a:r>
              <a:rPr lang="tr-TR" dirty="0"/>
              <a:t>;</a:t>
            </a:r>
          </a:p>
          <a:p>
            <a:pPr marL="109728" indent="0">
              <a:buNone/>
            </a:pPr>
            <a:r>
              <a:rPr lang="es-ES" dirty="0"/>
              <a:t>kont=sqrt((x0_n-x0)^2+(y0_n-y0)^2);</a:t>
            </a:r>
          </a:p>
          <a:p>
            <a:pPr marL="109728" indent="0">
              <a:buNone/>
            </a:pPr>
            <a:r>
              <a:rPr lang="tr-TR" dirty="0"/>
              <a:t>x0=x0_n;y0=y0_n;</a:t>
            </a:r>
          </a:p>
          <a:p>
            <a:pPr marL="109728" indent="0">
              <a:buNone/>
            </a:pPr>
            <a:r>
              <a:rPr lang="tr-TR" dirty="0" err="1"/>
              <a:t>end</a:t>
            </a:r>
            <a:endParaRPr lang="tr-TR" dirty="0"/>
          </a:p>
          <a:p>
            <a:pPr marL="109728" indent="0">
              <a:buNone/>
            </a:pPr>
            <a:r>
              <a:rPr lang="tr-TR" dirty="0" err="1"/>
              <a:t>sprintf</a:t>
            </a:r>
            <a:r>
              <a:rPr lang="tr-TR" dirty="0"/>
              <a:t>('Denklemin optimal </a:t>
            </a:r>
            <a:r>
              <a:rPr lang="tr-TR" dirty="0" err="1"/>
              <a:t>noktasý</a:t>
            </a:r>
            <a:r>
              <a:rPr lang="tr-TR" dirty="0"/>
              <a:t> f(%.4f,%.4f)',x0,y0)</a:t>
            </a:r>
          </a:p>
          <a:p>
            <a:pPr marL="109728" indent="0">
              <a:buNone/>
            </a:pPr>
            <a:endParaRPr lang="tr-TR" dirty="0"/>
          </a:p>
        </p:txBody>
      </p:sp>
    </p:spTree>
    <p:extLst>
      <p:ext uri="{BB962C8B-B14F-4D97-AF65-F5344CB8AC3E}">
        <p14:creationId xmlns:p14="http://schemas.microsoft.com/office/powerpoint/2010/main" val="134312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İleri </a:t>
            </a:r>
            <a:r>
              <a:rPr lang="tr-TR" dirty="0" err="1"/>
              <a:t>Gradyen</a:t>
            </a:r>
            <a:r>
              <a:rPr lang="tr-TR" dirty="0"/>
              <a:t> </a:t>
            </a:r>
            <a:r>
              <a:rPr lang="tr-TR" dirty="0" smtClean="0"/>
              <a:t>Yaklaşımları</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lstStyle/>
              <a:p>
                <a:r>
                  <a:rPr lang="tr-TR" dirty="0" smtClean="0"/>
                  <a:t>Eşlenik </a:t>
                </a:r>
                <a:r>
                  <a:rPr lang="tr-TR" dirty="0" err="1" smtClean="0"/>
                  <a:t>Gradyen</a:t>
                </a:r>
                <a:r>
                  <a:rPr lang="tr-TR" dirty="0" smtClean="0"/>
                  <a:t> Yaklaşımları</a:t>
                </a:r>
              </a:p>
              <a:p>
                <a:r>
                  <a:rPr lang="tr-TR" dirty="0" smtClean="0"/>
                  <a:t>Newton Yöntemi</a:t>
                </a:r>
              </a:p>
              <a:p>
                <a:pPr marL="109728"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𝑓</m:t>
                      </m: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r>
                                <a:rPr lang="tr-TR" i="1">
                                  <a:latin typeface="Cambria Math" panose="02040503050406030204" pitchFamily="18" charset="0"/>
                                </a:rPr>
                                <m:t>+1</m:t>
                              </m:r>
                            </m:sub>
                          </m:sSub>
                        </m:e>
                      </m:d>
                      <m:r>
                        <a:rPr lang="tr-TR" i="1">
                          <a:latin typeface="Cambria Math" panose="02040503050406030204" pitchFamily="18" charset="0"/>
                        </a:rPr>
                        <m:t>=</m:t>
                      </m:r>
                      <m:r>
                        <a:rPr lang="tr-TR" i="1">
                          <a:latin typeface="Cambria Math" panose="02040503050406030204" pitchFamily="18" charset="0"/>
                        </a:rPr>
                        <m:t>𝑓</m:t>
                      </m: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d>
                      <m:r>
                        <a:rPr lang="tr-TR" i="1">
                          <a:latin typeface="Cambria Math" panose="02040503050406030204" pitchFamily="18" charset="0"/>
                        </a:rPr>
                        <m:t>+</m:t>
                      </m:r>
                      <m:r>
                        <a:rPr lang="tr-TR">
                          <a:latin typeface="Cambria Math" panose="02040503050406030204" pitchFamily="18" charset="0"/>
                        </a:rPr>
                        <m:t>𝛻</m:t>
                      </m:r>
                      <m:sSup>
                        <m:sSupPr>
                          <m:ctrlPr>
                            <a:rPr lang="tr-TR" i="1" smtClean="0">
                              <a:latin typeface="Cambria Math" panose="02040503050406030204" pitchFamily="18" charset="0"/>
                            </a:rPr>
                          </m:ctrlPr>
                        </m:sSupPr>
                        <m:e>
                          <m:r>
                            <a:rPr lang="tr-TR">
                              <a:latin typeface="Cambria Math" panose="02040503050406030204" pitchFamily="18" charset="0"/>
                            </a:rPr>
                            <m:t>𝑓</m:t>
                          </m:r>
                        </m:e>
                        <m:sup>
                          <m:r>
                            <a:rPr lang="tr-TR" b="0" i="1" smtClean="0">
                              <a:latin typeface="Cambria Math" panose="02040503050406030204" pitchFamily="18" charset="0"/>
                            </a:rPr>
                            <m:t>𝑇</m:t>
                          </m:r>
                        </m:sup>
                      </m:sSup>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r>
                                <a:rPr lang="tr-TR" i="1">
                                  <a:latin typeface="Cambria Math" panose="02040503050406030204" pitchFamily="18" charset="0"/>
                                </a:rPr>
                                <m:t>+1</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d>
                      <m:r>
                        <a:rPr lang="tr-TR" i="1">
                          <a:latin typeface="Cambria Math" panose="02040503050406030204" pitchFamily="18" charset="0"/>
                        </a:rPr>
                        <m:t>+</m:t>
                      </m:r>
                      <m:f>
                        <m:fPr>
                          <m:ctrlPr>
                            <a:rPr lang="tr-TR" i="1" smtClean="0">
                              <a:latin typeface="Cambria Math" panose="02040503050406030204" pitchFamily="18" charset="0"/>
                            </a:rPr>
                          </m:ctrlPr>
                        </m:fPr>
                        <m:num>
                          <m:r>
                            <a:rPr lang="tr-TR" b="0" i="1" smtClean="0">
                              <a:latin typeface="Cambria Math" panose="02040503050406030204" pitchFamily="18" charset="0"/>
                            </a:rPr>
                            <m:t>1</m:t>
                          </m:r>
                        </m:num>
                        <m:den>
                          <m:r>
                            <a:rPr lang="tr-TR" b="0" i="1" smtClean="0">
                              <a:latin typeface="Cambria Math" panose="02040503050406030204" pitchFamily="18" charset="0"/>
                            </a:rPr>
                            <m:t>2</m:t>
                          </m:r>
                        </m:den>
                      </m:f>
                      <m:sSup>
                        <m:sSupPr>
                          <m:ctrlPr>
                            <a:rPr lang="tr-TR" i="1" smtClean="0">
                              <a:latin typeface="Cambria Math" panose="02040503050406030204" pitchFamily="18" charset="0"/>
                            </a:rPr>
                          </m:ctrlPr>
                        </m:sSupPr>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r>
                                    <a:rPr lang="tr-TR" i="1">
                                      <a:latin typeface="Cambria Math" panose="02040503050406030204" pitchFamily="18" charset="0"/>
                                    </a:rPr>
                                    <m:t>+1</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d>
                        </m:e>
                        <m:sup>
                          <m:r>
                            <a:rPr lang="tr-TR" b="0" i="1" smtClean="0">
                              <a:latin typeface="Cambria Math" panose="02040503050406030204" pitchFamily="18" charset="0"/>
                            </a:rPr>
                            <m:t>𝑇</m:t>
                          </m:r>
                        </m:sup>
                      </m:sSup>
                      <m:sSub>
                        <m:sSubPr>
                          <m:ctrlPr>
                            <a:rPr lang="tr-TR" i="1" smtClean="0">
                              <a:latin typeface="Cambria Math" panose="02040503050406030204" pitchFamily="18" charset="0"/>
                            </a:rPr>
                          </m:ctrlPr>
                        </m:sSubPr>
                        <m:e>
                          <m:r>
                            <a:rPr lang="tr-TR" b="0" i="1" smtClean="0">
                              <a:latin typeface="Cambria Math" panose="02040503050406030204" pitchFamily="18" charset="0"/>
                            </a:rPr>
                            <m:t>𝐻</m:t>
                          </m:r>
                        </m:e>
                        <m:sub>
                          <m:r>
                            <a:rPr lang="tr-TR" b="0" i="1" smtClean="0">
                              <a:latin typeface="Cambria Math" panose="02040503050406030204" pitchFamily="18" charset="0"/>
                            </a:rPr>
                            <m:t>𝑖</m:t>
                          </m:r>
                        </m:sub>
                      </m:sSub>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r>
                                <a:rPr lang="tr-TR" i="1">
                                  <a:latin typeface="Cambria Math" panose="02040503050406030204" pitchFamily="18" charset="0"/>
                                </a:rPr>
                                <m:t>+1</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d>
                    </m:oMath>
                  </m:oMathPara>
                </a14:m>
                <a:endParaRPr lang="tr-TR" dirty="0" smtClean="0"/>
              </a:p>
              <a:p>
                <a:pPr marL="109728" indent="0">
                  <a:buNone/>
                </a:pPr>
                <a:r>
                  <a:rPr lang="tr-TR" dirty="0" smtClean="0"/>
                  <a:t>Gerekli düzenlemelerden sonra;</a:t>
                </a:r>
              </a:p>
              <a:p>
                <a:pPr marL="109728"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r>
                            <a:rPr lang="tr-TR" i="1">
                              <a:latin typeface="Cambria Math" panose="02040503050406030204" pitchFamily="18" charset="0"/>
                            </a:rPr>
                            <m:t>+1</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r>
                        <a:rPr lang="tr-TR" b="0" i="0" smtClean="0">
                          <a:latin typeface="Cambria Math" panose="02040503050406030204" pitchFamily="18" charset="0"/>
                        </a:rPr>
                        <m:t>−</m:t>
                      </m:r>
                      <m:sSubSup>
                        <m:sSubSupPr>
                          <m:ctrlPr>
                            <a:rPr lang="tr-TR" b="0" i="1" smtClean="0">
                              <a:latin typeface="Cambria Math" panose="02040503050406030204" pitchFamily="18" charset="0"/>
                            </a:rPr>
                          </m:ctrlPr>
                        </m:sSubSupPr>
                        <m:e>
                          <m:r>
                            <a:rPr lang="tr-TR" b="0" i="1" smtClean="0">
                              <a:latin typeface="Cambria Math" panose="02040503050406030204" pitchFamily="18" charset="0"/>
                            </a:rPr>
                            <m:t>𝐻</m:t>
                          </m:r>
                        </m:e>
                        <m:sub>
                          <m:r>
                            <a:rPr lang="tr-TR" b="0" i="1" smtClean="0">
                              <a:latin typeface="Cambria Math" panose="02040503050406030204" pitchFamily="18" charset="0"/>
                            </a:rPr>
                            <m:t>𝑖</m:t>
                          </m:r>
                        </m:sub>
                        <m:sup>
                          <m:r>
                            <a:rPr lang="tr-TR" b="0" i="1" smtClean="0">
                              <a:latin typeface="Cambria Math" panose="02040503050406030204" pitchFamily="18" charset="0"/>
                            </a:rPr>
                            <m:t>−1</m:t>
                          </m:r>
                        </m:sup>
                      </m:sSubSup>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𝑓</m:t>
                      </m:r>
                    </m:oMath>
                  </m:oMathPara>
                </a14:m>
                <a:endParaRPr lang="tr-TR" dirty="0" smtClean="0"/>
              </a:p>
              <a:p>
                <a:pPr marL="109728" indent="0">
                  <a:buNone/>
                </a:pPr>
                <a:r>
                  <a:rPr lang="tr-TR" smtClean="0"/>
                  <a:t>olur</a:t>
                </a:r>
                <a:r>
                  <a:rPr lang="tr-TR" dirty="0" smtClean="0"/>
                  <a:t>.</a:t>
                </a:r>
              </a:p>
              <a:p>
                <a:pPr marL="109728" indent="0">
                  <a:buNone/>
                </a:pPr>
                <a:r>
                  <a:rPr lang="tr-TR" dirty="0" smtClean="0"/>
                  <a:t>Bu noktada çok çeşitli algoritmalar geliştirilmiştir.</a:t>
                </a:r>
              </a:p>
              <a:p>
                <a:r>
                  <a:rPr lang="tr-TR" dirty="0" err="1"/>
                  <a:t>Marquardt</a:t>
                </a:r>
                <a:r>
                  <a:rPr lang="tr-TR" dirty="0"/>
                  <a:t> </a:t>
                </a:r>
                <a:r>
                  <a:rPr lang="tr-TR" dirty="0" err="1" smtClean="0"/>
                  <a:t>Method</a:t>
                </a:r>
                <a:endParaRPr lang="tr-TR" dirty="0" smtClean="0"/>
              </a:p>
              <a:p>
                <a:r>
                  <a:rPr lang="tr-TR" dirty="0" err="1"/>
                  <a:t>Quasi</a:t>
                </a:r>
                <a:r>
                  <a:rPr lang="tr-TR" dirty="0"/>
                  <a:t>-Newton </a:t>
                </a:r>
                <a:r>
                  <a:rPr lang="tr-TR" dirty="0" err="1" smtClean="0"/>
                  <a:t>Methodları</a:t>
                </a:r>
                <a:endParaRPr lang="tr-TR" dirty="0" smtClean="0"/>
              </a:p>
              <a:p>
                <a:pPr lvl="1"/>
                <a:r>
                  <a:rPr lang="tr-TR" dirty="0" err="1" smtClean="0"/>
                  <a:t>Davidon-Fletcher-Powell</a:t>
                </a:r>
                <a:r>
                  <a:rPr lang="tr-TR" dirty="0" smtClean="0"/>
                  <a:t> </a:t>
                </a:r>
                <a:r>
                  <a:rPr lang="tr-TR" dirty="0"/>
                  <a:t>(DFP) </a:t>
                </a:r>
                <a:r>
                  <a:rPr lang="tr-TR" dirty="0" smtClean="0"/>
                  <a:t>ve</a:t>
                </a:r>
              </a:p>
              <a:p>
                <a:pPr lvl="1"/>
                <a:r>
                  <a:rPr lang="tr-TR" dirty="0" err="1" smtClean="0"/>
                  <a:t>Broyden-Fletcher-Goldfarb-Shanno</a:t>
                </a:r>
                <a:r>
                  <a:rPr lang="tr-TR" dirty="0" smtClean="0"/>
                  <a:t> </a:t>
                </a:r>
                <a:r>
                  <a:rPr lang="tr-TR" dirty="0"/>
                  <a:t>(BFGS) </a:t>
                </a:r>
                <a:r>
                  <a:rPr lang="tr-TR" dirty="0" smtClean="0"/>
                  <a:t>algoritmaları. </a:t>
                </a: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t="-906"/>
                </a:stretch>
              </a:blipFill>
            </p:spPr>
            <p:txBody>
              <a:bodyPr/>
              <a:lstStyle/>
              <a:p>
                <a:r>
                  <a:rPr lang="tr-TR">
                    <a:noFill/>
                  </a:rPr>
                  <a:t> </a:t>
                </a:r>
              </a:p>
            </p:txBody>
          </p:sp>
        </mc:Fallback>
      </mc:AlternateContent>
    </p:spTree>
    <p:extLst>
      <p:ext uri="{BB962C8B-B14F-4D97-AF65-F5344CB8AC3E}">
        <p14:creationId xmlns:p14="http://schemas.microsoft.com/office/powerpoint/2010/main" val="213809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Kısıtlamalı Optimizasyon</a:t>
            </a:r>
            <a:endParaRPr lang="tr-TR" dirty="0"/>
          </a:p>
        </p:txBody>
      </p:sp>
      <p:sp>
        <p:nvSpPr>
          <p:cNvPr id="3" name="Content Placeholder 2"/>
          <p:cNvSpPr>
            <a:spLocks noGrp="1"/>
          </p:cNvSpPr>
          <p:nvPr>
            <p:ph idx="1"/>
          </p:nvPr>
        </p:nvSpPr>
        <p:spPr/>
        <p:txBody>
          <a:bodyPr/>
          <a:lstStyle/>
          <a:p>
            <a:pPr lvl="1">
              <a:buFont typeface="Arial" panose="020B0604020202020204" pitchFamily="34" charset="0"/>
              <a:buChar char="•"/>
            </a:pPr>
            <a:r>
              <a:rPr lang="tr-TR" sz="2400" dirty="0" smtClean="0"/>
              <a:t>Doğrusal Kısıtlamalı Problemler</a:t>
            </a:r>
          </a:p>
          <a:p>
            <a:pPr lvl="2">
              <a:buFont typeface="Arial" panose="020B0604020202020204" pitchFamily="34" charset="0"/>
              <a:buChar char="•"/>
            </a:pPr>
            <a:r>
              <a:rPr lang="tr-TR" dirty="0" smtClean="0"/>
              <a:t>Doğrusal Programlama Problemi için Excel Kullanımı</a:t>
            </a:r>
          </a:p>
          <a:p>
            <a:pPr lvl="1">
              <a:buFont typeface="Arial" panose="020B0604020202020204" pitchFamily="34" charset="0"/>
              <a:buChar char="•"/>
            </a:pPr>
            <a:r>
              <a:rPr lang="tr-TR" sz="2400" dirty="0" smtClean="0"/>
              <a:t>Doğrusal Olmayan Kısıtlamalı Optimizasyon Problemleri</a:t>
            </a:r>
          </a:p>
          <a:p>
            <a:pPr lvl="2">
              <a:buFont typeface="Arial" panose="020B0604020202020204" pitchFamily="34" charset="0"/>
              <a:buChar char="•"/>
            </a:pPr>
            <a:r>
              <a:rPr lang="tr-TR" dirty="0"/>
              <a:t>Doğrusal Olmayan Kısıtlamalı Optimizasyon Problemi için Excel Kullanımı</a:t>
            </a:r>
          </a:p>
          <a:p>
            <a:pPr lvl="1">
              <a:buFont typeface="Arial" panose="020B0604020202020204" pitchFamily="34" charset="0"/>
              <a:buChar char="•"/>
            </a:pPr>
            <a:r>
              <a:rPr lang="tr-TR" sz="2400" dirty="0" err="1" smtClean="0"/>
              <a:t>Matlab</a:t>
            </a:r>
            <a:r>
              <a:rPr lang="tr-TR" sz="2400" dirty="0" smtClean="0"/>
              <a:t> ile Optimizasyon</a:t>
            </a:r>
          </a:p>
          <a:p>
            <a:pPr lvl="2">
              <a:buFont typeface="Arial" panose="020B0604020202020204" pitchFamily="34" charset="0"/>
              <a:buChar char="•"/>
            </a:pPr>
            <a:r>
              <a:rPr lang="tr-TR" dirty="0" smtClean="0"/>
              <a:t>Bir boyutlu Optimizasyon</a:t>
            </a:r>
          </a:p>
          <a:p>
            <a:pPr lvl="2">
              <a:buFont typeface="Arial" panose="020B0604020202020204" pitchFamily="34" charset="0"/>
              <a:buChar char="•"/>
            </a:pPr>
            <a:r>
              <a:rPr lang="tr-TR" dirty="0" smtClean="0"/>
              <a:t>Çok Boyutlu Optimizasyon</a:t>
            </a:r>
          </a:p>
          <a:p>
            <a:pPr marL="704088" lvl="2" indent="0">
              <a:buNone/>
            </a:pPr>
            <a:endParaRPr lang="tr-TR" dirty="0"/>
          </a:p>
          <a:p>
            <a:pPr lvl="2">
              <a:buFont typeface="Arial" panose="020B0604020202020204" pitchFamily="34" charset="0"/>
              <a:buChar char="•"/>
            </a:pPr>
            <a:endParaRPr lang="tr-TR" dirty="0"/>
          </a:p>
        </p:txBody>
      </p:sp>
    </p:spTree>
    <p:extLst>
      <p:ext uri="{BB962C8B-B14F-4D97-AF65-F5344CB8AC3E}">
        <p14:creationId xmlns:p14="http://schemas.microsoft.com/office/powerpoint/2010/main" val="426984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Mühendislik Uygulamaları Açısından Optimizasyonun Temel Unsurları</a:t>
            </a:r>
            <a:endParaRPr lang="tr-TR" b="1" dirty="0"/>
          </a:p>
        </p:txBody>
      </p:sp>
      <p:sp>
        <p:nvSpPr>
          <p:cNvPr id="3" name="Content Placeholder 2"/>
          <p:cNvSpPr>
            <a:spLocks noGrp="1"/>
          </p:cNvSpPr>
          <p:nvPr>
            <p:ph idx="1"/>
          </p:nvPr>
        </p:nvSpPr>
        <p:spPr/>
        <p:txBody>
          <a:bodyPr/>
          <a:lstStyle/>
          <a:p>
            <a:r>
              <a:rPr lang="tr-TR" dirty="0" smtClean="0"/>
              <a:t>Problemin, hedefimizi içeren bir </a:t>
            </a:r>
            <a:r>
              <a:rPr lang="tr-TR" b="1" i="1" dirty="0" smtClean="0"/>
              <a:t>amaç fonksiyonu</a:t>
            </a:r>
            <a:r>
              <a:rPr lang="tr-TR" dirty="0" smtClean="0"/>
              <a:t> olacaktır.</a:t>
            </a:r>
          </a:p>
          <a:p>
            <a:r>
              <a:rPr lang="tr-TR" dirty="0" smtClean="0"/>
              <a:t>Bir takım </a:t>
            </a:r>
            <a:r>
              <a:rPr lang="tr-TR" b="1" i="1" dirty="0" smtClean="0"/>
              <a:t>tasarım değişkenleri </a:t>
            </a:r>
            <a:r>
              <a:rPr lang="tr-TR" dirty="0" smtClean="0"/>
              <a:t>olacaktır. Bu değişkenler reel veya tamsayı olabilirler.</a:t>
            </a:r>
          </a:p>
          <a:p>
            <a:r>
              <a:rPr lang="tr-TR" dirty="0" smtClean="0"/>
              <a:t>Problemde çalıştığımız sınırlayıcı koşulları tanımlayan </a:t>
            </a:r>
            <a:r>
              <a:rPr lang="tr-TR" b="1" i="1" dirty="0" smtClean="0"/>
              <a:t>kısıtlar</a:t>
            </a:r>
            <a:r>
              <a:rPr lang="tr-TR" dirty="0" smtClean="0"/>
              <a:t> olacaktır.</a:t>
            </a:r>
          </a:p>
          <a:p>
            <a:endParaRPr lang="tr-TR" dirty="0"/>
          </a:p>
          <a:p>
            <a:endParaRPr lang="tr-TR" dirty="0" smtClean="0"/>
          </a:p>
          <a:p>
            <a:r>
              <a:rPr lang="tr-TR" dirty="0" smtClean="0"/>
              <a:t>Bu ders kapsamında, </a:t>
            </a:r>
          </a:p>
          <a:p>
            <a:pPr lvl="1"/>
            <a:r>
              <a:rPr lang="tr-TR" b="1" dirty="0" smtClean="0">
                <a:solidFill>
                  <a:schemeClr val="accent6"/>
                </a:solidFill>
              </a:rPr>
              <a:t>Tek boyutlu, kısıtlamasız optimizasyon</a:t>
            </a:r>
          </a:p>
          <a:p>
            <a:pPr lvl="1"/>
            <a:r>
              <a:rPr lang="tr-TR" b="1" dirty="0" smtClean="0">
                <a:solidFill>
                  <a:schemeClr val="accent6"/>
                </a:solidFill>
              </a:rPr>
              <a:t>Çok boyutlu, kısıtlamasız optimizasyon</a:t>
            </a:r>
          </a:p>
          <a:p>
            <a:pPr lvl="1"/>
            <a:r>
              <a:rPr lang="tr-TR" b="1" dirty="0" smtClean="0">
                <a:solidFill>
                  <a:schemeClr val="accent6"/>
                </a:solidFill>
              </a:rPr>
              <a:t>Kısıtlamalı optimizasyon</a:t>
            </a:r>
          </a:p>
          <a:p>
            <a:pPr marL="111600" lvl="1" indent="0">
              <a:buNone/>
            </a:pPr>
            <a:r>
              <a:rPr lang="tr-TR" sz="2400" dirty="0" smtClean="0"/>
              <a:t>Konularını tartışacağız.</a:t>
            </a:r>
            <a:endParaRPr lang="tr-TR" sz="2400" dirty="0"/>
          </a:p>
          <a:p>
            <a:pPr marL="411480" lvl="1" indent="0">
              <a:buNone/>
            </a:pPr>
            <a:endParaRPr lang="tr-TR" dirty="0"/>
          </a:p>
          <a:p>
            <a:pPr lvl="1"/>
            <a:endParaRPr lang="tr-TR" sz="2400" dirty="0"/>
          </a:p>
        </p:txBody>
      </p:sp>
    </p:spTree>
    <p:extLst>
      <p:ext uri="{BB962C8B-B14F-4D97-AF65-F5344CB8AC3E}">
        <p14:creationId xmlns:p14="http://schemas.microsoft.com/office/powerpoint/2010/main" val="178059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tr-TR" sz="2400" dirty="0" smtClean="0"/>
              <a:t>Doğrusal Kısıtlamalı Problemler</a:t>
            </a:r>
          </a:p>
        </p:txBody>
      </p:sp>
      <p:sp>
        <p:nvSpPr>
          <p:cNvPr id="3" name="Content Placeholder 2"/>
          <p:cNvSpPr>
            <a:spLocks noGrp="1"/>
          </p:cNvSpPr>
          <p:nvPr>
            <p:ph idx="1"/>
          </p:nvPr>
        </p:nvSpPr>
        <p:spPr/>
        <p:txBody>
          <a:bodyPr/>
          <a:lstStyle/>
          <a:p>
            <a:r>
              <a:rPr lang="tr-TR" b="1" dirty="0" smtClean="0"/>
              <a:t>Örnek: </a:t>
            </a:r>
            <a:r>
              <a:rPr lang="tr-TR" dirty="0" smtClean="0"/>
              <a:t>Bir rafineri, her hafta sabit miktarda ham petrol almakta ve ürün olarak normal ve süper benzin üretmektedir. Her iki ürünü de ürettiği kadar satabilmektedir. Ürünlerin karlılık marjı birbirinden farklıdır. Ancak üretimleri hem zaman hem de depolama açısından sınırlıdır. Örneğin herhangi bir anda sadece bir ürün üretilebilmektedir. Tesis haftada 80 saat çalışabilmektedir. Her ürün için  depolama hacmi sınırı vardır. </a:t>
            </a:r>
            <a:r>
              <a:rPr lang="tr-TR" dirty="0" smtClean="0">
                <a:hlinkClick r:id="rId2" action="ppaction://hlinkfile"/>
              </a:rPr>
              <a:t>Tüm kısıtlar aşağıdaki tabloda verilmektedir</a:t>
            </a:r>
            <a:r>
              <a:rPr lang="tr-TR" dirty="0" smtClean="0"/>
              <a:t>.</a:t>
            </a:r>
            <a:endParaRPr lang="tr-TR" dirty="0"/>
          </a:p>
        </p:txBody>
      </p:sp>
      <p:pic>
        <p:nvPicPr>
          <p:cNvPr id="4" name="Picture 3">
            <a:hlinkClick r:id="rId3" action="ppaction://hlinkfile"/>
          </p:cNvPr>
          <p:cNvPicPr>
            <a:picLocks noChangeAspect="1"/>
          </p:cNvPicPr>
          <p:nvPr/>
        </p:nvPicPr>
        <p:blipFill>
          <a:blip r:embed="rId4"/>
          <a:stretch>
            <a:fillRect/>
          </a:stretch>
        </p:blipFill>
        <p:spPr>
          <a:xfrm>
            <a:off x="1047727" y="3430348"/>
            <a:ext cx="9833629" cy="3091476"/>
          </a:xfrm>
          <a:prstGeom prst="rect">
            <a:avLst/>
          </a:prstGeom>
        </p:spPr>
      </p:pic>
    </p:spTree>
    <p:extLst>
      <p:ext uri="{BB962C8B-B14F-4D97-AF65-F5344CB8AC3E}">
        <p14:creationId xmlns:p14="http://schemas.microsoft.com/office/powerpoint/2010/main" val="143461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Doğrusal Olmayan Kısıtlamalı Optimizasyon </a:t>
            </a:r>
            <a:r>
              <a:rPr lang="tr-TR" b="1" dirty="0" smtClean="0"/>
              <a:t>Problemleri</a:t>
            </a:r>
            <a:endParaRPr lang="tr-TR"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109728" indent="0">
                  <a:buNone/>
                </a:pPr>
                <a:r>
                  <a:rPr lang="tr-TR" b="1" dirty="0" smtClean="0"/>
                  <a:t>Örnek: </a:t>
                </a:r>
                <a:r>
                  <a:rPr lang="tr-TR" dirty="0" smtClean="0"/>
                  <a:t>Bir savaş bölgesinde mültecilere havadan paraşüt ile malzeme yardımı yapılacaktır. Güvenlik gerekçesi ile malzemelerin </a:t>
                </a:r>
                <a14:m>
                  <m:oMath xmlns:m="http://schemas.openxmlformats.org/officeDocument/2006/math">
                    <m:r>
                      <a:rPr lang="tr-TR" i="1" dirty="0" smtClean="0">
                        <a:latin typeface="Cambria Math" panose="02040503050406030204" pitchFamily="18" charset="0"/>
                      </a:rPr>
                      <m:t>500 </m:t>
                    </m:r>
                    <m:r>
                      <a:rPr lang="tr-TR" i="1" dirty="0" smtClean="0">
                        <a:latin typeface="Cambria Math" panose="02040503050406030204" pitchFamily="18" charset="0"/>
                      </a:rPr>
                      <m:t>𝑚</m:t>
                    </m:r>
                  </m:oMath>
                </a14:m>
                <a:r>
                  <a:rPr lang="tr-TR" dirty="0" smtClean="0"/>
                  <a:t> yüksekten atılması zorunludur. Yere çarpma anında maksimum hız </a:t>
                </a:r>
                <a14:m>
                  <m:oMath xmlns:m="http://schemas.openxmlformats.org/officeDocument/2006/math">
                    <m:sSub>
                      <m:sSubPr>
                        <m:ctrlPr>
                          <a:rPr lang="tr-TR" i="1" dirty="0" smtClean="0">
                            <a:latin typeface="Cambria Math" panose="02040503050406030204" pitchFamily="18" charset="0"/>
                          </a:rPr>
                        </m:ctrlPr>
                      </m:sSubPr>
                      <m:e>
                        <m:r>
                          <a:rPr lang="tr-TR" b="0" i="1" dirty="0" smtClean="0">
                            <a:latin typeface="Cambria Math" panose="02040503050406030204" pitchFamily="18" charset="0"/>
                          </a:rPr>
                          <m:t>𝑣</m:t>
                        </m:r>
                      </m:e>
                      <m:sub>
                        <m:r>
                          <a:rPr lang="tr-TR" b="0" i="1" dirty="0" smtClean="0">
                            <a:latin typeface="Cambria Math" panose="02040503050406030204" pitchFamily="18" charset="0"/>
                          </a:rPr>
                          <m:t>𝑐</m:t>
                        </m:r>
                      </m:sub>
                    </m:sSub>
                    <m:r>
                      <a:rPr lang="tr-TR" i="1" dirty="0" smtClean="0">
                        <a:latin typeface="Cambria Math" panose="02040503050406030204" pitchFamily="18" charset="0"/>
                      </a:rPr>
                      <m:t>=20 </m:t>
                    </m:r>
                    <m:r>
                      <a:rPr lang="tr-TR" i="1" dirty="0" smtClean="0">
                        <a:latin typeface="Cambria Math" panose="02040503050406030204" pitchFamily="18" charset="0"/>
                      </a:rPr>
                      <m:t>𝑚</m:t>
                    </m:r>
                    <m:r>
                      <a:rPr lang="tr-TR" i="1" dirty="0" smtClean="0">
                        <a:latin typeface="Cambria Math" panose="02040503050406030204" pitchFamily="18" charset="0"/>
                      </a:rPr>
                      <m:t>/</m:t>
                    </m:r>
                    <m:r>
                      <a:rPr lang="tr-TR" i="1" dirty="0" smtClean="0">
                        <a:latin typeface="Cambria Math" panose="02040503050406030204" pitchFamily="18" charset="0"/>
                      </a:rPr>
                      <m:t>𝑠</m:t>
                    </m:r>
                    <m:r>
                      <a:rPr lang="tr-TR" i="1" dirty="0" smtClean="0">
                        <a:latin typeface="Cambria Math" panose="02040503050406030204" pitchFamily="18" charset="0"/>
                      </a:rPr>
                      <m:t> </m:t>
                    </m:r>
                  </m:oMath>
                </a14:m>
                <a:r>
                  <a:rPr lang="tr-TR" dirty="0" smtClean="0"/>
                  <a:t>değerini aşmamalıdır. Paraşütler uçağı terk eder etmez açılabilmektedir. Toplam yardım malzemesi </a:t>
                </a:r>
                <a14:m>
                  <m:oMath xmlns:m="http://schemas.openxmlformats.org/officeDocument/2006/math">
                    <m:r>
                      <a:rPr lang="tr-TR" i="1" dirty="0" smtClean="0">
                        <a:latin typeface="Cambria Math" panose="02040503050406030204" pitchFamily="18" charset="0"/>
                      </a:rPr>
                      <m:t>𝑀</m:t>
                    </m:r>
                    <m:r>
                      <a:rPr lang="tr-TR" i="1" baseline="-25000" dirty="0" err="1" smtClean="0">
                        <a:latin typeface="Cambria Math" panose="02040503050406030204" pitchFamily="18" charset="0"/>
                      </a:rPr>
                      <m:t>𝑡</m:t>
                    </m:r>
                    <m:r>
                      <a:rPr lang="tr-TR" i="1" dirty="0" smtClean="0">
                        <a:latin typeface="Cambria Math" panose="02040503050406030204" pitchFamily="18" charset="0"/>
                      </a:rPr>
                      <m:t> </m:t>
                    </m:r>
                  </m:oMath>
                </a14:m>
                <a:r>
                  <a:rPr lang="tr-TR" dirty="0" err="1" smtClean="0"/>
                  <a:t>dir</a:t>
                </a:r>
                <a:r>
                  <a:rPr lang="tr-TR" dirty="0" smtClean="0"/>
                  <a:t>. Yardım malzemesini </a:t>
                </a:r>
                <a14:m>
                  <m:oMath xmlns:m="http://schemas.openxmlformats.org/officeDocument/2006/math">
                    <m:r>
                      <a:rPr lang="tr-TR" i="1" dirty="0" smtClean="0">
                        <a:latin typeface="Cambria Math" panose="02040503050406030204" pitchFamily="18" charset="0"/>
                      </a:rPr>
                      <m:t>𝑛</m:t>
                    </m:r>
                  </m:oMath>
                </a14:m>
                <a:r>
                  <a:rPr lang="tr-TR" dirty="0" smtClean="0"/>
                  <a:t> sayıda paraşüt ile indirmeye müsaade edilmektedir. Amaç en az maliyetle işin görülmesidir. Paraşüt maliyetine etki eden etmenler şu şekildedir.</a:t>
                </a:r>
              </a:p>
              <a:p>
                <a:pPr marL="109728" indent="0">
                  <a:buNone/>
                </a:pPr>
                <a:r>
                  <a:rPr lang="tr-TR" dirty="0" smtClean="0"/>
                  <a:t>Paraşütün alanı </a:t>
                </a:r>
                <a14:m>
                  <m:oMath xmlns:m="http://schemas.openxmlformats.org/officeDocument/2006/math">
                    <m:r>
                      <a:rPr lang="tr-TR" i="1" dirty="0" smtClean="0">
                        <a:latin typeface="Cambria Math" panose="02040503050406030204" pitchFamily="18" charset="0"/>
                      </a:rPr>
                      <m:t>𝐴</m:t>
                    </m:r>
                    <m:r>
                      <a:rPr lang="tr-TR" i="1" dirty="0" smtClean="0">
                        <a:latin typeface="Cambria Math" panose="02040503050406030204" pitchFamily="18" charset="0"/>
                      </a:rPr>
                      <m:t>=2</m:t>
                    </m:r>
                    <m:r>
                      <a:rPr lang="tr-TR" i="1" dirty="0" smtClean="0">
                        <a:latin typeface="Cambria Math" panose="02040503050406030204" pitchFamily="18" charset="0"/>
                        <a:ea typeface="Cambria Math" panose="02040503050406030204" pitchFamily="18" charset="0"/>
                      </a:rPr>
                      <m:t>𝜋</m:t>
                    </m:r>
                    <m:sSup>
                      <m:sSupPr>
                        <m:ctrlPr>
                          <a:rPr lang="tr-TR" i="1" dirty="0" smtClean="0">
                            <a:latin typeface="Cambria Math" panose="02040503050406030204" pitchFamily="18" charset="0"/>
                            <a:ea typeface="Cambria Math" panose="02040503050406030204" pitchFamily="18" charset="0"/>
                          </a:rPr>
                        </m:ctrlPr>
                      </m:sSupPr>
                      <m:e>
                        <m:r>
                          <a:rPr lang="tr-TR" b="0" i="1" dirty="0" smtClean="0">
                            <a:latin typeface="Cambria Math" panose="02040503050406030204" pitchFamily="18" charset="0"/>
                            <a:ea typeface="Cambria Math" panose="02040503050406030204" pitchFamily="18" charset="0"/>
                          </a:rPr>
                          <m:t>𝑟</m:t>
                        </m:r>
                      </m:e>
                      <m:sup>
                        <m:r>
                          <a:rPr lang="tr-TR" b="0" i="1" dirty="0" smtClean="0">
                            <a:latin typeface="Cambria Math" panose="02040503050406030204" pitchFamily="18" charset="0"/>
                            <a:ea typeface="Cambria Math" panose="02040503050406030204" pitchFamily="18" charset="0"/>
                          </a:rPr>
                          <m:t>2</m:t>
                        </m:r>
                      </m:sup>
                    </m:sSup>
                  </m:oMath>
                </a14:m>
                <a:r>
                  <a:rPr lang="tr-TR" dirty="0" smtClean="0"/>
                  <a:t>; Taşınan kütleyi paraşüte bağlayan 16 adet ipin uzunluğu </a:t>
                </a:r>
                <a14:m>
                  <m:oMath xmlns:m="http://schemas.openxmlformats.org/officeDocument/2006/math">
                    <m:r>
                      <a:rPr lang="tr-TR" i="1" dirty="0" smtClean="0">
                        <a:latin typeface="Cambria Math" panose="02040503050406030204" pitchFamily="18" charset="0"/>
                      </a:rPr>
                      <m:t>𝑙</m:t>
                    </m:r>
                    <m:r>
                      <a:rPr lang="tr-TR" i="1" dirty="0" smtClean="0">
                        <a:latin typeface="Cambria Math" panose="02040503050406030204" pitchFamily="18" charset="0"/>
                      </a:rPr>
                      <m:t>=</m:t>
                    </m:r>
                    <m:rad>
                      <m:radPr>
                        <m:degHide m:val="on"/>
                        <m:ctrlPr>
                          <a:rPr lang="tr-TR" i="1" dirty="0" smtClean="0">
                            <a:latin typeface="Cambria Math" panose="02040503050406030204" pitchFamily="18" charset="0"/>
                          </a:rPr>
                        </m:ctrlPr>
                      </m:radPr>
                      <m:deg/>
                      <m:e>
                        <m:r>
                          <a:rPr lang="tr-TR" b="0" i="1" dirty="0" smtClean="0">
                            <a:latin typeface="Cambria Math" panose="02040503050406030204" pitchFamily="18" charset="0"/>
                          </a:rPr>
                          <m:t>2</m:t>
                        </m:r>
                      </m:e>
                    </m:rad>
                    <m:r>
                      <a:rPr lang="tr-TR" b="0" i="1" dirty="0" smtClean="0">
                        <a:latin typeface="Cambria Math" panose="02040503050406030204" pitchFamily="18" charset="0"/>
                      </a:rPr>
                      <m:t>𝑟</m:t>
                    </m:r>
                  </m:oMath>
                </a14:m>
                <a:r>
                  <a:rPr lang="tr-TR" dirty="0" smtClean="0"/>
                  <a:t>; Paraşüte gelen direnç kuvveti kesit alanına </a:t>
                </a:r>
                <a14:m>
                  <m:oMath xmlns:m="http://schemas.openxmlformats.org/officeDocument/2006/math">
                    <m:r>
                      <a:rPr lang="tr-TR" i="1" dirty="0" smtClean="0">
                        <a:latin typeface="Cambria Math" panose="02040503050406030204" pitchFamily="18" charset="0"/>
                      </a:rPr>
                      <m:t>𝑐</m:t>
                    </m:r>
                    <m:r>
                      <a:rPr lang="tr-TR" i="1" dirty="0" smtClean="0">
                        <a:latin typeface="Cambria Math" panose="02040503050406030204" pitchFamily="18" charset="0"/>
                      </a:rPr>
                      <m:t>=</m:t>
                    </m:r>
                    <m:r>
                      <a:rPr lang="tr-TR" i="1" dirty="0" err="1" smtClean="0">
                        <a:latin typeface="Cambria Math" panose="02040503050406030204" pitchFamily="18" charset="0"/>
                      </a:rPr>
                      <m:t>𝐾</m:t>
                    </m:r>
                    <m:r>
                      <a:rPr lang="tr-TR" i="1" baseline="-25000" dirty="0" err="1" smtClean="0">
                        <a:latin typeface="Cambria Math" panose="02040503050406030204" pitchFamily="18" charset="0"/>
                      </a:rPr>
                      <m:t>𝑐</m:t>
                    </m:r>
                    <m:r>
                      <a:rPr lang="tr-TR" i="1" dirty="0" smtClean="0">
                        <a:latin typeface="Cambria Math" panose="02040503050406030204" pitchFamily="18" charset="0"/>
                      </a:rPr>
                      <m:t>𝐴</m:t>
                    </m:r>
                  </m:oMath>
                </a14:m>
                <a:r>
                  <a:rPr lang="tr-TR" dirty="0" smtClean="0"/>
                  <a:t> bağıntısıyla bağlıdır. </a:t>
                </a:r>
              </a:p>
              <a:p>
                <a:pPr marL="109728" indent="0">
                  <a:buNone/>
                </a:pPr>
                <a:r>
                  <a:rPr lang="tr-TR" dirty="0" smtClean="0"/>
                  <a:t>Paraşütün maliyeti: </a:t>
                </a: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𝑐</m:t>
                        </m:r>
                      </m:e>
                      <m:sub>
                        <m:r>
                          <a:rPr lang="tr-TR" b="0" i="1" smtClean="0">
                            <a:latin typeface="Cambria Math" panose="02040503050406030204" pitchFamily="18" charset="0"/>
                          </a:rPr>
                          <m:t>0</m:t>
                        </m:r>
                      </m:sub>
                    </m:sSub>
                    <m:r>
                      <a:rPr lang="tr-TR" b="0" i="1" smtClean="0">
                        <a:latin typeface="Cambria Math" panose="02040503050406030204" pitchFamily="18" charset="0"/>
                      </a:rPr>
                      <m:t>+</m:t>
                    </m:r>
                    <m:sSub>
                      <m:sSubPr>
                        <m:ctrlPr>
                          <a:rPr lang="tr-TR" i="1" smtClean="0">
                            <a:latin typeface="Cambria Math" panose="02040503050406030204" pitchFamily="18" charset="0"/>
                          </a:rPr>
                        </m:ctrlPr>
                      </m:sSubPr>
                      <m:e>
                        <m:r>
                          <a:rPr lang="tr-TR" b="0" i="1" smtClean="0">
                            <a:latin typeface="Cambria Math" panose="02040503050406030204" pitchFamily="18" charset="0"/>
                          </a:rPr>
                          <m:t>𝑐</m:t>
                        </m:r>
                      </m:e>
                      <m:sub>
                        <m:r>
                          <a:rPr lang="tr-TR" b="0" i="1" smtClean="0">
                            <a:latin typeface="Cambria Math" panose="02040503050406030204" pitchFamily="18" charset="0"/>
                          </a:rPr>
                          <m:t>1</m:t>
                        </m:r>
                      </m:sub>
                    </m:sSub>
                    <m:r>
                      <a:rPr lang="tr-TR" b="0" i="1" smtClean="0">
                        <a:latin typeface="Cambria Math" panose="02040503050406030204" pitchFamily="18" charset="0"/>
                      </a:rPr>
                      <m:t>𝑙</m:t>
                    </m:r>
                    <m:r>
                      <a:rPr lang="tr-TR" b="0" i="1" smtClean="0">
                        <a:latin typeface="Cambria Math" panose="02040503050406030204" pitchFamily="18" charset="0"/>
                      </a:rPr>
                      <m:t>+</m:t>
                    </m:r>
                    <m:sSub>
                      <m:sSubPr>
                        <m:ctrlPr>
                          <a:rPr lang="tr-TR" i="1" smtClean="0">
                            <a:latin typeface="Cambria Math" panose="02040503050406030204" pitchFamily="18" charset="0"/>
                          </a:rPr>
                        </m:ctrlPr>
                      </m:sSubPr>
                      <m:e>
                        <m:r>
                          <a:rPr lang="tr-TR" b="0" i="1" smtClean="0">
                            <a:latin typeface="Cambria Math" panose="02040503050406030204" pitchFamily="18" charset="0"/>
                          </a:rPr>
                          <m:t>𝑐</m:t>
                        </m:r>
                      </m:e>
                      <m:sub>
                        <m:r>
                          <a:rPr lang="tr-TR" b="0" i="1" smtClean="0">
                            <a:latin typeface="Cambria Math" panose="02040503050406030204" pitchFamily="18" charset="0"/>
                          </a:rPr>
                          <m:t>2</m:t>
                        </m:r>
                      </m:sub>
                    </m:sSub>
                    <m:sSup>
                      <m:sSupPr>
                        <m:ctrlPr>
                          <a:rPr lang="tr-TR" i="1" smtClean="0">
                            <a:latin typeface="Cambria Math" panose="02040503050406030204" pitchFamily="18" charset="0"/>
                          </a:rPr>
                        </m:ctrlPr>
                      </m:sSupPr>
                      <m:e>
                        <m:r>
                          <a:rPr lang="tr-TR" b="0" i="1" smtClean="0">
                            <a:latin typeface="Cambria Math" panose="02040503050406030204" pitchFamily="18" charset="0"/>
                          </a:rPr>
                          <m:t>𝐴</m:t>
                        </m:r>
                      </m:e>
                      <m:sup>
                        <m:r>
                          <a:rPr lang="tr-TR" b="0" i="1" smtClean="0">
                            <a:latin typeface="Cambria Math" panose="02040503050406030204" pitchFamily="18" charset="0"/>
                          </a:rPr>
                          <m:t>2</m:t>
                        </m:r>
                      </m:sup>
                    </m:sSup>
                  </m:oMath>
                </a14:m>
                <a:r>
                  <a:rPr lang="tr-TR" dirty="0" smtClean="0"/>
                  <a:t> ve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𝑐</m:t>
                        </m:r>
                      </m:e>
                      <m:sub>
                        <m:r>
                          <a:rPr lang="tr-TR" i="1">
                            <a:latin typeface="Cambria Math" panose="02040503050406030204" pitchFamily="18" charset="0"/>
                          </a:rPr>
                          <m:t>0</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𝑐</m:t>
                        </m:r>
                      </m:e>
                      <m:sub>
                        <m:r>
                          <a:rPr lang="tr-TR" i="1">
                            <a:latin typeface="Cambria Math" panose="02040503050406030204" pitchFamily="18" charset="0"/>
                          </a:rPr>
                          <m:t>1</m:t>
                        </m:r>
                      </m:sub>
                    </m:sSub>
                    <m:r>
                      <a:rPr lang="tr-TR" b="0" i="1" smtClean="0">
                        <a:latin typeface="Cambria Math" panose="02040503050406030204" pitchFamily="18" charset="0"/>
                      </a:rPr>
                      <m:t> </m:t>
                    </m:r>
                    <m:r>
                      <a:rPr lang="tr-TR" b="0" i="1" smtClean="0">
                        <a:latin typeface="Cambria Math" panose="02040503050406030204" pitchFamily="18" charset="0"/>
                      </a:rPr>
                      <m:t>𝑣𝑒</m:t>
                    </m:r>
                    <m:r>
                      <a:rPr lang="tr-TR" b="0" i="1" smtClean="0">
                        <a:latin typeface="Cambria Math" panose="02040503050406030204" pitchFamily="18" charset="0"/>
                      </a:rPr>
                      <m:t> </m:t>
                    </m:r>
                    <m:sSub>
                      <m:sSubPr>
                        <m:ctrlPr>
                          <a:rPr lang="tr-TR" i="1">
                            <a:latin typeface="Cambria Math" panose="02040503050406030204" pitchFamily="18" charset="0"/>
                          </a:rPr>
                        </m:ctrlPr>
                      </m:sSubPr>
                      <m:e>
                        <m:r>
                          <a:rPr lang="tr-TR" i="1">
                            <a:latin typeface="Cambria Math" panose="02040503050406030204" pitchFamily="18" charset="0"/>
                          </a:rPr>
                          <m:t>𝑐</m:t>
                        </m:r>
                      </m:e>
                      <m:sub>
                        <m:r>
                          <a:rPr lang="tr-TR" i="1">
                            <a:latin typeface="Cambria Math" panose="02040503050406030204" pitchFamily="18" charset="0"/>
                          </a:rPr>
                          <m:t>2</m:t>
                        </m:r>
                      </m:sub>
                    </m:sSub>
                  </m:oMath>
                </a14:m>
                <a:r>
                  <a:rPr lang="tr-TR" dirty="0" smtClean="0"/>
                  <a:t> maliyet katsayılarıdır.</a:t>
                </a:r>
              </a:p>
              <a:p>
                <a:pPr marL="109728" indent="0">
                  <a:buNone/>
                </a:pPr>
                <a:r>
                  <a:rPr lang="tr-TR" dirty="0" smtClean="0"/>
                  <a:t>Paraşütün hızı </a:t>
                </a:r>
                <a14:m>
                  <m:oMath xmlns:m="http://schemas.openxmlformats.org/officeDocument/2006/math">
                    <m:r>
                      <a:rPr lang="tr-TR" i="1" dirty="0" smtClean="0">
                        <a:latin typeface="Cambria Math" panose="02040503050406030204" pitchFamily="18" charset="0"/>
                      </a:rPr>
                      <m:t>𝑣</m:t>
                    </m:r>
                    <m:r>
                      <a:rPr lang="tr-TR" i="1" dirty="0" smtClean="0">
                        <a:latin typeface="Cambria Math" panose="02040503050406030204" pitchFamily="18" charset="0"/>
                      </a:rPr>
                      <m:t>=</m:t>
                    </m:r>
                    <m:f>
                      <m:fPr>
                        <m:ctrlPr>
                          <a:rPr lang="tr-TR" i="1" dirty="0" smtClean="0">
                            <a:latin typeface="Cambria Math" panose="02040503050406030204" pitchFamily="18" charset="0"/>
                          </a:rPr>
                        </m:ctrlPr>
                      </m:fPr>
                      <m:num>
                        <m:r>
                          <a:rPr lang="tr-TR" b="0" i="1" dirty="0" smtClean="0">
                            <a:latin typeface="Cambria Math" panose="02040503050406030204" pitchFamily="18" charset="0"/>
                          </a:rPr>
                          <m:t>𝑔𝑚</m:t>
                        </m:r>
                      </m:num>
                      <m:den>
                        <m:r>
                          <a:rPr lang="tr-TR" b="0" i="1" dirty="0" smtClean="0">
                            <a:latin typeface="Cambria Math" panose="02040503050406030204" pitchFamily="18" charset="0"/>
                          </a:rPr>
                          <m:t>𝑐</m:t>
                        </m:r>
                      </m:den>
                    </m:f>
                    <m:d>
                      <m:dPr>
                        <m:ctrlPr>
                          <a:rPr lang="tr-TR" i="1" dirty="0" smtClean="0">
                            <a:latin typeface="Cambria Math" panose="02040503050406030204" pitchFamily="18" charset="0"/>
                          </a:rPr>
                        </m:ctrlPr>
                      </m:dPr>
                      <m:e>
                        <m:r>
                          <a:rPr lang="tr-TR" b="0" i="1" dirty="0" smtClean="0">
                            <a:latin typeface="Cambria Math" panose="02040503050406030204" pitchFamily="18" charset="0"/>
                          </a:rPr>
                          <m:t>1−</m:t>
                        </m:r>
                        <m:sSup>
                          <m:sSupPr>
                            <m:ctrlPr>
                              <a:rPr lang="tr-TR" b="0" i="1" dirty="0" smtClean="0">
                                <a:latin typeface="Cambria Math" panose="02040503050406030204" pitchFamily="18" charset="0"/>
                              </a:rPr>
                            </m:ctrlPr>
                          </m:sSupPr>
                          <m:e>
                            <m:r>
                              <a:rPr lang="tr-TR" b="0" i="1" dirty="0" smtClean="0">
                                <a:latin typeface="Cambria Math" panose="02040503050406030204" pitchFamily="18" charset="0"/>
                              </a:rPr>
                              <m:t>𝑒</m:t>
                            </m:r>
                          </m:e>
                          <m:sup>
                            <m:r>
                              <a:rPr lang="tr-TR" b="0" i="1" dirty="0" smtClean="0">
                                <a:latin typeface="Cambria Math" panose="02040503050406030204" pitchFamily="18" charset="0"/>
                              </a:rPr>
                              <m:t>−(</m:t>
                            </m:r>
                            <m:r>
                              <a:rPr lang="tr-TR" b="0" i="1" dirty="0" smtClean="0">
                                <a:latin typeface="Cambria Math" panose="02040503050406030204" pitchFamily="18" charset="0"/>
                              </a:rPr>
                              <m:t>𝑐</m:t>
                            </m:r>
                            <m:r>
                              <a:rPr lang="tr-TR" b="0" i="1" dirty="0" smtClean="0">
                                <a:latin typeface="Cambria Math" panose="02040503050406030204" pitchFamily="18" charset="0"/>
                              </a:rPr>
                              <m:t>/</m:t>
                            </m:r>
                            <m:r>
                              <a:rPr lang="tr-TR" b="0" i="1" dirty="0" smtClean="0">
                                <a:latin typeface="Cambria Math" panose="02040503050406030204" pitchFamily="18" charset="0"/>
                              </a:rPr>
                              <m:t>𝑚</m:t>
                            </m:r>
                            <m:r>
                              <a:rPr lang="tr-TR" b="0" i="1" dirty="0" smtClean="0">
                                <a:latin typeface="Cambria Math" panose="02040503050406030204" pitchFamily="18" charset="0"/>
                              </a:rPr>
                              <m:t>)</m:t>
                            </m:r>
                            <m:r>
                              <a:rPr lang="tr-TR" b="0" i="1" dirty="0" smtClean="0">
                                <a:latin typeface="Cambria Math" panose="02040503050406030204" pitchFamily="18" charset="0"/>
                              </a:rPr>
                              <m:t>𝑡</m:t>
                            </m:r>
                          </m:sup>
                        </m:sSup>
                      </m:e>
                    </m:d>
                  </m:oMath>
                </a14:m>
                <a:endParaRPr lang="tr-TR" dirty="0" smtClean="0"/>
              </a:p>
              <a:p>
                <a:pPr marL="109728" indent="0">
                  <a:buNone/>
                </a:pPr>
                <a14:m>
                  <m:oMath xmlns:m="http://schemas.openxmlformats.org/officeDocument/2006/math">
                    <m:r>
                      <a:rPr lang="tr-TR" i="1" dirty="0" smtClean="0">
                        <a:latin typeface="Cambria Math" panose="02040503050406030204" pitchFamily="18" charset="0"/>
                      </a:rPr>
                      <m:t>𝑚</m:t>
                    </m:r>
                    <m:r>
                      <a:rPr lang="tr-TR" i="1" dirty="0" smtClean="0">
                        <a:latin typeface="Cambria Math" panose="02040503050406030204" pitchFamily="18" charset="0"/>
                      </a:rPr>
                      <m:t>=</m:t>
                    </m:r>
                    <m:r>
                      <a:rPr lang="tr-TR" i="1" dirty="0" smtClean="0">
                        <a:latin typeface="Cambria Math" panose="02040503050406030204" pitchFamily="18" charset="0"/>
                      </a:rPr>
                      <m:t>𝑀</m:t>
                    </m:r>
                    <m:r>
                      <a:rPr lang="tr-TR" i="1" dirty="0" smtClean="0">
                        <a:latin typeface="Cambria Math" panose="02040503050406030204" pitchFamily="18" charset="0"/>
                      </a:rPr>
                      <m:t>/</m:t>
                    </m:r>
                    <m:r>
                      <a:rPr lang="tr-TR" i="1" dirty="0" smtClean="0">
                        <a:latin typeface="Cambria Math" panose="02040503050406030204" pitchFamily="18" charset="0"/>
                      </a:rPr>
                      <m:t>𝑛</m:t>
                    </m:r>
                  </m:oMath>
                </a14:m>
                <a:r>
                  <a:rPr lang="tr-TR" dirty="0" smtClean="0"/>
                  <a:t> </a:t>
                </a:r>
                <a14:m>
                  <m:oMath xmlns:m="http://schemas.openxmlformats.org/officeDocument/2006/math">
                    <m:r>
                      <a:rPr lang="tr-TR" i="1" dirty="0" smtClean="0">
                        <a:latin typeface="Cambria Math" panose="02040503050406030204" pitchFamily="18" charset="0"/>
                      </a:rPr>
                      <m:t>𝑛</m:t>
                    </m:r>
                    <m:r>
                      <a:rPr lang="tr-TR" i="1" dirty="0" smtClean="0">
                        <a:latin typeface="Cambria Math" panose="02040503050406030204" pitchFamily="18" charset="0"/>
                        <a:ea typeface="Cambria Math" panose="02040503050406030204" pitchFamily="18" charset="0"/>
                      </a:rPr>
                      <m:t>≥</m:t>
                    </m:r>
                    <m:r>
                      <a:rPr lang="tr-TR" i="1" dirty="0" smtClean="0">
                        <a:latin typeface="Cambria Math" panose="02040503050406030204" pitchFamily="18" charset="0"/>
                      </a:rPr>
                      <m:t>1 </m:t>
                    </m:r>
                    <m:r>
                      <a:rPr lang="tr-TR" i="1" dirty="0" smtClean="0">
                        <a:latin typeface="Cambria Math" panose="02040503050406030204" pitchFamily="18" charset="0"/>
                      </a:rPr>
                      <m:t>𝑣</m:t>
                    </m:r>
                    <m:r>
                      <a:rPr lang="tr-TR" i="1" dirty="0" smtClean="0">
                        <a:latin typeface="Cambria Math" panose="02040503050406030204" pitchFamily="18" charset="0"/>
                        <a:ea typeface="Cambria Math" panose="02040503050406030204" pitchFamily="18" charset="0"/>
                      </a:rPr>
                      <m:t>≤</m:t>
                    </m:r>
                    <m:sSub>
                      <m:sSubPr>
                        <m:ctrlPr>
                          <a:rPr lang="tr-TR" i="1" dirty="0">
                            <a:latin typeface="Cambria Math" panose="02040503050406030204" pitchFamily="18" charset="0"/>
                          </a:rPr>
                        </m:ctrlPr>
                      </m:sSubPr>
                      <m:e>
                        <m:r>
                          <a:rPr lang="tr-TR" i="1" dirty="0">
                            <a:latin typeface="Cambria Math" panose="02040503050406030204" pitchFamily="18" charset="0"/>
                          </a:rPr>
                          <m:t>𝑣</m:t>
                        </m:r>
                      </m:e>
                      <m:sub>
                        <m:r>
                          <a:rPr lang="tr-TR" i="1" dirty="0">
                            <a:latin typeface="Cambria Math" panose="02040503050406030204" pitchFamily="18" charset="0"/>
                          </a:rPr>
                          <m:t>𝑐</m:t>
                        </m:r>
                      </m:sub>
                    </m:sSub>
                  </m:oMath>
                </a14:m>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906" r="-1222"/>
                </a:stretch>
              </a:blipFill>
            </p:spPr>
            <p:txBody>
              <a:bodyPr/>
              <a:lstStyle/>
              <a:p>
                <a:r>
                  <a:rPr lang="tr-TR">
                    <a:noFill/>
                  </a:rPr>
                  <a:t> </a:t>
                </a:r>
              </a:p>
            </p:txBody>
          </p:sp>
        </mc:Fallback>
      </mc:AlternateContent>
    </p:spTree>
    <p:extLst>
      <p:ext uri="{BB962C8B-B14F-4D97-AF65-F5344CB8AC3E}">
        <p14:creationId xmlns:p14="http://schemas.microsoft.com/office/powerpoint/2010/main" val="213963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Doğrusal Olmayan Kısıtlamalı Optimizasyon Problemleri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tr-TR" dirty="0" smtClean="0"/>
                  <a:t>Çözüm: Hızı bulmak için zamana ihtiyacım var; o halde</a:t>
                </a:r>
              </a:p>
              <a:p>
                <a:pPr marL="109728" indent="0">
                  <a:buNone/>
                </a:pPr>
                <a14:m>
                  <m:oMathPara xmlns:m="http://schemas.openxmlformats.org/officeDocument/2006/math">
                    <m:oMathParaPr>
                      <m:jc m:val="centerGroup"/>
                    </m:oMathParaPr>
                    <m:oMath xmlns:m="http://schemas.openxmlformats.org/officeDocument/2006/math">
                      <m:r>
                        <a:rPr lang="tr-TR" b="0" i="1" dirty="0" smtClean="0">
                          <a:latin typeface="Cambria Math" panose="02040503050406030204" pitchFamily="18" charset="0"/>
                        </a:rPr>
                        <m:t>𝑧</m:t>
                      </m:r>
                      <m:r>
                        <a:rPr lang="tr-TR" i="1" dirty="0">
                          <a:latin typeface="Cambria Math" panose="02040503050406030204" pitchFamily="18" charset="0"/>
                        </a:rPr>
                        <m:t>=</m:t>
                      </m:r>
                      <m:nary>
                        <m:naryPr>
                          <m:ctrlPr>
                            <a:rPr lang="tr-TR" i="1" dirty="0" smtClean="0">
                              <a:latin typeface="Cambria Math" panose="02040503050406030204" pitchFamily="18" charset="0"/>
                            </a:rPr>
                          </m:ctrlPr>
                        </m:naryPr>
                        <m:sub>
                          <m:r>
                            <m:rPr>
                              <m:brk m:alnAt="23"/>
                            </m:rPr>
                            <a:rPr lang="tr-TR" b="0" i="1" dirty="0" smtClean="0">
                              <a:latin typeface="Cambria Math" panose="02040503050406030204" pitchFamily="18" charset="0"/>
                            </a:rPr>
                            <m:t>0</m:t>
                          </m:r>
                        </m:sub>
                        <m:sup>
                          <m:r>
                            <a:rPr lang="tr-TR" b="0" i="1" dirty="0" smtClean="0">
                              <a:latin typeface="Cambria Math" panose="02040503050406030204" pitchFamily="18" charset="0"/>
                            </a:rPr>
                            <m:t>𝑡</m:t>
                          </m:r>
                        </m:sup>
                        <m:e>
                          <m:f>
                            <m:fPr>
                              <m:ctrlPr>
                                <a:rPr lang="tr-TR" i="1" dirty="0">
                                  <a:latin typeface="Cambria Math" panose="02040503050406030204" pitchFamily="18" charset="0"/>
                                </a:rPr>
                              </m:ctrlPr>
                            </m:fPr>
                            <m:num>
                              <m:r>
                                <a:rPr lang="tr-TR" i="1" dirty="0">
                                  <a:latin typeface="Cambria Math" panose="02040503050406030204" pitchFamily="18" charset="0"/>
                                </a:rPr>
                                <m:t>𝑔𝑚</m:t>
                              </m:r>
                            </m:num>
                            <m:den>
                              <m:r>
                                <a:rPr lang="tr-TR" i="1" dirty="0">
                                  <a:latin typeface="Cambria Math" panose="02040503050406030204" pitchFamily="18" charset="0"/>
                                </a:rPr>
                                <m:t>𝑐</m:t>
                              </m:r>
                            </m:den>
                          </m:f>
                          <m:d>
                            <m:dPr>
                              <m:ctrlPr>
                                <a:rPr lang="tr-TR" i="1" dirty="0">
                                  <a:latin typeface="Cambria Math" panose="02040503050406030204" pitchFamily="18" charset="0"/>
                                </a:rPr>
                              </m:ctrlPr>
                            </m:dPr>
                            <m:e>
                              <m:r>
                                <a:rPr lang="tr-TR" i="1" dirty="0">
                                  <a:latin typeface="Cambria Math" panose="02040503050406030204" pitchFamily="18" charset="0"/>
                                </a:rPr>
                                <m:t>1−</m:t>
                              </m:r>
                              <m:sSup>
                                <m:sSupPr>
                                  <m:ctrlPr>
                                    <a:rPr lang="tr-TR" i="1" dirty="0">
                                      <a:latin typeface="Cambria Math" panose="02040503050406030204" pitchFamily="18" charset="0"/>
                                    </a:rPr>
                                  </m:ctrlPr>
                                </m:sSupPr>
                                <m:e>
                                  <m:r>
                                    <a:rPr lang="tr-TR" i="1" dirty="0">
                                      <a:latin typeface="Cambria Math" panose="02040503050406030204" pitchFamily="18" charset="0"/>
                                    </a:rPr>
                                    <m:t>𝑒</m:t>
                                  </m:r>
                                </m:e>
                                <m:sup>
                                  <m:r>
                                    <a:rPr lang="tr-TR" i="1" dirty="0">
                                      <a:latin typeface="Cambria Math" panose="02040503050406030204" pitchFamily="18" charset="0"/>
                                    </a:rPr>
                                    <m:t>−(</m:t>
                                  </m:r>
                                  <m:r>
                                    <a:rPr lang="tr-TR" i="1" dirty="0">
                                      <a:latin typeface="Cambria Math" panose="02040503050406030204" pitchFamily="18" charset="0"/>
                                    </a:rPr>
                                    <m:t>𝑐</m:t>
                                  </m:r>
                                  <m:r>
                                    <a:rPr lang="tr-TR" i="1" dirty="0">
                                      <a:latin typeface="Cambria Math" panose="02040503050406030204" pitchFamily="18" charset="0"/>
                                    </a:rPr>
                                    <m:t>/</m:t>
                                  </m:r>
                                  <m:r>
                                    <a:rPr lang="tr-TR" i="1" dirty="0">
                                      <a:latin typeface="Cambria Math" panose="02040503050406030204" pitchFamily="18" charset="0"/>
                                    </a:rPr>
                                    <m:t>𝑚</m:t>
                                  </m:r>
                                  <m:r>
                                    <a:rPr lang="tr-TR" i="1" dirty="0">
                                      <a:latin typeface="Cambria Math" panose="02040503050406030204" pitchFamily="18" charset="0"/>
                                    </a:rPr>
                                    <m:t>)</m:t>
                                  </m:r>
                                  <m:r>
                                    <a:rPr lang="tr-TR" i="1" dirty="0">
                                      <a:latin typeface="Cambria Math" panose="02040503050406030204" pitchFamily="18" charset="0"/>
                                    </a:rPr>
                                    <m:t>𝑡</m:t>
                                  </m:r>
                                </m:sup>
                              </m:sSup>
                            </m:e>
                          </m:d>
                          <m:r>
                            <a:rPr lang="tr-TR" b="0" i="1" dirty="0" smtClean="0">
                              <a:latin typeface="Cambria Math" panose="02040503050406030204" pitchFamily="18" charset="0"/>
                            </a:rPr>
                            <m:t>𝑑𝑡</m:t>
                          </m:r>
                        </m:e>
                      </m:nary>
                    </m:oMath>
                  </m:oMathPara>
                </a14:m>
                <a:endParaRPr lang="tr-TR" dirty="0" smtClean="0"/>
              </a:p>
              <a:p>
                <a:pPr marL="109728" indent="0">
                  <a:buNone/>
                </a:pPr>
                <a14:m>
                  <m:oMathPara xmlns:m="http://schemas.openxmlformats.org/officeDocument/2006/math">
                    <m:oMathParaPr>
                      <m:jc m:val="centerGroup"/>
                    </m:oMathParaPr>
                    <m:oMath xmlns:m="http://schemas.openxmlformats.org/officeDocument/2006/math">
                      <m:r>
                        <a:rPr lang="tr-TR" b="0" i="1" dirty="0" smtClean="0">
                          <a:latin typeface="Cambria Math" panose="02040503050406030204" pitchFamily="18" charset="0"/>
                        </a:rPr>
                        <m:t>0=</m:t>
                      </m:r>
                      <m:r>
                        <a:rPr lang="tr-TR" i="1" dirty="0">
                          <a:latin typeface="Cambria Math" panose="02040503050406030204" pitchFamily="18" charset="0"/>
                        </a:rPr>
                        <m:t>𝑧</m:t>
                      </m:r>
                      <m:r>
                        <a:rPr lang="tr-TR" i="1" dirty="0">
                          <a:latin typeface="Cambria Math" panose="02040503050406030204" pitchFamily="18" charset="0"/>
                        </a:rPr>
                        <m:t>=</m:t>
                      </m:r>
                      <m:sSub>
                        <m:sSubPr>
                          <m:ctrlPr>
                            <a:rPr lang="tr-TR" i="1" dirty="0" smtClean="0">
                              <a:latin typeface="Cambria Math" panose="02040503050406030204" pitchFamily="18" charset="0"/>
                            </a:rPr>
                          </m:ctrlPr>
                        </m:sSubPr>
                        <m:e>
                          <m:r>
                            <a:rPr lang="tr-TR" b="0" i="1" dirty="0" smtClean="0">
                              <a:latin typeface="Cambria Math" panose="02040503050406030204" pitchFamily="18" charset="0"/>
                            </a:rPr>
                            <m:t>𝑧</m:t>
                          </m:r>
                        </m:e>
                        <m:sub>
                          <m:r>
                            <a:rPr lang="tr-TR" b="0" i="1" dirty="0" smtClean="0">
                              <a:latin typeface="Cambria Math" panose="02040503050406030204" pitchFamily="18" charset="0"/>
                            </a:rPr>
                            <m:t>0</m:t>
                          </m:r>
                        </m:sub>
                      </m:sSub>
                      <m:r>
                        <a:rPr lang="tr-TR" b="0" i="1" dirty="0" smtClean="0">
                          <a:latin typeface="Cambria Math" panose="02040503050406030204" pitchFamily="18" charset="0"/>
                        </a:rPr>
                        <m:t>−</m:t>
                      </m:r>
                      <m:f>
                        <m:fPr>
                          <m:ctrlPr>
                            <a:rPr lang="tr-TR" i="1" dirty="0">
                              <a:latin typeface="Cambria Math" panose="02040503050406030204" pitchFamily="18" charset="0"/>
                            </a:rPr>
                          </m:ctrlPr>
                        </m:fPr>
                        <m:num>
                          <m:r>
                            <a:rPr lang="tr-TR" i="1" dirty="0">
                              <a:latin typeface="Cambria Math" panose="02040503050406030204" pitchFamily="18" charset="0"/>
                            </a:rPr>
                            <m:t>𝑔𝑚</m:t>
                          </m:r>
                        </m:num>
                        <m:den>
                          <m:r>
                            <a:rPr lang="tr-TR" i="1" dirty="0">
                              <a:latin typeface="Cambria Math" panose="02040503050406030204" pitchFamily="18" charset="0"/>
                            </a:rPr>
                            <m:t>𝑐</m:t>
                          </m:r>
                        </m:den>
                      </m:f>
                      <m:r>
                        <a:rPr lang="tr-TR" b="0" i="1" dirty="0" smtClean="0">
                          <a:latin typeface="Cambria Math" panose="02040503050406030204" pitchFamily="18" charset="0"/>
                        </a:rPr>
                        <m:t>𝑡</m:t>
                      </m:r>
                      <m:r>
                        <a:rPr lang="tr-TR" b="0" i="1" dirty="0" smtClean="0">
                          <a:latin typeface="Cambria Math" panose="02040503050406030204" pitchFamily="18" charset="0"/>
                        </a:rPr>
                        <m:t>+</m:t>
                      </m:r>
                      <m:f>
                        <m:fPr>
                          <m:ctrlPr>
                            <a:rPr lang="tr-TR" i="1" dirty="0">
                              <a:latin typeface="Cambria Math" panose="02040503050406030204" pitchFamily="18" charset="0"/>
                            </a:rPr>
                          </m:ctrlPr>
                        </m:fPr>
                        <m:num>
                          <m:r>
                            <a:rPr lang="tr-TR" i="1" dirty="0">
                              <a:latin typeface="Cambria Math" panose="02040503050406030204" pitchFamily="18" charset="0"/>
                            </a:rPr>
                            <m:t>𝑔</m:t>
                          </m:r>
                          <m:sSup>
                            <m:sSupPr>
                              <m:ctrlPr>
                                <a:rPr lang="tr-TR" i="1" dirty="0" smtClean="0">
                                  <a:latin typeface="Cambria Math" panose="02040503050406030204" pitchFamily="18" charset="0"/>
                                </a:rPr>
                              </m:ctrlPr>
                            </m:sSupPr>
                            <m:e>
                              <m:r>
                                <a:rPr lang="tr-TR" b="0" i="1" dirty="0" smtClean="0">
                                  <a:latin typeface="Cambria Math" panose="02040503050406030204" pitchFamily="18" charset="0"/>
                                </a:rPr>
                                <m:t>𝑚</m:t>
                              </m:r>
                            </m:e>
                            <m:sup>
                              <m:r>
                                <a:rPr lang="tr-TR" b="0" i="1" dirty="0" smtClean="0">
                                  <a:latin typeface="Cambria Math" panose="02040503050406030204" pitchFamily="18" charset="0"/>
                                </a:rPr>
                                <m:t>2</m:t>
                              </m:r>
                            </m:sup>
                          </m:sSup>
                        </m:num>
                        <m:den>
                          <m:sSup>
                            <m:sSupPr>
                              <m:ctrlPr>
                                <a:rPr lang="tr-TR" i="1" dirty="0">
                                  <a:latin typeface="Cambria Math" panose="02040503050406030204" pitchFamily="18" charset="0"/>
                                </a:rPr>
                              </m:ctrlPr>
                            </m:sSupPr>
                            <m:e>
                              <m:r>
                                <a:rPr lang="tr-TR" b="0" i="1" dirty="0" smtClean="0">
                                  <a:latin typeface="Cambria Math" panose="02040503050406030204" pitchFamily="18" charset="0"/>
                                </a:rPr>
                                <m:t>𝑐</m:t>
                              </m:r>
                            </m:e>
                            <m:sup>
                              <m:r>
                                <a:rPr lang="tr-TR" i="1" dirty="0">
                                  <a:latin typeface="Cambria Math" panose="02040503050406030204" pitchFamily="18" charset="0"/>
                                </a:rPr>
                                <m:t>2</m:t>
                              </m:r>
                            </m:sup>
                          </m:sSup>
                        </m:den>
                      </m:f>
                      <m:d>
                        <m:dPr>
                          <m:ctrlPr>
                            <a:rPr lang="tr-TR" i="1" dirty="0">
                              <a:latin typeface="Cambria Math" panose="02040503050406030204" pitchFamily="18" charset="0"/>
                            </a:rPr>
                          </m:ctrlPr>
                        </m:dPr>
                        <m:e>
                          <m:r>
                            <a:rPr lang="tr-TR" i="1" dirty="0">
                              <a:latin typeface="Cambria Math" panose="02040503050406030204" pitchFamily="18" charset="0"/>
                            </a:rPr>
                            <m:t>1−</m:t>
                          </m:r>
                          <m:sSup>
                            <m:sSupPr>
                              <m:ctrlPr>
                                <a:rPr lang="tr-TR" i="1" dirty="0">
                                  <a:latin typeface="Cambria Math" panose="02040503050406030204" pitchFamily="18" charset="0"/>
                                </a:rPr>
                              </m:ctrlPr>
                            </m:sSupPr>
                            <m:e>
                              <m:r>
                                <a:rPr lang="tr-TR" i="1" dirty="0">
                                  <a:latin typeface="Cambria Math" panose="02040503050406030204" pitchFamily="18" charset="0"/>
                                </a:rPr>
                                <m:t>𝑒</m:t>
                              </m:r>
                            </m:e>
                            <m:sup>
                              <m:r>
                                <a:rPr lang="tr-TR" i="1" dirty="0">
                                  <a:latin typeface="Cambria Math" panose="02040503050406030204" pitchFamily="18" charset="0"/>
                                </a:rPr>
                                <m:t>−(</m:t>
                              </m:r>
                              <m:r>
                                <a:rPr lang="tr-TR" i="1" dirty="0">
                                  <a:latin typeface="Cambria Math" panose="02040503050406030204" pitchFamily="18" charset="0"/>
                                </a:rPr>
                                <m:t>𝑐</m:t>
                              </m:r>
                              <m:r>
                                <a:rPr lang="tr-TR" i="1" dirty="0">
                                  <a:latin typeface="Cambria Math" panose="02040503050406030204" pitchFamily="18" charset="0"/>
                                </a:rPr>
                                <m:t>/</m:t>
                              </m:r>
                              <m:r>
                                <a:rPr lang="tr-TR" i="1" dirty="0">
                                  <a:latin typeface="Cambria Math" panose="02040503050406030204" pitchFamily="18" charset="0"/>
                                </a:rPr>
                                <m:t>𝑚</m:t>
                              </m:r>
                              <m:r>
                                <a:rPr lang="tr-TR" i="1" dirty="0">
                                  <a:latin typeface="Cambria Math" panose="02040503050406030204" pitchFamily="18" charset="0"/>
                                </a:rPr>
                                <m:t>)</m:t>
                              </m:r>
                              <m:r>
                                <a:rPr lang="tr-TR" i="1" dirty="0">
                                  <a:latin typeface="Cambria Math" panose="02040503050406030204" pitchFamily="18" charset="0"/>
                                </a:rPr>
                                <m:t>𝑡</m:t>
                              </m:r>
                            </m:sup>
                          </m:sSup>
                        </m:e>
                      </m:d>
                    </m:oMath>
                  </m:oMathPara>
                </a14:m>
                <a:endParaRPr lang="tr-TR" dirty="0" smtClean="0"/>
              </a:p>
              <a:p>
                <a:pPr marL="109728" indent="0">
                  <a:buNone/>
                </a:pPr>
                <a:r>
                  <a:rPr lang="tr-TR" dirty="0" smtClean="0"/>
                  <a:t>Bu denklemin çözümü ile </a:t>
                </a:r>
                <a14:m>
                  <m:oMath xmlns:m="http://schemas.openxmlformats.org/officeDocument/2006/math">
                    <m:r>
                      <a:rPr lang="tr-TR" i="1" dirty="0" smtClean="0">
                        <a:latin typeface="Cambria Math" panose="02040503050406030204" pitchFamily="18" charset="0"/>
                      </a:rPr>
                      <m:t>𝑡</m:t>
                    </m:r>
                  </m:oMath>
                </a14:m>
                <a:r>
                  <a:rPr lang="tr-TR" dirty="0" smtClean="0"/>
                  <a:t> bulunur.</a:t>
                </a:r>
              </a:p>
              <a:p>
                <a:pPr marL="109728" indent="0">
                  <a:buNone/>
                </a:pPr>
                <a:r>
                  <a:rPr lang="tr-TR" dirty="0" smtClean="0"/>
                  <a:t>Şimdi hız </a:t>
                </a:r>
                <a:r>
                  <a:rPr lang="tr-TR" dirty="0" err="1" smtClean="0"/>
                  <a:t>kısıtımız</a:t>
                </a:r>
                <a:r>
                  <a:rPr lang="tr-TR" dirty="0" smtClean="0"/>
                  <a:t> sadece c’ye yani </a:t>
                </a:r>
                <a14:m>
                  <m:oMath xmlns:m="http://schemas.openxmlformats.org/officeDocument/2006/math">
                    <m:r>
                      <a:rPr lang="tr-TR" i="1" dirty="0">
                        <a:latin typeface="Cambria Math" panose="02040503050406030204" pitchFamily="18" charset="0"/>
                      </a:rPr>
                      <m:t>𝑐</m:t>
                    </m:r>
                    <m:r>
                      <a:rPr lang="tr-TR" i="1" dirty="0">
                        <a:latin typeface="Cambria Math" panose="02040503050406030204" pitchFamily="18" charset="0"/>
                      </a:rPr>
                      <m:t>=</m:t>
                    </m:r>
                    <m:r>
                      <a:rPr lang="tr-TR" i="1" dirty="0" err="1">
                        <a:latin typeface="Cambria Math" panose="02040503050406030204" pitchFamily="18" charset="0"/>
                      </a:rPr>
                      <m:t>𝐾</m:t>
                    </m:r>
                    <m:r>
                      <a:rPr lang="tr-TR" i="1" baseline="-25000" dirty="0" err="1">
                        <a:latin typeface="Cambria Math" panose="02040503050406030204" pitchFamily="18" charset="0"/>
                      </a:rPr>
                      <m:t>𝑐</m:t>
                    </m:r>
                    <m:r>
                      <a:rPr lang="tr-TR" i="1" dirty="0">
                        <a:latin typeface="Cambria Math" panose="02040503050406030204" pitchFamily="18" charset="0"/>
                      </a:rPr>
                      <m:t>𝐴</m:t>
                    </m:r>
                  </m:oMath>
                </a14:m>
                <a:r>
                  <a:rPr lang="tr-TR" dirty="0" smtClean="0"/>
                  <a:t>’ya bağlı A’da r’ye bağlı olduğu için tüm parametrelerimiz paraşütün yarıçapına ve paraşüt adedine indirgenmiş oldu. </a:t>
                </a:r>
              </a:p>
              <a:p>
                <a:pPr marL="109728" indent="0">
                  <a:buNone/>
                </a:pPr>
                <a:r>
                  <a:rPr lang="tr-TR" dirty="0" smtClean="0">
                    <a:hlinkClick r:id="rId2" action="ppaction://hlinkfile"/>
                  </a:rPr>
                  <a:t>Çözüm</a:t>
                </a:r>
                <a:endParaRPr lang="tr-TR" dirty="0" smtClean="0"/>
              </a:p>
              <a:p>
                <a:pPr marL="109728" indent="0">
                  <a:buNone/>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t="-906"/>
                </a:stretch>
              </a:blipFill>
            </p:spPr>
            <p:txBody>
              <a:bodyPr/>
              <a:lstStyle/>
              <a:p>
                <a:r>
                  <a:rPr lang="tr-TR">
                    <a:noFill/>
                  </a:rPr>
                  <a:t> </a:t>
                </a:r>
              </a:p>
            </p:txBody>
          </p:sp>
        </mc:Fallback>
      </mc:AlternateContent>
    </p:spTree>
    <p:extLst>
      <p:ext uri="{BB962C8B-B14F-4D97-AF65-F5344CB8AC3E}">
        <p14:creationId xmlns:p14="http://schemas.microsoft.com/office/powerpoint/2010/main" val="8300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err="1"/>
              <a:t>Matlab</a:t>
            </a:r>
            <a:r>
              <a:rPr lang="tr-TR" dirty="0"/>
              <a:t> ile </a:t>
            </a:r>
            <a:r>
              <a:rPr lang="tr-TR" dirty="0" smtClean="0"/>
              <a:t>Optimizasyon </a:t>
            </a:r>
            <a:r>
              <a:rPr lang="en-US" dirty="0" err="1" smtClean="0"/>
              <a:t>fminbnd</a:t>
            </a:r>
            <a:endParaRPr lang="tr-TR" dirty="0"/>
          </a:p>
        </p:txBody>
      </p:sp>
      <p:sp>
        <p:nvSpPr>
          <p:cNvPr id="3" name="Content Placeholder 2"/>
          <p:cNvSpPr>
            <a:spLocks noGrp="1"/>
          </p:cNvSpPr>
          <p:nvPr>
            <p:ph idx="1"/>
          </p:nvPr>
        </p:nvSpPr>
        <p:spPr/>
        <p:txBody>
          <a:bodyPr/>
          <a:lstStyle/>
          <a:p>
            <a:pPr marL="342900" lvl="0" indent="-342900" eaLnBrk="0" fontAlgn="base" hangingPunct="0">
              <a:spcBef>
                <a:spcPct val="0"/>
              </a:spcBef>
              <a:spcAft>
                <a:spcPct val="0"/>
              </a:spcAft>
              <a:buClrTx/>
              <a:buFont typeface="Arial" panose="020B0604020202020204" pitchFamily="34" charset="0"/>
              <a:buChar char="•"/>
            </a:pPr>
            <a:r>
              <a:rPr lang="tr-TR" sz="2000" dirty="0" smtClean="0"/>
              <a:t>Sabit bir aralıkta tek değişkenli fonksiyonların minimumunu bulur. </a:t>
            </a:r>
            <a:r>
              <a:rPr lang="tr-TR" altLang="en-US" sz="2000" dirty="0"/>
              <a:t>Minimize edilecek fonksiyon sürekli olmalıdır</a:t>
            </a:r>
            <a:r>
              <a:rPr lang="tr-TR" altLang="en-US" sz="2000" dirty="0" smtClean="0"/>
              <a:t>. «</a:t>
            </a:r>
            <a:r>
              <a:rPr lang="en-US" altLang="en-US" sz="2000" dirty="0" err="1"/>
              <a:t>fminbnd</a:t>
            </a:r>
            <a:r>
              <a:rPr lang="tr-TR" altLang="en-US" sz="2000" dirty="0"/>
              <a:t>»</a:t>
            </a:r>
            <a:r>
              <a:rPr lang="en-US" altLang="en-US" sz="2000" dirty="0"/>
              <a:t> </a:t>
            </a:r>
            <a:r>
              <a:rPr lang="tr-TR" altLang="en-US" sz="2000" dirty="0"/>
              <a:t>sadece taranan aralıktaki yerel minimumları gösterir. </a:t>
            </a:r>
            <a:r>
              <a:rPr lang="tr-TR" altLang="en-US" sz="2000" dirty="0" smtClean="0"/>
              <a:t>«</a:t>
            </a:r>
            <a:r>
              <a:rPr lang="en-US" altLang="en-US" sz="2000" dirty="0" err="1"/>
              <a:t>fminbnd</a:t>
            </a:r>
            <a:r>
              <a:rPr lang="tr-TR" altLang="en-US" sz="2000" dirty="0"/>
              <a:t>» genellikle yavaş yakınsar ve çözüm verilen aralıkta olduğu zaman çalışır.</a:t>
            </a:r>
            <a:r>
              <a:rPr lang="en-US" altLang="en-US" sz="2000" dirty="0"/>
              <a:t> </a:t>
            </a:r>
            <a:r>
              <a:rPr lang="tr-TR" altLang="en-US" sz="2000" dirty="0" smtClean="0"/>
              <a:t>«</a:t>
            </a:r>
            <a:r>
              <a:rPr lang="en-US" altLang="en-US" sz="2000" dirty="0" err="1"/>
              <a:t>fminbnd</a:t>
            </a:r>
            <a:r>
              <a:rPr lang="tr-TR" altLang="en-US" sz="2000" dirty="0"/>
              <a:t>» sadece gerçek sayılarla çalışır kompleks sayı bulamaz.</a:t>
            </a:r>
            <a:endParaRPr lang="tr-TR" sz="2000" dirty="0" smtClean="0"/>
          </a:p>
          <a:p>
            <a:pPr marL="411480" lvl="1" indent="0">
              <a:buNone/>
            </a:pPr>
            <a:endParaRPr lang="tr-TR" sz="2400" dirty="0"/>
          </a:p>
        </p:txBody>
      </p:sp>
      <p:sp>
        <p:nvSpPr>
          <p:cNvPr id="7" name="Rectangle 6"/>
          <p:cNvSpPr/>
          <p:nvPr/>
        </p:nvSpPr>
        <p:spPr>
          <a:xfrm>
            <a:off x="348344" y="2421996"/>
            <a:ext cx="11567886" cy="4247317"/>
          </a:xfrm>
          <a:prstGeom prst="rect">
            <a:avLst/>
          </a:prstGeom>
        </p:spPr>
        <p:txBody>
          <a:bodyPr wrap="square">
            <a:spAutoFit/>
          </a:bodyPr>
          <a:lstStyle/>
          <a:p>
            <a:r>
              <a:rPr lang="tr-TR" dirty="0">
                <a:solidFill>
                  <a:srgbClr val="228B22"/>
                </a:solidFill>
                <a:latin typeface="Courier New" panose="02070309020205020404" pitchFamily="49" charset="0"/>
              </a:rPr>
              <a:t>%</a:t>
            </a:r>
            <a:r>
              <a:rPr lang="tr-TR" dirty="0" err="1">
                <a:solidFill>
                  <a:srgbClr val="228B22"/>
                </a:solidFill>
                <a:latin typeface="Courier New" panose="02070309020205020404" pitchFamily="49" charset="0"/>
              </a:rPr>
              <a:t>Ýsterseniz</a:t>
            </a:r>
            <a:r>
              <a:rPr lang="tr-TR" dirty="0">
                <a:solidFill>
                  <a:srgbClr val="228B22"/>
                </a:solidFill>
                <a:latin typeface="Courier New" panose="02070309020205020404" pitchFamily="49" charset="0"/>
              </a:rPr>
              <a:t> </a:t>
            </a:r>
            <a:r>
              <a:rPr lang="tr-TR" dirty="0" err="1">
                <a:solidFill>
                  <a:srgbClr val="228B22"/>
                </a:solidFill>
                <a:latin typeface="Courier New" panose="02070309020205020404" pitchFamily="49" charset="0"/>
              </a:rPr>
              <a:t>aþaðýdaki</a:t>
            </a:r>
            <a:r>
              <a:rPr lang="tr-TR" dirty="0">
                <a:solidFill>
                  <a:srgbClr val="228B22"/>
                </a:solidFill>
                <a:latin typeface="Courier New" panose="02070309020205020404" pitchFamily="49" charset="0"/>
              </a:rPr>
              <a:t> gibi bir fonksiyon </a:t>
            </a:r>
            <a:r>
              <a:rPr lang="tr-TR" dirty="0" err="1">
                <a:solidFill>
                  <a:srgbClr val="228B22"/>
                </a:solidFill>
                <a:latin typeface="Courier New" panose="02070309020205020404" pitchFamily="49" charset="0"/>
              </a:rPr>
              <a:t>yazarsýnýz</a:t>
            </a:r>
            <a:r>
              <a:rPr lang="tr-TR" smtClean="0">
                <a:solidFill>
                  <a:srgbClr val="228B22"/>
                </a:solidFill>
                <a:latin typeface="Courier New" panose="02070309020205020404" pitchFamily="49" charset="0"/>
              </a:rPr>
              <a:t>. Kaydetmeden </a:t>
            </a:r>
            <a:r>
              <a:rPr lang="tr-TR" dirty="0">
                <a:solidFill>
                  <a:srgbClr val="228B22"/>
                </a:solidFill>
                <a:latin typeface="Courier New" panose="02070309020205020404" pitchFamily="49" charset="0"/>
              </a:rPr>
              <a:t>önce </a:t>
            </a:r>
            <a:r>
              <a:rPr lang="tr-TR" dirty="0" err="1">
                <a:solidFill>
                  <a:srgbClr val="228B22"/>
                </a:solidFill>
                <a:latin typeface="Courier New" panose="02070309020205020404" pitchFamily="49" charset="0"/>
              </a:rPr>
              <a:t>baþýndaki</a:t>
            </a:r>
            <a:r>
              <a:rPr lang="tr-TR" dirty="0">
                <a:solidFill>
                  <a:srgbClr val="228B22"/>
                </a:solidFill>
                <a:latin typeface="Courier New" panose="02070309020205020404" pitchFamily="49" charset="0"/>
              </a:rPr>
              <a:t> %% </a:t>
            </a:r>
            <a:r>
              <a:rPr lang="tr-TR" dirty="0" err="1">
                <a:solidFill>
                  <a:srgbClr val="228B22"/>
                </a:solidFill>
                <a:latin typeface="Courier New" panose="02070309020205020404" pitchFamily="49" charset="0"/>
              </a:rPr>
              <a:t>iþaretlerini</a:t>
            </a:r>
            <a:r>
              <a:rPr lang="tr-TR" dirty="0">
                <a:solidFill>
                  <a:srgbClr val="228B22"/>
                </a:solidFill>
                <a:latin typeface="Courier New" panose="02070309020205020404" pitchFamily="49" charset="0"/>
              </a:rPr>
              <a:t> silmeniz gerek</a:t>
            </a:r>
          </a:p>
          <a:p>
            <a:r>
              <a:rPr lang="tr-TR" dirty="0">
                <a:solidFill>
                  <a:srgbClr val="228B22"/>
                </a:solidFill>
                <a:latin typeface="Courier New" panose="02070309020205020404" pitchFamily="49" charset="0"/>
              </a:rPr>
              <a:t>%-------------------------</a:t>
            </a:r>
          </a:p>
          <a:p>
            <a:r>
              <a:rPr lang="tr-TR" dirty="0">
                <a:solidFill>
                  <a:srgbClr val="228B22"/>
                </a:solidFill>
                <a:latin typeface="Courier New" panose="02070309020205020404" pitchFamily="49" charset="0"/>
              </a:rPr>
              <a:t>%%%</a:t>
            </a:r>
            <a:r>
              <a:rPr lang="tr-TR" dirty="0" err="1">
                <a:solidFill>
                  <a:srgbClr val="228B22"/>
                </a:solidFill>
                <a:latin typeface="Courier New" panose="02070309020205020404" pitchFamily="49" charset="0"/>
              </a:rPr>
              <a:t>function</a:t>
            </a:r>
            <a:r>
              <a:rPr lang="tr-TR" dirty="0">
                <a:solidFill>
                  <a:srgbClr val="228B22"/>
                </a:solidFill>
                <a:latin typeface="Courier New" panose="02070309020205020404" pitchFamily="49" charset="0"/>
              </a:rPr>
              <a:t> f=</a:t>
            </a:r>
            <a:r>
              <a:rPr lang="tr-TR" dirty="0" err="1">
                <a:solidFill>
                  <a:srgbClr val="228B22"/>
                </a:solidFill>
                <a:latin typeface="Courier New" panose="02070309020205020404" pitchFamily="49" charset="0"/>
              </a:rPr>
              <a:t>fx</a:t>
            </a:r>
            <a:r>
              <a:rPr lang="tr-TR" dirty="0">
                <a:solidFill>
                  <a:srgbClr val="228B22"/>
                </a:solidFill>
                <a:latin typeface="Courier New" panose="02070309020205020404" pitchFamily="49" charset="0"/>
              </a:rPr>
              <a:t>(x)</a:t>
            </a:r>
          </a:p>
          <a:p>
            <a:r>
              <a:rPr lang="tr-TR" dirty="0">
                <a:solidFill>
                  <a:srgbClr val="228B22"/>
                </a:solidFill>
                <a:latin typeface="Courier New" panose="02070309020205020404" pitchFamily="49" charset="0"/>
              </a:rPr>
              <a:t>%%%f=-(2*sin(x))+(x^2/10);</a:t>
            </a:r>
          </a:p>
          <a:p>
            <a:r>
              <a:rPr lang="tr-TR" dirty="0">
                <a:solidFill>
                  <a:srgbClr val="228B22"/>
                </a:solidFill>
                <a:latin typeface="Courier New" panose="02070309020205020404" pitchFamily="49" charset="0"/>
              </a:rPr>
              <a:t>%--------------------------</a:t>
            </a:r>
          </a:p>
          <a:p>
            <a:r>
              <a:rPr lang="tr-TR" dirty="0">
                <a:solidFill>
                  <a:srgbClr val="228B22"/>
                </a:solidFill>
                <a:latin typeface="Courier New" panose="02070309020205020404" pitchFamily="49" charset="0"/>
              </a:rPr>
              <a:t>% Bunu *.m </a:t>
            </a:r>
            <a:r>
              <a:rPr lang="tr-TR" dirty="0" err="1">
                <a:solidFill>
                  <a:srgbClr val="228B22"/>
                </a:solidFill>
                <a:latin typeface="Courier New" panose="02070309020205020404" pitchFamily="49" charset="0"/>
              </a:rPr>
              <a:t>uzantýlý</a:t>
            </a:r>
            <a:r>
              <a:rPr lang="tr-TR" dirty="0">
                <a:solidFill>
                  <a:srgbClr val="228B22"/>
                </a:solidFill>
                <a:latin typeface="Courier New" panose="02070309020205020404" pitchFamily="49" charset="0"/>
              </a:rPr>
              <a:t> dosya olarak </a:t>
            </a:r>
            <a:r>
              <a:rPr lang="tr-TR" dirty="0" err="1">
                <a:solidFill>
                  <a:srgbClr val="228B22"/>
                </a:solidFill>
                <a:latin typeface="Courier New" panose="02070309020205020404" pitchFamily="49" charset="0"/>
              </a:rPr>
              <a:t>saklamanýz</a:t>
            </a:r>
            <a:r>
              <a:rPr lang="tr-TR" dirty="0">
                <a:solidFill>
                  <a:srgbClr val="228B22"/>
                </a:solidFill>
                <a:latin typeface="Courier New" panose="02070309020205020404" pitchFamily="49" charset="0"/>
              </a:rPr>
              <a:t> gerekir. </a:t>
            </a:r>
            <a:r>
              <a:rPr lang="tr-TR" dirty="0" err="1">
                <a:solidFill>
                  <a:srgbClr val="228B22"/>
                </a:solidFill>
                <a:latin typeface="Courier New" panose="02070309020205020404" pitchFamily="49" charset="0"/>
              </a:rPr>
              <a:t>Ardýndan</a:t>
            </a:r>
            <a:r>
              <a:rPr lang="tr-TR" dirty="0">
                <a:solidFill>
                  <a:srgbClr val="228B22"/>
                </a:solidFill>
                <a:latin typeface="Courier New" panose="02070309020205020404" pitchFamily="49" charset="0"/>
              </a:rPr>
              <a:t> </a:t>
            </a:r>
            <a:r>
              <a:rPr lang="tr-TR" dirty="0" err="1">
                <a:solidFill>
                  <a:srgbClr val="228B22"/>
                </a:solidFill>
                <a:latin typeface="Courier New" panose="02070309020205020404" pitchFamily="49" charset="0"/>
              </a:rPr>
              <a:t>çaðýrýp</a:t>
            </a:r>
            <a:r>
              <a:rPr lang="tr-TR" dirty="0">
                <a:solidFill>
                  <a:srgbClr val="228B22"/>
                </a:solidFill>
                <a:latin typeface="Courier New" panose="02070309020205020404" pitchFamily="49" charset="0"/>
              </a:rPr>
              <a:t> </a:t>
            </a:r>
            <a:r>
              <a:rPr lang="tr-TR" dirty="0" err="1">
                <a:solidFill>
                  <a:srgbClr val="228B22"/>
                </a:solidFill>
                <a:latin typeface="Courier New" panose="02070309020205020404" pitchFamily="49" charset="0"/>
              </a:rPr>
              <a:t>kullanýrsýnýz.Daha</a:t>
            </a:r>
            <a:r>
              <a:rPr lang="tr-TR" dirty="0">
                <a:solidFill>
                  <a:srgbClr val="228B22"/>
                </a:solidFill>
                <a:latin typeface="Courier New" panose="02070309020205020404" pitchFamily="49" charset="0"/>
              </a:rPr>
              <a:t> sonra</a:t>
            </a:r>
          </a:p>
          <a:p>
            <a:r>
              <a:rPr lang="tr-TR" dirty="0">
                <a:solidFill>
                  <a:srgbClr val="000000"/>
                </a:solidFill>
                <a:latin typeface="Courier New" panose="02070309020205020404" pitchFamily="49" charset="0"/>
              </a:rPr>
              <a:t>x = </a:t>
            </a:r>
            <a:r>
              <a:rPr lang="tr-TR" dirty="0" err="1">
                <a:solidFill>
                  <a:srgbClr val="000000"/>
                </a:solidFill>
                <a:latin typeface="Courier New" panose="02070309020205020404" pitchFamily="49" charset="0"/>
              </a:rPr>
              <a:t>fminbnd</a:t>
            </a:r>
            <a:r>
              <a:rPr lang="tr-TR" dirty="0">
                <a:solidFill>
                  <a:srgbClr val="000000"/>
                </a:solidFill>
                <a:latin typeface="Courier New" panose="02070309020205020404" pitchFamily="49" charset="0"/>
              </a:rPr>
              <a:t>(</a:t>
            </a:r>
            <a:r>
              <a:rPr lang="tr-TR" dirty="0">
                <a:solidFill>
                  <a:srgbClr val="A020F0"/>
                </a:solidFill>
                <a:latin typeface="Courier New" panose="02070309020205020404" pitchFamily="49" charset="0"/>
              </a:rPr>
              <a:t>'</a:t>
            </a:r>
            <a:r>
              <a:rPr lang="tr-TR" dirty="0" err="1">
                <a:solidFill>
                  <a:srgbClr val="A020F0"/>
                </a:solidFill>
                <a:latin typeface="Courier New" panose="02070309020205020404" pitchFamily="49" charset="0"/>
              </a:rPr>
              <a:t>fx</a:t>
            </a:r>
            <a:r>
              <a:rPr lang="tr-TR" dirty="0">
                <a:solidFill>
                  <a:srgbClr val="A020F0"/>
                </a:solidFill>
                <a:latin typeface="Courier New" panose="02070309020205020404" pitchFamily="49" charset="0"/>
              </a:rPr>
              <a:t>'</a:t>
            </a:r>
            <a:r>
              <a:rPr lang="tr-TR" dirty="0">
                <a:solidFill>
                  <a:srgbClr val="000000"/>
                </a:solidFill>
                <a:latin typeface="Courier New" panose="02070309020205020404" pitchFamily="49" charset="0"/>
              </a:rPr>
              <a:t>, 0, 4);</a:t>
            </a:r>
            <a:r>
              <a:rPr lang="tr-TR" dirty="0">
                <a:solidFill>
                  <a:srgbClr val="228B22"/>
                </a:solidFill>
                <a:latin typeface="Courier New" panose="02070309020205020404" pitchFamily="49" charset="0"/>
              </a:rPr>
              <a:t>%</a:t>
            </a:r>
            <a:r>
              <a:rPr lang="tr-TR" dirty="0" err="1">
                <a:solidFill>
                  <a:srgbClr val="228B22"/>
                </a:solidFill>
                <a:latin typeface="Courier New" panose="02070309020205020404" pitchFamily="49" charset="0"/>
              </a:rPr>
              <a:t>þeklinde</a:t>
            </a:r>
            <a:r>
              <a:rPr lang="tr-TR" dirty="0">
                <a:solidFill>
                  <a:srgbClr val="228B22"/>
                </a:solidFill>
                <a:latin typeface="Courier New" panose="02070309020205020404" pitchFamily="49" charset="0"/>
              </a:rPr>
              <a:t> </a:t>
            </a:r>
            <a:r>
              <a:rPr lang="tr-TR" dirty="0" err="1">
                <a:solidFill>
                  <a:srgbClr val="228B22"/>
                </a:solidFill>
                <a:latin typeface="Courier New" panose="02070309020205020404" pitchFamily="49" charset="0"/>
              </a:rPr>
              <a:t>kullanýrsýnýz</a:t>
            </a:r>
            <a:r>
              <a:rPr lang="tr-TR" dirty="0">
                <a:solidFill>
                  <a:srgbClr val="228B22"/>
                </a:solidFill>
                <a:latin typeface="Courier New" panose="02070309020205020404" pitchFamily="49" charset="0"/>
              </a:rPr>
              <a:t>.</a:t>
            </a:r>
          </a:p>
          <a:p>
            <a:r>
              <a:rPr lang="tr-TR" dirty="0">
                <a:solidFill>
                  <a:srgbClr val="228B22"/>
                </a:solidFill>
                <a:latin typeface="Courier New" panose="02070309020205020404" pitchFamily="49" charset="0"/>
              </a:rPr>
              <a:t>% Basit uygulamalarda fonksiyonu </a:t>
            </a:r>
            <a:r>
              <a:rPr lang="tr-TR" dirty="0" err="1">
                <a:solidFill>
                  <a:srgbClr val="228B22"/>
                </a:solidFill>
                <a:latin typeface="Courier New" panose="02070309020205020404" pitchFamily="49" charset="0"/>
              </a:rPr>
              <a:t>aþaðýdaki</a:t>
            </a:r>
            <a:r>
              <a:rPr lang="tr-TR" dirty="0">
                <a:solidFill>
                  <a:srgbClr val="228B22"/>
                </a:solidFill>
                <a:latin typeface="Courier New" panose="02070309020205020404" pitchFamily="49" charset="0"/>
              </a:rPr>
              <a:t> gibi yazmak daha </a:t>
            </a:r>
            <a:r>
              <a:rPr lang="tr-TR" dirty="0" err="1">
                <a:solidFill>
                  <a:srgbClr val="228B22"/>
                </a:solidFill>
                <a:latin typeface="Courier New" panose="02070309020205020404" pitchFamily="49" charset="0"/>
              </a:rPr>
              <a:t>kolaydýr</a:t>
            </a:r>
            <a:r>
              <a:rPr lang="tr-TR" dirty="0">
                <a:solidFill>
                  <a:srgbClr val="228B22"/>
                </a:solidFill>
                <a:latin typeface="Courier New" panose="02070309020205020404" pitchFamily="49" charset="0"/>
              </a:rPr>
              <a:t>.</a:t>
            </a:r>
          </a:p>
          <a:p>
            <a:r>
              <a:rPr lang="tr-TR" dirty="0">
                <a:solidFill>
                  <a:srgbClr val="000000"/>
                </a:solidFill>
                <a:latin typeface="Courier New" panose="02070309020205020404" pitchFamily="49" charset="0"/>
              </a:rPr>
              <a:t>f = @(x)x.^3-2*x-5;</a:t>
            </a:r>
          </a:p>
          <a:p>
            <a:r>
              <a:rPr lang="tr-TR" dirty="0">
                <a:solidFill>
                  <a:srgbClr val="228B22"/>
                </a:solidFill>
                <a:latin typeface="Courier New" panose="02070309020205020404" pitchFamily="49" charset="0"/>
              </a:rPr>
              <a:t>% </a:t>
            </a:r>
            <a:r>
              <a:rPr lang="tr-TR" dirty="0" err="1">
                <a:solidFill>
                  <a:srgbClr val="228B22"/>
                </a:solidFill>
                <a:latin typeface="Courier New" panose="02070309020205020404" pitchFamily="49" charset="0"/>
              </a:rPr>
              <a:t>Ayný</a:t>
            </a:r>
            <a:r>
              <a:rPr lang="tr-TR" dirty="0">
                <a:solidFill>
                  <a:srgbClr val="228B22"/>
                </a:solidFill>
                <a:latin typeface="Courier New" panose="02070309020205020404" pitchFamily="49" charset="0"/>
              </a:rPr>
              <a:t> sayfada </a:t>
            </a:r>
            <a:r>
              <a:rPr lang="tr-TR" dirty="0" err="1">
                <a:solidFill>
                  <a:srgbClr val="228B22"/>
                </a:solidFill>
                <a:latin typeface="Courier New" panose="02070309020205020404" pitchFamily="49" charset="0"/>
              </a:rPr>
              <a:t>aþaðýdaki</a:t>
            </a:r>
            <a:r>
              <a:rPr lang="tr-TR" dirty="0">
                <a:solidFill>
                  <a:srgbClr val="228B22"/>
                </a:solidFill>
                <a:latin typeface="Courier New" panose="02070309020205020404" pitchFamily="49" charset="0"/>
              </a:rPr>
              <a:t> gibi </a:t>
            </a:r>
            <a:r>
              <a:rPr lang="tr-TR" dirty="0" err="1">
                <a:solidFill>
                  <a:srgbClr val="228B22"/>
                </a:solidFill>
                <a:latin typeface="Courier New" panose="02070309020205020404" pitchFamily="49" charset="0"/>
              </a:rPr>
              <a:t>kullanýrsýnýz</a:t>
            </a:r>
            <a:r>
              <a:rPr lang="tr-TR" dirty="0">
                <a:solidFill>
                  <a:srgbClr val="228B22"/>
                </a:solidFill>
                <a:latin typeface="Courier New" panose="02070309020205020404" pitchFamily="49" charset="0"/>
              </a:rPr>
              <a:t>. </a:t>
            </a:r>
            <a:r>
              <a:rPr lang="tr-TR" dirty="0" err="1">
                <a:solidFill>
                  <a:srgbClr val="228B22"/>
                </a:solidFill>
                <a:latin typeface="Courier New" panose="02070309020205020404" pitchFamily="49" charset="0"/>
              </a:rPr>
              <a:t>Sýkýntý</a:t>
            </a:r>
            <a:r>
              <a:rPr lang="tr-TR" dirty="0">
                <a:solidFill>
                  <a:srgbClr val="228B22"/>
                </a:solidFill>
                <a:latin typeface="Courier New" panose="02070309020205020404" pitchFamily="49" charset="0"/>
              </a:rPr>
              <a:t> yapmaz.</a:t>
            </a:r>
          </a:p>
          <a:p>
            <a:r>
              <a:rPr lang="tr-TR" dirty="0">
                <a:solidFill>
                  <a:srgbClr val="000000"/>
                </a:solidFill>
                <a:latin typeface="Courier New" panose="02070309020205020404" pitchFamily="49" charset="0"/>
              </a:rPr>
              <a:t>x = </a:t>
            </a:r>
            <a:r>
              <a:rPr lang="tr-TR" dirty="0" err="1">
                <a:solidFill>
                  <a:srgbClr val="000000"/>
                </a:solidFill>
                <a:latin typeface="Courier New" panose="02070309020205020404" pitchFamily="49" charset="0"/>
              </a:rPr>
              <a:t>fminbnd</a:t>
            </a:r>
            <a:r>
              <a:rPr lang="tr-TR" dirty="0">
                <a:solidFill>
                  <a:srgbClr val="000000"/>
                </a:solidFill>
                <a:latin typeface="Courier New" panose="02070309020205020404" pitchFamily="49" charset="0"/>
              </a:rPr>
              <a:t>(f, 0, 2)</a:t>
            </a:r>
          </a:p>
          <a:p>
            <a:r>
              <a:rPr lang="tr-TR" dirty="0">
                <a:solidFill>
                  <a:srgbClr val="228B22"/>
                </a:solidFill>
                <a:latin typeface="Courier New" panose="02070309020205020404" pitchFamily="49" charset="0"/>
              </a:rPr>
              <a:t>% Fonksiyon </a:t>
            </a:r>
            <a:r>
              <a:rPr lang="tr-TR" dirty="0" err="1">
                <a:solidFill>
                  <a:srgbClr val="228B22"/>
                </a:solidFill>
                <a:latin typeface="Courier New" panose="02070309020205020404" pitchFamily="49" charset="0"/>
              </a:rPr>
              <a:t>deðerini</a:t>
            </a:r>
            <a:r>
              <a:rPr lang="tr-TR" dirty="0">
                <a:solidFill>
                  <a:srgbClr val="228B22"/>
                </a:solidFill>
                <a:latin typeface="Courier New" panose="02070309020205020404" pitchFamily="49" charset="0"/>
              </a:rPr>
              <a:t> bulmak isterseniz;</a:t>
            </a:r>
          </a:p>
          <a:p>
            <a:r>
              <a:rPr lang="tr-TR" dirty="0">
                <a:solidFill>
                  <a:srgbClr val="000000"/>
                </a:solidFill>
                <a:latin typeface="Courier New" panose="02070309020205020404" pitchFamily="49" charset="0"/>
              </a:rPr>
              <a:t>y = f(x)</a:t>
            </a:r>
            <a:r>
              <a:rPr lang="tr-TR" dirty="0">
                <a:solidFill>
                  <a:srgbClr val="228B22"/>
                </a:solidFill>
                <a:latin typeface="Courier New" panose="02070309020205020404" pitchFamily="49" charset="0"/>
              </a:rPr>
              <a:t>% yazabilirsiniz.</a:t>
            </a:r>
          </a:p>
        </p:txBody>
      </p:sp>
    </p:spTree>
    <p:extLst>
      <p:ext uri="{BB962C8B-B14F-4D97-AF65-F5344CB8AC3E}">
        <p14:creationId xmlns:p14="http://schemas.microsoft.com/office/powerpoint/2010/main" val="240825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0914" y="475570"/>
            <a:ext cx="10972800" cy="506412"/>
          </a:xfrm>
        </p:spPr>
        <p:txBody>
          <a:bodyPr>
            <a:noAutofit/>
          </a:bodyPr>
          <a:lstStyle/>
          <a:p>
            <a:r>
              <a:rPr lang="tr-TR" sz="2800" dirty="0" err="1"/>
              <a:t>Matlab</a:t>
            </a:r>
            <a:r>
              <a:rPr lang="tr-TR" sz="2800" dirty="0"/>
              <a:t> ile Optimizasyon</a:t>
            </a: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r="55834" b="24855"/>
          <a:stretch/>
        </p:blipFill>
        <p:spPr>
          <a:xfrm>
            <a:off x="275771" y="945102"/>
            <a:ext cx="6181402" cy="5912898"/>
          </a:xfrm>
          <a:prstGeom prst="rect">
            <a:avLst/>
          </a:prstGeom>
        </p:spPr>
      </p:pic>
    </p:spTree>
    <p:extLst>
      <p:ext uri="{BB962C8B-B14F-4D97-AF65-F5344CB8AC3E}">
        <p14:creationId xmlns:p14="http://schemas.microsoft.com/office/powerpoint/2010/main" val="361744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Tek Boyutlu Optimizasyon/Çok </a:t>
            </a:r>
            <a:r>
              <a:rPr lang="tr-TR" dirty="0"/>
              <a:t>B</a:t>
            </a:r>
            <a:r>
              <a:rPr lang="tr-TR" dirty="0" smtClean="0"/>
              <a:t>oyutlu </a:t>
            </a:r>
            <a:r>
              <a:rPr lang="tr-TR" dirty="0"/>
              <a:t>O</a:t>
            </a:r>
            <a:r>
              <a:rPr lang="tr-TR" dirty="0" smtClean="0"/>
              <a:t>ptimizasyon</a:t>
            </a:r>
            <a:endParaRPr lang="tr-TR" dirty="0"/>
          </a:p>
        </p:txBody>
      </p:sp>
      <p:pic>
        <p:nvPicPr>
          <p:cNvPr id="4" name="Content Placeholder 3"/>
          <p:cNvPicPr>
            <a:picLocks noGrp="1" noChangeAspect="1"/>
          </p:cNvPicPr>
          <p:nvPr>
            <p:ph idx="1"/>
          </p:nvPr>
        </p:nvPicPr>
        <p:blipFill>
          <a:blip r:embed="rId2"/>
          <a:stretch>
            <a:fillRect/>
          </a:stretch>
        </p:blipFill>
        <p:spPr>
          <a:xfrm>
            <a:off x="715971" y="1229495"/>
            <a:ext cx="8523099" cy="4606529"/>
          </a:xfrm>
          <a:prstGeom prst="rect">
            <a:avLst/>
          </a:prstGeom>
        </p:spPr>
      </p:pic>
    </p:spTree>
    <p:extLst>
      <p:ext uri="{BB962C8B-B14F-4D97-AF65-F5344CB8AC3E}">
        <p14:creationId xmlns:p14="http://schemas.microsoft.com/office/powerpoint/2010/main" val="362867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Optimizasyon: Matematiksel Tanım</a:t>
            </a:r>
            <a:endParaRPr lang="tr-TR" b="1" dirty="0"/>
          </a:p>
        </p:txBody>
      </p:sp>
      <p:sp>
        <p:nvSpPr>
          <p:cNvPr id="3" name="Content Placeholder 2"/>
          <p:cNvSpPr>
            <a:spLocks noGrp="1"/>
          </p:cNvSpPr>
          <p:nvPr>
            <p:ph idx="1"/>
          </p:nvPr>
        </p:nvSpPr>
        <p:spPr>
          <a:xfrm>
            <a:off x="609600" y="1191986"/>
            <a:ext cx="10972800" cy="1631896"/>
          </a:xfrm>
        </p:spPr>
        <p:txBody>
          <a:bodyPr/>
          <a:lstStyle/>
          <a:p>
            <a:r>
              <a:rPr lang="tr-TR" dirty="0" smtClean="0"/>
              <a:t>Her hangi bir </a:t>
            </a:r>
            <a:r>
              <a:rPr lang="tr-TR" b="1" dirty="0" smtClean="0"/>
              <a:t>matematiksel modelin</a:t>
            </a:r>
            <a:r>
              <a:rPr lang="tr-TR" dirty="0" smtClean="0"/>
              <a:t> grafiğini çizdiğinizde, maksimum ve minimum noktalarıyla karşılaşırız. Maksimum minimumların tepe noktası, </a:t>
            </a:r>
            <a:r>
              <a:rPr lang="tr-TR" b="1" dirty="0" smtClean="0"/>
              <a:t>türevin sıfır olduğu optimum</a:t>
            </a:r>
            <a:r>
              <a:rPr lang="tr-TR" dirty="0" smtClean="0"/>
              <a:t> noktalarıdır. Birinci türev f’(x)=0 optimum noktasını belirlerken f’’(x)’de optimumun maksimum mu minimum mu olduğunu belirler.</a:t>
            </a:r>
            <a:endParaRPr lang="tr-TR" dirty="0"/>
          </a:p>
        </p:txBody>
      </p:sp>
      <p:pic>
        <p:nvPicPr>
          <p:cNvPr id="4" name="Picture 3"/>
          <p:cNvPicPr>
            <a:picLocks noChangeAspect="1"/>
          </p:cNvPicPr>
          <p:nvPr/>
        </p:nvPicPr>
        <p:blipFill>
          <a:blip r:embed="rId2"/>
          <a:stretch>
            <a:fillRect/>
          </a:stretch>
        </p:blipFill>
        <p:spPr>
          <a:xfrm>
            <a:off x="1053100" y="3067277"/>
            <a:ext cx="6020053" cy="3464082"/>
          </a:xfrm>
          <a:prstGeom prst="rect">
            <a:avLst/>
          </a:prstGeom>
        </p:spPr>
      </p:pic>
      <p:sp>
        <p:nvSpPr>
          <p:cNvPr id="5" name="TextBox 4"/>
          <p:cNvSpPr txBox="1"/>
          <p:nvPr/>
        </p:nvSpPr>
        <p:spPr>
          <a:xfrm>
            <a:off x="7194177" y="3025588"/>
            <a:ext cx="4289612" cy="2677656"/>
          </a:xfrm>
          <a:prstGeom prst="rect">
            <a:avLst/>
          </a:prstGeom>
          <a:noFill/>
        </p:spPr>
        <p:txBody>
          <a:bodyPr wrap="square" rtlCol="0">
            <a:spAutoFit/>
          </a:bodyPr>
          <a:lstStyle/>
          <a:p>
            <a:pPr algn="just"/>
            <a:r>
              <a:rPr lang="tr-TR" sz="2400" dirty="0">
                <a:solidFill>
                  <a:schemeClr val="tx2"/>
                </a:solidFill>
              </a:rPr>
              <a:t>Kök belirleme ve optimizasyon bir bakıma birbirine benzer, Kök belirlemede, eğrinin ekseni kestiği noktaları buluyorduk; Optimizasyon problemlerinde ise maximum veya minimum noktalarını bulacağız</a:t>
            </a:r>
            <a:r>
              <a:rPr lang="tr-TR" dirty="0" smtClean="0"/>
              <a:t>.</a:t>
            </a:r>
            <a:endParaRPr lang="tr-TR" dirty="0"/>
          </a:p>
        </p:txBody>
      </p:sp>
    </p:spTree>
    <p:extLst>
      <p:ext uri="{BB962C8B-B14F-4D97-AF65-F5344CB8AC3E}">
        <p14:creationId xmlns:p14="http://schemas.microsoft.com/office/powerpoint/2010/main" val="170562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Optimizasyon: Matematiksel Tanım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tr-TR" dirty="0" smtClean="0"/>
                  <a:t>Bir optimizasyon problemi genel olarak şu şekilde ifade edilir.</a:t>
                </a:r>
              </a:p>
              <a:p>
                <a:r>
                  <a:rPr lang="tr-TR" dirty="0"/>
                  <a:t>f</a:t>
                </a:r>
                <a:r>
                  <a:rPr lang="tr-TR" dirty="0" smtClean="0"/>
                  <a:t>(x)’i</a:t>
                </a:r>
                <a:endParaRPr lang="tr-TR" dirty="0"/>
              </a:p>
              <a:p>
                <a:pPr lvl="1"/>
                <a14:m>
                  <m:oMath xmlns:m="http://schemas.openxmlformats.org/officeDocument/2006/math">
                    <m:r>
                      <a:rPr lang="tr-TR" i="1" dirty="0" smtClean="0">
                        <a:latin typeface="Cambria Math" panose="02040503050406030204" pitchFamily="18" charset="0"/>
                      </a:rPr>
                      <m:t>𝑑</m:t>
                    </m:r>
                    <m:r>
                      <a:rPr lang="tr-TR" i="1" baseline="-25000" dirty="0" err="1" smtClean="0">
                        <a:latin typeface="Cambria Math" panose="02040503050406030204" pitchFamily="18" charset="0"/>
                      </a:rPr>
                      <m:t>𝑖</m:t>
                    </m:r>
                    <m:r>
                      <a:rPr lang="tr-TR" i="1" dirty="0" smtClean="0">
                        <a:latin typeface="Cambria Math" panose="02040503050406030204" pitchFamily="18" charset="0"/>
                      </a:rPr>
                      <m:t>(</m:t>
                    </m:r>
                    <m:r>
                      <a:rPr lang="tr-TR" i="1" dirty="0" smtClean="0">
                        <a:latin typeface="Cambria Math" panose="02040503050406030204" pitchFamily="18" charset="0"/>
                      </a:rPr>
                      <m:t>𝑥</m:t>
                    </m:r>
                    <m:r>
                      <a:rPr lang="tr-TR" i="1" dirty="0" smtClean="0">
                        <a:latin typeface="Cambria Math" panose="02040503050406030204" pitchFamily="18" charset="0"/>
                      </a:rPr>
                      <m:t>)≤</m:t>
                    </m:r>
                    <m:sSub>
                      <m:sSubPr>
                        <m:ctrlPr>
                          <a:rPr lang="tr-TR" i="1" dirty="0" smtClean="0">
                            <a:latin typeface="Cambria Math" panose="02040503050406030204" pitchFamily="18" charset="0"/>
                            <a:ea typeface="Cambria Math" panose="02040503050406030204" pitchFamily="18" charset="0"/>
                          </a:rPr>
                        </m:ctrlPr>
                      </m:sSubPr>
                      <m:e>
                        <m:r>
                          <a:rPr lang="tr-TR" b="0" i="1" dirty="0" smtClean="0">
                            <a:latin typeface="Cambria Math" panose="02040503050406030204" pitchFamily="18" charset="0"/>
                            <a:ea typeface="Cambria Math" panose="02040503050406030204" pitchFamily="18" charset="0"/>
                          </a:rPr>
                          <m:t>𝑎</m:t>
                        </m:r>
                      </m:e>
                      <m:sub>
                        <m:r>
                          <a:rPr lang="tr-TR" b="0" i="1" dirty="0" smtClean="0">
                            <a:latin typeface="Cambria Math" panose="02040503050406030204" pitchFamily="18" charset="0"/>
                            <a:ea typeface="Cambria Math" panose="02040503050406030204" pitchFamily="18" charset="0"/>
                          </a:rPr>
                          <m:t>𝑖</m:t>
                        </m:r>
                      </m:sub>
                    </m:sSub>
                  </m:oMath>
                </a14:m>
                <a:r>
                  <a:rPr lang="tr-TR" dirty="0" smtClean="0"/>
                  <a:t> i=1,2,…,m</a:t>
                </a:r>
              </a:p>
              <a:p>
                <a:pPr lvl="1"/>
                <a14:m>
                  <m:oMath xmlns:m="http://schemas.openxmlformats.org/officeDocument/2006/math">
                    <m:r>
                      <a:rPr lang="tr-TR" b="0" i="1" dirty="0" smtClean="0">
                        <a:latin typeface="Cambria Math" panose="02040503050406030204" pitchFamily="18" charset="0"/>
                      </a:rPr>
                      <m:t>𝑒</m:t>
                    </m:r>
                    <m:r>
                      <a:rPr lang="tr-TR" i="1" baseline="-25000" dirty="0" err="1">
                        <a:latin typeface="Cambria Math" panose="02040503050406030204" pitchFamily="18" charset="0"/>
                      </a:rPr>
                      <m:t>𝑖</m:t>
                    </m:r>
                    <m:d>
                      <m:dPr>
                        <m:ctrlPr>
                          <a:rPr lang="tr-TR" i="1" baseline="-25000" dirty="0" err="1">
                            <a:latin typeface="Cambria Math" panose="02040503050406030204" pitchFamily="18" charset="0"/>
                          </a:rPr>
                        </m:ctrlPr>
                      </m:dPr>
                      <m:e>
                        <m:r>
                          <a:rPr lang="tr-TR" i="1" dirty="0">
                            <a:latin typeface="Cambria Math" panose="02040503050406030204" pitchFamily="18" charset="0"/>
                          </a:rPr>
                          <m:t>𝑥</m:t>
                        </m:r>
                      </m:e>
                    </m:d>
                    <m:r>
                      <a:rPr lang="tr-TR" b="0" i="1" dirty="0" smtClean="0">
                        <a:latin typeface="Cambria Math" panose="02040503050406030204" pitchFamily="18" charset="0"/>
                      </a:rPr>
                      <m:t>=</m:t>
                    </m:r>
                    <m:sSub>
                      <m:sSubPr>
                        <m:ctrlPr>
                          <a:rPr lang="tr-TR" i="1" dirty="0">
                            <a:latin typeface="Cambria Math" panose="02040503050406030204" pitchFamily="18" charset="0"/>
                            <a:ea typeface="Cambria Math" panose="02040503050406030204" pitchFamily="18" charset="0"/>
                          </a:rPr>
                        </m:ctrlPr>
                      </m:sSubPr>
                      <m:e>
                        <m:r>
                          <a:rPr lang="tr-TR" b="0" i="1" dirty="0" smtClean="0">
                            <a:latin typeface="Cambria Math" panose="02040503050406030204" pitchFamily="18" charset="0"/>
                            <a:ea typeface="Cambria Math" panose="02040503050406030204" pitchFamily="18" charset="0"/>
                          </a:rPr>
                          <m:t>𝑏</m:t>
                        </m:r>
                      </m:e>
                      <m:sub>
                        <m:r>
                          <a:rPr lang="tr-TR" i="1" dirty="0">
                            <a:latin typeface="Cambria Math" panose="02040503050406030204" pitchFamily="18" charset="0"/>
                            <a:ea typeface="Cambria Math" panose="02040503050406030204" pitchFamily="18" charset="0"/>
                          </a:rPr>
                          <m:t>𝑖</m:t>
                        </m:r>
                      </m:sub>
                    </m:sSub>
                  </m:oMath>
                </a14:m>
                <a:r>
                  <a:rPr lang="tr-TR" dirty="0"/>
                  <a:t> i=1,2</a:t>
                </a:r>
                <a:r>
                  <a:rPr lang="tr-TR" dirty="0" smtClean="0"/>
                  <a:t>,…,p</a:t>
                </a:r>
              </a:p>
              <a:p>
                <a:pPr marL="363538" lvl="1" indent="0">
                  <a:buNone/>
                </a:pPr>
                <a:r>
                  <a:rPr lang="tr-TR" sz="2400" dirty="0"/>
                  <a:t>şartları altında minimum ve maksimum kılacak </a:t>
                </a:r>
                <a:r>
                  <a:rPr lang="tr-TR" sz="2400" dirty="0" err="1"/>
                  <a:t>x’i</a:t>
                </a:r>
                <a:r>
                  <a:rPr lang="tr-TR" sz="2400" dirty="0"/>
                  <a:t> </a:t>
                </a:r>
                <a:r>
                  <a:rPr lang="tr-TR" sz="2400" dirty="0" smtClean="0"/>
                  <a:t>bulun.</a:t>
                </a:r>
              </a:p>
              <a:p>
                <a:pPr marL="363538" lvl="1" indent="0">
                  <a:buNone/>
                </a:pPr>
                <a:r>
                  <a:rPr lang="tr-TR" sz="2400" dirty="0" smtClean="0"/>
                  <a:t>Burada </a:t>
                </a:r>
              </a:p>
              <a:p>
                <a:pPr marL="363538" lvl="1" indent="0">
                  <a:buNone/>
                </a:pPr>
                <a14:m>
                  <m:oMath xmlns:m="http://schemas.openxmlformats.org/officeDocument/2006/math">
                    <m:r>
                      <a:rPr lang="tr-TR" sz="2400" i="1" dirty="0" smtClean="0">
                        <a:latin typeface="Cambria Math" panose="02040503050406030204" pitchFamily="18" charset="0"/>
                      </a:rPr>
                      <m:t>𝑥</m:t>
                    </m:r>
                  </m:oMath>
                </a14:m>
                <a:r>
                  <a:rPr lang="tr-TR" sz="2400" dirty="0" smtClean="0"/>
                  <a:t> </a:t>
                </a:r>
                <a14:m>
                  <m:oMath xmlns:m="http://schemas.openxmlformats.org/officeDocument/2006/math">
                    <m:r>
                      <a:rPr lang="tr-TR" sz="2400" i="1" dirty="0" smtClean="0">
                        <a:latin typeface="Cambria Math" panose="02040503050406030204" pitchFamily="18" charset="0"/>
                      </a:rPr>
                      <m:t>𝑛</m:t>
                    </m:r>
                  </m:oMath>
                </a14:m>
                <a:r>
                  <a:rPr lang="tr-TR" sz="2400" dirty="0"/>
                  <a:t> boyutlu bir tasarım vektörü, </a:t>
                </a:r>
                <a:endParaRPr lang="tr-TR" sz="2400" dirty="0" smtClean="0"/>
              </a:p>
              <a:p>
                <a:pPr marL="363538" lvl="1" indent="0">
                  <a:buNone/>
                </a:pPr>
                <a14:m>
                  <m:oMath xmlns:m="http://schemas.openxmlformats.org/officeDocument/2006/math">
                    <m:r>
                      <a:rPr lang="tr-TR" sz="2400" i="1" dirty="0" smtClean="0">
                        <a:latin typeface="Cambria Math" panose="02040503050406030204" pitchFamily="18" charset="0"/>
                      </a:rPr>
                      <m:t>𝑓</m:t>
                    </m:r>
                    <m:r>
                      <a:rPr lang="tr-TR" sz="2400" i="1" dirty="0" smtClean="0">
                        <a:latin typeface="Cambria Math" panose="02040503050406030204" pitchFamily="18" charset="0"/>
                      </a:rPr>
                      <m:t>(</m:t>
                    </m:r>
                    <m:r>
                      <a:rPr lang="tr-TR" sz="2400" i="1" dirty="0" smtClean="0">
                        <a:latin typeface="Cambria Math" panose="02040503050406030204" pitchFamily="18" charset="0"/>
                      </a:rPr>
                      <m:t>𝑥</m:t>
                    </m:r>
                    <m:r>
                      <a:rPr lang="tr-TR" sz="2400" i="1" dirty="0" smtClean="0">
                        <a:latin typeface="Cambria Math" panose="02040503050406030204" pitchFamily="18" charset="0"/>
                      </a:rPr>
                      <m:t>)</m:t>
                    </m:r>
                  </m:oMath>
                </a14:m>
                <a:r>
                  <a:rPr lang="tr-TR" sz="2400" dirty="0"/>
                  <a:t> amaç fonksiyonu, </a:t>
                </a:r>
                <a:endParaRPr lang="tr-TR" sz="2400" dirty="0" smtClean="0"/>
              </a:p>
              <a:p>
                <a:pPr marL="363538" lvl="1" indent="0">
                  <a:buNone/>
                </a:pPr>
                <a14:m>
                  <m:oMath xmlns:m="http://schemas.openxmlformats.org/officeDocument/2006/math">
                    <m:r>
                      <a:rPr lang="tr-TR" sz="2400" dirty="0">
                        <a:latin typeface="Cambria Math" panose="02040503050406030204" pitchFamily="18" charset="0"/>
                      </a:rPr>
                      <m:t>𝑑</m:t>
                    </m:r>
                    <m:r>
                      <a:rPr lang="tr-TR" sz="2400" baseline="-25000" dirty="0" err="1">
                        <a:latin typeface="Cambria Math" panose="02040503050406030204" pitchFamily="18" charset="0"/>
                      </a:rPr>
                      <m:t>𝑖</m:t>
                    </m:r>
                    <m:r>
                      <a:rPr lang="tr-TR" sz="2400" dirty="0">
                        <a:latin typeface="Cambria Math" panose="02040503050406030204" pitchFamily="18" charset="0"/>
                      </a:rPr>
                      <m:t>(</m:t>
                    </m:r>
                    <m:r>
                      <a:rPr lang="tr-TR" sz="2400" dirty="0">
                        <a:latin typeface="Cambria Math" panose="02040503050406030204" pitchFamily="18" charset="0"/>
                      </a:rPr>
                      <m:t>𝑥</m:t>
                    </m:r>
                    <m:r>
                      <a:rPr lang="tr-TR" sz="2400" dirty="0">
                        <a:latin typeface="Cambria Math" panose="02040503050406030204" pitchFamily="18" charset="0"/>
                      </a:rPr>
                      <m:t>)</m:t>
                    </m:r>
                  </m:oMath>
                </a14:m>
                <a:r>
                  <a:rPr lang="tr-TR" sz="2400" dirty="0"/>
                  <a:t>’</a:t>
                </a:r>
                <a:r>
                  <a:rPr lang="tr-TR" sz="2400" dirty="0" err="1"/>
                  <a:t>ler</a:t>
                </a:r>
                <a:r>
                  <a:rPr lang="tr-TR" sz="2400" dirty="0"/>
                  <a:t> eşitsizlik şeklinde ifade edilen kısıtlar, </a:t>
                </a:r>
                <a:endParaRPr lang="tr-TR" sz="2400" dirty="0" smtClean="0">
                  <a:latin typeface="Cambria Math" panose="02040503050406030204" pitchFamily="18" charset="0"/>
                </a:endParaRPr>
              </a:p>
              <a:p>
                <a:pPr marL="363538" lvl="1" indent="0">
                  <a:buNone/>
                </a:pPr>
                <a14:m>
                  <m:oMath xmlns:m="http://schemas.openxmlformats.org/officeDocument/2006/math">
                    <m:r>
                      <a:rPr lang="tr-TR" sz="2400" dirty="0">
                        <a:latin typeface="Cambria Math" panose="02040503050406030204" pitchFamily="18" charset="0"/>
                      </a:rPr>
                      <m:t>𝑒</m:t>
                    </m:r>
                    <m:r>
                      <a:rPr lang="tr-TR" sz="2400" baseline="-25000" dirty="0" err="1">
                        <a:latin typeface="Cambria Math" panose="02040503050406030204" pitchFamily="18" charset="0"/>
                      </a:rPr>
                      <m:t>𝑖</m:t>
                    </m:r>
                    <m:r>
                      <a:rPr lang="tr-TR" sz="2400" dirty="0">
                        <a:latin typeface="Cambria Math" panose="02040503050406030204" pitchFamily="18" charset="0"/>
                      </a:rPr>
                      <m:t>(</m:t>
                    </m:r>
                    <m:r>
                      <a:rPr lang="tr-TR" sz="2400" dirty="0">
                        <a:latin typeface="Cambria Math" panose="02040503050406030204" pitchFamily="18" charset="0"/>
                      </a:rPr>
                      <m:t>𝑥</m:t>
                    </m:r>
                    <m:r>
                      <a:rPr lang="tr-TR" sz="2400" dirty="0">
                        <a:latin typeface="Cambria Math" panose="02040503050406030204" pitchFamily="18" charset="0"/>
                      </a:rPr>
                      <m:t>)</m:t>
                    </m:r>
                  </m:oMath>
                </a14:m>
                <a:r>
                  <a:rPr lang="tr-TR" sz="2400" dirty="0"/>
                  <a:t>’</a:t>
                </a:r>
                <a:r>
                  <a:rPr lang="tr-TR" sz="2400" dirty="0" err="1"/>
                  <a:t>ler</a:t>
                </a:r>
                <a:r>
                  <a:rPr lang="tr-TR" sz="2400" dirty="0"/>
                  <a:t> eşitlik şeklinde ifade edilen kısıtlar ve </a:t>
                </a:r>
                <a:endParaRPr lang="tr-TR" sz="2400" dirty="0" smtClean="0"/>
              </a:p>
              <a:p>
                <a:pPr marL="363538" lvl="1" indent="0">
                  <a:buNone/>
                </a:pPr>
                <a:r>
                  <a:rPr lang="tr-TR" sz="2400" dirty="0" err="1" smtClean="0"/>
                  <a:t>a</a:t>
                </a:r>
                <a:r>
                  <a:rPr lang="tr-TR" sz="2400" baseline="-25000" dirty="0" err="1" smtClean="0"/>
                  <a:t>i</a:t>
                </a:r>
                <a:r>
                  <a:rPr lang="tr-TR" sz="2400" dirty="0" smtClean="0"/>
                  <a:t> </a:t>
                </a:r>
                <a:r>
                  <a:rPr lang="tr-TR" sz="2400" dirty="0"/>
                  <a:t>ve </a:t>
                </a:r>
                <a:r>
                  <a:rPr lang="tr-TR" sz="2400" dirty="0" err="1"/>
                  <a:t>b</a:t>
                </a:r>
                <a:r>
                  <a:rPr lang="tr-TR" sz="2400" baseline="-25000" dirty="0" err="1"/>
                  <a:t>i</a:t>
                </a:r>
                <a:r>
                  <a:rPr lang="tr-TR" sz="2400" dirty="0"/>
                  <a:t> sabitlerdir</a:t>
                </a:r>
                <a:r>
                  <a:rPr lang="tr-TR" sz="2400" dirty="0" smtClean="0"/>
                  <a:t>. </a:t>
                </a:r>
                <a:endParaRPr lang="tr-TR" dirty="0"/>
              </a:p>
              <a:p>
                <a:pPr lvl="1"/>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906"/>
                </a:stretch>
              </a:blipFill>
            </p:spPr>
            <p:txBody>
              <a:bodyPr/>
              <a:lstStyle/>
              <a:p>
                <a:r>
                  <a:rPr lang="tr-TR">
                    <a:noFill/>
                  </a:rPr>
                  <a:t> </a:t>
                </a:r>
              </a:p>
            </p:txBody>
          </p:sp>
        </mc:Fallback>
      </mc:AlternateContent>
    </p:spTree>
    <p:extLst>
      <p:ext uri="{BB962C8B-B14F-4D97-AF65-F5344CB8AC3E}">
        <p14:creationId xmlns:p14="http://schemas.microsoft.com/office/powerpoint/2010/main" val="147924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Optimizasyon: Matematiksel Tanım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363538" lvl="1" indent="0">
                  <a:buNone/>
                </a:pPr>
                <a14:m>
                  <m:oMath xmlns:m="http://schemas.openxmlformats.org/officeDocument/2006/math">
                    <m:r>
                      <a:rPr lang="tr-TR" sz="2400" dirty="0" smtClean="0">
                        <a:latin typeface="Cambria Math" panose="02040503050406030204" pitchFamily="18" charset="0"/>
                      </a:rPr>
                      <m:t>𝑓</m:t>
                    </m:r>
                    <m:r>
                      <a:rPr lang="tr-TR" sz="2400" dirty="0" smtClean="0">
                        <a:latin typeface="Cambria Math" panose="02040503050406030204" pitchFamily="18" charset="0"/>
                      </a:rPr>
                      <m:t>(</m:t>
                    </m:r>
                    <m:r>
                      <a:rPr lang="tr-TR" sz="2400" dirty="0" smtClean="0">
                        <a:latin typeface="Cambria Math" panose="02040503050406030204" pitchFamily="18" charset="0"/>
                      </a:rPr>
                      <m:t>𝑥</m:t>
                    </m:r>
                    <m:r>
                      <a:rPr lang="tr-TR" sz="2400" dirty="0" smtClean="0">
                        <a:latin typeface="Cambria Math" panose="02040503050406030204" pitchFamily="18" charset="0"/>
                      </a:rPr>
                      <m:t>)</m:t>
                    </m:r>
                  </m:oMath>
                </a14:m>
                <a:r>
                  <a:rPr lang="tr-TR" sz="2400" dirty="0"/>
                  <a:t> fonksiyon için herhangi bir kısıt verilmezse bu tür optimizasyon problemlerine </a:t>
                </a:r>
                <a:r>
                  <a:rPr lang="tr-TR" sz="2400" b="1" dirty="0"/>
                  <a:t>kısıtlamasız optimizasyon </a:t>
                </a:r>
                <a:r>
                  <a:rPr lang="tr-TR" sz="2400" dirty="0"/>
                  <a:t>denir</a:t>
                </a:r>
                <a:r>
                  <a:rPr lang="tr-TR" sz="2400" dirty="0" smtClean="0"/>
                  <a:t>.</a:t>
                </a:r>
              </a:p>
              <a:p>
                <a:pPr marL="363538" lvl="1" indent="0">
                  <a:buNone/>
                </a:pPr>
                <a:endParaRPr lang="tr-TR" sz="2400" dirty="0"/>
              </a:p>
              <a:p>
                <a:pPr marL="363538" lvl="1" indent="0">
                  <a:buNone/>
                </a:pPr>
                <a:r>
                  <a:rPr lang="tr-TR" sz="2400" b="1" dirty="0"/>
                  <a:t>Kısıtlamalı problemlerde</a:t>
                </a:r>
                <a:r>
                  <a:rPr lang="tr-TR" sz="2400" dirty="0"/>
                  <a:t>, serbestlik derecesi </a:t>
                </a:r>
                <a14:m>
                  <m:oMath xmlns:m="http://schemas.openxmlformats.org/officeDocument/2006/math">
                    <m:r>
                      <a:rPr lang="tr-TR" sz="2400" dirty="0">
                        <a:latin typeface="Cambria Math" panose="02040503050406030204" pitchFamily="18" charset="0"/>
                      </a:rPr>
                      <m:t>𝑛</m:t>
                    </m:r>
                    <m:r>
                      <a:rPr lang="tr-TR" sz="2400" dirty="0">
                        <a:latin typeface="Cambria Math" panose="02040503050406030204" pitchFamily="18" charset="0"/>
                      </a:rPr>
                      <m:t>−</m:t>
                    </m:r>
                    <m:r>
                      <a:rPr lang="tr-TR" sz="2400" dirty="0">
                        <a:latin typeface="Cambria Math" panose="02040503050406030204" pitchFamily="18" charset="0"/>
                      </a:rPr>
                      <m:t>𝑚</m:t>
                    </m:r>
                    <m:r>
                      <a:rPr lang="tr-TR" sz="2400" dirty="0">
                        <a:latin typeface="Cambria Math" panose="02040503050406030204" pitchFamily="18" charset="0"/>
                      </a:rPr>
                      <m:t>−</m:t>
                    </m:r>
                    <m:r>
                      <a:rPr lang="tr-TR" sz="2400" dirty="0">
                        <a:latin typeface="Cambria Math" panose="02040503050406030204" pitchFamily="18" charset="0"/>
                      </a:rPr>
                      <m:t>𝑝</m:t>
                    </m:r>
                  </m:oMath>
                </a14:m>
                <a:r>
                  <a:rPr lang="tr-TR" sz="2400" dirty="0"/>
                  <a:t> şeklinde bulunur</a:t>
                </a:r>
                <a:r>
                  <a:rPr lang="tr-TR" sz="2400" dirty="0" smtClean="0"/>
                  <a:t>.</a:t>
                </a:r>
              </a:p>
              <a:p>
                <a:pPr marL="363538" lvl="1" indent="0">
                  <a:buNone/>
                </a:pPr>
                <a:r>
                  <a:rPr lang="tr-TR" sz="2400" dirty="0" smtClean="0"/>
                  <a:t> </a:t>
                </a:r>
                <a:endParaRPr lang="tr-TR" sz="2400" dirty="0"/>
              </a:p>
              <a:p>
                <a:pPr marL="363538" lvl="1" indent="0">
                  <a:buNone/>
                </a:pPr>
                <a:r>
                  <a:rPr lang="tr-TR" sz="2400" dirty="0"/>
                  <a:t>Genellikle bir çözüm elde edebilmek için </a:t>
                </a:r>
                <a14:m>
                  <m:oMath xmlns:m="http://schemas.openxmlformats.org/officeDocument/2006/math">
                    <m:r>
                      <a:rPr lang="tr-TR" sz="2400" dirty="0">
                        <a:latin typeface="Cambria Math" panose="02040503050406030204" pitchFamily="18" charset="0"/>
                      </a:rPr>
                      <m:t>𝑚</m:t>
                    </m:r>
                    <m:r>
                      <a:rPr lang="tr-TR" sz="2400" dirty="0">
                        <a:latin typeface="Cambria Math" panose="02040503050406030204" pitchFamily="18" charset="0"/>
                      </a:rPr>
                      <m:t>+</m:t>
                    </m:r>
                    <m:r>
                      <a:rPr lang="tr-TR" sz="2400" dirty="0">
                        <a:latin typeface="Cambria Math" panose="02040503050406030204" pitchFamily="18" charset="0"/>
                      </a:rPr>
                      <m:t>𝑝</m:t>
                    </m:r>
                    <m:r>
                      <a:rPr lang="tr-TR" sz="2400" dirty="0">
                        <a:latin typeface="Cambria Math" panose="02040503050406030204" pitchFamily="18" charset="0"/>
                      </a:rPr>
                      <m:t>≤</m:t>
                    </m:r>
                    <m:r>
                      <a:rPr lang="tr-TR" sz="2400" dirty="0">
                        <a:latin typeface="Cambria Math" panose="02040503050406030204" pitchFamily="18" charset="0"/>
                      </a:rPr>
                      <m:t>𝑛</m:t>
                    </m:r>
                  </m:oMath>
                </a14:m>
                <a:r>
                  <a:rPr lang="tr-TR" sz="2400" dirty="0"/>
                  <a:t> olmalıdır. </a:t>
                </a:r>
                <a:endParaRPr lang="tr-TR" sz="2400" dirty="0" smtClean="0"/>
              </a:p>
              <a:p>
                <a:pPr marL="363538" lvl="1" indent="0">
                  <a:buNone/>
                </a:pPr>
                <a14:m>
                  <m:oMath xmlns:m="http://schemas.openxmlformats.org/officeDocument/2006/math">
                    <m:r>
                      <a:rPr lang="tr-TR" sz="2400" dirty="0">
                        <a:latin typeface="Cambria Math" panose="02040503050406030204" pitchFamily="18" charset="0"/>
                      </a:rPr>
                      <m:t>𝑚</m:t>
                    </m:r>
                    <m:r>
                      <a:rPr lang="tr-TR" sz="2400" dirty="0">
                        <a:latin typeface="Cambria Math" panose="02040503050406030204" pitchFamily="18" charset="0"/>
                      </a:rPr>
                      <m:t>+</m:t>
                    </m:r>
                    <m:r>
                      <a:rPr lang="tr-TR" sz="2400" dirty="0">
                        <a:latin typeface="Cambria Math" panose="02040503050406030204" pitchFamily="18" charset="0"/>
                      </a:rPr>
                      <m:t>𝑝</m:t>
                    </m:r>
                    <m:r>
                      <a:rPr lang="tr-TR" sz="2400" dirty="0">
                        <a:latin typeface="Cambria Math" panose="02040503050406030204" pitchFamily="18" charset="0"/>
                      </a:rPr>
                      <m:t>≥</m:t>
                    </m:r>
                    <m:r>
                      <a:rPr lang="tr-TR" sz="2400" dirty="0">
                        <a:latin typeface="Cambria Math" panose="02040503050406030204" pitchFamily="18" charset="0"/>
                      </a:rPr>
                      <m:t>𝑛</m:t>
                    </m:r>
                  </m:oMath>
                </a14:m>
                <a:r>
                  <a:rPr lang="tr-TR" sz="2400" dirty="0"/>
                  <a:t> olursa bu tür problemlere </a:t>
                </a:r>
                <a:r>
                  <a:rPr lang="tr-TR" sz="2400" b="1" dirty="0"/>
                  <a:t>aşırı kısıtlı problem </a:t>
                </a:r>
                <a:r>
                  <a:rPr lang="tr-TR" sz="2400" dirty="0"/>
                  <a:t>denir. </a:t>
                </a:r>
                <a:endParaRPr lang="tr-TR" sz="2400" dirty="0" smtClean="0"/>
              </a:p>
              <a:p>
                <a:pPr marL="363538" lvl="1" indent="0">
                  <a:buNone/>
                </a:pPr>
                <a:endParaRPr lang="tr-TR" sz="2400" dirty="0"/>
              </a:p>
              <a:p>
                <a:pPr marL="363538" lvl="1" indent="0">
                  <a:buNone/>
                </a:pPr>
                <a14:m>
                  <m:oMath xmlns:m="http://schemas.openxmlformats.org/officeDocument/2006/math">
                    <m:r>
                      <a:rPr lang="tr-TR" sz="2400" i="1" dirty="0" smtClean="0">
                        <a:latin typeface="Cambria Math" panose="02040503050406030204" pitchFamily="18" charset="0"/>
                      </a:rPr>
                      <m:t>𝑚</m:t>
                    </m:r>
                  </m:oMath>
                </a14:m>
                <a:r>
                  <a:rPr lang="tr-TR" sz="2400" dirty="0" smtClean="0"/>
                  <a:t> eşitsizlik şekilde verilen kısıtların sayısı</a:t>
                </a:r>
              </a:p>
              <a:p>
                <a:pPr marL="363538" lvl="1" indent="0">
                  <a:buNone/>
                </a:pPr>
                <a14:m>
                  <m:oMath xmlns:m="http://schemas.openxmlformats.org/officeDocument/2006/math">
                    <m:r>
                      <a:rPr lang="tr-TR" sz="2400" b="0" i="1" dirty="0" smtClean="0">
                        <a:latin typeface="Cambria Math" panose="02040503050406030204" pitchFamily="18" charset="0"/>
                      </a:rPr>
                      <m:t>𝑝</m:t>
                    </m:r>
                  </m:oMath>
                </a14:m>
                <a:r>
                  <a:rPr lang="tr-TR" sz="2400" dirty="0"/>
                  <a:t> </a:t>
                </a:r>
                <a:r>
                  <a:rPr lang="tr-TR" sz="2400" dirty="0" smtClean="0"/>
                  <a:t>eşitlik olarak </a:t>
                </a:r>
                <a:r>
                  <a:rPr lang="tr-TR" sz="2400" dirty="0"/>
                  <a:t>verilen kısıtların </a:t>
                </a:r>
                <a:r>
                  <a:rPr lang="tr-TR" sz="2400" dirty="0" smtClean="0"/>
                  <a:t>sayısı</a:t>
                </a:r>
              </a:p>
              <a:p>
                <a:pPr marL="363538" lvl="1" indent="0">
                  <a:buNone/>
                </a:pPr>
                <a14:m>
                  <m:oMath xmlns:m="http://schemas.openxmlformats.org/officeDocument/2006/math">
                    <m:r>
                      <a:rPr lang="tr-TR" sz="2400" dirty="0">
                        <a:latin typeface="Cambria Math" panose="02040503050406030204" pitchFamily="18" charset="0"/>
                      </a:rPr>
                      <m:t>𝑚</m:t>
                    </m:r>
                    <m:r>
                      <a:rPr lang="tr-TR" sz="2400" dirty="0">
                        <a:latin typeface="Cambria Math" panose="02040503050406030204" pitchFamily="18" charset="0"/>
                      </a:rPr>
                      <m:t>+</m:t>
                    </m:r>
                    <m:r>
                      <a:rPr lang="tr-TR" sz="2400" dirty="0">
                        <a:latin typeface="Cambria Math" panose="02040503050406030204" pitchFamily="18" charset="0"/>
                      </a:rPr>
                      <m:t>𝑝</m:t>
                    </m:r>
                  </m:oMath>
                </a14:m>
                <a:r>
                  <a:rPr lang="tr-TR" sz="2400" dirty="0" smtClean="0"/>
                  <a:t> toplam kısıt sayısı</a:t>
                </a:r>
                <a:endParaRPr lang="tr-TR" sz="2400" dirty="0"/>
              </a:p>
              <a:p>
                <a:pPr marL="363538" lvl="1" indent="0">
                  <a:buNone/>
                </a:pPr>
                <a:r>
                  <a:rPr lang="tr-TR" sz="2400" dirty="0" smtClean="0"/>
                  <a:t> </a:t>
                </a:r>
                <a:endParaRPr lang="tr-TR" sz="2400" dirty="0"/>
              </a:p>
              <a:p>
                <a:pPr marL="363538" lvl="1" indent="0">
                  <a:buNone/>
                </a:pPr>
                <a:endParaRPr lang="tr-TR" sz="2400" dirty="0"/>
              </a:p>
              <a:p>
                <a:pPr lvl="1"/>
                <a:endParaRPr lang="tr-TR"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906"/>
                </a:stretch>
              </a:blipFill>
            </p:spPr>
            <p:txBody>
              <a:bodyPr/>
              <a:lstStyle/>
              <a:p>
                <a:r>
                  <a:rPr lang="tr-TR">
                    <a:noFill/>
                  </a:rPr>
                  <a:t> </a:t>
                </a:r>
              </a:p>
            </p:txBody>
          </p:sp>
        </mc:Fallback>
      </mc:AlternateContent>
    </p:spTree>
    <p:extLst>
      <p:ext uri="{BB962C8B-B14F-4D97-AF65-F5344CB8AC3E}">
        <p14:creationId xmlns:p14="http://schemas.microsoft.com/office/powerpoint/2010/main" val="154683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Tek </a:t>
            </a:r>
            <a:r>
              <a:rPr lang="tr-TR" b="1" dirty="0"/>
              <a:t>B</a:t>
            </a:r>
            <a:r>
              <a:rPr lang="tr-TR" b="1" dirty="0" smtClean="0"/>
              <a:t>oyutlu </a:t>
            </a:r>
            <a:r>
              <a:rPr lang="tr-TR" b="1" dirty="0"/>
              <a:t>K</a:t>
            </a:r>
            <a:r>
              <a:rPr lang="tr-TR" b="1" dirty="0" smtClean="0"/>
              <a:t>ısıtlamasız  Optimizasyon</a:t>
            </a:r>
            <a:endParaRPr lang="tr-TR" b="1" dirty="0"/>
          </a:p>
        </p:txBody>
      </p:sp>
      <p:sp>
        <p:nvSpPr>
          <p:cNvPr id="3" name="Content Placeholder 2"/>
          <p:cNvSpPr>
            <a:spLocks noGrp="1"/>
          </p:cNvSpPr>
          <p:nvPr>
            <p:ph idx="1"/>
          </p:nvPr>
        </p:nvSpPr>
        <p:spPr/>
        <p:txBody>
          <a:bodyPr/>
          <a:lstStyle/>
          <a:p>
            <a:r>
              <a:rPr lang="tr-TR" dirty="0" smtClean="0"/>
              <a:t>Bir değişkene bağlı maksimum veya minimum bulma problemleridir. </a:t>
            </a:r>
          </a:p>
          <a:p>
            <a:r>
              <a:rPr lang="tr-TR" dirty="0" smtClean="0"/>
              <a:t>Eğer problem çok karışık değilse analitik yöntemlerle çözülebilir.</a:t>
            </a:r>
          </a:p>
          <a:p>
            <a:pPr lvl="1"/>
            <a:r>
              <a:rPr lang="tr-TR" dirty="0" smtClean="0"/>
              <a:t>Fonksiyonun türevi alınıp, türevin kökleri bulunursa bulunan değer optimum değerdir.</a:t>
            </a:r>
          </a:p>
          <a:p>
            <a:r>
              <a:rPr lang="tr-TR" dirty="0" smtClean="0"/>
              <a:t>Eğer problem, türevinin alınması zor veya türevi alındıktan sonra köklerinin bulunması zor bir problemse o zaman sayısal yöntemlere başvurulur. Yine kök bulmada olduğu gibi kapalı ve açık yöntemler vardır. Bu kapsamda üç yöntem tartışacağız.</a:t>
            </a:r>
          </a:p>
          <a:p>
            <a:r>
              <a:rPr lang="tr-TR" dirty="0" smtClean="0"/>
              <a:t>Kapalı Yöntemler</a:t>
            </a:r>
          </a:p>
          <a:p>
            <a:pPr lvl="1"/>
            <a:r>
              <a:rPr lang="tr-TR" b="1" dirty="0" smtClean="0"/>
              <a:t>Golden Bölme Yöntemi</a:t>
            </a:r>
          </a:p>
          <a:p>
            <a:pPr lvl="1"/>
            <a:r>
              <a:rPr lang="tr-TR" b="1" dirty="0" smtClean="0"/>
              <a:t>İkinci Derece </a:t>
            </a:r>
            <a:r>
              <a:rPr lang="tr-TR" b="1" dirty="0" err="1" smtClean="0"/>
              <a:t>İnterpolasyon</a:t>
            </a:r>
            <a:endParaRPr lang="tr-TR" b="1" dirty="0" smtClean="0"/>
          </a:p>
          <a:p>
            <a:r>
              <a:rPr lang="tr-TR" dirty="0" smtClean="0"/>
              <a:t>Açık Yöntem</a:t>
            </a:r>
          </a:p>
          <a:p>
            <a:pPr lvl="1"/>
            <a:r>
              <a:rPr lang="tr-TR" b="1" dirty="0" smtClean="0"/>
              <a:t>Newton Yöntemi</a:t>
            </a:r>
            <a:endParaRPr lang="tr-TR" b="1" dirty="0"/>
          </a:p>
        </p:txBody>
      </p:sp>
    </p:spTree>
    <p:extLst>
      <p:ext uri="{BB962C8B-B14F-4D97-AF65-F5344CB8AC3E}">
        <p14:creationId xmlns:p14="http://schemas.microsoft.com/office/powerpoint/2010/main" val="392909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ğitim sunusu">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Office_16225310_TF03460604" id="{B907DBB3-4E67-4415-ADAE-0DCAA6E8B6F3}" vid="{1830F63D-7166-45C8-9B0B-CAE90AE85AA8}"/>
    </a:ext>
  </a:extLst>
</a:theme>
</file>

<file path=ppt/theme/theme2.xml><?xml version="1.0" encoding="utf-8"?>
<a:theme xmlns:a="http://schemas.openxmlformats.org/drawingml/2006/main" name="Ofis Teması">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Eğitim sunusu</Template>
  <TotalTime>4285</TotalTime>
  <Words>1718</Words>
  <Application>Microsoft Office PowerPoint</Application>
  <PresentationFormat>Geniş ekran</PresentationFormat>
  <Paragraphs>345</Paragraphs>
  <Slides>44</Slides>
  <Notes>1</Notes>
  <HiddenSlides>0</HiddenSlides>
  <MMClips>0</MMClips>
  <ScaleCrop>false</ScaleCrop>
  <HeadingPairs>
    <vt:vector size="8" baseType="variant">
      <vt:variant>
        <vt:lpstr>Kullanılan Yazı Tipleri</vt:lpstr>
      </vt:variant>
      <vt:variant>
        <vt:i4>7</vt:i4>
      </vt:variant>
      <vt:variant>
        <vt:lpstr>Tema</vt:lpstr>
      </vt:variant>
      <vt:variant>
        <vt:i4>1</vt:i4>
      </vt:variant>
      <vt:variant>
        <vt:lpstr>Eklenmiş OLE Hizmet Programları</vt:lpstr>
      </vt:variant>
      <vt:variant>
        <vt:i4>1</vt:i4>
      </vt:variant>
      <vt:variant>
        <vt:lpstr>Slayt Başlıkları</vt:lpstr>
      </vt:variant>
      <vt:variant>
        <vt:i4>44</vt:i4>
      </vt:variant>
    </vt:vector>
  </HeadingPairs>
  <TitlesOfParts>
    <vt:vector size="53" baseType="lpstr">
      <vt:lpstr>Arial</vt:lpstr>
      <vt:lpstr>Calibri</vt:lpstr>
      <vt:lpstr>Cambria</vt:lpstr>
      <vt:lpstr>Cambria Math</vt:lpstr>
      <vt:lpstr>Courier New</vt:lpstr>
      <vt:lpstr>Georgia</vt:lpstr>
      <vt:lpstr>Wingdings 2</vt:lpstr>
      <vt:lpstr>Eğitim sunusu</vt:lpstr>
      <vt:lpstr>Worksheet</vt:lpstr>
      <vt:lpstr>MÜHENDİSLİKTE SAYISAL YÖNTEMLER Optimizasyon</vt:lpstr>
      <vt:lpstr>Optimizasyon:</vt:lpstr>
      <vt:lpstr>Örnekler</vt:lpstr>
      <vt:lpstr>Mühendislik Uygulamaları Açısından Optimizasyonun Temel Unsurları</vt:lpstr>
      <vt:lpstr>Tek Boyutlu Optimizasyon/Çok Boyutlu Optimizasyon</vt:lpstr>
      <vt:lpstr>Optimizasyon: Matematiksel Tanım</vt:lpstr>
      <vt:lpstr>Optimizasyon: Matematiksel Tanım</vt:lpstr>
      <vt:lpstr>Optimizasyon: Matematiksel Tanım</vt:lpstr>
      <vt:lpstr>Tek Boyutlu Kısıtlamasız  Optimizasyon</vt:lpstr>
      <vt:lpstr>Tek Boyutlu Kısıtlamasız Optimizasyon</vt:lpstr>
      <vt:lpstr>Golden Bölme Araması</vt:lpstr>
      <vt:lpstr>Aralıkların Belirlenmesi için Verimli Yol:</vt:lpstr>
      <vt:lpstr>Aralıklar Bulunduktan Sonra Karşılaştırma</vt:lpstr>
      <vt:lpstr>İterasyonları Durdurma</vt:lpstr>
      <vt:lpstr>Örnek Problem:</vt:lpstr>
      <vt:lpstr>Örnek Problem:</vt:lpstr>
      <vt:lpstr>İkinci Derece İnterpolasyon</vt:lpstr>
      <vt:lpstr>Örnek Problem</vt:lpstr>
      <vt:lpstr>Örnek Problem Devam</vt:lpstr>
      <vt:lpstr>Newton Yöntemi</vt:lpstr>
      <vt:lpstr>Newton Yönteminin Avantajları</vt:lpstr>
      <vt:lpstr>Örnek Problem</vt:lpstr>
      <vt:lpstr>Çok Boyutlu Kısıtlamasız Optimizasyon</vt:lpstr>
      <vt:lpstr>Doğrudan Yöntemler</vt:lpstr>
      <vt:lpstr>Doğrudan Yöntemler</vt:lpstr>
      <vt:lpstr>Doğrudan Yöntemler</vt:lpstr>
      <vt:lpstr>Gradyan Yöntemler</vt:lpstr>
      <vt:lpstr>Gradyan Yöntemlerin Matematik Temelleri</vt:lpstr>
      <vt:lpstr>Gradyan Yöntemlerin Matematik Temelleri</vt:lpstr>
      <vt:lpstr>Gradyan Yöntemlerin Matematik Temelleri</vt:lpstr>
      <vt:lpstr>Örnek</vt:lpstr>
      <vt:lpstr>En Hızlı Artış Yöntemi</vt:lpstr>
      <vt:lpstr>En hızlı Artış Yöntemi: Örnek</vt:lpstr>
      <vt:lpstr>En hızlı Artış Yöntemi: Örnek</vt:lpstr>
      <vt:lpstr>En hızlı Artış Yöntemi: Örnek Sayısal Çözüm Devam</vt:lpstr>
      <vt:lpstr>En hızlı Artış Yöntemi: Örnek Sayısal Çözüm Devam</vt:lpstr>
      <vt:lpstr>Ödev Problemin Çözümü</vt:lpstr>
      <vt:lpstr>İleri Gradyen Yaklaşımları</vt:lpstr>
      <vt:lpstr>Kısıtlamalı Optimizasyon</vt:lpstr>
      <vt:lpstr>Doğrusal Kısıtlamalı Problemler</vt:lpstr>
      <vt:lpstr>Doğrusal Olmayan Kısıtlamalı Optimizasyon Problemleri</vt:lpstr>
      <vt:lpstr>Doğrusal Olmayan Kısıtlamalı Optimizasyon Problemleri</vt:lpstr>
      <vt:lpstr>Matlab ile Optimizasyon fminbnd</vt:lpstr>
      <vt:lpstr>Matlab ile Optimizasyon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SAYISAL YÖNTEMLER</dc:title>
  <dc:creator>Nurdan Bilgin</dc:creator>
  <cp:lastModifiedBy>Nurdan Bilgin</cp:lastModifiedBy>
  <cp:revision>327</cp:revision>
  <dcterms:created xsi:type="dcterms:W3CDTF">2018-01-23T10:11:14Z</dcterms:created>
  <dcterms:modified xsi:type="dcterms:W3CDTF">2018-10-24T13:54:47Z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