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5" r:id="rId13"/>
    <p:sldId id="276" r:id="rId14"/>
    <p:sldId id="277" r:id="rId15"/>
    <p:sldId id="304" r:id="rId16"/>
    <p:sldId id="279" r:id="rId17"/>
    <p:sldId id="280" r:id="rId18"/>
    <p:sldId id="285" r:id="rId19"/>
    <p:sldId id="288" r:id="rId20"/>
    <p:sldId id="290" r:id="rId21"/>
    <p:sldId id="289" r:id="rId22"/>
    <p:sldId id="291" r:id="rId23"/>
    <p:sldId id="292" r:id="rId24"/>
    <p:sldId id="293" r:id="rId25"/>
    <p:sldId id="294" r:id="rId26"/>
    <p:sldId id="295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9911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10.10.2018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10.10.2018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10.10.2018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10.10.2018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10.10.2018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10.10.2018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10.10.2018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10.10.2018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10.10.2018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10.10.2018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10.10.2018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10.10.2018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10.10.2018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2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3.xls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MÜHENDİSLİKTE SAYISAL YÖNTEMLER</a:t>
            </a:r>
            <a:br>
              <a:rPr lang="tr-TR" dirty="0" smtClean="0"/>
            </a:br>
            <a:r>
              <a:rPr lang="tr-TR" sz="2800" dirty="0" smtClean="0"/>
              <a:t>Denklem Sistemlerinin Çözümü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</a:t>
            </a:r>
            <a:r>
              <a:rPr lang="tr-TR" dirty="0" smtClean="0"/>
              <a:t>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Problem 9.8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Problem: Aşağıdaki sistem veriliyor;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      </a:t>
                </a:r>
                <a14:m>
                  <m:oMath xmlns:m="http://schemas.openxmlformats.org/officeDocument/2006/math"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a.) Basit Gauss elemeyle sistemi çözün. Hesabın bütün adımlarını gösterin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b.) Elde ettiğiniz sonuçları orijinal denklemde yerine yazarak çözümünüzün doğruluğunu kontrol edin.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8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Problem 9.8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Önce problem üzerinde bir manipülasyon yapalım.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=−20</m:t>
                    </m:r>
                  </m:oMath>
                </a14:m>
                <a:r>
                  <a:rPr lang="tr-TR" dirty="0" smtClean="0"/>
                  <a:t>			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  −2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dirty="0" smtClean="0"/>
                  <a:t>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tr-TR" dirty="0" smtClean="0"/>
                  <a:t>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=−20</m:t>
                    </m:r>
                  </m:oMath>
                </a14:m>
                <a:endParaRPr lang="tr-TR" dirty="0"/>
              </a:p>
              <a:p>
                <a:pPr marL="411480" lvl="1" indent="0">
                  <a:buNone/>
                </a:pPr>
                <a:endParaRPr lang="tr-TR" dirty="0" smtClean="0"/>
              </a:p>
              <a:p>
                <a:r>
                  <a:rPr lang="tr-TR" dirty="0" smtClean="0"/>
                  <a:t>Ardından matris formunda yazalım.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−4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−12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Birleşik matrisi oluşturalım.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Şimdi çözümlemeye başlayabiliriz. İlkin ileri doğru eleme, ardından geriye doğru yerine koyma işlemlerini yapacağız. Daha sonra elde ettiğimiz sonuçları orijinal denklemde yerine yazarak sağlama yapacağız.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333" b="-20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riped Right Arrow 3"/>
          <p:cNvSpPr/>
          <p:nvPr/>
        </p:nvSpPr>
        <p:spPr>
          <a:xfrm>
            <a:off x="4326340" y="1951630"/>
            <a:ext cx="1419367" cy="5049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3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9.8 </a:t>
            </a:r>
            <a:r>
              <a:rPr lang="tr-TR" dirty="0" smtClean="0"/>
              <a:t>çözümü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Aşağıda tekrar verilen birleşik matrisin ilk satırı </a:t>
                </a:r>
                <a:r>
                  <a:rPr lang="tr-TR" dirty="0"/>
                  <a:t>-2/1=-2 ile çarpılırsa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satır </a:t>
                </a:r>
                <a:r>
                  <a:rPr lang="tr-TR" dirty="0"/>
                  <a:t>[-2 -4 -4 -50] halini alacaktır.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 </a:t>
                </a:r>
                <a:r>
                  <a:rPr lang="tr-TR" dirty="0"/>
                  <a:t>sonuçtan ikinci satır çıkarılırsa sonuç aşağıdaki gibi </a:t>
                </a:r>
                <a:r>
                  <a:rPr lang="tr-TR" dirty="0" smtClean="0"/>
                  <a:t>olur.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b="0" i="1" dirty="0" smtClean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b="0" i="1" dirty="0" smtClean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b="0" i="0" dirty="0" smtClean="0"/>
                              <m:t>6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Ardından, birleşik matrisin ilk satırı -12/1=-12 ile çarpılırsa satır [-12 -24 -24 -300] halini alacaktır</a:t>
                </a:r>
                <a:r>
                  <a:rPr lang="tr-TR" dirty="0" smtClean="0"/>
                  <a:t>. Bu </a:t>
                </a:r>
                <a:r>
                  <a:rPr lang="tr-TR" dirty="0"/>
                  <a:t>sonuçtan 3. satır çıkarılır ve elde edilen sonuç -1'e bölünürse </a:t>
                </a:r>
                <a:r>
                  <a:rPr lang="tr-TR" dirty="0" smtClean="0"/>
                  <a:t>sonuç </a:t>
                </a:r>
                <a:r>
                  <a:rPr lang="tr-TR" dirty="0"/>
                  <a:t>aşağıdaki gibi olur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6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mr>
                        <m:m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b="0" i="0" dirty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28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3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9.8 </a:t>
            </a:r>
            <a:r>
              <a:rPr lang="tr-TR" dirty="0" smtClean="0"/>
              <a:t>çözümü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6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mr>
                        <m:m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280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:r>
                  <a:rPr lang="tr-TR" dirty="0"/>
                  <a:t>bir tuzakla karşı karşıyayız, eğer işlemlere bu dizilimle devam etmeye çalışırsak 0'a bölme durumu ortaya çıkacak, </a:t>
                </a:r>
                <a:r>
                  <a:rPr lang="tr-TR" dirty="0" smtClean="0"/>
                  <a:t>problem çözülemeyecektir. En başta da </a:t>
                </a:r>
                <a:r>
                  <a:rPr lang="tr-TR" dirty="0"/>
                  <a:t>gördüğümüz gibi denklemlerin sırası çözümü etkilemeyeceği için 2. satır ile </a:t>
                </a:r>
                <a:r>
                  <a:rPr lang="tr-TR" dirty="0" smtClean="0"/>
                  <a:t>3. </a:t>
                </a:r>
                <a:r>
                  <a:rPr lang="tr-TR" dirty="0"/>
                  <a:t>satırı kendi aralarında yer </a:t>
                </a:r>
                <a:r>
                  <a:rPr lang="tr-TR" dirty="0" smtClean="0"/>
                  <a:t>değiştiririz</a:t>
                </a:r>
                <a:r>
                  <a:rPr lang="tr-TR" dirty="0"/>
                  <a:t>. </a:t>
                </a:r>
                <a:r>
                  <a:rPr lang="tr-TR" dirty="0" smtClean="0"/>
                  <a:t>Şöyle ki </a:t>
                </a:r>
                <a:endParaRPr lang="tr-TR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280</m:t>
                            </m:r>
                          </m:e>
                        </m:mr>
                        <m:m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Şimdi geriye doğru yerine koyma algoritması için hazırız.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	3</a:t>
                </a:r>
                <a:r>
                  <a:rPr lang="tr-TR" dirty="0"/>
                  <a:t>. satırdan</a:t>
                </a:r>
                <a:r>
                  <a:rPr lang="tr-TR" dirty="0" smtClean="0"/>
                  <a:t>;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=60/6=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tr-TR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	2</a:t>
                </a:r>
                <a:r>
                  <a:rPr lang="tr-TR" dirty="0"/>
                  <a:t>. </a:t>
                </a:r>
                <a:r>
                  <a:rPr lang="tr-TR" dirty="0" smtClean="0"/>
                  <a:t>satırdan;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=(280−23∗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)/25=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	1. </a:t>
                </a:r>
                <a:r>
                  <a:rPr lang="tr-TR" dirty="0"/>
                  <a:t>satırdan</a:t>
                </a:r>
                <a:r>
                  <a:rPr lang="tr-TR" dirty="0" smtClean="0"/>
                  <a:t>;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=25−2∗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−2∗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tr-TR" dirty="0">
                  <a:solidFill>
                    <a:srgbClr val="00B050"/>
                  </a:solidFill>
                </a:endParaRPr>
              </a:p>
              <a:p>
                <a:pPr marL="411480" lvl="1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9.8 çözümü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  −2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Eğer elde ettiğimiz sonuçlar doğru ise </a:t>
                </a:r>
                <a:r>
                  <a:rPr lang="tr-TR" dirty="0"/>
                  <a:t>sonuçları orijinal </a:t>
                </a:r>
                <a:r>
                  <a:rPr lang="tr-TR" dirty="0" smtClean="0"/>
                  <a:t>denklemin sol tarafında yerine yazarsak sağ taraftaki değeri vermesini bekleriz; Böylelikle çözümün </a:t>
                </a:r>
                <a:r>
                  <a:rPr lang="tr-TR" dirty="0"/>
                  <a:t>doğruluğunu kontrol </a:t>
                </a:r>
                <a:r>
                  <a:rPr lang="tr-TR" dirty="0" smtClean="0"/>
                  <a:t>edebiliriz.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  −2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∗2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∗10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Tüm değerler tutuyor.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2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9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Eleme Yöntemi için Bilgisayar Algoritması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359390" y="1087991"/>
            <a:ext cx="1157593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%A matrisini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t-BR" sz="800" dirty="0">
                <a:solidFill>
                  <a:srgbClr val="000000"/>
                </a:solidFill>
                <a:latin typeface="Courier New" panose="02070309020205020404" pitchFamily="49" charset="0"/>
              </a:rPr>
              <a:t>A=[1 2 2;-2 -4 2;-12 1 -1];</a:t>
            </a: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%r matrisini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r=[25;10;-20];</a:t>
            </a: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%ileri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doðru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eleme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algoritmasý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N=size(A);n=N(1</a:t>
            </a:r>
            <a:r>
              <a:rPr lang="tr-TR" sz="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);s=0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j=1:n-1  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)==0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k=j</a:t>
            </a:r>
            <a:r>
              <a:rPr lang="tr-TR" sz="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Eðer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(n-1) boyutlu matrisin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köþegen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terimleri 0'sa kendinden sonraki 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ilgili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terimi 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olmayan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dizi ile yer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deðiþtirir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aþaðýdaki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döngüsü ile ilgili terimi 0 olmayan dizi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aranýr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.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k=k+1:n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)==0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continue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800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örneðin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j=2 iken k=3 ile yer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deðiþtirme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algoritmasý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önce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j'dekiler yeni bir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deðiþkende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saklanýr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. j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sýrasý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k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sýrasý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ile güncellenir. j'nin saklanan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deðerleri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k'ya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atanýr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.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B=A(j,:); C=r(j);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A(j,:)=A(k,:); r(j)=r(k);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A(k,:)=B; r(k)=C;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Bu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döngüsü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satýrý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gerekli parametre ile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çarpýp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altdaki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satýrdan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çýkarýr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i=1+s:n-1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L=A(i+1,j)/A(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A(i+1,:)=A(i+1,:)-L*A(j,:);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r(i+1)=r(i+1)-L*r(j);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s=s+1;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%geriye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doðru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yerine koyma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algoritmasý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x(n)=r(n)/A(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n,n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i=n-1:-1:1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=0;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j=i+1:n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sum+A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)*x(j);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x(i)=(1/A(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i,i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))*(r(i)-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800" dirty="0">
                <a:solidFill>
                  <a:srgbClr val="A020F0"/>
                </a:solidFill>
                <a:latin typeface="Courier New" panose="02070309020205020404" pitchFamily="49" charset="0"/>
              </a:rPr>
              <a:t>'Çözüm[x] ='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(x')</a:t>
            </a:r>
          </a:p>
        </p:txBody>
      </p:sp>
    </p:spTree>
    <p:extLst>
      <p:ext uri="{BB962C8B-B14F-4D97-AF65-F5344CB8AC3E}">
        <p14:creationId xmlns:p14="http://schemas.microsoft.com/office/powerpoint/2010/main" val="9367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Çözümleri İyileştirmek için Teknikler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Kötü koşullanmış sistemlerin çözümünde virgülden sonra daha fazla basamak kullanmak gerekir.</a:t>
            </a:r>
          </a:p>
          <a:p>
            <a:r>
              <a:rPr lang="tr-TR" dirty="0" smtClean="0"/>
              <a:t>Bölüm durumunda olması gereken eleman sıfır olursa, sıfıra bölme durumu ortaya çıkacağından, yer değiştirme uygulanır.</a:t>
            </a:r>
          </a:p>
          <a:p>
            <a:r>
              <a:rPr lang="tr-TR" dirty="0" smtClean="0"/>
              <a:t>Bölüm durumundaki eleman tam olarak sıfır değil de sıfıra yakın bir sayı olursa yuvarlama hataları baskın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40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Gauss-Jordan Yöntemi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Gauss-Jordan yöntemi Gauss eleme yönteminin başka bir şeklidir.</a:t>
            </a:r>
          </a:p>
          <a:p>
            <a:r>
              <a:rPr lang="tr-TR" dirty="0" smtClean="0"/>
              <a:t>Temel fark, </a:t>
            </a:r>
            <a:r>
              <a:rPr lang="tr-TR" dirty="0"/>
              <a:t>Gauss-Jordan </a:t>
            </a:r>
            <a:r>
              <a:rPr lang="tr-TR" dirty="0" smtClean="0"/>
              <a:t>yönteminde bir bilinmeyen elendiğinde sadece alttaki satırlardan değil tüm satırlardan elenir. Böylece,  Gauss-Jordan elemesinin sonucunda üst üçgen matris değil birim matris elde edilir.</a:t>
            </a:r>
          </a:p>
          <a:p>
            <a:r>
              <a:rPr lang="tr-TR" dirty="0" smtClean="0"/>
              <a:t>Ayrıca bütün elemanlar pivot elemanlarına bölünerek </a:t>
            </a:r>
            <a:r>
              <a:rPr lang="tr-TR" dirty="0" err="1" smtClean="0"/>
              <a:t>normalize</a:t>
            </a:r>
            <a:r>
              <a:rPr lang="tr-TR" dirty="0" smtClean="0"/>
              <a:t> edilirler.</a:t>
            </a:r>
          </a:p>
          <a:p>
            <a:r>
              <a:rPr lang="tr-TR" dirty="0" smtClean="0"/>
              <a:t>İşlem bittiğinde çözüm elde edilmiş olur. Geriye doğru yerine koyma gerekmez.</a:t>
            </a:r>
          </a:p>
          <a:p>
            <a:r>
              <a:rPr lang="tr-TR" dirty="0" smtClean="0"/>
              <a:t>Yöntemin anlaşılması açısından bir örnek yapalım.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63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</a:t>
            </a:r>
            <a:r>
              <a:rPr lang="tr-TR" dirty="0" smtClean="0"/>
              <a:t>9.11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Problem: Aşağıdaki sistem veriliyor;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Gauss-Jordan ile çözün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:r>
                  <a:rPr lang="tr-TR" dirty="0"/>
                  <a:t>Önce problem üzerinde bir manipülasyon yapalım.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			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i="1" dirty="0">
                    <a:latin typeface="Cambria Math" panose="02040503050406030204" pitchFamily="18" charset="0"/>
                  </a:rPr>
                  <a:t> 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Ardından matris formunda yazalım ve birleşik matrisi oluşturalım.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4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6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6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triped Right Arrow 4"/>
          <p:cNvSpPr/>
          <p:nvPr/>
        </p:nvSpPr>
        <p:spPr>
          <a:xfrm>
            <a:off x="3997477" y="4253672"/>
            <a:ext cx="1419367" cy="5049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9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</a:t>
            </a:r>
            <a:r>
              <a:rPr lang="tr-TR" dirty="0" smtClean="0"/>
              <a:t>Devam: Gauss-Jordan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tr-TR" dirty="0" smtClean="0"/>
              <a:t>Birleşik </a:t>
            </a:r>
            <a:r>
              <a:rPr lang="tr-TR" dirty="0"/>
              <a:t>matrisi oluşturuyoruz.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-3     4     1     1</a:t>
            </a:r>
          </a:p>
          <a:p>
            <a:pPr marL="109728" indent="0">
              <a:buNone/>
            </a:pPr>
            <a:r>
              <a:rPr lang="tr-TR" dirty="0"/>
              <a:t>     6     2     2     2</a:t>
            </a:r>
          </a:p>
          <a:p>
            <a:pPr marL="109728" indent="0">
              <a:buNone/>
            </a:pPr>
            <a:r>
              <a:rPr lang="tr-TR" dirty="0"/>
              <a:t>Ardından ilk satırı, ilk satırın ilk elemanına bölerek </a:t>
            </a:r>
            <a:r>
              <a:rPr lang="tr-TR" dirty="0" err="1"/>
              <a:t>normalize</a:t>
            </a:r>
            <a:r>
              <a:rPr lang="tr-TR" dirty="0"/>
              <a:t> ediyoruz;</a:t>
            </a:r>
          </a:p>
          <a:p>
            <a:pPr marL="109728" indent="0">
              <a:buNone/>
            </a:pPr>
            <a:r>
              <a:rPr lang="tr-TR" dirty="0"/>
              <a:t>ilk eleman zaten 1 olduğu için bir değişiklik olmadı; Çok gerekli değil ama</a:t>
            </a:r>
          </a:p>
          <a:p>
            <a:pPr marL="109728" indent="0">
              <a:buNone/>
            </a:pPr>
            <a:r>
              <a:rPr lang="tr-TR" dirty="0"/>
              <a:t>dilerseniz yazacağınız algoritmalarda buraya kontrol koyabilirsiniz.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-3     4     1     1</a:t>
            </a:r>
          </a:p>
          <a:p>
            <a:pPr marL="109728" indent="0">
              <a:buNone/>
            </a:pPr>
            <a:r>
              <a:rPr lang="tr-TR" dirty="0"/>
              <a:t>     6     2     2     2</a:t>
            </a:r>
          </a:p>
          <a:p>
            <a:pPr marL="109728" indent="0">
              <a:buNone/>
            </a:pPr>
            <a:r>
              <a:rPr lang="tr-TR" dirty="0"/>
              <a:t>Ardından; 2. satırı güncelliyoruz; A(2,:)=A(2,:)-A(2,1)*A(1,:) yani 2. satırdan</a:t>
            </a:r>
          </a:p>
          <a:p>
            <a:pPr marL="109728" indent="0">
              <a:buNone/>
            </a:pPr>
            <a:r>
              <a:rPr lang="tr-TR" dirty="0"/>
              <a:t>2. satırın ilk terimi çarpı 1.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 0     7    -2    -8</a:t>
            </a:r>
          </a:p>
          <a:p>
            <a:pPr marL="109728" indent="0">
              <a:buNone/>
            </a:pPr>
            <a:r>
              <a:rPr lang="tr-TR" dirty="0"/>
              <a:t>     6     2     2     2</a:t>
            </a:r>
          </a:p>
          <a:p>
            <a:pPr marL="109728" indent="0">
              <a:buNone/>
            </a:pPr>
            <a:r>
              <a:rPr lang="tr-TR" dirty="0"/>
              <a:t>Daha sonra; aynı işlemi 3. satır için </a:t>
            </a:r>
            <a:r>
              <a:rPr lang="tr-TR" dirty="0" err="1"/>
              <a:t>yapıyoruz.A</a:t>
            </a:r>
            <a:r>
              <a:rPr lang="tr-TR" dirty="0"/>
              <a:t>(3,:)=A(3,:)-A(3,1)*A(1,:)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 0     7    -2    -</a:t>
            </a:r>
            <a:r>
              <a:rPr lang="tr-TR" dirty="0" smtClean="0"/>
              <a:t>8</a:t>
            </a:r>
          </a:p>
          <a:p>
            <a:pPr marL="109728" indent="0">
              <a:buNone/>
            </a:pPr>
            <a:r>
              <a:rPr lang="tr-TR" dirty="0" smtClean="0"/>
              <a:t>     0    </a:t>
            </a:r>
            <a:r>
              <a:rPr lang="tr-TR" dirty="0"/>
              <a:t>-4     8    20</a:t>
            </a:r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4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Denklem Sistemlerinin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Geçen dersimizde tek bir denklemin köklerini bulma konusunu çalıştık.</a:t>
                </a:r>
              </a:p>
              <a:p>
                <a:r>
                  <a:rPr lang="tr-TR" dirty="0" smtClean="0"/>
                  <a:t>Bu derste denklem sistemlerini tartışacağız. Denklem sistemi dediğimizde genellikle aklımıza gelmesi gereken yapı;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err="1" smtClean="0">
                          <a:latin typeface="Cambria Math" panose="02040503050406030204" pitchFamily="18" charset="0"/>
                        </a:rPr>
                        <m:t>𝑛𝑛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err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err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Şeklinde bir yapıdır. Bu formdaki denklem sistemlerine doğrusal cebirsel denklem takımları adı verilir. 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lar</a:t>
                </a:r>
                <a:r>
                  <a:rPr lang="tr-TR" dirty="0" smtClean="0"/>
                  <a:t> sabit katsayıları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tr-TR" dirty="0" smtClean="0"/>
                  <a:t>ler de sabitleri göstermektedir. Bu tip denklemlerde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 smtClean="0"/>
                  <a:t>ise, denklem sistemi basit tekniklerle çözülebilir. Ancak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dirty="0" smtClean="0"/>
                  <a:t> durumunda sayısal yöntemlere ve bilgisayarlara gerek duyulur.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7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Devam: Gauss-Jordan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r-TR" dirty="0" smtClean="0"/>
              <a:t>Şimdide </a:t>
            </a:r>
            <a:r>
              <a:rPr lang="tr-TR" dirty="0"/>
              <a:t>ikinci satırı, 2. satırın 2. elemanına bölerek </a:t>
            </a:r>
            <a:r>
              <a:rPr lang="tr-TR" dirty="0" err="1"/>
              <a:t>normalize</a:t>
            </a:r>
            <a:r>
              <a:rPr lang="tr-TR" dirty="0"/>
              <a:t> ediyoruz;</a:t>
            </a:r>
          </a:p>
          <a:p>
            <a:pPr marL="109728" indent="0">
              <a:buNone/>
            </a:pPr>
            <a:r>
              <a:rPr lang="tr-TR" dirty="0"/>
              <a:t>    1.0000    1.0000   -1.0000   -3.0000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-4.0000    8.0000   20.0000</a:t>
            </a:r>
          </a:p>
          <a:p>
            <a:pPr marL="109728" indent="0">
              <a:buNone/>
            </a:pPr>
            <a:r>
              <a:rPr lang="tr-TR" dirty="0"/>
              <a:t>Ardından; 1. satırı güncelliyoruz; A(1,:)=A(1,:)-A(1,2)*A(2,:) yani 1. satırdan</a:t>
            </a:r>
          </a:p>
          <a:p>
            <a:pPr marL="109728" indent="0">
              <a:buNone/>
            </a:pPr>
            <a:r>
              <a:rPr lang="tr-TR" dirty="0"/>
              <a:t>1. satırın ikinci terimi çarpı 2.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-0.7143   -1.8571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-4.0000    8.0000   20.0000</a:t>
            </a:r>
          </a:p>
          <a:p>
            <a:pPr marL="109728" indent="0">
              <a:buNone/>
            </a:pPr>
            <a:r>
              <a:rPr lang="tr-TR" dirty="0"/>
              <a:t>Ardından; 3. satırı güncelliyoruz; A(3,:)=A(3,:)-A(3,2)*A(2,:) yani 3. satırdan</a:t>
            </a:r>
          </a:p>
          <a:p>
            <a:pPr marL="109728" indent="0">
              <a:buNone/>
            </a:pPr>
            <a:r>
              <a:rPr lang="tr-TR" dirty="0"/>
              <a:t>3. satırın ikinci terimi çarpı 2.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-0.7143   -1.8571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0         0    6.8571   15.4286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96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Devam: Gauss-Jordan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r-TR" dirty="0" smtClean="0"/>
              <a:t>Şimdide </a:t>
            </a:r>
            <a:r>
              <a:rPr lang="tr-TR" dirty="0"/>
              <a:t>üçüncü satırı, 3. satırın 3. elemanına bölerek </a:t>
            </a:r>
            <a:r>
              <a:rPr lang="tr-TR" dirty="0" err="1"/>
              <a:t>normalize</a:t>
            </a:r>
            <a:r>
              <a:rPr lang="tr-TR" dirty="0"/>
              <a:t> ediyoruz;</a:t>
            </a:r>
          </a:p>
          <a:p>
            <a:pPr marL="109728" indent="0">
              <a:buNone/>
            </a:pPr>
            <a:r>
              <a:rPr lang="tr-TR" dirty="0"/>
              <a:t>    1.0000         0   -0.7143   -1.8571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r>
              <a:rPr lang="tr-TR" dirty="0"/>
              <a:t>Ardından; 1. satırı güncelliyoruz; A(1,:)=A(1,:)-A(1,3)*A(3,:) yani 1. satırdan</a:t>
            </a:r>
          </a:p>
          <a:p>
            <a:pPr marL="109728" indent="0">
              <a:buNone/>
            </a:pPr>
            <a:r>
              <a:rPr lang="tr-TR" dirty="0"/>
              <a:t>1. satırın üçüncü terimi çarpı 3.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      0   -0.2500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r>
              <a:rPr lang="tr-TR" dirty="0"/>
              <a:t>Ardından; 2. satırı güncelliyoruz; A(2,:)=A(2,:)-A(2,3)*A(3,:) yani 2. satırdan</a:t>
            </a:r>
          </a:p>
          <a:p>
            <a:pPr marL="109728" indent="0">
              <a:buNone/>
            </a:pPr>
            <a:r>
              <a:rPr lang="tr-TR" dirty="0"/>
              <a:t>2. satırın üçüncü terimi çarpı 3.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      0   -0.2500</a:t>
            </a:r>
          </a:p>
          <a:p>
            <a:pPr marL="109728" indent="0">
              <a:buNone/>
            </a:pPr>
            <a:r>
              <a:rPr lang="tr-TR" dirty="0"/>
              <a:t>         0    1.0000         0   -0.5000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18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Devam: Gauss-Jordan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dirty="0" smtClean="0"/>
              <a:t>2</a:t>
            </a:r>
            <a:r>
              <a:rPr lang="tr-TR" dirty="0"/>
              <a:t>. satırın üçüncü terimi çarpı 3.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      0   -0.2500</a:t>
            </a:r>
          </a:p>
          <a:p>
            <a:pPr marL="109728" indent="0">
              <a:buNone/>
            </a:pPr>
            <a:r>
              <a:rPr lang="tr-TR" dirty="0"/>
              <a:t>         0    1.0000         0   -0.5000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r>
              <a:rPr lang="tr-TR" dirty="0"/>
              <a:t>Sol taraf birim vektör haline dönüştüğüne göre, sağ taraf</a:t>
            </a:r>
          </a:p>
          <a:p>
            <a:pPr marL="109728" indent="0">
              <a:buNone/>
            </a:pPr>
            <a:r>
              <a:rPr lang="tr-TR" dirty="0"/>
              <a:t>Çözüm vektörü x=</a:t>
            </a:r>
          </a:p>
          <a:p>
            <a:pPr marL="109728" indent="0">
              <a:buNone/>
            </a:pPr>
            <a:r>
              <a:rPr lang="tr-TR" dirty="0"/>
              <a:t>   -0.2500</a:t>
            </a:r>
          </a:p>
          <a:p>
            <a:pPr marL="109728" indent="0">
              <a:buNone/>
            </a:pPr>
            <a:r>
              <a:rPr lang="tr-TR" dirty="0"/>
              <a:t>   -0.5000</a:t>
            </a:r>
          </a:p>
          <a:p>
            <a:pPr marL="109728" indent="0">
              <a:buNone/>
            </a:pPr>
            <a:r>
              <a:rPr lang="tr-TR" dirty="0"/>
              <a:t>    2.2500</a:t>
            </a:r>
          </a:p>
          <a:p>
            <a:pPr marL="109728" indent="0">
              <a:buNone/>
            </a:pPr>
            <a:r>
              <a:rPr lang="tr-TR" dirty="0"/>
              <a:t>şeklinde bulunur.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04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802"/>
            <a:ext cx="10972800" cy="5061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Gauss-Jordan için Bilgisayar algoritması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632012" y="856357"/>
            <a:ext cx="111072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%Gauss-Jordan 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%A matrisini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A=[1 1 -1;-3 4 1;6 2 2];</a:t>
            </a: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%r matrisini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r=[-3;1;2];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N=size(A);n=N(1);l=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(r);</a:t>
            </a: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n~=l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msgbox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'A matrisi ile r matrisinin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boylarý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eþit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deðil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'Hata'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error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600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B=A;A=[A r]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%; % Buralardaki ;ile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baþlayan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kýsmý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kaldýrýrsanýz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algoritmanýn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nasýl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çalýþtýðýna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dair daha iyi fikriniz olabilir</a:t>
            </a: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 her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yaptýðý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iþi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command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windowa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yazar</a:t>
            </a: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i=1:n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A(i,:)=A(i,:)/A(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i,i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%;% Buralardaki ;ile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baþlayan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kýsmý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kaldýr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j=1:n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j==i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continue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A(j,:)=A(j,:)-A(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j,i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)*A(i,:)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%; % Buralardaki ;ile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baþlayan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kýsmý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kaldýr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x=A(:,n+1</a:t>
            </a:r>
            <a:r>
              <a:rPr lang="tr-TR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'Çözüm vektörü x='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23495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Siedel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Siedel</a:t>
                </a:r>
                <a:r>
                  <a:rPr lang="tr-TR" dirty="0"/>
                  <a:t> </a:t>
                </a:r>
                <a:r>
                  <a:rPr lang="tr-TR" dirty="0" err="1" smtClean="0"/>
                  <a:t>iteratif</a:t>
                </a:r>
                <a:r>
                  <a:rPr lang="tr-TR" dirty="0" smtClean="0"/>
                  <a:t> bir yöntemdir.</a:t>
                </a:r>
              </a:p>
              <a:p>
                <a:r>
                  <a:rPr lang="tr-TR" dirty="0" err="1" smtClean="0"/>
                  <a:t>İteratif</a:t>
                </a:r>
                <a:r>
                  <a:rPr lang="tr-TR" dirty="0" smtClean="0"/>
                  <a:t> ve yaklaşık çözümler, bu noktaya kadar anlatılan eleme yöntemlerine bir alternatif olarak ortaya çıkmışlardır.</a:t>
                </a:r>
              </a:p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Siedel</a:t>
                </a:r>
                <a:r>
                  <a:rPr lang="tr-TR" dirty="0" smtClean="0"/>
                  <a:t> yöntemi en çok kullanılan </a:t>
                </a:r>
                <a:r>
                  <a:rPr lang="tr-TR" dirty="0" err="1"/>
                  <a:t>iteratif</a:t>
                </a:r>
                <a:r>
                  <a:rPr lang="tr-TR" dirty="0"/>
                  <a:t> </a:t>
                </a:r>
                <a:r>
                  <a:rPr lang="tr-TR" dirty="0" smtClean="0"/>
                  <a:t> </a:t>
                </a:r>
                <a:r>
                  <a:rPr lang="tr-TR" dirty="0"/>
                  <a:t>yöntemdir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n denklemden oluşan bir sistemi ele alalım. Şöyle ki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]{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}={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Yöntemi anlatma kolaylığı açısından kendimizi 3’e 3’lük bir sistem ile sınırlayalım. Eğer köşegen elemanların hepsi sıfırdan farklıysa 1. denklemden x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’i 2. denklemden x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’yi ve 3. denklemden x</a:t>
                </a:r>
                <a:r>
                  <a:rPr lang="tr-TR" baseline="-25000" dirty="0" smtClean="0"/>
                  <a:t>3</a:t>
                </a:r>
                <a:r>
                  <a:rPr lang="tr-TR" dirty="0" smtClean="0"/>
                  <a:t>’ü çözebiliriz. Şöyle ki;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7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3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Siedel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Denklemler elde edildikten sonra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’den başlayarak denklemler bulunur.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 için ilk değerler kolaylık açısından sıfır seçilebilir. Bu durumda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 smtClean="0"/>
                  <a:t> olur.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’ bulunan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değeri ve tahmin edilen (0)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 değeriyle hesaplanır.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’e sıra geldiğinde yine hesaplanan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 değerleri yerine konularak </a:t>
                </a:r>
                <a:r>
                  <a:rPr lang="tr-TR" dirty="0" err="1" smtClean="0"/>
                  <a:t>iterasyonun</a:t>
                </a:r>
                <a:r>
                  <a:rPr lang="tr-TR" dirty="0" smtClean="0"/>
                  <a:t> birinci adımı tamamlanmış olur. Ardından ikinci kez, üçüncü kez, bağıl hata değeri arzulanan hedefe ulaşılıncaya değin sürece devam edilir. 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6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Seidel</a:t>
            </a:r>
            <a:r>
              <a:rPr lang="tr-TR" dirty="0" smtClean="0"/>
              <a:t> Yöntem Örnek Problem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5" t="59084" r="59188"/>
          <a:stretch/>
        </p:blipFill>
        <p:spPr>
          <a:xfrm>
            <a:off x="754148" y="3267636"/>
            <a:ext cx="3535464" cy="219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247" y="1102658"/>
            <a:ext cx="1083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Daha önce diğer yöntemler ile çözdüğümüz aşağıdaki örneği bir de Gauss-</a:t>
            </a:r>
            <a:r>
              <a:rPr lang="tr-TR" sz="2000" dirty="0" err="1" smtClean="0"/>
              <a:t>Seidel</a:t>
            </a:r>
            <a:r>
              <a:rPr lang="tr-TR" sz="2000" dirty="0" smtClean="0"/>
              <a:t> ile çözelim. Diğer çözümlerden çözümün x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=3 x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=-2.5 ve x</a:t>
            </a:r>
            <a:r>
              <a:rPr lang="tr-TR" sz="2000" baseline="-25000" dirty="0" smtClean="0"/>
              <a:t>3</a:t>
            </a:r>
            <a:r>
              <a:rPr lang="tr-TR" sz="2000" dirty="0" smtClean="0"/>
              <a:t>=7 olduğunu hatırlayalım</a:t>
            </a:r>
            <a:endParaRPr lang="tr-T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4" t="21598" r="55917" b="56563"/>
          <a:stretch/>
        </p:blipFill>
        <p:spPr>
          <a:xfrm>
            <a:off x="691394" y="1922929"/>
            <a:ext cx="3813369" cy="1169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730" y="2909039"/>
            <a:ext cx="10838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Çözüm: öncelikle denklemleri düzenliyoruz.</a:t>
            </a:r>
            <a:endParaRPr lang="tr-T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1" y="4087907"/>
            <a:ext cx="3953436" cy="927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7152" y="4901012"/>
            <a:ext cx="6252883" cy="872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247" y="5701553"/>
            <a:ext cx="7301753" cy="9681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04485" y="3553617"/>
            <a:ext cx="5237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çözüme x</a:t>
            </a:r>
            <a:r>
              <a:rPr lang="tr-TR" sz="2800" baseline="-25000" dirty="0" smtClean="0"/>
              <a:t>2</a:t>
            </a:r>
            <a:r>
              <a:rPr lang="tr-TR" sz="2800" dirty="0" smtClean="0"/>
              <a:t>=0 </a:t>
            </a:r>
            <a:r>
              <a:rPr lang="tr-TR" sz="2800" dirty="0"/>
              <a:t>ve </a:t>
            </a:r>
            <a:r>
              <a:rPr lang="tr-TR" sz="2800" dirty="0" smtClean="0"/>
              <a:t>x</a:t>
            </a:r>
            <a:r>
              <a:rPr lang="tr-TR" sz="2800" baseline="-25000" dirty="0" smtClean="0"/>
              <a:t>3</a:t>
            </a:r>
            <a:r>
              <a:rPr lang="tr-TR" sz="2800" dirty="0" smtClean="0"/>
              <a:t>=0 ile başlıyoruz.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409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Gauss-</a:t>
            </a:r>
            <a:r>
              <a:rPr lang="tr-TR" dirty="0" err="1"/>
              <a:t>Seidel</a:t>
            </a:r>
            <a:r>
              <a:rPr lang="tr-TR" dirty="0"/>
              <a:t> Yöntem Örnek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Aynı adımları ikinci </a:t>
                </a:r>
                <a:r>
                  <a:rPr lang="tr-TR" dirty="0" err="1" smtClean="0"/>
                  <a:t>iterasyonda</a:t>
                </a:r>
                <a:r>
                  <a:rPr lang="tr-TR" dirty="0" smtClean="0"/>
                  <a:t> tekrarlıyoruz.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Şimdi sonuçları bildiğimiz için gerçek hatayı bulabildik ama gerçekte bağıl hata kullanmamız gerekir.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x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 </a:t>
                </a:r>
                <a:r>
                  <a:rPr lang="tr-TR" dirty="0"/>
                  <a:t>ve </a:t>
                </a:r>
                <a:r>
                  <a:rPr lang="tr-TR" dirty="0" smtClean="0"/>
                  <a:t>x</a:t>
                </a:r>
                <a:r>
                  <a:rPr lang="tr-TR" baseline="-25000" dirty="0" smtClean="0"/>
                  <a:t>3</a:t>
                </a:r>
                <a:r>
                  <a:rPr lang="tr-TR" dirty="0"/>
                  <a:t> </a:t>
                </a:r>
                <a:r>
                  <a:rPr lang="tr-TR" dirty="0" smtClean="0"/>
                  <a:t>için hatalar ise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=%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11.8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=%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0.076</m:t>
                    </m:r>
                  </m:oMath>
                </a14:m>
                <a:r>
                  <a:rPr lang="tr-TR" dirty="0"/>
                  <a:t> </a:t>
                </a: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49" b="58371"/>
          <a:stretch/>
        </p:blipFill>
        <p:spPr>
          <a:xfrm>
            <a:off x="719504" y="1667435"/>
            <a:ext cx="917857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413" r="39226" b="22188"/>
          <a:stretch/>
        </p:blipFill>
        <p:spPr>
          <a:xfrm>
            <a:off x="607445" y="4908176"/>
            <a:ext cx="5578202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Seidel</a:t>
            </a:r>
            <a:r>
              <a:rPr lang="tr-TR" dirty="0" smtClean="0"/>
              <a:t> Problem 11.7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Problem: Aşağıda matris formunda verilen problemi bağıl hata %5’in altında olacak şekilde Gauss-</a:t>
                </a:r>
                <a:r>
                  <a:rPr lang="tr-TR" dirty="0" err="1" smtClean="0"/>
                  <a:t>Seidel</a:t>
                </a:r>
                <a:r>
                  <a:rPr lang="tr-TR" dirty="0" smtClean="0"/>
                  <a:t> yöntemi ile çözünüz.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500+2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200+5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30+5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33213"/>
              </p:ext>
            </p:extLst>
          </p:nvPr>
        </p:nvGraphicFramePr>
        <p:xfrm>
          <a:off x="4085572" y="3550024"/>
          <a:ext cx="65055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4" imgW="6505575" imgH="2343126" progId="Excel.Sheet.12">
                  <p:embed/>
                </p:oleObj>
              </mc:Choice>
              <mc:Fallback>
                <p:oleObj name="Worksheet" r:id="rId4" imgW="6505575" imgH="2343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5572" y="3550024"/>
                        <a:ext cx="6505575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9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Paketler ve Kütüphanelerle Doğrusal Cebirsel Denklemler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]{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}={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dirty="0" smtClean="0"/>
                  <a:t> şeklinde verilen problemin çözümünün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}=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dirty="0" smtClean="0"/>
                  <a:t> olduğunu biliyoruz. Excel’de matris tersini ve matris çarpımı işlemlerini kullanarak çözebiliriz. İngilizce </a:t>
                </a:r>
                <a:r>
                  <a:rPr lang="tr-TR" dirty="0" err="1" smtClean="0"/>
                  <a:t>excelde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minverse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mmult</a:t>
                </a:r>
                <a:r>
                  <a:rPr lang="tr-TR" dirty="0" smtClean="0"/>
                  <a:t> fonksiyonları; Türkçe </a:t>
                </a:r>
                <a:r>
                  <a:rPr lang="tr-TR" dirty="0" err="1" smtClean="0"/>
                  <a:t>excelde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dizey_ters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dçarp</a:t>
                </a:r>
                <a:r>
                  <a:rPr lang="tr-TR" dirty="0" smtClean="0"/>
                  <a:t> şeklindedir.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Not: </a:t>
                </a:r>
                <a:r>
                  <a:rPr lang="tr-TR" dirty="0" err="1"/>
                  <a:t>excelde</a:t>
                </a:r>
                <a:r>
                  <a:rPr lang="tr-TR" dirty="0"/>
                  <a:t> </a:t>
                </a:r>
                <a:r>
                  <a:rPr lang="tr-TR" dirty="0" smtClean="0"/>
                  <a:t>matris işlemleri yaparken; yapılacak işlemin kapsayacağı kadar hücre seçilir ve </a:t>
                </a:r>
                <a:r>
                  <a:rPr lang="tr-TR" dirty="0" err="1" smtClean="0"/>
                  <a:t>ctrl+shift+enter</a:t>
                </a:r>
                <a:r>
                  <a:rPr lang="tr-TR" dirty="0" smtClean="0"/>
                  <a:t> tuşlarına basılır.</a:t>
                </a:r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482" y="3559979"/>
            <a:ext cx="7760399" cy="30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Denklem Sistemlerinin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 smtClean="0"/>
                  <a:t>olan </a:t>
                </a:r>
                <a:r>
                  <a:rPr lang="tr-TR" dirty="0"/>
                  <a:t>denklem </a:t>
                </a:r>
                <a:r>
                  <a:rPr lang="tr-TR" dirty="0" smtClean="0"/>
                  <a:t>sistemleri için basit teknikler</a:t>
                </a:r>
              </a:p>
              <a:p>
                <a:pPr lvl="1"/>
                <a:r>
                  <a:rPr lang="tr-TR" dirty="0" smtClean="0"/>
                  <a:t>Grafik Yöntem</a:t>
                </a:r>
              </a:p>
              <a:p>
                <a:pPr lvl="1"/>
                <a:r>
                  <a:rPr lang="tr-TR" dirty="0" smtClean="0"/>
                  <a:t>Determinantlar ve </a:t>
                </a:r>
                <a:r>
                  <a:rPr lang="tr-TR" dirty="0" err="1" smtClean="0"/>
                  <a:t>Kramer</a:t>
                </a:r>
                <a:r>
                  <a:rPr lang="tr-TR" dirty="0" smtClean="0"/>
                  <a:t> Kuralı</a:t>
                </a:r>
              </a:p>
              <a:p>
                <a:pPr lvl="1"/>
                <a:r>
                  <a:rPr lang="tr-TR" dirty="0" smtClean="0"/>
                  <a:t>Bilinmeyenlerin Elenmesi</a:t>
                </a:r>
              </a:p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dirty="0"/>
                  <a:t> olan denklem sistemleri için </a:t>
                </a:r>
                <a:r>
                  <a:rPr lang="tr-TR" dirty="0" smtClean="0"/>
                  <a:t>teknikler</a:t>
                </a:r>
              </a:p>
              <a:p>
                <a:pPr lvl="1"/>
                <a:r>
                  <a:rPr lang="tr-TR" dirty="0" smtClean="0"/>
                  <a:t>Basit Gauss Eleme Yöntemi</a:t>
                </a:r>
              </a:p>
              <a:p>
                <a:pPr lvl="2"/>
                <a:r>
                  <a:rPr lang="tr-TR" dirty="0" smtClean="0"/>
                  <a:t>Eleme yöntemlerinde karşılaşılabilecek tuzaklar</a:t>
                </a:r>
              </a:p>
              <a:p>
                <a:pPr lvl="2"/>
                <a:r>
                  <a:rPr lang="tr-TR" dirty="0" smtClean="0"/>
                  <a:t>Tuzaklardan kaçınma ve çözümleri iyileştirme teknikleri</a:t>
                </a:r>
              </a:p>
              <a:p>
                <a:pPr lvl="2"/>
                <a:r>
                  <a:rPr lang="tr-TR" dirty="0" smtClean="0"/>
                  <a:t>Gauss Eleme için bilgisayar algoritması</a:t>
                </a:r>
              </a:p>
              <a:p>
                <a:pPr lvl="1"/>
                <a:r>
                  <a:rPr lang="tr-TR" dirty="0" smtClean="0"/>
                  <a:t>Gauss-Jordan Eleme Yöntemi</a:t>
                </a:r>
              </a:p>
              <a:p>
                <a:pPr lvl="1"/>
                <a:r>
                  <a:rPr lang="tr-TR" dirty="0" smtClean="0"/>
                  <a:t>Gauss-</a:t>
                </a:r>
                <a:r>
                  <a:rPr lang="tr-TR" dirty="0" err="1" smtClean="0"/>
                  <a:t>Seidel</a:t>
                </a:r>
                <a:r>
                  <a:rPr lang="tr-TR" dirty="0" smtClean="0"/>
                  <a:t> Yöntemi</a:t>
                </a:r>
              </a:p>
              <a:p>
                <a:pPr lvl="1"/>
                <a:r>
                  <a:rPr lang="tr-TR" dirty="0" smtClean="0"/>
                  <a:t>Kütüphaneler ve Paket Programlar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4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Problem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0972800" cy="1497426"/>
              </a:xfrm>
            </p:spPr>
            <p:txBody>
              <a:bodyPr/>
              <a:lstStyle/>
              <a:p>
                <a:r>
                  <a:rPr lang="tr-TR" dirty="0"/>
                  <a:t>Bir önce çözdüğümüz problemi </a:t>
                </a:r>
                <a:r>
                  <a:rPr lang="tr-TR" dirty="0" err="1"/>
                  <a:t>excel’de</a:t>
                </a:r>
                <a:r>
                  <a:rPr lang="tr-TR" dirty="0"/>
                  <a:t> matris tersini kullanarak çözelim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0972800" cy="1497426"/>
              </a:xfrm>
              <a:blipFill rotWithShape="0">
                <a:blip r:embed="rId3"/>
                <a:stretch>
                  <a:fillRect t="-32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926394"/>
              </p:ext>
            </p:extLst>
          </p:nvPr>
        </p:nvGraphicFramePr>
        <p:xfrm>
          <a:off x="4160838" y="3286125"/>
          <a:ext cx="47244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Worksheet" r:id="rId4" imgW="4724485" imgH="2466806" progId="Excel.Sheet.12">
                  <p:embed/>
                </p:oleObj>
              </mc:Choice>
              <mc:Fallback>
                <p:oleObj name="Worksheet" r:id="rId4" imgW="4724485" imgH="24668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0838" y="3286125"/>
                        <a:ext cx="472440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7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5"/>
            <a:ext cx="10972800" cy="547775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tr-TR" dirty="0" err="1"/>
              <a:t>Matlab'de</a:t>
            </a:r>
            <a:r>
              <a:rPr lang="tr-TR" dirty="0"/>
              <a:t> matrisler aşağıdaki gibi yazılır</a:t>
            </a:r>
            <a:r>
              <a:rPr lang="tr-TR" dirty="0" smtClean="0"/>
              <a:t>. Eğer </a:t>
            </a:r>
            <a:r>
              <a:rPr lang="tr-TR" dirty="0"/>
              <a:t>ifadenin arkasını ";" ile kapatmazsanız</a:t>
            </a:r>
            <a:r>
              <a:rPr lang="tr-TR" dirty="0" smtClean="0"/>
              <a:t>, matris </a:t>
            </a:r>
            <a:r>
              <a:rPr lang="tr-TR" dirty="0"/>
              <a:t>formunda girdiğiniz değerleri görebilirsiniz. </a:t>
            </a:r>
          </a:p>
          <a:p>
            <a:pPr marL="109728" indent="0">
              <a:buNone/>
            </a:pPr>
            <a:r>
              <a:rPr lang="tr-TR" dirty="0"/>
              <a:t>A=[17 -2 -3;-5 21 -2;-5 -5 22]</a:t>
            </a:r>
          </a:p>
          <a:p>
            <a:pPr marL="109728" indent="0">
              <a:buNone/>
            </a:pPr>
            <a:r>
              <a:rPr lang="tr-TR" dirty="0" smtClean="0"/>
              <a:t>B</a:t>
            </a:r>
            <a:r>
              <a:rPr lang="tr-TR" dirty="0"/>
              <a:t>=[500;200;30]</a:t>
            </a:r>
          </a:p>
          <a:p>
            <a:pPr marL="109728" indent="0">
              <a:buNone/>
            </a:pPr>
            <a:r>
              <a:rPr lang="tr-TR" b="1" dirty="0" err="1" smtClean="0"/>
              <a:t>Matlab'de</a:t>
            </a:r>
            <a:r>
              <a:rPr lang="tr-TR" b="1" dirty="0" smtClean="0"/>
              <a:t> </a:t>
            </a:r>
            <a:r>
              <a:rPr lang="tr-TR" b="1" dirty="0"/>
              <a:t>denklem sistemini iki yolla çözebiliriz.</a:t>
            </a:r>
          </a:p>
          <a:p>
            <a:pPr marL="109728" indent="0">
              <a:buNone/>
            </a:pPr>
            <a:r>
              <a:rPr lang="tr-TR" dirty="0"/>
              <a:t>1. Ters eğik çizgi veya sola bölme olarak adlandırılacak işlem; Bu oldukça hızlı bir fonksiyondur ve arka tarafta gauss eleme yöntemi kullanır.</a:t>
            </a:r>
          </a:p>
          <a:p>
            <a:pPr marL="109728" indent="0">
              <a:buNone/>
            </a:pPr>
            <a:r>
              <a:rPr lang="tr-TR" dirty="0"/>
              <a:t>2. Yol ise, direkt A matrisinin tersi ile B matrisini çarpmaktır. Bu </a:t>
            </a:r>
            <a:r>
              <a:rPr lang="tr-TR" dirty="0" smtClean="0"/>
              <a:t>prosedür </a:t>
            </a:r>
            <a:r>
              <a:rPr lang="tr-TR" dirty="0"/>
              <a:t>iki işlem yaptığı için daha yavaştır. Tek bir işlem açısından bu işlem </a:t>
            </a:r>
            <a:r>
              <a:rPr lang="tr-TR" dirty="0" smtClean="0"/>
              <a:t>yavaşlığı fark edilemez </a:t>
            </a:r>
            <a:r>
              <a:rPr lang="tr-TR" dirty="0"/>
              <a:t>boyutlarda olmasına rağmen uzun bir program yazarken her zaman en kısa yolları tercih etmek yararlıdır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r>
              <a:rPr lang="tr-TR" b="1" dirty="0"/>
              <a:t>Birinci Yol</a:t>
            </a:r>
          </a:p>
          <a:p>
            <a:pPr marL="109728" indent="0">
              <a:buNone/>
            </a:pPr>
            <a:r>
              <a:rPr lang="tr-TR" dirty="0"/>
              <a:t>c=A\B</a:t>
            </a:r>
          </a:p>
          <a:p>
            <a:pPr marL="109728" indent="0">
              <a:buNone/>
            </a:pPr>
            <a:r>
              <a:rPr lang="tr-TR" dirty="0"/>
              <a:t>c =</a:t>
            </a:r>
          </a:p>
          <a:p>
            <a:pPr marL="109728" indent="0">
              <a:buNone/>
            </a:pPr>
            <a:r>
              <a:rPr lang="tr-TR" dirty="0"/>
              <a:t>   33.9963</a:t>
            </a:r>
          </a:p>
          <a:p>
            <a:pPr marL="109728" indent="0">
              <a:buNone/>
            </a:pPr>
            <a:r>
              <a:rPr lang="tr-TR" dirty="0"/>
              <a:t>   18.8928</a:t>
            </a:r>
          </a:p>
          <a:p>
            <a:pPr marL="109728" indent="0">
              <a:buNone/>
            </a:pPr>
            <a:r>
              <a:rPr lang="tr-TR" dirty="0"/>
              <a:t>   13.3839</a:t>
            </a:r>
          </a:p>
          <a:p>
            <a:pPr marL="109728" indent="0">
              <a:buNone/>
            </a:pPr>
            <a:r>
              <a:rPr lang="tr-TR" b="1" dirty="0"/>
              <a:t>İkinci Yol</a:t>
            </a:r>
          </a:p>
          <a:p>
            <a:pPr marL="109728" indent="0">
              <a:buNone/>
            </a:pPr>
            <a:r>
              <a:rPr lang="tr-TR" dirty="0"/>
              <a:t>c=</a:t>
            </a:r>
            <a:r>
              <a:rPr lang="tr-TR" dirty="0" err="1"/>
              <a:t>inv</a:t>
            </a:r>
            <a:r>
              <a:rPr lang="tr-TR" dirty="0"/>
              <a:t>(A)*B</a:t>
            </a:r>
          </a:p>
          <a:p>
            <a:pPr marL="109728" indent="0">
              <a:buNone/>
            </a:pPr>
            <a:r>
              <a:rPr lang="tr-TR" dirty="0"/>
              <a:t>c =</a:t>
            </a:r>
          </a:p>
          <a:p>
            <a:pPr marL="109728" indent="0">
              <a:buNone/>
            </a:pPr>
            <a:r>
              <a:rPr lang="tr-TR" dirty="0"/>
              <a:t>   33.9963</a:t>
            </a:r>
          </a:p>
          <a:p>
            <a:pPr marL="109728" indent="0">
              <a:buNone/>
            </a:pPr>
            <a:r>
              <a:rPr lang="tr-TR" dirty="0"/>
              <a:t>   18.8928</a:t>
            </a:r>
          </a:p>
          <a:p>
            <a:pPr marL="109728" indent="0">
              <a:buNone/>
            </a:pPr>
            <a:r>
              <a:rPr lang="tr-TR" dirty="0"/>
              <a:t>   13.3839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93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</a:t>
                </a:r>
                <a:r>
                  <a:rPr lang="tr-TR" dirty="0" smtClean="0"/>
                  <a:t>teknikler</a:t>
                </a:r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Grafik Yöntemler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Örneğini ele alalım;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Fikir verirler ancak kesin sonucu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Bulma konusunda sıkıntılıdır.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26680"/>
              </p:ext>
            </p:extLst>
          </p:nvPr>
        </p:nvGraphicFramePr>
        <p:xfrm>
          <a:off x="5180013" y="1554163"/>
          <a:ext cx="610552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Worksheet" r:id="rId5" imgW="6105406" imgH="2904964" progId="Excel.Sheet.12">
                  <p:embed/>
                </p:oleObj>
              </mc:Choice>
              <mc:Fallback>
                <p:oleObj name="Worksheet" r:id="rId5" imgW="6105406" imgH="29049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0013" y="1554163"/>
                        <a:ext cx="610552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5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teknikler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5566524"/>
                  </p:ext>
                </p:extLst>
              </p:nvPr>
            </p:nvGraphicFramePr>
            <p:xfrm>
              <a:off x="609600" y="1192213"/>
              <a:ext cx="10972800" cy="543399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657600"/>
                    <a:gridCol w="3657600"/>
                    <a:gridCol w="3657600"/>
                  </a:tblGrid>
                  <a:tr h="370840">
                    <a:tc>
                      <a:txBody>
                        <a:bodyPr/>
                        <a:lstStyle/>
                        <a:p>
                          <a:pPr marL="109728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tr-TR" dirty="0" smtClean="0"/>
                        </a:p>
                        <a:p>
                          <a:pPr marL="109728" indent="0">
                            <a:buNone/>
                          </a:pPr>
                          <a:r>
                            <a:rPr lang="tr-TR" b="0" dirty="0" smtClean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09728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tr-TR" dirty="0" smtClean="0"/>
                        </a:p>
                        <a:p>
                          <a:pPr marL="109728" indent="0">
                            <a:buNone/>
                          </a:pPr>
                          <a:r>
                            <a:rPr lang="tr-TR" b="0" dirty="0" smtClean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oMath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09728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tr-TR" dirty="0" smtClean="0"/>
                        </a:p>
                        <a:p>
                          <a:pPr marL="109728" indent="0">
                            <a:buNone/>
                          </a:pPr>
                          <a:r>
                            <a:rPr lang="tr-TR" b="0" dirty="0" smtClean="0"/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tr-TR" b="0" i="0" dirty="0" smtClean="0">
                                  <a:latin typeface="Cambria Math" panose="02040503050406030204" pitchFamily="18" charset="0"/>
                                </a:rPr>
                                <m:t>,48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0,99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=1,47</m:t>
                              </m:r>
                            </m:oMath>
                          </a14:m>
                          <a:endParaRPr lang="tr-TR" b="0" dirty="0"/>
                        </a:p>
                      </a:txBody>
                      <a:tcPr/>
                    </a:tc>
                  </a:tr>
                  <a:tr h="3239437"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4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Çözüm Yok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Çok sayıda çözüm var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Kötü koşullanmış sistem</a:t>
                          </a:r>
                        </a:p>
                        <a:p>
                          <a:r>
                            <a:rPr lang="tr-TR" b="0" dirty="0" smtClean="0"/>
                            <a:t>(</a:t>
                          </a:r>
                          <a:r>
                            <a:rPr lang="tr-TR" b="0" dirty="0" err="1" smtClean="0"/>
                            <a:t>İll-conditioned</a:t>
                          </a:r>
                          <a:r>
                            <a:rPr lang="tr-TR" b="0" dirty="0" smtClean="0"/>
                            <a:t> </a:t>
                          </a:r>
                          <a:r>
                            <a:rPr lang="tr-TR" b="0" dirty="0" err="1" smtClean="0"/>
                            <a:t>system</a:t>
                          </a:r>
                          <a:r>
                            <a:rPr lang="tr-TR" b="0" dirty="0" smtClean="0"/>
                            <a:t>)</a:t>
                          </a:r>
                          <a:endParaRPr lang="tr-TR" b="0" dirty="0"/>
                        </a:p>
                      </a:txBody>
                      <a:tcPr/>
                    </a:tc>
                  </a:tr>
                  <a:tr h="370840">
                    <a:tc gridSpan="3"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dirty="0" smtClean="0"/>
                            <a:t>İlk iki sütundaki</a:t>
                          </a:r>
                          <a:r>
                            <a:rPr lang="tr-TR" b="0" baseline="0" dirty="0" smtClean="0"/>
                            <a:t> örnekler bağımsız denklemlerdir. Katsayı matrisi tekildir. Yani determinantı 0’dır.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baseline="0" dirty="0" smtClean="0"/>
                            <a:t>Son sütundaki denklem çiftinde ise denklemlerin eğimleri birbirine çok yakındır. Katsayı matrisi hemen hemen tekildir. Bu katsayı matrisinin tersini almak çok zordur. Yuvarlama hatalarına karşı aşırı duyarlıdır.</a:t>
                          </a:r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5566524"/>
                  </p:ext>
                </p:extLst>
              </p:nvPr>
            </p:nvGraphicFramePr>
            <p:xfrm>
              <a:off x="609600" y="1192213"/>
              <a:ext cx="10972800" cy="543399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657600"/>
                    <a:gridCol w="3657600"/>
                    <a:gridCol w="365760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t="-952" r="-200333" b="-7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000" t="-952" r="-100333" b="-7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000" t="-952" r="-333" b="-764762"/>
                          </a:stretch>
                        </a:blipFill>
                      </a:tcPr>
                    </a:tc>
                  </a:tr>
                  <a:tr h="3239437"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7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8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9"/>
                          <a:stretch>
                            <a:fillRect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Çözüm Yok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Çok sayıda çözüm var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Kötü koşullanmış sistem</a:t>
                          </a:r>
                        </a:p>
                        <a:p>
                          <a:r>
                            <a:rPr lang="tr-TR" b="0" dirty="0" smtClean="0"/>
                            <a:t>(</a:t>
                          </a:r>
                          <a:r>
                            <a:rPr lang="tr-TR" b="0" dirty="0" err="1" smtClean="0"/>
                            <a:t>İll-conditioned</a:t>
                          </a:r>
                          <a:r>
                            <a:rPr lang="tr-TR" b="0" dirty="0" smtClean="0"/>
                            <a:t> </a:t>
                          </a:r>
                          <a:r>
                            <a:rPr lang="tr-TR" b="0" dirty="0" err="1" smtClean="0"/>
                            <a:t>system</a:t>
                          </a:r>
                          <a:r>
                            <a:rPr lang="tr-TR" b="0" dirty="0" smtClean="0"/>
                            <a:t>)</a:t>
                          </a:r>
                          <a:endParaRPr lang="tr-TR" b="0" dirty="0"/>
                        </a:p>
                      </a:txBody>
                      <a:tcPr/>
                    </a:tc>
                  </a:tr>
                  <a:tr h="914400">
                    <a:tc gridSpan="3"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dirty="0" smtClean="0"/>
                            <a:t>İlk iki sütundaki</a:t>
                          </a:r>
                          <a:r>
                            <a:rPr lang="tr-TR" b="0" baseline="0" dirty="0" smtClean="0"/>
                            <a:t> örnekler bağımsız denklemlerdir. Katsayı matrisi tekildir. Yani determinantı 0’dır.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baseline="0" dirty="0" smtClean="0"/>
                            <a:t>Son sütundaki denklem çiftinde ise denklemlerin eğimleri birbirine çok yakındır. Katsayı matrisi hemen hemen tekildir. Bu katsayı matrisinin tersini almak çok zordur. Yuvarlama hatalarına karşı aşırı duyarlıdır.</a:t>
                          </a:r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410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teknikler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Bilinmeyenlerin Elenmesi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Her iki denklemde de x2’nin katsayısının 2 olduğuna dikkat edelim. İkinci denklemi (-1) ile çarpıp denklemleri taraf tarafa toplarsak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 r="-9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18614" y="3521122"/>
            <a:ext cx="2374710" cy="523220"/>
            <a:chOff x="477671" y="3507475"/>
            <a:chExt cx="2374710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477671" y="3507475"/>
              <a:ext cx="3548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r-TR" sz="2800" dirty="0" smtClean="0">
                  <a:solidFill>
                    <a:srgbClr val="00B0F0"/>
                  </a:solidFill>
                </a:rPr>
                <a:t>+</a:t>
              </a:r>
              <a:endParaRPr lang="tr-TR" sz="2800" dirty="0">
                <a:solidFill>
                  <a:srgbClr val="00B0F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27796" y="3889612"/>
              <a:ext cx="2224585" cy="27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1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teknikler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Determinant ve </a:t>
                </a:r>
                <a:r>
                  <a:rPr lang="tr-TR" dirty="0" err="1"/>
                  <a:t>C</a:t>
                </a:r>
                <a:r>
                  <a:rPr lang="tr-TR" dirty="0" err="1" smtClean="0"/>
                  <a:t>ramer</a:t>
                </a:r>
                <a:r>
                  <a:rPr lang="tr-TR" dirty="0" smtClean="0"/>
                  <a:t> Kuralı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𝐷𝑒𝑡𝑒𝑟𝑚𝑖𝑛𝑎𝑛𝑡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𝑦𝑎𝑛𝑖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err="1" smtClean="0"/>
                  <a:t>Cramer</a:t>
                </a:r>
                <a:r>
                  <a:rPr lang="tr-TR" dirty="0" smtClean="0"/>
                  <a:t> Kuralı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 baseline="-2500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 baseline="-2500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aseline="-25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 baseline="-2500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tr-TR" baseline="-25000" dirty="0" smtClean="0">
                  <a:solidFill>
                    <a:srgbClr val="00B0F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tr-TR" baseline="-25000" dirty="0">
                  <a:solidFill>
                    <a:srgbClr val="00B0F0"/>
                  </a:solidFill>
                </a:endParaRPr>
              </a:p>
              <a:p>
                <a:pPr marL="109728" indent="0">
                  <a:buNone/>
                </a:pPr>
                <a:endParaRPr lang="tr-TR" baseline="-25000" dirty="0" smtClean="0"/>
              </a:p>
              <a:p>
                <a:pPr marL="109728" indent="0">
                  <a:buNone/>
                </a:pPr>
                <a:endParaRPr lang="tr-TR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5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sz="2400" dirty="0"/>
                  <a:t> olan denklem sistemleri için </a:t>
                </a:r>
                <a:r>
                  <a:rPr lang="tr-TR" sz="2400" dirty="0" smtClean="0"/>
                  <a:t>teknikler</a:t>
                </a:r>
                <a:r>
                  <a:rPr lang="tr-TR" sz="2000" dirty="0" smtClean="0"/>
                  <a:t/>
                </a:r>
                <a:br>
                  <a:rPr lang="tr-TR" sz="2000" dirty="0" smtClean="0"/>
                </a:br>
                <a:r>
                  <a:rPr lang="tr-TR" sz="2000" dirty="0" smtClean="0"/>
                  <a:t>Basit Gauss Eleme</a:t>
                </a:r>
                <a:endParaRPr lang="tr-TR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556" t="-34940" b="-469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11480" lvl="1" indent="0">
                  <a:buNone/>
                </a:pPr>
                <a:r>
                  <a:rPr lang="tr-TR" dirty="0" smtClean="0"/>
                  <a:t>Basit gauss eleme yöntemi bilinmeyenleri elemek için sistematik bir yol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aseline="-25000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aseline="-25000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err="1">
                          <a:latin typeface="Cambria Math" panose="02040503050406030204" pitchFamily="18" charset="0"/>
                        </a:rPr>
                        <m:t>𝑛𝑛</m:t>
                      </m:r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baseline="-25000" dirty="0"/>
              </a:p>
              <a:p>
                <a:r>
                  <a:rPr lang="tr-TR" dirty="0" smtClean="0"/>
                  <a:t>önermektedir. Aşağıdaki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r>
                  <a:rPr lang="tr-TR" dirty="0" smtClean="0"/>
                  <a:t> denklem sistemini göze alırsak;</a:t>
                </a:r>
              </a:p>
              <a:p>
                <a:pPr marL="109728" indent="0">
                  <a:buNone/>
                </a:pP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Gauss</a:t>
                </a:r>
                <a:r>
                  <a:rPr lang="tr-TR" dirty="0" smtClean="0"/>
                  <a:t> eleme yöntemi ile çözüm için önce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tr-TR" dirty="0" smtClean="0"/>
                  <a:t> formatında bileşik matrisi oluşturmak gerekir.</a:t>
                </a:r>
              </a:p>
              <a:p>
                <a:r>
                  <a:rPr lang="tr-TR" dirty="0" smtClean="0"/>
                  <a:t>Yöntem iki bölümden oluşur; </a:t>
                </a:r>
              </a:p>
              <a:p>
                <a:pPr lvl="1"/>
                <a:r>
                  <a:rPr lang="tr-TR" dirty="0" smtClean="0"/>
                  <a:t>İleri doğru eleme</a:t>
                </a:r>
              </a:p>
              <a:p>
                <a:pPr lvl="1"/>
                <a:r>
                  <a:rPr lang="tr-TR" dirty="0" smtClean="0"/>
                  <a:t>Geriye doğru yerine koyma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3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Eleme Yöntemi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İleri doğru </a:t>
            </a:r>
            <a:r>
              <a:rPr lang="tr-TR" dirty="0" smtClean="0"/>
              <a:t>eleme: Hedef birleşik matrisi, üst üçgen matris formuna indirgemektir.</a:t>
            </a:r>
          </a:p>
          <a:p>
            <a:pPr lvl="1"/>
            <a:r>
              <a:rPr lang="tr-TR" dirty="0"/>
              <a:t>Önce, 2. sıradan n. sıraya kadar tüm satırlardaki x</a:t>
            </a:r>
            <a:r>
              <a:rPr lang="tr-TR" baseline="-25000" dirty="0"/>
              <a:t>1</a:t>
            </a:r>
            <a:r>
              <a:rPr lang="tr-TR" dirty="0"/>
              <a:t> ‘</a:t>
            </a:r>
            <a:r>
              <a:rPr lang="tr-TR" dirty="0" err="1"/>
              <a:t>leri</a:t>
            </a:r>
            <a:r>
              <a:rPr lang="tr-TR" dirty="0"/>
              <a:t> ele. Bunu yapmak için</a:t>
            </a:r>
          </a:p>
          <a:p>
            <a:pPr lvl="2"/>
            <a:r>
              <a:rPr lang="tr-TR" dirty="0"/>
              <a:t>Örneğin 2. satırdaki x</a:t>
            </a:r>
            <a:r>
              <a:rPr lang="tr-TR" baseline="-25000" dirty="0"/>
              <a:t>1</a:t>
            </a:r>
            <a:r>
              <a:rPr lang="tr-TR" dirty="0"/>
              <a:t>’i elemek için önce ilk satırı a</a:t>
            </a:r>
            <a:r>
              <a:rPr lang="tr-TR" baseline="-25000" dirty="0"/>
              <a:t>21</a:t>
            </a:r>
            <a:r>
              <a:rPr lang="tr-TR" dirty="0"/>
              <a:t>/a</a:t>
            </a:r>
            <a:r>
              <a:rPr lang="tr-TR" baseline="-25000" dirty="0"/>
              <a:t>11</a:t>
            </a:r>
            <a:r>
              <a:rPr lang="tr-TR" dirty="0"/>
              <a:t> ile çarp ardından 2. satır ile topla. Bu işlemleri tüm satırlardaki x</a:t>
            </a:r>
            <a:r>
              <a:rPr lang="tr-TR" baseline="-25000" dirty="0"/>
              <a:t>1</a:t>
            </a:r>
            <a:r>
              <a:rPr lang="tr-TR" dirty="0"/>
              <a:t> </a:t>
            </a:r>
            <a:r>
              <a:rPr lang="tr-TR" dirty="0" err="1"/>
              <a:t>leri</a:t>
            </a:r>
            <a:r>
              <a:rPr lang="tr-TR" dirty="0"/>
              <a:t> yok etmek için tekrarla</a:t>
            </a:r>
          </a:p>
          <a:p>
            <a:pPr lvl="1"/>
            <a:r>
              <a:rPr lang="tr-TR" dirty="0"/>
              <a:t>Daha sonra x</a:t>
            </a:r>
            <a:r>
              <a:rPr lang="tr-TR" baseline="-25000" dirty="0"/>
              <a:t>2</a:t>
            </a:r>
            <a:r>
              <a:rPr lang="tr-TR" dirty="0"/>
              <a:t> </a:t>
            </a:r>
            <a:r>
              <a:rPr lang="tr-TR" dirty="0" err="1"/>
              <a:t>leri</a:t>
            </a:r>
            <a:r>
              <a:rPr lang="tr-TR" dirty="0"/>
              <a:t> yok etmek için 2. satırı kullan ve art arda tüm satırlardaki x</a:t>
            </a:r>
            <a:r>
              <a:rPr lang="tr-TR" baseline="-25000" dirty="0"/>
              <a:t>2</a:t>
            </a:r>
            <a:r>
              <a:rPr lang="tr-TR" dirty="0"/>
              <a:t>’leri yok et</a:t>
            </a:r>
          </a:p>
          <a:p>
            <a:pPr lvl="1"/>
            <a:r>
              <a:rPr lang="tr-TR" dirty="0"/>
              <a:t>Bu işleri üst üçgen matris elde edinceye kadar devam ettir.	</a:t>
            </a:r>
          </a:p>
          <a:p>
            <a:r>
              <a:rPr lang="tr-TR" sz="2400" dirty="0" smtClean="0"/>
              <a:t>Geriye doğru yerine koyma: </a:t>
            </a:r>
            <a:r>
              <a:rPr lang="tr-TR" sz="2400" dirty="0"/>
              <a:t>Hedef </a:t>
            </a:r>
            <a:r>
              <a:rPr lang="tr-TR" sz="2400" dirty="0" smtClean="0"/>
              <a:t>en alt satırdan başlayarak bilinmeyen x değerlerini sırasıyla bulmaktır.</a:t>
            </a:r>
          </a:p>
          <a:p>
            <a:r>
              <a:rPr lang="tr-TR" dirty="0" smtClean="0"/>
              <a:t>Çözüm prosedürünün anlaşılması açısından sayısal örnek üzerinden devam etmek yararlı olacaktır.</a:t>
            </a:r>
            <a:endParaRPr lang="tr-TR" sz="2400" dirty="0"/>
          </a:p>
          <a:p>
            <a:pPr lvl="1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425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3083</TotalTime>
  <Words>2233</Words>
  <Application>Microsoft Office PowerPoint</Application>
  <PresentationFormat>Widescreen</PresentationFormat>
  <Paragraphs>343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</vt:lpstr>
      <vt:lpstr>Cambria Math</vt:lpstr>
      <vt:lpstr>Courier New</vt:lpstr>
      <vt:lpstr>Georgia</vt:lpstr>
      <vt:lpstr>Wingdings 2</vt:lpstr>
      <vt:lpstr>Eğitim sunusu</vt:lpstr>
      <vt:lpstr>Worksheet</vt:lpstr>
      <vt:lpstr>MÜHENDİSLİKTE SAYISAL YÖNTEMLER Denklem Sistemlerinin Çözümü</vt:lpstr>
      <vt:lpstr>Denklem Sistemlerinin Çözümü</vt:lpstr>
      <vt:lpstr>Denklem Sistemlerinin Çözümü</vt:lpstr>
      <vt:lpstr>n≤3 olan denklem sistemleri için basit teknikler</vt:lpstr>
      <vt:lpstr>n≤3 olan denklem sistemleri için basit teknikler</vt:lpstr>
      <vt:lpstr>n≤3 olan denklem sistemleri için basit teknikler</vt:lpstr>
      <vt:lpstr>n≤3 olan denklem sistemleri için basit teknikler</vt:lpstr>
      <vt:lpstr>n&gt;3 olan denklem sistemleri için teknikler Basit Gauss Eleme</vt:lpstr>
      <vt:lpstr>Gauss Eleme Yöntemi</vt:lpstr>
      <vt:lpstr>Problem 9.8</vt:lpstr>
      <vt:lpstr>Problem 9.8 çözüm</vt:lpstr>
      <vt:lpstr>Problem 9.8 çözümü devam</vt:lpstr>
      <vt:lpstr>Problem 9.8 çözümü devam</vt:lpstr>
      <vt:lpstr>Problem 9.8 çözümü devam</vt:lpstr>
      <vt:lpstr>Gauss Eleme Yöntemi için Bilgisayar Algoritması</vt:lpstr>
      <vt:lpstr>Çözümleri İyileştirmek için Teknikler</vt:lpstr>
      <vt:lpstr>Gauss-Jordan Yöntemi</vt:lpstr>
      <vt:lpstr>Problem 9.11</vt:lpstr>
      <vt:lpstr>Problem 9.11 Çözümü Devam: Gauss-Jordan</vt:lpstr>
      <vt:lpstr>Problem 9.11 Çözümü Devam: Gauss-Jordan</vt:lpstr>
      <vt:lpstr>Problem 9.11 Çözümü Devam: Gauss-Jordan</vt:lpstr>
      <vt:lpstr>Problem 9.11 Çözümü Devam: Gauss-Jordan</vt:lpstr>
      <vt:lpstr>Gauss-Jordan için Bilgisayar algoritması</vt:lpstr>
      <vt:lpstr>Gauss-Siedel Yöntemi</vt:lpstr>
      <vt:lpstr>Gauss-Siedel Yöntemi</vt:lpstr>
      <vt:lpstr>Gauss-Seidel Yöntem Örnek Problem</vt:lpstr>
      <vt:lpstr>Gauss-Seidel Yöntem Örnek Problem</vt:lpstr>
      <vt:lpstr>Gauss-Seidel Problem 11.7</vt:lpstr>
      <vt:lpstr>Paketler ve Kütüphanelerle Doğrusal Cebirsel Denklemler</vt:lpstr>
      <vt:lpstr>Örnek Problem</vt:lpstr>
      <vt:lpstr>Matlab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227</cp:revision>
  <dcterms:created xsi:type="dcterms:W3CDTF">2018-01-23T10:11:14Z</dcterms:created>
  <dcterms:modified xsi:type="dcterms:W3CDTF">2018-10-10T05:50:58Z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