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21"/>
  </p:notesMasterIdLst>
  <p:handoutMasterIdLst>
    <p:handoutMasterId r:id="rId22"/>
  </p:handoutMasterIdLst>
  <p:sldIdLst>
    <p:sldId id="257" r:id="rId2"/>
    <p:sldId id="325"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434" autoAdjust="0"/>
  </p:normalViewPr>
  <p:slideViewPr>
    <p:cSldViewPr snapToGrid="0">
      <p:cViewPr varScale="1">
        <p:scale>
          <a:sx n="113" d="100"/>
          <a:sy n="113" d="100"/>
        </p:scale>
        <p:origin x="432" y="9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3" d="100"/>
          <a:sy n="93" d="100"/>
        </p:scale>
        <p:origin x="287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1FC8FC1-A1A8-42CB-96AC-83684F0DF578}" type="datetime1">
              <a:rPr lang="tr-TR" smtClean="0"/>
              <a:t>19.12.2018</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tr-TR" smtClean="0"/>
              <a:t>‹#›</a:t>
            </a:fld>
            <a:endParaRPr lang="tr-T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0653A-FB33-4975-A611-5D53C5C337D6}" type="datetime1">
              <a:rPr lang="tr-TR" smtClean="0"/>
              <a:pPr/>
              <a:t>19.12.2018</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tr-TR" noProof="0" smtClean="0"/>
              <a:t>‹#›</a:t>
            </a:fld>
            <a:endParaRPr lang="tr-T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32674CE4-FBD8-4481-AEFB-CA53E599A745}" type="slidenum">
              <a:rPr lang="tr-TR" smtClean="0"/>
              <a:t>1</a:t>
            </a:fld>
            <a:endParaRPr lang="tr-TR" dirty="0"/>
          </a:p>
        </p:txBody>
      </p:sp>
    </p:spTree>
    <p:extLst>
      <p:ext uri="{BB962C8B-B14F-4D97-AF65-F5344CB8AC3E}">
        <p14:creationId xmlns:p14="http://schemas.microsoft.com/office/powerpoint/2010/main" val="214797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9" name="Dikdörtgen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3" name="Dikdörtgen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4" name="Dikdörtgen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5" name="Dikdörtgen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6" name="Dikdörtgen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7" name="Dikdörtgen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0" name="Yuvarlatılmış Dikdörtgen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1" name="Yuvarlatılmış Dikdörtgen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7" name="Dikdörtgen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0" name="Dikdörtgen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1" name="Dikdörtgen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8" name="Başlık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tr-TR" noProof="0" smtClean="0"/>
              <a:t>Asıl başlık stili için tıklatın</a:t>
            </a:r>
            <a:endParaRPr lang="tr-TR" noProof="0" dirty="0"/>
          </a:p>
        </p:txBody>
      </p:sp>
      <p:sp>
        <p:nvSpPr>
          <p:cNvPr id="9" name="Alt Başlık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tıklatın</a:t>
            </a:r>
            <a:endParaRPr lang="tr-TR" noProof="0" dirty="0"/>
          </a:p>
        </p:txBody>
      </p:sp>
      <p:sp>
        <p:nvSpPr>
          <p:cNvPr id="17" name="Alt Bilgi Yer Tutucusu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tr-TR" noProof="0" dirty="0" smtClean="0"/>
              <a:t>Alt bilgi ekleme</a:t>
            </a:r>
            <a:endParaRPr lang="tr-TR" noProof="0" dirty="0"/>
          </a:p>
        </p:txBody>
      </p:sp>
      <p:sp>
        <p:nvSpPr>
          <p:cNvPr id="28" name="Tarih Yer Tutucusu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fld id="{E8609038-EC1C-40A6-91EB-4A3D73CE9547}" type="datetime1">
              <a:rPr lang="tr-TR" smtClean="0"/>
              <a:pPr/>
              <a:t>19.12.2018</a:t>
            </a:fld>
            <a:endParaRPr lang="tr-TR" dirty="0"/>
          </a:p>
        </p:txBody>
      </p:sp>
      <p:sp>
        <p:nvSpPr>
          <p:cNvPr id="29" name="Slayt Numarası Yer Tutucusu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lvl1pPr>
              <a:defRPr/>
            </a:lvl1pPr>
            <a:lvl5pPr>
              <a:defRPr/>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443DEEBB-C631-4BE4-9EB9-151005B5892D}" type="datetime1">
              <a:rPr lang="tr-TR" smtClean="0"/>
              <a:pPr/>
              <a:t>19.12.2018</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9042400" y="1143000"/>
            <a:ext cx="2540000" cy="5448300"/>
          </a:xfrm>
        </p:spPr>
        <p:txBody>
          <a:bodyPr vert="eaVert" rtlCol="0"/>
          <a:lstStyle>
            <a:lvl1pPr>
              <a:defRPr/>
            </a:lvl1pPr>
          </a:lstStyle>
          <a:p>
            <a:pPr rtl="0"/>
            <a:r>
              <a:rPr lang="tr-TR" noProof="0" dirty="0" smtClean="0"/>
              <a:t>Asıl başlık stilini düzenle</a:t>
            </a:r>
            <a:endParaRPr lang="tr-TR" noProof="0" dirty="0"/>
          </a:p>
        </p:txBody>
      </p:sp>
      <p:sp>
        <p:nvSpPr>
          <p:cNvPr id="3" name="Dikey Metin Yer Tutucusu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C76B82DB-6D5C-486A-98D3-E008B7673553}" type="datetime1">
              <a:rPr lang="tr-TR" smtClean="0"/>
              <a:pPr/>
              <a:t>19.12.2018</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620485"/>
            <a:ext cx="10972800" cy="506186"/>
          </a:xfrm>
        </p:spPr>
        <p:txBody>
          <a:bodyPr rtlCol="0">
            <a:normAutofit/>
          </a:bodyPr>
          <a:lstStyle>
            <a:lvl1pPr>
              <a:defRPr sz="2800"/>
            </a:lvl1pPr>
          </a:lstStyle>
          <a:p>
            <a:pPr rtl="0"/>
            <a:r>
              <a:rPr lang="tr-TR" noProof="0" dirty="0" smtClean="0"/>
              <a:t>Asıl başlık stili için tıklatın</a:t>
            </a:r>
            <a:endParaRPr lang="tr-TR" noProof="0" dirty="0"/>
          </a:p>
        </p:txBody>
      </p:sp>
      <p:sp>
        <p:nvSpPr>
          <p:cNvPr id="3" name="İçerik Yer Tutucusu 2"/>
          <p:cNvSpPr>
            <a:spLocks noGrp="1"/>
          </p:cNvSpPr>
          <p:nvPr>
            <p:ph idx="1"/>
          </p:nvPr>
        </p:nvSpPr>
        <p:spPr>
          <a:xfrm>
            <a:off x="609600" y="1191986"/>
            <a:ext cx="10972800" cy="5382550"/>
          </a:xfrm>
        </p:spPr>
        <p:txBody>
          <a:bodyPr rtlCol="0"/>
          <a:lstStyle>
            <a:lvl1pPr>
              <a:defRPr sz="2400"/>
            </a:lvl1pPr>
            <a:lvl2pPr>
              <a:defRPr sz="2200"/>
            </a:lvl2pPr>
            <a:lvl3pPr>
              <a:defRPr sz="2000"/>
            </a:lvl3pPr>
            <a:lvl4pPr>
              <a:defRPr sz="1800"/>
            </a:lvl4pPr>
            <a:lvl5pPr>
              <a:defRPr sz="1800"/>
            </a:lvl5pPr>
            <a:lvl6pPr>
              <a:defRPr/>
            </a:lvl6pPr>
          </a:lstStyle>
          <a:p>
            <a:pPr lvl="0" rtl="0" eaLnBrk="1" latinLnBrk="0" hangingPunct="1"/>
            <a:r>
              <a:rPr lang="tr-TR" noProof="0" dirty="0" smtClean="0"/>
              <a:t>Asıl metin stillerini düzenlemek için tıklatın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kumimoji="0"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düzenlemek için tıklatın</a:t>
            </a:r>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FF56EF26-BBDF-4885-BB66-53FDFCADA69E}" type="datetime1">
              <a:rPr lang="tr-TR" smtClean="0"/>
              <a:pPr/>
              <a:t>19.12.2018</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A84B813B-74D5-4B4F-94CB-6CD8395E9845}" type="datetime1">
              <a:rPr lang="tr-TR" smtClean="0"/>
              <a:pPr/>
              <a:t>19.12.2018</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8000" y="1143000"/>
            <a:ext cx="11176000" cy="1069848"/>
          </a:xfrm>
        </p:spPr>
        <p:txBody>
          <a:bodyPr rtlCol="0" anchor="ctr"/>
          <a:lstStyle>
            <a:lvl1pPr>
              <a:defRPr sz="4000" b="0" i="0" cap="none" baseline="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düzenlemek için tıklatın</a:t>
            </a:r>
          </a:p>
        </p:txBody>
      </p:sp>
      <p:sp>
        <p:nvSpPr>
          <p:cNvPr id="5" name="İçerik Yer Tutucusu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düzenlemek için tıklatın</a:t>
            </a:r>
          </a:p>
        </p:txBody>
      </p:sp>
      <p:sp>
        <p:nvSpPr>
          <p:cNvPr id="6" name="İçerik Yer Tutucusu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28" name="Alt Bilgi Yer Tutucusu 27"/>
          <p:cNvSpPr>
            <a:spLocks noGrp="1"/>
          </p:cNvSpPr>
          <p:nvPr>
            <p:ph type="ftr" sz="quarter" idx="12"/>
          </p:nvPr>
        </p:nvSpPr>
        <p:spPr/>
        <p:txBody>
          <a:bodyPr rtlCol="0"/>
          <a:lstStyle/>
          <a:p>
            <a:pPr rtl="0"/>
            <a:r>
              <a:rPr lang="tr-TR" noProof="0" dirty="0" smtClean="0"/>
              <a:t>Alt bilgi ekleme</a:t>
            </a:r>
            <a:endParaRPr lang="tr-TR" noProof="0" dirty="0"/>
          </a:p>
        </p:txBody>
      </p:sp>
      <p:sp>
        <p:nvSpPr>
          <p:cNvPr id="26" name="Tarih Yer Tutucusu 25"/>
          <p:cNvSpPr>
            <a:spLocks noGrp="1"/>
          </p:cNvSpPr>
          <p:nvPr>
            <p:ph type="dt" sz="half" idx="10"/>
          </p:nvPr>
        </p:nvSpPr>
        <p:spPr/>
        <p:txBody>
          <a:bodyPr rtlCol="0"/>
          <a:lstStyle>
            <a:lvl1pPr>
              <a:defRPr/>
            </a:lvl1pPr>
          </a:lstStyle>
          <a:p>
            <a:fld id="{B72EC71D-25AD-4A7C-AB6C-E63D5EDA9366}" type="datetime1">
              <a:rPr lang="tr-TR" smtClean="0"/>
              <a:pPr/>
              <a:t>19.12.2018</a:t>
            </a:fld>
            <a:endParaRPr lang="tr-TR" dirty="0"/>
          </a:p>
        </p:txBody>
      </p:sp>
      <p:sp>
        <p:nvSpPr>
          <p:cNvPr id="27" name="Slayt Numarası Yer Tutucusu 26"/>
          <p:cNvSpPr>
            <a:spLocks noGrp="1"/>
          </p:cNvSpPr>
          <p:nvPr>
            <p:ph type="sldNum" sz="quarter" idx="11"/>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tr-TR" noProof="0" smtClean="0"/>
              <a:t>Asıl başlık stili için tıklatın</a:t>
            </a:r>
            <a:endParaRPr lang="tr-TR" noProof="0" dirty="0"/>
          </a:p>
        </p:txBody>
      </p:sp>
      <p:sp>
        <p:nvSpPr>
          <p:cNvPr id="4" name="Alt Bilgi Yer Tutucusu 3"/>
          <p:cNvSpPr>
            <a:spLocks noGrp="1"/>
          </p:cNvSpPr>
          <p:nvPr>
            <p:ph type="ftr" sz="quarter" idx="11"/>
          </p:nvPr>
        </p:nvSpPr>
        <p:spPr>
          <a:xfrm>
            <a:off x="7010400" y="612648"/>
            <a:ext cx="1767840" cy="457200"/>
          </a:xfrm>
        </p:spPr>
        <p:txBody>
          <a:bodyPr rtlCol="0"/>
          <a:lstStyle/>
          <a:p>
            <a:pPr rtl="0"/>
            <a:r>
              <a:rPr lang="tr-TR" noProof="0" dirty="0" smtClean="0"/>
              <a:t>Alt bilgi ekleme</a:t>
            </a:r>
            <a:endParaRPr lang="tr-TR" noProof="0" dirty="0"/>
          </a:p>
        </p:txBody>
      </p:sp>
      <p:sp>
        <p:nvSpPr>
          <p:cNvPr id="3" name="Tarih Yer Tutucusu 2"/>
          <p:cNvSpPr>
            <a:spLocks noGrp="1"/>
          </p:cNvSpPr>
          <p:nvPr>
            <p:ph type="dt" sz="half" idx="10"/>
          </p:nvPr>
        </p:nvSpPr>
        <p:spPr>
          <a:xfrm>
            <a:off x="8778240" y="612648"/>
            <a:ext cx="1276352" cy="457200"/>
          </a:xfrm>
        </p:spPr>
        <p:txBody>
          <a:bodyPr rtlCol="0"/>
          <a:lstStyle>
            <a:lvl1pPr>
              <a:defRPr/>
            </a:lvl1pPr>
          </a:lstStyle>
          <a:p>
            <a:fld id="{851036E3-487C-41B5-92E9-47E0F0B9591B}" type="datetime1">
              <a:rPr lang="tr-TR" smtClean="0"/>
              <a:pPr/>
              <a:t>19.12.2018</a:t>
            </a:fld>
            <a:endParaRPr lang="tr-TR" dirty="0"/>
          </a:p>
        </p:txBody>
      </p:sp>
      <p:sp>
        <p:nvSpPr>
          <p:cNvPr id="5" name="Slayt Numarası Yer Tutucusu 4"/>
          <p:cNvSpPr>
            <a:spLocks noGrp="1"/>
          </p:cNvSpPr>
          <p:nvPr>
            <p:ph type="sldNum" sz="quarter" idx="12"/>
          </p:nvPr>
        </p:nvSpPr>
        <p:spPr>
          <a:xfrm>
            <a:off x="10899648" y="2272"/>
            <a:ext cx="1016000" cy="365760"/>
          </a:xfrm>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smtClean="0"/>
              <a:t>Alt bilgi ekleme</a:t>
            </a:r>
            <a:endParaRPr lang="tr-TR" noProof="0" dirty="0"/>
          </a:p>
        </p:txBody>
      </p:sp>
      <p:sp>
        <p:nvSpPr>
          <p:cNvPr id="2" name="Tarih Yer Tutucusu 1"/>
          <p:cNvSpPr>
            <a:spLocks noGrp="1"/>
          </p:cNvSpPr>
          <p:nvPr>
            <p:ph type="dt" sz="half" idx="10"/>
          </p:nvPr>
        </p:nvSpPr>
        <p:spPr/>
        <p:txBody>
          <a:bodyPr rtlCol="0"/>
          <a:lstStyle>
            <a:lvl1pPr>
              <a:defRPr/>
            </a:lvl1pPr>
          </a:lstStyle>
          <a:p>
            <a:fld id="{E7730CD3-31CA-47BB-8FC4-9AA93086A77D}" type="datetime1">
              <a:rPr lang="tr-TR" smtClean="0"/>
              <a:pPr/>
              <a:t>19.12.2018</a:t>
            </a:fld>
            <a:endParaRPr lang="tr-TR"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tr-TR" noProof="0" dirty="0" smtClean="0"/>
              <a:t>Asıl başlık stilini düzenle</a:t>
            </a:r>
            <a:endParaRPr lang="tr-TR" noProof="0" dirty="0"/>
          </a:p>
        </p:txBody>
      </p:sp>
      <p:sp>
        <p:nvSpPr>
          <p:cNvPr id="4" name="İçerik Yer Tutucusu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tr-TR" noProof="0" smtClean="0"/>
              <a:t>Asıl metin stillerini düzenlemek için tıklatın</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90C5B609-EC73-4CF8-A564-D90D0E54FA36}" type="datetime1">
              <a:rPr lang="tr-TR" smtClean="0"/>
              <a:pPr/>
              <a:t>19.12.2018</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tr-TR" noProof="0"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D85D7756-B745-4648-9348-5BA7D8FC560E}" type="datetime1">
              <a:rPr lang="tr-TR" smtClean="0"/>
              <a:pPr/>
              <a:t>19.12.2018</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9" name="Dikdörtgen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0" name="Dikdörtgen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1" name="Dikdörtgen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2" name="Dikdörtgen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3" name="Yuvarlatılmış Dikdörtgen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4" name="Yuvarlatılmış Dikdörtgen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5" name="Dikdörtgen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6" name="Dikdörtgen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7" name="Dikdörtgen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8" name="Dikdörtgen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9" name="Dikdörtgen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40" name="Dikdörtgen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2" name="Başlık Yer Tutucusu 21"/>
          <p:cNvSpPr>
            <a:spLocks noGrp="1"/>
          </p:cNvSpPr>
          <p:nvPr>
            <p:ph type="title"/>
          </p:nvPr>
        </p:nvSpPr>
        <p:spPr>
          <a:xfrm>
            <a:off x="609600" y="1143000"/>
            <a:ext cx="10972800" cy="1066800"/>
          </a:xfrm>
          <a:prstGeom prst="rect">
            <a:avLst/>
          </a:prstGeom>
        </p:spPr>
        <p:txBody>
          <a:bodyPr vert="horz" rtlCol="0" anchor="ctr">
            <a:normAutofit/>
          </a:bodyPr>
          <a:lstStyle/>
          <a:p>
            <a:pPr rtl="0"/>
            <a:r>
              <a:rPr lang="tr-TR" noProof="0" dirty="0" smtClean="0"/>
              <a:t>Asıl başlık stilini düzenlemek için tıklayın</a:t>
            </a:r>
            <a:endParaRPr lang="tr-TR" noProof="0" dirty="0"/>
          </a:p>
        </p:txBody>
      </p:sp>
      <p:sp>
        <p:nvSpPr>
          <p:cNvPr id="13" name="Metin Yer Tutucusu 12"/>
          <p:cNvSpPr>
            <a:spLocks noGrp="1"/>
          </p:cNvSpPr>
          <p:nvPr>
            <p:ph type="body" idx="1"/>
          </p:nvPr>
        </p:nvSpPr>
        <p:spPr>
          <a:xfrm>
            <a:off x="609600" y="2249424"/>
            <a:ext cx="10972800" cy="4325112"/>
          </a:xfrm>
          <a:prstGeom prst="rect">
            <a:avLst/>
          </a:prstGeom>
        </p:spPr>
        <p:txBody>
          <a:bodyPr vert="horz" rtlCol="0">
            <a:normAutofit/>
          </a:bodyPr>
          <a:lstStyle/>
          <a:p>
            <a:pPr lvl="0" rtl="0"/>
            <a:r>
              <a:rPr lang="tr-TR" noProof="0" dirty="0" smtClean="0"/>
              <a:t>Asıl metin stillerini düzenle</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3" name="Alt Bilgi Yer Tutucusu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tr-TR" noProof="0" dirty="0" smtClean="0"/>
              <a:t>Alt bilgi ekleme</a:t>
            </a:r>
            <a:endParaRPr lang="tr-TR" noProof="0" dirty="0"/>
          </a:p>
        </p:txBody>
      </p:sp>
      <p:sp>
        <p:nvSpPr>
          <p:cNvPr id="14" name="Tarih Yer Tutucusu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fld id="{8A9E5AA4-4083-47B0-96D9-3464BE7D917D}" type="datetime1">
              <a:rPr lang="tr-TR" smtClean="0"/>
              <a:pPr/>
              <a:t>19.12.2018</a:t>
            </a:fld>
            <a:endParaRPr lang="tr-TR" dirty="0"/>
          </a:p>
        </p:txBody>
      </p:sp>
      <p:sp>
        <p:nvSpPr>
          <p:cNvPr id="23" name="Slayt Numarası Yer Tutucusu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rtlCol="0"/>
          <a:lstStyle/>
          <a:p>
            <a:pPr rtl="0"/>
            <a:r>
              <a:rPr lang="tr-TR" dirty="0" smtClean="0"/>
              <a:t>MÜHENDİSLİKTE SAYISAL YÖNTEMLER</a:t>
            </a:r>
            <a:br>
              <a:rPr lang="tr-TR" dirty="0" smtClean="0"/>
            </a:br>
            <a:r>
              <a:rPr lang="tr-TR" sz="2800" dirty="0" smtClean="0"/>
              <a:t>Kısmi Diferansiyel Denklemler</a:t>
            </a:r>
            <a:endParaRPr lang="tr-TR" sz="2800" dirty="0"/>
          </a:p>
        </p:txBody>
      </p:sp>
      <p:sp>
        <p:nvSpPr>
          <p:cNvPr id="3" name="Alt Başlık 2"/>
          <p:cNvSpPr>
            <a:spLocks noGrp="1"/>
          </p:cNvSpPr>
          <p:nvPr>
            <p:ph type="subTitle" idx="1"/>
          </p:nvPr>
        </p:nvSpPr>
        <p:spPr/>
        <p:txBody>
          <a:bodyPr rtlCol="0"/>
          <a:lstStyle/>
          <a:p>
            <a:pPr rtl="0"/>
            <a:r>
              <a:rPr lang="tr-TR" dirty="0" smtClean="0"/>
              <a:t>Yrd. Doç. Dr. Nurdan Bilgin</a:t>
            </a:r>
            <a:endParaRPr lang="tr-TR"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Genel Yaklaşım: Eleman Denklemleri</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dirty="0" smtClean="0"/>
                  <a:t>Gelecek Bölümlerde (*) denkleminin türevine ve integraline gereksinim duyulacaktır.</a:t>
                </a:r>
              </a:p>
              <a:p>
                <a:r>
                  <a:rPr lang="tr-TR" dirty="0" smtClean="0"/>
                  <a:t>Türev:</a:t>
                </a:r>
              </a:p>
              <a:p>
                <a:pPr marL="109728" indent="0">
                  <a:buNone/>
                </a:pPr>
                <a14:m>
                  <m:oMathPara xmlns:m="http://schemas.openxmlformats.org/officeDocument/2006/math">
                    <m:oMathParaPr>
                      <m:jc m:val="centerGroup"/>
                    </m:oMathParaPr>
                    <m:oMath xmlns:m="http://schemas.openxmlformats.org/officeDocument/2006/math">
                      <m:f>
                        <m:fPr>
                          <m:ctrlPr>
                            <a:rPr lang="tr-TR" i="1" smtClean="0">
                              <a:latin typeface="Cambria Math" panose="02040503050406030204" pitchFamily="18" charset="0"/>
                            </a:rPr>
                          </m:ctrlPr>
                        </m:fPr>
                        <m:num>
                          <m:r>
                            <a:rPr lang="tr-TR" b="0" i="1" smtClean="0">
                              <a:latin typeface="Cambria Math" panose="02040503050406030204" pitchFamily="18" charset="0"/>
                            </a:rPr>
                            <m:t>𝑑</m:t>
                          </m:r>
                          <m:r>
                            <a:rPr lang="tr-TR" i="1">
                              <a:latin typeface="Cambria Math" panose="02040503050406030204" pitchFamily="18" charset="0"/>
                            </a:rPr>
                            <m:t>𝑢</m:t>
                          </m:r>
                        </m:num>
                        <m:den>
                          <m:r>
                            <a:rPr lang="tr-TR" b="0" i="1" smtClean="0">
                              <a:latin typeface="Cambria Math" panose="02040503050406030204" pitchFamily="18" charset="0"/>
                            </a:rPr>
                            <m:t>𝑑𝑥</m:t>
                          </m:r>
                        </m:den>
                      </m:f>
                      <m:r>
                        <a:rPr lang="tr-TR" i="1">
                          <a:latin typeface="Cambria Math" panose="02040503050406030204" pitchFamily="18" charset="0"/>
                        </a:rPr>
                        <m:t>=</m:t>
                      </m:r>
                      <m:f>
                        <m:fPr>
                          <m:ctrlPr>
                            <a:rPr lang="tr-TR" i="1" smtClean="0">
                              <a:latin typeface="Cambria Math" panose="02040503050406030204" pitchFamily="18" charset="0"/>
                            </a:rPr>
                          </m:ctrlPr>
                        </m:fPr>
                        <m:num>
                          <m:sSub>
                            <m:sSubPr>
                              <m:ctrlPr>
                                <a:rPr lang="tr-TR" i="1">
                                  <a:latin typeface="Cambria Math" panose="02040503050406030204" pitchFamily="18" charset="0"/>
                                </a:rPr>
                              </m:ctrlPr>
                            </m:sSubPr>
                            <m:e>
                              <m:r>
                                <a:rPr lang="tr-TR" b="0" i="1" smtClean="0">
                                  <a:latin typeface="Cambria Math" panose="02040503050406030204" pitchFamily="18" charset="0"/>
                                </a:rPr>
                                <m:t>𝑑</m:t>
                              </m:r>
                              <m:r>
                                <a:rPr lang="tr-TR" i="1">
                                  <a:latin typeface="Cambria Math" panose="02040503050406030204" pitchFamily="18" charset="0"/>
                                </a:rPr>
                                <m:t>𝑁</m:t>
                              </m:r>
                            </m:e>
                            <m:sub>
                              <m:r>
                                <a:rPr lang="tr-TR" i="1">
                                  <a:latin typeface="Cambria Math" panose="02040503050406030204" pitchFamily="18" charset="0"/>
                                </a:rPr>
                                <m:t>1</m:t>
                              </m:r>
                            </m:sub>
                          </m:sSub>
                        </m:num>
                        <m:den>
                          <m:r>
                            <a:rPr lang="tr-TR" b="0" i="1" smtClean="0">
                              <a:latin typeface="Cambria Math" panose="02040503050406030204" pitchFamily="18" charset="0"/>
                            </a:rPr>
                            <m:t>𝑑𝑥</m:t>
                          </m:r>
                        </m:den>
                      </m:f>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r>
                        <a:rPr lang="tr-TR" i="1">
                          <a:latin typeface="Cambria Math" panose="02040503050406030204" pitchFamily="18" charset="0"/>
                        </a:rPr>
                        <m:t>+</m:t>
                      </m:r>
                      <m:f>
                        <m:fPr>
                          <m:ctrlPr>
                            <a:rPr lang="tr-TR" i="1" smtClean="0">
                              <a:latin typeface="Cambria Math" panose="02040503050406030204" pitchFamily="18" charset="0"/>
                            </a:rPr>
                          </m:ctrlPr>
                        </m:fPr>
                        <m:num>
                          <m:sSub>
                            <m:sSubPr>
                              <m:ctrlPr>
                                <a:rPr lang="tr-TR" i="1">
                                  <a:latin typeface="Cambria Math" panose="02040503050406030204" pitchFamily="18" charset="0"/>
                                </a:rPr>
                              </m:ctrlPr>
                            </m:sSubPr>
                            <m:e>
                              <m:r>
                                <a:rPr lang="tr-TR" b="0" i="1" smtClean="0">
                                  <a:latin typeface="Cambria Math" panose="02040503050406030204" pitchFamily="18" charset="0"/>
                                </a:rPr>
                                <m:t>𝑑</m:t>
                              </m:r>
                              <m:r>
                                <a:rPr lang="tr-TR" i="1">
                                  <a:latin typeface="Cambria Math" panose="02040503050406030204" pitchFamily="18" charset="0"/>
                                </a:rPr>
                                <m:t>𝑁</m:t>
                              </m:r>
                            </m:e>
                            <m:sub>
                              <m:r>
                                <a:rPr lang="tr-TR" i="1">
                                  <a:latin typeface="Cambria Math" panose="02040503050406030204" pitchFamily="18" charset="0"/>
                                </a:rPr>
                                <m:t>2</m:t>
                              </m:r>
                            </m:sub>
                          </m:sSub>
                        </m:num>
                        <m:den>
                          <m:r>
                            <a:rPr lang="tr-TR" b="0" i="1" smtClean="0">
                              <a:latin typeface="Cambria Math" panose="02040503050406030204" pitchFamily="18" charset="0"/>
                            </a:rPr>
                            <m:t>𝑑𝑥</m:t>
                          </m:r>
                        </m:den>
                      </m:f>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f>
                        <m:fPr>
                          <m:ctrlPr>
                            <a:rPr lang="tr-TR" i="1">
                              <a:latin typeface="Cambria Math" panose="02040503050406030204" pitchFamily="18" charset="0"/>
                            </a:rPr>
                          </m:ctrlPr>
                        </m:fPr>
                        <m:num>
                          <m:r>
                            <a:rPr lang="tr-TR" i="1">
                              <a:latin typeface="Cambria Math" panose="02040503050406030204" pitchFamily="18" charset="0"/>
                            </a:rPr>
                            <m:t>𝑑𝑢</m:t>
                          </m:r>
                        </m:num>
                        <m:den>
                          <m:r>
                            <a:rPr lang="tr-TR" i="1">
                              <a:latin typeface="Cambria Math" panose="02040503050406030204" pitchFamily="18" charset="0"/>
                            </a:rPr>
                            <m:t>𝑑𝑥</m:t>
                          </m:r>
                        </m:den>
                      </m:f>
                      <m:r>
                        <a:rPr lang="tr-TR" b="0" i="1" smtClean="0">
                          <a:latin typeface="Cambria Math" panose="02040503050406030204" pitchFamily="18" charset="0"/>
                        </a:rPr>
                        <m:t>=</m:t>
                      </m:r>
                      <m:f>
                        <m:fPr>
                          <m:ctrlPr>
                            <a:rPr lang="tr-TR" i="1">
                              <a:latin typeface="Cambria Math" panose="02040503050406030204" pitchFamily="18" charset="0"/>
                            </a:rPr>
                          </m:ctrlPr>
                        </m:fPr>
                        <m:num>
                          <m:r>
                            <a:rPr lang="tr-TR" b="0" i="1" smtClean="0">
                              <a:latin typeface="Cambria Math" panose="02040503050406030204" pitchFamily="18" charset="0"/>
                            </a:rPr>
                            <m:t>1</m:t>
                          </m:r>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d>
                        <m:dPr>
                          <m:ctrlPr>
                            <a:rPr lang="tr-TR" i="1" smtClean="0">
                              <a:latin typeface="Cambria Math" panose="02040503050406030204" pitchFamily="18" charset="0"/>
                            </a:rPr>
                          </m:ctrlPr>
                        </m:dPr>
                        <m:e>
                          <m:r>
                            <a:rPr lang="tr-TR" b="0" i="1" smtClean="0">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r>
                            <a:rPr lang="tr-TR" b="0" i="1" smtClean="0">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e>
                      </m:d>
                    </m:oMath>
                  </m:oMathPara>
                </a14:m>
                <a:endParaRPr lang="tr-TR" dirty="0" smtClean="0"/>
              </a:p>
              <a:p>
                <a:r>
                  <a:rPr lang="tr-TR" dirty="0" smtClean="0"/>
                  <a:t>İntegral:</a:t>
                </a:r>
              </a:p>
              <a:p>
                <a:pPr marL="109728" indent="0">
                  <a:buNone/>
                </a:pPr>
                <a14:m>
                  <m:oMathPara xmlns:m="http://schemas.openxmlformats.org/officeDocument/2006/math">
                    <m:oMathParaPr>
                      <m:jc m:val="centerGroup"/>
                    </m:oMathParaPr>
                    <m:oMath xmlns:m="http://schemas.openxmlformats.org/officeDocument/2006/math">
                      <m:nary>
                        <m:naryPr>
                          <m:ctrlPr>
                            <a:rPr lang="tr-TR" i="1" smtClean="0">
                              <a:latin typeface="Cambria Math" panose="02040503050406030204" pitchFamily="18" charset="0"/>
                            </a:rPr>
                          </m:ctrlPr>
                        </m:naryPr>
                        <m:sub>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sub>
                        <m:sup>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sup>
                        <m:e>
                          <m:r>
                            <a:rPr lang="tr-TR" b="0" i="1" smtClean="0">
                              <a:latin typeface="Cambria Math" panose="02040503050406030204" pitchFamily="18" charset="0"/>
                            </a:rPr>
                            <m:t>𝑢𝑑𝑥</m:t>
                          </m:r>
                        </m:e>
                      </m:nary>
                      <m:r>
                        <a:rPr lang="tr-TR" b="0" i="1" smtClean="0">
                          <a:latin typeface="Cambria Math" panose="02040503050406030204" pitchFamily="18" charset="0"/>
                        </a:rPr>
                        <m:t>=</m:t>
                      </m:r>
                      <m:f>
                        <m:fPr>
                          <m:ctrlPr>
                            <a:rPr lang="tr-TR" i="1">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num>
                        <m:den>
                          <m:r>
                            <a:rPr lang="tr-TR" i="1">
                              <a:latin typeface="Cambria Math" panose="02040503050406030204" pitchFamily="18" charset="0"/>
                            </a:rPr>
                            <m:t>2</m:t>
                          </m:r>
                        </m:den>
                      </m:f>
                      <m:d>
                        <m:dPr>
                          <m:ctrlPr>
                            <a:rPr lang="tr-TR" i="1" smtClean="0">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e>
                      </m:d>
                    </m:oMath>
                  </m:oMathPara>
                </a14:m>
                <a:endParaRPr lang="tr-TR" dirty="0" smtClean="0"/>
              </a:p>
              <a:p>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t="-906" r="-556"/>
                </a:stretch>
              </a:blipFill>
            </p:spPr>
            <p:txBody>
              <a:bodyPr/>
              <a:lstStyle/>
              <a:p>
                <a:r>
                  <a:rPr lang="tr-TR">
                    <a:noFill/>
                  </a:rPr>
                  <a:t> </a:t>
                </a:r>
              </a:p>
            </p:txBody>
          </p:sp>
        </mc:Fallback>
      </mc:AlternateContent>
    </p:spTree>
    <p:extLst>
      <p:ext uri="{BB962C8B-B14F-4D97-AF65-F5344CB8AC3E}">
        <p14:creationId xmlns:p14="http://schemas.microsoft.com/office/powerpoint/2010/main" val="47541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Genel Yaklaşım: </a:t>
            </a:r>
            <a:r>
              <a:rPr lang="tr-TR" dirty="0">
                <a:solidFill>
                  <a:srgbClr val="FF0000"/>
                </a:solidFill>
              </a:rPr>
              <a:t>Eleman Denklemleri</a:t>
            </a:r>
          </a:p>
        </p:txBody>
      </p:sp>
      <p:sp>
        <p:nvSpPr>
          <p:cNvPr id="3" name="İçerik Yer Tutucusu 2"/>
          <p:cNvSpPr>
            <a:spLocks noGrp="1"/>
          </p:cNvSpPr>
          <p:nvPr>
            <p:ph idx="1"/>
          </p:nvPr>
        </p:nvSpPr>
        <p:spPr/>
        <p:txBody>
          <a:bodyPr/>
          <a:lstStyle/>
          <a:p>
            <a:r>
              <a:rPr lang="tr-TR" b="1" i="1" dirty="0"/>
              <a:t>Fonksiyonun Çözüme Optimum Uyumunun Elde Edilmesi: </a:t>
            </a:r>
            <a:r>
              <a:rPr lang="tr-TR" dirty="0" err="1" smtClean="0"/>
              <a:t>İnterpolasyon</a:t>
            </a:r>
            <a:r>
              <a:rPr lang="tr-TR" dirty="0" smtClean="0"/>
              <a:t> </a:t>
            </a:r>
            <a:r>
              <a:rPr lang="tr-TR" dirty="0"/>
              <a:t>fonksiyonu bir kez seçildikten sonra, elemanın davranışını gösteren </a:t>
            </a:r>
            <a:r>
              <a:rPr lang="tr-TR" dirty="0" smtClean="0"/>
              <a:t>denklemler </a:t>
            </a:r>
            <a:r>
              <a:rPr lang="tr-TR" dirty="0"/>
              <a:t>geliştirilmek zorundadır</a:t>
            </a:r>
            <a:r>
              <a:rPr lang="tr-TR" dirty="0" smtClean="0"/>
              <a:t>.</a:t>
            </a:r>
          </a:p>
          <a:p>
            <a:r>
              <a:rPr lang="tr-TR" dirty="0"/>
              <a:t>Bu denklem, incelenen </a:t>
            </a:r>
            <a:r>
              <a:rPr lang="tr-TR" dirty="0" smtClean="0"/>
              <a:t>diferansiyel denklem çözümüne </a:t>
            </a:r>
            <a:r>
              <a:rPr lang="tr-TR" dirty="0"/>
              <a:t>fonksiyonun uygunluğunu göstermektedir</a:t>
            </a:r>
            <a:r>
              <a:rPr lang="tr-TR" dirty="0" smtClean="0"/>
              <a:t>.</a:t>
            </a:r>
          </a:p>
          <a:p>
            <a:r>
              <a:rPr lang="tr-TR" dirty="0"/>
              <a:t>Bu amaca </a:t>
            </a:r>
            <a:r>
              <a:rPr lang="tr-TR" dirty="0" smtClean="0"/>
              <a:t>yönelik yöntemler arasında en çok kullanılanlar:</a:t>
            </a:r>
          </a:p>
          <a:p>
            <a:pPr lvl="1"/>
            <a:r>
              <a:rPr lang="tr-TR" dirty="0"/>
              <a:t>doğrudan yaklaşım</a:t>
            </a:r>
          </a:p>
          <a:p>
            <a:pPr lvl="1"/>
            <a:r>
              <a:rPr lang="tr-TR" dirty="0"/>
              <a:t>Ağırlıklı artıklar yöntemi ve </a:t>
            </a:r>
          </a:p>
          <a:p>
            <a:pPr lvl="1"/>
            <a:r>
              <a:rPr lang="tr-TR" dirty="0" err="1"/>
              <a:t>varyasyonel</a:t>
            </a:r>
            <a:r>
              <a:rPr lang="tr-TR" dirty="0"/>
              <a:t> yaklaşım yöntemidir.</a:t>
            </a:r>
          </a:p>
          <a:p>
            <a:r>
              <a:rPr lang="tr-TR" dirty="0" smtClean="0"/>
              <a:t>Bu yöntemlerin amacı, (*) denkleminde yer </a:t>
            </a:r>
            <a:r>
              <a:rPr lang="tr-TR" dirty="0"/>
              <a:t>alan ve incelenen </a:t>
            </a:r>
            <a:r>
              <a:rPr lang="tr-TR" dirty="0" err="1" smtClean="0"/>
              <a:t>KDD’yi</a:t>
            </a:r>
            <a:r>
              <a:rPr lang="tr-TR" dirty="0" smtClean="0"/>
              <a:t> optimum şekilde sağlayan bilinmeyen katsayılar </a:t>
            </a:r>
            <a:r>
              <a:rPr lang="tr-TR" dirty="0"/>
              <a:t>arasındaki bağıntıyı </a:t>
            </a:r>
            <a:r>
              <a:rPr lang="tr-TR" dirty="0" smtClean="0"/>
              <a:t>belirlemektir.</a:t>
            </a:r>
          </a:p>
        </p:txBody>
      </p:sp>
    </p:spTree>
    <p:extLst>
      <p:ext uri="{BB962C8B-B14F-4D97-AF65-F5344CB8AC3E}">
        <p14:creationId xmlns:p14="http://schemas.microsoft.com/office/powerpoint/2010/main" val="105191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Genel Yaklaşım: Eleman Denklemleri</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dirty="0" smtClean="0"/>
                  <a:t>Matematiksel olarak elde edilen eleman denklemleri çoğunlukla, matris formunda ifade edilebilen bir doğrusal cebirsel denklem takımı içerir.</a:t>
                </a:r>
              </a:p>
              <a:p>
                <a:pPr marL="109728" indent="0">
                  <a:buNone/>
                </a:pPr>
                <a14:m>
                  <m:oMathPara xmlns:m="http://schemas.openxmlformats.org/officeDocument/2006/math">
                    <m:oMathParaPr>
                      <m:jc m:val="centerGroup"/>
                    </m:oMathParaPr>
                    <m:oMath xmlns:m="http://schemas.openxmlformats.org/officeDocument/2006/math">
                      <m:d>
                        <m:dPr>
                          <m:begChr m:val="["/>
                          <m:endChr m:val="]"/>
                          <m:ctrlPr>
                            <a:rPr lang="tr-TR" i="1">
                              <a:latin typeface="Cambria Math" panose="02040503050406030204" pitchFamily="18" charset="0"/>
                            </a:rPr>
                          </m:ctrlPr>
                        </m:dPr>
                        <m:e>
                          <m:r>
                            <a:rPr lang="tr-TR" b="0" i="1" smtClean="0">
                              <a:latin typeface="Cambria Math" panose="02040503050406030204" pitchFamily="18" charset="0"/>
                            </a:rPr>
                            <m:t>𝑘</m:t>
                          </m:r>
                        </m:e>
                      </m:d>
                      <m:d>
                        <m:dPr>
                          <m:begChr m:val="{"/>
                          <m:endChr m:val="}"/>
                          <m:ctrlPr>
                            <a:rPr lang="tr-TR" i="1">
                              <a:latin typeface="Cambria Math" panose="02040503050406030204" pitchFamily="18" charset="0"/>
                            </a:rPr>
                          </m:ctrlPr>
                        </m:dPr>
                        <m:e>
                          <m:r>
                            <a:rPr lang="tr-TR" b="0" i="1" smtClean="0">
                              <a:latin typeface="Cambria Math" panose="02040503050406030204" pitchFamily="18" charset="0"/>
                            </a:rPr>
                            <m:t>𝑢</m:t>
                          </m:r>
                        </m:e>
                      </m:d>
                      <m:r>
                        <a:rPr lang="tr-TR" i="1">
                          <a:latin typeface="Cambria Math" panose="02040503050406030204" pitchFamily="18" charset="0"/>
                        </a:rPr>
                        <m:t>=</m:t>
                      </m:r>
                      <m:d>
                        <m:dPr>
                          <m:begChr m:val="{"/>
                          <m:endChr m:val="}"/>
                          <m:ctrlPr>
                            <a:rPr lang="tr-TR" i="1">
                              <a:latin typeface="Cambria Math" panose="02040503050406030204" pitchFamily="18" charset="0"/>
                            </a:rPr>
                          </m:ctrlPr>
                        </m:dPr>
                        <m:e>
                          <m:r>
                            <a:rPr lang="tr-TR" b="0" i="1" smtClean="0">
                              <a:latin typeface="Cambria Math" panose="02040503050406030204" pitchFamily="18" charset="0"/>
                            </a:rPr>
                            <m:t>𝐹</m:t>
                          </m:r>
                        </m:e>
                      </m:d>
                    </m:oMath>
                  </m:oMathPara>
                </a14:m>
                <a:endParaRPr lang="tr-TR" dirty="0" smtClean="0"/>
              </a:p>
              <a:p>
                <a:r>
                  <a:rPr lang="tr-TR" dirty="0" smtClean="0"/>
                  <a:t>Burada</a:t>
                </a:r>
              </a:p>
              <a:p>
                <a14:m>
                  <m:oMath xmlns:m="http://schemas.openxmlformats.org/officeDocument/2006/math">
                    <m:d>
                      <m:dPr>
                        <m:begChr m:val="["/>
                        <m:endChr m:val="]"/>
                        <m:ctrlPr>
                          <a:rPr lang="tr-TR" i="1">
                            <a:latin typeface="Cambria Math" panose="02040503050406030204" pitchFamily="18" charset="0"/>
                          </a:rPr>
                        </m:ctrlPr>
                      </m:dPr>
                      <m:e>
                        <m:r>
                          <a:rPr lang="tr-TR" i="1">
                            <a:latin typeface="Cambria Math" panose="02040503050406030204" pitchFamily="18" charset="0"/>
                          </a:rPr>
                          <m:t>𝑘</m:t>
                        </m:r>
                      </m:e>
                    </m:d>
                  </m:oMath>
                </a14:m>
                <a:r>
                  <a:rPr lang="tr-TR" dirty="0"/>
                  <a:t>: </a:t>
                </a:r>
                <a:r>
                  <a:rPr lang="tr-TR" dirty="0" smtClean="0"/>
                  <a:t>elemanın özellik </a:t>
                </a:r>
                <a:r>
                  <a:rPr lang="tr-TR" dirty="0"/>
                  <a:t>veya </a:t>
                </a:r>
                <a:r>
                  <a:rPr lang="tr-TR" dirty="0" smtClean="0"/>
                  <a:t>katılık matrisi, </a:t>
                </a:r>
              </a:p>
              <a:p>
                <a:r>
                  <a:rPr lang="tr-TR" dirty="0" smtClean="0"/>
                  <a:t>{</a:t>
                </a:r>
                <a:r>
                  <a:rPr lang="tr-TR" dirty="0"/>
                  <a:t>u} </a:t>
                </a:r>
                <a:r>
                  <a:rPr lang="tr-TR" dirty="0" smtClean="0"/>
                  <a:t>: </a:t>
                </a:r>
                <a:r>
                  <a:rPr lang="tr-TR" dirty="0"/>
                  <a:t>düğüm noktalarındaki </a:t>
                </a:r>
                <a:r>
                  <a:rPr lang="tr-TR" dirty="0" smtClean="0"/>
                  <a:t>bilinmeyenlerin </a:t>
                </a:r>
                <a:r>
                  <a:rPr lang="tr-TR" dirty="0"/>
                  <a:t>sütun vektörü, </a:t>
                </a:r>
                <a:endParaRPr lang="tr-TR" dirty="0" smtClean="0"/>
              </a:p>
              <a:p>
                <a:r>
                  <a:rPr lang="tr-TR" dirty="0" smtClean="0"/>
                  <a:t>{</a:t>
                </a:r>
                <a:r>
                  <a:rPr lang="tr-TR" dirty="0"/>
                  <a:t>F} :düğüm noktalarına uygulanmış olan </a:t>
                </a:r>
                <a:r>
                  <a:rPr lang="tr-TR" dirty="0" smtClean="0"/>
                  <a:t>herhangi </a:t>
                </a:r>
                <a:r>
                  <a:rPr lang="tr-TR" dirty="0"/>
                  <a:t>dış etkenlerin etkisini gösteren bir sütun vektörüdür. </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t="-906" r="-333"/>
                </a:stretch>
              </a:blipFill>
            </p:spPr>
            <p:txBody>
              <a:bodyPr/>
              <a:lstStyle/>
              <a:p>
                <a:r>
                  <a:rPr lang="tr-TR">
                    <a:noFill/>
                  </a:rPr>
                  <a:t> </a:t>
                </a:r>
              </a:p>
            </p:txBody>
          </p:sp>
        </mc:Fallback>
      </mc:AlternateContent>
    </p:spTree>
    <p:extLst>
      <p:ext uri="{BB962C8B-B14F-4D97-AF65-F5344CB8AC3E}">
        <p14:creationId xmlns:p14="http://schemas.microsoft.com/office/powerpoint/2010/main" val="2969080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Genel Yaklaşım: </a:t>
            </a:r>
            <a:r>
              <a:rPr lang="tr-TR" dirty="0" smtClean="0">
                <a:solidFill>
                  <a:srgbClr val="FF0000"/>
                </a:solidFill>
              </a:rPr>
              <a:t>Birleştirme</a:t>
            </a:r>
            <a:endParaRPr lang="tr-TR" dirty="0">
              <a:solidFill>
                <a:srgbClr val="FF0000"/>
              </a:solidFill>
            </a:endParaRP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a:bodyPr>
              <a:lstStyle/>
              <a:p>
                <a:r>
                  <a:rPr lang="tr-TR" dirty="0" smtClean="0"/>
                  <a:t>Her bir eleman için denklemler türetildikten sonra, tüm sistemin birleşik davranışını karakterize etmek için bunları birbirine bağlamak veya birleştirmek gerekir. </a:t>
                </a:r>
              </a:p>
              <a:p>
                <a:r>
                  <a:rPr lang="tr-TR" dirty="0" smtClean="0"/>
                  <a:t>Birleştirme </a:t>
                </a:r>
                <a:r>
                  <a:rPr lang="tr-TR" dirty="0"/>
                  <a:t>işlemini yönlendiren süreklilik kavramıdır. </a:t>
                </a:r>
                <a:endParaRPr lang="tr-TR" dirty="0" smtClean="0"/>
              </a:p>
              <a:p>
                <a:r>
                  <a:rPr lang="tr-TR" dirty="0" smtClean="0"/>
                  <a:t>Yani </a:t>
                </a:r>
                <a:r>
                  <a:rPr lang="tr-TR" dirty="0"/>
                  <a:t>her bir eleman için çözümler, bunların ortak düğüm noktalarındaki bilinmeyen değerler (bazen türevler), eşit olacak şekilde birbirine uydurulur. </a:t>
                </a:r>
                <a:endParaRPr lang="tr-TR" dirty="0" smtClean="0"/>
              </a:p>
              <a:p>
                <a:r>
                  <a:rPr lang="tr-TR" dirty="0" smtClean="0"/>
                  <a:t>Böylece </a:t>
                </a:r>
                <a:r>
                  <a:rPr lang="tr-TR" dirty="0"/>
                  <a:t>toplam çözüm sürekli olur</a:t>
                </a:r>
                <a:r>
                  <a:rPr lang="tr-TR" dirty="0" smtClean="0"/>
                  <a:t>.</a:t>
                </a:r>
              </a:p>
              <a:p>
                <a:r>
                  <a:rPr lang="tr-TR" dirty="0" smtClean="0"/>
                  <a:t>Her bir eleman için yazılmış olan </a:t>
                </a:r>
                <a14:m>
                  <m:oMath xmlns:m="http://schemas.openxmlformats.org/officeDocument/2006/math">
                    <m:d>
                      <m:dPr>
                        <m:begChr m:val="["/>
                        <m:endChr m:val="]"/>
                        <m:ctrlPr>
                          <a:rPr lang="tr-TR" i="1">
                            <a:latin typeface="Cambria Math" panose="02040503050406030204" pitchFamily="18" charset="0"/>
                          </a:rPr>
                        </m:ctrlPr>
                      </m:dPr>
                      <m:e>
                        <m:r>
                          <a:rPr lang="tr-TR" i="1">
                            <a:latin typeface="Cambria Math" panose="02040503050406030204" pitchFamily="18" charset="0"/>
                          </a:rPr>
                          <m:t>𝑘</m:t>
                        </m:r>
                      </m:e>
                    </m:d>
                    <m:d>
                      <m:dPr>
                        <m:begChr m:val="{"/>
                        <m:endChr m:val="}"/>
                        <m:ctrlPr>
                          <a:rPr lang="tr-TR" i="1">
                            <a:latin typeface="Cambria Math" panose="02040503050406030204" pitchFamily="18" charset="0"/>
                          </a:rPr>
                        </m:ctrlPr>
                      </m:dPr>
                      <m:e>
                        <m:r>
                          <a:rPr lang="tr-TR" i="1">
                            <a:latin typeface="Cambria Math" panose="02040503050406030204" pitchFamily="18" charset="0"/>
                          </a:rPr>
                          <m:t>𝑢</m:t>
                        </m:r>
                      </m:e>
                    </m:d>
                    <m:r>
                      <a:rPr lang="tr-TR" i="1">
                        <a:latin typeface="Cambria Math" panose="02040503050406030204" pitchFamily="18" charset="0"/>
                      </a:rPr>
                      <m:t>=</m:t>
                    </m:r>
                    <m:d>
                      <m:dPr>
                        <m:begChr m:val="{"/>
                        <m:endChr m:val="}"/>
                        <m:ctrlPr>
                          <a:rPr lang="tr-TR" i="1">
                            <a:latin typeface="Cambria Math" panose="02040503050406030204" pitchFamily="18" charset="0"/>
                          </a:rPr>
                        </m:ctrlPr>
                      </m:dPr>
                      <m:e>
                        <m:r>
                          <a:rPr lang="tr-TR" i="1">
                            <a:latin typeface="Cambria Math" panose="02040503050406030204" pitchFamily="18" charset="0"/>
                          </a:rPr>
                          <m:t>𝐹</m:t>
                        </m:r>
                      </m:e>
                    </m:d>
                  </m:oMath>
                </a14:m>
                <a:r>
                  <a:rPr lang="tr-TR" dirty="0" smtClean="0"/>
                  <a:t>’</a:t>
                </a:r>
                <a:r>
                  <a:rPr lang="tr-TR" dirty="0" err="1" smtClean="0"/>
                  <a:t>ler</a:t>
                </a:r>
                <a:r>
                  <a:rPr lang="tr-TR" dirty="0" smtClean="0"/>
                  <a:t> birleştirildiğinde, tüm sistem, matris formunda aşağıdaki gibi elde edilir.</a:t>
                </a:r>
                <a:endParaRPr lang="tr-TR" dirty="0"/>
              </a:p>
              <a:p>
                <a:pPr marL="109728" indent="0">
                  <a:buNone/>
                </a:pPr>
                <a14:m>
                  <m:oMathPara xmlns:m="http://schemas.openxmlformats.org/officeDocument/2006/math">
                    <m:oMathParaPr>
                      <m:jc m:val="centerGroup"/>
                    </m:oMathParaPr>
                    <m:oMath xmlns:m="http://schemas.openxmlformats.org/officeDocument/2006/math">
                      <m:d>
                        <m:dPr>
                          <m:begChr m:val="["/>
                          <m:endChr m:val="]"/>
                          <m:ctrlPr>
                            <a:rPr lang="tr-TR" i="1">
                              <a:latin typeface="Cambria Math" panose="02040503050406030204" pitchFamily="18" charset="0"/>
                            </a:rPr>
                          </m:ctrlPr>
                        </m:dPr>
                        <m:e>
                          <m:r>
                            <a:rPr lang="tr-TR" b="0" i="1" smtClean="0">
                              <a:latin typeface="Cambria Math" panose="02040503050406030204" pitchFamily="18" charset="0"/>
                            </a:rPr>
                            <m:t>𝐾</m:t>
                          </m:r>
                        </m:e>
                      </m:d>
                      <m:d>
                        <m:dPr>
                          <m:begChr m:val="{"/>
                          <m:endChr m:val="}"/>
                          <m:ctrlPr>
                            <a:rPr lang="tr-TR" i="1">
                              <a:latin typeface="Cambria Math" panose="02040503050406030204" pitchFamily="18" charset="0"/>
                            </a:rPr>
                          </m:ctrlPr>
                        </m:dPr>
                        <m:e>
                          <m:r>
                            <a:rPr lang="tr-TR" i="1">
                              <a:latin typeface="Cambria Math" panose="02040503050406030204" pitchFamily="18" charset="0"/>
                            </a:rPr>
                            <m:t>𝑢</m:t>
                          </m:r>
                          <m:r>
                            <a:rPr lang="tr-TR" b="0" i="1" smtClean="0">
                              <a:latin typeface="Cambria Math" panose="02040503050406030204" pitchFamily="18" charset="0"/>
                            </a:rPr>
                            <m:t>′</m:t>
                          </m:r>
                        </m:e>
                      </m:d>
                      <m:r>
                        <a:rPr lang="tr-TR" i="1">
                          <a:latin typeface="Cambria Math" panose="02040503050406030204" pitchFamily="18" charset="0"/>
                        </a:rPr>
                        <m:t>=</m:t>
                      </m:r>
                      <m:d>
                        <m:dPr>
                          <m:begChr m:val="{"/>
                          <m:endChr m:val="}"/>
                          <m:ctrlPr>
                            <a:rPr lang="tr-TR" i="1">
                              <a:latin typeface="Cambria Math" panose="02040503050406030204" pitchFamily="18" charset="0"/>
                            </a:rPr>
                          </m:ctrlPr>
                        </m:dPr>
                        <m:e>
                          <m:r>
                            <a:rPr lang="tr-TR" i="1">
                              <a:latin typeface="Cambria Math" panose="02040503050406030204" pitchFamily="18" charset="0"/>
                            </a:rPr>
                            <m:t>𝐹</m:t>
                          </m:r>
                          <m:r>
                            <a:rPr lang="tr-TR" b="0" i="1" smtClean="0">
                              <a:latin typeface="Cambria Math" panose="02040503050406030204" pitchFamily="18" charset="0"/>
                            </a:rPr>
                            <m:t>′</m:t>
                          </m:r>
                        </m:e>
                      </m:d>
                      <m:r>
                        <a:rPr lang="tr-TR" b="0" i="1" smtClean="0">
                          <a:latin typeface="Cambria Math" panose="02040503050406030204" pitchFamily="18" charset="0"/>
                        </a:rPr>
                        <m:t>    (∗∗)</m:t>
                      </m:r>
                    </m:oMath>
                  </m:oMathPara>
                </a14:m>
                <a:endParaRPr lang="tr-TR" dirty="0" smtClean="0"/>
              </a:p>
              <a:p>
                <a:r>
                  <a:rPr lang="tr-TR" dirty="0" smtClean="0"/>
                  <a:t>Burada</a:t>
                </a:r>
              </a:p>
              <a:p>
                <a14:m>
                  <m:oMath xmlns:m="http://schemas.openxmlformats.org/officeDocument/2006/math">
                    <m:d>
                      <m:dPr>
                        <m:begChr m:val="["/>
                        <m:endChr m:val="]"/>
                        <m:ctrlPr>
                          <a:rPr lang="tr-TR" i="1">
                            <a:latin typeface="Cambria Math" panose="02040503050406030204" pitchFamily="18" charset="0"/>
                          </a:rPr>
                        </m:ctrlPr>
                      </m:dPr>
                      <m:e>
                        <m:r>
                          <a:rPr lang="tr-TR" b="0" i="1" smtClean="0">
                            <a:latin typeface="Cambria Math" panose="02040503050406030204" pitchFamily="18" charset="0"/>
                          </a:rPr>
                          <m:t>𝐾</m:t>
                        </m:r>
                      </m:e>
                    </m:d>
                  </m:oMath>
                </a14:m>
                <a:r>
                  <a:rPr lang="tr-TR" dirty="0"/>
                  <a:t>: </a:t>
                </a:r>
                <a:r>
                  <a:rPr lang="tr-TR" dirty="0" smtClean="0"/>
                  <a:t>toplam </a:t>
                </a:r>
                <a:r>
                  <a:rPr lang="tr-TR" dirty="0"/>
                  <a:t>özellik veya katılık matrisi, </a:t>
                </a:r>
              </a:p>
              <a:p>
                <a:r>
                  <a:rPr lang="tr-TR" dirty="0"/>
                  <a:t>{</a:t>
                </a:r>
                <a:r>
                  <a:rPr lang="tr-TR" dirty="0" smtClean="0"/>
                  <a:t>u’} </a:t>
                </a:r>
                <a:r>
                  <a:rPr lang="tr-TR" dirty="0"/>
                  <a:t>: </a:t>
                </a:r>
                <a:r>
                  <a:rPr lang="tr-TR" dirty="0" smtClean="0"/>
                  <a:t>bilinmeyenlerin toplamını içeren sütun </a:t>
                </a:r>
                <a:r>
                  <a:rPr lang="tr-TR" dirty="0"/>
                  <a:t>vektörü, </a:t>
                </a:r>
              </a:p>
              <a:p>
                <a:r>
                  <a:rPr lang="tr-TR" dirty="0"/>
                  <a:t>{</a:t>
                </a:r>
                <a:r>
                  <a:rPr lang="tr-TR" dirty="0" smtClean="0"/>
                  <a:t>F’} :Tüm dış kuvvetleri gösteren sütun </a:t>
                </a:r>
                <a:r>
                  <a:rPr lang="tr-TR" dirty="0"/>
                  <a:t>vektörüdür. </a:t>
                </a:r>
              </a:p>
              <a:p>
                <a:pPr marL="109728" indent="0">
                  <a:buNone/>
                </a:pP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t="-906" r="-111"/>
                </a:stretch>
              </a:blipFill>
            </p:spPr>
            <p:txBody>
              <a:bodyPr/>
              <a:lstStyle/>
              <a:p>
                <a:r>
                  <a:rPr lang="tr-TR">
                    <a:noFill/>
                  </a:rPr>
                  <a:t> </a:t>
                </a:r>
              </a:p>
            </p:txBody>
          </p:sp>
        </mc:Fallback>
      </mc:AlternateContent>
    </p:spTree>
    <p:extLst>
      <p:ext uri="{BB962C8B-B14F-4D97-AF65-F5344CB8AC3E}">
        <p14:creationId xmlns:p14="http://schemas.microsoft.com/office/powerpoint/2010/main" val="382442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Genel Yaklaşım: </a:t>
            </a:r>
            <a:r>
              <a:rPr lang="tr-TR" dirty="0" smtClean="0"/>
              <a:t>Sınır Koşulları, Çözüm ve Son İşleme</a:t>
            </a:r>
            <a:endParaRPr lang="tr-TR"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a:bodyPr>
              <a:lstStyle/>
              <a:p>
                <a:r>
                  <a:rPr lang="tr-TR" dirty="0" smtClean="0">
                    <a:solidFill>
                      <a:srgbClr val="FF0000"/>
                    </a:solidFill>
                  </a:rPr>
                  <a:t>Sınır Koşulları</a:t>
                </a:r>
              </a:p>
              <a:p>
                <a:r>
                  <a:rPr lang="tr-TR" dirty="0" smtClean="0"/>
                  <a:t>(**) denklemi, çözülmeden </a:t>
                </a:r>
                <a:r>
                  <a:rPr lang="tr-TR" dirty="0"/>
                  <a:t>önce, sistemin sınır koşullarını hesaba katacak </a:t>
                </a:r>
                <a:r>
                  <a:rPr lang="tr-TR" dirty="0" smtClean="0"/>
                  <a:t>şekilde </a:t>
                </a:r>
                <a:r>
                  <a:rPr lang="tr-TR" dirty="0"/>
                  <a:t>değiştirilmelidir. Bu ayarlama sonucunda; </a:t>
                </a:r>
                <a:br>
                  <a:rPr lang="tr-TR" dirty="0"/>
                </a:br>
                <a14:m>
                  <m:oMath xmlns:m="http://schemas.openxmlformats.org/officeDocument/2006/math">
                    <m:d>
                      <m:dPr>
                        <m:begChr m:val="["/>
                        <m:endChr m:val="]"/>
                        <m:ctrlPr>
                          <a:rPr lang="tr-TR" i="1">
                            <a:latin typeface="Cambria Math" panose="02040503050406030204" pitchFamily="18" charset="0"/>
                          </a:rPr>
                        </m:ctrlPr>
                      </m:dPr>
                      <m:e>
                        <m:acc>
                          <m:accPr>
                            <m:chr m:val="̅"/>
                            <m:ctrlPr>
                              <a:rPr lang="tr-TR" i="1" smtClean="0">
                                <a:latin typeface="Cambria Math" panose="02040503050406030204" pitchFamily="18" charset="0"/>
                              </a:rPr>
                            </m:ctrlPr>
                          </m:accPr>
                          <m:e>
                            <m:r>
                              <a:rPr lang="tr-TR" b="0" i="1" smtClean="0">
                                <a:latin typeface="Cambria Math" panose="02040503050406030204" pitchFamily="18" charset="0"/>
                              </a:rPr>
                              <m:t>𝐾</m:t>
                            </m:r>
                          </m:e>
                        </m:acc>
                      </m:e>
                    </m:d>
                    <m:d>
                      <m:dPr>
                        <m:begChr m:val="{"/>
                        <m:endChr m:val="}"/>
                        <m:ctrlPr>
                          <a:rPr lang="tr-TR" i="1">
                            <a:latin typeface="Cambria Math" panose="02040503050406030204" pitchFamily="18" charset="0"/>
                          </a:rPr>
                        </m:ctrlPr>
                      </m:dPr>
                      <m:e>
                        <m:r>
                          <a:rPr lang="tr-TR" i="1">
                            <a:latin typeface="Cambria Math" panose="02040503050406030204" pitchFamily="18" charset="0"/>
                          </a:rPr>
                          <m:t>𝑢</m:t>
                        </m:r>
                        <m:r>
                          <a:rPr lang="tr-TR" i="1">
                            <a:latin typeface="Cambria Math" panose="02040503050406030204" pitchFamily="18" charset="0"/>
                          </a:rPr>
                          <m:t>′</m:t>
                        </m:r>
                      </m:e>
                    </m:d>
                    <m:r>
                      <a:rPr lang="tr-TR" i="1">
                        <a:latin typeface="Cambria Math" panose="02040503050406030204" pitchFamily="18" charset="0"/>
                      </a:rPr>
                      <m:t>=</m:t>
                    </m:r>
                    <m:d>
                      <m:dPr>
                        <m:begChr m:val="{"/>
                        <m:endChr m:val="}"/>
                        <m:ctrlPr>
                          <a:rPr lang="tr-TR" i="1">
                            <a:latin typeface="Cambria Math" panose="02040503050406030204" pitchFamily="18" charset="0"/>
                          </a:rPr>
                        </m:ctrlPr>
                      </m:dPr>
                      <m:e>
                        <m:acc>
                          <m:accPr>
                            <m:chr m:val="̅"/>
                            <m:ctrlPr>
                              <a:rPr lang="tr-TR" i="1" smtClean="0">
                                <a:latin typeface="Cambria Math" panose="02040503050406030204" pitchFamily="18" charset="0"/>
                              </a:rPr>
                            </m:ctrlPr>
                          </m:accPr>
                          <m:e>
                            <m:r>
                              <a:rPr lang="tr-TR" i="1">
                                <a:latin typeface="Cambria Math" panose="02040503050406030204" pitchFamily="18" charset="0"/>
                              </a:rPr>
                              <m:t>𝐹</m:t>
                            </m:r>
                            <m:r>
                              <a:rPr lang="tr-TR" i="1">
                                <a:latin typeface="Cambria Math" panose="02040503050406030204" pitchFamily="18" charset="0"/>
                              </a:rPr>
                              <m:t>′</m:t>
                            </m:r>
                          </m:e>
                        </m:acc>
                      </m:e>
                    </m:d>
                  </m:oMath>
                </a14:m>
                <a:r>
                  <a:rPr lang="tr-TR" dirty="0"/>
                  <a:t/>
                </a:r>
                <a:br>
                  <a:rPr lang="tr-TR" dirty="0"/>
                </a:br>
                <a:r>
                  <a:rPr lang="tr-TR" dirty="0" smtClean="0"/>
                  <a:t>elde </a:t>
                </a:r>
                <a:r>
                  <a:rPr lang="tr-TR" dirty="0"/>
                  <a:t>edilir. Burada üst çizgiler, </a:t>
                </a:r>
                <a:r>
                  <a:rPr lang="tr-TR" dirty="0" smtClean="0"/>
                  <a:t>sınır koşullarının göz önüne </a:t>
                </a:r>
                <a:r>
                  <a:rPr lang="tr-TR" dirty="0"/>
                  <a:t>alındığını belirtmektedir</a:t>
                </a:r>
                <a:r>
                  <a:rPr lang="tr-TR" dirty="0" smtClean="0"/>
                  <a:t>.</a:t>
                </a:r>
              </a:p>
              <a:p>
                <a:r>
                  <a:rPr lang="tr-TR" dirty="0" smtClean="0">
                    <a:solidFill>
                      <a:srgbClr val="FF0000"/>
                    </a:solidFill>
                  </a:rPr>
                  <a:t>Çözüm</a:t>
                </a:r>
              </a:p>
              <a:p>
                <a:r>
                  <a:rPr lang="tr-TR" dirty="0"/>
                  <a:t>Duruma göre elde edilen denklem takımı sistemi, daha önce öğrenilen denklem takımı çözme yöntemlerinden birinden yararlanılarak çözülebilir.</a:t>
                </a:r>
              </a:p>
              <a:p>
                <a:r>
                  <a:rPr lang="tr-TR" dirty="0" smtClean="0">
                    <a:solidFill>
                      <a:srgbClr val="FF0000"/>
                    </a:solidFill>
                  </a:rPr>
                  <a:t>Son İşleme</a:t>
                </a:r>
              </a:p>
              <a:p>
                <a:r>
                  <a:rPr lang="tr-TR" dirty="0"/>
                  <a:t>Bir çözüm elde edildiğinde sonuçlar tablo veya grafik şeklinde </a:t>
                </a:r>
                <a:r>
                  <a:rPr lang="tr-TR" dirty="0" smtClean="0"/>
                  <a:t>görüntülenebilir.</a:t>
                </a:r>
              </a:p>
              <a:p>
                <a:r>
                  <a:rPr lang="tr-TR" dirty="0" smtClean="0"/>
                  <a:t>Ayrıca</a:t>
                </a:r>
                <a:r>
                  <a:rPr lang="tr-TR" dirty="0"/>
                  <a:t>, ikincil değişkenler belirlenebilir ve </a:t>
                </a:r>
                <a:r>
                  <a:rPr lang="tr-TR" dirty="0" smtClean="0"/>
                  <a:t>görüntülenebilir. </a:t>
                </a:r>
              </a:p>
              <a:p>
                <a:r>
                  <a:rPr lang="tr-TR" dirty="0" smtClean="0"/>
                  <a:t>İşlem </a:t>
                </a:r>
                <a:r>
                  <a:rPr lang="tr-TR" dirty="0"/>
                  <a:t>adımları, çok genel olmasına karşın, sonlu eleman </a:t>
                </a:r>
                <a:r>
                  <a:rPr lang="tr-TR" dirty="0" smtClean="0"/>
                  <a:t>yaklaşımının </a:t>
                </a:r>
                <a:r>
                  <a:rPr lang="tr-TR" dirty="0"/>
                  <a:t>birçok </a:t>
                </a:r>
                <a:br>
                  <a:rPr lang="tr-TR" dirty="0"/>
                </a:br>
                <a:r>
                  <a:rPr lang="tr-TR" dirty="0"/>
                  <a:t>uygulamasına uygundur. </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t="-906"/>
                </a:stretch>
              </a:blipFill>
            </p:spPr>
            <p:txBody>
              <a:bodyPr/>
              <a:lstStyle/>
              <a:p>
                <a:r>
                  <a:rPr lang="tr-TR">
                    <a:noFill/>
                  </a:rPr>
                  <a:t> </a:t>
                </a:r>
              </a:p>
            </p:txBody>
          </p:sp>
        </mc:Fallback>
      </mc:AlternateContent>
    </p:spTree>
    <p:extLst>
      <p:ext uri="{BB962C8B-B14F-4D97-AF65-F5344CB8AC3E}">
        <p14:creationId xmlns:p14="http://schemas.microsoft.com/office/powerpoint/2010/main" val="257192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1"/>
            <a:r>
              <a:rPr lang="en-US" sz="2500" kern="1200" dirty="0" err="1">
                <a:solidFill>
                  <a:schemeClr val="tx2"/>
                </a:solidFill>
                <a:latin typeface="+mj-lt"/>
                <a:ea typeface="+mj-ea"/>
                <a:cs typeface="+mj-cs"/>
              </a:rPr>
              <a:t>Bir</a:t>
            </a:r>
            <a:r>
              <a:rPr lang="en-US" sz="2500" kern="1200" dirty="0">
                <a:solidFill>
                  <a:schemeClr val="tx2"/>
                </a:solidFill>
                <a:latin typeface="+mj-lt"/>
                <a:ea typeface="+mj-ea"/>
                <a:cs typeface="+mj-cs"/>
              </a:rPr>
              <a:t> </a:t>
            </a:r>
            <a:r>
              <a:rPr lang="en-US" sz="2500" kern="1200" dirty="0" err="1">
                <a:solidFill>
                  <a:schemeClr val="tx2"/>
                </a:solidFill>
                <a:latin typeface="+mj-lt"/>
                <a:ea typeface="+mj-ea"/>
                <a:cs typeface="+mj-cs"/>
              </a:rPr>
              <a:t>Boyutta</a:t>
            </a:r>
            <a:r>
              <a:rPr lang="en-US" sz="2500" kern="1200" dirty="0">
                <a:solidFill>
                  <a:schemeClr val="tx2"/>
                </a:solidFill>
                <a:latin typeface="+mj-lt"/>
                <a:ea typeface="+mj-ea"/>
                <a:cs typeface="+mj-cs"/>
              </a:rPr>
              <a:t> </a:t>
            </a:r>
            <a:r>
              <a:rPr lang="en-US" sz="2500" kern="1200" dirty="0" err="1">
                <a:solidFill>
                  <a:schemeClr val="tx2"/>
                </a:solidFill>
                <a:latin typeface="+mj-lt"/>
                <a:ea typeface="+mj-ea"/>
                <a:cs typeface="+mj-cs"/>
              </a:rPr>
              <a:t>Sonlu</a:t>
            </a:r>
            <a:r>
              <a:rPr lang="en-US" sz="2500" kern="1200" dirty="0">
                <a:solidFill>
                  <a:schemeClr val="tx2"/>
                </a:solidFill>
                <a:latin typeface="+mj-lt"/>
                <a:ea typeface="+mj-ea"/>
                <a:cs typeface="+mj-cs"/>
              </a:rPr>
              <a:t> </a:t>
            </a:r>
            <a:r>
              <a:rPr lang="en-US" sz="2500" kern="1200" dirty="0" err="1">
                <a:solidFill>
                  <a:schemeClr val="tx2"/>
                </a:solidFill>
                <a:latin typeface="+mj-lt"/>
                <a:ea typeface="+mj-ea"/>
                <a:cs typeface="+mj-cs"/>
              </a:rPr>
              <a:t>Eleman</a:t>
            </a:r>
            <a:r>
              <a:rPr lang="en-US" sz="2500" kern="1200" dirty="0">
                <a:solidFill>
                  <a:schemeClr val="tx2"/>
                </a:solidFill>
                <a:latin typeface="+mj-lt"/>
                <a:ea typeface="+mj-ea"/>
                <a:cs typeface="+mj-cs"/>
              </a:rPr>
              <a:t> </a:t>
            </a:r>
            <a:r>
              <a:rPr lang="en-US" sz="2500" kern="1200" dirty="0" err="1">
                <a:solidFill>
                  <a:schemeClr val="tx2"/>
                </a:solidFill>
                <a:latin typeface="+mj-lt"/>
                <a:ea typeface="+mj-ea"/>
                <a:cs typeface="+mj-cs"/>
              </a:rPr>
              <a:t>Uygulaması</a:t>
            </a:r>
            <a:endParaRPr lang="en-US" sz="2500" kern="1200" dirty="0">
              <a:solidFill>
                <a:schemeClr val="tx2"/>
              </a:solidFill>
              <a:latin typeface="+mj-lt"/>
              <a:ea typeface="+mj-ea"/>
              <a:cs typeface="+mj-cs"/>
            </a:endParaRPr>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609599" y="1191986"/>
                <a:ext cx="11286067" cy="5382550"/>
              </a:xfrm>
            </p:spPr>
            <p:txBody>
              <a:bodyPr>
                <a:normAutofit/>
              </a:bodyPr>
              <a:lstStyle/>
              <a:p>
                <a:r>
                  <a:rPr lang="tr-TR" dirty="0" smtClean="0"/>
                  <a:t>Basit bir fiziksel sistem –ısıtılan bir çubuk- </a:t>
                </a:r>
                <a:r>
                  <a:rPr lang="tr-TR" dirty="0"/>
                  <a:t>için </a:t>
                </a:r>
                <a:r>
                  <a:rPr lang="tr-TR" dirty="0" smtClean="0"/>
                  <a:t>sonlu elemanlar yaklaşımıyla çözüm geliştireceğiz.</a:t>
                </a:r>
              </a:p>
              <a:p>
                <a:r>
                  <a:rPr lang="tr-TR" dirty="0" smtClean="0"/>
                  <a:t>Gerçekte ele aldığımız problemin analitik çözümü var ve ADD, KDD değil.</a:t>
                </a:r>
              </a:p>
              <a:p>
                <a:r>
                  <a:rPr lang="tr-TR" dirty="0" smtClean="0"/>
                  <a:t>Konunun daha iyi anlaşılması için bu denli basit bir problem </a:t>
                </a:r>
                <a:r>
                  <a:rPr lang="tr-TR" dirty="0" smtClean="0"/>
                  <a:t>seçilmiştir. Sayısal </a:t>
                </a:r>
                <a:r>
                  <a:rPr lang="tr-TR" dirty="0"/>
                  <a:t>sonuçları elde etmek amacıyla bunların nasıl </a:t>
                </a:r>
                <a:r>
                  <a:rPr lang="tr-TR" dirty="0" smtClean="0"/>
                  <a:t>uygulanacağını </a:t>
                </a:r>
                <a:r>
                  <a:rPr lang="tr-TR" dirty="0"/>
                  <a:t>göstereceğiz. </a:t>
                </a:r>
                <a:endParaRPr lang="tr-TR" dirty="0" smtClean="0"/>
              </a:p>
              <a:p>
                <a:r>
                  <a:rPr lang="tr-TR" dirty="0" smtClean="0"/>
                  <a:t>Problem:</a:t>
                </a:r>
              </a:p>
              <a:p>
                <a:pPr marL="109728" indent="0">
                  <a:buNone/>
                </a:pPr>
                <a14:m>
                  <m:oMathPara xmlns:m="http://schemas.openxmlformats.org/officeDocument/2006/math">
                    <m:oMathParaPr>
                      <m:jc m:val="left"/>
                    </m:oMathParaPr>
                    <m:oMath xmlns:m="http://schemas.openxmlformats.org/officeDocument/2006/math">
                      <m:r>
                        <a:rPr lang="tr-TR" b="0" i="1" smtClean="0">
                          <a:latin typeface="Cambria Math" panose="02040503050406030204" pitchFamily="18" charset="0"/>
                        </a:rPr>
                        <m:t>                                  </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a:rPr lang="tr-TR">
                                  <a:latin typeface="Cambria Math" panose="02040503050406030204" pitchFamily="18" charset="0"/>
                                </a:rPr>
                                <m:t>𝜕</m:t>
                              </m:r>
                            </m:e>
                            <m:sup>
                              <m:r>
                                <a:rPr lang="tr-TR">
                                  <a:latin typeface="Cambria Math" panose="02040503050406030204" pitchFamily="18" charset="0"/>
                                </a:rPr>
                                <m:t>2</m:t>
                              </m:r>
                            </m:sup>
                          </m:sSup>
                          <m:r>
                            <a:rPr lang="tr-TR">
                              <a:latin typeface="Cambria Math" panose="02040503050406030204" pitchFamily="18" charset="0"/>
                            </a:rPr>
                            <m:t>𝑇</m:t>
                          </m:r>
                        </m:num>
                        <m:den>
                          <m:r>
                            <a:rPr lang="tr-TR">
                              <a:latin typeface="Cambria Math" panose="02040503050406030204" pitchFamily="18" charset="0"/>
                            </a:rPr>
                            <m:t>𝜕</m:t>
                          </m:r>
                          <m:sSup>
                            <m:sSupPr>
                              <m:ctrlPr>
                                <a:rPr lang="tr-TR" i="1">
                                  <a:latin typeface="Cambria Math" panose="02040503050406030204" pitchFamily="18" charset="0"/>
                                </a:rPr>
                              </m:ctrlPr>
                            </m:sSupPr>
                            <m:e>
                              <m:r>
                                <a:rPr lang="tr-TR">
                                  <a:latin typeface="Cambria Math" panose="02040503050406030204" pitchFamily="18" charset="0"/>
                                </a:rPr>
                                <m:t>𝑥</m:t>
                              </m:r>
                            </m:e>
                            <m:sup>
                              <m:r>
                                <a:rPr lang="tr-TR">
                                  <a:latin typeface="Cambria Math" panose="02040503050406030204" pitchFamily="18" charset="0"/>
                                </a:rPr>
                                <m:t>2</m:t>
                              </m:r>
                            </m:sup>
                          </m:sSup>
                        </m:den>
                      </m:f>
                      <m:r>
                        <a:rPr lang="tr-TR">
                          <a:latin typeface="Cambria Math" panose="02040503050406030204" pitchFamily="18" charset="0"/>
                        </a:rPr>
                        <m:t>=</m:t>
                      </m:r>
                      <m:r>
                        <a:rPr lang="tr-TR" b="0" i="1" smtClean="0">
                          <a:latin typeface="Cambria Math" panose="02040503050406030204" pitchFamily="18" charset="0"/>
                        </a:rPr>
                        <m:t>−</m:t>
                      </m:r>
                      <m:r>
                        <a:rPr lang="tr-TR" b="0" i="1" smtClean="0">
                          <a:latin typeface="Cambria Math" panose="02040503050406030204" pitchFamily="18" charset="0"/>
                        </a:rPr>
                        <m:t>𝑓</m:t>
                      </m:r>
                      <m:d>
                        <m:dPr>
                          <m:ctrlPr>
                            <a:rPr lang="tr-TR" b="0" i="1" smtClean="0">
                              <a:latin typeface="Cambria Math" panose="02040503050406030204" pitchFamily="18" charset="0"/>
                            </a:rPr>
                          </m:ctrlPr>
                        </m:dPr>
                        <m:e>
                          <m:r>
                            <a:rPr lang="tr-TR" b="0" i="1" smtClean="0">
                              <a:latin typeface="Cambria Math" panose="02040503050406030204" pitchFamily="18" charset="0"/>
                            </a:rPr>
                            <m:t>𝑥</m:t>
                          </m:r>
                        </m:e>
                      </m:d>
                    </m:oMath>
                  </m:oMathPara>
                </a14:m>
                <a:endParaRPr lang="tr-TR" b="0" dirty="0" smtClean="0"/>
              </a:p>
              <a:p>
                <a:pPr marL="109728" indent="0">
                  <a:buNone/>
                </a:pPr>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609599" y="1191986"/>
                <a:ext cx="11286067" cy="5382550"/>
              </a:xfrm>
              <a:blipFill rotWithShape="0">
                <a:blip r:embed="rId2"/>
                <a:stretch>
                  <a:fillRect t="-906"/>
                </a:stretch>
              </a:blipFill>
            </p:spPr>
            <p:txBody>
              <a:bodyPr/>
              <a:lstStyle/>
              <a:p>
                <a:r>
                  <a:rPr lang="tr-TR">
                    <a:noFill/>
                  </a:rPr>
                  <a:t> </a:t>
                </a:r>
              </a:p>
            </p:txBody>
          </p:sp>
        </mc:Fallback>
      </mc:AlternateContent>
      <p:pic>
        <p:nvPicPr>
          <p:cNvPr id="4" name="Resim 3"/>
          <p:cNvPicPr>
            <a:picLocks noChangeAspect="1"/>
          </p:cNvPicPr>
          <p:nvPr/>
        </p:nvPicPr>
        <p:blipFill>
          <a:blip r:embed="rId3"/>
          <a:stretch>
            <a:fillRect/>
          </a:stretch>
        </p:blipFill>
        <p:spPr>
          <a:xfrm>
            <a:off x="6323474" y="3552599"/>
            <a:ext cx="5258926" cy="2885467"/>
          </a:xfrm>
          <a:prstGeom prst="rect">
            <a:avLst/>
          </a:prstGeom>
        </p:spPr>
      </p:pic>
      <mc:AlternateContent xmlns:mc="http://schemas.openxmlformats.org/markup-compatibility/2006" xmlns:a14="http://schemas.microsoft.com/office/drawing/2010/main">
        <mc:Choice Requires="a14">
          <p:sp>
            <p:nvSpPr>
              <p:cNvPr id="5" name="İçerik Yer Tutucusu 2"/>
              <p:cNvSpPr txBox="1">
                <a:spLocks/>
              </p:cNvSpPr>
              <p:nvPr/>
            </p:nvSpPr>
            <p:spPr>
              <a:xfrm>
                <a:off x="681567" y="4282319"/>
                <a:ext cx="5770033" cy="2440214"/>
              </a:xfrm>
              <a:prstGeom prst="rect">
                <a:avLst/>
              </a:prstGeom>
            </p:spPr>
            <p:txBody>
              <a:bodyPr vert="horz" rtlCol="0">
                <a:normAutofit/>
              </a:bodyPr>
              <a:lstStyle>
                <a:lvl1pPr marL="365760" indent="-256032" algn="l" rtl="0" eaLnBrk="1" latinLnBrk="0" hangingPunct="1">
                  <a:spcBef>
                    <a:spcPts val="300"/>
                  </a:spcBef>
                  <a:buClr>
                    <a:schemeClr val="accent3">
                      <a:lumMod val="75000"/>
                    </a:schemeClr>
                  </a:buClr>
                  <a:buFont typeface="Georgia"/>
                  <a:buChar char="•"/>
                  <a:defRPr kumimoji="0" sz="24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2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a:lstStyle>
              <a:p>
                <a:r>
                  <a:rPr lang="tr-TR" dirty="0" smtClean="0"/>
                  <a:t>Burada </a:t>
                </a:r>
                <a14:m>
                  <m:oMath xmlns:m="http://schemas.openxmlformats.org/officeDocument/2006/math">
                    <m:r>
                      <a:rPr lang="tr-TR" i="1">
                        <a:latin typeface="Cambria Math" panose="02040503050406030204" pitchFamily="18" charset="0"/>
                      </a:rPr>
                      <m:t>𝑓</m:t>
                    </m:r>
                    <m:d>
                      <m:dPr>
                        <m:ctrlPr>
                          <a:rPr lang="tr-TR" i="1">
                            <a:latin typeface="Cambria Math" panose="02040503050406030204" pitchFamily="18" charset="0"/>
                          </a:rPr>
                        </m:ctrlPr>
                      </m:dPr>
                      <m:e>
                        <m:r>
                          <a:rPr lang="tr-TR" i="1">
                            <a:latin typeface="Cambria Math" panose="02040503050406030204" pitchFamily="18" charset="0"/>
                          </a:rPr>
                          <m:t>𝑥</m:t>
                        </m:r>
                      </m:e>
                    </m:d>
                  </m:oMath>
                </a14:m>
                <a:r>
                  <a:rPr lang="tr-TR" dirty="0" smtClean="0"/>
                  <a:t> çubuk boyunca etki eden ısı kaynağını tanımlayan bir fonksiyondur.</a:t>
                </a:r>
              </a:p>
              <a:p>
                <a:r>
                  <a:rPr lang="tr-TR" dirty="0" smtClean="0"/>
                  <a:t>Sınır şartları:</a:t>
                </a:r>
              </a:p>
              <a:p>
                <a:pPr marL="109728" indent="0">
                  <a:buFont typeface="Georgia"/>
                  <a:buNone/>
                </a:pPr>
                <a14:m>
                  <m:oMathPara xmlns:m="http://schemas.openxmlformats.org/officeDocument/2006/math">
                    <m:oMathParaPr>
                      <m:jc m:val="centerGroup"/>
                    </m:oMathParaPr>
                    <m:oMath xmlns:m="http://schemas.openxmlformats.org/officeDocument/2006/math">
                      <m:r>
                        <a:rPr lang="en-US" i="1" dirty="0">
                          <a:latin typeface="Cambria Math" panose="02040503050406030204" pitchFamily="18" charset="0"/>
                        </a:rPr>
                        <m:t>𝑇</m:t>
                      </m:r>
                      <m:r>
                        <a:rPr lang="tr-TR" i="1" dirty="0">
                          <a:latin typeface="Cambria Math" panose="02040503050406030204" pitchFamily="18" charset="0"/>
                        </a:rPr>
                        <m:t>(0</m:t>
                      </m:r>
                      <m:r>
                        <a:rPr lang="tr-TR" i="1" dirty="0" smtClean="0">
                          <a:latin typeface="Cambria Math" panose="02040503050406030204" pitchFamily="18" charset="0"/>
                        </a:rPr>
                        <m:t>,</m:t>
                      </m:r>
                      <m:r>
                        <a:rPr lang="tr-TR" i="1" dirty="0" smtClean="0">
                          <a:latin typeface="Cambria Math" panose="02040503050406030204" pitchFamily="18" charset="0"/>
                        </a:rPr>
                        <m:t>𝑡</m:t>
                      </m:r>
                      <m:r>
                        <a:rPr lang="tr-TR" i="1" dirty="0">
                          <a:latin typeface="Cambria Math" panose="02040503050406030204" pitchFamily="18" charset="0"/>
                        </a:rPr>
                        <m:t>)=</m:t>
                      </m:r>
                      <m:sSub>
                        <m:sSubPr>
                          <m:ctrlPr>
                            <a:rPr lang="tr-TR" i="1" dirty="0" smtClean="0">
                              <a:latin typeface="Cambria Math" panose="02040503050406030204" pitchFamily="18" charset="0"/>
                            </a:rPr>
                          </m:ctrlPr>
                        </m:sSubPr>
                        <m:e>
                          <m:r>
                            <a:rPr lang="tr-TR" i="1" dirty="0" smtClean="0">
                              <a:latin typeface="Cambria Math" panose="02040503050406030204" pitchFamily="18" charset="0"/>
                            </a:rPr>
                            <m:t>𝑇</m:t>
                          </m:r>
                        </m:e>
                        <m:sub>
                          <m:r>
                            <a:rPr lang="tr-TR" i="1" dirty="0" smtClean="0">
                              <a:latin typeface="Cambria Math" panose="02040503050406030204" pitchFamily="18" charset="0"/>
                            </a:rPr>
                            <m:t>1</m:t>
                          </m:r>
                        </m:sub>
                      </m:sSub>
                      <m:r>
                        <a:rPr lang="tr-TR" i="1" dirty="0">
                          <a:latin typeface="Cambria Math" panose="02040503050406030204" pitchFamily="18" charset="0"/>
                        </a:rPr>
                        <m:t> </m:t>
                      </m:r>
                      <m:r>
                        <a:rPr lang="en-US" i="1" dirty="0">
                          <a:latin typeface="Cambria Math" panose="02040503050406030204" pitchFamily="18" charset="0"/>
                        </a:rPr>
                        <m:t>°</m:t>
                      </m:r>
                      <m:r>
                        <a:rPr lang="en-US" i="1" dirty="0">
                          <a:latin typeface="Cambria Math" panose="02040503050406030204" pitchFamily="18" charset="0"/>
                        </a:rPr>
                        <m:t>𝐶</m:t>
                      </m:r>
                      <m:r>
                        <a:rPr lang="tr-TR" i="1" dirty="0">
                          <a:latin typeface="Cambria Math" panose="02040503050406030204" pitchFamily="18" charset="0"/>
                        </a:rPr>
                        <m:t> </m:t>
                      </m:r>
                    </m:oMath>
                  </m:oMathPara>
                </a14:m>
                <a:endParaRPr lang="tr-TR" dirty="0" smtClean="0"/>
              </a:p>
              <a:p>
                <a:pPr marL="109728" indent="0" algn="ctr">
                  <a:buFont typeface="Georgia"/>
                  <a:buNone/>
                </a:pPr>
                <a:r>
                  <a:rPr lang="tr-TR" dirty="0" smtClean="0"/>
                  <a:t>ve</a:t>
                </a:r>
                <a:endParaRPr lang="tr-TR" dirty="0"/>
              </a:p>
              <a:p>
                <a:pPr marL="109728" indent="0">
                  <a:buFont typeface="Georgia"/>
                  <a:buNone/>
                </a:pPr>
                <a14:m>
                  <m:oMathPara xmlns:m="http://schemas.openxmlformats.org/officeDocument/2006/math">
                    <m:oMathParaPr>
                      <m:jc m:val="centerGroup"/>
                    </m:oMathParaPr>
                    <m:oMath xmlns:m="http://schemas.openxmlformats.org/officeDocument/2006/math">
                      <m:r>
                        <a:rPr lang="en-US" i="1" dirty="0">
                          <a:latin typeface="Cambria Math" panose="02040503050406030204" pitchFamily="18" charset="0"/>
                        </a:rPr>
                        <m:t>𝑇</m:t>
                      </m:r>
                      <m:r>
                        <a:rPr lang="tr-TR" i="1" dirty="0">
                          <a:latin typeface="Cambria Math" panose="02040503050406030204" pitchFamily="18" charset="0"/>
                        </a:rPr>
                        <m:t>(</m:t>
                      </m:r>
                      <m:r>
                        <a:rPr lang="tr-TR" i="1" dirty="0" smtClean="0">
                          <a:latin typeface="Cambria Math" panose="02040503050406030204" pitchFamily="18" charset="0"/>
                        </a:rPr>
                        <m:t>𝐿</m:t>
                      </m:r>
                      <m:r>
                        <a:rPr lang="tr-TR" i="1" dirty="0" smtClean="0">
                          <a:latin typeface="Cambria Math" panose="02040503050406030204" pitchFamily="18" charset="0"/>
                        </a:rPr>
                        <m:t>,</m:t>
                      </m:r>
                      <m:r>
                        <a:rPr lang="tr-TR" i="1" dirty="0" smtClean="0">
                          <a:latin typeface="Cambria Math" panose="02040503050406030204" pitchFamily="18" charset="0"/>
                        </a:rPr>
                        <m:t>𝑡</m:t>
                      </m:r>
                      <m:r>
                        <a:rPr lang="tr-TR" i="1" dirty="0">
                          <a:latin typeface="Cambria Math" panose="02040503050406030204" pitchFamily="18" charset="0"/>
                        </a:rPr>
                        <m:t>)=</m:t>
                      </m:r>
                      <m:sSub>
                        <m:sSubPr>
                          <m:ctrlPr>
                            <a:rPr lang="tr-TR" i="1" dirty="0">
                              <a:latin typeface="Cambria Math" panose="02040503050406030204" pitchFamily="18" charset="0"/>
                            </a:rPr>
                          </m:ctrlPr>
                        </m:sSubPr>
                        <m:e>
                          <m:r>
                            <a:rPr lang="tr-TR" i="1" dirty="0">
                              <a:latin typeface="Cambria Math" panose="02040503050406030204" pitchFamily="18" charset="0"/>
                            </a:rPr>
                            <m:t>𝑇</m:t>
                          </m:r>
                        </m:e>
                        <m:sub>
                          <m:r>
                            <a:rPr lang="tr-TR" i="1" dirty="0" smtClean="0">
                              <a:latin typeface="Cambria Math" panose="02040503050406030204" pitchFamily="18" charset="0"/>
                            </a:rPr>
                            <m:t>2</m:t>
                          </m:r>
                        </m:sub>
                      </m:sSub>
                      <m:r>
                        <a:rPr lang="en-US" i="1" dirty="0">
                          <a:latin typeface="Cambria Math" panose="02040503050406030204" pitchFamily="18" charset="0"/>
                        </a:rPr>
                        <m:t>°</m:t>
                      </m:r>
                      <m:r>
                        <a:rPr lang="en-US" i="1" dirty="0">
                          <a:latin typeface="Cambria Math" panose="02040503050406030204" pitchFamily="18" charset="0"/>
                        </a:rPr>
                        <m:t>𝐶</m:t>
                      </m:r>
                    </m:oMath>
                  </m:oMathPara>
                </a14:m>
                <a:endParaRPr lang="tr-TR" dirty="0"/>
              </a:p>
            </p:txBody>
          </p:sp>
        </mc:Choice>
        <mc:Fallback xmlns="">
          <p:sp>
            <p:nvSpPr>
              <p:cNvPr id="5" name="İçerik Yer Tutucusu 2"/>
              <p:cNvSpPr txBox="1">
                <a:spLocks noRot="1" noChangeAspect="1" noMove="1" noResize="1" noEditPoints="1" noAdjustHandles="1" noChangeArrowheads="1" noChangeShapeType="1" noTextEdit="1"/>
              </p:cNvSpPr>
              <p:nvPr/>
            </p:nvSpPr>
            <p:spPr>
              <a:xfrm>
                <a:off x="681567" y="4282319"/>
                <a:ext cx="5770033" cy="2440214"/>
              </a:xfrm>
              <a:prstGeom prst="rect">
                <a:avLst/>
              </a:prstGeom>
              <a:blipFill rotWithShape="0">
                <a:blip r:embed="rId4"/>
                <a:stretch>
                  <a:fillRect t="-1995"/>
                </a:stretch>
              </a:blipFill>
            </p:spPr>
            <p:txBody>
              <a:bodyPr/>
              <a:lstStyle/>
              <a:p>
                <a:r>
                  <a:rPr lang="tr-TR">
                    <a:noFill/>
                  </a:rPr>
                  <a:t> </a:t>
                </a:r>
              </a:p>
            </p:txBody>
          </p:sp>
        </mc:Fallback>
      </mc:AlternateContent>
    </p:spTree>
    <p:extLst>
      <p:ext uri="{BB962C8B-B14F-4D97-AF65-F5344CB8AC3E}">
        <p14:creationId xmlns:p14="http://schemas.microsoft.com/office/powerpoint/2010/main" val="4018079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a:t>Bir Boyutta Sonlu Eleman Uygulaması</a:t>
            </a:r>
            <a:endParaRPr lang="tr-TR"/>
          </a:p>
        </p:txBody>
      </p:sp>
      <p:sp>
        <p:nvSpPr>
          <p:cNvPr id="3" name="İçerik Yer Tutucusu 2"/>
          <p:cNvSpPr>
            <a:spLocks noGrp="1"/>
          </p:cNvSpPr>
          <p:nvPr>
            <p:ph idx="1"/>
          </p:nvPr>
        </p:nvSpPr>
        <p:spPr>
          <a:xfrm>
            <a:off x="609600" y="1191986"/>
            <a:ext cx="6426200" cy="5382550"/>
          </a:xfrm>
        </p:spPr>
        <p:txBody>
          <a:bodyPr/>
          <a:lstStyle/>
          <a:p>
            <a:r>
              <a:rPr lang="tr-TR" dirty="0" smtClean="0">
                <a:solidFill>
                  <a:srgbClr val="FF0000"/>
                </a:solidFill>
              </a:rPr>
              <a:t>Ayrıklaştırma:</a:t>
            </a:r>
            <a:r>
              <a:rPr lang="tr-TR" dirty="0"/>
              <a:t> </a:t>
            </a:r>
            <a:r>
              <a:rPr lang="tr-TR" dirty="0" smtClean="0"/>
              <a:t>Sistemi modellemek için basit bir eleman modeli kullanıyoruz.</a:t>
            </a:r>
          </a:p>
          <a:p>
            <a:r>
              <a:rPr lang="tr-TR" dirty="0" smtClean="0"/>
              <a:t>Yandaki şekilde görüleceği gibi sistemi 4 elemandan ve 5 düğüm noktasından oluşacak şekilde modelliyoruz.</a:t>
            </a:r>
          </a:p>
          <a:p>
            <a:endParaRPr lang="tr-TR" dirty="0"/>
          </a:p>
        </p:txBody>
      </p:sp>
      <p:pic>
        <p:nvPicPr>
          <p:cNvPr id="5" name="Resim 4"/>
          <p:cNvPicPr>
            <a:picLocks noChangeAspect="1"/>
          </p:cNvPicPr>
          <p:nvPr/>
        </p:nvPicPr>
        <p:blipFill rotWithShape="1">
          <a:blip r:embed="rId2" cstate="email">
            <a:extLst>
              <a:ext uri="{28A0092B-C50C-407E-A947-70E740481C1C}">
                <a14:useLocalDpi xmlns:a14="http://schemas.microsoft.com/office/drawing/2010/main"/>
              </a:ext>
            </a:extLst>
          </a:blip>
          <a:srcRect l="9681" t="63149" r="20286"/>
          <a:stretch/>
        </p:blipFill>
        <p:spPr>
          <a:xfrm>
            <a:off x="7103533" y="1191985"/>
            <a:ext cx="4551784" cy="1314147"/>
          </a:xfrm>
          <a:prstGeom prst="rect">
            <a:avLst/>
          </a:prstGeom>
        </p:spPr>
      </p:pic>
    </p:spTree>
    <p:extLst>
      <p:ext uri="{BB962C8B-B14F-4D97-AF65-F5344CB8AC3E}">
        <p14:creationId xmlns:p14="http://schemas.microsoft.com/office/powerpoint/2010/main" val="248791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a:t>Bir Boyutta Sonlu Eleman Uygulaması</a:t>
            </a:r>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dirty="0" smtClean="0">
                    <a:solidFill>
                      <a:srgbClr val="FF0000"/>
                    </a:solidFill>
                  </a:rPr>
                  <a:t>Eleman Denklemleri</a:t>
                </a:r>
              </a:p>
              <a:p>
                <a:r>
                  <a:rPr lang="tr-TR" dirty="0" smtClean="0"/>
                  <a:t>Tek bir elemanı  ve eleman boyunca sıcaklık dağılımını karakterize etmek için kullanılan yaklaştırma fonksiyonu şekilde gösterilmektedir.</a:t>
                </a:r>
              </a:p>
              <a:p>
                <a:r>
                  <a:rPr lang="tr-TR" dirty="0" smtClean="0"/>
                  <a:t>Yaklaştırma fonksiyonu aşağıdaki gibi ifade edilebilir.</a:t>
                </a:r>
              </a:p>
              <a:p>
                <a:pPr marL="109728" indent="0">
                  <a:buNone/>
                </a:pPr>
                <a14:m>
                  <m:oMathPara xmlns:m="http://schemas.openxmlformats.org/officeDocument/2006/math">
                    <m:oMathParaPr>
                      <m:jc m:val="centerGroup"/>
                    </m:oMathParaPr>
                    <m:oMath xmlns:m="http://schemas.openxmlformats.org/officeDocument/2006/math">
                      <m:acc>
                        <m:accPr>
                          <m:chr m:val="̃"/>
                          <m:ctrlPr>
                            <a:rPr lang="tr-TR" i="1" smtClean="0">
                              <a:latin typeface="Cambria Math" panose="02040503050406030204" pitchFamily="18" charset="0"/>
                            </a:rPr>
                          </m:ctrlPr>
                        </m:accPr>
                        <m:e>
                          <m:r>
                            <a:rPr lang="tr-TR" b="0" i="1" smtClean="0">
                              <a:latin typeface="Cambria Math" panose="02040503050406030204" pitchFamily="18" charset="0"/>
                            </a:rPr>
                            <m:t>𝑇</m:t>
                          </m:r>
                        </m:e>
                      </m:acc>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𝑁</m:t>
                          </m:r>
                        </m:e>
                        <m:sub>
                          <m:r>
                            <a:rPr lang="tr-TR" i="1">
                              <a:latin typeface="Cambria Math" panose="02040503050406030204" pitchFamily="18" charset="0"/>
                            </a:rPr>
                            <m:t>1</m:t>
                          </m:r>
                        </m:sub>
                      </m:sSub>
                      <m:sSub>
                        <m:sSubPr>
                          <m:ctrlPr>
                            <a:rPr lang="tr-TR" i="1">
                              <a:latin typeface="Cambria Math" panose="02040503050406030204" pitchFamily="18" charset="0"/>
                            </a:rPr>
                          </m:ctrlPr>
                        </m:sSubPr>
                        <m:e>
                          <m:r>
                            <a:rPr lang="tr-TR" b="0" i="1" smtClean="0">
                              <a:latin typeface="Cambria Math" panose="02040503050406030204" pitchFamily="18" charset="0"/>
                            </a:rPr>
                            <m:t>𝑇</m:t>
                          </m:r>
                        </m:e>
                        <m:sub>
                          <m:r>
                            <a:rPr lang="tr-TR" i="1">
                              <a:latin typeface="Cambria Math" panose="02040503050406030204" pitchFamily="18" charset="0"/>
                            </a:rPr>
                            <m:t>1</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𝑁</m:t>
                          </m:r>
                        </m:e>
                        <m:sub>
                          <m:r>
                            <a:rPr lang="tr-TR" i="1">
                              <a:latin typeface="Cambria Math" panose="02040503050406030204" pitchFamily="18" charset="0"/>
                            </a:rPr>
                            <m:t>2</m:t>
                          </m:r>
                        </m:sub>
                      </m:sSub>
                      <m:sSub>
                        <m:sSubPr>
                          <m:ctrlPr>
                            <a:rPr lang="tr-TR" i="1">
                              <a:latin typeface="Cambria Math" panose="02040503050406030204" pitchFamily="18" charset="0"/>
                            </a:rPr>
                          </m:ctrlPr>
                        </m:sSubPr>
                        <m:e>
                          <m:r>
                            <a:rPr lang="tr-TR" b="0" i="1" smtClean="0">
                              <a:latin typeface="Cambria Math" panose="02040503050406030204" pitchFamily="18" charset="0"/>
                            </a:rPr>
                            <m:t>𝑇</m:t>
                          </m:r>
                        </m:e>
                        <m:sub>
                          <m:r>
                            <a:rPr lang="tr-TR" i="1">
                              <a:latin typeface="Cambria Math" panose="02040503050406030204" pitchFamily="18" charset="0"/>
                            </a:rPr>
                            <m:t>2</m:t>
                          </m:r>
                        </m:sub>
                      </m:sSub>
                    </m:oMath>
                  </m:oMathPara>
                </a14:m>
                <a:endParaRPr lang="tr-TR" dirty="0" smtClean="0"/>
              </a:p>
              <a:p>
                <a:r>
                  <a:rPr lang="tr-TR" dirty="0" smtClean="0"/>
                  <a:t>Burada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𝑁</m:t>
                        </m:r>
                      </m:e>
                      <m:sub>
                        <m:r>
                          <a:rPr lang="tr-TR" i="1">
                            <a:latin typeface="Cambria Math" panose="02040503050406030204" pitchFamily="18" charset="0"/>
                          </a:rPr>
                          <m:t>1</m:t>
                        </m:r>
                      </m:sub>
                    </m:sSub>
                    <m:r>
                      <a:rPr lang="tr-TR" i="1">
                        <a:latin typeface="Cambria Math" panose="02040503050406030204" pitchFamily="18" charset="0"/>
                      </a:rPr>
                      <m:t>𝑣𝑒</m:t>
                    </m:r>
                    <m:sSub>
                      <m:sSubPr>
                        <m:ctrlPr>
                          <a:rPr lang="tr-TR" i="1">
                            <a:latin typeface="Cambria Math" panose="02040503050406030204" pitchFamily="18" charset="0"/>
                          </a:rPr>
                        </m:ctrlPr>
                      </m:sSubPr>
                      <m:e>
                        <m:r>
                          <a:rPr lang="tr-TR" i="1">
                            <a:latin typeface="Cambria Math" panose="02040503050406030204" pitchFamily="18" charset="0"/>
                          </a:rPr>
                          <m:t>𝑁</m:t>
                        </m:r>
                      </m:e>
                      <m:sub>
                        <m:r>
                          <a:rPr lang="tr-TR" i="1">
                            <a:latin typeface="Cambria Math" panose="02040503050406030204" pitchFamily="18" charset="0"/>
                          </a:rPr>
                          <m:t>2</m:t>
                        </m:r>
                      </m:sub>
                    </m:sSub>
                  </m:oMath>
                </a14:m>
                <a:r>
                  <a:rPr lang="tr-TR" dirty="0"/>
                  <a:t> </a:t>
                </a:r>
                <a:r>
                  <a:rPr lang="tr-TR" dirty="0" smtClean="0"/>
                  <a:t>daha önceden bahsedilen </a:t>
                </a:r>
                <a:r>
                  <a:rPr lang="tr-TR" dirty="0" err="1">
                    <a:solidFill>
                      <a:srgbClr val="FF0000"/>
                    </a:solidFill>
                  </a:rPr>
                  <a:t>interpolasyon</a:t>
                </a:r>
                <a:r>
                  <a:rPr lang="tr-TR" dirty="0">
                    <a:solidFill>
                      <a:srgbClr val="FF0000"/>
                    </a:solidFill>
                  </a:rPr>
                  <a:t> </a:t>
                </a:r>
                <a:r>
                  <a:rPr lang="tr-TR" dirty="0" smtClean="0">
                    <a:solidFill>
                      <a:srgbClr val="FF0000"/>
                    </a:solidFill>
                  </a:rPr>
                  <a:t>fonksiyonlarıdır.</a:t>
                </a:r>
                <a:endParaRPr lang="tr-TR" dirty="0" smtClean="0"/>
              </a:p>
              <a:p>
                <a:r>
                  <a:rPr lang="tr-TR" dirty="0" err="1"/>
                  <a:t>İnterpolasyon</a:t>
                </a:r>
                <a:r>
                  <a:rPr lang="tr-TR" dirty="0"/>
                  <a:t> fonksiyonu bir kez seçildikten sonra, elemanın davranışını gösteren denklemler geliştirilmek zorundadır</a:t>
                </a:r>
                <a:r>
                  <a:rPr lang="tr-TR" dirty="0" smtClean="0"/>
                  <a:t>. Daha öncede belirtildiği gibi bu </a:t>
                </a:r>
                <a:r>
                  <a:rPr lang="tr-TR" dirty="0"/>
                  <a:t>amaca yönelik </a:t>
                </a:r>
                <a:r>
                  <a:rPr lang="tr-TR" dirty="0" smtClean="0"/>
                  <a:t>çok sayıda yöntem vardır. Bu bölümde önce basit hal </a:t>
                </a:r>
                <a14:m>
                  <m:oMath xmlns:m="http://schemas.openxmlformats.org/officeDocument/2006/math">
                    <m:r>
                      <a:rPr lang="tr-TR" i="1">
                        <a:latin typeface="Cambria Math" panose="02040503050406030204" pitchFamily="18" charset="0"/>
                      </a:rPr>
                      <m:t>𝑓</m:t>
                    </m:r>
                    <m:d>
                      <m:dPr>
                        <m:ctrlPr>
                          <a:rPr lang="tr-TR" i="1">
                            <a:latin typeface="Cambria Math" panose="02040503050406030204" pitchFamily="18" charset="0"/>
                          </a:rPr>
                        </m:ctrlPr>
                      </m:dPr>
                      <m:e>
                        <m:r>
                          <a:rPr lang="tr-TR" i="1">
                            <a:latin typeface="Cambria Math" panose="02040503050406030204" pitchFamily="18" charset="0"/>
                          </a:rPr>
                          <m:t>𝑥</m:t>
                        </m:r>
                      </m:e>
                    </m:d>
                    <m:r>
                      <a:rPr lang="tr-TR" b="0" i="1" smtClean="0">
                        <a:latin typeface="Cambria Math" panose="02040503050406030204" pitchFamily="18" charset="0"/>
                      </a:rPr>
                      <m:t>=0</m:t>
                    </m:r>
                  </m:oMath>
                </a14:m>
                <a:r>
                  <a:rPr lang="tr-TR" dirty="0" smtClean="0"/>
                  <a:t> için doğrusal yaklaşım ele alınacak ardından birçok mühendislik programı için uygun olan ağırlıklı </a:t>
                </a:r>
                <a:r>
                  <a:rPr lang="tr-TR" dirty="0"/>
                  <a:t>artıklar yöntemi </a:t>
                </a:r>
                <a:r>
                  <a:rPr lang="tr-TR" dirty="0" smtClean="0"/>
                  <a:t>kullanılacaktır.</a:t>
                </a: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t="-906"/>
                </a:stretch>
              </a:blipFill>
            </p:spPr>
            <p:txBody>
              <a:bodyPr/>
              <a:lstStyle/>
              <a:p>
                <a:r>
                  <a:rPr lang="tr-TR">
                    <a:noFill/>
                  </a:rPr>
                  <a:t> </a:t>
                </a:r>
              </a:p>
            </p:txBody>
          </p:sp>
        </mc:Fallback>
      </mc:AlternateContent>
    </p:spTree>
    <p:extLst>
      <p:ext uri="{BB962C8B-B14F-4D97-AF65-F5344CB8AC3E}">
        <p14:creationId xmlns:p14="http://schemas.microsoft.com/office/powerpoint/2010/main" val="6603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err="1"/>
              <a:t>Bir</a:t>
            </a:r>
            <a:r>
              <a:rPr lang="en-US" dirty="0"/>
              <a:t> </a:t>
            </a:r>
            <a:r>
              <a:rPr lang="en-US" dirty="0" err="1"/>
              <a:t>Boyutta</a:t>
            </a:r>
            <a:r>
              <a:rPr lang="en-US" dirty="0"/>
              <a:t> </a:t>
            </a:r>
            <a:r>
              <a:rPr lang="en-US" dirty="0" err="1"/>
              <a:t>Sonlu</a:t>
            </a:r>
            <a:r>
              <a:rPr lang="en-US" dirty="0"/>
              <a:t> </a:t>
            </a:r>
            <a:r>
              <a:rPr lang="en-US" dirty="0" err="1"/>
              <a:t>Eleman</a:t>
            </a:r>
            <a:r>
              <a:rPr lang="en-US" dirty="0"/>
              <a:t> </a:t>
            </a:r>
            <a:r>
              <a:rPr lang="en-US" dirty="0" err="1"/>
              <a:t>Uygulaması</a:t>
            </a:r>
            <a:endParaRPr lang="tr-TR" dirty="0"/>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p:txBody>
              <a:bodyPr>
                <a:normAutofit fontScale="92500"/>
              </a:bodyPr>
              <a:lstStyle/>
              <a:p>
                <a:pPr marL="109728" indent="0">
                  <a:buNone/>
                </a:pPr>
                <a:r>
                  <a:rPr lang="tr-TR" dirty="0" smtClean="0">
                    <a:solidFill>
                      <a:schemeClr val="accent6"/>
                    </a:solidFill>
                    <a:latin typeface="Cambria Math" panose="02040503050406030204" pitchFamily="18" charset="0"/>
                  </a:rPr>
                  <a:t>Doğrudan Yaklaşım</a:t>
                </a:r>
              </a:p>
              <a:p>
                <a14:m>
                  <m:oMath xmlns:m="http://schemas.openxmlformats.org/officeDocument/2006/math">
                    <m:r>
                      <a:rPr lang="tr-TR" i="1">
                        <a:latin typeface="Cambria Math" panose="02040503050406030204" pitchFamily="18" charset="0"/>
                      </a:rPr>
                      <m:t>𝑓</m:t>
                    </m:r>
                    <m:d>
                      <m:dPr>
                        <m:ctrlPr>
                          <a:rPr lang="tr-TR" i="1">
                            <a:latin typeface="Cambria Math" panose="02040503050406030204" pitchFamily="18" charset="0"/>
                          </a:rPr>
                        </m:ctrlPr>
                      </m:dPr>
                      <m:e>
                        <m:r>
                          <a:rPr lang="tr-TR" i="1">
                            <a:latin typeface="Cambria Math" panose="02040503050406030204" pitchFamily="18" charset="0"/>
                          </a:rPr>
                          <m:t>𝑥</m:t>
                        </m:r>
                      </m:e>
                    </m:d>
                    <m:r>
                      <a:rPr lang="tr-TR" i="1">
                        <a:latin typeface="Cambria Math" panose="02040503050406030204" pitchFamily="18" charset="0"/>
                      </a:rPr>
                      <m:t>=0</m:t>
                    </m:r>
                  </m:oMath>
                </a14:m>
                <a:r>
                  <a:rPr lang="tr-TR" dirty="0"/>
                  <a:t> </a:t>
                </a:r>
                <a:r>
                  <a:rPr lang="tr-TR" dirty="0" smtClean="0"/>
                  <a:t>hali için </a:t>
                </a:r>
                <a:r>
                  <a:rPr lang="tr-TR" dirty="0"/>
                  <a:t>doğrusal </a:t>
                </a:r>
                <a:r>
                  <a:rPr lang="tr-TR" dirty="0" smtClean="0"/>
                  <a:t>yaklaşım kullanılabilir.</a:t>
                </a:r>
                <a:endParaRPr lang="tr-TR" dirty="0" smtClean="0">
                  <a:latin typeface="Cambria Math" panose="02040503050406030204" pitchFamily="18" charset="0"/>
                </a:endParaRPr>
              </a:p>
              <a:p>
                <a:r>
                  <a:rPr lang="en-US" dirty="0" smtClean="0">
                    <a:latin typeface="Cambria Math" panose="02040503050406030204" pitchFamily="18" charset="0"/>
                  </a:rPr>
                  <a:t>Akı </a:t>
                </a:r>
                <a:r>
                  <a:rPr lang="en-US" dirty="0" err="1">
                    <a:latin typeface="Cambria Math" panose="02040503050406030204" pitchFamily="18" charset="0"/>
                  </a:rPr>
                  <a:t>ve</a:t>
                </a:r>
                <a:r>
                  <a:rPr lang="en-US" dirty="0">
                    <a:latin typeface="Cambria Math" panose="02040503050406030204" pitchFamily="18" charset="0"/>
                  </a:rPr>
                  <a:t> </a:t>
                </a:r>
                <a:r>
                  <a:rPr lang="en-US" dirty="0" err="1">
                    <a:latin typeface="Cambria Math" panose="02040503050406030204" pitchFamily="18" charset="0"/>
                  </a:rPr>
                  <a:t>sıcaklık</a:t>
                </a:r>
                <a:r>
                  <a:rPr lang="en-US" dirty="0">
                    <a:latin typeface="Cambria Math" panose="02040503050406030204" pitchFamily="18" charset="0"/>
                  </a:rPr>
                  <a:t> </a:t>
                </a:r>
                <a:r>
                  <a:rPr lang="en-US" dirty="0" err="1">
                    <a:latin typeface="Cambria Math" panose="02040503050406030204" pitchFamily="18" charset="0"/>
                  </a:rPr>
                  <a:t>arasındaki</a:t>
                </a:r>
                <a:r>
                  <a:rPr lang="en-US" dirty="0">
                    <a:latin typeface="Cambria Math" panose="02040503050406030204" pitchFamily="18" charset="0"/>
                  </a:rPr>
                  <a:t> </a:t>
                </a:r>
                <a:r>
                  <a:rPr lang="en-US" dirty="0" err="1">
                    <a:latin typeface="Cambria Math" panose="02040503050406030204" pitchFamily="18" charset="0"/>
                  </a:rPr>
                  <a:t>ilişki</a:t>
                </a:r>
                <a:r>
                  <a:rPr lang="en-US" dirty="0">
                    <a:latin typeface="Cambria Math" panose="02040503050406030204" pitchFamily="18" charset="0"/>
                  </a:rPr>
                  <a:t>, </a:t>
                </a:r>
                <a:r>
                  <a:rPr lang="en-US" dirty="0" err="1">
                    <a:latin typeface="Cambria Math" panose="02040503050406030204" pitchFamily="18" charset="0"/>
                  </a:rPr>
                  <a:t>Fourier'nin</a:t>
                </a:r>
                <a:r>
                  <a:rPr lang="en-US" dirty="0">
                    <a:latin typeface="Cambria Math" panose="02040503050406030204" pitchFamily="18" charset="0"/>
                  </a:rPr>
                  <a:t> </a:t>
                </a:r>
                <a:r>
                  <a:rPr lang="en-US" dirty="0" err="1">
                    <a:latin typeface="Cambria Math" panose="02040503050406030204" pitchFamily="18" charset="0"/>
                  </a:rPr>
                  <a:t>ısı</a:t>
                </a:r>
                <a:r>
                  <a:rPr lang="en-US" dirty="0">
                    <a:latin typeface="Cambria Math" panose="02040503050406030204" pitchFamily="18" charset="0"/>
                  </a:rPr>
                  <a:t> </a:t>
                </a:r>
                <a:r>
                  <a:rPr lang="en-US" dirty="0" err="1">
                    <a:latin typeface="Cambria Math" panose="02040503050406030204" pitchFamily="18" charset="0"/>
                  </a:rPr>
                  <a:t>iletimi</a:t>
                </a:r>
                <a:r>
                  <a:rPr lang="en-US" dirty="0">
                    <a:latin typeface="Cambria Math" panose="02040503050406030204" pitchFamily="18" charset="0"/>
                  </a:rPr>
                  <a:t> </a:t>
                </a:r>
                <a:r>
                  <a:rPr lang="en-US" dirty="0" err="1">
                    <a:latin typeface="Cambria Math" panose="02040503050406030204" pitchFamily="18" charset="0"/>
                  </a:rPr>
                  <a:t>yasa</a:t>
                </a:r>
                <a:r>
                  <a:rPr lang="tr-TR" dirty="0" err="1">
                    <a:latin typeface="Cambria Math" panose="02040503050406030204" pitchFamily="18" charset="0"/>
                  </a:rPr>
                  <a:t>sı</a:t>
                </a:r>
                <a:r>
                  <a:rPr lang="tr-TR" dirty="0">
                    <a:latin typeface="Cambria Math" panose="02040503050406030204" pitchFamily="18" charset="0"/>
                  </a:rPr>
                  <a:t> ile tanımlanır:</a:t>
                </a:r>
                <a:r>
                  <a:rPr lang="en-US" dirty="0">
                    <a:latin typeface="Cambria Math" panose="02040503050406030204" pitchFamily="18" charset="0"/>
                  </a:rPr>
                  <a:t> </a:t>
                </a:r>
                <a:endParaRPr lang="tr-TR" dirty="0">
                  <a:latin typeface="Cambria Math" panose="02040503050406030204" pitchFamily="18" charset="0"/>
                </a:endParaRPr>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a:latin typeface="Cambria Math" panose="02040503050406030204" pitchFamily="18" charset="0"/>
                            </a:rPr>
                            <m:t>𝑞</m:t>
                          </m:r>
                        </m:e>
                        <m:sub>
                          <m:r>
                            <a:rPr lang="tr-TR">
                              <a:latin typeface="Cambria Math" panose="02040503050406030204" pitchFamily="18" charset="0"/>
                            </a:rPr>
                            <m:t>1</m:t>
                          </m:r>
                        </m:sub>
                      </m:sSub>
                      <m:r>
                        <a:rPr lang="tr-TR">
                          <a:latin typeface="Cambria Math" panose="02040503050406030204" pitchFamily="18" charset="0"/>
                        </a:rPr>
                        <m:t>=−</m:t>
                      </m:r>
                      <m:r>
                        <a:rPr lang="tr-TR">
                          <a:latin typeface="Cambria Math" panose="02040503050406030204" pitchFamily="18" charset="0"/>
                        </a:rPr>
                        <m:t>𝑘</m:t>
                      </m:r>
                      <m:r>
                        <a:rPr lang="tr-TR" b="0" i="0" smtClean="0">
                          <a:latin typeface="Cambria Math" panose="02040503050406030204" pitchFamily="18" charset="0"/>
                        </a:rPr>
                        <m:t>′</m:t>
                      </m:r>
                      <m:f>
                        <m:fPr>
                          <m:ctrlPr>
                            <a:rPr lang="tr-TR" i="1">
                              <a:latin typeface="Cambria Math" panose="02040503050406030204" pitchFamily="18" charset="0"/>
                            </a:rPr>
                          </m:ctrlPr>
                        </m:fPr>
                        <m:num>
                          <m:r>
                            <a:rPr lang="tr-TR">
                              <a:latin typeface="Cambria Math" panose="02040503050406030204" pitchFamily="18" charset="0"/>
                            </a:rPr>
                            <m:t>𝜕</m:t>
                          </m:r>
                          <m:r>
                            <a:rPr lang="tr-TR">
                              <a:latin typeface="Cambria Math" panose="02040503050406030204" pitchFamily="18" charset="0"/>
                            </a:rPr>
                            <m:t>𝑇</m:t>
                          </m:r>
                        </m:num>
                        <m:den>
                          <m:r>
                            <a:rPr lang="tr-TR">
                              <a:latin typeface="Cambria Math" panose="02040503050406030204" pitchFamily="18" charset="0"/>
                            </a:rPr>
                            <m:t>𝜕</m:t>
                          </m:r>
                          <m:r>
                            <m:rPr>
                              <m:sty m:val="p"/>
                            </m:rPr>
                            <a:rPr lang="tr-TR" b="0" i="0" smtClean="0">
                              <a:latin typeface="Cambria Math" panose="02040503050406030204" pitchFamily="18" charset="0"/>
                            </a:rPr>
                            <m:t>x</m:t>
                          </m:r>
                        </m:den>
                      </m:f>
                    </m:oMath>
                  </m:oMathPara>
                </a14:m>
                <a:endParaRPr lang="tr-TR" dirty="0" smtClean="0"/>
              </a:p>
              <a:p>
                <a:pPr marL="109728" indent="0">
                  <a:buNone/>
                </a:pPr>
                <a:r>
                  <a:rPr lang="en-US" dirty="0"/>
                  <a:t>q </a:t>
                </a:r>
                <a14:m>
                  <m:oMath xmlns:m="http://schemas.openxmlformats.org/officeDocument/2006/math">
                    <m:r>
                      <a:rPr lang="en-US" i="1" dirty="0">
                        <a:latin typeface="Cambria Math" panose="02040503050406030204" pitchFamily="18" charset="0"/>
                        <a:ea typeface="Cambria Math" panose="02040503050406030204" pitchFamily="18" charset="0"/>
                      </a:rPr>
                      <m:t>→</m:t>
                    </m:r>
                  </m:oMath>
                </a14:m>
                <a:r>
                  <a:rPr lang="tr-TR" dirty="0"/>
                  <a:t> </a:t>
                </a:r>
                <a:r>
                  <a:rPr lang="tr-TR" dirty="0" smtClean="0"/>
                  <a:t>x</a:t>
                </a:r>
                <a:r>
                  <a:rPr lang="en-US" dirty="0" smtClean="0"/>
                  <a:t> </a:t>
                </a:r>
                <a:r>
                  <a:rPr lang="en-US" dirty="0" err="1"/>
                  <a:t>doğ</a:t>
                </a:r>
                <a:r>
                  <a:rPr lang="tr-TR" dirty="0"/>
                  <a:t>r</a:t>
                </a:r>
                <a:r>
                  <a:rPr lang="en-US" dirty="0" err="1"/>
                  <a:t>ultusundaki</a:t>
                </a:r>
                <a:r>
                  <a:rPr lang="en-US" dirty="0"/>
                  <a:t> </a:t>
                </a:r>
                <a:r>
                  <a:rPr lang="en-US" dirty="0" err="1"/>
                  <a:t>ısı</a:t>
                </a:r>
                <a:r>
                  <a:rPr lang="en-US" dirty="0"/>
                  <a:t> </a:t>
                </a:r>
                <a:r>
                  <a:rPr lang="en-US" dirty="0" err="1"/>
                  <a:t>akısı</a:t>
                </a:r>
                <a:r>
                  <a:rPr lang="en-US" dirty="0"/>
                  <a:t> </a:t>
                </a:r>
                <a14:m>
                  <m:oMath xmlns:m="http://schemas.openxmlformats.org/officeDocument/2006/math">
                    <m:r>
                      <a:rPr lang="en-US" i="1" dirty="0">
                        <a:latin typeface="Cambria Math" panose="02040503050406030204" pitchFamily="18" charset="0"/>
                      </a:rPr>
                      <m:t>[</m:t>
                    </m:r>
                    <m:r>
                      <a:rPr lang="en-US" i="1" dirty="0" err="1">
                        <a:latin typeface="Cambria Math" panose="02040503050406030204" pitchFamily="18" charset="0"/>
                      </a:rPr>
                      <m:t>𝑐𝑎𝑙</m:t>
                    </m:r>
                    <m:r>
                      <a:rPr lang="en-US" i="1" dirty="0">
                        <a:latin typeface="Cambria Math" panose="02040503050406030204" pitchFamily="18" charset="0"/>
                      </a:rPr>
                      <m:t>/(</m:t>
                    </m:r>
                    <m:r>
                      <a:rPr lang="en-US" i="1" dirty="0">
                        <a:latin typeface="Cambria Math" panose="02040503050406030204" pitchFamily="18" charset="0"/>
                      </a:rPr>
                      <m:t>𝑐𝑚</m:t>
                    </m:r>
                    <m:r>
                      <a:rPr lang="tr-TR" i="1" baseline="30000" dirty="0">
                        <a:latin typeface="Cambria Math" panose="02040503050406030204" pitchFamily="18" charset="0"/>
                      </a:rPr>
                      <m:t>2</m:t>
                    </m:r>
                    <m:r>
                      <a:rPr lang="en-US" i="1" dirty="0">
                        <a:latin typeface="Cambria Math" panose="02040503050406030204" pitchFamily="18" charset="0"/>
                      </a:rPr>
                      <m:t>.</m:t>
                    </m:r>
                    <m:r>
                      <a:rPr lang="en-US" i="1" dirty="0">
                        <a:latin typeface="Cambria Math" panose="02040503050406030204" pitchFamily="18" charset="0"/>
                      </a:rPr>
                      <m:t>𝑠</m:t>
                    </m:r>
                    <m:r>
                      <a:rPr lang="en-US" i="1" dirty="0">
                        <a:latin typeface="Cambria Math" panose="02040503050406030204" pitchFamily="18" charset="0"/>
                      </a:rPr>
                      <m:t>)], </m:t>
                    </m:r>
                  </m:oMath>
                </a14:m>
                <a:endParaRPr lang="tr-TR" dirty="0"/>
              </a:p>
              <a:p>
                <a:pPr marL="109728" indent="0">
                  <a:buNone/>
                </a:pPr>
                <a14:m>
                  <m:oMath xmlns:m="http://schemas.openxmlformats.org/officeDocument/2006/math">
                    <m:sSup>
                      <m:sSupPr>
                        <m:ctrlPr>
                          <a:rPr lang="tr-TR" i="1" dirty="0">
                            <a:latin typeface="Cambria Math" panose="02040503050406030204" pitchFamily="18" charset="0"/>
                          </a:rPr>
                        </m:ctrlPr>
                      </m:sSupPr>
                      <m:e>
                        <m:r>
                          <a:rPr lang="tr-TR" i="1" dirty="0">
                            <a:latin typeface="Cambria Math" panose="02040503050406030204" pitchFamily="18" charset="0"/>
                          </a:rPr>
                          <m:t>𝑘</m:t>
                        </m:r>
                      </m:e>
                      <m:sup>
                        <m:r>
                          <a:rPr lang="tr-TR" dirty="0">
                            <a:latin typeface="Cambria Math" panose="02040503050406030204" pitchFamily="18" charset="0"/>
                          </a:rPr>
                          <m:t>′</m:t>
                        </m:r>
                      </m:sup>
                    </m:sSup>
                    <m:r>
                      <a:rPr lang="tr-TR" i="1" dirty="0">
                        <a:latin typeface="Cambria Math" panose="02040503050406030204" pitchFamily="18" charset="0"/>
                        <a:ea typeface="Cambria Math" panose="02040503050406030204" pitchFamily="18" charset="0"/>
                      </a:rPr>
                      <m:t>→</m:t>
                    </m:r>
                  </m:oMath>
                </a14:m>
                <a:r>
                  <a:rPr lang="tr-TR" dirty="0"/>
                  <a:t> ısı iletim katsayısı </a:t>
                </a:r>
                <a14:m>
                  <m:oMath xmlns:m="http://schemas.openxmlformats.org/officeDocument/2006/math">
                    <m:r>
                      <a:rPr lang="en-US" i="1" dirty="0">
                        <a:latin typeface="Cambria Math" panose="02040503050406030204" pitchFamily="18" charset="0"/>
                      </a:rPr>
                      <m:t>[</m:t>
                    </m:r>
                    <m:r>
                      <a:rPr lang="en-US" i="1" dirty="0" err="1">
                        <a:latin typeface="Cambria Math" panose="02040503050406030204" pitchFamily="18" charset="0"/>
                      </a:rPr>
                      <m:t>𝑐𝑎𝑙</m:t>
                    </m:r>
                    <m:r>
                      <a:rPr lang="en-US" i="1" dirty="0">
                        <a:latin typeface="Cambria Math" panose="02040503050406030204" pitchFamily="18" charset="0"/>
                      </a:rPr>
                      <m:t>/(</m:t>
                    </m:r>
                    <m:r>
                      <a:rPr lang="en-US" i="1" dirty="0">
                        <a:latin typeface="Cambria Math" panose="02040503050406030204" pitchFamily="18" charset="0"/>
                      </a:rPr>
                      <m:t>𝑠</m:t>
                    </m:r>
                    <m:r>
                      <a:rPr lang="en-US" i="1" dirty="0">
                        <a:latin typeface="Cambria Math" panose="02040503050406030204" pitchFamily="18" charset="0"/>
                        <a:ea typeface="Cambria Math" panose="02040503050406030204" pitchFamily="18" charset="0"/>
                      </a:rPr>
                      <m:t>∙</m:t>
                    </m:r>
                    <m:r>
                      <a:rPr lang="tr-TR" i="1" dirty="0">
                        <a:latin typeface="Cambria Math" panose="02040503050406030204" pitchFamily="18" charset="0"/>
                        <a:ea typeface="Cambria Math" panose="02040503050406030204" pitchFamily="18" charset="0"/>
                      </a:rPr>
                      <m:t>𝑐𝑚</m:t>
                    </m:r>
                    <m:r>
                      <a:rPr lang="tr-TR" i="1" dirty="0">
                        <a:latin typeface="Cambria Math" panose="02040503050406030204" pitchFamily="18" charset="0"/>
                        <a:ea typeface="Cambria Math" panose="02040503050406030204" pitchFamily="18" charset="0"/>
                      </a:rPr>
                      <m:t>∙℃)],</m:t>
                    </m:r>
                  </m:oMath>
                </a14:m>
                <a:r>
                  <a:rPr lang="tr-TR" dirty="0"/>
                  <a:t> </a:t>
                </a:r>
                <a:endParaRPr lang="tr-TR" dirty="0" smtClean="0"/>
              </a:p>
              <a:p>
                <a:pPr marL="109728" indent="0">
                  <a:buNone/>
                </a:pPr>
                <a:r>
                  <a:rPr lang="tr-TR" dirty="0" smtClean="0"/>
                  <a:t>Eleman sıcaklığını karakterize etmek için doğrusal bir yaklaşım fonksiyonu kullanılıyorsa, </a:t>
                </a:r>
              </a:p>
              <a:p>
                <a:pPr marL="109728" indent="0">
                  <a:buNone/>
                </a:pPr>
                <a:r>
                  <a:rPr lang="tr-TR" dirty="0" smtClean="0"/>
                  <a:t>1 </a:t>
                </a:r>
                <a:r>
                  <a:rPr lang="tr-TR" dirty="0" err="1" smtClean="0"/>
                  <a:t>nolu</a:t>
                </a:r>
                <a:r>
                  <a:rPr lang="tr-TR" dirty="0" smtClean="0"/>
                  <a:t> düğüm noktasından elemana olan ısı akısı şöyle yazılabilir.</a:t>
                </a:r>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a:latin typeface="Cambria Math" panose="02040503050406030204" pitchFamily="18" charset="0"/>
                            </a:rPr>
                            <m:t>𝑞</m:t>
                          </m:r>
                        </m:e>
                        <m:sub>
                          <m:r>
                            <a:rPr lang="tr-TR" b="0" i="0" smtClean="0">
                              <a:latin typeface="Cambria Math" panose="02040503050406030204" pitchFamily="18" charset="0"/>
                            </a:rPr>
                            <m:t>1</m:t>
                          </m:r>
                        </m:sub>
                      </m:sSub>
                      <m:r>
                        <a:rPr lang="tr-TR">
                          <a:latin typeface="Cambria Math" panose="02040503050406030204" pitchFamily="18" charset="0"/>
                        </a:rPr>
                        <m:t>=</m:t>
                      </m:r>
                      <m:r>
                        <a:rPr lang="tr-TR">
                          <a:latin typeface="Cambria Math" panose="02040503050406030204" pitchFamily="18" charset="0"/>
                        </a:rPr>
                        <m:t>𝑘</m:t>
                      </m:r>
                      <m:r>
                        <a:rPr lang="tr-TR">
                          <a:latin typeface="Cambria Math" panose="02040503050406030204" pitchFamily="18" charset="0"/>
                        </a:rPr>
                        <m:t>′</m:t>
                      </m:r>
                      <m:f>
                        <m:fPr>
                          <m:ctrlPr>
                            <a:rPr lang="tr-TR" i="1">
                              <a:latin typeface="Cambria Math" panose="02040503050406030204" pitchFamily="18" charset="0"/>
                            </a:rPr>
                          </m:ctrlPr>
                        </m:fPr>
                        <m:num>
                          <m:sSub>
                            <m:sSubPr>
                              <m:ctrlPr>
                                <a:rPr lang="tr-TR" i="1" smtClean="0">
                                  <a:latin typeface="Cambria Math" panose="02040503050406030204" pitchFamily="18" charset="0"/>
                                </a:rPr>
                              </m:ctrlPr>
                            </m:sSubPr>
                            <m:e>
                              <m:r>
                                <a:rPr lang="tr-TR" b="0" i="1" smtClean="0">
                                  <a:latin typeface="Cambria Math" panose="02040503050406030204" pitchFamily="18" charset="0"/>
                                </a:rPr>
                                <m:t>𝑇</m:t>
                              </m:r>
                            </m:e>
                            <m:sub>
                              <m:r>
                                <a:rPr lang="tr-TR" b="0" i="1" smtClean="0">
                                  <a:latin typeface="Cambria Math" panose="02040503050406030204" pitchFamily="18" charset="0"/>
                                </a:rPr>
                                <m:t>1</m:t>
                              </m:r>
                            </m:sub>
                          </m:sSub>
                          <m:r>
                            <a:rPr lang="tr-TR" b="0" i="0"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𝑇</m:t>
                              </m:r>
                            </m:e>
                            <m:sub>
                              <m:r>
                                <a:rPr lang="tr-TR" b="0" i="1" smtClean="0">
                                  <a:latin typeface="Cambria Math" panose="02040503050406030204" pitchFamily="18" charset="0"/>
                                </a:rPr>
                                <m:t>2</m:t>
                              </m:r>
                            </m:sub>
                          </m:sSub>
                        </m:num>
                        <m:den>
                          <m:sSub>
                            <m:sSubPr>
                              <m:ctrlPr>
                                <a:rPr lang="tr-TR"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2</m:t>
                              </m:r>
                            </m:sub>
                          </m:sSub>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1</m:t>
                              </m:r>
                            </m:sub>
                          </m:sSub>
                        </m:den>
                      </m:f>
                    </m:oMath>
                  </m:oMathPara>
                </a14:m>
                <a:endParaRPr lang="tr-TR" dirty="0" smtClean="0"/>
              </a:p>
              <a:p>
                <a:pPr marL="109728" indent="0">
                  <a:buNone/>
                </a:pPr>
                <a:r>
                  <a:rPr lang="tr-TR" dirty="0" smtClean="0"/>
                  <a:t>2 </a:t>
                </a:r>
                <a:r>
                  <a:rPr lang="tr-TR" dirty="0" err="1"/>
                  <a:t>nolu</a:t>
                </a:r>
                <a:r>
                  <a:rPr lang="tr-TR" dirty="0"/>
                  <a:t> düğüm noktasından elemana olan ısı akısı </a:t>
                </a:r>
                <a:r>
                  <a:rPr lang="tr-TR" dirty="0" smtClean="0"/>
                  <a:t>ise şöyle </a:t>
                </a:r>
                <a:r>
                  <a:rPr lang="tr-TR" dirty="0"/>
                  <a:t>yazılabilir</a:t>
                </a:r>
                <a:r>
                  <a:rPr lang="tr-TR" dirty="0" smtClean="0"/>
                  <a:t>.</a:t>
                </a:r>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a:latin typeface="Cambria Math" panose="02040503050406030204" pitchFamily="18" charset="0"/>
                            </a:rPr>
                            <m:t>𝑞</m:t>
                          </m:r>
                        </m:e>
                        <m:sub>
                          <m:r>
                            <a:rPr lang="tr-TR" b="0" i="0" smtClean="0">
                              <a:latin typeface="Cambria Math" panose="02040503050406030204" pitchFamily="18" charset="0"/>
                            </a:rPr>
                            <m:t>2</m:t>
                          </m:r>
                        </m:sub>
                      </m:sSub>
                      <m:r>
                        <a:rPr lang="tr-TR">
                          <a:latin typeface="Cambria Math" panose="02040503050406030204" pitchFamily="18" charset="0"/>
                        </a:rPr>
                        <m:t>=</m:t>
                      </m:r>
                      <m:r>
                        <a:rPr lang="tr-TR">
                          <a:latin typeface="Cambria Math" panose="02040503050406030204" pitchFamily="18" charset="0"/>
                        </a:rPr>
                        <m:t>𝑘</m:t>
                      </m:r>
                      <m:r>
                        <a:rPr lang="tr-TR">
                          <a:latin typeface="Cambria Math" panose="02040503050406030204" pitchFamily="18" charset="0"/>
                        </a:rPr>
                        <m:t>′</m:t>
                      </m:r>
                      <m:f>
                        <m:fPr>
                          <m:ctrlPr>
                            <a:rPr lang="tr-TR" i="1">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𝑇</m:t>
                              </m:r>
                            </m:e>
                            <m:sub>
                              <m:r>
                                <a:rPr lang="tr-TR" b="0" i="1" smtClean="0">
                                  <a:latin typeface="Cambria Math" panose="02040503050406030204" pitchFamily="18" charset="0"/>
                                </a:rPr>
                                <m:t>2</m:t>
                              </m:r>
                            </m:sub>
                          </m:sSub>
                          <m:r>
                            <a:rPr lang="tr-TR">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𝑇</m:t>
                              </m:r>
                            </m:e>
                            <m:sub>
                              <m:r>
                                <a:rPr lang="tr-TR" b="0" i="1" smtClean="0">
                                  <a:latin typeface="Cambria Math" panose="02040503050406030204" pitchFamily="18" charset="0"/>
                                </a:rPr>
                                <m:t>1</m:t>
                              </m:r>
                            </m:sub>
                          </m:sSub>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oMath>
                  </m:oMathPara>
                </a14:m>
                <a:endParaRPr lang="tr-TR" dirty="0"/>
              </a:p>
              <a:p>
                <a:pPr marL="109728" indent="0">
                  <a:buNone/>
                </a:pPr>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t="-793"/>
                </a:stretch>
              </a:blipFill>
            </p:spPr>
            <p:txBody>
              <a:bodyPr/>
              <a:lstStyle/>
              <a:p>
                <a:r>
                  <a:rPr lang="tr-TR">
                    <a:noFill/>
                  </a:rPr>
                  <a:t> </a:t>
                </a:r>
              </a:p>
            </p:txBody>
          </p:sp>
        </mc:Fallback>
      </mc:AlternateContent>
      <p:pic>
        <p:nvPicPr>
          <p:cNvPr id="4" name="Picture 3"/>
          <p:cNvPicPr>
            <a:picLocks noChangeAspect="1"/>
          </p:cNvPicPr>
          <p:nvPr/>
        </p:nvPicPr>
        <p:blipFill>
          <a:blip r:embed="rId3"/>
          <a:stretch>
            <a:fillRect/>
          </a:stretch>
        </p:blipFill>
        <p:spPr>
          <a:xfrm>
            <a:off x="9921561" y="4322206"/>
            <a:ext cx="2030759" cy="2355281"/>
          </a:xfrm>
          <a:prstGeom prst="rect">
            <a:avLst/>
          </a:prstGeom>
        </p:spPr>
      </p:pic>
    </p:spTree>
    <p:extLst>
      <p:ext uri="{BB962C8B-B14F-4D97-AF65-F5344CB8AC3E}">
        <p14:creationId xmlns:p14="http://schemas.microsoft.com/office/powerpoint/2010/main" val="3167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Bir</a:t>
            </a:r>
            <a:r>
              <a:rPr lang="en-US" dirty="0"/>
              <a:t> </a:t>
            </a:r>
            <a:r>
              <a:rPr lang="en-US" dirty="0" err="1"/>
              <a:t>Boyutta</a:t>
            </a:r>
            <a:r>
              <a:rPr lang="en-US" dirty="0"/>
              <a:t> </a:t>
            </a:r>
            <a:r>
              <a:rPr lang="en-US" dirty="0" err="1"/>
              <a:t>Sonlu</a:t>
            </a:r>
            <a:r>
              <a:rPr lang="en-US" dirty="0"/>
              <a:t> </a:t>
            </a:r>
            <a:r>
              <a:rPr lang="en-US" dirty="0" err="1"/>
              <a:t>Eleman</a:t>
            </a:r>
            <a:r>
              <a:rPr lang="en-US" dirty="0"/>
              <a:t> </a:t>
            </a:r>
            <a:r>
              <a:rPr lang="en-US" dirty="0" err="1"/>
              <a:t>Uygulaması</a:t>
            </a:r>
            <a:endParaRPr lang="tr-TR"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09600" y="1232327"/>
                <a:ext cx="10972800" cy="5382550"/>
              </a:xfrm>
            </p:spPr>
            <p:txBody>
              <a:bodyPr>
                <a:normAutofit lnSpcReduction="10000"/>
              </a:bodyPr>
              <a:lstStyle/>
              <a:p>
                <a:pPr marL="109728" indent="0">
                  <a:buNone/>
                </a:pPr>
                <a:r>
                  <a:rPr lang="tr-TR" dirty="0" smtClean="0"/>
                  <a:t>Bu iki denklem, elemanın iç sıcaklık dağılımının (düğüm noktası sıcaklığı olarak) uçlardaki ısı akısıyla bağıntısını ifade etmektedir. Aslında bunlar bizim  </a:t>
                </a:r>
                <a:r>
                  <a:rPr lang="tr-TR" dirty="0"/>
                  <a:t>i</a:t>
                </a:r>
                <a:r>
                  <a:rPr lang="tr-TR" dirty="0" smtClean="0"/>
                  <a:t>stediğimiz eleman denklemlerini oluşturur. </a:t>
                </a:r>
                <a:r>
                  <a:rPr lang="tr-TR" dirty="0" err="1" smtClean="0"/>
                  <a:t>Fourier</a:t>
                </a:r>
                <a:r>
                  <a:rPr lang="tr-TR" dirty="0" smtClean="0"/>
                  <a:t> yasasının uçlardaki akıları sınırlardaki sıcaklık </a:t>
                </a:r>
                <a:r>
                  <a:rPr lang="tr-TR" dirty="0" err="1" smtClean="0"/>
                  <a:t>gradyeni</a:t>
                </a:r>
                <a:r>
                  <a:rPr lang="tr-TR" dirty="0" smtClean="0"/>
                  <a:t> cinsinden ifade etmek için kullanılabileceği </a:t>
                </a:r>
                <a:r>
                  <a:rPr lang="tr-TR" dirty="0" smtClean="0"/>
                  <a:t>göz önüne </a:t>
                </a:r>
                <a:r>
                  <a:rPr lang="tr-TR" dirty="0" smtClean="0"/>
                  <a:t>alınırsa, bu denklemler daha da basitleştirilebilir. Yani, </a:t>
                </a:r>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a:latin typeface="Cambria Math" panose="02040503050406030204" pitchFamily="18" charset="0"/>
                            </a:rPr>
                            <m:t>𝑞</m:t>
                          </m:r>
                        </m:e>
                        <m:sub>
                          <m:r>
                            <a:rPr lang="tr-TR">
                              <a:latin typeface="Cambria Math" panose="02040503050406030204" pitchFamily="18" charset="0"/>
                            </a:rPr>
                            <m:t>1</m:t>
                          </m:r>
                        </m:sub>
                      </m:sSub>
                      <m:r>
                        <a:rPr lang="tr-TR">
                          <a:latin typeface="Cambria Math" panose="02040503050406030204" pitchFamily="18" charset="0"/>
                        </a:rPr>
                        <m:t>=−</m:t>
                      </m:r>
                      <m:sSup>
                        <m:sSupPr>
                          <m:ctrlPr>
                            <a:rPr lang="tr-TR" i="1">
                              <a:latin typeface="Cambria Math" panose="02040503050406030204" pitchFamily="18" charset="0"/>
                            </a:rPr>
                          </m:ctrlPr>
                        </m:sSupPr>
                        <m:e>
                          <m:r>
                            <a:rPr lang="tr-TR">
                              <a:latin typeface="Cambria Math" panose="02040503050406030204" pitchFamily="18" charset="0"/>
                            </a:rPr>
                            <m:t>𝑘</m:t>
                          </m:r>
                        </m:e>
                        <m:sup>
                          <m:r>
                            <a:rPr lang="tr-TR" i="1">
                              <a:latin typeface="Cambria Math" panose="02040503050406030204" pitchFamily="18" charset="0"/>
                            </a:rPr>
                            <m:t>′</m:t>
                          </m:r>
                        </m:sup>
                      </m:sSup>
                      <m:f>
                        <m:fPr>
                          <m:ctrlPr>
                            <a:rPr lang="tr-TR" i="1">
                              <a:latin typeface="Cambria Math" panose="02040503050406030204" pitchFamily="18" charset="0"/>
                            </a:rPr>
                          </m:ctrlPr>
                        </m:fPr>
                        <m:num>
                          <m:r>
                            <a:rPr lang="tr-TR">
                              <a:latin typeface="Cambria Math" panose="02040503050406030204" pitchFamily="18" charset="0"/>
                            </a:rPr>
                            <m:t>𝜕</m:t>
                          </m:r>
                          <m:r>
                            <a:rPr lang="tr-TR">
                              <a:latin typeface="Cambria Math" panose="02040503050406030204" pitchFamily="18" charset="0"/>
                            </a:rPr>
                            <m:t>𝑇</m:t>
                          </m:r>
                          <m:d>
                            <m:dPr>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e>
                          </m:d>
                        </m:num>
                        <m:den>
                          <m:r>
                            <a:rPr lang="tr-TR">
                              <a:latin typeface="Cambria Math" panose="02040503050406030204" pitchFamily="18" charset="0"/>
                            </a:rPr>
                            <m:t>𝜕</m:t>
                          </m:r>
                          <m:r>
                            <m:rPr>
                              <m:sty m:val="p"/>
                            </m:rPr>
                            <a:rPr lang="tr-TR">
                              <a:latin typeface="Cambria Math" panose="02040503050406030204" pitchFamily="18" charset="0"/>
                            </a:rPr>
                            <m:t>x</m:t>
                          </m:r>
                        </m:den>
                      </m:f>
                      <m:r>
                        <a:rPr lang="tr-TR" b="0" i="1" smtClean="0">
                          <a:latin typeface="Cambria Math" panose="02040503050406030204" pitchFamily="18" charset="0"/>
                        </a:rPr>
                        <m:t>,</m:t>
                      </m:r>
                      <m:sSub>
                        <m:sSubPr>
                          <m:ctrlPr>
                            <a:rPr lang="tr-TR" i="1">
                              <a:latin typeface="Cambria Math" panose="02040503050406030204" pitchFamily="18" charset="0"/>
                            </a:rPr>
                          </m:ctrlPr>
                        </m:sSubPr>
                        <m:e>
                          <m:r>
                            <a:rPr lang="tr-TR">
                              <a:latin typeface="Cambria Math" panose="02040503050406030204" pitchFamily="18" charset="0"/>
                            </a:rPr>
                            <m:t>𝑞</m:t>
                          </m:r>
                        </m:e>
                        <m:sub>
                          <m:r>
                            <a:rPr lang="tr-TR" b="0" i="0" smtClean="0">
                              <a:latin typeface="Cambria Math" panose="02040503050406030204" pitchFamily="18" charset="0"/>
                            </a:rPr>
                            <m:t>2</m:t>
                          </m:r>
                        </m:sub>
                      </m:sSub>
                      <m:r>
                        <a:rPr lang="tr-TR">
                          <a:latin typeface="Cambria Math" panose="02040503050406030204" pitchFamily="18" charset="0"/>
                        </a:rPr>
                        <m:t>=</m:t>
                      </m:r>
                      <m:sSup>
                        <m:sSupPr>
                          <m:ctrlPr>
                            <a:rPr lang="tr-TR" i="1">
                              <a:latin typeface="Cambria Math" panose="02040503050406030204" pitchFamily="18" charset="0"/>
                            </a:rPr>
                          </m:ctrlPr>
                        </m:sSupPr>
                        <m:e>
                          <m:r>
                            <a:rPr lang="tr-TR">
                              <a:latin typeface="Cambria Math" panose="02040503050406030204" pitchFamily="18" charset="0"/>
                            </a:rPr>
                            <m:t>𝑘</m:t>
                          </m:r>
                        </m:e>
                        <m:sup>
                          <m:r>
                            <a:rPr lang="tr-TR" i="1">
                              <a:latin typeface="Cambria Math" panose="02040503050406030204" pitchFamily="18" charset="0"/>
                            </a:rPr>
                            <m:t>′</m:t>
                          </m:r>
                        </m:sup>
                      </m:sSup>
                      <m:f>
                        <m:fPr>
                          <m:ctrlPr>
                            <a:rPr lang="tr-TR" i="1">
                              <a:latin typeface="Cambria Math" panose="02040503050406030204" pitchFamily="18" charset="0"/>
                            </a:rPr>
                          </m:ctrlPr>
                        </m:fPr>
                        <m:num>
                          <m:r>
                            <a:rPr lang="tr-TR">
                              <a:latin typeface="Cambria Math" panose="02040503050406030204" pitchFamily="18" charset="0"/>
                            </a:rPr>
                            <m:t>𝜕</m:t>
                          </m:r>
                          <m:r>
                            <a:rPr lang="tr-TR">
                              <a:latin typeface="Cambria Math" panose="02040503050406030204" pitchFamily="18" charset="0"/>
                            </a:rPr>
                            <m:t>𝑇</m:t>
                          </m:r>
                          <m:d>
                            <m:dPr>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b="0" i="1" smtClean="0">
                                      <a:latin typeface="Cambria Math" panose="02040503050406030204" pitchFamily="18" charset="0"/>
                                    </a:rPr>
                                    <m:t>2</m:t>
                                  </m:r>
                                </m:sub>
                              </m:sSub>
                            </m:e>
                          </m:d>
                        </m:num>
                        <m:den>
                          <m:r>
                            <a:rPr lang="tr-TR">
                              <a:latin typeface="Cambria Math" panose="02040503050406030204" pitchFamily="18" charset="0"/>
                            </a:rPr>
                            <m:t>𝜕</m:t>
                          </m:r>
                          <m:r>
                            <m:rPr>
                              <m:sty m:val="p"/>
                            </m:rPr>
                            <a:rPr lang="tr-TR">
                              <a:latin typeface="Cambria Math" panose="02040503050406030204" pitchFamily="18" charset="0"/>
                            </a:rPr>
                            <m:t>x</m:t>
                          </m:r>
                        </m:den>
                      </m:f>
                    </m:oMath>
                  </m:oMathPara>
                </a14:m>
                <a:endParaRPr lang="tr-TR" i="1" dirty="0" smtClean="0">
                  <a:latin typeface="Cambria Math" panose="02040503050406030204" pitchFamily="18" charset="0"/>
                </a:endParaRPr>
              </a:p>
              <a:p>
                <a:pPr marL="109728" indent="0">
                  <a:buNone/>
                </a:pPr>
                <a:r>
                  <a:rPr lang="tr-TR" dirty="0" smtClean="0"/>
                  <a:t>şeklinde elde edilen ifadeler eleman denklemlerinde yerine konursa, </a:t>
                </a:r>
                <a:br>
                  <a:rPr lang="tr-TR" dirty="0" smtClean="0"/>
                </a:br>
                <a14:m>
                  <m:oMathPara xmlns:m="http://schemas.openxmlformats.org/officeDocument/2006/math">
                    <m:oMathParaPr>
                      <m:jc m:val="centerGroup"/>
                    </m:oMathParaPr>
                    <m:oMath xmlns:m="http://schemas.openxmlformats.org/officeDocument/2006/math">
                      <m:f>
                        <m:fPr>
                          <m:ctrlPr>
                            <a:rPr lang="tr-TR" i="1">
                              <a:latin typeface="Cambria Math" panose="02040503050406030204" pitchFamily="18" charset="0"/>
                            </a:rPr>
                          </m:ctrlPr>
                        </m:fPr>
                        <m:num>
                          <m:r>
                            <a:rPr lang="tr-TR" i="1">
                              <a:latin typeface="Cambria Math" panose="02040503050406030204" pitchFamily="18" charset="0"/>
                            </a:rPr>
                            <m:t>1</m:t>
                          </m:r>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d>
                        <m:dPr>
                          <m:begChr m:val="["/>
                          <m:endChr m:val="]"/>
                          <m:ctrlPr>
                            <a:rPr lang="tr-TR" i="1" smtClean="0">
                              <a:latin typeface="Cambria Math" panose="02040503050406030204" pitchFamily="18" charset="0"/>
                            </a:rPr>
                          </m:ctrlPr>
                        </m:dPr>
                        <m:e>
                          <m:m>
                            <m:mPr>
                              <m:mcs>
                                <m:mc>
                                  <m:mcPr>
                                    <m:count m:val="2"/>
                                    <m:mcJc m:val="center"/>
                                  </m:mcPr>
                                </m:mc>
                              </m:mcs>
                              <m:ctrlPr>
                                <a:rPr lang="tr-TR" i="1" smtClean="0">
                                  <a:latin typeface="Cambria Math" panose="02040503050406030204" pitchFamily="18" charset="0"/>
                                </a:rPr>
                              </m:ctrlPr>
                            </m:mPr>
                            <m:mr>
                              <m:e>
                                <m:r>
                                  <m:rPr>
                                    <m:brk m:alnAt="7"/>
                                  </m:rPr>
                                  <a:rPr lang="tr-TR" b="0" i="1" smtClean="0">
                                    <a:latin typeface="Cambria Math" panose="02040503050406030204" pitchFamily="18" charset="0"/>
                                  </a:rPr>
                                  <m:t>1</m:t>
                                </m:r>
                              </m:e>
                              <m:e>
                                <m:r>
                                  <a:rPr lang="tr-TR" b="0" i="1" smtClean="0">
                                    <a:latin typeface="Cambria Math" panose="02040503050406030204" pitchFamily="18" charset="0"/>
                                  </a:rPr>
                                  <m:t>−1</m:t>
                                </m:r>
                              </m:e>
                            </m:mr>
                            <m:mr>
                              <m:e>
                                <m:r>
                                  <a:rPr lang="tr-TR" b="0" i="1" smtClean="0">
                                    <a:latin typeface="Cambria Math" panose="02040503050406030204" pitchFamily="18" charset="0"/>
                                  </a:rPr>
                                  <m:t>−1</m:t>
                                </m:r>
                              </m:e>
                              <m:e>
                                <m:r>
                                  <a:rPr lang="tr-TR" b="0" i="1" smtClean="0">
                                    <a:latin typeface="Cambria Math" panose="02040503050406030204" pitchFamily="18" charset="0"/>
                                  </a:rPr>
                                  <m:t>1</m:t>
                                </m:r>
                              </m:e>
                            </m:mr>
                          </m:m>
                        </m:e>
                      </m:d>
                      <m:d>
                        <m:dPr>
                          <m:begChr m:val="{"/>
                          <m:endChr m:val="}"/>
                          <m:ctrlPr>
                            <a:rPr lang="tr-TR" i="1" smtClean="0">
                              <a:latin typeface="Cambria Math" panose="02040503050406030204" pitchFamily="18" charset="0"/>
                            </a:rPr>
                          </m:ctrlPr>
                        </m:dPr>
                        <m:e>
                          <m:m>
                            <m:mPr>
                              <m:mcs>
                                <m:mc>
                                  <m:mcPr>
                                    <m:count m:val="1"/>
                                    <m:mcJc m:val="center"/>
                                  </m:mcPr>
                                </m:mc>
                              </m:mcs>
                              <m:ctrlPr>
                                <a:rPr lang="tr-TR" i="1" smtClean="0">
                                  <a:latin typeface="Cambria Math" panose="02040503050406030204" pitchFamily="18" charset="0"/>
                                </a:rPr>
                              </m:ctrlPr>
                            </m:mPr>
                            <m:mr>
                              <m:e>
                                <m:sSub>
                                  <m:sSubPr>
                                    <m:ctrlPr>
                                      <a:rPr lang="tr-TR" i="1">
                                        <a:latin typeface="Cambria Math" panose="02040503050406030204" pitchFamily="18" charset="0"/>
                                      </a:rPr>
                                    </m:ctrlPr>
                                  </m:sSubPr>
                                  <m:e>
                                    <m:r>
                                      <a:rPr lang="tr-TR" i="1">
                                        <a:latin typeface="Cambria Math" panose="02040503050406030204" pitchFamily="18" charset="0"/>
                                      </a:rPr>
                                      <m:t>𝑇</m:t>
                                    </m:r>
                                  </m:e>
                                  <m:sub>
                                    <m:r>
                                      <a:rPr lang="tr-TR" i="1">
                                        <a:latin typeface="Cambria Math" panose="02040503050406030204" pitchFamily="18" charset="0"/>
                                      </a:rPr>
                                      <m:t>1</m:t>
                                    </m:r>
                                  </m:sub>
                                </m:sSub>
                              </m:e>
                            </m:mr>
                            <m:mr>
                              <m:e>
                                <m:sSub>
                                  <m:sSubPr>
                                    <m:ctrlPr>
                                      <a:rPr lang="tr-TR" i="1">
                                        <a:latin typeface="Cambria Math" panose="02040503050406030204" pitchFamily="18" charset="0"/>
                                      </a:rPr>
                                    </m:ctrlPr>
                                  </m:sSubPr>
                                  <m:e>
                                    <m:r>
                                      <a:rPr lang="tr-TR" i="1">
                                        <a:latin typeface="Cambria Math" panose="02040503050406030204" pitchFamily="18" charset="0"/>
                                      </a:rPr>
                                      <m:t>𝑇</m:t>
                                    </m:r>
                                  </m:e>
                                  <m:sub>
                                    <m:r>
                                      <a:rPr lang="tr-TR" i="1">
                                        <a:latin typeface="Cambria Math" panose="02040503050406030204" pitchFamily="18" charset="0"/>
                                      </a:rPr>
                                      <m:t>2</m:t>
                                    </m:r>
                                  </m:sub>
                                </m:sSub>
                              </m:e>
                            </m:mr>
                          </m:m>
                        </m:e>
                      </m:d>
                      <m:r>
                        <a:rPr lang="tr-TR" b="0" i="1" smtClean="0">
                          <a:latin typeface="Cambria Math" panose="02040503050406030204" pitchFamily="18" charset="0"/>
                        </a:rPr>
                        <m:t>=</m:t>
                      </m:r>
                      <m:d>
                        <m:dPr>
                          <m:begChr m:val="{"/>
                          <m:endChr m:val="}"/>
                          <m:ctrlPr>
                            <a:rPr lang="tr-TR" i="1">
                              <a:latin typeface="Cambria Math" panose="02040503050406030204" pitchFamily="18" charset="0"/>
                            </a:rPr>
                          </m:ctrlPr>
                        </m:dPr>
                        <m:e>
                          <m:m>
                            <m:mPr>
                              <m:mcs>
                                <m:mc>
                                  <m:mcPr>
                                    <m:count m:val="1"/>
                                    <m:mcJc m:val="center"/>
                                  </m:mcPr>
                                </m:mc>
                              </m:mcs>
                              <m:ctrlPr>
                                <a:rPr lang="tr-TR" i="1">
                                  <a:latin typeface="Cambria Math" panose="02040503050406030204" pitchFamily="18" charset="0"/>
                                </a:rPr>
                              </m:ctrlPr>
                            </m:mPr>
                            <m:mr>
                              <m:e>
                                <m:r>
                                  <m:rPr>
                                    <m:brk m:alnAt="7"/>
                                  </m:rPr>
                                  <a:rPr lang="tr-TR" b="0" i="1" smtClean="0">
                                    <a:latin typeface="Cambria Math" panose="02040503050406030204" pitchFamily="18" charset="0"/>
                                  </a:rPr>
                                  <m:t>−</m:t>
                                </m:r>
                                <m:f>
                                  <m:fPr>
                                    <m:ctrlPr>
                                      <a:rPr lang="tr-TR" i="1">
                                        <a:latin typeface="Cambria Math" panose="02040503050406030204" pitchFamily="18" charset="0"/>
                                      </a:rPr>
                                    </m:ctrlPr>
                                  </m:fPr>
                                  <m:num>
                                    <m:r>
                                      <a:rPr lang="tr-TR">
                                        <a:latin typeface="Cambria Math" panose="02040503050406030204" pitchFamily="18" charset="0"/>
                                      </a:rPr>
                                      <m:t>𝜕</m:t>
                                    </m:r>
                                    <m:r>
                                      <a:rPr lang="tr-TR">
                                        <a:latin typeface="Cambria Math" panose="02040503050406030204" pitchFamily="18" charset="0"/>
                                      </a:rPr>
                                      <m:t>𝑇</m:t>
                                    </m:r>
                                    <m:d>
                                      <m:dPr>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e>
                                    </m:d>
                                  </m:num>
                                  <m:den>
                                    <m:r>
                                      <a:rPr lang="tr-TR">
                                        <a:latin typeface="Cambria Math" panose="02040503050406030204" pitchFamily="18" charset="0"/>
                                      </a:rPr>
                                      <m:t>𝜕</m:t>
                                    </m:r>
                                    <m:r>
                                      <m:rPr>
                                        <m:sty m:val="p"/>
                                      </m:rPr>
                                      <a:rPr lang="tr-TR">
                                        <a:latin typeface="Cambria Math" panose="02040503050406030204" pitchFamily="18" charset="0"/>
                                      </a:rPr>
                                      <m:t>x</m:t>
                                    </m:r>
                                  </m:den>
                                </m:f>
                              </m:e>
                            </m:mr>
                            <m:mr>
                              <m:e>
                                <m:r>
                                  <a:rPr lang="tr-TR" b="0" i="1" smtClean="0">
                                    <a:latin typeface="Cambria Math" panose="02040503050406030204" pitchFamily="18" charset="0"/>
                                  </a:rPr>
                                  <m:t>−</m:t>
                                </m:r>
                                <m:f>
                                  <m:fPr>
                                    <m:ctrlPr>
                                      <a:rPr lang="tr-TR" i="1">
                                        <a:latin typeface="Cambria Math" panose="02040503050406030204" pitchFamily="18" charset="0"/>
                                      </a:rPr>
                                    </m:ctrlPr>
                                  </m:fPr>
                                  <m:num>
                                    <m:r>
                                      <a:rPr lang="tr-TR">
                                        <a:latin typeface="Cambria Math" panose="02040503050406030204" pitchFamily="18" charset="0"/>
                                      </a:rPr>
                                      <m:t>𝜕</m:t>
                                    </m:r>
                                    <m:r>
                                      <a:rPr lang="tr-TR">
                                        <a:latin typeface="Cambria Math" panose="02040503050406030204" pitchFamily="18" charset="0"/>
                                      </a:rPr>
                                      <m:t>𝑇</m:t>
                                    </m:r>
                                    <m:d>
                                      <m:dPr>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e>
                                    </m:d>
                                  </m:num>
                                  <m:den>
                                    <m:r>
                                      <a:rPr lang="tr-TR">
                                        <a:latin typeface="Cambria Math" panose="02040503050406030204" pitchFamily="18" charset="0"/>
                                      </a:rPr>
                                      <m:t>𝜕</m:t>
                                    </m:r>
                                    <m:r>
                                      <m:rPr>
                                        <m:sty m:val="p"/>
                                      </m:rPr>
                                      <a:rPr lang="tr-TR">
                                        <a:latin typeface="Cambria Math" panose="02040503050406030204" pitchFamily="18" charset="0"/>
                                      </a:rPr>
                                      <m:t>x</m:t>
                                    </m:r>
                                  </m:den>
                                </m:f>
                              </m:e>
                            </m:mr>
                          </m:m>
                        </m:e>
                      </m:d>
                    </m:oMath>
                  </m:oMathPara>
                </a14:m>
                <a:r>
                  <a:rPr lang="tr-TR" dirty="0" smtClean="0"/>
                  <a:t/>
                </a:r>
                <a:br>
                  <a:rPr lang="tr-TR" dirty="0" smtClean="0"/>
                </a:br>
                <a:r>
                  <a:rPr lang="tr-TR" dirty="0" smtClean="0"/>
                  <a:t>elde edilir. Dikkat ederseniz Eşitlik 31.14, Eşitlik 31.9 ile </a:t>
                </a:r>
                <a:r>
                  <a:rPr lang="tr-TR" dirty="0"/>
                  <a:t>a</a:t>
                </a:r>
                <a:r>
                  <a:rPr lang="tr-TR" dirty="0" smtClean="0"/>
                  <a:t>ynı formdadır. </a:t>
                </a:r>
                <a:r>
                  <a:rPr lang="tr-TR" dirty="0" smtClean="0"/>
                  <a:t>Böylece</a:t>
                </a:r>
                <a:r>
                  <a:rPr lang="tr-TR" dirty="0" smtClean="0"/>
                  <a:t>, sistemimizdeki tipik bir elemanın davranışını tanımlayan bir </a:t>
                </a:r>
                <a:r>
                  <a:rPr lang="tr-TR" smtClean="0"/>
                  <a:t>matris </a:t>
                </a:r>
                <a:r>
                  <a:rPr lang="tr-TR" smtClean="0"/>
                  <a:t>eşitliğini üretmeyi </a:t>
                </a:r>
                <a:r>
                  <a:rPr lang="tr-TR" dirty="0" smtClean="0"/>
                  <a:t>başardık. </a:t>
                </a:r>
                <a:endParaRPr lang="tr-TR"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09600" y="1232327"/>
                <a:ext cx="10972800" cy="5382550"/>
              </a:xfrm>
              <a:blipFill rotWithShape="0">
                <a:blip r:embed="rId2"/>
                <a:stretch>
                  <a:fillRect t="-1586" r="-1000"/>
                </a:stretch>
              </a:blipFill>
            </p:spPr>
            <p:txBody>
              <a:bodyPr/>
              <a:lstStyle/>
              <a:p>
                <a:r>
                  <a:rPr lang="tr-TR">
                    <a:noFill/>
                  </a:rPr>
                  <a:t> </a:t>
                </a:r>
              </a:p>
            </p:txBody>
          </p:sp>
        </mc:Fallback>
      </mc:AlternateContent>
    </p:spTree>
    <p:extLst>
      <p:ext uri="{BB962C8B-B14F-4D97-AF65-F5344CB8AC3E}">
        <p14:creationId xmlns:p14="http://schemas.microsoft.com/office/powerpoint/2010/main" val="129555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Kısmi Diferansiyel Denklemler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tr-TR" dirty="0" smtClean="0">
                    <a:solidFill>
                      <a:srgbClr val="FF0000"/>
                    </a:solidFill>
                  </a:rPr>
                  <a:t>Hiperbolik</a:t>
                </a:r>
                <a:r>
                  <a:rPr lang="en-US" dirty="0" smtClean="0">
                    <a:solidFill>
                      <a:srgbClr val="FF0000"/>
                    </a:solidFill>
                  </a:rPr>
                  <a:t> </a:t>
                </a:r>
                <a:r>
                  <a:rPr lang="en-US" dirty="0" err="1" smtClean="0">
                    <a:solidFill>
                      <a:srgbClr val="FF0000"/>
                    </a:solidFill>
                  </a:rPr>
                  <a:t>denklemler</a:t>
                </a:r>
                <a:r>
                  <a:rPr lang="tr-TR" dirty="0"/>
                  <a:t>’de</a:t>
                </a:r>
                <a:r>
                  <a:rPr lang="en-US" dirty="0"/>
                  <a:t> </a:t>
                </a:r>
                <a:r>
                  <a:rPr lang="tr-TR" dirty="0" smtClean="0"/>
                  <a:t>parabolik denklemeler gibi yayılma problemlerinin çözümü için kullanılırlar, örneğin aşağıdaki dalga denkleminin de olduğu gibi</a:t>
                </a:r>
              </a:p>
              <a:p>
                <a:pPr marL="109728" indent="0">
                  <a:buNone/>
                </a:pPr>
                <a14:m>
                  <m:oMathPara xmlns:m="http://schemas.openxmlformats.org/officeDocument/2006/math">
                    <m:oMathParaPr>
                      <m:jc m:val="centerGroup"/>
                    </m:oMathParaPr>
                    <m:oMath xmlns:m="http://schemas.openxmlformats.org/officeDocument/2006/math">
                      <m:f>
                        <m:fPr>
                          <m:ctrlPr>
                            <a:rPr lang="tr-TR" i="1" smtClean="0">
                              <a:latin typeface="Cambria Math" panose="02040503050406030204" pitchFamily="18" charset="0"/>
                            </a:rPr>
                          </m:ctrlPr>
                        </m:fPr>
                        <m:num>
                          <m:r>
                            <a:rPr lang="tr-TR" i="1" smtClean="0">
                              <a:latin typeface="Cambria Math" panose="02040503050406030204" pitchFamily="18" charset="0"/>
                            </a:rPr>
                            <m:t>𝜕</m:t>
                          </m:r>
                          <m:r>
                            <a:rPr lang="tr-TR" b="0" i="1" baseline="30000" smtClean="0">
                              <a:latin typeface="Cambria Math" panose="02040503050406030204" pitchFamily="18" charset="0"/>
                            </a:rPr>
                            <m:t>2</m:t>
                          </m:r>
                          <m:r>
                            <a:rPr lang="tr-TR" i="1" smtClean="0">
                              <a:latin typeface="Cambria Math" panose="02040503050406030204" pitchFamily="18" charset="0"/>
                            </a:rPr>
                            <m:t>𝑦</m:t>
                          </m:r>
                        </m:num>
                        <m:den>
                          <m:r>
                            <a:rPr lang="tr-TR" i="1" smtClean="0">
                              <a:latin typeface="Cambria Math" panose="02040503050406030204" pitchFamily="18" charset="0"/>
                            </a:rPr>
                            <m:t>𝜕</m:t>
                          </m:r>
                          <m:r>
                            <a:rPr lang="tr-TR" i="1" smtClean="0">
                              <a:latin typeface="Cambria Math" panose="02040503050406030204" pitchFamily="18" charset="0"/>
                            </a:rPr>
                            <m:t>𝑥</m:t>
                          </m:r>
                          <m:r>
                            <a:rPr lang="tr-TR" b="0" i="1" baseline="30000" smtClean="0">
                              <a:latin typeface="Cambria Math" panose="02040503050406030204" pitchFamily="18" charset="0"/>
                            </a:rPr>
                            <m:t>2</m:t>
                          </m:r>
                        </m:den>
                      </m:f>
                      <m:r>
                        <a:rPr lang="tr-TR" b="0" i="1" smtClean="0">
                          <a:latin typeface="Cambria Math" panose="02040503050406030204" pitchFamily="18" charset="0"/>
                        </a:rPr>
                        <m:t>=</m:t>
                      </m:r>
                      <m:f>
                        <m:fPr>
                          <m:ctrlPr>
                            <a:rPr lang="tr-TR" i="1">
                              <a:latin typeface="Cambria Math" panose="02040503050406030204" pitchFamily="18" charset="0"/>
                            </a:rPr>
                          </m:ctrlPr>
                        </m:fPr>
                        <m:num>
                          <m:r>
                            <a:rPr lang="tr-TR" b="0" i="1" smtClean="0">
                              <a:latin typeface="Cambria Math" panose="02040503050406030204" pitchFamily="18" charset="0"/>
                            </a:rPr>
                            <m:t>1</m:t>
                          </m:r>
                        </m:num>
                        <m:den>
                          <m:r>
                            <a:rPr lang="tr-TR" b="0" i="1" smtClean="0">
                              <a:latin typeface="Cambria Math" panose="02040503050406030204" pitchFamily="18" charset="0"/>
                            </a:rPr>
                            <m:t>𝑐</m:t>
                          </m:r>
                          <m:r>
                            <a:rPr lang="tr-TR" i="1" baseline="30000">
                              <a:latin typeface="Cambria Math" panose="02040503050406030204" pitchFamily="18" charset="0"/>
                            </a:rPr>
                            <m:t>2</m:t>
                          </m:r>
                        </m:den>
                      </m:f>
                      <m:f>
                        <m:fPr>
                          <m:ctrlPr>
                            <a:rPr lang="tr-TR" i="1">
                              <a:latin typeface="Cambria Math" panose="02040503050406030204" pitchFamily="18" charset="0"/>
                            </a:rPr>
                          </m:ctrlPr>
                        </m:fPr>
                        <m:num>
                          <m:r>
                            <a:rPr lang="tr-TR" i="1">
                              <a:latin typeface="Cambria Math" panose="02040503050406030204" pitchFamily="18" charset="0"/>
                            </a:rPr>
                            <m:t>𝜕</m:t>
                          </m:r>
                          <m:r>
                            <a:rPr lang="tr-TR" i="1" baseline="30000">
                              <a:latin typeface="Cambria Math" panose="02040503050406030204" pitchFamily="18" charset="0"/>
                            </a:rPr>
                            <m:t>2</m:t>
                          </m:r>
                          <m:r>
                            <a:rPr lang="tr-TR" i="1">
                              <a:latin typeface="Cambria Math" panose="02040503050406030204" pitchFamily="18" charset="0"/>
                            </a:rPr>
                            <m:t>𝑦</m:t>
                          </m:r>
                        </m:num>
                        <m:den>
                          <m:r>
                            <a:rPr lang="tr-TR" i="1">
                              <a:latin typeface="Cambria Math" panose="02040503050406030204" pitchFamily="18" charset="0"/>
                            </a:rPr>
                            <m:t>𝜕</m:t>
                          </m:r>
                          <m:r>
                            <a:rPr lang="tr-TR" b="0" i="1" smtClean="0">
                              <a:latin typeface="Cambria Math" panose="02040503050406030204" pitchFamily="18" charset="0"/>
                            </a:rPr>
                            <m:t>𝑡</m:t>
                          </m:r>
                          <m:r>
                            <a:rPr lang="tr-TR" i="1" baseline="30000">
                              <a:latin typeface="Cambria Math" panose="02040503050406030204" pitchFamily="18" charset="0"/>
                            </a:rPr>
                            <m:t>2</m:t>
                          </m:r>
                        </m:den>
                      </m:f>
                    </m:oMath>
                  </m:oMathPara>
                </a14:m>
                <a:endParaRPr lang="tr-TR" dirty="0" smtClean="0"/>
              </a:p>
              <a:p>
                <a:r>
                  <a:rPr lang="tr-TR" dirty="0" smtClean="0"/>
                  <a:t>B</a:t>
                </a:r>
                <a:r>
                  <a:rPr lang="en-US" dirty="0" err="1" smtClean="0"/>
                  <a:t>ilinmeye</a:t>
                </a:r>
                <a:r>
                  <a:rPr lang="tr-TR" dirty="0" err="1" smtClean="0"/>
                  <a:t>nler</a:t>
                </a:r>
                <a:r>
                  <a:rPr lang="en-US" dirty="0" smtClean="0"/>
                  <a:t> </a:t>
                </a:r>
                <a:r>
                  <a:rPr lang="en-US" dirty="0" err="1"/>
                  <a:t>zamana</a:t>
                </a:r>
                <a:r>
                  <a:rPr lang="en-US" dirty="0"/>
                  <a:t> </a:t>
                </a:r>
                <a:r>
                  <a:rPr lang="en-US" dirty="0" err="1"/>
                  <a:t>göre</a:t>
                </a:r>
                <a:r>
                  <a:rPr lang="en-US" dirty="0"/>
                  <a:t> </a:t>
                </a:r>
                <a:r>
                  <a:rPr lang="en-US" dirty="0" err="1"/>
                  <a:t>ikinci</a:t>
                </a:r>
                <a:r>
                  <a:rPr lang="en-US" dirty="0"/>
                  <a:t> </a:t>
                </a:r>
                <a:r>
                  <a:rPr lang="en-US" dirty="0" err="1"/>
                  <a:t>türevle</a:t>
                </a:r>
                <a:r>
                  <a:rPr lang="en-US" dirty="0"/>
                  <a:t> </a:t>
                </a:r>
                <a:r>
                  <a:rPr lang="en-US" dirty="0" err="1" smtClean="0"/>
                  <a:t>ka</a:t>
                </a:r>
                <a:r>
                  <a:rPr lang="tr-TR" dirty="0" smtClean="0"/>
                  <a:t>r</a:t>
                </a:r>
                <a:r>
                  <a:rPr lang="en-US" dirty="0" err="1" smtClean="0"/>
                  <a:t>akterize</a:t>
                </a:r>
                <a:r>
                  <a:rPr lang="en-US" dirty="0" smtClean="0"/>
                  <a:t> </a:t>
                </a:r>
                <a:r>
                  <a:rPr lang="en-US" dirty="0" err="1" smtClean="0"/>
                  <a:t>edil</a:t>
                </a:r>
                <a:r>
                  <a:rPr lang="tr-TR" dirty="0" err="1" smtClean="0"/>
                  <a:t>irler</a:t>
                </a:r>
                <a:r>
                  <a:rPr lang="en-US" dirty="0" smtClean="0"/>
                  <a:t>. </a:t>
                </a:r>
                <a:endParaRPr lang="tr-TR" dirty="0" smtClean="0"/>
              </a:p>
              <a:p>
                <a:r>
                  <a:rPr lang="en-US" dirty="0" err="1" smtClean="0"/>
                  <a:t>Sonuç</a:t>
                </a:r>
                <a:r>
                  <a:rPr lang="en-US" dirty="0" smtClean="0"/>
                  <a:t> </a:t>
                </a:r>
                <a:r>
                  <a:rPr lang="en-US" dirty="0" err="1"/>
                  <a:t>olarak</a:t>
                </a:r>
                <a:r>
                  <a:rPr lang="en-US" dirty="0"/>
                  <a:t> </a:t>
                </a:r>
                <a:r>
                  <a:rPr lang="en-US" dirty="0" err="1"/>
                  <a:t>çözüm</a:t>
                </a:r>
                <a:r>
                  <a:rPr lang="en-US" dirty="0"/>
                  <a:t> </a:t>
                </a:r>
                <a:r>
                  <a:rPr lang="en-US" dirty="0" err="1"/>
                  <a:t>salınır</a:t>
                </a:r>
                <a:r>
                  <a:rPr lang="en-US" dirty="0" smtClean="0"/>
                  <a:t>.</a:t>
                </a:r>
                <a:endParaRPr lang="tr-TR" dirty="0" smtClean="0"/>
              </a:p>
              <a:p>
                <a:pPr marL="109728" indent="0">
                  <a:buNone/>
                </a:pPr>
                <a:endParaRPr lang="tr-TR" dirty="0" smtClean="0"/>
              </a:p>
              <a:p>
                <a:endParaRPr lang="tr-TR" dirty="0" smtClean="0"/>
              </a:p>
              <a:p>
                <a:endParaRPr lang="tr-TR" dirty="0"/>
              </a:p>
              <a:p>
                <a:r>
                  <a:rPr lang="tr-TR" dirty="0" smtClean="0"/>
                  <a:t>Yukarıdaki ş</a:t>
                </a:r>
                <a:r>
                  <a:rPr lang="en-US" dirty="0" err="1" smtClean="0"/>
                  <a:t>ekil</a:t>
                </a:r>
                <a:r>
                  <a:rPr lang="tr-TR" dirty="0" smtClean="0"/>
                  <a:t>d</a:t>
                </a:r>
                <a:r>
                  <a:rPr lang="en-US" dirty="0" err="1" smtClean="0"/>
                  <a:t>eki</a:t>
                </a:r>
                <a:r>
                  <a:rPr lang="en-US" dirty="0" smtClean="0"/>
                  <a:t> </a:t>
                </a:r>
                <a:r>
                  <a:rPr lang="en-US" dirty="0" err="1"/>
                  <a:t>titreşen</a:t>
                </a:r>
                <a:r>
                  <a:rPr lang="en-US" dirty="0"/>
                  <a:t> yay, </a:t>
                </a:r>
                <a:r>
                  <a:rPr lang="en-US" dirty="0" err="1" smtClean="0"/>
                  <a:t>dalga</a:t>
                </a:r>
                <a:r>
                  <a:rPr lang="en-US" dirty="0" smtClean="0"/>
                  <a:t> </a:t>
                </a:r>
                <a:r>
                  <a:rPr lang="en-US" dirty="0" err="1"/>
                  <a:t>denklemiyle</a:t>
                </a:r>
                <a:r>
                  <a:rPr lang="en-US" dirty="0"/>
                  <a:t> </a:t>
                </a:r>
                <a:r>
                  <a:rPr lang="en-US" dirty="0" err="1"/>
                  <a:t>tanımlanabilecek</a:t>
                </a:r>
                <a:r>
                  <a:rPr lang="en-US" dirty="0"/>
                  <a:t> </a:t>
                </a:r>
                <a:r>
                  <a:rPr lang="en-US" dirty="0" err="1"/>
                  <a:t>basit</a:t>
                </a:r>
                <a:r>
                  <a:rPr lang="en-US" dirty="0"/>
                  <a:t> </a:t>
                </a:r>
                <a:r>
                  <a:rPr lang="en-US" dirty="0" err="1"/>
                  <a:t>bir</a:t>
                </a:r>
                <a:r>
                  <a:rPr lang="en-US" dirty="0"/>
                  <a:t> </a:t>
                </a:r>
                <a:br>
                  <a:rPr lang="en-US" dirty="0"/>
                </a:br>
                <a:r>
                  <a:rPr lang="en-US" dirty="0" err="1"/>
                  <a:t>fiziksel</a:t>
                </a:r>
                <a:r>
                  <a:rPr lang="en-US" dirty="0"/>
                  <a:t> </a:t>
                </a:r>
                <a:r>
                  <a:rPr lang="en-US" dirty="0" err="1"/>
                  <a:t>modeldir</a:t>
                </a:r>
                <a:r>
                  <a:rPr lang="en-US" dirty="0"/>
                  <a:t>. </a:t>
                </a:r>
                <a:endParaRPr lang="tr-TR" dirty="0" smtClean="0"/>
              </a:p>
              <a:p>
                <a:r>
                  <a:rPr lang="en-US" dirty="0" err="1" smtClean="0"/>
                  <a:t>Çözüm</a:t>
                </a:r>
                <a:r>
                  <a:rPr lang="en-US" dirty="0"/>
                  <a:t>, </a:t>
                </a:r>
                <a:r>
                  <a:rPr lang="en-US" dirty="0" err="1"/>
                  <a:t>yayın</a:t>
                </a:r>
                <a:r>
                  <a:rPr lang="en-US" dirty="0"/>
                  <a:t> </a:t>
                </a:r>
                <a:r>
                  <a:rPr lang="en-US" dirty="0" err="1"/>
                  <a:t>salındığı</a:t>
                </a:r>
                <a:r>
                  <a:rPr lang="en-US" dirty="0"/>
                  <a:t> </a:t>
                </a:r>
                <a:r>
                  <a:rPr lang="en-US" dirty="0" err="1"/>
                  <a:t>bir</a:t>
                </a:r>
                <a:r>
                  <a:rPr lang="en-US" dirty="0"/>
                  <a:t> </a:t>
                </a:r>
                <a:r>
                  <a:rPr lang="en-US" dirty="0" err="1"/>
                  <a:t>takım</a:t>
                </a:r>
                <a:r>
                  <a:rPr lang="en-US" dirty="0"/>
                  <a:t> </a:t>
                </a:r>
                <a:r>
                  <a:rPr lang="en-US" dirty="0" err="1"/>
                  <a:t>karakteristik</a:t>
                </a:r>
                <a:r>
                  <a:rPr lang="en-US" dirty="0"/>
                  <a:t> </a:t>
                </a:r>
                <a:r>
                  <a:rPr lang="en-US" dirty="0" err="1"/>
                  <a:t>durumları</a:t>
                </a:r>
                <a:r>
                  <a:rPr lang="en-US" dirty="0"/>
                  <a:t> </a:t>
                </a:r>
                <a:r>
                  <a:rPr lang="en-US" dirty="0" err="1" smtClean="0"/>
                  <a:t>içerir</a:t>
                </a:r>
                <a:r>
                  <a:rPr lang="en-US" dirty="0"/>
                  <a:t>. </a:t>
                </a:r>
                <a:endParaRPr lang="tr-TR" dirty="0" smtClean="0"/>
              </a:p>
              <a:p>
                <a:r>
                  <a:rPr lang="tr-TR" dirty="0" err="1" smtClean="0"/>
                  <a:t>M</a:t>
                </a:r>
                <a:r>
                  <a:rPr lang="en-US" dirty="0" err="1" smtClean="0"/>
                  <a:t>ühendislik</a:t>
                </a:r>
                <a:r>
                  <a:rPr lang="en-US" dirty="0" smtClean="0"/>
                  <a:t> </a:t>
                </a:r>
                <a:r>
                  <a:rPr lang="en-US" dirty="0" err="1"/>
                  <a:t>sistemlerinin</a:t>
                </a:r>
                <a:r>
                  <a:rPr lang="en-US" dirty="0"/>
                  <a:t> </a:t>
                </a:r>
                <a:r>
                  <a:rPr lang="en-US" dirty="0" err="1"/>
                  <a:t>çoğu</a:t>
                </a:r>
                <a:r>
                  <a:rPr lang="en-US" dirty="0"/>
                  <a:t> </a:t>
                </a:r>
                <a:r>
                  <a:rPr lang="en-US" dirty="0" err="1"/>
                  <a:t>bu</a:t>
                </a:r>
                <a:r>
                  <a:rPr lang="en-US" dirty="0"/>
                  <a:t> </a:t>
                </a:r>
                <a:r>
                  <a:rPr lang="en-US" dirty="0" err="1"/>
                  <a:t>modelle</a:t>
                </a:r>
                <a:r>
                  <a:rPr lang="en-US" dirty="0"/>
                  <a:t> </a:t>
                </a:r>
                <a:r>
                  <a:rPr lang="en-US" dirty="0" err="1" smtClean="0"/>
                  <a:t>karakterize</a:t>
                </a:r>
                <a:r>
                  <a:rPr lang="en-US" dirty="0" smtClean="0"/>
                  <a:t> </a:t>
                </a:r>
                <a:r>
                  <a:rPr lang="en-US" dirty="0" err="1" smtClean="0"/>
                  <a:t>edilebilir</a:t>
                </a:r>
                <a:r>
                  <a:rPr lang="tr-TR" dirty="0" err="1" smtClean="0"/>
                  <a:t>ler</a:t>
                </a:r>
                <a:r>
                  <a:rPr lang="en-US" dirty="0" smtClean="0"/>
                  <a:t>.</a:t>
                </a:r>
                <a:endParaRPr lang="tr-TR" dirty="0" smtClean="0"/>
              </a:p>
              <a:p>
                <a:pPr lvl="1"/>
                <a:r>
                  <a:rPr lang="en-US" dirty="0" err="1" smtClean="0"/>
                  <a:t>Çubukların</a:t>
                </a:r>
                <a:r>
                  <a:rPr lang="en-US" dirty="0" smtClean="0"/>
                  <a:t> </a:t>
                </a:r>
                <a:r>
                  <a:rPr lang="en-US" dirty="0" err="1"/>
                  <a:t>ve</a:t>
                </a:r>
                <a:r>
                  <a:rPr lang="en-US" dirty="0"/>
                  <a:t> </a:t>
                </a:r>
                <a:r>
                  <a:rPr lang="en-US" dirty="0" err="1"/>
                  <a:t>kirişlerin</a:t>
                </a:r>
                <a:r>
                  <a:rPr lang="en-US" dirty="0"/>
                  <a:t> </a:t>
                </a:r>
                <a:r>
                  <a:rPr lang="en-US" dirty="0" err="1"/>
                  <a:t>titreşimi</a:t>
                </a:r>
                <a:r>
                  <a:rPr lang="en-US" dirty="0"/>
                  <a:t>, </a:t>
                </a:r>
                <a:endParaRPr lang="tr-TR" dirty="0" smtClean="0"/>
              </a:p>
              <a:p>
                <a:pPr lvl="1"/>
                <a:r>
                  <a:rPr lang="en-US" dirty="0" err="1" smtClean="0"/>
                  <a:t>akışkan</a:t>
                </a:r>
                <a:r>
                  <a:rPr lang="en-US" dirty="0" smtClean="0"/>
                  <a:t> </a:t>
                </a:r>
                <a:r>
                  <a:rPr lang="en-US" dirty="0" err="1"/>
                  <a:t>dalgalarının</a:t>
                </a:r>
                <a:r>
                  <a:rPr lang="en-US" dirty="0"/>
                  <a:t> </a:t>
                </a:r>
                <a:r>
                  <a:rPr lang="en-US" dirty="0" err="1"/>
                  <a:t>hareketi</a:t>
                </a:r>
                <a:r>
                  <a:rPr lang="en-US" dirty="0"/>
                  <a:t>, </a:t>
                </a:r>
                <a:endParaRPr lang="tr-TR" dirty="0" smtClean="0"/>
              </a:p>
              <a:p>
                <a:pPr lvl="1"/>
                <a:r>
                  <a:rPr lang="tr-TR" dirty="0" smtClean="0"/>
                  <a:t>S</a:t>
                </a:r>
                <a:r>
                  <a:rPr lang="en-US" dirty="0" err="1" smtClean="0"/>
                  <a:t>esin</a:t>
                </a:r>
                <a:r>
                  <a:rPr lang="en-US" dirty="0" smtClean="0"/>
                  <a:t> </a:t>
                </a:r>
                <a:r>
                  <a:rPr lang="en-US" dirty="0" err="1"/>
                  <a:t>ve</a:t>
                </a:r>
                <a:r>
                  <a:rPr lang="en-US" dirty="0"/>
                  <a:t> </a:t>
                </a:r>
                <a:r>
                  <a:rPr lang="en-US" dirty="0" err="1" smtClean="0"/>
                  <a:t>elektrik</a:t>
                </a:r>
                <a:r>
                  <a:rPr lang="en-US" dirty="0" smtClean="0"/>
                  <a:t> </a:t>
                </a:r>
                <a:r>
                  <a:rPr lang="en-US" dirty="0" err="1"/>
                  <a:t>sinyallerinin</a:t>
                </a:r>
                <a:r>
                  <a:rPr lang="en-US" dirty="0"/>
                  <a:t> </a:t>
                </a:r>
                <a:r>
                  <a:rPr lang="en-US" dirty="0" err="1"/>
                  <a:t>iletilmesi</a:t>
                </a:r>
                <a:r>
                  <a:rPr lang="en-US" dirty="0"/>
                  <a:t> </a:t>
                </a:r>
                <a:r>
                  <a:rPr lang="en-US" dirty="0" err="1" smtClean="0"/>
                  <a:t>gibi</a:t>
                </a:r>
                <a:endParaRPr lang="tr-TR" b="1"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1472" b="-340"/>
                </a:stretch>
              </a:blipFill>
            </p:spPr>
            <p:txBody>
              <a:bodyPr/>
              <a:lstStyle/>
              <a:p>
                <a:r>
                  <a:rPr lang="tr-TR">
                    <a:noFill/>
                  </a:rPr>
                  <a:t> </a:t>
                </a:r>
              </a:p>
            </p:txBody>
          </p:sp>
        </mc:Fallback>
      </mc:AlternateContent>
      <p:pic>
        <p:nvPicPr>
          <p:cNvPr id="4" name="Picture 3"/>
          <p:cNvPicPr>
            <a:picLocks noChangeAspect="1"/>
          </p:cNvPicPr>
          <p:nvPr/>
        </p:nvPicPr>
        <p:blipFill>
          <a:blip r:embed="rId3"/>
          <a:stretch>
            <a:fillRect/>
          </a:stretch>
        </p:blipFill>
        <p:spPr>
          <a:xfrm>
            <a:off x="1603718" y="3222684"/>
            <a:ext cx="5403268" cy="973031"/>
          </a:xfrm>
          <a:prstGeom prst="rect">
            <a:avLst/>
          </a:prstGeom>
        </p:spPr>
      </p:pic>
    </p:spTree>
    <p:extLst>
      <p:ext uri="{BB962C8B-B14F-4D97-AF65-F5344CB8AC3E}">
        <p14:creationId xmlns:p14="http://schemas.microsoft.com/office/powerpoint/2010/main" val="835994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Kısmi Diferansiyel Denklemlerin Çözüm Yöntemleri</a:t>
            </a:r>
            <a:endParaRPr lang="tr-TR" dirty="0"/>
          </a:p>
        </p:txBody>
      </p:sp>
      <p:sp>
        <p:nvSpPr>
          <p:cNvPr id="3" name="Content Placeholder 2"/>
          <p:cNvSpPr>
            <a:spLocks noGrp="1"/>
          </p:cNvSpPr>
          <p:nvPr>
            <p:ph idx="1"/>
          </p:nvPr>
        </p:nvSpPr>
        <p:spPr/>
        <p:txBody>
          <a:bodyPr/>
          <a:lstStyle/>
          <a:p>
            <a:r>
              <a:rPr lang="tr-TR" dirty="0" smtClean="0">
                <a:solidFill>
                  <a:srgbClr val="00B050"/>
                </a:solidFill>
              </a:rPr>
              <a:t>Hiperbolik denklemlerin </a:t>
            </a:r>
            <a:r>
              <a:rPr lang="tr-TR" dirty="0"/>
              <a:t>çözümünde </a:t>
            </a:r>
            <a:r>
              <a:rPr lang="en-US" dirty="0" err="1"/>
              <a:t>sonlu</a:t>
            </a:r>
            <a:r>
              <a:rPr lang="en-US" dirty="0"/>
              <a:t> </a:t>
            </a:r>
            <a:r>
              <a:rPr lang="en-US" dirty="0" err="1"/>
              <a:t>eleman</a:t>
            </a:r>
            <a:r>
              <a:rPr lang="en-US" dirty="0"/>
              <a:t> </a:t>
            </a:r>
            <a:r>
              <a:rPr lang="en-US" dirty="0" err="1" smtClean="0"/>
              <a:t>yöntemleri</a:t>
            </a:r>
            <a:r>
              <a:rPr lang="tr-TR" dirty="0" smtClean="0"/>
              <a:t> kullanılır.</a:t>
            </a:r>
          </a:p>
          <a:p>
            <a:r>
              <a:rPr lang="tr-TR" dirty="0" smtClean="0">
                <a:solidFill>
                  <a:srgbClr val="00B050"/>
                </a:solidFill>
              </a:rPr>
              <a:t>S</a:t>
            </a:r>
            <a:r>
              <a:rPr lang="en-US" dirty="0" err="1" smtClean="0">
                <a:solidFill>
                  <a:srgbClr val="00B050"/>
                </a:solidFill>
              </a:rPr>
              <a:t>onlu</a:t>
            </a:r>
            <a:r>
              <a:rPr lang="en-US" dirty="0" smtClean="0">
                <a:solidFill>
                  <a:srgbClr val="00B050"/>
                </a:solidFill>
              </a:rPr>
              <a:t> </a:t>
            </a:r>
            <a:r>
              <a:rPr lang="en-US" dirty="0" err="1">
                <a:solidFill>
                  <a:srgbClr val="00B050"/>
                </a:solidFill>
              </a:rPr>
              <a:t>eleman</a:t>
            </a:r>
            <a:r>
              <a:rPr lang="en-US" dirty="0">
                <a:solidFill>
                  <a:srgbClr val="00B050"/>
                </a:solidFill>
              </a:rPr>
              <a:t> </a:t>
            </a:r>
            <a:r>
              <a:rPr lang="en-US" dirty="0" err="1" smtClean="0">
                <a:solidFill>
                  <a:srgbClr val="00B050"/>
                </a:solidFill>
              </a:rPr>
              <a:t>yöntem</a:t>
            </a:r>
            <a:r>
              <a:rPr lang="tr-TR" dirty="0" smtClean="0">
                <a:solidFill>
                  <a:srgbClr val="00B050"/>
                </a:solidFill>
              </a:rPr>
              <a:t>i</a:t>
            </a:r>
            <a:r>
              <a:rPr lang="tr-TR" dirty="0" smtClean="0"/>
              <a:t>, çözüm bölgesini basitçe şekillendirilmiş </a:t>
            </a:r>
            <a:r>
              <a:rPr lang="en-US" dirty="0" err="1" smtClean="0"/>
              <a:t>parçalar</a:t>
            </a:r>
            <a:r>
              <a:rPr lang="tr-TR" dirty="0" smtClean="0"/>
              <a:t>a</a:t>
            </a:r>
            <a:r>
              <a:rPr lang="en-US" dirty="0" smtClean="0"/>
              <a:t> </a:t>
            </a:r>
            <a:r>
              <a:rPr lang="en-US" dirty="0" err="1"/>
              <a:t>veya</a:t>
            </a:r>
            <a:r>
              <a:rPr lang="en-US" dirty="0"/>
              <a:t> “</a:t>
            </a:r>
            <a:r>
              <a:rPr lang="en-US" dirty="0" err="1" smtClean="0"/>
              <a:t>elemanlar</a:t>
            </a:r>
            <a:r>
              <a:rPr lang="tr-TR" dirty="0" smtClean="0"/>
              <a:t>a</a:t>
            </a:r>
            <a:r>
              <a:rPr lang="en-US" dirty="0" smtClean="0"/>
              <a:t>”</a:t>
            </a:r>
            <a:r>
              <a:rPr lang="tr-TR" dirty="0" smtClean="0"/>
              <a:t> ayırır, her bir elemanda </a:t>
            </a:r>
            <a:r>
              <a:rPr lang="tr-TR" dirty="0" err="1" smtClean="0"/>
              <a:t>KDD’nin</a:t>
            </a:r>
            <a:r>
              <a:rPr lang="tr-TR" dirty="0" smtClean="0"/>
              <a:t> çözümü yapılır, daha sonra birleşik çözüm eleman sınırlarında süreklilik sağlanmasına dikkat edilerek bir araya getirilir.</a:t>
            </a:r>
          </a:p>
        </p:txBody>
      </p:sp>
      <p:pic>
        <p:nvPicPr>
          <p:cNvPr id="4" name="Picture 3"/>
          <p:cNvPicPr>
            <a:picLocks noChangeAspect="1"/>
          </p:cNvPicPr>
          <p:nvPr/>
        </p:nvPicPr>
        <p:blipFill>
          <a:blip r:embed="rId2"/>
          <a:stretch>
            <a:fillRect/>
          </a:stretch>
        </p:blipFill>
        <p:spPr>
          <a:xfrm>
            <a:off x="2899436" y="2802685"/>
            <a:ext cx="5821705" cy="2160000"/>
          </a:xfrm>
          <a:prstGeom prst="rect">
            <a:avLst/>
          </a:prstGeom>
        </p:spPr>
      </p:pic>
      <p:sp>
        <p:nvSpPr>
          <p:cNvPr id="5" name="TextBox 4"/>
          <p:cNvSpPr txBox="1"/>
          <p:nvPr/>
        </p:nvSpPr>
        <p:spPr>
          <a:xfrm>
            <a:off x="726142" y="4919008"/>
            <a:ext cx="10797988" cy="1938992"/>
          </a:xfrm>
          <a:prstGeom prst="rect">
            <a:avLst/>
          </a:prstGeom>
          <a:noFill/>
        </p:spPr>
        <p:txBody>
          <a:bodyPr wrap="square" rtlCol="0">
            <a:spAutoFit/>
          </a:bodyPr>
          <a:lstStyle/>
          <a:p>
            <a:pPr algn="just"/>
            <a:r>
              <a:rPr lang="tr-TR" sz="2400" dirty="0">
                <a:solidFill>
                  <a:schemeClr val="tx2"/>
                </a:solidFill>
              </a:rPr>
              <a:t>Şekilde geometrisi düzensiz ve bileşimi homojen olmayan yani üç farklı materyalden oluşan bir conta görülmektedir. Bu tür sistemleri, (b)’de gösterilen sonlu fark yaklaşımıyla modellemek çok zordur. Bunun nedeni, sistemin sınırlarında ve farklı bileşimler arasındaki sınırlarda karmaşık yaklaştırmaların gerekli olmasıdır. (c)’de gösterilen sonlu eleman ayrıklaştırması bu tür sistemlere çok daha iyi uyar.</a:t>
            </a:r>
          </a:p>
        </p:txBody>
      </p:sp>
    </p:spTree>
    <p:extLst>
      <p:ext uri="{BB962C8B-B14F-4D97-AF65-F5344CB8AC3E}">
        <p14:creationId xmlns:p14="http://schemas.microsoft.com/office/powerpoint/2010/main" val="2353880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Sonlu Eleman Yöntemi</a:t>
            </a:r>
            <a:endParaRPr lang="tr-TR" dirty="0"/>
          </a:p>
        </p:txBody>
      </p:sp>
      <p:sp>
        <p:nvSpPr>
          <p:cNvPr id="3" name="Content Placeholder 2"/>
          <p:cNvSpPr>
            <a:spLocks noGrp="1"/>
          </p:cNvSpPr>
          <p:nvPr>
            <p:ph idx="1"/>
          </p:nvPr>
        </p:nvSpPr>
        <p:spPr/>
        <p:txBody>
          <a:bodyPr/>
          <a:lstStyle/>
          <a:p>
            <a:r>
              <a:rPr lang="tr-TR" dirty="0" smtClean="0"/>
              <a:t>Kitabımızın bu bölümü, sonlu elemanlar yöntemine bir giriş niteliği taşımaktadır.</a:t>
            </a:r>
          </a:p>
          <a:p>
            <a:r>
              <a:rPr lang="tr-TR" dirty="0" smtClean="0"/>
              <a:t>Amacın, yöntemi tanıtmak ve sonlu elemanlar yönteminin yetenekleri konusunda okuyucuyu haberdar kılmak olduğu ifade edilmektedir.</a:t>
            </a:r>
          </a:p>
          <a:p>
            <a:r>
              <a:rPr lang="tr-TR" dirty="0" smtClean="0"/>
              <a:t>Bu sayede ileri uygulamalar için bir alt yapı oluşmuş olacaktır.</a:t>
            </a:r>
          </a:p>
          <a:p>
            <a:r>
              <a:rPr lang="tr-TR" dirty="0" smtClean="0"/>
              <a:t>Bu derste üzerinde duracağımız konular;</a:t>
            </a:r>
          </a:p>
          <a:p>
            <a:pPr lvl="1"/>
            <a:r>
              <a:rPr lang="en-US" dirty="0" err="1"/>
              <a:t>Genel</a:t>
            </a:r>
            <a:r>
              <a:rPr lang="en-US" dirty="0"/>
              <a:t> </a:t>
            </a:r>
            <a:r>
              <a:rPr lang="en-US" dirty="0" err="1"/>
              <a:t>Yaklaşım</a:t>
            </a:r>
            <a:r>
              <a:rPr lang="en-US" dirty="0"/>
              <a:t> </a:t>
            </a:r>
          </a:p>
          <a:p>
            <a:pPr lvl="1"/>
            <a:r>
              <a:rPr lang="en-US" dirty="0" err="1"/>
              <a:t>Bir</a:t>
            </a:r>
            <a:r>
              <a:rPr lang="en-US" dirty="0"/>
              <a:t> </a:t>
            </a:r>
            <a:r>
              <a:rPr lang="en-US" dirty="0" err="1"/>
              <a:t>Boyutta</a:t>
            </a:r>
            <a:r>
              <a:rPr lang="en-US" dirty="0"/>
              <a:t> </a:t>
            </a:r>
            <a:r>
              <a:rPr lang="en-US" dirty="0" err="1"/>
              <a:t>Sonlu</a:t>
            </a:r>
            <a:r>
              <a:rPr lang="en-US" dirty="0"/>
              <a:t> </a:t>
            </a:r>
            <a:r>
              <a:rPr lang="en-US" dirty="0" err="1"/>
              <a:t>Eleman</a:t>
            </a:r>
            <a:r>
              <a:rPr lang="en-US" dirty="0"/>
              <a:t> </a:t>
            </a:r>
            <a:r>
              <a:rPr lang="en-US" dirty="0" err="1"/>
              <a:t>Uygulaması</a:t>
            </a:r>
            <a:endParaRPr lang="en-US" dirty="0"/>
          </a:p>
          <a:p>
            <a:pPr lvl="1"/>
            <a:r>
              <a:rPr lang="en-US" dirty="0" err="1"/>
              <a:t>İki</a:t>
            </a:r>
            <a:r>
              <a:rPr lang="en-US" dirty="0"/>
              <a:t> </a:t>
            </a:r>
            <a:r>
              <a:rPr lang="en-US" dirty="0" err="1"/>
              <a:t>Boyutlu</a:t>
            </a:r>
            <a:r>
              <a:rPr lang="en-US" dirty="0"/>
              <a:t> </a:t>
            </a:r>
            <a:r>
              <a:rPr lang="en-US" dirty="0" err="1"/>
              <a:t>Problemler</a:t>
            </a:r>
            <a:endParaRPr lang="en-US" dirty="0"/>
          </a:p>
          <a:p>
            <a:pPr lvl="1"/>
            <a:r>
              <a:rPr lang="en-US" dirty="0"/>
              <a:t>Excel </a:t>
            </a:r>
            <a:r>
              <a:rPr lang="en-US" dirty="0" err="1"/>
              <a:t>ve</a:t>
            </a:r>
            <a:r>
              <a:rPr lang="en-US" dirty="0"/>
              <a:t> </a:t>
            </a:r>
            <a:r>
              <a:rPr lang="en-US" dirty="0" err="1"/>
              <a:t>Matlab</a:t>
            </a:r>
            <a:r>
              <a:rPr lang="en-US" dirty="0"/>
              <a:t> </a:t>
            </a:r>
            <a:r>
              <a:rPr lang="en-US" dirty="0" err="1"/>
              <a:t>Uygulamaları</a:t>
            </a:r>
            <a:endParaRPr lang="en-US" dirty="0"/>
          </a:p>
          <a:p>
            <a:endParaRPr lang="tr-TR" dirty="0"/>
          </a:p>
        </p:txBody>
      </p:sp>
    </p:spTree>
    <p:extLst>
      <p:ext uri="{BB962C8B-B14F-4D97-AF65-F5344CB8AC3E}">
        <p14:creationId xmlns:p14="http://schemas.microsoft.com/office/powerpoint/2010/main" val="227056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Genel Yaklaşım</a:t>
            </a:r>
            <a:endParaRPr lang="tr-TR" dirty="0"/>
          </a:p>
        </p:txBody>
      </p:sp>
      <p:sp>
        <p:nvSpPr>
          <p:cNvPr id="3" name="Content Placeholder 2"/>
          <p:cNvSpPr>
            <a:spLocks noGrp="1"/>
          </p:cNvSpPr>
          <p:nvPr>
            <p:ph idx="1"/>
          </p:nvPr>
        </p:nvSpPr>
        <p:spPr/>
        <p:txBody>
          <a:bodyPr/>
          <a:lstStyle/>
          <a:p>
            <a:r>
              <a:rPr lang="tr-TR" dirty="0" smtClean="0"/>
              <a:t>Sonlu Elemanlar Yöntemi adım adım ilerleyen bir süreçtir.</a:t>
            </a:r>
          </a:p>
          <a:p>
            <a:pPr lvl="1"/>
            <a:r>
              <a:rPr lang="en-US" dirty="0" err="1"/>
              <a:t>Ayrıklaştırma</a:t>
            </a:r>
            <a:endParaRPr lang="en-US" dirty="0"/>
          </a:p>
          <a:p>
            <a:pPr lvl="1"/>
            <a:r>
              <a:rPr lang="en-US" dirty="0" err="1"/>
              <a:t>Eleman</a:t>
            </a:r>
            <a:r>
              <a:rPr lang="en-US" dirty="0"/>
              <a:t> </a:t>
            </a:r>
            <a:r>
              <a:rPr lang="en-US" dirty="0" err="1"/>
              <a:t>Denklemleri</a:t>
            </a:r>
            <a:r>
              <a:rPr lang="en-US" dirty="0"/>
              <a:t> </a:t>
            </a:r>
          </a:p>
          <a:p>
            <a:pPr lvl="1"/>
            <a:r>
              <a:rPr lang="en-US" dirty="0" err="1"/>
              <a:t>Birleştirme</a:t>
            </a:r>
            <a:endParaRPr lang="en-US" dirty="0"/>
          </a:p>
          <a:p>
            <a:pPr lvl="1"/>
            <a:r>
              <a:rPr lang="en-US" dirty="0" err="1"/>
              <a:t>Sınır</a:t>
            </a:r>
            <a:r>
              <a:rPr lang="en-US" dirty="0"/>
              <a:t> </a:t>
            </a:r>
            <a:r>
              <a:rPr lang="en-US" dirty="0" err="1"/>
              <a:t>Koşulları</a:t>
            </a:r>
            <a:r>
              <a:rPr lang="en-US" dirty="0"/>
              <a:t> </a:t>
            </a:r>
          </a:p>
          <a:p>
            <a:pPr lvl="1"/>
            <a:r>
              <a:rPr lang="en-US" dirty="0" err="1"/>
              <a:t>Çözüm</a:t>
            </a:r>
            <a:endParaRPr lang="en-US" dirty="0"/>
          </a:p>
          <a:p>
            <a:pPr lvl="1"/>
            <a:r>
              <a:rPr lang="en-US" dirty="0"/>
              <a:t>Son </a:t>
            </a:r>
            <a:r>
              <a:rPr lang="en-US" dirty="0" err="1"/>
              <a:t>İşleme</a:t>
            </a:r>
            <a:endParaRPr lang="en-US" dirty="0"/>
          </a:p>
          <a:p>
            <a:r>
              <a:rPr lang="tr-TR" dirty="0" smtClean="0"/>
              <a:t>Önce bu adımlar sırasıyla açıklanacak</a:t>
            </a:r>
          </a:p>
          <a:p>
            <a:r>
              <a:rPr lang="tr-TR" dirty="0" smtClean="0"/>
              <a:t>Ardından da bir boyutlu ve iki boyutlu örnek mühendislik problemleri üzerinde uygulaması gösterilecektir.</a:t>
            </a:r>
          </a:p>
          <a:p>
            <a:r>
              <a:rPr lang="tr-TR" dirty="0" smtClean="0"/>
              <a:t>Son olarak, paket programların kullanılmasına ilişkin birkaç şey aktarılacaktır.</a:t>
            </a:r>
          </a:p>
          <a:p>
            <a:endParaRPr lang="tr-TR" dirty="0"/>
          </a:p>
        </p:txBody>
      </p:sp>
    </p:spTree>
    <p:extLst>
      <p:ext uri="{BB962C8B-B14F-4D97-AF65-F5344CB8AC3E}">
        <p14:creationId xmlns:p14="http://schemas.microsoft.com/office/powerpoint/2010/main" val="54725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Genel Yaklaşım: </a:t>
            </a:r>
            <a:r>
              <a:rPr lang="tr-TR" dirty="0" smtClean="0">
                <a:solidFill>
                  <a:srgbClr val="FF0000"/>
                </a:solidFill>
              </a:rPr>
              <a:t>Ayrıklaştırma</a:t>
            </a:r>
            <a:endParaRPr lang="tr-TR" dirty="0">
              <a:solidFill>
                <a:srgbClr val="FF0000"/>
              </a:solidFill>
            </a:endParaRPr>
          </a:p>
        </p:txBody>
      </p:sp>
      <p:sp>
        <p:nvSpPr>
          <p:cNvPr id="3" name="Content Placeholder 2"/>
          <p:cNvSpPr>
            <a:spLocks noGrp="1"/>
          </p:cNvSpPr>
          <p:nvPr>
            <p:ph idx="1"/>
          </p:nvPr>
        </p:nvSpPr>
        <p:spPr>
          <a:xfrm>
            <a:off x="609600" y="1191986"/>
            <a:ext cx="6369424" cy="5382550"/>
          </a:xfrm>
        </p:spPr>
        <p:txBody>
          <a:bodyPr/>
          <a:lstStyle/>
          <a:p>
            <a:r>
              <a:rPr lang="tr-TR" dirty="0" smtClean="0"/>
              <a:t>Bu adım, çözüm bölgesinin sonlu elemanlara bölünmesini içermektedir. Yandaki şekilde bir, iki ve üç boyutta uygulanan eleman örneklerini gösterilmektedir. </a:t>
            </a:r>
          </a:p>
          <a:p>
            <a:r>
              <a:rPr lang="tr-TR" dirty="0" smtClean="0"/>
              <a:t>Elemanın kenarlarını oluşturun doğruların kesişme noktaları </a:t>
            </a:r>
            <a:r>
              <a:rPr lang="tr-TR" b="1" dirty="0" smtClean="0">
                <a:solidFill>
                  <a:srgbClr val="FF0000"/>
                </a:solidFill>
              </a:rPr>
              <a:t>düğüm noktası </a:t>
            </a:r>
            <a:r>
              <a:rPr lang="tr-TR" dirty="0" smtClean="0"/>
              <a:t>olarak bu kenarların kendileri ise </a:t>
            </a:r>
            <a:r>
              <a:rPr lang="tr-TR" b="1" dirty="0" smtClean="0">
                <a:solidFill>
                  <a:srgbClr val="FF0000"/>
                </a:solidFill>
              </a:rPr>
              <a:t>düğüm noktası doğruları</a:t>
            </a:r>
            <a:r>
              <a:rPr lang="tr-TR" dirty="0" smtClean="0"/>
              <a:t> veya </a:t>
            </a:r>
            <a:r>
              <a:rPr lang="tr-TR" b="1" dirty="0" smtClean="0">
                <a:solidFill>
                  <a:srgbClr val="FF0000"/>
                </a:solidFill>
              </a:rPr>
              <a:t>düzlemleri</a:t>
            </a:r>
            <a:r>
              <a:rPr lang="tr-TR" dirty="0" smtClean="0"/>
              <a:t> diye adlandırılır. </a:t>
            </a:r>
            <a:endParaRPr lang="tr-TR" dirty="0"/>
          </a:p>
        </p:txBody>
      </p:sp>
      <p:pic>
        <p:nvPicPr>
          <p:cNvPr id="4" name="Picture 3"/>
          <p:cNvPicPr>
            <a:picLocks noChangeAspect="1"/>
          </p:cNvPicPr>
          <p:nvPr/>
        </p:nvPicPr>
        <p:blipFill>
          <a:blip r:embed="rId2"/>
          <a:stretch>
            <a:fillRect/>
          </a:stretch>
        </p:blipFill>
        <p:spPr>
          <a:xfrm>
            <a:off x="7058036" y="1218346"/>
            <a:ext cx="4315362" cy="5174344"/>
          </a:xfrm>
          <a:prstGeom prst="rect">
            <a:avLst/>
          </a:prstGeom>
        </p:spPr>
      </p:pic>
    </p:spTree>
    <p:extLst>
      <p:ext uri="{BB962C8B-B14F-4D97-AF65-F5344CB8AC3E}">
        <p14:creationId xmlns:p14="http://schemas.microsoft.com/office/powerpoint/2010/main" val="3737419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Genel Yaklaşım: </a:t>
            </a:r>
            <a:r>
              <a:rPr lang="tr-TR" dirty="0" smtClean="0">
                <a:solidFill>
                  <a:srgbClr val="FF0000"/>
                </a:solidFill>
              </a:rPr>
              <a:t>Eleman Denklemleri</a:t>
            </a:r>
            <a:endParaRPr lang="tr-TR"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tr-TR" dirty="0" smtClean="0"/>
                  <a:t>Bir sonraki adım her eleman için çözüme yaklaşmak amacıyla denklemleri geliştirmektir. </a:t>
                </a:r>
              </a:p>
              <a:p>
                <a:r>
                  <a:rPr lang="tr-TR" dirty="0" smtClean="0"/>
                  <a:t>Bu </a:t>
                </a:r>
                <a:r>
                  <a:rPr lang="tr-TR" dirty="0"/>
                  <a:t>iki aşamayı içerir. </a:t>
                </a:r>
                <a:endParaRPr lang="tr-TR" dirty="0" smtClean="0"/>
              </a:p>
              <a:p>
                <a:pPr lvl="1"/>
                <a:r>
                  <a:rPr lang="tr-TR" dirty="0"/>
                  <a:t>Önce, bilinmeyen katsayılı bir fonksiyon seçilir. Bu, yaklaşık çözüm olarak kullanılacaktır.</a:t>
                </a:r>
              </a:p>
              <a:p>
                <a:pPr lvl="1"/>
                <a:r>
                  <a:rPr lang="tr-TR" dirty="0"/>
                  <a:t> Sonra, fonksiyonu optimum olarak çözüme yaklaştıracak katsayılar hesaplanır.</a:t>
                </a:r>
                <a:endParaRPr lang="tr-TR" dirty="0" smtClean="0"/>
              </a:p>
              <a:p>
                <a:r>
                  <a:rPr lang="tr-TR" b="1" i="1" dirty="0" smtClean="0"/>
                  <a:t>Yaklaştırma </a:t>
                </a:r>
                <a:r>
                  <a:rPr lang="tr-TR" b="1" i="1" dirty="0"/>
                  <a:t>Fonksiyonlarının </a:t>
                </a:r>
                <a:r>
                  <a:rPr lang="tr-TR" b="1" i="1" dirty="0" smtClean="0"/>
                  <a:t>Seçilmesi: </a:t>
                </a:r>
                <a:r>
                  <a:rPr lang="tr-TR" dirty="0" smtClean="0"/>
                  <a:t>Hesaplama kolaylığı açısından </a:t>
                </a:r>
                <a:r>
                  <a:rPr lang="tr-TR" dirty="0"/>
                  <a:t>çoğunlukla </a:t>
                </a:r>
                <a:r>
                  <a:rPr lang="tr-TR" dirty="0" err="1"/>
                  <a:t>polinomlar</a:t>
                </a:r>
                <a:r>
                  <a:rPr lang="tr-TR" dirty="0"/>
                  <a:t> kullanılır. </a:t>
                </a:r>
                <a:endParaRPr lang="tr-TR" dirty="0" smtClean="0"/>
              </a:p>
              <a:p>
                <a:pPr lvl="1"/>
                <a:r>
                  <a:rPr lang="tr-TR" dirty="0" smtClean="0"/>
                  <a:t>Bir </a:t>
                </a:r>
                <a:r>
                  <a:rPr lang="tr-TR" dirty="0"/>
                  <a:t>boyutlu durum için en basit alternatif </a:t>
                </a:r>
                <a:r>
                  <a:rPr lang="tr-TR" b="1" dirty="0"/>
                  <a:t>birinci dereceden bir </a:t>
                </a:r>
                <a:r>
                  <a:rPr lang="tr-TR" b="1" dirty="0" err="1"/>
                  <a:t>polinom</a:t>
                </a:r>
                <a:r>
                  <a:rPr lang="tr-TR" b="1" dirty="0"/>
                  <a:t> veya bir doğrudur</a:t>
                </a:r>
                <a:r>
                  <a:rPr lang="tr-TR" dirty="0"/>
                  <a:t>:</a:t>
                </a:r>
              </a:p>
              <a:p>
                <a:pPr marL="109728" indent="0">
                  <a:buNone/>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𝑢</m:t>
                      </m:r>
                      <m:d>
                        <m:dPr>
                          <m:ctrlPr>
                            <a:rPr lang="tr-TR" b="0" i="1" smtClean="0">
                              <a:latin typeface="Cambria Math" panose="02040503050406030204" pitchFamily="18" charset="0"/>
                            </a:rPr>
                          </m:ctrlPr>
                        </m:dPr>
                        <m:e>
                          <m:r>
                            <a:rPr lang="tr-TR" b="0" i="1" smtClean="0">
                              <a:latin typeface="Cambria Math" panose="02040503050406030204" pitchFamily="18" charset="0"/>
                            </a:rPr>
                            <m:t>𝑥</m:t>
                          </m:r>
                        </m:e>
                      </m:d>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𝑎</m:t>
                          </m:r>
                        </m:e>
                        <m:sub>
                          <m:r>
                            <a:rPr lang="tr-TR" b="0" i="1" smtClean="0">
                              <a:latin typeface="Cambria Math" panose="02040503050406030204" pitchFamily="18" charset="0"/>
                            </a:rPr>
                            <m:t>0</m:t>
                          </m:r>
                        </m:sub>
                      </m:sSub>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𝑎</m:t>
                          </m:r>
                        </m:e>
                        <m:sub>
                          <m:r>
                            <a:rPr lang="tr-TR" b="0" i="1" smtClean="0">
                              <a:latin typeface="Cambria Math" panose="02040503050406030204" pitchFamily="18" charset="0"/>
                            </a:rPr>
                            <m:t>1</m:t>
                          </m:r>
                        </m:sub>
                      </m:sSub>
                      <m:r>
                        <a:rPr lang="tr-TR" b="0" i="1" smtClean="0">
                          <a:latin typeface="Cambria Math" panose="02040503050406030204" pitchFamily="18" charset="0"/>
                        </a:rPr>
                        <m:t>𝑥</m:t>
                      </m:r>
                    </m:oMath>
                  </m:oMathPara>
                </a14:m>
                <a:endParaRPr lang="tr-TR" dirty="0" smtClean="0"/>
              </a:p>
              <a:p>
                <a:r>
                  <a:rPr lang="tr-TR" dirty="0" smtClean="0"/>
                  <a:t>Burada </a:t>
                </a:r>
                <a14:m>
                  <m:oMath xmlns:m="http://schemas.openxmlformats.org/officeDocument/2006/math">
                    <m:r>
                      <a:rPr lang="tr-TR" i="1">
                        <a:latin typeface="Cambria Math" panose="02040503050406030204" pitchFamily="18" charset="0"/>
                      </a:rPr>
                      <m:t>𝑢</m:t>
                    </m:r>
                    <m:d>
                      <m:dPr>
                        <m:ctrlPr>
                          <a:rPr lang="tr-TR" i="1">
                            <a:latin typeface="Cambria Math" panose="02040503050406030204" pitchFamily="18" charset="0"/>
                          </a:rPr>
                        </m:ctrlPr>
                      </m:dPr>
                      <m:e>
                        <m:r>
                          <a:rPr lang="tr-TR" i="1">
                            <a:latin typeface="Cambria Math" panose="02040503050406030204" pitchFamily="18" charset="0"/>
                          </a:rPr>
                          <m:t>𝑥</m:t>
                        </m:r>
                      </m:e>
                    </m:d>
                  </m:oMath>
                </a14:m>
                <a:r>
                  <a:rPr lang="tr-TR" dirty="0" smtClean="0"/>
                  <a:t> bağımlı değişken,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0</m:t>
                        </m:r>
                      </m:sub>
                    </m:sSub>
                    <m:r>
                      <a:rPr lang="tr-TR" b="0" i="1" smtClean="0">
                        <a:latin typeface="Cambria Math" panose="02040503050406030204" pitchFamily="18" charset="0"/>
                      </a:rPr>
                      <m:t> </m:t>
                    </m:r>
                    <m:r>
                      <a:rPr lang="tr-TR" b="0" i="1" smtClean="0">
                        <a:latin typeface="Cambria Math" panose="02040503050406030204" pitchFamily="18" charset="0"/>
                      </a:rPr>
                      <m:t>𝑣𝑒</m:t>
                    </m:r>
                    <m:r>
                      <a:rPr lang="tr-TR" b="0" i="1" smtClean="0">
                        <a:latin typeface="Cambria Math" panose="02040503050406030204" pitchFamily="18" charset="0"/>
                      </a:rPr>
                      <m:t> </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1</m:t>
                        </m:r>
                      </m:sub>
                    </m:sSub>
                  </m:oMath>
                </a14:m>
                <a:r>
                  <a:rPr lang="tr-TR" dirty="0" smtClean="0"/>
                  <a:t> sabitler ve </a:t>
                </a:r>
                <a14:m>
                  <m:oMath xmlns:m="http://schemas.openxmlformats.org/officeDocument/2006/math">
                    <m:r>
                      <a:rPr lang="tr-TR" i="1">
                        <a:latin typeface="Cambria Math" panose="02040503050406030204" pitchFamily="18" charset="0"/>
                      </a:rPr>
                      <m:t>𝑥</m:t>
                    </m:r>
                  </m:oMath>
                </a14:m>
                <a:r>
                  <a:rPr lang="tr-TR" dirty="0" smtClean="0"/>
                  <a:t> bağımsız değişkendir.</a:t>
                </a:r>
                <a:endParaRPr lang="tr-TR" dirty="0"/>
              </a:p>
              <a:p>
                <a:pPr marL="109728" indent="0">
                  <a:buNone/>
                </a:pP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906"/>
                </a:stretch>
              </a:blipFill>
            </p:spPr>
            <p:txBody>
              <a:bodyPr/>
              <a:lstStyle/>
              <a:p>
                <a:r>
                  <a:rPr lang="tr-TR">
                    <a:noFill/>
                  </a:rPr>
                  <a:t> </a:t>
                </a:r>
              </a:p>
            </p:txBody>
          </p:sp>
        </mc:Fallback>
      </mc:AlternateContent>
    </p:spTree>
    <p:extLst>
      <p:ext uri="{BB962C8B-B14F-4D97-AF65-F5344CB8AC3E}">
        <p14:creationId xmlns:p14="http://schemas.microsoft.com/office/powerpoint/2010/main" val="231583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Genel Yaklaşım: Eleman Denklemleri</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pPr marL="109728" indent="0">
                  <a:buNone/>
                </a:pPr>
                <a14:m>
                  <m:oMathPara xmlns:m="http://schemas.openxmlformats.org/officeDocument/2006/math">
                    <m:oMathParaPr>
                      <m:jc m:val="centerGroup"/>
                    </m:oMathParaPr>
                    <m:oMath xmlns:m="http://schemas.openxmlformats.org/officeDocument/2006/math">
                      <m:r>
                        <a:rPr lang="tr-TR" i="1" smtClean="0">
                          <a:latin typeface="Cambria Math" panose="02040503050406030204" pitchFamily="18" charset="0"/>
                        </a:rPr>
                        <m:t>𝑢</m:t>
                      </m:r>
                      <m:d>
                        <m:dPr>
                          <m:ctrlPr>
                            <a:rPr lang="tr-TR" i="1">
                              <a:latin typeface="Cambria Math" panose="02040503050406030204" pitchFamily="18" charset="0"/>
                            </a:rPr>
                          </m:ctrlPr>
                        </m:dPr>
                        <m:e>
                          <m:r>
                            <a:rPr lang="tr-TR" i="1">
                              <a:latin typeface="Cambria Math" panose="02040503050406030204" pitchFamily="18" charset="0"/>
                            </a:rPr>
                            <m:t>𝑥</m:t>
                          </m:r>
                        </m:e>
                      </m:d>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0</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1</m:t>
                          </m:r>
                        </m:sub>
                      </m:sSub>
                      <m:r>
                        <a:rPr lang="tr-TR" i="1">
                          <a:latin typeface="Cambria Math" panose="02040503050406030204" pitchFamily="18" charset="0"/>
                        </a:rPr>
                        <m:t>𝑥</m:t>
                      </m:r>
                    </m:oMath>
                  </m:oMathPara>
                </a14:m>
                <a:endParaRPr lang="tr-TR" dirty="0"/>
              </a:p>
              <a:p>
                <a:r>
                  <a:rPr lang="tr-TR" dirty="0" smtClean="0"/>
                  <a:t>Bu </a:t>
                </a:r>
                <a:r>
                  <a:rPr lang="tr-TR" dirty="0"/>
                  <a:t>fonksiyon, elemanın </a:t>
                </a:r>
                <a14:m>
                  <m:oMath xmlns:m="http://schemas.openxmlformats.org/officeDocument/2006/math">
                    <m:sSub>
                      <m:sSubPr>
                        <m:ctrlPr>
                          <a:rPr lang="tr-TR"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1</m:t>
                        </m:r>
                      </m:sub>
                    </m:sSub>
                  </m:oMath>
                </a14:m>
                <a:r>
                  <a:rPr lang="tr-TR" dirty="0" smtClean="0"/>
                  <a:t>ve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b="0" i="1" smtClean="0">
                            <a:latin typeface="Cambria Math" panose="02040503050406030204" pitchFamily="18" charset="0"/>
                          </a:rPr>
                          <m:t>2</m:t>
                        </m:r>
                      </m:sub>
                    </m:sSub>
                  </m:oMath>
                </a14:m>
                <a:r>
                  <a:rPr lang="tr-TR" dirty="0"/>
                  <a:t> uç noktalarındaki u(x) değerlerinden </a:t>
                </a:r>
                <a:r>
                  <a:rPr lang="tr-TR" dirty="0" smtClean="0"/>
                  <a:t>geçmelidir</a:t>
                </a:r>
                <a:r>
                  <a:rPr lang="tr-TR" dirty="0"/>
                  <a:t>. </a:t>
                </a:r>
                <a:endParaRPr lang="tr-TR" dirty="0" smtClean="0"/>
              </a:p>
              <a:p>
                <a:r>
                  <a:rPr lang="tr-TR" dirty="0" smtClean="0"/>
                  <a:t>O halde,</a:t>
                </a:r>
                <a:r>
                  <a:rPr lang="tr-TR" dirty="0"/>
                  <a:t> </a:t>
                </a:r>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b="0" i="1" smtClean="0">
                              <a:latin typeface="Cambria Math" panose="02040503050406030204" pitchFamily="18" charset="0"/>
                            </a:rPr>
                            <m:t>𝑢</m:t>
                          </m:r>
                        </m:e>
                        <m:sub>
                          <m:r>
                            <a:rPr lang="tr-TR" i="1">
                              <a:latin typeface="Cambria Math" panose="02040503050406030204" pitchFamily="18" charset="0"/>
                            </a:rPr>
                            <m:t>1</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0</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1</m:t>
                          </m:r>
                        </m:sub>
                      </m:sSub>
                      <m:sSub>
                        <m:sSubPr>
                          <m:ctrlPr>
                            <a:rPr lang="tr-TR" i="1">
                              <a:latin typeface="Cambria Math" panose="02040503050406030204" pitchFamily="18" charset="0"/>
                            </a:rPr>
                          </m:ctrlPr>
                        </m:sSubPr>
                        <m:e>
                          <m:r>
                            <a:rPr lang="tr-TR" b="0" i="1" smtClean="0">
                              <a:latin typeface="Cambria Math" panose="02040503050406030204" pitchFamily="18" charset="0"/>
                            </a:rPr>
                            <m:t>𝑥</m:t>
                          </m:r>
                        </m:e>
                        <m:sub>
                          <m:r>
                            <a:rPr lang="tr-TR" i="1">
                              <a:latin typeface="Cambria Math" panose="02040503050406030204" pitchFamily="18" charset="0"/>
                            </a:rPr>
                            <m:t>1</m:t>
                          </m:r>
                        </m:sub>
                      </m:sSub>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b="0" i="1" smtClean="0">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0</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1</m:t>
                          </m:r>
                        </m:sub>
                      </m:sSub>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b="0" i="1" smtClean="0">
                              <a:latin typeface="Cambria Math" panose="02040503050406030204" pitchFamily="18" charset="0"/>
                            </a:rPr>
                            <m:t>2</m:t>
                          </m:r>
                        </m:sub>
                      </m:sSub>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d>
                        <m:dPr>
                          <m:begChr m:val="["/>
                          <m:endChr m:val="]"/>
                          <m:ctrlPr>
                            <a:rPr lang="tr-TR" i="1" smtClean="0">
                              <a:latin typeface="Cambria Math" panose="02040503050406030204" pitchFamily="18" charset="0"/>
                            </a:rPr>
                          </m:ctrlPr>
                        </m:dPr>
                        <m:e>
                          <m:m>
                            <m:mPr>
                              <m:mcs>
                                <m:mc>
                                  <m:mcPr>
                                    <m:count m:val="2"/>
                                    <m:mcJc m:val="center"/>
                                  </m:mcPr>
                                </m:mc>
                              </m:mcs>
                              <m:ctrlPr>
                                <a:rPr lang="tr-TR" i="1" smtClean="0">
                                  <a:latin typeface="Cambria Math" panose="02040503050406030204" pitchFamily="18" charset="0"/>
                                </a:rPr>
                              </m:ctrlPr>
                            </m:mPr>
                            <m:mr>
                              <m:e>
                                <m:r>
                                  <m:rPr>
                                    <m:brk m:alnAt="7"/>
                                  </m:rPr>
                                  <a:rPr lang="tr-TR" b="0" i="1" smtClean="0">
                                    <a:latin typeface="Cambria Math" panose="02040503050406030204" pitchFamily="18" charset="0"/>
                                  </a:rPr>
                                  <m:t>1</m:t>
                                </m:r>
                              </m:e>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e>
                            </m:mr>
                            <m:mr>
                              <m:e>
                                <m:r>
                                  <a:rPr lang="tr-TR" b="0" i="1" smtClean="0">
                                    <a:latin typeface="Cambria Math" panose="02040503050406030204" pitchFamily="18" charset="0"/>
                                  </a:rPr>
                                  <m:t>1</m:t>
                                </m:r>
                              </m:e>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e>
                            </m:mr>
                          </m:m>
                        </m:e>
                      </m:d>
                      <m:d>
                        <m:dPr>
                          <m:begChr m:val="{"/>
                          <m:endChr m:val="}"/>
                          <m:ctrlPr>
                            <a:rPr lang="tr-TR" i="1" smtClean="0">
                              <a:latin typeface="Cambria Math" panose="02040503050406030204" pitchFamily="18" charset="0"/>
                            </a:rPr>
                          </m:ctrlPr>
                        </m:dPr>
                        <m:e>
                          <m:m>
                            <m:mPr>
                              <m:mcs>
                                <m:mc>
                                  <m:mcPr>
                                    <m:count m:val="1"/>
                                    <m:mcJc m:val="center"/>
                                  </m:mcPr>
                                </m:mc>
                              </m:mcs>
                              <m:ctrlPr>
                                <a:rPr lang="tr-TR" i="1" smtClean="0">
                                  <a:latin typeface="Cambria Math" panose="02040503050406030204" pitchFamily="18" charset="0"/>
                                </a:rPr>
                              </m:ctrlPr>
                            </m:mPr>
                            <m:mr>
                              <m:e>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0</m:t>
                                    </m:r>
                                  </m:sub>
                                </m:sSub>
                              </m:e>
                            </m:mr>
                            <m:mr>
                              <m:e>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1</m:t>
                                    </m:r>
                                  </m:sub>
                                </m:sSub>
                              </m:e>
                            </m:mr>
                          </m:m>
                        </m:e>
                      </m:d>
                      <m:r>
                        <a:rPr lang="tr-TR" b="0" i="1" smtClean="0">
                          <a:latin typeface="Cambria Math" panose="02040503050406030204" pitchFamily="18" charset="0"/>
                        </a:rPr>
                        <m:t>=</m:t>
                      </m:r>
                      <m:d>
                        <m:dPr>
                          <m:begChr m:val="{"/>
                          <m:endChr m:val="}"/>
                          <m:ctrlPr>
                            <a:rPr lang="tr-TR" b="0" i="1" smtClean="0">
                              <a:latin typeface="Cambria Math" panose="02040503050406030204" pitchFamily="18" charset="0"/>
                            </a:rPr>
                          </m:ctrlPr>
                        </m:dPr>
                        <m:e>
                          <m:m>
                            <m:mPr>
                              <m:mcs>
                                <m:mc>
                                  <m:mcPr>
                                    <m:count m:val="1"/>
                                    <m:mcJc m:val="center"/>
                                  </m:mcPr>
                                </m:mc>
                              </m:mcs>
                              <m:ctrlPr>
                                <a:rPr lang="tr-TR" b="0" i="1" smtClean="0">
                                  <a:latin typeface="Cambria Math" panose="02040503050406030204" pitchFamily="18" charset="0"/>
                                </a:rPr>
                              </m:ctrlPr>
                            </m:mPr>
                            <m:mr>
                              <m:e>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e>
                            </m:mr>
                            <m:mr>
                              <m:e>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b="0" i="1" smtClean="0">
                                        <a:latin typeface="Cambria Math" panose="02040503050406030204" pitchFamily="18" charset="0"/>
                                      </a:rPr>
                                      <m:t>2</m:t>
                                    </m:r>
                                  </m:sub>
                                </m:sSub>
                              </m:e>
                            </m:mr>
                          </m:m>
                        </m:e>
                      </m:d>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d>
                        <m:dPr>
                          <m:begChr m:val="{"/>
                          <m:endChr m:val="}"/>
                          <m:ctrlPr>
                            <a:rPr lang="tr-TR" i="1">
                              <a:latin typeface="Cambria Math" panose="02040503050406030204" pitchFamily="18" charset="0"/>
                            </a:rPr>
                          </m:ctrlPr>
                        </m:dPr>
                        <m:e>
                          <m:m>
                            <m:mPr>
                              <m:mcs>
                                <m:mc>
                                  <m:mcPr>
                                    <m:count m:val="1"/>
                                    <m:mcJc m:val="center"/>
                                  </m:mcPr>
                                </m:mc>
                              </m:mcs>
                              <m:ctrlPr>
                                <a:rPr lang="tr-TR" i="1">
                                  <a:latin typeface="Cambria Math" panose="02040503050406030204" pitchFamily="18" charset="0"/>
                                </a:rPr>
                              </m:ctrlPr>
                            </m:mPr>
                            <m:mr>
                              <m:e>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0</m:t>
                                    </m:r>
                                  </m:sub>
                                </m:sSub>
                              </m:e>
                            </m:mr>
                            <m:mr>
                              <m:e>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1</m:t>
                                    </m:r>
                                  </m:sub>
                                </m:sSub>
                              </m:e>
                            </m:mr>
                          </m:m>
                        </m:e>
                      </m:d>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1</m:t>
                          </m:r>
                        </m:num>
                        <m:den>
                          <m:sSub>
                            <m:sSubPr>
                              <m:ctrlPr>
                                <a:rPr lang="tr-TR" b="0"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2</m:t>
                              </m:r>
                            </m:sub>
                          </m:sSub>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1</m:t>
                              </m:r>
                            </m:sub>
                          </m:sSub>
                        </m:den>
                      </m:f>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e>
                              <m:e>
                                <m:sSub>
                                  <m:sSubPr>
                                    <m:ctrlPr>
                                      <a:rPr lang="tr-TR" i="1">
                                        <a:latin typeface="Cambria Math" panose="02040503050406030204" pitchFamily="18" charset="0"/>
                                      </a:rPr>
                                    </m:ctrlPr>
                                  </m:sSubPr>
                                  <m:e>
                                    <m:r>
                                      <a:rPr lang="tr-TR" b="0" i="1" smtClean="0">
                                        <a:latin typeface="Cambria Math" panose="02040503050406030204" pitchFamily="18" charset="0"/>
                                      </a:rPr>
                                      <m:t>−</m:t>
                                    </m:r>
                                    <m:r>
                                      <a:rPr lang="tr-TR" i="1">
                                        <a:latin typeface="Cambria Math" panose="02040503050406030204" pitchFamily="18" charset="0"/>
                                      </a:rPr>
                                      <m:t>𝑥</m:t>
                                    </m:r>
                                  </m:e>
                                  <m:sub>
                                    <m:r>
                                      <a:rPr lang="tr-TR" i="1">
                                        <a:latin typeface="Cambria Math" panose="02040503050406030204" pitchFamily="18" charset="0"/>
                                      </a:rPr>
                                      <m:t>1</m:t>
                                    </m:r>
                                  </m:sub>
                                </m:sSub>
                              </m:e>
                            </m:mr>
                            <m:mr>
                              <m:e>
                                <m:r>
                                  <a:rPr lang="tr-TR" b="0" i="1" smtClean="0">
                                    <a:latin typeface="Cambria Math" panose="02040503050406030204" pitchFamily="18" charset="0"/>
                                  </a:rPr>
                                  <m:t>−</m:t>
                                </m:r>
                                <m:r>
                                  <a:rPr lang="tr-TR" i="1">
                                    <a:latin typeface="Cambria Math" panose="02040503050406030204" pitchFamily="18" charset="0"/>
                                  </a:rPr>
                                  <m:t>1</m:t>
                                </m:r>
                              </m:e>
                              <m:e>
                                <m:r>
                                  <a:rPr lang="tr-TR" b="0" i="1" smtClean="0">
                                    <a:latin typeface="Cambria Math" panose="02040503050406030204" pitchFamily="18" charset="0"/>
                                  </a:rPr>
                                  <m:t>1</m:t>
                                </m:r>
                              </m:e>
                            </m:mr>
                          </m:m>
                        </m:e>
                      </m:d>
                      <m:d>
                        <m:dPr>
                          <m:begChr m:val="{"/>
                          <m:endChr m:val="}"/>
                          <m:ctrlPr>
                            <a:rPr lang="tr-TR" i="1">
                              <a:latin typeface="Cambria Math" panose="02040503050406030204" pitchFamily="18" charset="0"/>
                            </a:rPr>
                          </m:ctrlPr>
                        </m:dPr>
                        <m:e>
                          <m:m>
                            <m:mPr>
                              <m:mcs>
                                <m:mc>
                                  <m:mcPr>
                                    <m:count m:val="1"/>
                                    <m:mcJc m:val="center"/>
                                  </m:mcPr>
                                </m:mc>
                              </m:mcs>
                              <m:ctrlPr>
                                <a:rPr lang="tr-TR" i="1">
                                  <a:latin typeface="Cambria Math" panose="02040503050406030204" pitchFamily="18" charset="0"/>
                                </a:rPr>
                              </m:ctrlPr>
                            </m:mPr>
                            <m:mr>
                              <m:e>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e>
                            </m:mr>
                            <m:mr>
                              <m:e>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e>
                            </m:mr>
                          </m:m>
                        </m:e>
                      </m:d>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0</m:t>
                          </m:r>
                        </m:sub>
                      </m:sSub>
                      <m:r>
                        <a:rPr lang="tr-TR" b="0" i="1" smtClean="0">
                          <a:latin typeface="Cambria Math" panose="02040503050406030204" pitchFamily="18" charset="0"/>
                        </a:rPr>
                        <m:t>=</m:t>
                      </m:r>
                      <m:f>
                        <m:fPr>
                          <m:ctrlPr>
                            <a:rPr lang="tr-TR" b="0" i="1" smtClean="0">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b="0" i="1" smtClean="0">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b="0" i="1" smtClean="0">
                              <a:latin typeface="Cambria Math" panose="02040503050406030204" pitchFamily="18" charset="0"/>
                            </a:rPr>
                            <m:t>1</m:t>
                          </m:r>
                        </m:sub>
                      </m:sSub>
                      <m:r>
                        <a:rPr lang="tr-TR" i="1">
                          <a:latin typeface="Cambria Math" panose="02040503050406030204" pitchFamily="18" charset="0"/>
                        </a:rPr>
                        <m:t>=</m:t>
                      </m:r>
                      <m:f>
                        <m:fPr>
                          <m:ctrlPr>
                            <a:rPr lang="tr-TR" i="1">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r>
                            <a:rPr lang="tr-TR" b="0" i="1" smtClean="0">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oMath>
                  </m:oMathPara>
                </a14:m>
                <a:endParaRPr lang="tr-TR" dirty="0" smtClean="0"/>
              </a:p>
              <a:p>
                <a:pPr marL="109728" indent="0">
                  <a:buNone/>
                </a:pP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352385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Genel Yaklaşım: </a:t>
            </a:r>
            <a:r>
              <a:rPr lang="tr-TR" dirty="0">
                <a:solidFill>
                  <a:srgbClr val="FF0000"/>
                </a:solidFill>
              </a:rPr>
              <a:t>Eleman Denklemleri</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609600" y="1191986"/>
                <a:ext cx="8912645" cy="5382550"/>
              </a:xfrm>
            </p:spPr>
            <p:txBody>
              <a:bodyPr>
                <a:normAutofit fontScale="85000" lnSpcReduction="10000"/>
              </a:bodyPr>
              <a:lstStyle/>
              <a:p>
                <a:r>
                  <a:rPr lang="tr-TR" dirty="0" smtClean="0"/>
                  <a:t>Elde edilen sabit değerleri doğru denkleminde yerine konulup gerekli düzenlemeler yapılırsa;</a:t>
                </a:r>
              </a:p>
              <a:p>
                <a:pPr marL="109728"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𝑢</m:t>
                      </m:r>
                      <m:d>
                        <m:dPr>
                          <m:ctrlPr>
                            <a:rPr lang="tr-TR" i="1">
                              <a:latin typeface="Cambria Math" panose="02040503050406030204" pitchFamily="18" charset="0"/>
                            </a:rPr>
                          </m:ctrlPr>
                        </m:dPr>
                        <m:e>
                          <m:r>
                            <a:rPr lang="tr-TR" i="1">
                              <a:latin typeface="Cambria Math" panose="02040503050406030204" pitchFamily="18" charset="0"/>
                            </a:rPr>
                            <m:t>𝑥</m:t>
                          </m:r>
                        </m:e>
                      </m:d>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0</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1</m:t>
                          </m:r>
                        </m:sub>
                      </m:sSub>
                      <m:r>
                        <a:rPr lang="tr-TR" i="1">
                          <a:latin typeface="Cambria Math" panose="02040503050406030204" pitchFamily="18" charset="0"/>
                        </a:rPr>
                        <m:t>𝑥</m:t>
                      </m:r>
                      <m:r>
                        <a:rPr lang="tr-TR" b="0" i="1" smtClean="0">
                          <a:latin typeface="Cambria Math" panose="02040503050406030204" pitchFamily="18" charset="0"/>
                        </a:rPr>
                        <m:t>=</m:t>
                      </m:r>
                      <m:f>
                        <m:fPr>
                          <m:ctrlPr>
                            <a:rPr lang="tr-TR" i="1">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r>
                        <a:rPr lang="tr-TR" b="0" i="0" smtClean="0">
                          <a:latin typeface="Cambria Math" panose="02040503050406030204" pitchFamily="18" charset="0"/>
                        </a:rPr>
                        <m:t>+</m:t>
                      </m:r>
                      <m:f>
                        <m:fPr>
                          <m:ctrlPr>
                            <a:rPr lang="tr-TR" i="1">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r>
                        <a:rPr lang="tr-TR" i="1">
                          <a:latin typeface="Cambria Math" panose="02040503050406030204" pitchFamily="18" charset="0"/>
                        </a:rPr>
                        <m:t>𝑥</m:t>
                      </m:r>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𝑢</m:t>
                      </m:r>
                      <m:d>
                        <m:dPr>
                          <m:ctrlPr>
                            <a:rPr lang="tr-TR" i="1">
                              <a:latin typeface="Cambria Math" panose="02040503050406030204" pitchFamily="18" charset="0"/>
                            </a:rPr>
                          </m:ctrlPr>
                        </m:dPr>
                        <m:e>
                          <m:r>
                            <a:rPr lang="tr-TR" i="1">
                              <a:latin typeface="Cambria Math" panose="02040503050406030204" pitchFamily="18" charset="0"/>
                            </a:rPr>
                            <m:t>𝑥</m:t>
                          </m:r>
                        </m:e>
                      </m:d>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𝑁</m:t>
                          </m:r>
                        </m:e>
                        <m:sub>
                          <m:r>
                            <a:rPr lang="tr-TR" b="0" i="1" smtClean="0">
                              <a:latin typeface="Cambria Math" panose="02040503050406030204" pitchFamily="18" charset="0"/>
                            </a:rPr>
                            <m:t>1</m:t>
                          </m:r>
                        </m:sub>
                      </m:sSub>
                      <m:sSub>
                        <m:sSubPr>
                          <m:ctrlPr>
                            <a:rPr lang="tr-TR" b="0" i="1" smtClean="0">
                              <a:latin typeface="Cambria Math" panose="02040503050406030204" pitchFamily="18" charset="0"/>
                            </a:rPr>
                          </m:ctrlPr>
                        </m:sSubPr>
                        <m:e>
                          <m:r>
                            <a:rPr lang="tr-TR" b="0" i="1" smtClean="0">
                              <a:latin typeface="Cambria Math" panose="02040503050406030204" pitchFamily="18" charset="0"/>
                            </a:rPr>
                            <m:t>𝑢</m:t>
                          </m:r>
                        </m:e>
                        <m:sub>
                          <m:r>
                            <a:rPr lang="tr-TR" b="0" i="1" smtClean="0">
                              <a:latin typeface="Cambria Math" panose="02040503050406030204" pitchFamily="18" charset="0"/>
                            </a:rPr>
                            <m:t>1</m:t>
                          </m:r>
                        </m:sub>
                      </m:sSub>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𝑁</m:t>
                          </m:r>
                        </m:e>
                        <m:sub>
                          <m:r>
                            <a:rPr lang="tr-TR" b="0" i="1" smtClean="0">
                              <a:latin typeface="Cambria Math" panose="02040503050406030204" pitchFamily="18" charset="0"/>
                            </a:rPr>
                            <m:t>2</m:t>
                          </m:r>
                        </m:sub>
                      </m:sSub>
                      <m:sSub>
                        <m:sSubPr>
                          <m:ctrlPr>
                            <a:rPr lang="tr-TR" b="0" i="1" smtClean="0">
                              <a:latin typeface="Cambria Math" panose="02040503050406030204" pitchFamily="18" charset="0"/>
                            </a:rPr>
                          </m:ctrlPr>
                        </m:sSubPr>
                        <m:e>
                          <m:r>
                            <a:rPr lang="tr-TR" b="0" i="1" smtClean="0">
                              <a:latin typeface="Cambria Math" panose="02040503050406030204" pitchFamily="18" charset="0"/>
                            </a:rPr>
                            <m:t>𝑢</m:t>
                          </m:r>
                        </m:e>
                        <m:sub>
                          <m:r>
                            <a:rPr lang="tr-TR" b="0" i="1" smtClean="0">
                              <a:latin typeface="Cambria Math" panose="02040503050406030204" pitchFamily="18" charset="0"/>
                            </a:rPr>
                            <m:t>2</m:t>
                          </m:r>
                        </m:sub>
                      </m:sSub>
                      <m:r>
                        <a:rPr lang="tr-TR" b="0" i="0" smtClean="0">
                          <a:latin typeface="Cambria Math" panose="02040503050406030204" pitchFamily="18" charset="0"/>
                        </a:rPr>
                        <m:t>      (∗)</m:t>
                      </m:r>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𝑁</m:t>
                          </m:r>
                        </m:e>
                        <m:sub>
                          <m:r>
                            <a:rPr lang="tr-TR" i="1">
                              <a:latin typeface="Cambria Math" panose="02040503050406030204" pitchFamily="18" charset="0"/>
                            </a:rPr>
                            <m:t>1</m:t>
                          </m:r>
                        </m:sub>
                      </m:sSub>
                      <m:r>
                        <a:rPr lang="tr-TR" b="0" i="1" smtClean="0">
                          <a:latin typeface="Cambria Math" panose="02040503050406030204" pitchFamily="18" charset="0"/>
                        </a:rPr>
                        <m:t>=</m:t>
                      </m:r>
                      <m:f>
                        <m:fPr>
                          <m:ctrlPr>
                            <a:rPr lang="tr-TR" i="1">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r>
                            <a:rPr lang="tr-TR" b="0" i="1" smtClean="0">
                              <a:latin typeface="Cambria Math" panose="02040503050406030204" pitchFamily="18" charset="0"/>
                            </a:rPr>
                            <m:t>𝑥</m:t>
                          </m:r>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oMath>
                  </m:oMathPara>
                </a14:m>
                <a:endParaRPr lang="tr-TR" dirty="0" smtClean="0"/>
              </a:p>
              <a:p>
                <a:pPr marL="109728"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𝑁</m:t>
                          </m:r>
                        </m:e>
                        <m:sub>
                          <m:r>
                            <a:rPr lang="tr-TR" b="0" i="1" smtClean="0">
                              <a:latin typeface="Cambria Math" panose="02040503050406030204" pitchFamily="18" charset="0"/>
                            </a:rPr>
                            <m:t>2</m:t>
                          </m:r>
                        </m:sub>
                      </m:sSub>
                      <m:r>
                        <a:rPr lang="tr-TR" i="1">
                          <a:latin typeface="Cambria Math" panose="02040503050406030204" pitchFamily="18" charset="0"/>
                        </a:rPr>
                        <m:t>=</m:t>
                      </m:r>
                      <m:f>
                        <m:fPr>
                          <m:ctrlPr>
                            <a:rPr lang="tr-TR" i="1">
                              <a:latin typeface="Cambria Math" panose="02040503050406030204" pitchFamily="18" charset="0"/>
                            </a:rPr>
                          </m:ctrlPr>
                        </m:fPr>
                        <m:num>
                          <m:r>
                            <a:rPr lang="tr-TR" b="0" i="1" smtClean="0">
                              <a:latin typeface="Cambria Math" panose="02040503050406030204" pitchFamily="18" charset="0"/>
                            </a:rPr>
                            <m:t>𝑥</m:t>
                          </m:r>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num>
                        <m:den>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2</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1</m:t>
                              </m:r>
                            </m:sub>
                          </m:sSub>
                        </m:den>
                      </m:f>
                    </m:oMath>
                  </m:oMathPara>
                </a14:m>
                <a:endParaRPr lang="tr-TR" dirty="0" smtClean="0"/>
              </a:p>
              <a:p>
                <a:r>
                  <a:rPr lang="tr-TR" dirty="0"/>
                  <a:t>(*) </a:t>
                </a:r>
                <a:r>
                  <a:rPr lang="tr-TR" dirty="0" smtClean="0"/>
                  <a:t>denklemi </a:t>
                </a:r>
                <a:r>
                  <a:rPr lang="tr-TR" dirty="0" smtClean="0">
                    <a:solidFill>
                      <a:srgbClr val="FF0000"/>
                    </a:solidFill>
                  </a:rPr>
                  <a:t>yaklaştırma</a:t>
                </a:r>
                <a:r>
                  <a:rPr lang="tr-TR" dirty="0" smtClean="0"/>
                  <a:t> </a:t>
                </a:r>
                <a:r>
                  <a:rPr lang="tr-TR" dirty="0"/>
                  <a:t>veya </a:t>
                </a:r>
                <a:r>
                  <a:rPr lang="tr-TR" dirty="0">
                    <a:solidFill>
                      <a:srgbClr val="FF0000"/>
                    </a:solidFill>
                  </a:rPr>
                  <a:t>şekil fonksiyonu </a:t>
                </a:r>
                <a:r>
                  <a:rPr lang="tr-TR" dirty="0"/>
                  <a:t>olarak anılır.</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𝑁</m:t>
                        </m:r>
                      </m:e>
                      <m:sub>
                        <m:r>
                          <a:rPr lang="tr-TR" i="1">
                            <a:latin typeface="Cambria Math" panose="02040503050406030204" pitchFamily="18" charset="0"/>
                          </a:rPr>
                          <m:t>1</m:t>
                        </m:r>
                      </m:sub>
                    </m:sSub>
                    <m:r>
                      <a:rPr lang="tr-TR" b="0" i="1" smtClean="0">
                        <a:latin typeface="Cambria Math" panose="02040503050406030204" pitchFamily="18" charset="0"/>
                      </a:rPr>
                      <m:t>𝑣𝑒</m:t>
                    </m:r>
                    <m:sSub>
                      <m:sSubPr>
                        <m:ctrlPr>
                          <a:rPr lang="tr-TR" i="1">
                            <a:latin typeface="Cambria Math" panose="02040503050406030204" pitchFamily="18" charset="0"/>
                          </a:rPr>
                        </m:ctrlPr>
                      </m:sSubPr>
                      <m:e>
                        <m:r>
                          <a:rPr lang="tr-TR" i="1">
                            <a:latin typeface="Cambria Math" panose="02040503050406030204" pitchFamily="18" charset="0"/>
                          </a:rPr>
                          <m:t>𝑁</m:t>
                        </m:r>
                      </m:e>
                      <m:sub>
                        <m:r>
                          <a:rPr lang="tr-TR" i="1">
                            <a:latin typeface="Cambria Math" panose="02040503050406030204" pitchFamily="18" charset="0"/>
                          </a:rPr>
                          <m:t>2</m:t>
                        </m:r>
                      </m:sub>
                    </m:sSub>
                  </m:oMath>
                </a14:m>
                <a:r>
                  <a:rPr lang="tr-TR" dirty="0" smtClean="0"/>
                  <a:t>; </a:t>
                </a:r>
                <a:r>
                  <a:rPr lang="tr-TR" dirty="0"/>
                  <a:t>ise </a:t>
                </a:r>
                <a:r>
                  <a:rPr lang="tr-TR" dirty="0" err="1">
                    <a:solidFill>
                      <a:srgbClr val="FF0000"/>
                    </a:solidFill>
                  </a:rPr>
                  <a:t>interpolasyon</a:t>
                </a:r>
                <a:r>
                  <a:rPr lang="tr-TR" dirty="0">
                    <a:solidFill>
                      <a:srgbClr val="FF0000"/>
                    </a:solidFill>
                  </a:rPr>
                  <a:t> fonksiyonları </a:t>
                </a:r>
                <a:r>
                  <a:rPr lang="tr-TR" dirty="0"/>
                  <a:t>diye adlandırılır. </a:t>
                </a:r>
              </a:p>
              <a:p>
                <a:r>
                  <a:rPr lang="tr-TR" dirty="0"/>
                  <a:t>Yakından incelenirse, aslında </a:t>
                </a:r>
                <a:r>
                  <a:rPr lang="tr-TR" dirty="0" smtClean="0"/>
                  <a:t>(*) denklemi </a:t>
                </a:r>
                <a:r>
                  <a:rPr lang="tr-TR" dirty="0" err="1"/>
                  <a:t>Lagrange’ın</a:t>
                </a:r>
                <a:r>
                  <a:rPr lang="tr-TR" dirty="0"/>
                  <a:t> birinci dereceden </a:t>
                </a:r>
                <a:r>
                  <a:rPr lang="tr-TR" dirty="0" err="1"/>
                  <a:t>interpolasyon</a:t>
                </a:r>
                <a:r>
                  <a:rPr lang="tr-TR" dirty="0"/>
                  <a:t> </a:t>
                </a:r>
                <a:r>
                  <a:rPr lang="tr-TR" dirty="0" err="1"/>
                  <a:t>polinomudur</a:t>
                </a:r>
                <a:r>
                  <a:rPr lang="tr-TR" dirty="0"/>
                  <a:t>. </a:t>
                </a:r>
                <a:endParaRPr lang="tr-TR" dirty="0" smtClean="0"/>
              </a:p>
              <a:p>
                <a:r>
                  <a:rPr lang="tr-TR" dirty="0" smtClean="0"/>
                  <a:t>Bu </a:t>
                </a:r>
                <a:r>
                  <a:rPr lang="tr-TR" dirty="0" err="1" smtClean="0"/>
                  <a:t>polinom</a:t>
                </a:r>
                <a:r>
                  <a:rPr lang="tr-TR" dirty="0"/>
                  <a:t>, düğüm noktalarındaki verilen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1</m:t>
                        </m:r>
                      </m:sub>
                    </m:sSub>
                  </m:oMath>
                </a14:m>
                <a:r>
                  <a:rPr lang="tr-TR" dirty="0"/>
                  <a:t> ve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2</m:t>
                        </m:r>
                      </m:sub>
                    </m:sSub>
                  </m:oMath>
                </a14:m>
                <a:r>
                  <a:rPr lang="tr-TR" dirty="0"/>
                  <a:t> değerleri arasındaki ara değerleri tahmin etmeye (yani </a:t>
                </a:r>
                <a:r>
                  <a:rPr lang="tr-TR" dirty="0" err="1"/>
                  <a:t>interpole</a:t>
                </a:r>
                <a:r>
                  <a:rPr lang="tr-TR" dirty="0"/>
                  <a:t> etmeye) yarayan bir araçtır</a:t>
                </a:r>
                <a:r>
                  <a:rPr lang="tr-TR" dirty="0" smtClean="0"/>
                  <a:t>.</a:t>
                </a:r>
              </a:p>
              <a:p>
                <a:r>
                  <a:rPr lang="tr-TR" dirty="0"/>
                  <a:t>Şekil ilgili </a:t>
                </a:r>
                <a:r>
                  <a:rPr lang="tr-TR" dirty="0" err="1">
                    <a:solidFill>
                      <a:srgbClr val="FF0000"/>
                    </a:solidFill>
                  </a:rPr>
                  <a:t>interpolasyon</a:t>
                </a:r>
                <a:r>
                  <a:rPr lang="tr-TR" dirty="0">
                    <a:solidFill>
                      <a:srgbClr val="FF0000"/>
                    </a:solidFill>
                  </a:rPr>
                  <a:t> fonksiyonlarıyla </a:t>
                </a:r>
                <a:r>
                  <a:rPr lang="tr-TR" dirty="0"/>
                  <a:t>birlikte </a:t>
                </a:r>
                <a:r>
                  <a:rPr lang="tr-TR" dirty="0">
                    <a:solidFill>
                      <a:srgbClr val="FF0000"/>
                    </a:solidFill>
                  </a:rPr>
                  <a:t>şekil fonksiyonunu göstermektedir</a:t>
                </a:r>
                <a:r>
                  <a:rPr lang="tr-TR" dirty="0"/>
                  <a:t>. </a:t>
                </a:r>
                <a:r>
                  <a:rPr lang="tr-TR" dirty="0" err="1"/>
                  <a:t>İnterpolasyon</a:t>
                </a:r>
                <a:r>
                  <a:rPr lang="tr-TR" dirty="0"/>
                  <a:t> fonksiyonlarının toplamının bire eşit olduğuna dikkat edin.</a:t>
                </a:r>
                <a:r>
                  <a:rPr lang="tr-TR" dirty="0" smtClean="0"/>
                  <a:t> </a:t>
                </a:r>
                <a:endParaRPr lang="tr-TR" dirty="0"/>
              </a:p>
              <a:p>
                <a:pPr marL="109728" indent="0">
                  <a:buNone/>
                </a:pPr>
                <a:endParaRPr lang="tr-TR" dirty="0" smtClean="0"/>
              </a:p>
              <a:p>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609600" y="1191986"/>
                <a:ext cx="8912645" cy="5382550"/>
              </a:xfrm>
              <a:blipFill rotWithShape="0">
                <a:blip r:embed="rId2"/>
                <a:stretch>
                  <a:fillRect t="-1246" b="-906"/>
                </a:stretch>
              </a:blipFill>
            </p:spPr>
            <p:txBody>
              <a:bodyPr/>
              <a:lstStyle/>
              <a:p>
                <a:r>
                  <a:rPr lang="tr-TR">
                    <a:noFill/>
                  </a:rPr>
                  <a:t> </a:t>
                </a:r>
              </a:p>
            </p:txBody>
          </p:sp>
        </mc:Fallback>
      </mc:AlternateContent>
      <p:pic>
        <p:nvPicPr>
          <p:cNvPr id="4" name="Resim 3"/>
          <p:cNvPicPr>
            <a:picLocks noChangeAspect="1"/>
          </p:cNvPicPr>
          <p:nvPr/>
        </p:nvPicPr>
        <p:blipFill>
          <a:blip r:embed="rId3"/>
          <a:stretch>
            <a:fillRect/>
          </a:stretch>
        </p:blipFill>
        <p:spPr>
          <a:xfrm>
            <a:off x="9522245" y="1000136"/>
            <a:ext cx="2325375" cy="5574400"/>
          </a:xfrm>
          <a:prstGeom prst="rect">
            <a:avLst/>
          </a:prstGeom>
        </p:spPr>
      </p:pic>
    </p:spTree>
    <p:extLst>
      <p:ext uri="{BB962C8B-B14F-4D97-AF65-F5344CB8AC3E}">
        <p14:creationId xmlns:p14="http://schemas.microsoft.com/office/powerpoint/2010/main" val="1927844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ğitim sunusu">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5310_TF03460604" id="{B907DBB3-4E67-4415-ADAE-0DCAA6E8B6F3}" vid="{1830F63D-7166-45C8-9B0B-CAE90AE85AA8}"/>
    </a:ext>
  </a:extLst>
</a:theme>
</file>

<file path=ppt/theme/theme2.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Eğitim sunusu</Template>
  <TotalTime>9327</TotalTime>
  <Words>692</Words>
  <Application>Microsoft Office PowerPoint</Application>
  <PresentationFormat>Geniş ekran</PresentationFormat>
  <Paragraphs>153</Paragraphs>
  <Slides>19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Calibri</vt:lpstr>
      <vt:lpstr>Cambria</vt:lpstr>
      <vt:lpstr>Cambria Math</vt:lpstr>
      <vt:lpstr>Georgia</vt:lpstr>
      <vt:lpstr>Wingdings 2</vt:lpstr>
      <vt:lpstr>Eğitim sunusu</vt:lpstr>
      <vt:lpstr>MÜHENDİSLİKTE SAYISAL YÖNTEMLER Kısmi Diferansiyel Denklemler</vt:lpstr>
      <vt:lpstr>Kısmi Diferansiyel Denklemler</vt:lpstr>
      <vt:lpstr>Kısmi Diferansiyel Denklemlerin Çözüm Yöntemleri</vt:lpstr>
      <vt:lpstr>Sonlu Eleman Yöntemi</vt:lpstr>
      <vt:lpstr>Genel Yaklaşım</vt:lpstr>
      <vt:lpstr>Genel Yaklaşım: Ayrıklaştırma</vt:lpstr>
      <vt:lpstr>Genel Yaklaşım: Eleman Denklemleri</vt:lpstr>
      <vt:lpstr>Genel Yaklaşım: Eleman Denklemleri</vt:lpstr>
      <vt:lpstr>Genel Yaklaşım: Eleman Denklemleri</vt:lpstr>
      <vt:lpstr>Genel Yaklaşım: Eleman Denklemleri</vt:lpstr>
      <vt:lpstr>Genel Yaklaşım: Eleman Denklemleri</vt:lpstr>
      <vt:lpstr>Genel Yaklaşım: Eleman Denklemleri</vt:lpstr>
      <vt:lpstr>Genel Yaklaşım: Birleştirme</vt:lpstr>
      <vt:lpstr>Genel Yaklaşım: Sınır Koşulları, Çözüm ve Son İşleme</vt:lpstr>
      <vt:lpstr>Bir Boyutta Sonlu Eleman Uygulaması</vt:lpstr>
      <vt:lpstr>Bir Boyutta Sonlu Eleman Uygulaması</vt:lpstr>
      <vt:lpstr>Bir Boyutta Sonlu Eleman Uygulaması</vt:lpstr>
      <vt:lpstr>Bir Boyutta Sonlu Eleman Uygulaması</vt:lpstr>
      <vt:lpstr>Bir Boyutta Sonlu Eleman Uygulaması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SAYISAL YÖNTEMLER</dc:title>
  <dc:creator>Nurdan Bilgin</dc:creator>
  <cp:lastModifiedBy>Nurdan Bilgin</cp:lastModifiedBy>
  <cp:revision>717</cp:revision>
  <dcterms:created xsi:type="dcterms:W3CDTF">2018-01-23T10:11:14Z</dcterms:created>
  <dcterms:modified xsi:type="dcterms:W3CDTF">2018-12-19T13:50:24Z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