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24"/>
  </p:notesMasterIdLst>
  <p:handoutMasterIdLst>
    <p:handoutMasterId r:id="rId25"/>
  </p:handoutMasterIdLst>
  <p:sldIdLst>
    <p:sldId id="257" r:id="rId2"/>
    <p:sldId id="285" r:id="rId3"/>
    <p:sldId id="287" r:id="rId4"/>
    <p:sldId id="288" r:id="rId5"/>
    <p:sldId id="291"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434" autoAdjust="0"/>
  </p:normalViewPr>
  <p:slideViewPr>
    <p:cSldViewPr snapToGrid="0">
      <p:cViewPr varScale="1">
        <p:scale>
          <a:sx n="113" d="100"/>
          <a:sy n="113" d="100"/>
        </p:scale>
        <p:origin x="432" y="96"/>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93" d="100"/>
          <a:sy n="93" d="100"/>
        </p:scale>
        <p:origin x="287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al__ma_Sayfas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tr-TR" sz="1800"/>
              <a:t>İnce uzun bir çubukta zamana bağlı ısı yayılımı</a:t>
            </a:r>
          </a:p>
        </c:rich>
      </c:tx>
      <c:layout>
        <c:manualLayout>
          <c:xMode val="edge"/>
          <c:yMode val="edge"/>
          <c:x val="0.19747461368653418"/>
          <c:y val="7.43801652892562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manualLayout>
          <c:layoutTarget val="inner"/>
          <c:xMode val="edge"/>
          <c:yMode val="edge"/>
          <c:x val="0.10618358797865499"/>
          <c:y val="0.17171296296296296"/>
          <c:w val="0.8638357754949505"/>
          <c:h val="0.54033209390492853"/>
        </c:manualLayout>
      </c:layout>
      <c:scatterChart>
        <c:scatterStyle val="lineMarker"/>
        <c:varyColors val="0"/>
        <c:ser>
          <c:idx val="0"/>
          <c:order val="0"/>
          <c:tx>
            <c:v>t=3</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Sayfa1!$K$46:$K$51</c:f>
              <c:numCache>
                <c:formatCode>General</c:formatCode>
                <c:ptCount val="6"/>
                <c:pt idx="0">
                  <c:v>0</c:v>
                </c:pt>
                <c:pt idx="1">
                  <c:v>2</c:v>
                </c:pt>
                <c:pt idx="2">
                  <c:v>4</c:v>
                </c:pt>
                <c:pt idx="3">
                  <c:v>6</c:v>
                </c:pt>
                <c:pt idx="4">
                  <c:v>8</c:v>
                </c:pt>
                <c:pt idx="5">
                  <c:v>10</c:v>
                </c:pt>
              </c:numCache>
            </c:numRef>
          </c:xVal>
          <c:yVal>
            <c:numRef>
              <c:f>Sayfa1!$L$46:$L$51</c:f>
              <c:numCache>
                <c:formatCode>General</c:formatCode>
                <c:ptCount val="6"/>
                <c:pt idx="0">
                  <c:v>100</c:v>
                </c:pt>
                <c:pt idx="1">
                  <c:v>38.576505168778219</c:v>
                </c:pt>
                <c:pt idx="2">
                  <c:v>10.736777238882047</c:v>
                </c:pt>
                <c:pt idx="3">
                  <c:v>6.7246617220854361</c:v>
                </c:pt>
                <c:pt idx="4">
                  <c:v>19.476339961015341</c:v>
                </c:pt>
                <c:pt idx="5">
                  <c:v>50</c:v>
                </c:pt>
              </c:numCache>
            </c:numRef>
          </c:yVal>
          <c:smooth val="0"/>
        </c:ser>
        <c:ser>
          <c:idx val="1"/>
          <c:order val="1"/>
          <c:tx>
            <c:v>t=6</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Sayfa1!$K$46:$K$51</c:f>
              <c:numCache>
                <c:formatCode>General</c:formatCode>
                <c:ptCount val="6"/>
                <c:pt idx="0">
                  <c:v>0</c:v>
                </c:pt>
                <c:pt idx="1">
                  <c:v>2</c:v>
                </c:pt>
                <c:pt idx="2">
                  <c:v>4</c:v>
                </c:pt>
                <c:pt idx="3">
                  <c:v>6</c:v>
                </c:pt>
                <c:pt idx="4">
                  <c:v>8</c:v>
                </c:pt>
                <c:pt idx="5">
                  <c:v>10</c:v>
                </c:pt>
              </c:numCache>
            </c:numRef>
          </c:xVal>
          <c:yVal>
            <c:numRef>
              <c:f>Sayfa1!$M$46:$M$51</c:f>
              <c:numCache>
                <c:formatCode>General</c:formatCode>
                <c:ptCount val="6"/>
                <c:pt idx="0">
                  <c:v>100</c:v>
                </c:pt>
                <c:pt idx="1">
                  <c:v>53.813608709708063</c:v>
                </c:pt>
                <c:pt idx="2">
                  <c:v>25.199400452497922</c:v>
                </c:pt>
                <c:pt idx="3">
                  <c:v>17.861317573761923</c:v>
                </c:pt>
                <c:pt idx="4">
                  <c:v>28.235513023091013</c:v>
                </c:pt>
                <c:pt idx="5">
                  <c:v>50</c:v>
                </c:pt>
              </c:numCache>
            </c:numRef>
          </c:yVal>
          <c:smooth val="0"/>
        </c:ser>
        <c:ser>
          <c:idx val="2"/>
          <c:order val="2"/>
          <c:tx>
            <c:v>t=9</c:v>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Sayfa1!$K$46:$K$51</c:f>
              <c:numCache>
                <c:formatCode>General</c:formatCode>
                <c:ptCount val="6"/>
                <c:pt idx="0">
                  <c:v>0</c:v>
                </c:pt>
                <c:pt idx="1">
                  <c:v>2</c:v>
                </c:pt>
                <c:pt idx="2">
                  <c:v>4</c:v>
                </c:pt>
                <c:pt idx="3">
                  <c:v>6</c:v>
                </c:pt>
                <c:pt idx="4">
                  <c:v>8</c:v>
                </c:pt>
                <c:pt idx="5">
                  <c:v>10</c:v>
                </c:pt>
              </c:numCache>
            </c:numRef>
          </c:xVal>
          <c:yVal>
            <c:numRef>
              <c:f>Sayfa1!$N$46:$N$51</c:f>
              <c:numCache>
                <c:formatCode>General</c:formatCode>
                <c:ptCount val="6"/>
                <c:pt idx="0">
                  <c:v>100</c:v>
                </c:pt>
                <c:pt idx="1">
                  <c:v>62.769084753512224</c:v>
                </c:pt>
                <c:pt idx="2">
                  <c:v>37.135033479142329</c:v>
                </c:pt>
                <c:pt idx="3">
                  <c:v>28.257627720541734</c:v>
                </c:pt>
                <c:pt idx="4">
                  <c:v>34.596367116761364</c:v>
                </c:pt>
                <c:pt idx="5">
                  <c:v>50</c:v>
                </c:pt>
              </c:numCache>
            </c:numRef>
          </c:yVal>
          <c:smooth val="0"/>
        </c:ser>
        <c:ser>
          <c:idx val="3"/>
          <c:order val="3"/>
          <c:tx>
            <c:v>t=12</c:v>
          </c:tx>
          <c:spPr>
            <a:ln w="19050" cap="rnd">
              <a:solidFill>
                <a:schemeClr val="accent4"/>
              </a:solidFill>
              <a:round/>
            </a:ln>
            <a:effectLst/>
          </c:spPr>
          <c:marker>
            <c:symbol val="circle"/>
            <c:size val="5"/>
            <c:spPr>
              <a:solidFill>
                <a:schemeClr val="accent4"/>
              </a:solidFill>
              <a:ln w="9525">
                <a:solidFill>
                  <a:schemeClr val="accent4"/>
                </a:solidFill>
              </a:ln>
              <a:effectLst/>
            </c:spPr>
          </c:marker>
          <c:xVal>
            <c:numRef>
              <c:f>Sayfa1!$K$46:$K$51</c:f>
              <c:numCache>
                <c:formatCode>General</c:formatCode>
                <c:ptCount val="6"/>
                <c:pt idx="0">
                  <c:v>0</c:v>
                </c:pt>
                <c:pt idx="1">
                  <c:v>2</c:v>
                </c:pt>
                <c:pt idx="2">
                  <c:v>4</c:v>
                </c:pt>
                <c:pt idx="3">
                  <c:v>6</c:v>
                </c:pt>
                <c:pt idx="4">
                  <c:v>8</c:v>
                </c:pt>
                <c:pt idx="5">
                  <c:v>10</c:v>
                </c:pt>
              </c:numCache>
            </c:numRef>
          </c:xVal>
          <c:yVal>
            <c:numRef>
              <c:f>Sayfa1!$O$46:$O$51</c:f>
              <c:numCache>
                <c:formatCode>General</c:formatCode>
                <c:ptCount val="6"/>
                <c:pt idx="0">
                  <c:v>100</c:v>
                </c:pt>
                <c:pt idx="1">
                  <c:v>68.99725027748822</c:v>
                </c:pt>
                <c:pt idx="2">
                  <c:v>46.447930604798024</c:v>
                </c:pt>
                <c:pt idx="3">
                  <c:v>36.915970851507865</c:v>
                </c:pt>
                <c:pt idx="4">
                  <c:v>39.755587428646898</c:v>
                </c:pt>
                <c:pt idx="5">
                  <c:v>50</c:v>
                </c:pt>
              </c:numCache>
            </c:numRef>
          </c:yVal>
          <c:smooth val="0"/>
        </c:ser>
        <c:dLbls>
          <c:showLegendKey val="0"/>
          <c:showVal val="0"/>
          <c:showCatName val="0"/>
          <c:showSerName val="0"/>
          <c:showPercent val="0"/>
          <c:showBubbleSize val="0"/>
        </c:dLbls>
        <c:axId val="-197447040"/>
        <c:axId val="-197444320"/>
      </c:scatterChart>
      <c:valAx>
        <c:axId val="-19744704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a:t>Düğüm Noktaları</a:t>
                </a:r>
              </a:p>
            </c:rich>
          </c:tx>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tr-TR"/>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97444320"/>
        <c:crossesAt val="0"/>
        <c:crossBetween val="midCat"/>
      </c:valAx>
      <c:valAx>
        <c:axId val="-1974443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a:t>Sıcaklık</a:t>
                </a:r>
              </a:p>
            </c:rich>
          </c:tx>
          <c:layout>
            <c:manualLayout>
              <c:xMode val="edge"/>
              <c:yMode val="edge"/>
              <c:x val="0"/>
              <c:y val="0.35770547276631742"/>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tr-TR"/>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97447040"/>
        <c:crosses val="autoZero"/>
        <c:crossBetween val="midCat"/>
      </c:valAx>
      <c:spPr>
        <a:noFill/>
        <a:ln>
          <a:noFill/>
        </a:ln>
        <a:effectLst/>
      </c:spPr>
    </c:plotArea>
    <c:legend>
      <c:legendPos val="r"/>
      <c:legendEntry>
        <c:idx val="0"/>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tr-TR"/>
          </a:p>
        </c:txPr>
      </c:legendEntry>
      <c:legendEntry>
        <c:idx val="1"/>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tr-TR"/>
          </a:p>
        </c:txPr>
      </c:legendEntry>
      <c:legendEntry>
        <c:idx val="2"/>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tr-TR"/>
          </a:p>
        </c:txPr>
      </c:legendEntry>
      <c:legendEntry>
        <c:idx val="3"/>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tr-TR"/>
          </a:p>
        </c:txPr>
      </c:legendEntry>
      <c:layout>
        <c:manualLayout>
          <c:xMode val="edge"/>
          <c:yMode val="edge"/>
          <c:x val="0.44968200506728562"/>
          <c:y val="0.16747857964035487"/>
          <c:w val="0.42122358260130777"/>
          <c:h val="0.2685963428125203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1FC8FC1-A1A8-42CB-96AC-83684F0DF578}" type="datetime1">
              <a:rPr lang="tr-TR" smtClean="0"/>
              <a:t>19.12.2018</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4E50CC-F33A-4EF4-9F12-93EC4A21A0CF}" type="slidenum">
              <a:rPr lang="tr-TR" smtClean="0"/>
              <a:t>‹#›</a:t>
            </a:fld>
            <a:endParaRPr lang="tr-TR"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0653A-FB33-4975-A611-5D53C5C337D6}" type="datetime1">
              <a:rPr lang="tr-TR" smtClean="0"/>
              <a:pPr/>
              <a:t>19.12.2018</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2674CE4-FBD8-4481-AEFB-CA53E599A745}" type="slidenum">
              <a:rPr lang="tr-TR" noProof="0" smtClean="0"/>
              <a:t>‹#›</a:t>
            </a:fld>
            <a:endParaRPr lang="tr-TR" noProof="0"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32674CE4-FBD8-4481-AEFB-CA53E599A745}" type="slidenum">
              <a:rPr lang="tr-TR" smtClean="0"/>
              <a:t>1</a:t>
            </a:fld>
            <a:endParaRPr lang="tr-TR" dirty="0"/>
          </a:p>
        </p:txBody>
      </p:sp>
    </p:spTree>
    <p:extLst>
      <p:ext uri="{BB962C8B-B14F-4D97-AF65-F5344CB8AC3E}">
        <p14:creationId xmlns:p14="http://schemas.microsoft.com/office/powerpoint/2010/main" val="2147974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9" name="Dikdörtgen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3" name="Dikdörtgen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4" name="Dikdörtgen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5" name="Dikdörtgen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6" name="Dikdörtgen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7" name="Dikdörtgen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0" name="Yuvarlatılmış Dikdörtgen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1" name="Yuvarlatılmış Dikdörtgen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7" name="Dikdörtgen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10" name="Dikdörtgen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11" name="Dikdörtgen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8" name="Başlık 7"/>
          <p:cNvSpPr>
            <a:spLocks noGrp="1"/>
          </p:cNvSpPr>
          <p:nvPr>
            <p:ph type="ctrTitle"/>
          </p:nvPr>
        </p:nvSpPr>
        <p:spPr>
          <a:xfrm>
            <a:off x="609600" y="2389009"/>
            <a:ext cx="11277600" cy="1470025"/>
          </a:xfrm>
        </p:spPr>
        <p:txBody>
          <a:bodyPr rtlCol="0" anchor="b"/>
          <a:lstStyle>
            <a:lvl1pPr>
              <a:defRPr sz="4400">
                <a:solidFill>
                  <a:schemeClr val="bg1"/>
                </a:solidFill>
              </a:defRPr>
            </a:lvl1pPr>
          </a:lstStyle>
          <a:p>
            <a:pPr rtl="0"/>
            <a:r>
              <a:rPr lang="tr-TR" noProof="0" smtClean="0"/>
              <a:t>Asıl başlık stili için tıklatın</a:t>
            </a:r>
            <a:endParaRPr lang="tr-TR" noProof="0" dirty="0"/>
          </a:p>
        </p:txBody>
      </p:sp>
      <p:sp>
        <p:nvSpPr>
          <p:cNvPr id="9" name="Alt Başlık 8"/>
          <p:cNvSpPr>
            <a:spLocks noGrp="1"/>
          </p:cNvSpPr>
          <p:nvPr>
            <p:ph type="subTitle" idx="1"/>
          </p:nvPr>
        </p:nvSpPr>
        <p:spPr>
          <a:xfrm>
            <a:off x="609600" y="3899938"/>
            <a:ext cx="6604000" cy="1752600"/>
          </a:xfrm>
        </p:spPr>
        <p:txBody>
          <a:bodyPr rtlCol="0"/>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smtClean="0"/>
              <a:t>Asıl alt başlık stilini düzenlemek için tıklatın</a:t>
            </a:r>
            <a:endParaRPr lang="tr-TR" noProof="0" dirty="0"/>
          </a:p>
        </p:txBody>
      </p:sp>
      <p:sp>
        <p:nvSpPr>
          <p:cNvPr id="17" name="Alt Bilgi Yer Tutucusu 16"/>
          <p:cNvSpPr>
            <a:spLocks noGrp="1"/>
          </p:cNvSpPr>
          <p:nvPr>
            <p:ph type="ftr" sz="quarter" idx="11"/>
          </p:nvPr>
        </p:nvSpPr>
        <p:spPr>
          <a:xfrm>
            <a:off x="7265116" y="4205288"/>
            <a:ext cx="1727200" cy="457200"/>
          </a:xfrm>
        </p:spPr>
        <p:txBody>
          <a:bodyPr rtlCol="0"/>
          <a:lstStyle>
            <a:lvl1pPr>
              <a:defRPr>
                <a:solidFill>
                  <a:schemeClr val="accent2">
                    <a:lumMod val="75000"/>
                  </a:schemeClr>
                </a:solidFill>
              </a:defRPr>
            </a:lvl1pPr>
          </a:lstStyle>
          <a:p>
            <a:pPr rtl="0"/>
            <a:r>
              <a:rPr lang="tr-TR" noProof="0" dirty="0" smtClean="0"/>
              <a:t>Alt bilgi ekleme</a:t>
            </a:r>
            <a:endParaRPr lang="tr-TR" noProof="0" dirty="0"/>
          </a:p>
        </p:txBody>
      </p:sp>
      <p:sp>
        <p:nvSpPr>
          <p:cNvPr id="28" name="Tarih Yer Tutucusu 27"/>
          <p:cNvSpPr>
            <a:spLocks noGrp="1"/>
          </p:cNvSpPr>
          <p:nvPr>
            <p:ph type="dt" sz="half" idx="10"/>
          </p:nvPr>
        </p:nvSpPr>
        <p:spPr>
          <a:xfrm>
            <a:off x="9043832" y="4206240"/>
            <a:ext cx="1280160" cy="457200"/>
          </a:xfrm>
        </p:spPr>
        <p:txBody>
          <a:bodyPr rtlCol="0"/>
          <a:lstStyle>
            <a:lvl1pPr>
              <a:defRPr>
                <a:solidFill>
                  <a:schemeClr val="accent2">
                    <a:lumMod val="75000"/>
                  </a:schemeClr>
                </a:solidFill>
              </a:defRPr>
            </a:lvl1pPr>
          </a:lstStyle>
          <a:p>
            <a:fld id="{E8609038-EC1C-40A6-91EB-4A3D73CE9547}" type="datetime1">
              <a:rPr lang="tr-TR" smtClean="0"/>
              <a:pPr/>
              <a:t>19.12.2018</a:t>
            </a:fld>
            <a:endParaRPr lang="tr-TR" dirty="0"/>
          </a:p>
        </p:txBody>
      </p:sp>
      <p:sp>
        <p:nvSpPr>
          <p:cNvPr id="29" name="Slayt Numarası Yer Tutucusu 28"/>
          <p:cNvSpPr>
            <a:spLocks noGrp="1"/>
          </p:cNvSpPr>
          <p:nvPr>
            <p:ph type="sldNum" sz="quarter" idx="12"/>
          </p:nvPr>
        </p:nvSpPr>
        <p:spPr>
          <a:xfrm>
            <a:off x="11093451" y="1136"/>
            <a:ext cx="996949" cy="365760"/>
          </a:xfrm>
        </p:spPr>
        <p:txBody>
          <a:bodyPr rtlCol="0"/>
          <a:lstStyle>
            <a:lvl1pPr algn="r">
              <a:defRPr sz="1800">
                <a:solidFill>
                  <a:schemeClr val="bg1"/>
                </a:solidFill>
              </a:defRPr>
            </a:lvl1pPr>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p:txBody>
          <a:bodyPr vert="eaVert" rtlCol="0"/>
          <a:lstStyle>
            <a:lvl1pPr>
              <a:defRPr/>
            </a:lvl1pPr>
            <a:lvl5pPr>
              <a:defRPr/>
            </a:lvl5pPr>
          </a:lstStyle>
          <a:p>
            <a:pPr lvl="0" rtl="0" eaLnBrk="1" latinLnBrk="0" hangingPunct="1"/>
            <a:r>
              <a:rPr lang="tr-TR" noProof="0" smtClean="0"/>
              <a:t>Asıl metin stillerini düzenlemek için tıklatın</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lvl1pPr>
              <a:defRPr/>
            </a:lvl1pPr>
          </a:lstStyle>
          <a:p>
            <a:fld id="{443DEEBB-C631-4BE4-9EB9-151005B5892D}" type="datetime1">
              <a:rPr lang="tr-TR" smtClean="0"/>
              <a:pPr/>
              <a:t>19.12.2018</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9042400" y="1143000"/>
            <a:ext cx="2540000" cy="5448300"/>
          </a:xfrm>
        </p:spPr>
        <p:txBody>
          <a:bodyPr vert="eaVert" rtlCol="0"/>
          <a:lstStyle>
            <a:lvl1pPr>
              <a:defRPr/>
            </a:lvl1pPr>
          </a:lstStyle>
          <a:p>
            <a:pPr rtl="0"/>
            <a:r>
              <a:rPr lang="tr-TR" noProof="0" dirty="0" smtClean="0"/>
              <a:t>Asıl başlık stilini düzenle</a:t>
            </a:r>
            <a:endParaRPr lang="tr-TR" noProof="0" dirty="0"/>
          </a:p>
        </p:txBody>
      </p:sp>
      <p:sp>
        <p:nvSpPr>
          <p:cNvPr id="3" name="Dikey Metin Yer Tutucusu 2"/>
          <p:cNvSpPr>
            <a:spLocks noGrp="1"/>
          </p:cNvSpPr>
          <p:nvPr>
            <p:ph type="body" orient="vert" idx="1" hasCustomPrompt="1"/>
          </p:nvPr>
        </p:nvSpPr>
        <p:spPr>
          <a:xfrm>
            <a:off x="609600" y="1143000"/>
            <a:ext cx="8331200" cy="5448300"/>
          </a:xfrm>
        </p:spPr>
        <p:txBody>
          <a:bodyPr vert="eaVert" rtlCol="0"/>
          <a:lstStyle>
            <a:lvl5pPr>
              <a:defRPr/>
            </a:lvl5pPr>
          </a:lstStyle>
          <a:p>
            <a:pPr lvl="0" rtl="0" eaLnBrk="1" latinLnBrk="0" hangingPunct="1"/>
            <a:r>
              <a:rPr lang="tr-TR" noProof="0" dirty="0" smtClean="0"/>
              <a:t>Asıl metin stillerini düzenlemek için tıklayın</a:t>
            </a:r>
          </a:p>
          <a:p>
            <a:pPr lvl="1" rtl="0" eaLnBrk="1" latinLnBrk="0" hangingPunct="1"/>
            <a:r>
              <a:rPr lang="tr-TR" noProof="0" dirty="0" smtClean="0"/>
              <a:t>İkinci düzey</a:t>
            </a:r>
          </a:p>
          <a:p>
            <a:pPr lvl="2" rtl="0" eaLnBrk="1" latinLnBrk="0" hangingPunct="1"/>
            <a:r>
              <a:rPr lang="tr-TR" noProof="0" dirty="0" smtClean="0"/>
              <a:t>Üçüncü düzey</a:t>
            </a:r>
          </a:p>
          <a:p>
            <a:pPr lvl="3" rtl="0" eaLnBrk="1" latinLnBrk="0" hangingPunct="1"/>
            <a:r>
              <a:rPr lang="tr-TR" noProof="0" dirty="0" smtClean="0"/>
              <a:t>Dördüncü düzey</a:t>
            </a:r>
          </a:p>
          <a:p>
            <a:pPr lvl="4" rtl="0" eaLnBrk="1" latinLnBrk="0" hangingPunct="1"/>
            <a:r>
              <a:rPr lang="tr-TR" noProof="0" dirty="0" smtClean="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lvl1pPr>
              <a:defRPr/>
            </a:lvl1pPr>
          </a:lstStyle>
          <a:p>
            <a:fld id="{C76B82DB-6D5C-486A-98D3-E008B7673553}" type="datetime1">
              <a:rPr lang="tr-TR" smtClean="0"/>
              <a:pPr/>
              <a:t>19.12.2018</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620485"/>
            <a:ext cx="10972800" cy="506186"/>
          </a:xfrm>
        </p:spPr>
        <p:txBody>
          <a:bodyPr rtlCol="0">
            <a:normAutofit/>
          </a:bodyPr>
          <a:lstStyle>
            <a:lvl1pPr>
              <a:defRPr sz="2800"/>
            </a:lvl1pPr>
          </a:lstStyle>
          <a:p>
            <a:pPr rtl="0"/>
            <a:r>
              <a:rPr lang="tr-TR" noProof="0" dirty="0" smtClean="0"/>
              <a:t>Asıl başlık stili için tıklatın</a:t>
            </a:r>
            <a:endParaRPr lang="tr-TR" noProof="0" dirty="0"/>
          </a:p>
        </p:txBody>
      </p:sp>
      <p:sp>
        <p:nvSpPr>
          <p:cNvPr id="3" name="İçerik Yer Tutucusu 2"/>
          <p:cNvSpPr>
            <a:spLocks noGrp="1"/>
          </p:cNvSpPr>
          <p:nvPr>
            <p:ph idx="1"/>
          </p:nvPr>
        </p:nvSpPr>
        <p:spPr>
          <a:xfrm>
            <a:off x="609600" y="1191986"/>
            <a:ext cx="10972800" cy="5382550"/>
          </a:xfrm>
        </p:spPr>
        <p:txBody>
          <a:bodyPr rtlCol="0"/>
          <a:lstStyle>
            <a:lvl1pPr>
              <a:defRPr sz="2400"/>
            </a:lvl1pPr>
            <a:lvl2pPr>
              <a:defRPr sz="2200"/>
            </a:lvl2pPr>
            <a:lvl3pPr>
              <a:defRPr sz="2000"/>
            </a:lvl3pPr>
            <a:lvl4pPr>
              <a:defRPr sz="1800"/>
            </a:lvl4pPr>
            <a:lvl5pPr>
              <a:defRPr sz="1800"/>
            </a:lvl5pPr>
            <a:lvl6pPr>
              <a:defRPr/>
            </a:lvl6pPr>
          </a:lstStyle>
          <a:p>
            <a:pPr lvl="0" rtl="0" eaLnBrk="1" latinLnBrk="0" hangingPunct="1"/>
            <a:r>
              <a:rPr lang="tr-TR" noProof="0" dirty="0" smtClean="0"/>
              <a:t>Asıl metin stillerini düzenlemek için tıklatın</a:t>
            </a:r>
          </a:p>
          <a:p>
            <a:pPr lvl="1" rtl="0" eaLnBrk="1" latinLnBrk="0" hangingPunct="1"/>
            <a:r>
              <a:rPr lang="tr-TR" noProof="0" dirty="0" smtClean="0"/>
              <a:t>İkinci düzey</a:t>
            </a:r>
          </a:p>
          <a:p>
            <a:pPr lvl="2" rtl="0" eaLnBrk="1" latinLnBrk="0" hangingPunct="1"/>
            <a:r>
              <a:rPr lang="tr-TR" noProof="0" dirty="0" smtClean="0"/>
              <a:t>Üçüncü düzey</a:t>
            </a:r>
          </a:p>
          <a:p>
            <a:pPr lvl="3" rtl="0" eaLnBrk="1" latinLnBrk="0" hangingPunct="1"/>
            <a:r>
              <a:rPr lang="tr-TR" noProof="0" dirty="0" smtClean="0"/>
              <a:t>Dördüncü düzey</a:t>
            </a:r>
          </a:p>
          <a:p>
            <a:pPr lvl="4" rtl="0" eaLnBrk="1" latinLnBrk="0" hangingPunct="1"/>
            <a:r>
              <a:rPr lang="tr-TR" noProof="0" dirty="0" smtClean="0"/>
              <a:t>Beşinci düzey</a:t>
            </a:r>
            <a:endParaRPr kumimoji="0"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1968322"/>
            <a:ext cx="10363200" cy="1362075"/>
          </a:xfrm>
        </p:spPr>
        <p:txBody>
          <a:bodyPr rtlCol="0"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963084" y="3367088"/>
            <a:ext cx="10363200" cy="1509712"/>
          </a:xfrm>
        </p:spPr>
        <p:txBody>
          <a:bodyPr rtlCol="0"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smtClean="0"/>
              <a:t>Asıl metin stillerini düzenlemek için tıklatın</a:t>
            </a:r>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lvl1pPr>
              <a:defRPr/>
            </a:lvl1pPr>
          </a:lstStyle>
          <a:p>
            <a:fld id="{FF56EF26-BBDF-4885-BB66-53FDFCADA69E}" type="datetime1">
              <a:rPr lang="tr-TR" smtClean="0"/>
              <a:pPr/>
              <a:t>19.12.2018</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sz="half" idx="1"/>
          </p:nvPr>
        </p:nvSpPr>
        <p:spPr>
          <a:xfrm>
            <a:off x="609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tr-TR" noProof="0" smtClean="0"/>
              <a:t>Asıl metin stillerini düzenlemek için tıklatın</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İçerik Yer Tutucusu 3"/>
          <p:cNvSpPr>
            <a:spLocks noGrp="1"/>
          </p:cNvSpPr>
          <p:nvPr>
            <p:ph sz="half" idx="2"/>
          </p:nvPr>
        </p:nvSpPr>
        <p:spPr>
          <a:xfrm>
            <a:off x="6197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tr-TR" noProof="0" smtClean="0"/>
              <a:t>Asıl metin stillerini düzenlemek için tıklatın</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lvl1pPr>
              <a:defRPr/>
            </a:lvl1pPr>
          </a:lstStyle>
          <a:p>
            <a:fld id="{A84B813B-74D5-4B4F-94CB-6CD8395E9845}" type="datetime1">
              <a:rPr lang="tr-TR" smtClean="0"/>
              <a:pPr/>
              <a:t>19.12.2018</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08000" y="1143000"/>
            <a:ext cx="11176000" cy="1069848"/>
          </a:xfrm>
        </p:spPr>
        <p:txBody>
          <a:bodyPr rtlCol="0" anchor="ctr"/>
          <a:lstStyle>
            <a:lvl1pPr>
              <a:defRPr sz="4000" b="0" i="0" cap="none" baseline="0"/>
            </a:lvl1pPr>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düzenlemek için tıklatın</a:t>
            </a:r>
          </a:p>
        </p:txBody>
      </p:sp>
      <p:sp>
        <p:nvSpPr>
          <p:cNvPr id="5" name="İçerik Yer Tutucusu 4"/>
          <p:cNvSpPr>
            <a:spLocks noGrp="1"/>
          </p:cNvSpPr>
          <p:nvPr>
            <p:ph sz="quarter" idx="2"/>
          </p:nvPr>
        </p:nvSpPr>
        <p:spPr>
          <a:xfrm>
            <a:off x="508000" y="2708519"/>
            <a:ext cx="5388864"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tr-TR" noProof="0" smtClean="0"/>
              <a:t>Asıl metin stillerini düzenlemek için tıklatın</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Metin Yer Tutucusu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düzenlemek için tıklatın</a:t>
            </a:r>
          </a:p>
        </p:txBody>
      </p:sp>
      <p:sp>
        <p:nvSpPr>
          <p:cNvPr id="6" name="İçerik Yer Tutucusu 5"/>
          <p:cNvSpPr>
            <a:spLocks noGrp="1"/>
          </p:cNvSpPr>
          <p:nvPr>
            <p:ph sz="quarter" idx="4"/>
          </p:nvPr>
        </p:nvSpPr>
        <p:spPr>
          <a:xfrm>
            <a:off x="6291073" y="2708519"/>
            <a:ext cx="5389033"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tr-TR" noProof="0" smtClean="0"/>
              <a:t>Asıl metin stillerini düzenlemek için tıklatın</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28" name="Alt Bilgi Yer Tutucusu 27"/>
          <p:cNvSpPr>
            <a:spLocks noGrp="1"/>
          </p:cNvSpPr>
          <p:nvPr>
            <p:ph type="ftr" sz="quarter" idx="12"/>
          </p:nvPr>
        </p:nvSpPr>
        <p:spPr/>
        <p:txBody>
          <a:bodyPr rtlCol="0"/>
          <a:lstStyle/>
          <a:p>
            <a:pPr rtl="0"/>
            <a:r>
              <a:rPr lang="tr-TR" noProof="0" dirty="0" smtClean="0"/>
              <a:t>Alt bilgi ekleme</a:t>
            </a:r>
            <a:endParaRPr lang="tr-TR" noProof="0" dirty="0"/>
          </a:p>
        </p:txBody>
      </p:sp>
      <p:sp>
        <p:nvSpPr>
          <p:cNvPr id="26" name="Tarih Yer Tutucusu 25"/>
          <p:cNvSpPr>
            <a:spLocks noGrp="1"/>
          </p:cNvSpPr>
          <p:nvPr>
            <p:ph type="dt" sz="half" idx="10"/>
          </p:nvPr>
        </p:nvSpPr>
        <p:spPr/>
        <p:txBody>
          <a:bodyPr rtlCol="0"/>
          <a:lstStyle>
            <a:lvl1pPr>
              <a:defRPr/>
            </a:lvl1pPr>
          </a:lstStyle>
          <a:p>
            <a:fld id="{B72EC71D-25AD-4A7C-AB6C-E63D5EDA9366}" type="datetime1">
              <a:rPr lang="tr-TR" smtClean="0"/>
              <a:pPr/>
              <a:t>19.12.2018</a:t>
            </a:fld>
            <a:endParaRPr lang="tr-TR" dirty="0"/>
          </a:p>
        </p:txBody>
      </p:sp>
      <p:sp>
        <p:nvSpPr>
          <p:cNvPr id="27" name="Slayt Numarası Yer Tutucusu 26"/>
          <p:cNvSpPr>
            <a:spLocks noGrp="1"/>
          </p:cNvSpPr>
          <p:nvPr>
            <p:ph type="sldNum" sz="quarter" idx="11"/>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1143000"/>
            <a:ext cx="10972800" cy="1069848"/>
          </a:xfrm>
        </p:spPr>
        <p:txBody>
          <a:bodyPr rtlCol="0" anchor="ctr"/>
          <a:lstStyle>
            <a:lvl1pPr>
              <a:defRPr sz="4000">
                <a:solidFill>
                  <a:schemeClr val="tx2"/>
                </a:solidFill>
              </a:defRPr>
            </a:lvl1pPr>
          </a:lstStyle>
          <a:p>
            <a:pPr rtl="0"/>
            <a:r>
              <a:rPr lang="tr-TR" noProof="0" smtClean="0"/>
              <a:t>Asıl başlık stili için tıklatın</a:t>
            </a:r>
            <a:endParaRPr lang="tr-TR" noProof="0" dirty="0"/>
          </a:p>
        </p:txBody>
      </p:sp>
      <p:sp>
        <p:nvSpPr>
          <p:cNvPr id="4" name="Alt Bilgi Yer Tutucusu 3"/>
          <p:cNvSpPr>
            <a:spLocks noGrp="1"/>
          </p:cNvSpPr>
          <p:nvPr>
            <p:ph type="ftr" sz="quarter" idx="11"/>
          </p:nvPr>
        </p:nvSpPr>
        <p:spPr>
          <a:xfrm>
            <a:off x="7010400" y="612648"/>
            <a:ext cx="1767840" cy="457200"/>
          </a:xfrm>
        </p:spPr>
        <p:txBody>
          <a:bodyPr rtlCol="0"/>
          <a:lstStyle/>
          <a:p>
            <a:pPr rtl="0"/>
            <a:r>
              <a:rPr lang="tr-TR" noProof="0" dirty="0" smtClean="0"/>
              <a:t>Alt bilgi ekleme</a:t>
            </a:r>
            <a:endParaRPr lang="tr-TR" noProof="0" dirty="0"/>
          </a:p>
        </p:txBody>
      </p:sp>
      <p:sp>
        <p:nvSpPr>
          <p:cNvPr id="3" name="Tarih Yer Tutucusu 2"/>
          <p:cNvSpPr>
            <a:spLocks noGrp="1"/>
          </p:cNvSpPr>
          <p:nvPr>
            <p:ph type="dt" sz="half" idx="10"/>
          </p:nvPr>
        </p:nvSpPr>
        <p:spPr>
          <a:xfrm>
            <a:off x="8778240" y="612648"/>
            <a:ext cx="1276352" cy="457200"/>
          </a:xfrm>
        </p:spPr>
        <p:txBody>
          <a:bodyPr rtlCol="0"/>
          <a:lstStyle>
            <a:lvl1pPr>
              <a:defRPr/>
            </a:lvl1pPr>
          </a:lstStyle>
          <a:p>
            <a:fld id="{851036E3-487C-41B5-92E9-47E0F0B9591B}" type="datetime1">
              <a:rPr lang="tr-TR" smtClean="0"/>
              <a:pPr/>
              <a:t>19.12.2018</a:t>
            </a:fld>
            <a:endParaRPr lang="tr-TR" dirty="0"/>
          </a:p>
        </p:txBody>
      </p:sp>
      <p:sp>
        <p:nvSpPr>
          <p:cNvPr id="5" name="Slayt Numarası Yer Tutucusu 4"/>
          <p:cNvSpPr>
            <a:spLocks noGrp="1"/>
          </p:cNvSpPr>
          <p:nvPr>
            <p:ph type="sldNum" sz="quarter" idx="12"/>
          </p:nvPr>
        </p:nvSpPr>
        <p:spPr>
          <a:xfrm>
            <a:off x="10899648" y="2272"/>
            <a:ext cx="1016000" cy="365760"/>
          </a:xfrm>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3" name="Alt Bilgi Yer Tutucusu 2"/>
          <p:cNvSpPr>
            <a:spLocks noGrp="1"/>
          </p:cNvSpPr>
          <p:nvPr>
            <p:ph type="ftr" sz="quarter" idx="11"/>
          </p:nvPr>
        </p:nvSpPr>
        <p:spPr/>
        <p:txBody>
          <a:bodyPr rtlCol="0"/>
          <a:lstStyle/>
          <a:p>
            <a:pPr rtl="0"/>
            <a:r>
              <a:rPr lang="tr-TR" noProof="0" dirty="0" smtClean="0"/>
              <a:t>Alt bilgi ekleme</a:t>
            </a:r>
            <a:endParaRPr lang="tr-TR" noProof="0" dirty="0"/>
          </a:p>
        </p:txBody>
      </p:sp>
      <p:sp>
        <p:nvSpPr>
          <p:cNvPr id="2" name="Tarih Yer Tutucusu 1"/>
          <p:cNvSpPr>
            <a:spLocks noGrp="1"/>
          </p:cNvSpPr>
          <p:nvPr>
            <p:ph type="dt" sz="half" idx="10"/>
          </p:nvPr>
        </p:nvSpPr>
        <p:spPr/>
        <p:txBody>
          <a:bodyPr rtlCol="0"/>
          <a:lstStyle>
            <a:lvl1pPr>
              <a:defRPr/>
            </a:lvl1pPr>
          </a:lstStyle>
          <a:p>
            <a:fld id="{E7730CD3-31CA-47BB-8FC4-9AA93086A77D}" type="datetime1">
              <a:rPr lang="tr-TR" smtClean="0"/>
              <a:pPr/>
              <a:t>19.12.2018</a:t>
            </a:fld>
            <a:endParaRPr lang="tr-TR" dirty="0"/>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hasCustomPrompt="1"/>
          </p:nvPr>
        </p:nvSpPr>
        <p:spPr>
          <a:xfrm>
            <a:off x="7137995" y="1101970"/>
            <a:ext cx="4511040" cy="877824"/>
          </a:xfrm>
        </p:spPr>
        <p:txBody>
          <a:bodyPr rtlCol="0" anchor="b"/>
          <a:lstStyle>
            <a:lvl1pPr algn="l">
              <a:buNone/>
              <a:defRPr sz="1800" b="1"/>
            </a:lvl1pPr>
          </a:lstStyle>
          <a:p>
            <a:pPr rtl="0"/>
            <a:r>
              <a:rPr lang="tr-TR" noProof="0" dirty="0" smtClean="0"/>
              <a:t>Asıl başlık stilini düzenle</a:t>
            </a:r>
            <a:endParaRPr lang="tr-TR" noProof="0" dirty="0"/>
          </a:p>
        </p:txBody>
      </p:sp>
      <p:sp>
        <p:nvSpPr>
          <p:cNvPr id="4" name="İçerik Yer Tutucusu 3"/>
          <p:cNvSpPr>
            <a:spLocks noGrp="1"/>
          </p:cNvSpPr>
          <p:nvPr>
            <p:ph sz="half" idx="1"/>
          </p:nvPr>
        </p:nvSpPr>
        <p:spPr>
          <a:xfrm>
            <a:off x="203200" y="776287"/>
            <a:ext cx="6803136" cy="5805083"/>
          </a:xfrm>
        </p:spPr>
        <p:txBody>
          <a:bodyPr rtlCol="0"/>
          <a:lstStyle>
            <a:lvl1pPr>
              <a:defRPr sz="3200"/>
            </a:lvl1pPr>
            <a:lvl2pPr>
              <a:defRPr sz="2800"/>
            </a:lvl2pPr>
            <a:lvl3pPr>
              <a:defRPr sz="2400"/>
            </a:lvl3pPr>
            <a:lvl4pPr>
              <a:defRPr sz="2000"/>
            </a:lvl4pPr>
            <a:lvl5pPr>
              <a:defRPr sz="2000"/>
            </a:lvl5pPr>
          </a:lstStyle>
          <a:p>
            <a:pPr lvl="0" rtl="0" eaLnBrk="1" latinLnBrk="0" hangingPunct="1"/>
            <a:r>
              <a:rPr lang="tr-TR" noProof="0" smtClean="0"/>
              <a:t>Asıl metin stillerini düzenlemek için tıklatın</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3" name="Metin Yer Tutucusu 2"/>
          <p:cNvSpPr>
            <a:spLocks noGrp="1"/>
          </p:cNvSpPr>
          <p:nvPr>
            <p:ph type="body" idx="2"/>
          </p:nvPr>
        </p:nvSpPr>
        <p:spPr>
          <a:xfrm>
            <a:off x="7137995" y="2010727"/>
            <a:ext cx="4511040" cy="4580573"/>
          </a:xfrm>
        </p:spPr>
        <p:txBody>
          <a:bodyPr rtlCol="0"/>
          <a:lstStyle>
            <a:lvl1pPr marL="9144" indent="0">
              <a:buNone/>
              <a:defRPr sz="1400"/>
            </a:lvl1pPr>
            <a:lvl2pPr>
              <a:buNone/>
              <a:defRPr sz="1200"/>
            </a:lvl2pPr>
            <a:lvl3pPr>
              <a:buNone/>
              <a:defRPr sz="1000"/>
            </a:lvl3pPr>
            <a:lvl4pPr>
              <a:buNone/>
              <a:defRPr sz="900"/>
            </a:lvl4pPr>
            <a:lvl5pPr>
              <a:buNone/>
              <a:defRPr sz="900"/>
            </a:lvl5pPr>
          </a:lstStyle>
          <a:p>
            <a:pPr lvl="0" rtl="0" eaLnBrk="1" latinLnBrk="0" hangingPunct="1"/>
            <a:r>
              <a:rPr lang="tr-TR" noProof="0" smtClean="0"/>
              <a:t>Asıl metin stillerini düzenlemek için tıklatın</a:t>
            </a:r>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lvl1pPr>
              <a:defRPr/>
            </a:lvl1pPr>
          </a:lstStyle>
          <a:p>
            <a:fld id="{90C5B609-EC73-4CF8-A564-D90D0E54FA36}" type="datetime1">
              <a:rPr lang="tr-TR" smtClean="0"/>
              <a:pPr/>
              <a:t>19.12.2018</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7253913" y="1109161"/>
            <a:ext cx="782404" cy="4681637"/>
          </a:xfrm>
        </p:spPr>
        <p:txBody>
          <a:bodyPr vert="vert270" lIns="45720" tIns="0" rIns="45720" rtlCol="0" anchor="t"/>
          <a:lstStyle>
            <a:lvl1pPr algn="ctr">
              <a:buNone/>
              <a:defRPr sz="2000" b="1"/>
            </a:lvl1pPr>
          </a:lstStyle>
          <a:p>
            <a:pPr rtl="0"/>
            <a:r>
              <a:rPr lang="tr-TR" noProof="0" smtClean="0"/>
              <a:t>Asıl başlık stili için tıklatın</a:t>
            </a:r>
            <a:endParaRPr lang="tr-TR" noProof="0" dirty="0"/>
          </a:p>
        </p:txBody>
      </p:sp>
      <p:sp>
        <p:nvSpPr>
          <p:cNvPr id="3" name="Resim Yer Tutucusu 2" descr="Resim eklemek için boş yer tutucu. Yer tutucuya tıklayın ve eklemek istediğiniz resmi seçin"/>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lstStyle>
            <a:lvl1pPr marL="0" indent="0">
              <a:buNone/>
              <a:defRPr sz="3200"/>
            </a:lvl1pPr>
          </a:lstStyle>
          <a:p>
            <a:pPr rtl="0"/>
            <a:r>
              <a:rPr lang="tr-TR" noProof="0" smtClean="0"/>
              <a:t>Resim eklemek için simgeyi tıklatın</a:t>
            </a:r>
            <a:endParaRPr kumimoji="0" lang="tr-TR" noProof="0" dirty="0"/>
          </a:p>
        </p:txBody>
      </p:sp>
      <p:sp>
        <p:nvSpPr>
          <p:cNvPr id="4" name="Metin Yer Tutucusu 3"/>
          <p:cNvSpPr>
            <a:spLocks noGrp="1"/>
          </p:cNvSpPr>
          <p:nvPr>
            <p:ph type="body" sz="half" idx="2"/>
          </p:nvPr>
        </p:nvSpPr>
        <p:spPr>
          <a:xfrm>
            <a:off x="8117924" y="3274309"/>
            <a:ext cx="3454400" cy="2516489"/>
          </a:xfrm>
        </p:spPr>
        <p:txBody>
          <a:bodyPr lIns="0" tIns="0" rIns="45720" rtlCol="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rtl="0" eaLnBrk="1" latinLnBrk="0" hangingPunct="1"/>
            <a:r>
              <a:rPr lang="tr-TR" noProof="0" smtClean="0"/>
              <a:t>Asıl metin stillerini düzenlemek için tıklatın</a:t>
            </a:r>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lvl1pPr>
              <a:defRPr/>
            </a:lvl1pPr>
          </a:lstStyle>
          <a:p>
            <a:fld id="{D85D7756-B745-4648-9348-5BA7D8FC560E}" type="datetime1">
              <a:rPr lang="tr-TR" smtClean="0"/>
              <a:pPr/>
              <a:t>19.12.2018</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9" name="Dikdörtgen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0" name="Dikdörtgen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1" name="Dikdörtgen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2" name="Dikdörtgen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3" name="Yuvarlatılmış Dikdörtgen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4" name="Yuvarlatılmış Dikdörtgen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5" name="Dikdörtgen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6" name="Dikdörtgen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7" name="Dikdörtgen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8" name="Dikdörtgen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9" name="Dikdörtgen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40" name="Dikdörtgen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2" name="Başlık Yer Tutucusu 21"/>
          <p:cNvSpPr>
            <a:spLocks noGrp="1"/>
          </p:cNvSpPr>
          <p:nvPr>
            <p:ph type="title"/>
          </p:nvPr>
        </p:nvSpPr>
        <p:spPr>
          <a:xfrm>
            <a:off x="609600" y="1143000"/>
            <a:ext cx="10972800" cy="1066800"/>
          </a:xfrm>
          <a:prstGeom prst="rect">
            <a:avLst/>
          </a:prstGeom>
        </p:spPr>
        <p:txBody>
          <a:bodyPr vert="horz" rtlCol="0" anchor="ctr">
            <a:normAutofit/>
          </a:bodyPr>
          <a:lstStyle/>
          <a:p>
            <a:pPr rtl="0"/>
            <a:r>
              <a:rPr lang="tr-TR" noProof="0" dirty="0" smtClean="0"/>
              <a:t>Asıl başlık stilini düzenlemek için tıklayın</a:t>
            </a:r>
            <a:endParaRPr lang="tr-TR" noProof="0" dirty="0"/>
          </a:p>
        </p:txBody>
      </p:sp>
      <p:sp>
        <p:nvSpPr>
          <p:cNvPr id="13" name="Metin Yer Tutucusu 12"/>
          <p:cNvSpPr>
            <a:spLocks noGrp="1"/>
          </p:cNvSpPr>
          <p:nvPr>
            <p:ph type="body" idx="1"/>
          </p:nvPr>
        </p:nvSpPr>
        <p:spPr>
          <a:xfrm>
            <a:off x="609600" y="2249424"/>
            <a:ext cx="10972800" cy="4325112"/>
          </a:xfrm>
          <a:prstGeom prst="rect">
            <a:avLst/>
          </a:prstGeom>
        </p:spPr>
        <p:txBody>
          <a:bodyPr vert="horz" rtlCol="0">
            <a:normAutofit/>
          </a:bodyPr>
          <a:lstStyle/>
          <a:p>
            <a:pPr lvl="0" rtl="0"/>
            <a:r>
              <a:rPr lang="tr-TR" noProof="0" dirty="0" smtClean="0"/>
              <a:t>Asıl metin stillerini düzenle</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3" name="Alt Bilgi Yer Tutucusu 2"/>
          <p:cNvSpPr>
            <a:spLocks noGrp="1"/>
          </p:cNvSpPr>
          <p:nvPr>
            <p:ph type="ftr" sz="quarter" idx="3"/>
          </p:nvPr>
        </p:nvSpPr>
        <p:spPr>
          <a:xfrm>
            <a:off x="7010400" y="612648"/>
            <a:ext cx="1767840" cy="457200"/>
          </a:xfrm>
          <a:prstGeom prst="rect">
            <a:avLst/>
          </a:prstGeom>
        </p:spPr>
        <p:txBody>
          <a:bodyPr vert="horz" rtlCol="0"/>
          <a:lstStyle>
            <a:lvl1pPr algn="r" eaLnBrk="1" latinLnBrk="0" hangingPunct="1">
              <a:defRPr kumimoji="0" sz="1100">
                <a:solidFill>
                  <a:schemeClr val="accent2">
                    <a:lumMod val="75000"/>
                  </a:schemeClr>
                </a:solidFill>
              </a:defRPr>
            </a:lvl1pPr>
          </a:lstStyle>
          <a:p>
            <a:pPr rtl="0"/>
            <a:r>
              <a:rPr lang="tr-TR" noProof="0" dirty="0" smtClean="0"/>
              <a:t>Alt bilgi ekleme</a:t>
            </a:r>
            <a:endParaRPr lang="tr-TR" noProof="0" dirty="0"/>
          </a:p>
        </p:txBody>
      </p:sp>
      <p:sp>
        <p:nvSpPr>
          <p:cNvPr id="14" name="Tarih Yer Tutucusu 13"/>
          <p:cNvSpPr>
            <a:spLocks noGrp="1"/>
          </p:cNvSpPr>
          <p:nvPr>
            <p:ph type="dt" sz="half" idx="2"/>
          </p:nvPr>
        </p:nvSpPr>
        <p:spPr>
          <a:xfrm>
            <a:off x="8782048" y="612648"/>
            <a:ext cx="1276352" cy="457200"/>
          </a:xfrm>
          <a:prstGeom prst="rect">
            <a:avLst/>
          </a:prstGeom>
        </p:spPr>
        <p:txBody>
          <a:bodyPr vert="horz" rtlCol="0"/>
          <a:lstStyle>
            <a:lvl1pPr algn="l" eaLnBrk="1" latinLnBrk="0" hangingPunct="1">
              <a:defRPr kumimoji="0" sz="1100">
                <a:solidFill>
                  <a:schemeClr val="accent2">
                    <a:lumMod val="75000"/>
                  </a:schemeClr>
                </a:solidFill>
              </a:defRPr>
            </a:lvl1pPr>
          </a:lstStyle>
          <a:p>
            <a:fld id="{8A9E5AA4-4083-47B0-96D9-3464BE7D917D}" type="datetime1">
              <a:rPr lang="tr-TR" smtClean="0"/>
              <a:pPr/>
              <a:t>19.12.2018</a:t>
            </a:fld>
            <a:endParaRPr lang="tr-TR" dirty="0"/>
          </a:p>
        </p:txBody>
      </p:sp>
      <p:sp>
        <p:nvSpPr>
          <p:cNvPr id="23" name="Slayt Numarası Yer Tutucusu 22"/>
          <p:cNvSpPr>
            <a:spLocks noGrp="1"/>
          </p:cNvSpPr>
          <p:nvPr>
            <p:ph type="sldNum" sz="quarter" idx="4"/>
          </p:nvPr>
        </p:nvSpPr>
        <p:spPr>
          <a:xfrm>
            <a:off x="10899648" y="2272"/>
            <a:ext cx="1016000" cy="365760"/>
          </a:xfrm>
          <a:prstGeom prst="rect">
            <a:avLst/>
          </a:prstGeom>
        </p:spPr>
        <p:txBody>
          <a:bodyPr vert="horz" rtlCol="0" anchor="b"/>
          <a:lstStyle>
            <a:lvl1pPr algn="r" eaLnBrk="1" latinLnBrk="0" hangingPunct="1">
              <a:defRPr kumimoji="0" sz="1800">
                <a:solidFill>
                  <a:srgbClr val="FFFFFF"/>
                </a:solidFill>
              </a:defRPr>
            </a:lvl1pPr>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 Id="rId5" Type="http://schemas.openxmlformats.org/officeDocument/2006/relationships/image" Target="../media/image19.emf"/><Relationship Id="rId4" Type="http://schemas.openxmlformats.org/officeDocument/2006/relationships/image" Target="../media/image18.emf"/></Relationships>
</file>

<file path=ppt/slides/_rels/slide2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rtlCol="0"/>
          <a:lstStyle/>
          <a:p>
            <a:pPr rtl="0"/>
            <a:r>
              <a:rPr lang="tr-TR" dirty="0" smtClean="0"/>
              <a:t>MÜHENDİSLİKTE SAYISAL YÖNTEMLER</a:t>
            </a:r>
            <a:br>
              <a:rPr lang="tr-TR" dirty="0" smtClean="0"/>
            </a:br>
            <a:r>
              <a:rPr lang="tr-TR" sz="2800" dirty="0" smtClean="0"/>
              <a:t>Kısmi Diferansiyel Denklemler</a:t>
            </a:r>
            <a:endParaRPr lang="tr-TR" sz="2800" dirty="0"/>
          </a:p>
        </p:txBody>
      </p:sp>
      <p:sp>
        <p:nvSpPr>
          <p:cNvPr id="3" name="Alt Başlık 2"/>
          <p:cNvSpPr>
            <a:spLocks noGrp="1"/>
          </p:cNvSpPr>
          <p:nvPr>
            <p:ph type="subTitle" idx="1"/>
          </p:nvPr>
        </p:nvSpPr>
        <p:spPr/>
        <p:txBody>
          <a:bodyPr rtlCol="0"/>
          <a:lstStyle/>
          <a:p>
            <a:pPr rtl="0"/>
            <a:r>
              <a:rPr lang="tr-TR" dirty="0" smtClean="0"/>
              <a:t>Dr. Öğretim Üyesi </a:t>
            </a:r>
            <a:r>
              <a:rPr lang="tr-TR" dirty="0" smtClean="0"/>
              <a:t>Nurdan Bilgin</a:t>
            </a:r>
            <a:endParaRPr lang="tr-TR" dirty="0"/>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Örnek:</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278719481"/>
              </p:ext>
            </p:extLst>
          </p:nvPr>
        </p:nvGraphicFramePr>
        <p:xfrm>
          <a:off x="1174536" y="1912406"/>
          <a:ext cx="2976460" cy="1787527"/>
        </p:xfrm>
        <a:graphic>
          <a:graphicData uri="http://schemas.openxmlformats.org/drawingml/2006/table">
            <a:tbl>
              <a:tblPr/>
              <a:tblGrid>
                <a:gridCol w="516576"/>
                <a:gridCol w="614971"/>
                <a:gridCol w="614971"/>
                <a:gridCol w="614971"/>
                <a:gridCol w="614971"/>
              </a:tblGrid>
              <a:tr h="255361">
                <a:tc>
                  <a:txBody>
                    <a:bodyPr/>
                    <a:lstStyle/>
                    <a:p>
                      <a:pPr algn="ctr" fontAlgn="b"/>
                      <a:r>
                        <a:rPr lang="tr-TR" sz="1600" b="1" i="0" u="none" strike="noStrike" dirty="0">
                          <a:solidFill>
                            <a:srgbClr val="FFFFFF"/>
                          </a:solidFill>
                          <a:effectLst/>
                          <a:latin typeface="Calibri" panose="020F0502020204030204" pitchFamily="34" charset="0"/>
                        </a:rPr>
                        <a:t>x</a:t>
                      </a:r>
                    </a:p>
                  </a:txBody>
                  <a:tcPr marL="8237" marR="8237" marT="823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b"/>
                      <a:r>
                        <a:rPr lang="tr-TR" sz="1600" b="1" i="0" u="none" strike="noStrike">
                          <a:solidFill>
                            <a:srgbClr val="FFFFFF"/>
                          </a:solidFill>
                          <a:effectLst/>
                          <a:latin typeface="Calibri" panose="020F0502020204030204" pitchFamily="34" charset="0"/>
                        </a:rPr>
                        <a:t>t=3</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b"/>
                      <a:r>
                        <a:rPr lang="tr-TR" sz="1600" b="1" i="0" u="none" strike="noStrike">
                          <a:solidFill>
                            <a:srgbClr val="FFFFFF"/>
                          </a:solidFill>
                          <a:effectLst/>
                          <a:latin typeface="Calibri" panose="020F0502020204030204" pitchFamily="34" charset="0"/>
                        </a:rPr>
                        <a:t>t=6</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b"/>
                      <a:r>
                        <a:rPr lang="tr-TR" sz="1600" b="1" i="0" u="none" strike="noStrike">
                          <a:solidFill>
                            <a:srgbClr val="FFFFFF"/>
                          </a:solidFill>
                          <a:effectLst/>
                          <a:latin typeface="Calibri" panose="020F0502020204030204" pitchFamily="34" charset="0"/>
                        </a:rPr>
                        <a:t>t=9</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b"/>
                      <a:r>
                        <a:rPr lang="tr-TR" sz="1600" b="1" i="0" u="none" strike="noStrike">
                          <a:solidFill>
                            <a:srgbClr val="FFFFFF"/>
                          </a:solidFill>
                          <a:effectLst/>
                          <a:latin typeface="Calibri" panose="020F0502020204030204" pitchFamily="34" charset="0"/>
                        </a:rPr>
                        <a:t>t=12</a:t>
                      </a:r>
                    </a:p>
                  </a:txBody>
                  <a:tcPr marL="8237" marR="8237" marT="8237"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r>
              <a:tr h="255361">
                <a:tc>
                  <a:txBody>
                    <a:bodyPr/>
                    <a:lstStyle/>
                    <a:p>
                      <a:pPr algn="ctr" fontAlgn="b"/>
                      <a:r>
                        <a:rPr lang="tr-TR" sz="1600" b="0" i="0" u="none" strike="noStrike">
                          <a:solidFill>
                            <a:srgbClr val="000000"/>
                          </a:solidFill>
                          <a:effectLst/>
                          <a:latin typeface="Calibri" panose="020F0502020204030204" pitchFamily="34" charset="0"/>
                        </a:rPr>
                        <a:t>0</a:t>
                      </a:r>
                    </a:p>
                  </a:txBody>
                  <a:tcPr marL="8237" marR="8237" marT="823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tr-TR" sz="1600" b="0" i="0" u="none" strike="noStrike">
                          <a:solidFill>
                            <a:srgbClr val="000000"/>
                          </a:solidFill>
                          <a:effectLst/>
                          <a:latin typeface="Calibri" panose="020F0502020204030204" pitchFamily="34" charset="0"/>
                        </a:rPr>
                        <a:t>100</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tr-TR" sz="1600" b="0" i="0" u="none" strike="noStrike">
                          <a:solidFill>
                            <a:srgbClr val="000000"/>
                          </a:solidFill>
                          <a:effectLst/>
                          <a:latin typeface="Calibri" panose="020F0502020204030204" pitchFamily="34" charset="0"/>
                        </a:rPr>
                        <a:t>100</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tr-TR" sz="1600" b="0" i="0" u="none" strike="noStrike">
                          <a:solidFill>
                            <a:srgbClr val="000000"/>
                          </a:solidFill>
                          <a:effectLst/>
                          <a:latin typeface="Calibri" panose="020F0502020204030204" pitchFamily="34" charset="0"/>
                        </a:rPr>
                        <a:t>100</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tr-TR" sz="1600" b="0" i="0" u="none" strike="noStrike">
                          <a:solidFill>
                            <a:srgbClr val="000000"/>
                          </a:solidFill>
                          <a:effectLst/>
                          <a:latin typeface="Calibri" panose="020F0502020204030204" pitchFamily="34" charset="0"/>
                        </a:rPr>
                        <a:t>100</a:t>
                      </a:r>
                    </a:p>
                  </a:txBody>
                  <a:tcPr marL="8237" marR="8237" marT="8237"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255361">
                <a:tc>
                  <a:txBody>
                    <a:bodyPr/>
                    <a:lstStyle/>
                    <a:p>
                      <a:pPr algn="ctr" fontAlgn="b"/>
                      <a:r>
                        <a:rPr lang="tr-TR" sz="1600" b="0" i="0" u="none" strike="noStrike">
                          <a:solidFill>
                            <a:srgbClr val="000000"/>
                          </a:solidFill>
                          <a:effectLst/>
                          <a:latin typeface="Calibri" panose="020F0502020204030204" pitchFamily="34" charset="0"/>
                        </a:rPr>
                        <a:t>2</a:t>
                      </a:r>
                    </a:p>
                  </a:txBody>
                  <a:tcPr marL="8237" marR="8237" marT="823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tr-TR" sz="1600" b="0" i="0" u="none" strike="noStrike">
                          <a:solidFill>
                            <a:srgbClr val="000000"/>
                          </a:solidFill>
                          <a:effectLst/>
                          <a:latin typeface="Calibri" panose="020F0502020204030204" pitchFamily="34" charset="0"/>
                        </a:rPr>
                        <a:t>38,577</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tr-TR" sz="1600" b="0" i="0" u="none" strike="noStrike">
                          <a:solidFill>
                            <a:srgbClr val="000000"/>
                          </a:solidFill>
                          <a:effectLst/>
                          <a:latin typeface="Calibri" panose="020F0502020204030204" pitchFamily="34" charset="0"/>
                        </a:rPr>
                        <a:t>53,814</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tr-TR" sz="1600" b="0" i="0" u="none" strike="noStrike">
                          <a:solidFill>
                            <a:srgbClr val="000000"/>
                          </a:solidFill>
                          <a:effectLst/>
                          <a:latin typeface="Calibri" panose="020F0502020204030204" pitchFamily="34" charset="0"/>
                        </a:rPr>
                        <a:t>62,769</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tr-TR" sz="1600" b="0" i="0" u="none" strike="noStrike">
                          <a:solidFill>
                            <a:srgbClr val="000000"/>
                          </a:solidFill>
                          <a:effectLst/>
                          <a:latin typeface="Calibri" panose="020F0502020204030204" pitchFamily="34" charset="0"/>
                        </a:rPr>
                        <a:t>68,997</a:t>
                      </a:r>
                    </a:p>
                  </a:txBody>
                  <a:tcPr marL="8237" marR="8237" marT="8237"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r>
              <a:tr h="255361">
                <a:tc>
                  <a:txBody>
                    <a:bodyPr/>
                    <a:lstStyle/>
                    <a:p>
                      <a:pPr algn="ctr" fontAlgn="b"/>
                      <a:r>
                        <a:rPr lang="tr-TR" sz="1600" b="0" i="0" u="none" strike="noStrike">
                          <a:solidFill>
                            <a:srgbClr val="000000"/>
                          </a:solidFill>
                          <a:effectLst/>
                          <a:latin typeface="Calibri" panose="020F0502020204030204" pitchFamily="34" charset="0"/>
                        </a:rPr>
                        <a:t>4</a:t>
                      </a:r>
                    </a:p>
                  </a:txBody>
                  <a:tcPr marL="8237" marR="8237" marT="823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tr-TR" sz="1600" b="0" i="0" u="none" strike="noStrike">
                          <a:solidFill>
                            <a:srgbClr val="000000"/>
                          </a:solidFill>
                          <a:effectLst/>
                          <a:latin typeface="Calibri" panose="020F0502020204030204" pitchFamily="34" charset="0"/>
                        </a:rPr>
                        <a:t>10,737</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tr-TR" sz="1600" b="0" i="0" u="none" strike="noStrike">
                          <a:solidFill>
                            <a:srgbClr val="000000"/>
                          </a:solidFill>
                          <a:effectLst/>
                          <a:latin typeface="Calibri" panose="020F0502020204030204" pitchFamily="34" charset="0"/>
                        </a:rPr>
                        <a:t>25,199</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tr-TR" sz="1600" b="0" i="0" u="none" strike="noStrike">
                          <a:solidFill>
                            <a:srgbClr val="000000"/>
                          </a:solidFill>
                          <a:effectLst/>
                          <a:latin typeface="Calibri" panose="020F0502020204030204" pitchFamily="34" charset="0"/>
                        </a:rPr>
                        <a:t>37,135</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tr-TR" sz="1600" b="0" i="0" u="none" strike="noStrike">
                          <a:solidFill>
                            <a:srgbClr val="000000"/>
                          </a:solidFill>
                          <a:effectLst/>
                          <a:latin typeface="Calibri" panose="020F0502020204030204" pitchFamily="34" charset="0"/>
                        </a:rPr>
                        <a:t>46,448</a:t>
                      </a:r>
                    </a:p>
                  </a:txBody>
                  <a:tcPr marL="8237" marR="8237" marT="8237"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255361">
                <a:tc>
                  <a:txBody>
                    <a:bodyPr/>
                    <a:lstStyle/>
                    <a:p>
                      <a:pPr algn="ctr" fontAlgn="b"/>
                      <a:r>
                        <a:rPr lang="tr-TR" sz="1600" b="0" i="0" u="none" strike="noStrike">
                          <a:solidFill>
                            <a:srgbClr val="000000"/>
                          </a:solidFill>
                          <a:effectLst/>
                          <a:latin typeface="Calibri" panose="020F0502020204030204" pitchFamily="34" charset="0"/>
                        </a:rPr>
                        <a:t>6</a:t>
                      </a:r>
                    </a:p>
                  </a:txBody>
                  <a:tcPr marL="8237" marR="8237" marT="823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tr-TR" sz="1600" b="0" i="0" u="none" strike="noStrike">
                          <a:solidFill>
                            <a:srgbClr val="000000"/>
                          </a:solidFill>
                          <a:effectLst/>
                          <a:latin typeface="Calibri" panose="020F0502020204030204" pitchFamily="34" charset="0"/>
                        </a:rPr>
                        <a:t>6,725</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tr-TR" sz="1600" b="0" i="0" u="none" strike="noStrike">
                          <a:solidFill>
                            <a:srgbClr val="000000"/>
                          </a:solidFill>
                          <a:effectLst/>
                          <a:latin typeface="Calibri" panose="020F0502020204030204" pitchFamily="34" charset="0"/>
                        </a:rPr>
                        <a:t>17,861</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tr-TR" sz="1600" b="0" i="0" u="none" strike="noStrike">
                          <a:solidFill>
                            <a:srgbClr val="000000"/>
                          </a:solidFill>
                          <a:effectLst/>
                          <a:latin typeface="Calibri" panose="020F0502020204030204" pitchFamily="34" charset="0"/>
                        </a:rPr>
                        <a:t>28,258</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tr-TR" sz="1600" b="0" i="0" u="none" strike="noStrike">
                          <a:solidFill>
                            <a:srgbClr val="000000"/>
                          </a:solidFill>
                          <a:effectLst/>
                          <a:latin typeface="Calibri" panose="020F0502020204030204" pitchFamily="34" charset="0"/>
                        </a:rPr>
                        <a:t>36,916</a:t>
                      </a:r>
                    </a:p>
                  </a:txBody>
                  <a:tcPr marL="8237" marR="8237" marT="8237"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r>
              <a:tr h="255361">
                <a:tc>
                  <a:txBody>
                    <a:bodyPr/>
                    <a:lstStyle/>
                    <a:p>
                      <a:pPr algn="ctr" fontAlgn="b"/>
                      <a:r>
                        <a:rPr lang="tr-TR" sz="1600" b="0" i="0" u="none" strike="noStrike">
                          <a:solidFill>
                            <a:srgbClr val="000000"/>
                          </a:solidFill>
                          <a:effectLst/>
                          <a:latin typeface="Calibri" panose="020F0502020204030204" pitchFamily="34" charset="0"/>
                        </a:rPr>
                        <a:t>8</a:t>
                      </a:r>
                    </a:p>
                  </a:txBody>
                  <a:tcPr marL="8237" marR="8237" marT="823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tr-TR" sz="1600" b="0" i="0" u="none" strike="noStrike">
                          <a:solidFill>
                            <a:srgbClr val="000000"/>
                          </a:solidFill>
                          <a:effectLst/>
                          <a:latin typeface="Calibri" panose="020F0502020204030204" pitchFamily="34" charset="0"/>
                        </a:rPr>
                        <a:t>19,476</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tr-TR" sz="1600" b="0" i="0" u="none" strike="noStrike">
                          <a:solidFill>
                            <a:srgbClr val="000000"/>
                          </a:solidFill>
                          <a:effectLst/>
                          <a:latin typeface="Calibri" panose="020F0502020204030204" pitchFamily="34" charset="0"/>
                        </a:rPr>
                        <a:t>28,236</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tr-TR" sz="1600" b="0" i="0" u="none" strike="noStrike">
                          <a:solidFill>
                            <a:srgbClr val="000000"/>
                          </a:solidFill>
                          <a:effectLst/>
                          <a:latin typeface="Calibri" panose="020F0502020204030204" pitchFamily="34" charset="0"/>
                        </a:rPr>
                        <a:t>34,596</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tr-TR" sz="1600" b="0" i="0" u="none" strike="noStrike">
                          <a:solidFill>
                            <a:srgbClr val="000000"/>
                          </a:solidFill>
                          <a:effectLst/>
                          <a:latin typeface="Calibri" panose="020F0502020204030204" pitchFamily="34" charset="0"/>
                        </a:rPr>
                        <a:t>39,756</a:t>
                      </a:r>
                    </a:p>
                  </a:txBody>
                  <a:tcPr marL="8237" marR="8237" marT="8237"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255361">
                <a:tc>
                  <a:txBody>
                    <a:bodyPr/>
                    <a:lstStyle/>
                    <a:p>
                      <a:pPr algn="ctr" fontAlgn="b"/>
                      <a:r>
                        <a:rPr lang="tr-TR" sz="1600" b="0" i="0" u="none" strike="noStrike" dirty="0">
                          <a:solidFill>
                            <a:srgbClr val="000000"/>
                          </a:solidFill>
                          <a:effectLst/>
                          <a:latin typeface="Calibri" panose="020F0502020204030204" pitchFamily="34" charset="0"/>
                        </a:rPr>
                        <a:t>10</a:t>
                      </a:r>
                    </a:p>
                  </a:txBody>
                  <a:tcPr marL="8237" marR="8237" marT="8237"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tr-TR" sz="1600" b="0" i="0" u="none" strike="noStrike" dirty="0">
                          <a:solidFill>
                            <a:srgbClr val="000000"/>
                          </a:solidFill>
                          <a:effectLst/>
                          <a:latin typeface="Calibri" panose="020F0502020204030204" pitchFamily="34" charset="0"/>
                        </a:rPr>
                        <a:t>50</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tr-TR" sz="1600" b="0" i="0" u="none" strike="noStrike">
                          <a:solidFill>
                            <a:srgbClr val="000000"/>
                          </a:solidFill>
                          <a:effectLst/>
                          <a:latin typeface="Calibri" panose="020F0502020204030204" pitchFamily="34" charset="0"/>
                        </a:rPr>
                        <a:t>50</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tr-TR" sz="1600" b="0" i="0" u="none" strike="noStrike">
                          <a:solidFill>
                            <a:srgbClr val="000000"/>
                          </a:solidFill>
                          <a:effectLst/>
                          <a:latin typeface="Calibri" panose="020F0502020204030204" pitchFamily="34" charset="0"/>
                        </a:rPr>
                        <a:t>50</a:t>
                      </a:r>
                    </a:p>
                  </a:txBody>
                  <a:tcPr marL="8237" marR="8237" marT="8237"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tr-TR" sz="1600" b="0" i="0" u="none" strike="noStrike" dirty="0">
                          <a:solidFill>
                            <a:srgbClr val="000000"/>
                          </a:solidFill>
                          <a:effectLst/>
                          <a:latin typeface="Calibri" panose="020F0502020204030204" pitchFamily="34" charset="0"/>
                        </a:rPr>
                        <a:t>50</a:t>
                      </a:r>
                    </a:p>
                  </a:txBody>
                  <a:tcPr marL="8237" marR="8237" marT="8237"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r>
            </a:tbl>
          </a:graphicData>
        </a:graphic>
      </p:graphicFrame>
      <p:graphicFrame>
        <p:nvGraphicFramePr>
          <p:cNvPr id="4" name="Grafik 3"/>
          <p:cNvGraphicFramePr>
            <a:graphicFrameLocks/>
          </p:cNvGraphicFramePr>
          <p:nvPr>
            <p:extLst>
              <p:ext uri="{D42A27DB-BD31-4B8C-83A1-F6EECF244321}">
                <p14:modId xmlns:p14="http://schemas.microsoft.com/office/powerpoint/2010/main" val="1951391493"/>
              </p:ext>
            </p:extLst>
          </p:nvPr>
        </p:nvGraphicFramePr>
        <p:xfrm>
          <a:off x="4855103" y="1126671"/>
          <a:ext cx="6727297" cy="47407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3138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Yakınsama ve Kararlılık</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tr-TR" b="1" dirty="0" smtClean="0">
                    <a:solidFill>
                      <a:srgbClr val="FF0000"/>
                    </a:solidFill>
                  </a:rPr>
                  <a:t>Yakınsama</a:t>
                </a:r>
                <a:r>
                  <a:rPr lang="en-US" dirty="0" smtClean="0"/>
                  <a:t>, </a:t>
                </a:r>
                <a14:m>
                  <m:oMath xmlns:m="http://schemas.openxmlformats.org/officeDocument/2006/math">
                    <m:r>
                      <a:rPr lang="en-US" i="1" dirty="0" smtClean="0">
                        <a:latin typeface="Cambria Math" panose="02040503050406030204" pitchFamily="18" charset="0"/>
                        <a:ea typeface="Cambria Math" panose="02040503050406030204" pitchFamily="18" charset="0"/>
                      </a:rPr>
                      <m:t>∆</m:t>
                    </m:r>
                    <m:r>
                      <a:rPr lang="en-US" i="1" dirty="0" smtClean="0">
                        <a:latin typeface="Cambria Math" panose="02040503050406030204" pitchFamily="18" charset="0"/>
                      </a:rPr>
                      <m:t>𝑥</m:t>
                    </m:r>
                  </m:oMath>
                </a14:m>
                <a:r>
                  <a:rPr lang="en-US" dirty="0" smtClean="0"/>
                  <a:t> </a:t>
                </a:r>
                <a:r>
                  <a:rPr lang="tr-TR" dirty="0" smtClean="0"/>
                  <a:t>ve</a:t>
                </a:r>
                <a:r>
                  <a:rPr lang="en-US" dirty="0" smtClean="0"/>
                  <a:t> </a:t>
                </a:r>
                <a14:m>
                  <m:oMath xmlns:m="http://schemas.openxmlformats.org/officeDocument/2006/math">
                    <m:r>
                      <a:rPr lang="tr-TR" i="1" dirty="0" smtClean="0">
                        <a:latin typeface="Cambria Math" panose="02040503050406030204" pitchFamily="18" charset="0"/>
                        <a:ea typeface="Cambria Math" panose="02040503050406030204" pitchFamily="18" charset="0"/>
                      </a:rPr>
                      <m:t>∆</m:t>
                    </m:r>
                    <m:r>
                      <a:rPr lang="tr-TR" i="1" dirty="0" smtClean="0">
                        <a:latin typeface="Cambria Math" panose="02040503050406030204" pitchFamily="18" charset="0"/>
                      </a:rPr>
                      <m:t>𝑡</m:t>
                    </m:r>
                  </m:oMath>
                </a14:m>
                <a:r>
                  <a:rPr lang="en-US" dirty="0" smtClean="0"/>
                  <a:t> </a:t>
                </a:r>
                <a:r>
                  <a:rPr lang="tr-TR" dirty="0" smtClean="0"/>
                  <a:t>sıfıra</a:t>
                </a:r>
                <a:r>
                  <a:rPr lang="en-US" dirty="0" smtClean="0"/>
                  <a:t> </a:t>
                </a:r>
                <a:r>
                  <a:rPr lang="tr-TR" dirty="0" smtClean="0"/>
                  <a:t>yaklaşırken</a:t>
                </a:r>
                <a:r>
                  <a:rPr lang="en-US" dirty="0" smtClean="0"/>
                  <a:t>, </a:t>
                </a:r>
                <a:r>
                  <a:rPr lang="tr-TR" dirty="0" smtClean="0"/>
                  <a:t>sonlu fark tekniği</a:t>
                </a:r>
                <a:r>
                  <a:rPr lang="en-US" dirty="0" smtClean="0"/>
                  <a:t>n</a:t>
                </a:r>
                <a:r>
                  <a:rPr lang="tr-TR" dirty="0" smtClean="0"/>
                  <a:t>i</a:t>
                </a:r>
                <a:r>
                  <a:rPr lang="en-US" dirty="0" smtClean="0"/>
                  <a:t>n d</a:t>
                </a:r>
                <a:r>
                  <a:rPr lang="tr-TR" dirty="0" err="1" smtClean="0"/>
                  <a:t>oğru</a:t>
                </a:r>
                <a:r>
                  <a:rPr lang="en-US" dirty="0" smtClean="0"/>
                  <a:t> </a:t>
                </a:r>
                <a:r>
                  <a:rPr lang="tr-TR" dirty="0" smtClean="0"/>
                  <a:t>sonuca</a:t>
                </a:r>
                <a:r>
                  <a:rPr lang="en-US" dirty="0" smtClean="0"/>
                  <a:t> </a:t>
                </a:r>
                <a:r>
                  <a:rPr lang="tr-TR" dirty="0" smtClean="0"/>
                  <a:t>yaklaştığı anlamındadır. </a:t>
                </a:r>
                <a:r>
                  <a:rPr lang="tr-TR" b="1" dirty="0" smtClean="0">
                    <a:solidFill>
                      <a:srgbClr val="FF0000"/>
                    </a:solidFill>
                  </a:rPr>
                  <a:t>Kararlılık</a:t>
                </a:r>
                <a:r>
                  <a:rPr lang="tr-TR" dirty="0" smtClean="0"/>
                  <a:t>, hesaplamanın herhangi bir aşamasında hatalar, artmadığı, ancak hesaplama süresince azaldığı anlamındadır.</a:t>
                </a:r>
              </a:p>
              <a:p>
                <a:pPr marL="109728" indent="0">
                  <a:buNone/>
                </a:pPr>
                <a14:m>
                  <m:oMathPara xmlns:m="http://schemas.openxmlformats.org/officeDocument/2006/math">
                    <m:oMathParaPr>
                      <m:jc m:val="centerGroup"/>
                    </m:oMathParaPr>
                    <m:oMath xmlns:m="http://schemas.openxmlformats.org/officeDocument/2006/math">
                      <m:r>
                        <a:rPr lang="tr-TR" i="1" smtClean="0">
                          <a:latin typeface="Cambria Math" panose="02040503050406030204" pitchFamily="18" charset="0"/>
                          <a:ea typeface="Cambria Math" panose="02040503050406030204" pitchFamily="18" charset="0"/>
                        </a:rPr>
                        <m:t>∆</m:t>
                      </m:r>
                      <m:r>
                        <a:rPr lang="tr-TR" b="0" i="1" smtClean="0">
                          <a:latin typeface="Cambria Math" panose="02040503050406030204" pitchFamily="18" charset="0"/>
                          <a:ea typeface="Cambria Math" panose="02040503050406030204" pitchFamily="18" charset="0"/>
                        </a:rPr>
                        <m:t>𝑡</m:t>
                      </m:r>
                      <m:r>
                        <a:rPr lang="tr-TR" i="1" smtClean="0">
                          <a:latin typeface="Cambria Math" panose="02040503050406030204" pitchFamily="18" charset="0"/>
                          <a:ea typeface="Cambria Math" panose="02040503050406030204" pitchFamily="18" charset="0"/>
                        </a:rPr>
                        <m:t>≤</m:t>
                      </m:r>
                      <m:f>
                        <m:fPr>
                          <m:ctrlPr>
                            <a:rPr lang="tr-TR" i="1" smtClean="0">
                              <a:latin typeface="Cambria Math" panose="02040503050406030204" pitchFamily="18" charset="0"/>
                              <a:ea typeface="Cambria Math" panose="02040503050406030204" pitchFamily="18" charset="0"/>
                            </a:rPr>
                          </m:ctrlPr>
                        </m:fPr>
                        <m:num>
                          <m:r>
                            <a:rPr lang="tr-TR" b="0" i="1" smtClean="0">
                              <a:latin typeface="Cambria Math" panose="02040503050406030204" pitchFamily="18" charset="0"/>
                              <a:ea typeface="Cambria Math" panose="02040503050406030204" pitchFamily="18" charset="0"/>
                            </a:rPr>
                            <m:t>1</m:t>
                          </m:r>
                        </m:num>
                        <m:den>
                          <m:r>
                            <a:rPr lang="tr-TR" b="0" i="1" smtClean="0">
                              <a:latin typeface="Cambria Math" panose="02040503050406030204" pitchFamily="18" charset="0"/>
                              <a:ea typeface="Cambria Math" panose="02040503050406030204" pitchFamily="18" charset="0"/>
                            </a:rPr>
                            <m:t>2</m:t>
                          </m:r>
                        </m:den>
                      </m:f>
                      <m:f>
                        <m:fPr>
                          <m:ctrlPr>
                            <a:rPr lang="tr-TR" i="1" smtClean="0">
                              <a:latin typeface="Cambria Math" panose="02040503050406030204" pitchFamily="18" charset="0"/>
                              <a:ea typeface="Cambria Math" panose="02040503050406030204" pitchFamily="18" charset="0"/>
                            </a:rPr>
                          </m:ctrlPr>
                        </m:fPr>
                        <m:num>
                          <m:r>
                            <a:rPr lang="tr-TR" i="1" smtClean="0">
                              <a:latin typeface="Cambria Math" panose="02040503050406030204" pitchFamily="18" charset="0"/>
                              <a:ea typeface="Cambria Math" panose="02040503050406030204" pitchFamily="18" charset="0"/>
                            </a:rPr>
                            <m:t>∆</m:t>
                          </m:r>
                          <m:sSup>
                            <m:sSupPr>
                              <m:ctrlPr>
                                <a:rPr lang="tr-TR" i="1" smtClean="0">
                                  <a:latin typeface="Cambria Math" panose="02040503050406030204" pitchFamily="18" charset="0"/>
                                  <a:ea typeface="Cambria Math" panose="02040503050406030204" pitchFamily="18" charset="0"/>
                                </a:rPr>
                              </m:ctrlPr>
                            </m:sSupPr>
                            <m:e>
                              <m:r>
                                <a:rPr lang="tr-TR" b="0" i="1" smtClean="0">
                                  <a:latin typeface="Cambria Math" panose="02040503050406030204" pitchFamily="18" charset="0"/>
                                  <a:ea typeface="Cambria Math" panose="02040503050406030204" pitchFamily="18" charset="0"/>
                                </a:rPr>
                                <m:t>𝑥</m:t>
                              </m:r>
                            </m:e>
                            <m:sup>
                              <m:r>
                                <a:rPr lang="tr-TR" b="0" i="1" smtClean="0">
                                  <a:latin typeface="Cambria Math" panose="02040503050406030204" pitchFamily="18" charset="0"/>
                                  <a:ea typeface="Cambria Math" panose="02040503050406030204" pitchFamily="18" charset="0"/>
                                </a:rPr>
                                <m:t>2</m:t>
                              </m:r>
                            </m:sup>
                          </m:sSup>
                        </m:num>
                        <m:den>
                          <m:r>
                            <a:rPr lang="tr-TR" b="0" i="1" smtClean="0">
                              <a:latin typeface="Cambria Math" panose="02040503050406030204" pitchFamily="18" charset="0"/>
                              <a:ea typeface="Cambria Math" panose="02040503050406030204" pitchFamily="18" charset="0"/>
                            </a:rPr>
                            <m:t>𝑘</m:t>
                          </m:r>
                        </m:den>
                      </m:f>
                    </m:oMath>
                  </m:oMathPara>
                </a14:m>
                <a:endParaRPr lang="tr-TR" dirty="0" smtClean="0"/>
              </a:p>
              <a:p>
                <a:r>
                  <a:rPr lang="tr-TR" dirty="0" smtClean="0"/>
                  <a:t>Yukarıdaki koşul sağlandığında</a:t>
                </a:r>
                <a:r>
                  <a:rPr lang="en-US" dirty="0" smtClean="0"/>
                  <a:t>, </a:t>
                </a:r>
                <a:r>
                  <a:rPr lang="tr-TR" dirty="0" smtClean="0"/>
                  <a:t>açık</a:t>
                </a:r>
                <a:r>
                  <a:rPr lang="en-US" dirty="0" smtClean="0"/>
                  <a:t> </a:t>
                </a:r>
                <a:r>
                  <a:rPr lang="tr-TR" dirty="0" smtClean="0"/>
                  <a:t>yöntem,</a:t>
                </a:r>
                <a:r>
                  <a:rPr lang="en-US" dirty="0" smtClean="0"/>
                  <a:t> </a:t>
                </a:r>
                <a:r>
                  <a:rPr lang="en-US" dirty="0"/>
                  <a:t>hem </a:t>
                </a:r>
                <a:r>
                  <a:rPr lang="tr-TR" dirty="0" smtClean="0"/>
                  <a:t>yakınsak</a:t>
                </a:r>
                <a:r>
                  <a:rPr lang="en-US" dirty="0" smtClean="0"/>
                  <a:t> </a:t>
                </a:r>
                <a:r>
                  <a:rPr lang="en-US" dirty="0"/>
                  <a:t>hem de </a:t>
                </a:r>
                <a:r>
                  <a:rPr lang="tr-TR" dirty="0" smtClean="0"/>
                  <a:t>kararlıdır.</a:t>
                </a:r>
              </a:p>
              <a:p>
                <a:r>
                  <a:rPr lang="tr-TR" dirty="0" smtClean="0"/>
                  <a:t>Ayrıca, </a:t>
                </a:r>
                <a14:m>
                  <m:oMath xmlns:m="http://schemas.openxmlformats.org/officeDocument/2006/math">
                    <m:r>
                      <a:rPr lang="tr-TR" i="1" smtClean="0">
                        <a:latin typeface="Cambria Math" panose="02040503050406030204" pitchFamily="18" charset="0"/>
                        <a:ea typeface="Cambria Math" panose="02040503050406030204" pitchFamily="18" charset="0"/>
                      </a:rPr>
                      <m:t>𝜆</m:t>
                    </m:r>
                    <m:r>
                      <a:rPr lang="tr-TR" i="1" smtClean="0">
                        <a:latin typeface="Cambria Math" panose="02040503050406030204" pitchFamily="18" charset="0"/>
                        <a:ea typeface="Cambria Math" panose="02040503050406030204" pitchFamily="18" charset="0"/>
                      </a:rPr>
                      <m:t>≤1 / 2 </m:t>
                    </m:r>
                  </m:oMath>
                </a14:m>
                <a:r>
                  <a:rPr lang="tr-TR" dirty="0"/>
                  <a:t>alınmasıyla hataların </a:t>
                </a:r>
                <a:r>
                  <a:rPr lang="tr-TR" dirty="0" smtClean="0"/>
                  <a:t>büyümediği </a:t>
                </a:r>
                <a:r>
                  <a:rPr lang="tr-TR" dirty="0"/>
                  <a:t>ancak salındığı</a:t>
                </a:r>
                <a:r>
                  <a:rPr lang="en-US" dirty="0"/>
                  <a:t> da </a:t>
                </a:r>
                <a:r>
                  <a:rPr lang="tr-TR" dirty="0" smtClean="0"/>
                  <a:t>belirtilmelidir.</a:t>
                </a:r>
              </a:p>
              <a:p>
                <a14:m>
                  <m:oMath xmlns:m="http://schemas.openxmlformats.org/officeDocument/2006/math">
                    <m:r>
                      <a:rPr lang="tr-TR" i="1">
                        <a:latin typeface="Cambria Math" panose="02040503050406030204" pitchFamily="18" charset="0"/>
                        <a:ea typeface="Cambria Math" panose="02040503050406030204" pitchFamily="18" charset="0"/>
                      </a:rPr>
                      <m:t>𝜆</m:t>
                    </m:r>
                    <m:r>
                      <a:rPr lang="tr-TR" i="1">
                        <a:latin typeface="Cambria Math" panose="02040503050406030204" pitchFamily="18" charset="0"/>
                        <a:ea typeface="Cambria Math" panose="02040503050406030204" pitchFamily="18" charset="0"/>
                      </a:rPr>
                      <m:t>≤1 / 4 </m:t>
                    </m:r>
                  </m:oMath>
                </a14:m>
                <a:r>
                  <a:rPr lang="tr-TR" dirty="0" smtClean="0"/>
                  <a:t>alınması, </a:t>
                </a:r>
                <a:r>
                  <a:rPr lang="tr-TR" smtClean="0"/>
                  <a:t>çözümün </a:t>
                </a:r>
                <a:r>
                  <a:rPr lang="tr-TR" smtClean="0"/>
                  <a:t>salınmayacağını </a:t>
                </a:r>
                <a:r>
                  <a:rPr lang="tr-TR" dirty="0" smtClean="0"/>
                  <a:t>garanti eder. </a:t>
                </a:r>
              </a:p>
              <a:p>
                <a:r>
                  <a:rPr lang="tr-TR" dirty="0" smtClean="0"/>
                  <a:t>Ayrıca, </a:t>
                </a:r>
                <a:r>
                  <a:rPr lang="tr-TR" dirty="0">
                    <a:ea typeface="Cambria Math" panose="02040503050406030204" pitchFamily="18" charset="0"/>
                  </a:rPr>
                  <a:t> </a:t>
                </a:r>
                <a14:m>
                  <m:oMath xmlns:m="http://schemas.openxmlformats.org/officeDocument/2006/math">
                    <m:r>
                      <a:rPr lang="tr-TR" i="1">
                        <a:latin typeface="Cambria Math" panose="02040503050406030204" pitchFamily="18" charset="0"/>
                        <a:ea typeface="Cambria Math" panose="02040503050406030204" pitchFamily="18" charset="0"/>
                      </a:rPr>
                      <m:t>𝜆</m:t>
                    </m:r>
                    <m:r>
                      <a:rPr lang="tr-TR" i="1">
                        <a:latin typeface="Cambria Math" panose="02040503050406030204" pitchFamily="18" charset="0"/>
                        <a:ea typeface="Cambria Math" panose="02040503050406030204" pitchFamily="18" charset="0"/>
                      </a:rPr>
                      <m:t>≤1 / 6 </m:t>
                    </m:r>
                  </m:oMath>
                </a14:m>
                <a:r>
                  <a:rPr lang="tr-TR" dirty="0" smtClean="0"/>
                  <a:t> alınmasıyla kesme hatasının minimuma gittiği de bilinmektedir. </a:t>
                </a:r>
                <a:br>
                  <a:rPr lang="tr-TR" dirty="0" smtClean="0"/>
                </a:br>
                <a:endParaRPr lang="tr-TR"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906" r="-111"/>
                </a:stretch>
              </a:blipFill>
            </p:spPr>
            <p:txBody>
              <a:bodyPr/>
              <a:lstStyle/>
              <a:p>
                <a:r>
                  <a:rPr lang="tr-TR">
                    <a:noFill/>
                  </a:rPr>
                  <a:t> </a:t>
                </a:r>
              </a:p>
            </p:txBody>
          </p:sp>
        </mc:Fallback>
      </mc:AlternateContent>
    </p:spTree>
    <p:extLst>
      <p:ext uri="{BB962C8B-B14F-4D97-AF65-F5344CB8AC3E}">
        <p14:creationId xmlns:p14="http://schemas.microsoft.com/office/powerpoint/2010/main" val="413992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Yakınsama ve Kararlılık</a:t>
            </a:r>
            <a:endParaRPr lang="tr-TR"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191986"/>
                <a:ext cx="8991600" cy="5382550"/>
              </a:xfrm>
            </p:spPr>
            <p:txBody>
              <a:bodyPr>
                <a:normAutofit/>
              </a:bodyPr>
              <a:lstStyle/>
              <a:p>
                <a:r>
                  <a:rPr lang="tr-TR" dirty="0" smtClean="0"/>
                  <a:t>Yandaki ş</a:t>
                </a:r>
                <a:r>
                  <a:rPr lang="en-US" dirty="0" err="1" smtClean="0"/>
                  <a:t>ekil</a:t>
                </a:r>
                <a:r>
                  <a:rPr lang="tr-TR" dirty="0" smtClean="0"/>
                  <a:t>,</a:t>
                </a:r>
                <a:r>
                  <a:rPr lang="en-US" dirty="0" smtClean="0"/>
                  <a:t> </a:t>
                </a:r>
                <a14:m>
                  <m:oMath xmlns:m="http://schemas.openxmlformats.org/officeDocument/2006/math">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ea typeface="Cambria Math" panose="02040503050406030204" pitchFamily="18" charset="0"/>
                      </a:rPr>
                      <m:t>𝑡</m:t>
                    </m:r>
                    <m:r>
                      <a:rPr lang="tr-TR" i="1">
                        <a:latin typeface="Cambria Math" panose="02040503050406030204" pitchFamily="18" charset="0"/>
                        <a:ea typeface="Cambria Math" panose="02040503050406030204" pitchFamily="18" charset="0"/>
                      </a:rPr>
                      <m:t>≤</m:t>
                    </m:r>
                    <m:f>
                      <m:fPr>
                        <m:ctrlPr>
                          <a:rPr lang="tr-TR" i="1">
                            <a:latin typeface="Cambria Math" panose="02040503050406030204" pitchFamily="18" charset="0"/>
                            <a:ea typeface="Cambria Math" panose="02040503050406030204" pitchFamily="18" charset="0"/>
                          </a:rPr>
                        </m:ctrlPr>
                      </m:fPr>
                      <m:num>
                        <m:r>
                          <a:rPr lang="tr-TR" i="1">
                            <a:latin typeface="Cambria Math" panose="02040503050406030204" pitchFamily="18" charset="0"/>
                            <a:ea typeface="Cambria Math" panose="02040503050406030204" pitchFamily="18" charset="0"/>
                          </a:rPr>
                          <m:t>1</m:t>
                        </m:r>
                      </m:num>
                      <m:den>
                        <m:r>
                          <a:rPr lang="tr-TR" i="1">
                            <a:latin typeface="Cambria Math" panose="02040503050406030204" pitchFamily="18" charset="0"/>
                            <a:ea typeface="Cambria Math" panose="02040503050406030204" pitchFamily="18" charset="0"/>
                          </a:rPr>
                          <m:t>2</m:t>
                        </m:r>
                      </m:den>
                    </m:f>
                    <m:f>
                      <m:fPr>
                        <m:ctrlPr>
                          <a:rPr lang="tr-TR" i="1">
                            <a:latin typeface="Cambria Math" panose="02040503050406030204" pitchFamily="18" charset="0"/>
                            <a:ea typeface="Cambria Math" panose="02040503050406030204" pitchFamily="18" charset="0"/>
                          </a:rPr>
                        </m:ctrlPr>
                      </m:fPr>
                      <m:num>
                        <m:r>
                          <a:rPr lang="tr-TR" i="1">
                            <a:latin typeface="Cambria Math" panose="02040503050406030204" pitchFamily="18" charset="0"/>
                            <a:ea typeface="Cambria Math" panose="02040503050406030204" pitchFamily="18" charset="0"/>
                          </a:rPr>
                          <m:t>∆</m:t>
                        </m:r>
                        <m:sSup>
                          <m:sSupPr>
                            <m:ctrlPr>
                              <a:rPr lang="tr-TR" i="1">
                                <a:latin typeface="Cambria Math" panose="02040503050406030204" pitchFamily="18" charset="0"/>
                                <a:ea typeface="Cambria Math" panose="02040503050406030204" pitchFamily="18" charset="0"/>
                              </a:rPr>
                            </m:ctrlPr>
                          </m:sSupPr>
                          <m:e>
                            <m:r>
                              <a:rPr lang="tr-TR" i="1">
                                <a:latin typeface="Cambria Math" panose="02040503050406030204" pitchFamily="18" charset="0"/>
                                <a:ea typeface="Cambria Math" panose="02040503050406030204" pitchFamily="18" charset="0"/>
                              </a:rPr>
                              <m:t>𝑥</m:t>
                            </m:r>
                          </m:e>
                          <m:sup>
                            <m:r>
                              <a:rPr lang="tr-TR" i="1">
                                <a:latin typeface="Cambria Math" panose="02040503050406030204" pitchFamily="18" charset="0"/>
                                <a:ea typeface="Cambria Math" panose="02040503050406030204" pitchFamily="18" charset="0"/>
                              </a:rPr>
                              <m:t>2</m:t>
                            </m:r>
                          </m:sup>
                        </m:sSup>
                      </m:num>
                      <m:den>
                        <m:r>
                          <a:rPr lang="tr-TR" i="1">
                            <a:latin typeface="Cambria Math" panose="02040503050406030204" pitchFamily="18" charset="0"/>
                            <a:ea typeface="Cambria Math" panose="02040503050406030204" pitchFamily="18" charset="0"/>
                          </a:rPr>
                          <m:t>𝑘</m:t>
                        </m:r>
                      </m:den>
                    </m:f>
                  </m:oMath>
                </a14:m>
                <a:r>
                  <a:rPr lang="tr-TR" dirty="0" smtClean="0"/>
                  <a:t>’</a:t>
                </a:r>
                <a:r>
                  <a:rPr lang="en-US" dirty="0" err="1" smtClean="0"/>
                  <a:t>nın</a:t>
                </a:r>
                <a:r>
                  <a:rPr lang="en-US" dirty="0" smtClean="0"/>
                  <a:t> </a:t>
                </a:r>
                <a:r>
                  <a:rPr lang="tr-TR" dirty="0" smtClean="0"/>
                  <a:t>sağlanmadığı durumda oluşan kararsızlığın bir </a:t>
                </a:r>
                <a:br>
                  <a:rPr lang="tr-TR" dirty="0" smtClean="0"/>
                </a:br>
                <a:r>
                  <a:rPr lang="tr-TR" dirty="0" smtClean="0"/>
                  <a:t>örneğidir. </a:t>
                </a:r>
              </a:p>
              <a:p>
                <a:r>
                  <a:rPr lang="tr-TR" dirty="0" smtClean="0"/>
                  <a:t>Bu, </a:t>
                </a:r>
                <a14:m>
                  <m:oMath xmlns:m="http://schemas.openxmlformats.org/officeDocument/2006/math">
                    <m:r>
                      <a:rPr lang="tr-TR" i="1">
                        <a:latin typeface="Cambria Math" panose="02040503050406030204" pitchFamily="18" charset="0"/>
                        <a:ea typeface="Cambria Math" panose="02040503050406030204" pitchFamily="18" charset="0"/>
                      </a:rPr>
                      <m:t>𝜆</m:t>
                    </m:r>
                    <m:r>
                      <a:rPr lang="tr-TR" b="0" i="1" smtClean="0">
                        <a:latin typeface="Cambria Math" panose="02040503050406030204" pitchFamily="18" charset="0"/>
                        <a:ea typeface="Cambria Math" panose="02040503050406030204" pitchFamily="18" charset="0"/>
                      </a:rPr>
                      <m:t>=0,020875</m:t>
                    </m:r>
                  </m:oMath>
                </a14:m>
                <a:r>
                  <a:rPr lang="tr-TR" dirty="0" smtClean="0"/>
                  <a:t> alınarak çözülen önceki örneğin </a:t>
                </a:r>
                <a14:m>
                  <m:oMath xmlns:m="http://schemas.openxmlformats.org/officeDocument/2006/math">
                    <m:r>
                      <a:rPr lang="tr-TR" i="1">
                        <a:latin typeface="Cambria Math" panose="02040503050406030204" pitchFamily="18" charset="0"/>
                        <a:ea typeface="Cambria Math" panose="02040503050406030204" pitchFamily="18" charset="0"/>
                      </a:rPr>
                      <m:t>𝜆</m:t>
                    </m:r>
                    <m:r>
                      <a:rPr lang="tr-TR" i="1">
                        <a:latin typeface="Cambria Math" panose="02040503050406030204" pitchFamily="18" charset="0"/>
                        <a:ea typeface="Cambria Math" panose="02040503050406030204" pitchFamily="18" charset="0"/>
                      </a:rPr>
                      <m:t>=0,735</m:t>
                    </m:r>
                  </m:oMath>
                </a14:m>
                <a:r>
                  <a:rPr lang="tr-TR" dirty="0" smtClean="0"/>
                  <a:t> olarak yeniden çözümüdür , ancak </a:t>
                </a:r>
                <a14:m>
                  <m:oMath xmlns:m="http://schemas.openxmlformats.org/officeDocument/2006/math">
                    <m:r>
                      <a:rPr lang="tr-TR" i="1">
                        <a:latin typeface="Cambria Math" panose="02040503050406030204" pitchFamily="18" charset="0"/>
                        <a:ea typeface="Cambria Math" panose="02040503050406030204" pitchFamily="18" charset="0"/>
                      </a:rPr>
                      <m:t>𝜆</m:t>
                    </m:r>
                    <m:r>
                      <a:rPr lang="tr-TR" i="1">
                        <a:latin typeface="Cambria Math" panose="02040503050406030204" pitchFamily="18" charset="0"/>
                        <a:ea typeface="Cambria Math" panose="02040503050406030204" pitchFamily="18" charset="0"/>
                      </a:rPr>
                      <m:t>=0,735&gt;0,5</m:t>
                    </m:r>
                  </m:oMath>
                </a14:m>
                <a:endParaRPr lang="tr-TR" b="0" dirty="0" smtClean="0">
                  <a:ea typeface="Cambria Math" panose="02040503050406030204" pitchFamily="18" charset="0"/>
                </a:endParaRPr>
              </a:p>
              <a:p>
                <a:r>
                  <a:rPr lang="tr-TR" dirty="0" smtClean="0"/>
                  <a:t>Şekilden görüldüğü gibi, çözüm, işlemler ilerledikçe artan oranda salınmaktadır. Bu durum, hesaplama sürdükçe kötüleşmeye devam edecektir. </a:t>
                </a:r>
              </a:p>
              <a:p>
                <a14:m>
                  <m:oMath xmlns:m="http://schemas.openxmlformats.org/officeDocument/2006/math">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ea typeface="Cambria Math" panose="02040503050406030204" pitchFamily="18" charset="0"/>
                      </a:rPr>
                      <m:t>𝑡</m:t>
                    </m:r>
                    <m:r>
                      <a:rPr lang="tr-TR" i="1">
                        <a:latin typeface="Cambria Math" panose="02040503050406030204" pitchFamily="18" charset="0"/>
                        <a:ea typeface="Cambria Math" panose="02040503050406030204" pitchFamily="18" charset="0"/>
                      </a:rPr>
                      <m:t>≤</m:t>
                    </m:r>
                    <m:f>
                      <m:fPr>
                        <m:ctrlPr>
                          <a:rPr lang="tr-TR" i="1">
                            <a:latin typeface="Cambria Math" panose="02040503050406030204" pitchFamily="18" charset="0"/>
                            <a:ea typeface="Cambria Math" panose="02040503050406030204" pitchFamily="18" charset="0"/>
                          </a:rPr>
                        </m:ctrlPr>
                      </m:fPr>
                      <m:num>
                        <m:r>
                          <a:rPr lang="tr-TR" i="1">
                            <a:latin typeface="Cambria Math" panose="02040503050406030204" pitchFamily="18" charset="0"/>
                            <a:ea typeface="Cambria Math" panose="02040503050406030204" pitchFamily="18" charset="0"/>
                          </a:rPr>
                          <m:t>1</m:t>
                        </m:r>
                      </m:num>
                      <m:den>
                        <m:r>
                          <a:rPr lang="tr-TR" i="1">
                            <a:latin typeface="Cambria Math" panose="02040503050406030204" pitchFamily="18" charset="0"/>
                            <a:ea typeface="Cambria Math" panose="02040503050406030204" pitchFamily="18" charset="0"/>
                          </a:rPr>
                          <m:t>2</m:t>
                        </m:r>
                      </m:den>
                    </m:f>
                    <m:f>
                      <m:fPr>
                        <m:ctrlPr>
                          <a:rPr lang="tr-TR" i="1">
                            <a:latin typeface="Cambria Math" panose="02040503050406030204" pitchFamily="18" charset="0"/>
                            <a:ea typeface="Cambria Math" panose="02040503050406030204" pitchFamily="18" charset="0"/>
                          </a:rPr>
                        </m:ctrlPr>
                      </m:fPr>
                      <m:num>
                        <m:r>
                          <a:rPr lang="tr-TR" i="1">
                            <a:latin typeface="Cambria Math" panose="02040503050406030204" pitchFamily="18" charset="0"/>
                            <a:ea typeface="Cambria Math" panose="02040503050406030204" pitchFamily="18" charset="0"/>
                          </a:rPr>
                          <m:t>∆</m:t>
                        </m:r>
                        <m:sSup>
                          <m:sSupPr>
                            <m:ctrlPr>
                              <a:rPr lang="tr-TR" i="1">
                                <a:latin typeface="Cambria Math" panose="02040503050406030204" pitchFamily="18" charset="0"/>
                                <a:ea typeface="Cambria Math" panose="02040503050406030204" pitchFamily="18" charset="0"/>
                              </a:rPr>
                            </m:ctrlPr>
                          </m:sSupPr>
                          <m:e>
                            <m:r>
                              <a:rPr lang="tr-TR" i="1">
                                <a:latin typeface="Cambria Math" panose="02040503050406030204" pitchFamily="18" charset="0"/>
                                <a:ea typeface="Cambria Math" panose="02040503050406030204" pitchFamily="18" charset="0"/>
                              </a:rPr>
                              <m:t>𝑥</m:t>
                            </m:r>
                          </m:e>
                          <m:sup>
                            <m:r>
                              <a:rPr lang="tr-TR" i="1">
                                <a:latin typeface="Cambria Math" panose="02040503050406030204" pitchFamily="18" charset="0"/>
                                <a:ea typeface="Cambria Math" panose="02040503050406030204" pitchFamily="18" charset="0"/>
                              </a:rPr>
                              <m:t>2</m:t>
                            </m:r>
                          </m:sup>
                        </m:sSup>
                      </m:num>
                      <m:den>
                        <m:r>
                          <a:rPr lang="tr-TR" i="1">
                            <a:latin typeface="Cambria Math" panose="02040503050406030204" pitchFamily="18" charset="0"/>
                            <a:ea typeface="Cambria Math" panose="02040503050406030204" pitchFamily="18" charset="0"/>
                          </a:rPr>
                          <m:t>𝑘</m:t>
                        </m:r>
                      </m:den>
                    </m:f>
                  </m:oMath>
                </a14:m>
                <a:r>
                  <a:rPr lang="tr-TR" dirty="0" smtClean="0"/>
                  <a:t> koşulunun sağlanması, şekilde gösterilen türden kararsızlıkları </a:t>
                </a:r>
                <a:br>
                  <a:rPr lang="tr-TR" dirty="0" smtClean="0"/>
                </a:br>
                <a:r>
                  <a:rPr lang="tr-TR" dirty="0" smtClean="0"/>
                  <a:t>ortadan kaldırmakla birlikte, açık yöntemler açısından oldukça güçlü bir sınırlamadır. </a:t>
                </a:r>
                <a:br>
                  <a:rPr lang="tr-TR" dirty="0" smtClean="0"/>
                </a:br>
                <a:endParaRPr lang="tr-T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191986"/>
                <a:ext cx="8991600" cy="5382550"/>
              </a:xfrm>
              <a:blipFill rotWithShape="0">
                <a:blip r:embed="rId2"/>
                <a:stretch>
                  <a:fillRect r="-1492"/>
                </a:stretch>
              </a:blipFill>
            </p:spPr>
            <p:txBody>
              <a:bodyPr/>
              <a:lstStyle/>
              <a:p>
                <a:r>
                  <a:rPr lang="tr-TR">
                    <a:noFill/>
                  </a:rPr>
                  <a:t> </a:t>
                </a:r>
              </a:p>
            </p:txBody>
          </p:sp>
        </mc:Fallback>
      </mc:AlternateContent>
      <p:pic>
        <p:nvPicPr>
          <p:cNvPr id="4" name="Picture 3"/>
          <p:cNvPicPr>
            <a:picLocks noChangeAspect="1"/>
          </p:cNvPicPr>
          <p:nvPr/>
        </p:nvPicPr>
        <p:blipFill>
          <a:blip r:embed="rId3"/>
          <a:stretch>
            <a:fillRect/>
          </a:stretch>
        </p:blipFill>
        <p:spPr>
          <a:xfrm>
            <a:off x="9710860" y="1005440"/>
            <a:ext cx="1885704" cy="5647219"/>
          </a:xfrm>
          <a:prstGeom prst="rect">
            <a:avLst/>
          </a:prstGeom>
        </p:spPr>
      </p:pic>
    </p:spTree>
    <p:extLst>
      <p:ext uri="{BB962C8B-B14F-4D97-AF65-F5344CB8AC3E}">
        <p14:creationId xmlns:p14="http://schemas.microsoft.com/office/powerpoint/2010/main" val="4618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Türev</a:t>
            </a:r>
            <a:r>
              <a:rPr lang="en-US" dirty="0"/>
              <a:t> </a:t>
            </a:r>
            <a:r>
              <a:rPr lang="en-US" dirty="0" err="1"/>
              <a:t>Sınır</a:t>
            </a:r>
            <a:r>
              <a:rPr lang="en-US" dirty="0"/>
              <a:t> </a:t>
            </a:r>
            <a:r>
              <a:rPr lang="en-US" dirty="0" err="1"/>
              <a:t>Koşulları</a:t>
            </a:r>
            <a:endParaRPr lang="tr-TR"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tr-TR" dirty="0" smtClean="0"/>
                  <a:t>Eliptik </a:t>
                </a:r>
                <a:r>
                  <a:rPr lang="tr-TR" dirty="0" err="1" smtClean="0"/>
                  <a:t>KDD’ler</a:t>
                </a:r>
                <a:r>
                  <a:rPr lang="tr-TR" dirty="0" smtClean="0"/>
                  <a:t> için yapıldığı gibi, türev sınır koşulları parabolik denklemlere kolaylıkla katılabilir. Bir boyutlu çubuk için bu uçtaki düğüm noktaları için ısı dengesini karakterize eden iki denklemin eklenmesini gerektirir. Örneğin, sol taraftaki düğüm noktası (</a:t>
                </a:r>
                <a14:m>
                  <m:oMath xmlns:m="http://schemas.openxmlformats.org/officeDocument/2006/math">
                    <m:r>
                      <a:rPr lang="tr-TR" i="1" dirty="0" smtClean="0">
                        <a:latin typeface="Cambria Math" panose="02040503050406030204" pitchFamily="18" charset="0"/>
                      </a:rPr>
                      <m:t>𝑖</m:t>
                    </m:r>
                    <m:r>
                      <a:rPr lang="tr-TR" i="1" dirty="0" smtClean="0">
                        <a:latin typeface="Cambria Math" panose="02040503050406030204" pitchFamily="18" charset="0"/>
                      </a:rPr>
                      <m:t> = 0</m:t>
                    </m:r>
                  </m:oMath>
                </a14:m>
                <a:r>
                  <a:rPr lang="tr-TR" dirty="0" smtClean="0"/>
                  <a:t>) şöyle ifade edilebilir: </a:t>
                </a:r>
                <a:br>
                  <a:rPr lang="tr-TR" dirty="0" smtClean="0"/>
                </a:br>
                <a14:m>
                  <m:oMath xmlns:m="http://schemas.openxmlformats.org/officeDocument/2006/math">
                    <m:sSubSup>
                      <m:sSubSupPr>
                        <m:ctrlPr>
                          <a:rPr lang="tr-TR" i="1" smtClean="0">
                            <a:latin typeface="Cambria Math" panose="02040503050406030204" pitchFamily="18" charset="0"/>
                          </a:rPr>
                        </m:ctrlPr>
                      </m:sSubSupPr>
                      <m:e>
                        <m:r>
                          <a:rPr lang="tr-TR" b="0" i="1" smtClean="0">
                            <a:latin typeface="Cambria Math" panose="02040503050406030204" pitchFamily="18" charset="0"/>
                          </a:rPr>
                          <m:t>𝑇</m:t>
                        </m:r>
                      </m:e>
                      <m:sub>
                        <m:r>
                          <a:rPr lang="tr-TR" b="0" i="1" smtClean="0">
                            <a:latin typeface="Cambria Math" panose="02040503050406030204" pitchFamily="18" charset="0"/>
                          </a:rPr>
                          <m:t>0</m:t>
                        </m:r>
                      </m:sub>
                      <m:sup>
                        <m:r>
                          <a:rPr lang="tr-TR" b="0" i="1" smtClean="0">
                            <a:latin typeface="Cambria Math" panose="02040503050406030204" pitchFamily="18" charset="0"/>
                          </a:rPr>
                          <m:t>𝑙</m:t>
                        </m:r>
                        <m:r>
                          <a:rPr lang="tr-TR" b="0" i="1" smtClean="0">
                            <a:latin typeface="Cambria Math" panose="02040503050406030204" pitchFamily="18" charset="0"/>
                          </a:rPr>
                          <m:t>+1</m:t>
                        </m:r>
                      </m:sup>
                    </m:sSubSup>
                    <m:r>
                      <a:rPr lang="tr-TR" b="0" i="1" smtClean="0">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0</m:t>
                        </m:r>
                      </m:sub>
                      <m:sup>
                        <m:r>
                          <a:rPr lang="tr-TR" i="1">
                            <a:latin typeface="Cambria Math" panose="02040503050406030204" pitchFamily="18" charset="0"/>
                          </a:rPr>
                          <m:t>𝑙</m:t>
                        </m:r>
                      </m:sup>
                    </m:sSubSup>
                    <m:r>
                      <a:rPr lang="tr-TR" b="0" i="1" smtClean="0">
                        <a:latin typeface="Cambria Math" panose="02040503050406030204" pitchFamily="18" charset="0"/>
                      </a:rPr>
                      <m:t>+</m:t>
                    </m:r>
                    <m:r>
                      <a:rPr lang="tr-TR" b="0" i="1" smtClean="0">
                        <a:latin typeface="Cambria Math" panose="02040503050406030204" pitchFamily="18" charset="0"/>
                        <a:ea typeface="Cambria Math" panose="02040503050406030204" pitchFamily="18" charset="0"/>
                      </a:rPr>
                      <m:t>𝜆</m:t>
                    </m:r>
                    <m:d>
                      <m:dPr>
                        <m:ctrlPr>
                          <a:rPr lang="tr-TR" b="0" i="1" smtClean="0">
                            <a:latin typeface="Cambria Math" panose="02040503050406030204" pitchFamily="18" charset="0"/>
                            <a:ea typeface="Cambria Math" panose="02040503050406030204" pitchFamily="18" charset="0"/>
                          </a:rPr>
                        </m:ctrlPr>
                      </m:dPr>
                      <m:e>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1</m:t>
                            </m:r>
                          </m:sub>
                          <m:sup>
                            <m:r>
                              <a:rPr lang="tr-TR" i="1">
                                <a:latin typeface="Cambria Math" panose="02040503050406030204" pitchFamily="18" charset="0"/>
                              </a:rPr>
                              <m:t>𝑙</m:t>
                            </m:r>
                          </m:sup>
                        </m:sSubSup>
                        <m:r>
                          <a:rPr lang="tr-TR" b="0" i="1" smtClean="0">
                            <a:latin typeface="Cambria Math" panose="02040503050406030204" pitchFamily="18" charset="0"/>
                          </a:rPr>
                          <m:t>−2</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0</m:t>
                            </m:r>
                          </m:sub>
                          <m:sup>
                            <m:r>
                              <a:rPr lang="tr-TR" i="1">
                                <a:latin typeface="Cambria Math" panose="02040503050406030204" pitchFamily="18" charset="0"/>
                              </a:rPr>
                              <m:t>𝑙</m:t>
                            </m:r>
                          </m:sup>
                        </m:sSubSup>
                        <m:r>
                          <a:rPr lang="tr-TR" b="0" i="1" smtClean="0">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−1</m:t>
                            </m:r>
                          </m:sub>
                          <m:sup>
                            <m:r>
                              <a:rPr lang="tr-TR" i="1">
                                <a:latin typeface="Cambria Math" panose="02040503050406030204" pitchFamily="18" charset="0"/>
                              </a:rPr>
                              <m:t>𝑙</m:t>
                            </m:r>
                          </m:sup>
                        </m:sSubSup>
                      </m:e>
                    </m:d>
                  </m:oMath>
                </a14:m>
                <a:endParaRPr lang="tr-TR" dirty="0" smtClean="0"/>
              </a:p>
              <a:p>
                <a:r>
                  <a:rPr lang="tr-TR" dirty="0" smtClean="0"/>
                  <a:t>Böylece, </a:t>
                </a:r>
                <a14:m>
                  <m:oMath xmlns:m="http://schemas.openxmlformats.org/officeDocument/2006/math">
                    <m:r>
                      <a:rPr lang="tr-TR" i="1" dirty="0" smtClean="0">
                        <a:latin typeface="Cambria Math" panose="02040503050406030204" pitchFamily="18" charset="0"/>
                      </a:rPr>
                      <m:t>𝑖</m:t>
                    </m:r>
                    <m:r>
                      <a:rPr lang="tr-TR" i="1" dirty="0" smtClean="0">
                        <a:latin typeface="Cambria Math" panose="02040503050406030204" pitchFamily="18" charset="0"/>
                      </a:rPr>
                      <m:t> = −1</m:t>
                    </m:r>
                  </m:oMath>
                </a14:m>
                <a:r>
                  <a:rPr lang="tr-TR" dirty="0" smtClean="0"/>
                  <a:t> ile gösterilen hayali bir nokta eklenmiştir. Ancak, tıpkı eliptik durumdaki gibi, bu nokta, türev sınır koşulunu analize katmak için bir araçtır. </a:t>
                </a:r>
                <a:endParaRPr lang="tr-T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906" r="-1167"/>
                </a:stretch>
              </a:blipFill>
            </p:spPr>
            <p:txBody>
              <a:bodyPr/>
              <a:lstStyle/>
              <a:p>
                <a:r>
                  <a:rPr lang="tr-TR">
                    <a:noFill/>
                  </a:rPr>
                  <a:t> </a:t>
                </a:r>
              </a:p>
            </p:txBody>
          </p:sp>
        </mc:Fallback>
      </mc:AlternateContent>
    </p:spTree>
    <p:extLst>
      <p:ext uri="{BB962C8B-B14F-4D97-AF65-F5344CB8AC3E}">
        <p14:creationId xmlns:p14="http://schemas.microsoft.com/office/powerpoint/2010/main" val="1400946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Basit Kapalı Yöntem</a:t>
            </a:r>
            <a:endParaRPr lang="tr-TR" dirty="0"/>
          </a:p>
        </p:txBody>
      </p:sp>
      <p:sp>
        <p:nvSpPr>
          <p:cNvPr id="3" name="Content Placeholder 2"/>
          <p:cNvSpPr>
            <a:spLocks noGrp="1"/>
          </p:cNvSpPr>
          <p:nvPr>
            <p:ph idx="1"/>
          </p:nvPr>
        </p:nvSpPr>
        <p:spPr>
          <a:xfrm>
            <a:off x="257175" y="4135211"/>
            <a:ext cx="11634787" cy="2722789"/>
          </a:xfrm>
        </p:spPr>
        <p:txBody>
          <a:bodyPr>
            <a:normAutofit/>
          </a:bodyPr>
          <a:lstStyle/>
          <a:p>
            <a:r>
              <a:rPr lang="tr-TR" dirty="0" smtClean="0"/>
              <a:t>Önceden değinildiği gibi, açık sonlu fark </a:t>
            </a:r>
            <a:r>
              <a:rPr lang="tr-TR" dirty="0" err="1" smtClean="0"/>
              <a:t>formülasyonu</a:t>
            </a:r>
            <a:r>
              <a:rPr lang="tr-TR" dirty="0" smtClean="0"/>
              <a:t> </a:t>
            </a:r>
            <a:r>
              <a:rPr lang="tr-TR" b="1" dirty="0" smtClean="0"/>
              <a:t>kararlılık</a:t>
            </a:r>
            <a:r>
              <a:rPr lang="tr-TR" dirty="0" smtClean="0"/>
              <a:t> konusunda</a:t>
            </a:r>
            <a:r>
              <a:rPr lang="tr-TR" dirty="0"/>
              <a:t> </a:t>
            </a:r>
            <a:r>
              <a:rPr lang="tr-TR" b="1" dirty="0" smtClean="0"/>
              <a:t>problemlidir. </a:t>
            </a:r>
          </a:p>
          <a:p>
            <a:r>
              <a:rPr lang="tr-TR" dirty="0" smtClean="0"/>
              <a:t>Şekilde açıklandığı gibi, </a:t>
            </a:r>
            <a:r>
              <a:rPr lang="tr-TR" b="1" dirty="0" smtClean="0"/>
              <a:t>çözümün gidişini etkileyen tüm bilgileri </a:t>
            </a:r>
            <a:r>
              <a:rPr lang="tr-TR" dirty="0" smtClean="0"/>
              <a:t>içermemektedir. </a:t>
            </a:r>
          </a:p>
          <a:p>
            <a:r>
              <a:rPr lang="tr-TR" b="1" dirty="0" smtClean="0"/>
              <a:t>Kapalı yöntemler</a:t>
            </a:r>
            <a:r>
              <a:rPr lang="tr-TR" dirty="0" smtClean="0"/>
              <a:t>, biraz daha </a:t>
            </a:r>
            <a:r>
              <a:rPr lang="tr-TR" b="1" dirty="0" smtClean="0"/>
              <a:t>karmaşık</a:t>
            </a:r>
            <a:r>
              <a:rPr lang="tr-TR" dirty="0" smtClean="0"/>
              <a:t> algoritmalar kullanılması pahasına </a:t>
            </a:r>
            <a:r>
              <a:rPr lang="tr-TR" b="1" dirty="0" smtClean="0"/>
              <a:t>bu zorlukların ikisinin de</a:t>
            </a:r>
            <a:r>
              <a:rPr lang="tr-TR" dirty="0" smtClean="0"/>
              <a:t> üstesinden gelir. </a:t>
            </a:r>
            <a:endParaRPr lang="tr-TR" dirty="0"/>
          </a:p>
        </p:txBody>
      </p:sp>
      <p:pic>
        <p:nvPicPr>
          <p:cNvPr id="4" name="Picture 3"/>
          <p:cNvPicPr>
            <a:picLocks noChangeAspect="1"/>
          </p:cNvPicPr>
          <p:nvPr/>
        </p:nvPicPr>
        <p:blipFill>
          <a:blip r:embed="rId2"/>
          <a:stretch>
            <a:fillRect/>
          </a:stretch>
        </p:blipFill>
        <p:spPr>
          <a:xfrm>
            <a:off x="6472238" y="970050"/>
            <a:ext cx="5306097" cy="3048756"/>
          </a:xfrm>
          <a:prstGeom prst="rect">
            <a:avLst/>
          </a:prstGeom>
        </p:spPr>
      </p:pic>
      <mc:AlternateContent xmlns:mc="http://schemas.openxmlformats.org/markup-compatibility/2006" xmlns:a14="http://schemas.microsoft.com/office/drawing/2010/main">
        <mc:Choice Requires="a14">
          <p:sp>
            <p:nvSpPr>
              <p:cNvPr id="5" name="Content Placeholder 2"/>
              <p:cNvSpPr txBox="1">
                <a:spLocks/>
              </p:cNvSpPr>
              <p:nvPr/>
            </p:nvSpPr>
            <p:spPr>
              <a:xfrm>
                <a:off x="304801" y="1116902"/>
                <a:ext cx="6353174" cy="3112198"/>
              </a:xfrm>
              <a:prstGeom prst="rect">
                <a:avLst/>
              </a:prstGeom>
            </p:spPr>
            <p:txBody>
              <a:bodyPr vert="horz" rtlCol="0">
                <a:normAutofit lnSpcReduction="10000"/>
              </a:bodyPr>
              <a:lstStyle>
                <a:lvl1pPr marL="365760" indent="-256032" algn="l" rtl="0" eaLnBrk="1" latinLnBrk="0" hangingPunct="1">
                  <a:spcBef>
                    <a:spcPts val="300"/>
                  </a:spcBef>
                  <a:buClr>
                    <a:schemeClr val="accent3">
                      <a:lumMod val="75000"/>
                    </a:schemeClr>
                  </a:buClr>
                  <a:buFont typeface="Georgia"/>
                  <a:buChar char="•"/>
                  <a:defRPr kumimoji="0" sz="24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2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a:lstStyle>
              <a:p>
                <a:r>
                  <a:rPr lang="tr-TR" dirty="0" smtClean="0"/>
                  <a:t>Yandaki şekil, açık sonlu fark hesap yöntemi kullanıldığında, </a:t>
                </a:r>
                <a14:m>
                  <m:oMath xmlns:m="http://schemas.openxmlformats.org/officeDocument/2006/math">
                    <m:r>
                      <a:rPr lang="tr-TR" i="1" dirty="0" smtClean="0">
                        <a:latin typeface="Cambria Math" panose="02040503050406030204" pitchFamily="18" charset="0"/>
                      </a:rPr>
                      <m:t>(</m:t>
                    </m:r>
                    <m:r>
                      <a:rPr lang="tr-TR" i="1" dirty="0" smtClean="0">
                        <a:latin typeface="Cambria Math" panose="02040503050406030204" pitchFamily="18" charset="0"/>
                      </a:rPr>
                      <m:t>𝑖</m:t>
                    </m:r>
                    <m:r>
                      <a:rPr lang="tr-TR" i="1" dirty="0" smtClean="0">
                        <a:latin typeface="Cambria Math" panose="02040503050406030204" pitchFamily="18" charset="0"/>
                      </a:rPr>
                      <m:t>, </m:t>
                    </m:r>
                    <m:r>
                      <a:rPr lang="tr-TR" i="1" dirty="0" smtClean="0">
                        <a:latin typeface="Cambria Math" panose="02040503050406030204" pitchFamily="18" charset="0"/>
                      </a:rPr>
                      <m:t>𝑙</m:t>
                    </m:r>
                    <m:r>
                      <a:rPr lang="tr-TR" i="1" dirty="0" smtClean="0">
                        <a:latin typeface="Cambria Math" panose="02040503050406030204" pitchFamily="18" charset="0"/>
                      </a:rPr>
                      <m:t>)</m:t>
                    </m:r>
                  </m:oMath>
                </a14:m>
                <a:r>
                  <a:rPr lang="tr-TR" dirty="0" smtClean="0"/>
                  <a:t> düğüm noktasındaki sonlu fark yaklaştırmasına diğer düğüm noktalarının etkisinin göstermektedir. Koyulaştırılmış düğüm noktalarının </a:t>
                </a:r>
                <a14:m>
                  <m:oMath xmlns:m="http://schemas.openxmlformats.org/officeDocument/2006/math">
                    <m:r>
                      <a:rPr lang="tr-TR" i="1" dirty="0">
                        <a:latin typeface="Cambria Math" panose="02040503050406030204" pitchFamily="18" charset="0"/>
                      </a:rPr>
                      <m:t>(</m:t>
                    </m:r>
                    <m:r>
                      <a:rPr lang="tr-TR" i="1" dirty="0">
                        <a:latin typeface="Cambria Math" panose="02040503050406030204" pitchFamily="18" charset="0"/>
                      </a:rPr>
                      <m:t>𝑖</m:t>
                    </m:r>
                    <m:r>
                      <a:rPr lang="tr-TR" i="1" dirty="0">
                        <a:latin typeface="Cambria Math" panose="02040503050406030204" pitchFamily="18" charset="0"/>
                      </a:rPr>
                      <m:t>, </m:t>
                    </m:r>
                    <m:r>
                      <a:rPr lang="tr-TR" i="1" dirty="0">
                        <a:latin typeface="Cambria Math" panose="02040503050406030204" pitchFamily="18" charset="0"/>
                      </a:rPr>
                      <m:t>𝑙</m:t>
                    </m:r>
                    <m:r>
                      <a:rPr lang="tr-TR" i="1" dirty="0">
                        <a:latin typeface="Cambria Math" panose="02040503050406030204" pitchFamily="18" charset="0"/>
                      </a:rPr>
                      <m:t>)</m:t>
                    </m:r>
                  </m:oMath>
                </a14:m>
                <a:r>
                  <a:rPr lang="tr-TR" dirty="0" smtClean="0"/>
                  <a:t> noktası üzerinde etkisi vardır, buna karşılık, koyulaştırılmamış noktalar, gerçekte </a:t>
                </a:r>
                <a14:m>
                  <m:oMath xmlns:m="http://schemas.openxmlformats.org/officeDocument/2006/math">
                    <m:r>
                      <a:rPr lang="tr-TR" i="1" dirty="0">
                        <a:latin typeface="Cambria Math" panose="02040503050406030204" pitchFamily="18" charset="0"/>
                      </a:rPr>
                      <m:t>(</m:t>
                    </m:r>
                    <m:r>
                      <a:rPr lang="tr-TR" i="1" dirty="0">
                        <a:latin typeface="Cambria Math" panose="02040503050406030204" pitchFamily="18" charset="0"/>
                      </a:rPr>
                      <m:t>𝑖</m:t>
                    </m:r>
                    <m:r>
                      <a:rPr lang="tr-TR" i="1" dirty="0">
                        <a:latin typeface="Cambria Math" panose="02040503050406030204" pitchFamily="18" charset="0"/>
                      </a:rPr>
                      <m:t>, </m:t>
                    </m:r>
                    <m:r>
                      <a:rPr lang="tr-TR" i="1" dirty="0">
                        <a:latin typeface="Cambria Math" panose="02040503050406030204" pitchFamily="18" charset="0"/>
                      </a:rPr>
                      <m:t>𝑙</m:t>
                    </m:r>
                    <m:r>
                      <a:rPr lang="tr-TR" i="1" dirty="0">
                        <a:latin typeface="Cambria Math" panose="02040503050406030204" pitchFamily="18" charset="0"/>
                      </a:rPr>
                      <m:t>) </m:t>
                    </m:r>
                  </m:oMath>
                </a14:m>
                <a:r>
                  <a:rPr lang="tr-TR" dirty="0" smtClean="0"/>
                  <a:t>'</a:t>
                </a:r>
                <a:r>
                  <a:rPr lang="tr-TR" dirty="0" err="1" smtClean="0"/>
                  <a:t>yi</a:t>
                </a:r>
                <a:r>
                  <a:rPr lang="tr-TR" dirty="0" smtClean="0"/>
                  <a:t> etkilemesine karşın, burada </a:t>
                </a:r>
                <a:r>
                  <a:rPr lang="tr-TR" dirty="0" err="1" smtClean="0"/>
                  <a:t>gözönüne</a:t>
                </a:r>
                <a:r>
                  <a:rPr lang="tr-TR" dirty="0" smtClean="0"/>
                  <a:t> alınmaz.  </a:t>
                </a:r>
                <a:endParaRPr lang="tr-TR" dirty="0"/>
              </a:p>
            </p:txBody>
          </p:sp>
        </mc:Choice>
        <mc:Fallback xmlns="">
          <p:sp>
            <p:nvSpPr>
              <p:cNvPr id="5" name="Content Placeholder 2"/>
              <p:cNvSpPr txBox="1">
                <a:spLocks noRot="1" noChangeAspect="1" noMove="1" noResize="1" noEditPoints="1" noAdjustHandles="1" noChangeArrowheads="1" noChangeShapeType="1" noTextEdit="1"/>
              </p:cNvSpPr>
              <p:nvPr/>
            </p:nvSpPr>
            <p:spPr>
              <a:xfrm>
                <a:off x="304801" y="1116902"/>
                <a:ext cx="6353174" cy="3112198"/>
              </a:xfrm>
              <a:prstGeom prst="rect">
                <a:avLst/>
              </a:prstGeom>
              <a:blipFill rotWithShape="0">
                <a:blip r:embed="rId3"/>
                <a:stretch>
                  <a:fillRect t="-2740" b="-2544"/>
                </a:stretch>
              </a:blipFill>
            </p:spPr>
            <p:txBody>
              <a:bodyPr/>
              <a:lstStyle/>
              <a:p>
                <a:r>
                  <a:rPr lang="tr-TR">
                    <a:noFill/>
                  </a:rPr>
                  <a:t> </a:t>
                </a:r>
              </a:p>
            </p:txBody>
          </p:sp>
        </mc:Fallback>
      </mc:AlternateContent>
    </p:spTree>
    <p:extLst>
      <p:ext uri="{BB962C8B-B14F-4D97-AF65-F5344CB8AC3E}">
        <p14:creationId xmlns:p14="http://schemas.microsoft.com/office/powerpoint/2010/main" val="2533373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Basit Kapalı Yöntem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1038" y="1206272"/>
                <a:ext cx="10972800" cy="2694215"/>
              </a:xfrm>
            </p:spPr>
            <p:txBody>
              <a:bodyPr>
                <a:normAutofit fontScale="85000" lnSpcReduction="10000"/>
              </a:bodyPr>
              <a:lstStyle/>
              <a:p>
                <a:r>
                  <a:rPr lang="tr-TR" dirty="0" smtClean="0"/>
                  <a:t>Açık ve kapalı yaklaşımlar arasındaki temel fark aşağıdaki şekilde gösterilmektedir. Açık form için, konuma göre türeve l zaman düzeyinde yaklaştırma yapıyoruz. Anımsayacağınız gibi bu yaklaşımı diferansiyel denklemde yerine koyduğumuzda, bir bilinmeyenli (</a:t>
                </a:r>
                <a14:m>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𝑖</m:t>
                        </m:r>
                      </m:sub>
                      <m:sup>
                        <m:r>
                          <a:rPr lang="tr-TR" i="1">
                            <a:latin typeface="Cambria Math" panose="02040503050406030204" pitchFamily="18" charset="0"/>
                          </a:rPr>
                          <m:t>𝑙</m:t>
                        </m:r>
                        <m:r>
                          <a:rPr lang="tr-TR" i="1">
                            <a:latin typeface="Cambria Math" panose="02040503050406030204" pitchFamily="18" charset="0"/>
                          </a:rPr>
                          <m:t>+1</m:t>
                        </m:r>
                      </m:sup>
                    </m:sSubSup>
                  </m:oMath>
                </a14:m>
                <a:r>
                  <a:rPr lang="tr-TR" dirty="0" smtClean="0"/>
                  <a:t>)  bir diferansiyel denklem elde ederiz. Dolayısıyla, Eşitlik 30.5,teki bu bilinmeyeni açık olarak çözebiliriz. </a:t>
                </a:r>
              </a:p>
              <a:p>
                <a:r>
                  <a:rPr lang="tr-TR" dirty="0" smtClean="0"/>
                  <a:t>Kapalı yöntemlerde, konuma bağlı türeve daha ileri bir zaman düzeyi olan </a:t>
                </a:r>
                <a14:m>
                  <m:oMath xmlns:m="http://schemas.openxmlformats.org/officeDocument/2006/math">
                    <m:r>
                      <a:rPr lang="tr-TR" i="1" dirty="0" smtClean="0">
                        <a:latin typeface="Cambria Math" panose="02040503050406030204" pitchFamily="18" charset="0"/>
                      </a:rPr>
                      <m:t>𝑙</m:t>
                    </m:r>
                    <m:r>
                      <a:rPr lang="tr-TR" i="1" dirty="0" smtClean="0">
                        <a:latin typeface="Cambria Math" panose="02040503050406030204" pitchFamily="18" charset="0"/>
                      </a:rPr>
                      <m:t> + 1′</m:t>
                    </m:r>
                  </m:oMath>
                </a14:m>
                <a:r>
                  <a:rPr lang="tr-TR" dirty="0" smtClean="0"/>
                  <a:t>de yaklaştırma yapılır. Örneğin, ikinci türeve şöyle </a:t>
                </a:r>
                <a:r>
                  <a:rPr lang="tr-TR" dirty="0"/>
                  <a:t>yaklaştırma</a:t>
                </a:r>
                <a:r>
                  <a:rPr lang="tr-TR" dirty="0" smtClean="0"/>
                  <a:t> yapılabilir.</a:t>
                </a:r>
              </a:p>
              <a:p>
                <a:pPr marL="109728" indent="0">
                  <a:buNone/>
                </a:pPr>
                <a14:m>
                  <m:oMathPara xmlns:m="http://schemas.openxmlformats.org/officeDocument/2006/math">
                    <m:oMathParaPr>
                      <m:jc m:val="centerGroup"/>
                    </m:oMathParaPr>
                    <m:oMath xmlns:m="http://schemas.openxmlformats.org/officeDocument/2006/math">
                      <m:f>
                        <m:fPr>
                          <m:ctrlPr>
                            <a:rPr lang="tr-TR" i="1">
                              <a:latin typeface="Cambria Math" panose="02040503050406030204" pitchFamily="18" charset="0"/>
                            </a:rPr>
                          </m:ctrlPr>
                        </m:fPr>
                        <m:num>
                          <m:sSup>
                            <m:sSupPr>
                              <m:ctrlPr>
                                <a:rPr lang="tr-TR" i="1">
                                  <a:latin typeface="Cambria Math" panose="02040503050406030204" pitchFamily="18" charset="0"/>
                                </a:rPr>
                              </m:ctrlPr>
                            </m:sSupPr>
                            <m:e>
                              <m:r>
                                <a:rPr lang="tr-TR" i="1">
                                  <a:latin typeface="Cambria Math" panose="02040503050406030204" pitchFamily="18" charset="0"/>
                                </a:rPr>
                                <m:t>𝜕</m:t>
                              </m:r>
                            </m:e>
                            <m:sup>
                              <m:r>
                                <a:rPr lang="tr-TR" i="1">
                                  <a:latin typeface="Cambria Math" panose="02040503050406030204" pitchFamily="18" charset="0"/>
                                </a:rPr>
                                <m:t>2</m:t>
                              </m:r>
                            </m:sup>
                          </m:sSup>
                          <m:r>
                            <a:rPr lang="tr-TR" i="1">
                              <a:latin typeface="Cambria Math" panose="02040503050406030204" pitchFamily="18" charset="0"/>
                            </a:rPr>
                            <m:t>𝑇</m:t>
                          </m:r>
                        </m:num>
                        <m:den>
                          <m:r>
                            <a:rPr lang="tr-TR" i="1">
                              <a:latin typeface="Cambria Math" panose="02040503050406030204" pitchFamily="18" charset="0"/>
                            </a:rPr>
                            <m:t>𝜕</m:t>
                          </m:r>
                          <m:sSup>
                            <m:sSupPr>
                              <m:ctrlPr>
                                <a:rPr lang="tr-TR" i="1">
                                  <a:latin typeface="Cambria Math" panose="02040503050406030204" pitchFamily="18" charset="0"/>
                                </a:rPr>
                              </m:ctrlPr>
                            </m:sSupPr>
                            <m:e>
                              <m:r>
                                <a:rPr lang="tr-TR" i="1">
                                  <a:latin typeface="Cambria Math" panose="02040503050406030204" pitchFamily="18" charset="0"/>
                                </a:rPr>
                                <m:t>𝑥</m:t>
                              </m:r>
                            </m:e>
                            <m:sup>
                              <m:r>
                                <a:rPr lang="tr-TR" i="1">
                                  <a:latin typeface="Cambria Math" panose="02040503050406030204" pitchFamily="18" charset="0"/>
                                </a:rPr>
                                <m:t>2</m:t>
                              </m:r>
                            </m:sup>
                          </m:sSup>
                        </m:den>
                      </m:f>
                      <m:r>
                        <a:rPr lang="tr-TR" b="0" i="1" smtClean="0">
                          <a:latin typeface="Cambria Math" panose="02040503050406030204" pitchFamily="18" charset="0"/>
                        </a:rPr>
                        <m:t>=</m:t>
                      </m:r>
                      <m:f>
                        <m:fPr>
                          <m:ctrlPr>
                            <a:rPr lang="tr-TR" i="1">
                              <a:latin typeface="Cambria Math" panose="02040503050406030204" pitchFamily="18" charset="0"/>
                            </a:rPr>
                          </m:ctrlPr>
                        </m:fPr>
                        <m:num>
                          <m:sSubSup>
                            <m:sSubSupPr>
                              <m:ctrlPr>
                                <a:rPr lang="tr-TR" i="1" smtClean="0">
                                  <a:latin typeface="Cambria Math" panose="02040503050406030204" pitchFamily="18" charset="0"/>
                                </a:rPr>
                              </m:ctrlPr>
                            </m:sSubSupPr>
                            <m:e>
                              <m:r>
                                <a:rPr lang="tr-TR" b="0" i="1" smtClean="0">
                                  <a:latin typeface="Cambria Math" panose="02040503050406030204" pitchFamily="18" charset="0"/>
                                </a:rPr>
                                <m:t>𝑇</m:t>
                              </m:r>
                            </m:e>
                            <m:sub>
                              <m:r>
                                <a:rPr lang="tr-TR" b="0" i="1" smtClean="0">
                                  <a:latin typeface="Cambria Math" panose="02040503050406030204" pitchFamily="18" charset="0"/>
                                </a:rPr>
                                <m:t>𝑖</m:t>
                              </m:r>
                              <m:r>
                                <a:rPr lang="tr-TR" b="0" i="1" smtClean="0">
                                  <a:latin typeface="Cambria Math" panose="02040503050406030204" pitchFamily="18" charset="0"/>
                                </a:rPr>
                                <m:t>+1</m:t>
                              </m:r>
                            </m:sub>
                            <m:sup>
                              <m:r>
                                <a:rPr lang="tr-TR" b="0" i="1" smtClean="0">
                                  <a:latin typeface="Cambria Math" panose="02040503050406030204" pitchFamily="18" charset="0"/>
                                </a:rPr>
                                <m:t>𝑙</m:t>
                              </m:r>
                              <m:r>
                                <a:rPr lang="tr-TR" b="0" i="1" smtClean="0">
                                  <a:latin typeface="Cambria Math" panose="02040503050406030204" pitchFamily="18" charset="0"/>
                                </a:rPr>
                                <m:t>+1</m:t>
                              </m:r>
                            </m:sup>
                          </m:sSubSup>
                          <m:r>
                            <a:rPr lang="tr-TR" i="1">
                              <a:latin typeface="Cambria Math" panose="02040503050406030204" pitchFamily="18" charset="0"/>
                            </a:rPr>
                            <m:t>−2</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b="0" i="1" smtClean="0">
                                  <a:latin typeface="Cambria Math" panose="02040503050406030204" pitchFamily="18" charset="0"/>
                                </a:rPr>
                                <m:t>−</m:t>
                              </m:r>
                              <m:r>
                                <a:rPr lang="tr-TR" i="1">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num>
                        <m:den>
                          <m:sSup>
                            <m:sSupPr>
                              <m:ctrlPr>
                                <a:rPr lang="tr-TR" i="1" smtClean="0">
                                  <a:latin typeface="Cambria Math" panose="02040503050406030204" pitchFamily="18" charset="0"/>
                                </a:rPr>
                              </m:ctrlPr>
                            </m:sSupPr>
                            <m:e>
                              <m:d>
                                <m:dPr>
                                  <m:ctrlPr>
                                    <a:rPr lang="tr-TR" i="1" smtClean="0">
                                      <a:latin typeface="Cambria Math" panose="02040503050406030204" pitchFamily="18" charset="0"/>
                                    </a:rPr>
                                  </m:ctrlPr>
                                </m:dPr>
                                <m:e>
                                  <m:r>
                                    <m:rPr>
                                      <m:sty m:val="p"/>
                                    </m:rPr>
                                    <a:rPr lang="el-GR" i="1" smtClean="0">
                                      <a:latin typeface="Cambria Math" panose="02040503050406030204" pitchFamily="18" charset="0"/>
                                      <a:ea typeface="Cambria Math" panose="02040503050406030204" pitchFamily="18" charset="0"/>
                                    </a:rPr>
                                    <m:t>Δ</m:t>
                                  </m:r>
                                  <m:r>
                                    <a:rPr lang="tr-TR" b="0" i="1" smtClean="0">
                                      <a:latin typeface="Cambria Math" panose="02040503050406030204" pitchFamily="18" charset="0"/>
                                      <a:ea typeface="Cambria Math" panose="02040503050406030204" pitchFamily="18" charset="0"/>
                                    </a:rPr>
                                    <m:t>𝑥</m:t>
                                  </m:r>
                                </m:e>
                              </m:d>
                            </m:e>
                            <m:sup>
                              <m:r>
                                <a:rPr lang="tr-TR" b="0" i="1" smtClean="0">
                                  <a:latin typeface="Cambria Math" panose="02040503050406030204" pitchFamily="18" charset="0"/>
                                </a:rPr>
                                <m:t>2</m:t>
                              </m:r>
                            </m:sup>
                          </m:sSup>
                        </m:den>
                      </m:f>
                    </m:oMath>
                  </m:oMathPara>
                </a14:m>
                <a:endParaRPr lang="tr-T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1038" y="1206272"/>
                <a:ext cx="10972800" cy="2694215"/>
              </a:xfrm>
              <a:blipFill rotWithShape="0">
                <a:blip r:embed="rId2"/>
                <a:stretch>
                  <a:fillRect t="-2489"/>
                </a:stretch>
              </a:blipFill>
            </p:spPr>
            <p:txBody>
              <a:bodyPr/>
              <a:lstStyle/>
              <a:p>
                <a:r>
                  <a:rPr lang="tr-TR">
                    <a:noFill/>
                  </a:rPr>
                  <a:t> </a:t>
                </a:r>
              </a:p>
            </p:txBody>
          </p:sp>
        </mc:Fallback>
      </mc:AlternateContent>
      <p:pic>
        <p:nvPicPr>
          <p:cNvPr id="4" name="Picture 3"/>
          <p:cNvPicPr>
            <a:picLocks noChangeAspect="1"/>
          </p:cNvPicPr>
          <p:nvPr/>
        </p:nvPicPr>
        <p:blipFill>
          <a:blip r:embed="rId3"/>
          <a:stretch>
            <a:fillRect/>
          </a:stretch>
        </p:blipFill>
        <p:spPr>
          <a:xfrm>
            <a:off x="649954" y="3997001"/>
            <a:ext cx="4588432" cy="2403799"/>
          </a:xfrm>
          <a:prstGeom prst="rect">
            <a:avLst/>
          </a:prstGeom>
        </p:spPr>
      </p:pic>
      <p:sp>
        <p:nvSpPr>
          <p:cNvPr id="5" name="TextBox 4"/>
          <p:cNvSpPr txBox="1"/>
          <p:nvPr/>
        </p:nvSpPr>
        <p:spPr>
          <a:xfrm>
            <a:off x="5314950" y="3800475"/>
            <a:ext cx="6743700" cy="3170099"/>
          </a:xfrm>
          <a:prstGeom prst="rect">
            <a:avLst/>
          </a:prstGeom>
          <a:noFill/>
        </p:spPr>
        <p:txBody>
          <a:bodyPr wrap="square" rtlCol="0">
            <a:spAutoFit/>
          </a:bodyPr>
          <a:lstStyle/>
          <a:p>
            <a:pPr marL="342900" indent="-342900">
              <a:buFont typeface="Arial" panose="020B0604020202020204" pitchFamily="34" charset="0"/>
              <a:buChar char="•"/>
            </a:pPr>
            <a:r>
              <a:rPr lang="tr-TR" sz="2000" dirty="0">
                <a:solidFill>
                  <a:schemeClr val="tx2"/>
                </a:solidFill>
              </a:rPr>
              <a:t>Bu denklem ikinci dereceden doğruluğa sahiptir. </a:t>
            </a:r>
          </a:p>
          <a:p>
            <a:pPr marL="342900" indent="-342900">
              <a:buFont typeface="Arial" panose="020B0604020202020204" pitchFamily="34" charset="0"/>
              <a:buChar char="•"/>
            </a:pPr>
            <a:r>
              <a:rPr lang="tr-TR" sz="2000" dirty="0">
                <a:solidFill>
                  <a:schemeClr val="tx2"/>
                </a:solidFill>
              </a:rPr>
              <a:t>Bu denklem orijinal </a:t>
            </a:r>
            <a:r>
              <a:rPr lang="tr-TR" sz="2000" dirty="0" err="1">
                <a:solidFill>
                  <a:schemeClr val="tx2"/>
                </a:solidFill>
              </a:rPr>
              <a:t>KDD’de</a:t>
            </a:r>
            <a:r>
              <a:rPr lang="tr-TR" sz="2000" dirty="0">
                <a:solidFill>
                  <a:schemeClr val="tx2"/>
                </a:solidFill>
              </a:rPr>
              <a:t> yerine konursa, elde edilen fark denklemi çok sayıda bilinmeyen içerecektir. </a:t>
            </a:r>
          </a:p>
          <a:p>
            <a:pPr marL="342900" indent="-342900">
              <a:buFont typeface="Arial" panose="020B0604020202020204" pitchFamily="34" charset="0"/>
              <a:buChar char="•"/>
            </a:pPr>
            <a:r>
              <a:rPr lang="tr-TR" sz="2000" dirty="0">
                <a:solidFill>
                  <a:schemeClr val="tx2"/>
                </a:solidFill>
              </a:rPr>
              <a:t>Açık yöntemde olduğu gibi basit cebirsel düzenlemelerle çözülemez. Bunun yerine, tüm denklem sistemi eşzamanlı çözülmek zorundadır. </a:t>
            </a:r>
          </a:p>
          <a:p>
            <a:pPr marL="342900" indent="-342900">
              <a:buFont typeface="Arial" panose="020B0604020202020204" pitchFamily="34" charset="0"/>
              <a:buChar char="•"/>
            </a:pPr>
            <a:r>
              <a:rPr lang="tr-TR" sz="2000" dirty="0" smtClean="0">
                <a:solidFill>
                  <a:schemeClr val="tx2"/>
                </a:solidFill>
              </a:rPr>
              <a:t>Sınır </a:t>
            </a:r>
            <a:r>
              <a:rPr lang="tr-TR" sz="2000" dirty="0">
                <a:solidFill>
                  <a:schemeClr val="tx2"/>
                </a:solidFill>
              </a:rPr>
              <a:t>koşullarıyla birlikte kapalı </a:t>
            </a:r>
            <a:r>
              <a:rPr lang="tr-TR" sz="2000" dirty="0" err="1">
                <a:solidFill>
                  <a:schemeClr val="tx2"/>
                </a:solidFill>
              </a:rPr>
              <a:t>formülasyon</a:t>
            </a:r>
            <a:r>
              <a:rPr lang="tr-TR" sz="2000" dirty="0">
                <a:solidFill>
                  <a:schemeClr val="tx2"/>
                </a:solidFill>
              </a:rPr>
              <a:t>, bilinmeyen sayısıyla aynı büyüklükte bir cebirsel denklem takımı verir. Bu nedenle, yöntem </a:t>
            </a:r>
            <a:r>
              <a:rPr lang="tr-TR" sz="2000" b="1" dirty="0">
                <a:solidFill>
                  <a:schemeClr val="tx2"/>
                </a:solidFill>
              </a:rPr>
              <a:t>her zaman noktasında </a:t>
            </a:r>
            <a:r>
              <a:rPr lang="tr-TR" sz="2000" dirty="0">
                <a:solidFill>
                  <a:schemeClr val="tx2"/>
                </a:solidFill>
              </a:rPr>
              <a:t>bir eşzamanlı denklem takımının çözümüne indirgenir. </a:t>
            </a:r>
          </a:p>
        </p:txBody>
      </p:sp>
    </p:spTree>
    <p:extLst>
      <p:ext uri="{BB962C8B-B14F-4D97-AF65-F5344CB8AC3E}">
        <p14:creationId xmlns:p14="http://schemas.microsoft.com/office/powerpoint/2010/main" val="2002224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Basit Kapalı Yöntem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a:bodyPr>
              <a:lstStyle/>
              <a:p>
                <a:r>
                  <a:rPr lang="en-US" dirty="0" smtClean="0"/>
                  <a:t>Bunun </a:t>
                </a:r>
                <a:r>
                  <a:rPr lang="en-US" dirty="0" err="1"/>
                  <a:t>nasıl</a:t>
                </a:r>
                <a:r>
                  <a:rPr lang="en-US" dirty="0"/>
                  <a:t> </a:t>
                </a:r>
                <a:r>
                  <a:rPr lang="en-US" dirty="0" err="1"/>
                  <a:t>yapıldığını</a:t>
                </a:r>
                <a:r>
                  <a:rPr lang="en-US" dirty="0"/>
                  <a:t> </a:t>
                </a:r>
                <a:r>
                  <a:rPr lang="en-US" dirty="0" err="1"/>
                  <a:t>göstermek</a:t>
                </a:r>
                <a:r>
                  <a:rPr lang="en-US" dirty="0"/>
                  <a:t> </a:t>
                </a:r>
                <a:r>
                  <a:rPr lang="en-US" dirty="0" err="1"/>
                  <a:t>için</a:t>
                </a:r>
                <a:r>
                  <a:rPr lang="en-US" dirty="0"/>
                  <a:t>, </a:t>
                </a:r>
                <a:r>
                  <a:rPr lang="tr-TR" dirty="0" smtClean="0"/>
                  <a:t>elde ettiğimiz denklemi diferansiyel denklemde yerine yazalım.</a:t>
                </a:r>
              </a:p>
              <a:p>
                <a:pPr marL="109728" indent="0">
                  <a:buNone/>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𝑘</m:t>
                      </m:r>
                      <m:f>
                        <m:fPr>
                          <m:ctrlPr>
                            <a:rPr lang="tr-TR" i="1">
                              <a:latin typeface="Cambria Math" panose="02040503050406030204" pitchFamily="18" charset="0"/>
                            </a:rPr>
                          </m:ctrlPr>
                        </m:fPr>
                        <m:num>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−2</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num>
                        <m:den>
                          <m:sSup>
                            <m:sSupPr>
                              <m:ctrlPr>
                                <a:rPr lang="tr-TR" i="1">
                                  <a:latin typeface="Cambria Math" panose="02040503050406030204" pitchFamily="18" charset="0"/>
                                </a:rPr>
                              </m:ctrlPr>
                            </m:sSupPr>
                            <m:e>
                              <m:d>
                                <m:dPr>
                                  <m:ctrlPr>
                                    <a:rPr lang="tr-TR" i="1">
                                      <a:latin typeface="Cambria Math" panose="02040503050406030204" pitchFamily="18" charset="0"/>
                                    </a:rPr>
                                  </m:ctrlPr>
                                </m:dPr>
                                <m:e>
                                  <m:r>
                                    <m:rPr>
                                      <m:sty m:val="p"/>
                                    </m:rPr>
                                    <a:rPr lang="el-GR" i="1">
                                      <a:latin typeface="Cambria Math" panose="02040503050406030204" pitchFamily="18" charset="0"/>
                                      <a:ea typeface="Cambria Math" panose="02040503050406030204" pitchFamily="18" charset="0"/>
                                    </a:rPr>
                                    <m:t>Δ</m:t>
                                  </m:r>
                                  <m:r>
                                    <a:rPr lang="tr-TR" i="1">
                                      <a:latin typeface="Cambria Math" panose="02040503050406030204" pitchFamily="18" charset="0"/>
                                      <a:ea typeface="Cambria Math" panose="02040503050406030204" pitchFamily="18" charset="0"/>
                                    </a:rPr>
                                    <m:t>𝑥</m:t>
                                  </m:r>
                                </m:e>
                              </m:d>
                            </m:e>
                            <m:sup>
                              <m:r>
                                <a:rPr lang="tr-TR" i="1">
                                  <a:latin typeface="Cambria Math" panose="02040503050406030204" pitchFamily="18" charset="0"/>
                                </a:rPr>
                                <m:t>2</m:t>
                              </m:r>
                            </m:sup>
                          </m:sSup>
                        </m:den>
                      </m:f>
                      <m:r>
                        <a:rPr lang="tr-TR" b="0" i="1" smtClean="0">
                          <a:latin typeface="Cambria Math" panose="02040503050406030204" pitchFamily="18" charset="0"/>
                        </a:rPr>
                        <m:t>=</m:t>
                      </m:r>
                      <m:f>
                        <m:fPr>
                          <m:ctrlPr>
                            <a:rPr lang="tr-TR" b="0" i="1" smtClean="0">
                              <a:latin typeface="Cambria Math" panose="02040503050406030204" pitchFamily="18" charset="0"/>
                            </a:rPr>
                          </m:ctrlPr>
                        </m:fPr>
                        <m:num>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r>
                                <a:rPr lang="tr-TR" i="1">
                                  <a:latin typeface="Cambria Math" panose="02040503050406030204" pitchFamily="18" charset="0"/>
                                </a:rPr>
                                <m:t>+1</m:t>
                              </m:r>
                            </m:sup>
                          </m:sSubSup>
                          <m:r>
                            <a:rPr lang="tr-TR" b="0" i="1" smtClean="0">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num>
                        <m:den>
                          <m:r>
                            <m:rPr>
                              <m:sty m:val="p"/>
                            </m:rPr>
                            <a:rPr lang="el-GR" b="0" i="1" smtClean="0">
                              <a:latin typeface="Cambria Math" panose="02040503050406030204" pitchFamily="18" charset="0"/>
                              <a:ea typeface="Cambria Math" panose="02040503050406030204" pitchFamily="18" charset="0"/>
                            </a:rPr>
                            <m:t>Δ</m:t>
                          </m:r>
                          <m:r>
                            <a:rPr lang="tr-TR" b="0" i="1" smtClean="0">
                              <a:latin typeface="Cambria Math" panose="02040503050406030204" pitchFamily="18" charset="0"/>
                              <a:ea typeface="Cambria Math" panose="02040503050406030204" pitchFamily="18" charset="0"/>
                            </a:rPr>
                            <m:t>𝑡</m:t>
                          </m:r>
                        </m:den>
                      </m:f>
                    </m:oMath>
                  </m:oMathPara>
                </a14:m>
                <a:endParaRPr lang="tr-TR" dirty="0" smtClean="0"/>
              </a:p>
              <a:p>
                <a:r>
                  <a:rPr lang="tr-TR" dirty="0" smtClean="0"/>
                  <a:t>Bu denklem düzenlenirse</a:t>
                </a:r>
              </a:p>
              <a:p>
                <a:pPr marL="109728" indent="0">
                  <a:buNone/>
                </a:pPr>
                <a14:m>
                  <m:oMathPara xmlns:m="http://schemas.openxmlformats.org/officeDocument/2006/math">
                    <m:oMathParaPr>
                      <m:jc m:val="centerGroup"/>
                    </m:oMathParaPr>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r>
                        <a:rPr lang="tr-TR" b="0" i="1" smtClean="0">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r>
                            <a:rPr lang="tr-TR" i="1">
                              <a:latin typeface="Cambria Math" panose="02040503050406030204" pitchFamily="18" charset="0"/>
                            </a:rPr>
                            <m:t>+1</m:t>
                          </m:r>
                        </m:sup>
                      </m:sSubSup>
                      <m:r>
                        <a:rPr lang="tr-TR" b="0" i="1" smtClean="0">
                          <a:latin typeface="Cambria Math" panose="02040503050406030204" pitchFamily="18" charset="0"/>
                          <a:ea typeface="Cambria Math" panose="02040503050406030204" pitchFamily="18" charset="0"/>
                        </a:rPr>
                        <m:t>−</m:t>
                      </m:r>
                      <m:r>
                        <a:rPr lang="tr-TR" i="1" smtClean="0">
                          <a:latin typeface="Cambria Math" panose="02040503050406030204" pitchFamily="18" charset="0"/>
                          <a:ea typeface="Cambria Math" panose="02040503050406030204" pitchFamily="18" charset="0"/>
                        </a:rPr>
                        <m:t>𝜆</m:t>
                      </m:r>
                      <m:d>
                        <m:dPr>
                          <m:ctrlPr>
                            <a:rPr lang="tr-TR" i="1" smtClean="0">
                              <a:latin typeface="Cambria Math" panose="02040503050406030204" pitchFamily="18" charset="0"/>
                              <a:ea typeface="Cambria Math" panose="02040503050406030204" pitchFamily="18" charset="0"/>
                            </a:rPr>
                          </m:ctrlPr>
                        </m:dPr>
                        <m:e>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−2</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e>
                      </m:d>
                    </m:oMath>
                  </m:oMathPara>
                </a14:m>
                <a:endParaRPr lang="tr-TR" dirty="0" smtClean="0"/>
              </a:p>
              <a:p>
                <a:pPr marL="109728" indent="0">
                  <a:buNone/>
                </a:pPr>
                <a14:m>
                  <m:oMathPara xmlns:m="http://schemas.openxmlformats.org/officeDocument/2006/math">
                    <m:oMathParaPr>
                      <m:jc m:val="centerGroup"/>
                    </m:oMathParaPr>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r>
                        <a:rPr lang="tr-TR" i="1">
                          <a:latin typeface="Cambria Math" panose="02040503050406030204" pitchFamily="18" charset="0"/>
                        </a:rPr>
                        <m:t>=</m:t>
                      </m:r>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ea typeface="Cambria Math" panose="02040503050406030204" pitchFamily="18" charset="0"/>
                        </a:rPr>
                        <m:t>𝜆</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r>
                        <a:rPr lang="tr-TR" b="0" i="1" smtClean="0">
                          <a:latin typeface="Cambria Math" panose="02040503050406030204" pitchFamily="18" charset="0"/>
                        </a:rPr>
                        <m:t>+</m:t>
                      </m:r>
                      <m:d>
                        <m:dPr>
                          <m:ctrlPr>
                            <a:rPr lang="tr-TR" b="0" i="1" smtClean="0">
                              <a:latin typeface="Cambria Math" panose="02040503050406030204" pitchFamily="18" charset="0"/>
                            </a:rPr>
                          </m:ctrlPr>
                        </m:dPr>
                        <m:e>
                          <m:r>
                            <a:rPr lang="tr-TR" b="0" i="1" smtClean="0">
                              <a:latin typeface="Cambria Math" panose="02040503050406030204" pitchFamily="18" charset="0"/>
                            </a:rPr>
                            <m:t>1+2</m:t>
                          </m:r>
                          <m:r>
                            <a:rPr lang="tr-TR" i="1">
                              <a:latin typeface="Cambria Math" panose="02040503050406030204" pitchFamily="18" charset="0"/>
                              <a:ea typeface="Cambria Math" panose="02040503050406030204" pitchFamily="18" charset="0"/>
                            </a:rPr>
                            <m:t>𝜆</m:t>
                          </m:r>
                        </m:e>
                      </m:d>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r>
                            <a:rPr lang="tr-TR" i="1">
                              <a:latin typeface="Cambria Math" panose="02040503050406030204" pitchFamily="18" charset="0"/>
                            </a:rPr>
                            <m:t>+1</m:t>
                          </m:r>
                        </m:sup>
                      </m:sSubSup>
                      <m:r>
                        <a:rPr lang="tr-TR" b="0" i="1" smtClean="0">
                          <a:latin typeface="Cambria Math" panose="02040503050406030204" pitchFamily="18" charset="0"/>
                        </a:rPr>
                        <m:t>−</m:t>
                      </m:r>
                      <m:r>
                        <a:rPr lang="tr-TR" i="1">
                          <a:latin typeface="Cambria Math" panose="02040503050406030204" pitchFamily="18" charset="0"/>
                          <a:ea typeface="Cambria Math" panose="02040503050406030204" pitchFamily="18" charset="0"/>
                        </a:rPr>
                        <m:t>𝜆</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oMath>
                  </m:oMathPara>
                </a14:m>
                <a:endParaRPr lang="tr-TR" dirty="0" smtClean="0"/>
              </a:p>
              <a:p>
                <a:r>
                  <a:rPr lang="tr-TR" dirty="0" smtClean="0"/>
                  <a:t>Bu denklem ilk ve son noktalar hariç tüm iç düğüm noktalarına uygulanır.</a:t>
                </a:r>
              </a:p>
              <a:p>
                <a:r>
                  <a:rPr lang="tr-TR" dirty="0" smtClean="0"/>
                  <a:t>İlk ve son iç düğüm noktaları için sınır şartlarını içerecek şekilde yeniden düzenlenmelidir.</a:t>
                </a:r>
              </a:p>
              <a:p>
                <a:r>
                  <a:rPr lang="tr-TR" dirty="0" smtClean="0"/>
                  <a:t>i=0 sınır koşulu için </a:t>
                </a:r>
                <a14:m>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0</m:t>
                        </m:r>
                      </m:sub>
                      <m:sup>
                        <m:r>
                          <a:rPr lang="tr-TR" i="1">
                            <a:latin typeface="Cambria Math" panose="02040503050406030204" pitchFamily="18" charset="0"/>
                          </a:rPr>
                          <m:t>𝑙</m:t>
                        </m:r>
                        <m:r>
                          <a:rPr lang="tr-TR" i="1">
                            <a:latin typeface="Cambria Math" panose="02040503050406030204" pitchFamily="18" charset="0"/>
                          </a:rPr>
                          <m:t>+1</m:t>
                        </m:r>
                      </m:sup>
                    </m:sSubSup>
                    <m:r>
                      <a:rPr lang="tr-TR" b="0" i="1" smtClean="0">
                        <a:latin typeface="Cambria Math" panose="02040503050406030204" pitchFamily="18" charset="0"/>
                      </a:rPr>
                      <m:t>=</m:t>
                    </m:r>
                    <m:sSub>
                      <m:sSubPr>
                        <m:ctrlPr>
                          <a:rPr lang="tr-TR" b="0" i="1" smtClean="0">
                            <a:latin typeface="Cambria Math" panose="02040503050406030204" pitchFamily="18" charset="0"/>
                          </a:rPr>
                        </m:ctrlPr>
                      </m:sSubPr>
                      <m:e>
                        <m:r>
                          <a:rPr lang="tr-TR" b="0" i="1" smtClean="0">
                            <a:latin typeface="Cambria Math" panose="02040503050406030204" pitchFamily="18" charset="0"/>
                          </a:rPr>
                          <m:t>𝑓</m:t>
                        </m:r>
                      </m:e>
                      <m:sub>
                        <m:r>
                          <a:rPr lang="tr-TR" b="0" i="1" smtClean="0">
                            <a:latin typeface="Cambria Math" panose="02040503050406030204" pitchFamily="18" charset="0"/>
                          </a:rPr>
                          <m:t>0</m:t>
                        </m:r>
                      </m:sub>
                    </m:sSub>
                    <m:d>
                      <m:dPr>
                        <m:ctrlPr>
                          <a:rPr lang="tr-TR" b="0" i="1" smtClean="0">
                            <a:latin typeface="Cambria Math" panose="02040503050406030204" pitchFamily="18" charset="0"/>
                          </a:rPr>
                        </m:ctrlPr>
                      </m:dPr>
                      <m:e>
                        <m:sSup>
                          <m:sSupPr>
                            <m:ctrlPr>
                              <a:rPr lang="tr-TR" b="0" i="1" smtClean="0">
                                <a:latin typeface="Cambria Math" panose="02040503050406030204" pitchFamily="18" charset="0"/>
                              </a:rPr>
                            </m:ctrlPr>
                          </m:sSupPr>
                          <m:e>
                            <m:r>
                              <a:rPr lang="tr-TR" b="0" i="1" smtClean="0">
                                <a:latin typeface="Cambria Math" panose="02040503050406030204" pitchFamily="18" charset="0"/>
                              </a:rPr>
                              <m:t>𝑡</m:t>
                            </m:r>
                          </m:e>
                          <m:sup>
                            <m:r>
                              <a:rPr lang="tr-TR" b="0" i="1" smtClean="0">
                                <a:latin typeface="Cambria Math" panose="02040503050406030204" pitchFamily="18" charset="0"/>
                              </a:rPr>
                              <m:t>𝑙</m:t>
                            </m:r>
                            <m:r>
                              <a:rPr lang="tr-TR" b="0" i="1" smtClean="0">
                                <a:latin typeface="Cambria Math" panose="02040503050406030204" pitchFamily="18" charset="0"/>
                              </a:rPr>
                              <m:t>+1</m:t>
                            </m:r>
                          </m:sup>
                        </m:sSup>
                      </m:e>
                    </m:d>
                  </m:oMath>
                </a14:m>
                <a:r>
                  <a:rPr lang="tr-TR" dirty="0" smtClean="0"/>
                  <a:t>olmak üzere denklemde yerine yazılırsa</a:t>
                </a:r>
              </a:p>
              <a:p>
                <a:pPr marL="109728" indent="0">
                  <a:buNone/>
                </a:pPr>
                <a14:m>
                  <m:oMathPara xmlns:m="http://schemas.openxmlformats.org/officeDocument/2006/math">
                    <m:oMathParaPr>
                      <m:jc m:val="centerGroup"/>
                    </m:oMathParaPr>
                    <m:oMath xmlns:m="http://schemas.openxmlformats.org/officeDocument/2006/math">
                      <m:d>
                        <m:dPr>
                          <m:ctrlPr>
                            <a:rPr lang="tr-TR" i="1">
                              <a:latin typeface="Cambria Math" panose="02040503050406030204" pitchFamily="18" charset="0"/>
                            </a:rPr>
                          </m:ctrlPr>
                        </m:dPr>
                        <m:e>
                          <m:r>
                            <a:rPr lang="tr-TR" i="1">
                              <a:latin typeface="Cambria Math" panose="02040503050406030204" pitchFamily="18" charset="0"/>
                            </a:rPr>
                            <m:t>1+2</m:t>
                          </m:r>
                          <m:r>
                            <a:rPr lang="tr-TR" i="1">
                              <a:latin typeface="Cambria Math" panose="02040503050406030204" pitchFamily="18" charset="0"/>
                              <a:ea typeface="Cambria Math" panose="02040503050406030204" pitchFamily="18" charset="0"/>
                            </a:rPr>
                            <m:t>𝜆</m:t>
                          </m:r>
                        </m:e>
                      </m:d>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ea typeface="Cambria Math" panose="02040503050406030204" pitchFamily="18" charset="0"/>
                        </a:rPr>
                        <m:t>𝜆</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2</m:t>
                          </m:r>
                        </m:sub>
                        <m:sup>
                          <m:r>
                            <a:rPr lang="tr-TR" i="1">
                              <a:latin typeface="Cambria Math" panose="02040503050406030204" pitchFamily="18" charset="0"/>
                            </a:rPr>
                            <m:t>𝑙</m:t>
                          </m:r>
                          <m:r>
                            <a:rPr lang="tr-TR" i="1">
                              <a:latin typeface="Cambria Math" panose="02040503050406030204" pitchFamily="18" charset="0"/>
                            </a:rPr>
                            <m:t>+1</m:t>
                          </m:r>
                        </m:sup>
                      </m:sSubSup>
                      <m:r>
                        <a:rPr lang="tr-TR" b="0" i="1" smtClean="0">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1</m:t>
                          </m:r>
                        </m:sub>
                        <m:sup>
                          <m:r>
                            <a:rPr lang="tr-TR" i="1">
                              <a:latin typeface="Cambria Math" panose="02040503050406030204" pitchFamily="18" charset="0"/>
                            </a:rPr>
                            <m:t>𝑙</m:t>
                          </m:r>
                        </m:sup>
                      </m:sSubSup>
                      <m:r>
                        <a:rPr lang="tr-TR" b="0" i="1" smtClean="0">
                          <a:latin typeface="Cambria Math" panose="02040503050406030204" pitchFamily="18" charset="0"/>
                        </a:rPr>
                        <m:t>+</m:t>
                      </m:r>
                      <m:r>
                        <a:rPr lang="tr-TR" i="1">
                          <a:latin typeface="Cambria Math" panose="02040503050406030204" pitchFamily="18" charset="0"/>
                          <a:ea typeface="Cambria Math" panose="02040503050406030204" pitchFamily="18" charset="0"/>
                        </a:rPr>
                        <m:t>𝜆</m:t>
                      </m:r>
                      <m:sSub>
                        <m:sSubPr>
                          <m:ctrlPr>
                            <a:rPr lang="tr-TR" i="1">
                              <a:latin typeface="Cambria Math" panose="02040503050406030204" pitchFamily="18" charset="0"/>
                            </a:rPr>
                          </m:ctrlPr>
                        </m:sSubPr>
                        <m:e>
                          <m:r>
                            <a:rPr lang="tr-TR" i="1">
                              <a:latin typeface="Cambria Math" panose="02040503050406030204" pitchFamily="18" charset="0"/>
                            </a:rPr>
                            <m:t>𝑓</m:t>
                          </m:r>
                        </m:e>
                        <m:sub>
                          <m:r>
                            <a:rPr lang="tr-TR" i="1">
                              <a:latin typeface="Cambria Math" panose="02040503050406030204" pitchFamily="18" charset="0"/>
                            </a:rPr>
                            <m:t>0</m:t>
                          </m:r>
                        </m:sub>
                      </m:sSub>
                      <m:d>
                        <m:dPr>
                          <m:ctrlPr>
                            <a:rPr lang="tr-TR" i="1">
                              <a:latin typeface="Cambria Math" panose="02040503050406030204" pitchFamily="18" charset="0"/>
                            </a:rPr>
                          </m:ctrlPr>
                        </m:dPr>
                        <m:e>
                          <m:sSup>
                            <m:sSupPr>
                              <m:ctrlPr>
                                <a:rPr lang="tr-TR" i="1">
                                  <a:latin typeface="Cambria Math" panose="02040503050406030204" pitchFamily="18" charset="0"/>
                                </a:rPr>
                              </m:ctrlPr>
                            </m:sSupPr>
                            <m:e>
                              <m:r>
                                <a:rPr lang="tr-TR" i="1">
                                  <a:latin typeface="Cambria Math" panose="02040503050406030204" pitchFamily="18" charset="0"/>
                                </a:rPr>
                                <m:t>𝑡</m:t>
                              </m:r>
                            </m:e>
                            <m:sup>
                              <m:r>
                                <a:rPr lang="tr-TR" i="1">
                                  <a:latin typeface="Cambria Math" panose="02040503050406030204" pitchFamily="18" charset="0"/>
                                </a:rPr>
                                <m:t>𝑙</m:t>
                              </m:r>
                              <m:r>
                                <a:rPr lang="tr-TR" i="1">
                                  <a:latin typeface="Cambria Math" panose="02040503050406030204" pitchFamily="18" charset="0"/>
                                </a:rPr>
                                <m:t>+1</m:t>
                              </m:r>
                            </m:sup>
                          </m:sSup>
                        </m:e>
                      </m:d>
                    </m:oMath>
                  </m:oMathPara>
                </a14:m>
                <a:endParaRPr lang="tr-TR" dirty="0" smtClean="0"/>
              </a:p>
              <a:p>
                <a:r>
                  <a:rPr lang="tr-TR" dirty="0" smtClean="0"/>
                  <a:t>i=m son iç düğüm noktası için</a:t>
                </a:r>
              </a:p>
              <a:p>
                <a:pPr marL="109728" indent="0">
                  <a:buNone/>
                </a:pPr>
                <a14:m>
                  <m:oMathPara xmlns:m="http://schemas.openxmlformats.org/officeDocument/2006/math">
                    <m:oMathParaPr>
                      <m:jc m:val="centerGroup"/>
                    </m:oMathParaPr>
                    <m:oMath xmlns:m="http://schemas.openxmlformats.org/officeDocument/2006/math">
                      <m:d>
                        <m:dPr>
                          <m:ctrlPr>
                            <a:rPr lang="tr-TR" i="1">
                              <a:latin typeface="Cambria Math" panose="02040503050406030204" pitchFamily="18" charset="0"/>
                            </a:rPr>
                          </m:ctrlPr>
                        </m:dPr>
                        <m:e>
                          <m:r>
                            <a:rPr lang="tr-TR" i="1">
                              <a:latin typeface="Cambria Math" panose="02040503050406030204" pitchFamily="18" charset="0"/>
                            </a:rPr>
                            <m:t>1+2</m:t>
                          </m:r>
                          <m:r>
                            <a:rPr lang="tr-TR" i="1">
                              <a:latin typeface="Cambria Math" panose="02040503050406030204" pitchFamily="18" charset="0"/>
                              <a:ea typeface="Cambria Math" panose="02040503050406030204" pitchFamily="18" charset="0"/>
                            </a:rPr>
                            <m:t>𝜆</m:t>
                          </m:r>
                        </m:e>
                      </m:d>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𝑚</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ea typeface="Cambria Math" panose="02040503050406030204" pitchFamily="18" charset="0"/>
                        </a:rPr>
                        <m:t>𝜆</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𝑚</m:t>
                          </m:r>
                          <m:r>
                            <a:rPr lang="tr-TR" b="0" i="1" smtClean="0">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𝑚</m:t>
                          </m:r>
                        </m:sub>
                        <m:sup>
                          <m:r>
                            <a:rPr lang="tr-TR" i="1">
                              <a:latin typeface="Cambria Math" panose="02040503050406030204" pitchFamily="18" charset="0"/>
                            </a:rPr>
                            <m:t>𝑙</m:t>
                          </m:r>
                        </m:sup>
                      </m:sSubSup>
                      <m:r>
                        <a:rPr lang="tr-TR" i="1">
                          <a:latin typeface="Cambria Math" panose="02040503050406030204" pitchFamily="18" charset="0"/>
                        </a:rPr>
                        <m:t>+</m:t>
                      </m:r>
                      <m:r>
                        <a:rPr lang="tr-TR" i="1">
                          <a:latin typeface="Cambria Math" panose="02040503050406030204" pitchFamily="18" charset="0"/>
                          <a:ea typeface="Cambria Math" panose="02040503050406030204" pitchFamily="18" charset="0"/>
                        </a:rPr>
                        <m:t>𝜆</m:t>
                      </m:r>
                      <m:sSub>
                        <m:sSubPr>
                          <m:ctrlPr>
                            <a:rPr lang="tr-TR" i="1">
                              <a:latin typeface="Cambria Math" panose="02040503050406030204" pitchFamily="18" charset="0"/>
                            </a:rPr>
                          </m:ctrlPr>
                        </m:sSubPr>
                        <m:e>
                          <m:r>
                            <a:rPr lang="tr-TR" i="1">
                              <a:latin typeface="Cambria Math" panose="02040503050406030204" pitchFamily="18" charset="0"/>
                            </a:rPr>
                            <m:t>𝑓</m:t>
                          </m:r>
                        </m:e>
                        <m:sub>
                          <m:r>
                            <a:rPr lang="tr-TR" b="0" i="1" smtClean="0">
                              <a:latin typeface="Cambria Math" panose="02040503050406030204" pitchFamily="18" charset="0"/>
                            </a:rPr>
                            <m:t>𝑚</m:t>
                          </m:r>
                          <m:r>
                            <a:rPr lang="tr-TR" b="0" i="1" smtClean="0">
                              <a:latin typeface="Cambria Math" panose="02040503050406030204" pitchFamily="18" charset="0"/>
                            </a:rPr>
                            <m:t>+1</m:t>
                          </m:r>
                        </m:sub>
                      </m:sSub>
                      <m:d>
                        <m:dPr>
                          <m:ctrlPr>
                            <a:rPr lang="tr-TR" i="1">
                              <a:latin typeface="Cambria Math" panose="02040503050406030204" pitchFamily="18" charset="0"/>
                            </a:rPr>
                          </m:ctrlPr>
                        </m:dPr>
                        <m:e>
                          <m:sSup>
                            <m:sSupPr>
                              <m:ctrlPr>
                                <a:rPr lang="tr-TR" i="1">
                                  <a:latin typeface="Cambria Math" panose="02040503050406030204" pitchFamily="18" charset="0"/>
                                </a:rPr>
                              </m:ctrlPr>
                            </m:sSupPr>
                            <m:e>
                              <m:r>
                                <a:rPr lang="tr-TR" i="1">
                                  <a:latin typeface="Cambria Math" panose="02040503050406030204" pitchFamily="18" charset="0"/>
                                </a:rPr>
                                <m:t>𝑡</m:t>
                              </m:r>
                            </m:e>
                            <m:sup>
                              <m:r>
                                <a:rPr lang="tr-TR" i="1">
                                  <a:latin typeface="Cambria Math" panose="02040503050406030204" pitchFamily="18" charset="0"/>
                                </a:rPr>
                                <m:t>𝑙</m:t>
                              </m:r>
                              <m:r>
                                <a:rPr lang="tr-TR" i="1">
                                  <a:latin typeface="Cambria Math" panose="02040503050406030204" pitchFamily="18" charset="0"/>
                                </a:rPr>
                                <m:t>+1</m:t>
                              </m:r>
                            </m:sup>
                          </m:sSup>
                        </m:e>
                      </m:d>
                    </m:oMath>
                  </m:oMathPara>
                </a14:m>
                <a:endParaRPr lang="tr-T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793"/>
                </a:stretch>
              </a:blipFill>
            </p:spPr>
            <p:txBody>
              <a:bodyPr/>
              <a:lstStyle/>
              <a:p>
                <a:r>
                  <a:rPr lang="tr-TR">
                    <a:noFill/>
                  </a:rPr>
                  <a:t> </a:t>
                </a:r>
              </a:p>
            </p:txBody>
          </p:sp>
        </mc:Fallback>
      </mc:AlternateContent>
    </p:spTree>
    <p:extLst>
      <p:ext uri="{BB962C8B-B14F-4D97-AF65-F5344CB8AC3E}">
        <p14:creationId xmlns:p14="http://schemas.microsoft.com/office/powerpoint/2010/main" val="31383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Isı İletimi Denkleminin Basit Kapalı Çözümü</a:t>
            </a:r>
            <a:endParaRPr lang="tr-TR"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109728" indent="0">
                  <a:buNone/>
                </a:pPr>
                <a:r>
                  <a:rPr lang="tr-TR" b="1" dirty="0" smtClean="0"/>
                  <a:t>Problem: </a:t>
                </a:r>
                <a:r>
                  <a:rPr lang="tr-TR" dirty="0" smtClean="0"/>
                  <a:t>Bir önceki bölümde çözülen problemi basit kapalı sonlu fark yaklaşımını kullanarak yeniden çözün.</a:t>
                </a:r>
              </a:p>
              <a:p>
                <a:pPr marL="109728" indent="0">
                  <a:buNone/>
                </a:pPr>
                <a:r>
                  <a:rPr lang="tr-TR" dirty="0" smtClean="0"/>
                  <a:t>Çözüm: </a:t>
                </a:r>
                <a14:m>
                  <m:oMath xmlns:m="http://schemas.openxmlformats.org/officeDocument/2006/math">
                    <m:r>
                      <a:rPr lang="tr-TR" i="1">
                        <a:latin typeface="Cambria Math" panose="02040503050406030204" pitchFamily="18" charset="0"/>
                        <a:ea typeface="Cambria Math" panose="02040503050406030204" pitchFamily="18" charset="0"/>
                      </a:rPr>
                      <m:t>𝜆</m:t>
                    </m:r>
                    <m:r>
                      <a:rPr lang="tr-TR" i="1">
                        <a:latin typeface="Cambria Math" panose="02040503050406030204" pitchFamily="18" charset="0"/>
                        <a:ea typeface="Cambria Math" panose="02040503050406030204" pitchFamily="18" charset="0"/>
                      </a:rPr>
                      <m:t>=0,020875</m:t>
                    </m:r>
                  </m:oMath>
                </a14:m>
                <a:r>
                  <a:rPr lang="tr-TR" dirty="0"/>
                  <a:t> </a:t>
                </a:r>
                <a:endParaRPr lang="tr-TR" dirty="0" smtClean="0"/>
              </a:p>
              <a:p>
                <a:pPr marL="109728" indent="0">
                  <a:buNone/>
                </a:pPr>
                <a:r>
                  <a:rPr lang="tr-TR" dirty="0" smtClean="0"/>
                  <a:t>İlk düğüm noktası denklemi;</a:t>
                </a:r>
              </a:p>
              <a:p>
                <a:pPr marL="109728" indent="0">
                  <a:buNone/>
                </a:pPr>
                <a14:m>
                  <m:oMathPara xmlns:m="http://schemas.openxmlformats.org/officeDocument/2006/math">
                    <m:oMathParaPr>
                      <m:jc m:val="centerGroup"/>
                    </m:oMathParaPr>
                    <m:oMath xmlns:m="http://schemas.openxmlformats.org/officeDocument/2006/math">
                      <m:d>
                        <m:dPr>
                          <m:ctrlPr>
                            <a:rPr lang="tr-TR" i="1">
                              <a:latin typeface="Cambria Math" panose="02040503050406030204" pitchFamily="18" charset="0"/>
                            </a:rPr>
                          </m:ctrlPr>
                        </m:dPr>
                        <m:e>
                          <m:r>
                            <a:rPr lang="tr-TR" i="1">
                              <a:latin typeface="Cambria Math" panose="02040503050406030204" pitchFamily="18" charset="0"/>
                            </a:rPr>
                            <m:t>1+2</m:t>
                          </m:r>
                          <m:r>
                            <a:rPr lang="tr-TR" i="1">
                              <a:latin typeface="Cambria Math" panose="02040503050406030204" pitchFamily="18" charset="0"/>
                              <a:ea typeface="Cambria Math" panose="02040503050406030204" pitchFamily="18" charset="0"/>
                            </a:rPr>
                            <m:t>𝜆</m:t>
                          </m:r>
                        </m:e>
                      </m:d>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ea typeface="Cambria Math" panose="02040503050406030204" pitchFamily="18" charset="0"/>
                        </a:rPr>
                        <m:t>𝜆</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2</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1</m:t>
                          </m:r>
                        </m:sub>
                        <m:sup>
                          <m:r>
                            <a:rPr lang="tr-TR" i="1">
                              <a:latin typeface="Cambria Math" panose="02040503050406030204" pitchFamily="18" charset="0"/>
                            </a:rPr>
                            <m:t>𝑙</m:t>
                          </m:r>
                        </m:sup>
                      </m:sSubSup>
                      <m:r>
                        <a:rPr lang="tr-TR" i="1">
                          <a:latin typeface="Cambria Math" panose="02040503050406030204" pitchFamily="18" charset="0"/>
                        </a:rPr>
                        <m:t>+</m:t>
                      </m:r>
                      <m:r>
                        <a:rPr lang="tr-TR" i="1">
                          <a:latin typeface="Cambria Math" panose="02040503050406030204" pitchFamily="18" charset="0"/>
                          <a:ea typeface="Cambria Math" panose="02040503050406030204" pitchFamily="18" charset="0"/>
                        </a:rPr>
                        <m:t>𝜆</m:t>
                      </m:r>
                      <m:sSub>
                        <m:sSubPr>
                          <m:ctrlPr>
                            <a:rPr lang="tr-TR" i="1">
                              <a:latin typeface="Cambria Math" panose="02040503050406030204" pitchFamily="18" charset="0"/>
                            </a:rPr>
                          </m:ctrlPr>
                        </m:sSubPr>
                        <m:e>
                          <m:r>
                            <a:rPr lang="tr-TR" i="1">
                              <a:latin typeface="Cambria Math" panose="02040503050406030204" pitchFamily="18" charset="0"/>
                            </a:rPr>
                            <m:t>𝑓</m:t>
                          </m:r>
                        </m:e>
                        <m:sub>
                          <m:r>
                            <a:rPr lang="tr-TR" i="1">
                              <a:latin typeface="Cambria Math" panose="02040503050406030204" pitchFamily="18" charset="0"/>
                            </a:rPr>
                            <m:t>0</m:t>
                          </m:r>
                        </m:sub>
                      </m:sSub>
                      <m:d>
                        <m:dPr>
                          <m:ctrlPr>
                            <a:rPr lang="tr-TR" i="1">
                              <a:latin typeface="Cambria Math" panose="02040503050406030204" pitchFamily="18" charset="0"/>
                            </a:rPr>
                          </m:ctrlPr>
                        </m:dPr>
                        <m:e>
                          <m:sSup>
                            <m:sSupPr>
                              <m:ctrlPr>
                                <a:rPr lang="tr-TR" i="1">
                                  <a:latin typeface="Cambria Math" panose="02040503050406030204" pitchFamily="18" charset="0"/>
                                </a:rPr>
                              </m:ctrlPr>
                            </m:sSupPr>
                            <m:e>
                              <m:r>
                                <a:rPr lang="tr-TR" i="1">
                                  <a:latin typeface="Cambria Math" panose="02040503050406030204" pitchFamily="18" charset="0"/>
                                </a:rPr>
                                <m:t>𝑡</m:t>
                              </m:r>
                            </m:e>
                            <m:sup>
                              <m:r>
                                <a:rPr lang="tr-TR" i="1">
                                  <a:latin typeface="Cambria Math" panose="02040503050406030204" pitchFamily="18" charset="0"/>
                                </a:rPr>
                                <m:t>𝑙</m:t>
                              </m:r>
                              <m:r>
                                <a:rPr lang="tr-TR" i="1">
                                  <a:latin typeface="Cambria Math" panose="02040503050406030204" pitchFamily="18" charset="0"/>
                                </a:rPr>
                                <m:t>+1</m:t>
                              </m:r>
                            </m:sup>
                          </m:sSup>
                        </m:e>
                      </m:d>
                    </m:oMath>
                  </m:oMathPara>
                </a14:m>
                <a:endParaRPr lang="tr-TR" dirty="0" smtClean="0"/>
              </a:p>
              <a:p>
                <a:pPr marL="109728" indent="0">
                  <a:buNone/>
                </a:pPr>
                <a14:m>
                  <m:oMathPara xmlns:m="http://schemas.openxmlformats.org/officeDocument/2006/math">
                    <m:oMathParaPr>
                      <m:jc m:val="centerGroup"/>
                    </m:oMathParaPr>
                    <m:oMath xmlns:m="http://schemas.openxmlformats.org/officeDocument/2006/math">
                      <m:d>
                        <m:dPr>
                          <m:ctrlPr>
                            <a:rPr lang="tr-TR" i="1">
                              <a:latin typeface="Cambria Math" panose="02040503050406030204" pitchFamily="18" charset="0"/>
                            </a:rPr>
                          </m:ctrlPr>
                        </m:dPr>
                        <m:e>
                          <m:r>
                            <a:rPr lang="tr-TR" i="1">
                              <a:latin typeface="Cambria Math" panose="02040503050406030204" pitchFamily="18" charset="0"/>
                            </a:rPr>
                            <m:t>1</m:t>
                          </m:r>
                          <m:r>
                            <a:rPr lang="tr-TR" b="0" i="1" smtClean="0">
                              <a:latin typeface="Cambria Math" panose="02040503050406030204" pitchFamily="18" charset="0"/>
                            </a:rPr>
                            <m:t>,04175</m:t>
                          </m:r>
                        </m:e>
                      </m:d>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1</m:t>
                          </m:r>
                        </m:sub>
                        <m:sup>
                          <m:r>
                            <a:rPr lang="tr-TR" i="1">
                              <a:latin typeface="Cambria Math" panose="02040503050406030204" pitchFamily="18" charset="0"/>
                            </a:rPr>
                            <m:t>1</m:t>
                          </m:r>
                        </m:sup>
                      </m:sSubSup>
                      <m:r>
                        <a:rPr lang="tr-TR" i="1">
                          <a:latin typeface="Cambria Math" panose="02040503050406030204" pitchFamily="18" charset="0"/>
                          <a:ea typeface="Cambria Math" panose="02040503050406030204" pitchFamily="18" charset="0"/>
                        </a:rPr>
                        <m:t>−0,020875</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2</m:t>
                          </m:r>
                        </m:sub>
                        <m:sup>
                          <m:r>
                            <a:rPr lang="tr-TR" i="1">
                              <a:latin typeface="Cambria Math" panose="02040503050406030204" pitchFamily="18" charset="0"/>
                            </a:rPr>
                            <m:t>1</m:t>
                          </m:r>
                        </m:sup>
                      </m:sSubSup>
                      <m:r>
                        <a:rPr lang="tr-TR" i="1">
                          <a:latin typeface="Cambria Math" panose="02040503050406030204" pitchFamily="18" charset="0"/>
                        </a:rPr>
                        <m:t>=</m:t>
                      </m:r>
                      <m:r>
                        <a:rPr lang="tr-TR" b="0" i="1" smtClean="0">
                          <a:latin typeface="Cambria Math" panose="02040503050406030204" pitchFamily="18" charset="0"/>
                        </a:rPr>
                        <m:t>0</m:t>
                      </m:r>
                      <m:r>
                        <a:rPr lang="tr-TR" i="1">
                          <a:latin typeface="Cambria Math" panose="02040503050406030204" pitchFamily="18" charset="0"/>
                        </a:rPr>
                        <m:t>+</m:t>
                      </m:r>
                      <m:r>
                        <a:rPr lang="tr-TR" i="1" smtClean="0">
                          <a:latin typeface="Cambria Math" panose="02040503050406030204" pitchFamily="18" charset="0"/>
                          <a:ea typeface="Cambria Math" panose="02040503050406030204" pitchFamily="18" charset="0"/>
                        </a:rPr>
                        <m:t>0,020875</m:t>
                      </m:r>
                      <m:r>
                        <a:rPr lang="tr-TR" b="0" i="1" smtClean="0">
                          <a:latin typeface="Cambria Math" panose="02040503050406030204" pitchFamily="18" charset="0"/>
                          <a:ea typeface="Cambria Math" panose="02040503050406030204" pitchFamily="18" charset="0"/>
                        </a:rPr>
                        <m:t>∗100</m:t>
                      </m:r>
                    </m:oMath>
                  </m:oMathPara>
                </a14:m>
                <a:endParaRPr lang="tr-TR" dirty="0" smtClean="0"/>
              </a:p>
              <a:p>
                <a:pPr marL="109728" indent="0">
                  <a:buNone/>
                </a:pPr>
                <a:r>
                  <a:rPr lang="tr-TR" dirty="0" smtClean="0"/>
                  <a:t>İç düğüm noktaları denklemi;</a:t>
                </a:r>
              </a:p>
              <a:p>
                <a:pPr marL="109728" indent="0">
                  <a:buNone/>
                </a:pPr>
                <a14:m>
                  <m:oMathPara xmlns:m="http://schemas.openxmlformats.org/officeDocument/2006/math">
                    <m:oMathParaPr>
                      <m:jc m:val="centerGroup"/>
                    </m:oMathParaPr>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r>
                        <a:rPr lang="tr-TR" i="1">
                          <a:latin typeface="Cambria Math" panose="02040503050406030204" pitchFamily="18" charset="0"/>
                        </a:rPr>
                        <m:t>=</m:t>
                      </m:r>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ea typeface="Cambria Math" panose="02040503050406030204" pitchFamily="18" charset="0"/>
                        </a:rPr>
                        <m:t>𝜆</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m:t>
                      </m:r>
                      <m:d>
                        <m:dPr>
                          <m:ctrlPr>
                            <a:rPr lang="tr-TR" i="1">
                              <a:latin typeface="Cambria Math" panose="02040503050406030204" pitchFamily="18" charset="0"/>
                            </a:rPr>
                          </m:ctrlPr>
                        </m:dPr>
                        <m:e>
                          <m:r>
                            <a:rPr lang="tr-TR" i="1">
                              <a:latin typeface="Cambria Math" panose="02040503050406030204" pitchFamily="18" charset="0"/>
                            </a:rPr>
                            <m:t>1+2</m:t>
                          </m:r>
                          <m:r>
                            <a:rPr lang="tr-TR" i="1">
                              <a:latin typeface="Cambria Math" panose="02040503050406030204" pitchFamily="18" charset="0"/>
                              <a:ea typeface="Cambria Math" panose="02040503050406030204" pitchFamily="18" charset="0"/>
                            </a:rPr>
                            <m:t>𝜆</m:t>
                          </m:r>
                        </m:e>
                      </m:d>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m:t>
                      </m:r>
                      <m:r>
                        <a:rPr lang="tr-TR" i="1">
                          <a:latin typeface="Cambria Math" panose="02040503050406030204" pitchFamily="18" charset="0"/>
                          <a:ea typeface="Cambria Math" panose="02040503050406030204" pitchFamily="18" charset="0"/>
                        </a:rPr>
                        <m:t>𝜆</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oMath>
                  </m:oMathPara>
                </a14:m>
                <a:endParaRPr lang="tr-TR" dirty="0" smtClean="0"/>
              </a:p>
              <a:p>
                <a:pPr marL="109728" indent="0">
                  <a:buNone/>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ea typeface="Cambria Math" panose="02040503050406030204" pitchFamily="18" charset="0"/>
                        </a:rPr>
                        <m:t>−</m:t>
                      </m:r>
                      <m:r>
                        <a:rPr lang="tr-TR" i="1">
                          <a:latin typeface="Cambria Math" panose="02040503050406030204" pitchFamily="18" charset="0"/>
                          <a:ea typeface="Cambria Math" panose="02040503050406030204" pitchFamily="18" charset="0"/>
                        </a:rPr>
                        <m:t>0,020875</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1</m:t>
                          </m:r>
                        </m:sub>
                        <m:sup>
                          <m:r>
                            <a:rPr lang="tr-TR" i="1">
                              <a:latin typeface="Cambria Math" panose="02040503050406030204" pitchFamily="18" charset="0"/>
                            </a:rPr>
                            <m:t>1</m:t>
                          </m:r>
                        </m:sup>
                      </m:sSubSup>
                      <m:r>
                        <a:rPr lang="tr-TR" i="1">
                          <a:latin typeface="Cambria Math" panose="02040503050406030204" pitchFamily="18" charset="0"/>
                        </a:rPr>
                        <m:t>+1,04175</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2</m:t>
                          </m:r>
                        </m:sub>
                        <m:sup>
                          <m:r>
                            <a:rPr lang="tr-TR" i="1">
                              <a:latin typeface="Cambria Math" panose="02040503050406030204" pitchFamily="18" charset="0"/>
                            </a:rPr>
                            <m:t>1</m:t>
                          </m:r>
                        </m:sup>
                      </m:sSubSup>
                      <m:r>
                        <a:rPr lang="tr-TR" i="1">
                          <a:latin typeface="Cambria Math" panose="02040503050406030204" pitchFamily="18" charset="0"/>
                        </a:rPr>
                        <m:t>−</m:t>
                      </m:r>
                      <m:r>
                        <a:rPr lang="tr-TR" i="1">
                          <a:latin typeface="Cambria Math" panose="02040503050406030204" pitchFamily="18" charset="0"/>
                          <a:ea typeface="Cambria Math" panose="02040503050406030204" pitchFamily="18" charset="0"/>
                        </a:rPr>
                        <m:t>0,020875</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3</m:t>
                          </m:r>
                        </m:sub>
                        <m:sup>
                          <m:r>
                            <a:rPr lang="tr-TR" i="1">
                              <a:latin typeface="Cambria Math" panose="02040503050406030204" pitchFamily="18" charset="0"/>
                            </a:rPr>
                            <m:t>1</m:t>
                          </m:r>
                        </m:sup>
                      </m:sSubSup>
                      <m:r>
                        <a:rPr lang="tr-TR" b="0" i="1" smtClean="0">
                          <a:latin typeface="Cambria Math" panose="02040503050406030204" pitchFamily="18" charset="0"/>
                        </a:rPr>
                        <m:t>=0</m:t>
                      </m:r>
                    </m:oMath>
                  </m:oMathPara>
                </a14:m>
                <a:endParaRPr lang="tr-TR" dirty="0" smtClean="0"/>
              </a:p>
              <a:p>
                <a:pPr marL="109728" indent="0">
                  <a:buNone/>
                </a:pPr>
                <a14:m>
                  <m:oMathPara xmlns:m="http://schemas.openxmlformats.org/officeDocument/2006/math">
                    <m:oMathParaPr>
                      <m:jc m:val="centerGroup"/>
                    </m:oMathParaPr>
                    <m:oMath xmlns:m="http://schemas.openxmlformats.org/officeDocument/2006/math">
                      <m:r>
                        <a:rPr lang="tr-TR" i="1">
                          <a:latin typeface="Cambria Math" panose="02040503050406030204" pitchFamily="18" charset="0"/>
                          <a:ea typeface="Cambria Math" panose="02040503050406030204" pitchFamily="18" charset="0"/>
                        </a:rPr>
                        <m:t>−0,020875</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2</m:t>
                          </m:r>
                        </m:sub>
                        <m:sup>
                          <m:r>
                            <a:rPr lang="tr-TR" i="1">
                              <a:latin typeface="Cambria Math" panose="02040503050406030204" pitchFamily="18" charset="0"/>
                            </a:rPr>
                            <m:t>1</m:t>
                          </m:r>
                        </m:sup>
                      </m:sSubSup>
                      <m:r>
                        <a:rPr lang="tr-TR" i="1">
                          <a:latin typeface="Cambria Math" panose="02040503050406030204" pitchFamily="18" charset="0"/>
                        </a:rPr>
                        <m:t>+1,04175</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3</m:t>
                          </m:r>
                        </m:sub>
                        <m:sup>
                          <m:r>
                            <a:rPr lang="tr-TR" i="1">
                              <a:latin typeface="Cambria Math" panose="02040503050406030204" pitchFamily="18" charset="0"/>
                            </a:rPr>
                            <m:t>1</m:t>
                          </m:r>
                        </m:sup>
                      </m:sSubSup>
                      <m:r>
                        <a:rPr lang="tr-TR" i="1">
                          <a:latin typeface="Cambria Math" panose="02040503050406030204" pitchFamily="18" charset="0"/>
                        </a:rPr>
                        <m:t>−</m:t>
                      </m:r>
                      <m:r>
                        <a:rPr lang="tr-TR" i="1">
                          <a:latin typeface="Cambria Math" panose="02040503050406030204" pitchFamily="18" charset="0"/>
                          <a:ea typeface="Cambria Math" panose="02040503050406030204" pitchFamily="18" charset="0"/>
                        </a:rPr>
                        <m:t>0,020875</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4</m:t>
                          </m:r>
                        </m:sub>
                        <m:sup>
                          <m:r>
                            <a:rPr lang="tr-TR" i="1">
                              <a:latin typeface="Cambria Math" panose="02040503050406030204" pitchFamily="18" charset="0"/>
                            </a:rPr>
                            <m:t>1</m:t>
                          </m:r>
                        </m:sup>
                      </m:sSubSup>
                      <m:r>
                        <a:rPr lang="tr-TR" i="1">
                          <a:latin typeface="Cambria Math" panose="02040503050406030204" pitchFamily="18" charset="0"/>
                        </a:rPr>
                        <m:t>=0</m:t>
                      </m:r>
                    </m:oMath>
                  </m:oMathPara>
                </a14:m>
                <a:endParaRPr lang="tr-TR" dirty="0" smtClean="0"/>
              </a:p>
              <a:p>
                <a:pPr marL="109728" indent="0">
                  <a:buNone/>
                </a:pPr>
                <a:r>
                  <a:rPr lang="tr-TR" dirty="0" smtClean="0"/>
                  <a:t>Son düğüm noktası denklemi;</a:t>
                </a:r>
              </a:p>
              <a:p>
                <a:pPr marL="109728" indent="0">
                  <a:buNone/>
                </a:pPr>
                <a14:m>
                  <m:oMathPara xmlns:m="http://schemas.openxmlformats.org/officeDocument/2006/math">
                    <m:oMathParaPr>
                      <m:jc m:val="centerGroup"/>
                    </m:oMathParaPr>
                    <m:oMath xmlns:m="http://schemas.openxmlformats.org/officeDocument/2006/math">
                      <m:d>
                        <m:dPr>
                          <m:ctrlPr>
                            <a:rPr lang="tr-TR" i="1">
                              <a:latin typeface="Cambria Math" panose="02040503050406030204" pitchFamily="18" charset="0"/>
                            </a:rPr>
                          </m:ctrlPr>
                        </m:dPr>
                        <m:e>
                          <m:r>
                            <a:rPr lang="tr-TR" i="1">
                              <a:latin typeface="Cambria Math" panose="02040503050406030204" pitchFamily="18" charset="0"/>
                            </a:rPr>
                            <m:t>1+2</m:t>
                          </m:r>
                          <m:r>
                            <a:rPr lang="tr-TR" i="1">
                              <a:latin typeface="Cambria Math" panose="02040503050406030204" pitchFamily="18" charset="0"/>
                              <a:ea typeface="Cambria Math" panose="02040503050406030204" pitchFamily="18" charset="0"/>
                            </a:rPr>
                            <m:t>𝜆</m:t>
                          </m:r>
                        </m:e>
                      </m:d>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𝑚</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ea typeface="Cambria Math" panose="02040503050406030204" pitchFamily="18" charset="0"/>
                        </a:rPr>
                        <m:t>𝜆</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𝑚</m:t>
                          </m:r>
                          <m:r>
                            <a:rPr lang="tr-TR" i="1">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𝑚</m:t>
                          </m:r>
                        </m:sub>
                        <m:sup>
                          <m:r>
                            <a:rPr lang="tr-TR" i="1">
                              <a:latin typeface="Cambria Math" panose="02040503050406030204" pitchFamily="18" charset="0"/>
                            </a:rPr>
                            <m:t>𝑙</m:t>
                          </m:r>
                        </m:sup>
                      </m:sSubSup>
                      <m:r>
                        <a:rPr lang="tr-TR" i="1">
                          <a:latin typeface="Cambria Math" panose="02040503050406030204" pitchFamily="18" charset="0"/>
                        </a:rPr>
                        <m:t>+</m:t>
                      </m:r>
                      <m:r>
                        <a:rPr lang="tr-TR" i="1">
                          <a:latin typeface="Cambria Math" panose="02040503050406030204" pitchFamily="18" charset="0"/>
                          <a:ea typeface="Cambria Math" panose="02040503050406030204" pitchFamily="18" charset="0"/>
                        </a:rPr>
                        <m:t>𝜆</m:t>
                      </m:r>
                      <m:sSub>
                        <m:sSubPr>
                          <m:ctrlPr>
                            <a:rPr lang="tr-TR" i="1">
                              <a:latin typeface="Cambria Math" panose="02040503050406030204" pitchFamily="18" charset="0"/>
                            </a:rPr>
                          </m:ctrlPr>
                        </m:sSubPr>
                        <m:e>
                          <m:r>
                            <a:rPr lang="tr-TR" i="1">
                              <a:latin typeface="Cambria Math" panose="02040503050406030204" pitchFamily="18" charset="0"/>
                            </a:rPr>
                            <m:t>𝑓</m:t>
                          </m:r>
                        </m:e>
                        <m:sub>
                          <m:r>
                            <a:rPr lang="tr-TR" i="1">
                              <a:latin typeface="Cambria Math" panose="02040503050406030204" pitchFamily="18" charset="0"/>
                            </a:rPr>
                            <m:t>𝑚</m:t>
                          </m:r>
                          <m:r>
                            <a:rPr lang="tr-TR" i="1">
                              <a:latin typeface="Cambria Math" panose="02040503050406030204" pitchFamily="18" charset="0"/>
                            </a:rPr>
                            <m:t>+1</m:t>
                          </m:r>
                        </m:sub>
                      </m:sSub>
                      <m:d>
                        <m:dPr>
                          <m:ctrlPr>
                            <a:rPr lang="tr-TR" i="1">
                              <a:latin typeface="Cambria Math" panose="02040503050406030204" pitchFamily="18" charset="0"/>
                            </a:rPr>
                          </m:ctrlPr>
                        </m:dPr>
                        <m:e>
                          <m:sSup>
                            <m:sSupPr>
                              <m:ctrlPr>
                                <a:rPr lang="tr-TR" i="1">
                                  <a:latin typeface="Cambria Math" panose="02040503050406030204" pitchFamily="18" charset="0"/>
                                </a:rPr>
                              </m:ctrlPr>
                            </m:sSupPr>
                            <m:e>
                              <m:r>
                                <a:rPr lang="tr-TR" i="1">
                                  <a:latin typeface="Cambria Math" panose="02040503050406030204" pitchFamily="18" charset="0"/>
                                </a:rPr>
                                <m:t>𝑡</m:t>
                              </m:r>
                            </m:e>
                            <m:sup>
                              <m:r>
                                <a:rPr lang="tr-TR" i="1">
                                  <a:latin typeface="Cambria Math" panose="02040503050406030204" pitchFamily="18" charset="0"/>
                                </a:rPr>
                                <m:t>𝑙</m:t>
                              </m:r>
                              <m:r>
                                <a:rPr lang="tr-TR" i="1">
                                  <a:latin typeface="Cambria Math" panose="02040503050406030204" pitchFamily="18" charset="0"/>
                                </a:rPr>
                                <m:t>+1</m:t>
                              </m:r>
                            </m:sup>
                          </m:sSup>
                        </m:e>
                      </m:d>
                    </m:oMath>
                  </m:oMathPara>
                </a14:m>
                <a:endParaRPr lang="tr-TR" dirty="0" smtClean="0"/>
              </a:p>
              <a:p>
                <a:pPr marL="109728" indent="0">
                  <a:buNone/>
                </a:pPr>
                <a14:m>
                  <m:oMathPara xmlns:m="http://schemas.openxmlformats.org/officeDocument/2006/math">
                    <m:oMathParaPr>
                      <m:jc m:val="centerGroup"/>
                    </m:oMathParaPr>
                    <m:oMath xmlns:m="http://schemas.openxmlformats.org/officeDocument/2006/math">
                      <m:r>
                        <a:rPr lang="tr-TR" i="1">
                          <a:latin typeface="Cambria Math" panose="02040503050406030204" pitchFamily="18" charset="0"/>
                        </a:rPr>
                        <m:t>1,04175</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4</m:t>
                          </m:r>
                        </m:sub>
                        <m:sup>
                          <m:r>
                            <a:rPr lang="tr-TR" i="1">
                              <a:latin typeface="Cambria Math" panose="02040503050406030204" pitchFamily="18" charset="0"/>
                            </a:rPr>
                            <m:t>1</m:t>
                          </m:r>
                        </m:sup>
                      </m:sSubSup>
                      <m:r>
                        <a:rPr lang="tr-TR" i="1">
                          <a:latin typeface="Cambria Math" panose="02040503050406030204" pitchFamily="18" charset="0"/>
                          <a:ea typeface="Cambria Math" panose="02040503050406030204" pitchFamily="18" charset="0"/>
                        </a:rPr>
                        <m:t>−0,020875</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3</m:t>
                          </m:r>
                        </m:sub>
                        <m:sup>
                          <m:r>
                            <a:rPr lang="tr-TR" i="1">
                              <a:latin typeface="Cambria Math" panose="02040503050406030204" pitchFamily="18" charset="0"/>
                            </a:rPr>
                            <m:t>1</m:t>
                          </m:r>
                        </m:sup>
                      </m:sSubSup>
                      <m:r>
                        <a:rPr lang="tr-TR" i="1">
                          <a:latin typeface="Cambria Math" panose="02040503050406030204" pitchFamily="18" charset="0"/>
                        </a:rPr>
                        <m:t>=0+</m:t>
                      </m:r>
                      <m:r>
                        <a:rPr lang="tr-TR" i="1">
                          <a:latin typeface="Cambria Math" panose="02040503050406030204" pitchFamily="18" charset="0"/>
                          <a:ea typeface="Cambria Math" panose="02040503050406030204" pitchFamily="18" charset="0"/>
                        </a:rPr>
                        <m:t>0,020875∗</m:t>
                      </m:r>
                      <m:r>
                        <a:rPr lang="tr-TR" b="0" i="1" smtClean="0">
                          <a:latin typeface="Cambria Math" panose="02040503050406030204" pitchFamily="18" charset="0"/>
                          <a:ea typeface="Cambria Math" panose="02040503050406030204" pitchFamily="18" charset="0"/>
                        </a:rPr>
                        <m:t>5</m:t>
                      </m:r>
                      <m:r>
                        <a:rPr lang="tr-TR" i="1">
                          <a:latin typeface="Cambria Math" panose="02040503050406030204" pitchFamily="18" charset="0"/>
                          <a:ea typeface="Cambria Math" panose="02040503050406030204" pitchFamily="18" charset="0"/>
                        </a:rPr>
                        <m:t>0</m:t>
                      </m:r>
                    </m:oMath>
                  </m:oMathPara>
                </a14:m>
                <a:endParaRPr lang="tr-TR" dirty="0"/>
              </a:p>
              <a:p>
                <a:pPr marL="109728" indent="0">
                  <a:buNone/>
                </a:pPr>
                <a:endParaRPr lang="tr-TR" dirty="0"/>
              </a:p>
              <a:p>
                <a:pPr marL="109728" indent="0">
                  <a:buNone/>
                </a:pPr>
                <a:endParaRPr lang="tr-TR" dirty="0" smtClean="0"/>
              </a:p>
              <a:p>
                <a:pPr marL="109728" indent="0">
                  <a:buNone/>
                </a:pPr>
                <a:endParaRPr lang="tr-TR" dirty="0" smtClean="0"/>
              </a:p>
              <a:p>
                <a:pPr marL="109728" indent="0">
                  <a:buNone/>
                </a:pPr>
                <a:endParaRPr lang="tr-T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906"/>
                </a:stretch>
              </a:blipFill>
            </p:spPr>
            <p:txBody>
              <a:bodyPr/>
              <a:lstStyle/>
              <a:p>
                <a:r>
                  <a:rPr lang="tr-TR">
                    <a:noFill/>
                  </a:rPr>
                  <a:t> </a:t>
                </a:r>
              </a:p>
            </p:txBody>
          </p:sp>
        </mc:Fallback>
      </mc:AlternateContent>
    </p:spTree>
    <p:extLst>
      <p:ext uri="{BB962C8B-B14F-4D97-AF65-F5344CB8AC3E}">
        <p14:creationId xmlns:p14="http://schemas.microsoft.com/office/powerpoint/2010/main" val="1089218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Isı İletimi Denkleminin Basit Kapalı Çözümü</a:t>
            </a:r>
          </a:p>
        </p:txBody>
      </p:sp>
      <p:pic>
        <p:nvPicPr>
          <p:cNvPr id="4" name="Picture 3"/>
          <p:cNvPicPr>
            <a:picLocks noChangeAspect="1"/>
          </p:cNvPicPr>
          <p:nvPr/>
        </p:nvPicPr>
        <p:blipFill>
          <a:blip r:embed="rId2"/>
          <a:stretch>
            <a:fillRect/>
          </a:stretch>
        </p:blipFill>
        <p:spPr>
          <a:xfrm>
            <a:off x="487918" y="1151353"/>
            <a:ext cx="10828431" cy="2160000"/>
          </a:xfrm>
          <a:prstGeom prst="rect">
            <a:avLst/>
          </a:prstGeom>
        </p:spPr>
      </p:pic>
      <p:pic>
        <p:nvPicPr>
          <p:cNvPr id="5" name="Picture 4"/>
          <p:cNvPicPr>
            <a:picLocks noChangeAspect="1"/>
          </p:cNvPicPr>
          <p:nvPr/>
        </p:nvPicPr>
        <p:blipFill>
          <a:blip r:embed="rId3"/>
          <a:stretch>
            <a:fillRect/>
          </a:stretch>
        </p:blipFill>
        <p:spPr>
          <a:xfrm>
            <a:off x="526751" y="3767831"/>
            <a:ext cx="2736144" cy="2520000"/>
          </a:xfrm>
          <a:prstGeom prst="rect">
            <a:avLst/>
          </a:prstGeom>
        </p:spPr>
      </p:pic>
      <p:pic>
        <p:nvPicPr>
          <p:cNvPr id="6" name="Picture 5"/>
          <p:cNvPicPr>
            <a:picLocks noChangeAspect="1"/>
          </p:cNvPicPr>
          <p:nvPr/>
        </p:nvPicPr>
        <p:blipFill>
          <a:blip r:embed="rId4"/>
          <a:stretch>
            <a:fillRect/>
          </a:stretch>
        </p:blipFill>
        <p:spPr>
          <a:xfrm>
            <a:off x="5069602" y="3904236"/>
            <a:ext cx="2203461" cy="2160000"/>
          </a:xfrm>
          <a:prstGeom prst="rect">
            <a:avLst/>
          </a:prstGeom>
        </p:spPr>
      </p:pic>
      <p:pic>
        <p:nvPicPr>
          <p:cNvPr id="7" name="Picture 6"/>
          <p:cNvPicPr>
            <a:picLocks noChangeAspect="1"/>
          </p:cNvPicPr>
          <p:nvPr/>
        </p:nvPicPr>
        <p:blipFill>
          <a:blip r:embed="rId5"/>
          <a:stretch>
            <a:fillRect/>
          </a:stretch>
        </p:blipFill>
        <p:spPr>
          <a:xfrm>
            <a:off x="9400378" y="3596382"/>
            <a:ext cx="2537152" cy="2520000"/>
          </a:xfrm>
          <a:prstGeom prst="rect">
            <a:avLst/>
          </a:prstGeom>
        </p:spPr>
      </p:pic>
      <p:sp>
        <p:nvSpPr>
          <p:cNvPr id="8" name="Right Arrow 7"/>
          <p:cNvSpPr/>
          <p:nvPr/>
        </p:nvSpPr>
        <p:spPr>
          <a:xfrm>
            <a:off x="3028950" y="3671887"/>
            <a:ext cx="2314575" cy="2628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Bu değerler kullanılarak, yeni sağ taraf ifadesi elde edilir</a:t>
            </a:r>
            <a:endParaRPr lang="tr-TR" dirty="0"/>
          </a:p>
        </p:txBody>
      </p:sp>
      <p:sp>
        <p:nvSpPr>
          <p:cNvPr id="9" name="Right Arrow 8"/>
          <p:cNvSpPr/>
          <p:nvPr/>
        </p:nvSpPr>
        <p:spPr>
          <a:xfrm>
            <a:off x="7081837" y="3638550"/>
            <a:ext cx="2314575" cy="2628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t=0.2 s için denklem yeniden çözülür.</a:t>
            </a:r>
            <a:endParaRPr lang="tr-TR" dirty="0"/>
          </a:p>
        </p:txBody>
      </p:sp>
    </p:spTree>
    <p:extLst>
      <p:ext uri="{BB962C8B-B14F-4D97-AF65-F5344CB8AC3E}">
        <p14:creationId xmlns:p14="http://schemas.microsoft.com/office/powerpoint/2010/main" val="94817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err="1" smtClean="0"/>
              <a:t>Crank-Nicholson</a:t>
            </a:r>
            <a:r>
              <a:rPr lang="tr-TR" dirty="0" smtClean="0"/>
              <a:t> Yöntemi</a:t>
            </a:r>
            <a:endParaRPr lang="tr-TR" dirty="0"/>
          </a:p>
        </p:txBody>
      </p:sp>
      <p:sp>
        <p:nvSpPr>
          <p:cNvPr id="3" name="Content Placeholder 2"/>
          <p:cNvSpPr>
            <a:spLocks noGrp="1"/>
          </p:cNvSpPr>
          <p:nvPr>
            <p:ph idx="1"/>
          </p:nvPr>
        </p:nvSpPr>
        <p:spPr/>
        <p:txBody>
          <a:bodyPr>
            <a:normAutofit/>
          </a:bodyPr>
          <a:lstStyle/>
          <a:p>
            <a:r>
              <a:rPr lang="tr-TR" dirty="0" smtClean="0"/>
              <a:t>Önceki slaytlarda açıklanan kapalı yöntem kararlı ve yakınsakken, </a:t>
            </a:r>
          </a:p>
          <a:p>
            <a:pPr lvl="1"/>
            <a:r>
              <a:rPr lang="tr-TR" dirty="0" smtClean="0"/>
              <a:t>zamana göre fark yaklaştırmasının birinci dereceden doğrulukta, </a:t>
            </a:r>
          </a:p>
          <a:p>
            <a:pPr lvl="1"/>
            <a:r>
              <a:rPr lang="tr-TR" dirty="0" smtClean="0"/>
              <a:t>buna karşılık konuma göre fark yaklaştırmasının ikinci dereceden doğrulukta olması gibi bir hatası vardır.</a:t>
            </a:r>
          </a:p>
          <a:p>
            <a:r>
              <a:rPr lang="tr-TR" dirty="0" err="1"/>
              <a:t>Crank-Nicholson</a:t>
            </a:r>
            <a:r>
              <a:rPr lang="tr-TR" dirty="0"/>
              <a:t> Yöntemi</a:t>
            </a:r>
            <a:r>
              <a:rPr lang="tr-TR" dirty="0" smtClean="0"/>
              <a:t>, bu duruma çözüm getiren alternatif bir kapalı yöntemdir.</a:t>
            </a:r>
          </a:p>
          <a:p>
            <a:r>
              <a:rPr lang="tr-TR" dirty="0" smtClean="0"/>
              <a:t>Aynı zamanda, basit kapalı yöntem koşulsuz olarak kararlı olsa da, büyük zaman adımları kullanılmasından ileri gelen bir doğruluk sınırı vardır. </a:t>
            </a:r>
          </a:p>
          <a:p>
            <a:r>
              <a:rPr lang="tr-TR" dirty="0" smtClean="0"/>
              <a:t>Dolayısıyla, zamana göre değişen birçok problem için açık yaklaşımlardan daha etkili değildir. </a:t>
            </a:r>
            <a:endParaRPr lang="tr-TR" dirty="0"/>
          </a:p>
        </p:txBody>
      </p:sp>
    </p:spTree>
    <p:extLst>
      <p:ext uri="{BB962C8B-B14F-4D97-AF65-F5344CB8AC3E}">
        <p14:creationId xmlns:p14="http://schemas.microsoft.com/office/powerpoint/2010/main" val="3054434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Kısmi Diferansiyel Denklemler</a:t>
            </a:r>
          </a:p>
        </p:txBody>
      </p:sp>
      <p:sp>
        <p:nvSpPr>
          <p:cNvPr id="3" name="Content Placeholder 2"/>
          <p:cNvSpPr>
            <a:spLocks noGrp="1"/>
          </p:cNvSpPr>
          <p:nvPr>
            <p:ph idx="1"/>
          </p:nvPr>
        </p:nvSpPr>
        <p:spPr/>
        <p:txBody>
          <a:bodyPr>
            <a:normAutofit/>
          </a:bodyPr>
          <a:lstStyle/>
          <a:p>
            <a:r>
              <a:rPr lang="tr-TR" dirty="0" smtClean="0"/>
              <a:t>İkinci dereceden doğrusal kısmi diferansiyel denklem kategorisinin ikinci tipi </a:t>
            </a:r>
            <a:r>
              <a:rPr lang="tr-TR" dirty="0" smtClean="0">
                <a:solidFill>
                  <a:srgbClr val="FF0000"/>
                </a:solidFill>
              </a:rPr>
              <a:t>Parabolik</a:t>
            </a:r>
            <a:r>
              <a:rPr lang="en-US" dirty="0" smtClean="0">
                <a:solidFill>
                  <a:srgbClr val="FF0000"/>
                </a:solidFill>
              </a:rPr>
              <a:t> </a:t>
            </a:r>
            <a:r>
              <a:rPr lang="en-US" dirty="0" err="1">
                <a:solidFill>
                  <a:srgbClr val="FF0000"/>
                </a:solidFill>
              </a:rPr>
              <a:t>denklemler</a:t>
            </a:r>
            <a:r>
              <a:rPr lang="en-US" dirty="0">
                <a:solidFill>
                  <a:srgbClr val="FF0000"/>
                </a:solidFill>
              </a:rPr>
              <a:t> </a:t>
            </a:r>
            <a:r>
              <a:rPr lang="tr-TR" dirty="0" smtClean="0">
                <a:solidFill>
                  <a:schemeClr val="tx1"/>
                </a:solidFill>
              </a:rPr>
              <a:t>olarak bilinir. Bu denklemler, </a:t>
            </a:r>
            <a:r>
              <a:rPr lang="tr-TR" dirty="0" smtClean="0"/>
              <a:t>bir bilinmeyenin hem zamanla hem konumla nasıl değiştiğini belirler.</a:t>
            </a:r>
          </a:p>
          <a:p>
            <a:r>
              <a:rPr lang="tr-TR" dirty="0" smtClean="0"/>
              <a:t>Bu durum, birazdan türeteceğimiz ısı iletimi denkleminde, </a:t>
            </a:r>
            <a:r>
              <a:rPr lang="en-US" dirty="0"/>
              <a:t>hem </a:t>
            </a:r>
            <a:r>
              <a:rPr lang="en-US" dirty="0" err="1"/>
              <a:t>zamana</a:t>
            </a:r>
            <a:r>
              <a:rPr lang="en-US" dirty="0"/>
              <a:t> hem de </a:t>
            </a:r>
            <a:r>
              <a:rPr lang="en-US" dirty="0" err="1"/>
              <a:t>konuma</a:t>
            </a:r>
            <a:r>
              <a:rPr lang="en-US" dirty="0"/>
              <a:t> </a:t>
            </a:r>
            <a:r>
              <a:rPr lang="en-US" dirty="0" err="1"/>
              <a:t>göre</a:t>
            </a:r>
            <a:r>
              <a:rPr lang="en-US" dirty="0"/>
              <a:t> </a:t>
            </a:r>
            <a:r>
              <a:rPr lang="en-US" dirty="0" err="1"/>
              <a:t>türevlerin</a:t>
            </a:r>
            <a:r>
              <a:rPr lang="en-US" dirty="0"/>
              <a:t> </a:t>
            </a:r>
            <a:r>
              <a:rPr lang="en-US" dirty="0" err="1"/>
              <a:t>varlığından</a:t>
            </a:r>
            <a:r>
              <a:rPr lang="en-US" dirty="0"/>
              <a:t> </a:t>
            </a:r>
            <a:r>
              <a:rPr lang="tr-TR" dirty="0" smtClean="0"/>
              <a:t>bellidir.</a:t>
            </a:r>
          </a:p>
          <a:p>
            <a:r>
              <a:rPr lang="en-US" dirty="0" smtClean="0"/>
              <a:t>Bu </a:t>
            </a:r>
            <a:r>
              <a:rPr lang="en-US" dirty="0" err="1"/>
              <a:t>tür</a:t>
            </a:r>
            <a:r>
              <a:rPr lang="en-US" dirty="0"/>
              <a:t> </a:t>
            </a:r>
            <a:r>
              <a:rPr lang="en-US" dirty="0" err="1"/>
              <a:t>durumlar</a:t>
            </a:r>
            <a:r>
              <a:rPr lang="en-US" dirty="0"/>
              <a:t>, </a:t>
            </a:r>
            <a:r>
              <a:rPr lang="en-US" dirty="0" err="1"/>
              <a:t>çözüm</a:t>
            </a:r>
            <a:r>
              <a:rPr lang="en-US" dirty="0"/>
              <a:t> </a:t>
            </a:r>
            <a:r>
              <a:rPr lang="en-US" dirty="0" err="1"/>
              <a:t>zamanla</a:t>
            </a:r>
            <a:r>
              <a:rPr lang="en-US" dirty="0"/>
              <a:t> </a:t>
            </a:r>
            <a:r>
              <a:rPr lang="en-US" dirty="0" err="1"/>
              <a:t>değiştiği</a:t>
            </a:r>
            <a:r>
              <a:rPr lang="en-US" dirty="0"/>
              <a:t> </a:t>
            </a:r>
            <a:r>
              <a:rPr lang="en-US" dirty="0" err="1"/>
              <a:t>veya</a:t>
            </a:r>
            <a:r>
              <a:rPr lang="en-US" dirty="0"/>
              <a:t> “</a:t>
            </a:r>
            <a:r>
              <a:rPr lang="en-US" dirty="0" err="1"/>
              <a:t>yayıldığı</a:t>
            </a:r>
            <a:r>
              <a:rPr lang="en-US" dirty="0"/>
              <a:t>” </a:t>
            </a:r>
            <a:r>
              <a:rPr lang="en-US" dirty="0" err="1"/>
              <a:t>için</a:t>
            </a:r>
            <a:r>
              <a:rPr lang="en-US" dirty="0"/>
              <a:t> </a:t>
            </a:r>
            <a:r>
              <a:rPr lang="en-US" dirty="0" err="1"/>
              <a:t>yayılma</a:t>
            </a:r>
            <a:r>
              <a:rPr lang="en-US" dirty="0"/>
              <a:t> </a:t>
            </a:r>
            <a:r>
              <a:rPr lang="en-US" dirty="0" err="1" smtClean="0"/>
              <a:t>problemleri</a:t>
            </a:r>
            <a:r>
              <a:rPr lang="en-US" dirty="0" smtClean="0"/>
              <a:t> </a:t>
            </a:r>
            <a:r>
              <a:rPr lang="en-US" dirty="0" err="1"/>
              <a:t>diye</a:t>
            </a:r>
            <a:r>
              <a:rPr lang="en-US" dirty="0"/>
              <a:t> </a:t>
            </a:r>
            <a:r>
              <a:rPr lang="en-US" dirty="0" err="1"/>
              <a:t>adlandırılır</a:t>
            </a:r>
            <a:r>
              <a:rPr lang="en-US" dirty="0"/>
              <a:t>. </a:t>
            </a:r>
            <a:br>
              <a:rPr lang="en-US" dirty="0"/>
            </a:br>
            <a:endParaRPr lang="tr-TR" dirty="0" smtClean="0"/>
          </a:p>
        </p:txBody>
      </p:sp>
    </p:spTree>
    <p:extLst>
      <p:ext uri="{BB962C8B-B14F-4D97-AF65-F5344CB8AC3E}">
        <p14:creationId xmlns:p14="http://schemas.microsoft.com/office/powerpoint/2010/main" val="505847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err="1" smtClean="0"/>
              <a:t>Crank-Nicholson</a:t>
            </a:r>
            <a:r>
              <a:rPr lang="tr-TR" dirty="0" smtClean="0"/>
              <a:t> Yöntemi</a:t>
            </a:r>
            <a:endParaRPr lang="tr-TR"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81025" y="1234849"/>
                <a:ext cx="7620000" cy="2494189"/>
              </a:xfrm>
            </p:spPr>
            <p:txBody>
              <a:bodyPr>
                <a:normAutofit fontScale="85000" lnSpcReduction="10000"/>
              </a:bodyPr>
              <a:lstStyle/>
              <a:p>
                <a:r>
                  <a:rPr lang="tr-TR" dirty="0" smtClean="0"/>
                  <a:t>Crank-Nicholson</a:t>
                </a:r>
                <a:r>
                  <a:rPr lang="tr-TR" dirty="0"/>
                  <a:t> </a:t>
                </a:r>
                <a:r>
                  <a:rPr lang="tr-TR" dirty="0" smtClean="0"/>
                  <a:t>Yöntemi, hem zamana hem de </a:t>
                </a:r>
                <a:r>
                  <a:rPr lang="tr-TR" dirty="0"/>
                  <a:t>konuma göre </a:t>
                </a:r>
                <a:r>
                  <a:rPr lang="tr-TR" dirty="0" smtClean="0"/>
                  <a:t>ikinci </a:t>
                </a:r>
                <a:r>
                  <a:rPr lang="tr-TR" dirty="0"/>
                  <a:t>dereceden </a:t>
                </a:r>
                <a:r>
                  <a:rPr lang="tr-TR" dirty="0" smtClean="0"/>
                  <a:t>doğruluktadır. Bu doğruluğu elde etmek için zaman adımının orta noktası için fark yaklaştırmaları geliştirilmiştir. </a:t>
                </a:r>
              </a:p>
              <a:p>
                <a:pPr marL="109728" indent="0">
                  <a:buNone/>
                </a:pPr>
                <a14:m>
                  <m:oMathPara xmlns:m="http://schemas.openxmlformats.org/officeDocument/2006/math">
                    <m:oMathParaPr>
                      <m:jc m:val="centerGroup"/>
                    </m:oMathParaPr>
                    <m:oMath xmlns:m="http://schemas.openxmlformats.org/officeDocument/2006/math">
                      <m:f>
                        <m:fPr>
                          <m:ctrlPr>
                            <a:rPr lang="tr-TR" b="0" i="1" smtClean="0">
                              <a:latin typeface="Cambria Math" panose="02040503050406030204" pitchFamily="18" charset="0"/>
                            </a:rPr>
                          </m:ctrlPr>
                        </m:fPr>
                        <m:num>
                          <m:r>
                            <a:rPr lang="tr-TR" b="0" i="1" smtClean="0">
                              <a:latin typeface="Cambria Math" panose="02040503050406030204" pitchFamily="18" charset="0"/>
                            </a:rPr>
                            <m:t>𝜕</m:t>
                          </m:r>
                          <m:r>
                            <a:rPr lang="tr-TR" b="0" i="1" smtClean="0">
                              <a:latin typeface="Cambria Math" panose="02040503050406030204" pitchFamily="18" charset="0"/>
                            </a:rPr>
                            <m:t>𝑇</m:t>
                          </m:r>
                        </m:num>
                        <m:den>
                          <m:r>
                            <a:rPr lang="tr-TR" b="0" i="1" smtClean="0">
                              <a:latin typeface="Cambria Math" panose="02040503050406030204" pitchFamily="18" charset="0"/>
                            </a:rPr>
                            <m:t>𝜕</m:t>
                          </m:r>
                          <m:r>
                            <a:rPr lang="tr-TR" b="0" i="1" smtClean="0">
                              <a:latin typeface="Cambria Math" panose="02040503050406030204" pitchFamily="18" charset="0"/>
                            </a:rPr>
                            <m:t>𝑡</m:t>
                          </m:r>
                        </m:den>
                      </m:f>
                      <m:r>
                        <a:rPr lang="tr-TR" b="0" i="1" smtClean="0">
                          <a:latin typeface="Cambria Math" panose="02040503050406030204" pitchFamily="18" charset="0"/>
                        </a:rPr>
                        <m:t>=</m:t>
                      </m:r>
                      <m:f>
                        <m:fPr>
                          <m:ctrlPr>
                            <a:rPr lang="tr-TR" i="1">
                              <a:latin typeface="Cambria Math" panose="02040503050406030204" pitchFamily="18" charset="0"/>
                            </a:rPr>
                          </m:ctrlPr>
                        </m:fPr>
                        <m:num>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num>
                        <m:den>
                          <m:r>
                            <m:rPr>
                              <m:sty m:val="p"/>
                            </m:rPr>
                            <a:rPr lang="el-GR" i="1">
                              <a:latin typeface="Cambria Math" panose="02040503050406030204" pitchFamily="18" charset="0"/>
                              <a:ea typeface="Cambria Math" panose="02040503050406030204" pitchFamily="18" charset="0"/>
                            </a:rPr>
                            <m:t>Δ</m:t>
                          </m:r>
                          <m:r>
                            <a:rPr lang="tr-TR" i="1">
                              <a:latin typeface="Cambria Math" panose="02040503050406030204" pitchFamily="18" charset="0"/>
                              <a:ea typeface="Cambria Math" panose="02040503050406030204" pitchFamily="18" charset="0"/>
                            </a:rPr>
                            <m:t>𝑡</m:t>
                          </m:r>
                        </m:den>
                      </m:f>
                    </m:oMath>
                  </m:oMathPara>
                </a14:m>
                <a:endParaRPr lang="tr-TR" dirty="0" smtClean="0"/>
              </a:p>
              <a:p>
                <a:pPr marL="109728" indent="0">
                  <a:buNone/>
                </a:pPr>
                <a14:m>
                  <m:oMathPara xmlns:m="http://schemas.openxmlformats.org/officeDocument/2006/math">
                    <m:oMathParaPr>
                      <m:jc m:val="centerGroup"/>
                    </m:oMathParaPr>
                    <m:oMath xmlns:m="http://schemas.openxmlformats.org/officeDocument/2006/math">
                      <m:f>
                        <m:fPr>
                          <m:ctrlPr>
                            <a:rPr lang="tr-TR" i="1">
                              <a:latin typeface="Cambria Math" panose="02040503050406030204" pitchFamily="18" charset="0"/>
                            </a:rPr>
                          </m:ctrlPr>
                        </m:fPr>
                        <m:num>
                          <m:sSup>
                            <m:sSupPr>
                              <m:ctrlPr>
                                <a:rPr lang="tr-TR" i="1">
                                  <a:latin typeface="Cambria Math" panose="02040503050406030204" pitchFamily="18" charset="0"/>
                                </a:rPr>
                              </m:ctrlPr>
                            </m:sSupPr>
                            <m:e>
                              <m:r>
                                <a:rPr lang="tr-TR" i="1">
                                  <a:latin typeface="Cambria Math" panose="02040503050406030204" pitchFamily="18" charset="0"/>
                                </a:rPr>
                                <m:t>𝜕</m:t>
                              </m:r>
                            </m:e>
                            <m:sup>
                              <m:r>
                                <a:rPr lang="tr-TR" i="1">
                                  <a:latin typeface="Cambria Math" panose="02040503050406030204" pitchFamily="18" charset="0"/>
                                </a:rPr>
                                <m:t>2</m:t>
                              </m:r>
                            </m:sup>
                          </m:sSup>
                          <m:r>
                            <a:rPr lang="tr-TR" i="1">
                              <a:latin typeface="Cambria Math" panose="02040503050406030204" pitchFamily="18" charset="0"/>
                            </a:rPr>
                            <m:t>𝑇</m:t>
                          </m:r>
                        </m:num>
                        <m:den>
                          <m:r>
                            <a:rPr lang="tr-TR" i="1">
                              <a:latin typeface="Cambria Math" panose="02040503050406030204" pitchFamily="18" charset="0"/>
                            </a:rPr>
                            <m:t>𝜕</m:t>
                          </m:r>
                          <m:sSup>
                            <m:sSupPr>
                              <m:ctrlPr>
                                <a:rPr lang="tr-TR" i="1">
                                  <a:latin typeface="Cambria Math" panose="02040503050406030204" pitchFamily="18" charset="0"/>
                                </a:rPr>
                              </m:ctrlPr>
                            </m:sSupPr>
                            <m:e>
                              <m:r>
                                <a:rPr lang="tr-TR" i="1">
                                  <a:latin typeface="Cambria Math" panose="02040503050406030204" pitchFamily="18" charset="0"/>
                                </a:rPr>
                                <m:t>𝑥</m:t>
                              </m:r>
                            </m:e>
                            <m:sup>
                              <m:r>
                                <a:rPr lang="tr-TR" i="1">
                                  <a:latin typeface="Cambria Math" panose="02040503050406030204" pitchFamily="18" charset="0"/>
                                </a:rPr>
                                <m:t>2</m:t>
                              </m:r>
                            </m:sup>
                          </m:sSup>
                        </m:den>
                      </m:f>
                      <m:r>
                        <a:rPr lang="tr-TR" i="1">
                          <a:latin typeface="Cambria Math" panose="02040503050406030204" pitchFamily="18" charset="0"/>
                        </a:rPr>
                        <m:t>=</m:t>
                      </m:r>
                      <m:f>
                        <m:fPr>
                          <m:ctrlPr>
                            <a:rPr lang="tr-TR" i="1" smtClean="0">
                              <a:latin typeface="Cambria Math" panose="02040503050406030204" pitchFamily="18" charset="0"/>
                            </a:rPr>
                          </m:ctrlPr>
                        </m:fPr>
                        <m:num>
                          <m:r>
                            <a:rPr lang="tr-TR" b="0" i="1" smtClean="0">
                              <a:latin typeface="Cambria Math" panose="02040503050406030204" pitchFamily="18" charset="0"/>
                            </a:rPr>
                            <m:t>1</m:t>
                          </m:r>
                        </m:num>
                        <m:den>
                          <m:r>
                            <a:rPr lang="tr-TR" b="0" i="1" smtClean="0">
                              <a:latin typeface="Cambria Math" panose="02040503050406030204" pitchFamily="18" charset="0"/>
                            </a:rPr>
                            <m:t>2</m:t>
                          </m:r>
                        </m:den>
                      </m:f>
                      <m:d>
                        <m:dPr>
                          <m:ctrlPr>
                            <a:rPr lang="tr-TR" i="1" smtClean="0">
                              <a:latin typeface="Cambria Math" panose="02040503050406030204" pitchFamily="18" charset="0"/>
                            </a:rPr>
                          </m:ctrlPr>
                        </m:dPr>
                        <m:e>
                          <m:f>
                            <m:fPr>
                              <m:ctrlPr>
                                <a:rPr lang="tr-TR" i="1">
                                  <a:latin typeface="Cambria Math" panose="02040503050406030204" pitchFamily="18" charset="0"/>
                                </a:rPr>
                              </m:ctrlPr>
                            </m:fPr>
                            <m:num>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sup>
                              </m:sSubSup>
                              <m:r>
                                <a:rPr lang="tr-TR" i="1">
                                  <a:latin typeface="Cambria Math" panose="02040503050406030204" pitchFamily="18" charset="0"/>
                                </a:rPr>
                                <m:t>−2</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sup>
                              </m:sSubSup>
                            </m:num>
                            <m:den>
                              <m:sSup>
                                <m:sSupPr>
                                  <m:ctrlPr>
                                    <a:rPr lang="tr-TR" i="1">
                                      <a:latin typeface="Cambria Math" panose="02040503050406030204" pitchFamily="18" charset="0"/>
                                    </a:rPr>
                                  </m:ctrlPr>
                                </m:sSupPr>
                                <m:e>
                                  <m:d>
                                    <m:dPr>
                                      <m:ctrlPr>
                                        <a:rPr lang="tr-TR" i="1">
                                          <a:latin typeface="Cambria Math" panose="02040503050406030204" pitchFamily="18" charset="0"/>
                                        </a:rPr>
                                      </m:ctrlPr>
                                    </m:dPr>
                                    <m:e>
                                      <m:r>
                                        <m:rPr>
                                          <m:sty m:val="p"/>
                                        </m:rPr>
                                        <a:rPr lang="el-GR" i="1">
                                          <a:latin typeface="Cambria Math" panose="02040503050406030204" pitchFamily="18" charset="0"/>
                                          <a:ea typeface="Cambria Math" panose="02040503050406030204" pitchFamily="18" charset="0"/>
                                        </a:rPr>
                                        <m:t>Δ</m:t>
                                      </m:r>
                                      <m:r>
                                        <a:rPr lang="tr-TR" i="1">
                                          <a:latin typeface="Cambria Math" panose="02040503050406030204" pitchFamily="18" charset="0"/>
                                          <a:ea typeface="Cambria Math" panose="02040503050406030204" pitchFamily="18" charset="0"/>
                                        </a:rPr>
                                        <m:t>𝑥</m:t>
                                      </m:r>
                                    </m:e>
                                  </m:d>
                                </m:e>
                                <m:sup>
                                  <m:r>
                                    <a:rPr lang="tr-TR" i="1">
                                      <a:latin typeface="Cambria Math" panose="02040503050406030204" pitchFamily="18" charset="0"/>
                                    </a:rPr>
                                    <m:t>2</m:t>
                                  </m:r>
                                </m:sup>
                              </m:sSup>
                            </m:den>
                          </m:f>
                          <m:r>
                            <a:rPr lang="tr-TR" b="0" i="1" smtClean="0">
                              <a:latin typeface="Cambria Math" panose="02040503050406030204" pitchFamily="18" charset="0"/>
                            </a:rPr>
                            <m:t>+</m:t>
                          </m:r>
                          <m:f>
                            <m:fPr>
                              <m:ctrlPr>
                                <a:rPr lang="tr-TR" i="1">
                                  <a:latin typeface="Cambria Math" panose="02040503050406030204" pitchFamily="18" charset="0"/>
                                </a:rPr>
                              </m:ctrlPr>
                            </m:fPr>
                            <m:num>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−2</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num>
                            <m:den>
                              <m:sSup>
                                <m:sSupPr>
                                  <m:ctrlPr>
                                    <a:rPr lang="tr-TR" i="1">
                                      <a:latin typeface="Cambria Math" panose="02040503050406030204" pitchFamily="18" charset="0"/>
                                    </a:rPr>
                                  </m:ctrlPr>
                                </m:sSupPr>
                                <m:e>
                                  <m:d>
                                    <m:dPr>
                                      <m:ctrlPr>
                                        <a:rPr lang="tr-TR" i="1">
                                          <a:latin typeface="Cambria Math" panose="02040503050406030204" pitchFamily="18" charset="0"/>
                                        </a:rPr>
                                      </m:ctrlPr>
                                    </m:dPr>
                                    <m:e>
                                      <m:r>
                                        <m:rPr>
                                          <m:sty m:val="p"/>
                                        </m:rPr>
                                        <a:rPr lang="el-GR" i="1">
                                          <a:latin typeface="Cambria Math" panose="02040503050406030204" pitchFamily="18" charset="0"/>
                                          <a:ea typeface="Cambria Math" panose="02040503050406030204" pitchFamily="18" charset="0"/>
                                        </a:rPr>
                                        <m:t>Δ</m:t>
                                      </m:r>
                                      <m:r>
                                        <a:rPr lang="tr-TR" i="1">
                                          <a:latin typeface="Cambria Math" panose="02040503050406030204" pitchFamily="18" charset="0"/>
                                          <a:ea typeface="Cambria Math" panose="02040503050406030204" pitchFamily="18" charset="0"/>
                                        </a:rPr>
                                        <m:t>𝑥</m:t>
                                      </m:r>
                                    </m:e>
                                  </m:d>
                                </m:e>
                                <m:sup>
                                  <m:r>
                                    <a:rPr lang="tr-TR" i="1">
                                      <a:latin typeface="Cambria Math" panose="02040503050406030204" pitchFamily="18" charset="0"/>
                                    </a:rPr>
                                    <m:t>2</m:t>
                                  </m:r>
                                </m:sup>
                              </m:sSup>
                            </m:den>
                          </m:f>
                        </m:e>
                      </m:d>
                    </m:oMath>
                  </m:oMathPara>
                </a14:m>
                <a:endParaRPr lang="tr-TR"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81025" y="1234849"/>
                <a:ext cx="7620000" cy="2494189"/>
              </a:xfrm>
              <a:blipFill rotWithShape="0">
                <a:blip r:embed="rId2"/>
                <a:stretch>
                  <a:fillRect t="-2689"/>
                </a:stretch>
              </a:blipFill>
            </p:spPr>
            <p:txBody>
              <a:bodyPr/>
              <a:lstStyle/>
              <a:p>
                <a:r>
                  <a:rPr lang="tr-TR">
                    <a:noFill/>
                  </a:rPr>
                  <a:t> </a:t>
                </a:r>
              </a:p>
            </p:txBody>
          </p:sp>
        </mc:Fallback>
      </mc:AlternateContent>
      <p:pic>
        <p:nvPicPr>
          <p:cNvPr id="4" name="Picture 3"/>
          <p:cNvPicPr>
            <a:picLocks noChangeAspect="1"/>
          </p:cNvPicPr>
          <p:nvPr/>
        </p:nvPicPr>
        <p:blipFill>
          <a:blip r:embed="rId3"/>
          <a:stretch>
            <a:fillRect/>
          </a:stretch>
        </p:blipFill>
        <p:spPr>
          <a:xfrm>
            <a:off x="8490219" y="942636"/>
            <a:ext cx="3476588" cy="2520000"/>
          </a:xfrm>
          <a:prstGeom prst="rect">
            <a:avLst/>
          </a:prstGeom>
        </p:spPr>
      </p:pic>
      <mc:AlternateContent xmlns:mc="http://schemas.openxmlformats.org/markup-compatibility/2006" xmlns:a14="http://schemas.microsoft.com/office/drawing/2010/main">
        <mc:Choice Requires="a14">
          <p:sp>
            <p:nvSpPr>
              <p:cNvPr id="5" name="Content Placeholder 2"/>
              <p:cNvSpPr txBox="1">
                <a:spLocks/>
              </p:cNvSpPr>
              <p:nvPr/>
            </p:nvSpPr>
            <p:spPr>
              <a:xfrm>
                <a:off x="776288" y="3516087"/>
                <a:ext cx="11010900" cy="2227488"/>
              </a:xfrm>
              <a:prstGeom prst="rect">
                <a:avLst/>
              </a:prstGeom>
            </p:spPr>
            <p:txBody>
              <a:bodyPr vert="horz" rtlCol="0">
                <a:normAutofit/>
              </a:bodyPr>
              <a:lstStyle>
                <a:lvl1pPr marL="365760" indent="-256032" algn="l" rtl="0" eaLnBrk="1" latinLnBrk="0" hangingPunct="1">
                  <a:spcBef>
                    <a:spcPts val="300"/>
                  </a:spcBef>
                  <a:buClr>
                    <a:schemeClr val="accent3">
                      <a:lumMod val="75000"/>
                    </a:schemeClr>
                  </a:buClr>
                  <a:buFont typeface="Georgia"/>
                  <a:buChar char="•"/>
                  <a:defRPr kumimoji="0" sz="24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2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a:lstStyle>
              <a:p>
                <a:pPr marL="109728" indent="0">
                  <a:buFont typeface="Georgia"/>
                  <a:buNone/>
                </a:pPr>
                <a:r>
                  <a:rPr lang="tr-TR" dirty="0" smtClean="0"/>
                  <a:t>Bu iki ifade diferansiyel denklemde yerine konur ve düzenlenirse</a:t>
                </a:r>
              </a:p>
              <a:p>
                <a:pPr marL="109728" indent="0">
                  <a:buNone/>
                </a:pPr>
                <a14:m>
                  <m:oMathPara xmlns:m="http://schemas.openxmlformats.org/officeDocument/2006/math">
                    <m:oMathParaPr>
                      <m:jc m:val="centerGroup"/>
                    </m:oMathParaPr>
                    <m:oMath xmlns:m="http://schemas.openxmlformats.org/officeDocument/2006/math">
                      <m:r>
                        <a:rPr lang="tr-TR" i="1">
                          <a:latin typeface="Cambria Math" panose="02040503050406030204" pitchFamily="18" charset="0"/>
                        </a:rPr>
                        <m:t>−</m:t>
                      </m:r>
                      <m:r>
                        <a:rPr lang="tr-TR" i="1">
                          <a:latin typeface="Cambria Math" panose="02040503050406030204" pitchFamily="18" charset="0"/>
                          <a:ea typeface="Cambria Math" panose="02040503050406030204" pitchFamily="18" charset="0"/>
                        </a:rPr>
                        <m:t>𝜆</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r>
                        <a:rPr lang="tr-TR" b="0" i="1" smtClean="0">
                          <a:latin typeface="Cambria Math" panose="02040503050406030204" pitchFamily="18" charset="0"/>
                        </a:rPr>
                        <m:t>+2</m:t>
                      </m:r>
                      <m:d>
                        <m:dPr>
                          <m:ctrlPr>
                            <a:rPr lang="tr-TR" i="1">
                              <a:latin typeface="Cambria Math" panose="02040503050406030204" pitchFamily="18" charset="0"/>
                            </a:rPr>
                          </m:ctrlPr>
                        </m:dPr>
                        <m:e>
                          <m:r>
                            <a:rPr lang="tr-TR" i="1">
                              <a:latin typeface="Cambria Math" panose="02040503050406030204" pitchFamily="18" charset="0"/>
                            </a:rPr>
                            <m:t>1+</m:t>
                          </m:r>
                          <m:r>
                            <a:rPr lang="tr-TR" i="1">
                              <a:latin typeface="Cambria Math" panose="02040503050406030204" pitchFamily="18" charset="0"/>
                              <a:ea typeface="Cambria Math" panose="02040503050406030204" pitchFamily="18" charset="0"/>
                            </a:rPr>
                            <m:t>𝜆</m:t>
                          </m:r>
                        </m:e>
                      </m:d>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ea typeface="Cambria Math" panose="02040503050406030204" pitchFamily="18" charset="0"/>
                        </a:rPr>
                        <m:t>𝜆</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m:t>
                      </m:r>
                      <m:r>
                        <a:rPr lang="tr-TR" i="1">
                          <a:latin typeface="Cambria Math" panose="02040503050406030204" pitchFamily="18" charset="0"/>
                          <a:ea typeface="Cambria Math" panose="02040503050406030204" pitchFamily="18" charset="0"/>
                        </a:rPr>
                        <m:t>𝜆</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sup>
                      </m:sSubSup>
                      <m:r>
                        <a:rPr lang="tr-TR" i="1">
                          <a:latin typeface="Cambria Math" panose="02040503050406030204" pitchFamily="18" charset="0"/>
                        </a:rPr>
                        <m:t>+2</m:t>
                      </m:r>
                      <m:d>
                        <m:dPr>
                          <m:ctrlPr>
                            <a:rPr lang="tr-TR" i="1">
                              <a:latin typeface="Cambria Math" panose="02040503050406030204" pitchFamily="18" charset="0"/>
                            </a:rPr>
                          </m:ctrlPr>
                        </m:dPr>
                        <m:e>
                          <m:r>
                            <a:rPr lang="tr-TR" i="1">
                              <a:latin typeface="Cambria Math" panose="02040503050406030204" pitchFamily="18" charset="0"/>
                            </a:rPr>
                            <m:t>1</m:t>
                          </m:r>
                          <m:r>
                            <a:rPr lang="tr-TR" b="0" i="1" smtClean="0">
                              <a:latin typeface="Cambria Math" panose="02040503050406030204" pitchFamily="18" charset="0"/>
                            </a:rPr>
                            <m:t>−</m:t>
                          </m:r>
                          <m:r>
                            <a:rPr lang="tr-TR" i="1">
                              <a:latin typeface="Cambria Math" panose="02040503050406030204" pitchFamily="18" charset="0"/>
                              <a:ea typeface="Cambria Math" panose="02040503050406030204" pitchFamily="18" charset="0"/>
                            </a:rPr>
                            <m:t>𝜆</m:t>
                          </m:r>
                        </m:e>
                      </m:d>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r>
                        <a:rPr lang="tr-TR" b="0" i="1" smtClean="0">
                          <a:latin typeface="Cambria Math" panose="02040503050406030204" pitchFamily="18" charset="0"/>
                        </a:rPr>
                        <m:t>+</m:t>
                      </m:r>
                      <m:r>
                        <a:rPr lang="tr-TR" i="1">
                          <a:latin typeface="Cambria Math" panose="02040503050406030204" pitchFamily="18" charset="0"/>
                          <a:ea typeface="Cambria Math" panose="02040503050406030204" pitchFamily="18" charset="0"/>
                        </a:rPr>
                        <m:t>𝜆</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sup>
                      </m:sSubSup>
                    </m:oMath>
                  </m:oMathPara>
                </a14:m>
                <a:endParaRPr lang="tr-TR" dirty="0" smtClean="0"/>
              </a:p>
              <a:p>
                <a:pPr marL="109728" indent="0">
                  <a:buNone/>
                </a:pPr>
                <a:r>
                  <a:rPr lang="tr-TR" dirty="0"/>
                  <a:t>e</a:t>
                </a:r>
                <a:r>
                  <a:rPr lang="tr-TR" dirty="0" smtClean="0"/>
                  <a:t>lde edilir. Basit kapalı yöntemdeki gibi </a:t>
                </a:r>
                <a14:m>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0</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𝑓</m:t>
                        </m:r>
                      </m:e>
                      <m:sub>
                        <m:r>
                          <a:rPr lang="tr-TR" i="1">
                            <a:latin typeface="Cambria Math" panose="02040503050406030204" pitchFamily="18" charset="0"/>
                          </a:rPr>
                          <m:t>0</m:t>
                        </m:r>
                      </m:sub>
                    </m:sSub>
                    <m:d>
                      <m:dPr>
                        <m:ctrlPr>
                          <a:rPr lang="tr-TR" i="1">
                            <a:latin typeface="Cambria Math" panose="02040503050406030204" pitchFamily="18" charset="0"/>
                          </a:rPr>
                        </m:ctrlPr>
                      </m:dPr>
                      <m:e>
                        <m:sSup>
                          <m:sSupPr>
                            <m:ctrlPr>
                              <a:rPr lang="tr-TR" i="1">
                                <a:latin typeface="Cambria Math" panose="02040503050406030204" pitchFamily="18" charset="0"/>
                              </a:rPr>
                            </m:ctrlPr>
                          </m:sSupPr>
                          <m:e>
                            <m:r>
                              <a:rPr lang="tr-TR" i="1">
                                <a:latin typeface="Cambria Math" panose="02040503050406030204" pitchFamily="18" charset="0"/>
                              </a:rPr>
                              <m:t>𝑡</m:t>
                            </m:r>
                          </m:e>
                          <m:sup>
                            <m:r>
                              <a:rPr lang="tr-TR" i="1">
                                <a:latin typeface="Cambria Math" panose="02040503050406030204" pitchFamily="18" charset="0"/>
                              </a:rPr>
                              <m:t>𝑙</m:t>
                            </m:r>
                            <m:r>
                              <a:rPr lang="tr-TR" i="1">
                                <a:latin typeface="Cambria Math" panose="02040503050406030204" pitchFamily="18" charset="0"/>
                              </a:rPr>
                              <m:t>+1</m:t>
                            </m:r>
                          </m:sup>
                        </m:sSup>
                      </m:e>
                    </m:d>
                  </m:oMath>
                </a14:m>
                <a:r>
                  <a:rPr lang="tr-TR" dirty="0" smtClean="0"/>
                  <a:t> ve </a:t>
                </a:r>
                <a14:m>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𝑚</m:t>
                        </m:r>
                        <m:r>
                          <a:rPr lang="tr-TR" b="0" i="1" smtClean="0">
                            <a:latin typeface="Cambria Math" panose="02040503050406030204" pitchFamily="18" charset="0"/>
                          </a:rPr>
                          <m:t>+1</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𝑓</m:t>
                        </m:r>
                      </m:e>
                      <m:sub>
                        <m:r>
                          <a:rPr lang="tr-TR" i="1">
                            <a:latin typeface="Cambria Math" panose="02040503050406030204" pitchFamily="18" charset="0"/>
                          </a:rPr>
                          <m:t>𝑚</m:t>
                        </m:r>
                        <m:r>
                          <a:rPr lang="tr-TR" i="1">
                            <a:latin typeface="Cambria Math" panose="02040503050406030204" pitchFamily="18" charset="0"/>
                          </a:rPr>
                          <m:t>+1</m:t>
                        </m:r>
                      </m:sub>
                    </m:sSub>
                    <m:d>
                      <m:dPr>
                        <m:ctrlPr>
                          <a:rPr lang="tr-TR" i="1">
                            <a:latin typeface="Cambria Math" panose="02040503050406030204" pitchFamily="18" charset="0"/>
                          </a:rPr>
                        </m:ctrlPr>
                      </m:dPr>
                      <m:e>
                        <m:sSup>
                          <m:sSupPr>
                            <m:ctrlPr>
                              <a:rPr lang="tr-TR" i="1">
                                <a:latin typeface="Cambria Math" panose="02040503050406030204" pitchFamily="18" charset="0"/>
                              </a:rPr>
                            </m:ctrlPr>
                          </m:sSupPr>
                          <m:e>
                            <m:r>
                              <a:rPr lang="tr-TR" i="1">
                                <a:latin typeface="Cambria Math" panose="02040503050406030204" pitchFamily="18" charset="0"/>
                              </a:rPr>
                              <m:t>𝑡</m:t>
                            </m:r>
                          </m:e>
                          <m:sup>
                            <m:r>
                              <a:rPr lang="tr-TR" i="1">
                                <a:latin typeface="Cambria Math" panose="02040503050406030204" pitchFamily="18" charset="0"/>
                              </a:rPr>
                              <m:t>𝑙</m:t>
                            </m:r>
                            <m:r>
                              <a:rPr lang="tr-TR" i="1">
                                <a:latin typeface="Cambria Math" panose="02040503050406030204" pitchFamily="18" charset="0"/>
                              </a:rPr>
                              <m:t>+1</m:t>
                            </m:r>
                          </m:sup>
                        </m:sSup>
                      </m:e>
                    </m:d>
                  </m:oMath>
                </a14:m>
                <a:r>
                  <a:rPr lang="tr-TR" dirty="0" smtClean="0"/>
                  <a:t> şeklindeki sınır koşulları uygulanırsa ilk ve son düğüm noktaları için </a:t>
                </a:r>
                <a:r>
                  <a:rPr lang="tr-TR" dirty="0" err="1" smtClean="0"/>
                  <a:t>için</a:t>
                </a:r>
                <a:r>
                  <a:rPr lang="tr-TR" dirty="0" smtClean="0"/>
                  <a:t> aşağıdaki denklemler elde edilir.</a:t>
                </a:r>
              </a:p>
              <a:p>
                <a:pPr marL="109728" indent="0">
                  <a:buFont typeface="Georgia"/>
                  <a:buNone/>
                </a:pPr>
                <a:endParaRPr lang="tr-TR" dirty="0"/>
              </a:p>
            </p:txBody>
          </p:sp>
        </mc:Choice>
        <mc:Fallback xmlns="">
          <p:sp>
            <p:nvSpPr>
              <p:cNvPr id="5" name="Content Placeholder 2"/>
              <p:cNvSpPr txBox="1">
                <a:spLocks noRot="1" noChangeAspect="1" noMove="1" noResize="1" noEditPoints="1" noAdjustHandles="1" noChangeArrowheads="1" noChangeShapeType="1" noTextEdit="1"/>
              </p:cNvSpPr>
              <p:nvPr/>
            </p:nvSpPr>
            <p:spPr>
              <a:xfrm>
                <a:off x="776288" y="3516087"/>
                <a:ext cx="11010900" cy="2227488"/>
              </a:xfrm>
              <a:prstGeom prst="rect">
                <a:avLst/>
              </a:prstGeom>
              <a:blipFill rotWithShape="0">
                <a:blip r:embed="rId4"/>
                <a:stretch>
                  <a:fillRect t="-2192"/>
                </a:stretch>
              </a:blipFill>
            </p:spPr>
            <p:txBody>
              <a:bodyPr/>
              <a:lstStyle/>
              <a:p>
                <a:r>
                  <a:rPr lang="tr-TR">
                    <a:noFill/>
                  </a:rPr>
                  <a:t> </a:t>
                </a:r>
              </a:p>
            </p:txBody>
          </p:sp>
        </mc:Fallback>
      </mc:AlternateContent>
      <p:pic>
        <p:nvPicPr>
          <p:cNvPr id="6" name="Picture 5"/>
          <p:cNvPicPr>
            <a:picLocks noChangeAspect="1"/>
          </p:cNvPicPr>
          <p:nvPr/>
        </p:nvPicPr>
        <p:blipFill>
          <a:blip r:embed="rId5"/>
          <a:stretch>
            <a:fillRect/>
          </a:stretch>
        </p:blipFill>
        <p:spPr>
          <a:xfrm>
            <a:off x="1492997" y="5531756"/>
            <a:ext cx="9120282" cy="1109438"/>
          </a:xfrm>
          <a:prstGeom prst="rect">
            <a:avLst/>
          </a:prstGeom>
        </p:spPr>
      </p:pic>
    </p:spTree>
    <p:extLst>
      <p:ext uri="{BB962C8B-B14F-4D97-AF65-F5344CB8AC3E}">
        <p14:creationId xmlns:p14="http://schemas.microsoft.com/office/powerpoint/2010/main" val="236917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Isı İletimi Denklemi için </a:t>
            </a:r>
            <a:r>
              <a:rPr lang="tr-TR" dirty="0" err="1" smtClean="0"/>
              <a:t>Crank-Nicholson</a:t>
            </a:r>
            <a:r>
              <a:rPr lang="tr-TR" dirty="0" smtClean="0"/>
              <a:t> Çözümü</a:t>
            </a:r>
            <a:endParaRPr lang="tr-TR" dirty="0"/>
          </a:p>
        </p:txBody>
      </p:sp>
      <p:pic>
        <p:nvPicPr>
          <p:cNvPr id="4" name="Picture 3"/>
          <p:cNvPicPr>
            <a:picLocks noChangeAspect="1"/>
          </p:cNvPicPr>
          <p:nvPr/>
        </p:nvPicPr>
        <p:blipFill>
          <a:blip r:embed="rId2"/>
          <a:stretch>
            <a:fillRect/>
          </a:stretch>
        </p:blipFill>
        <p:spPr>
          <a:xfrm>
            <a:off x="542045" y="1222715"/>
            <a:ext cx="8993360" cy="1755094"/>
          </a:xfrm>
          <a:prstGeom prst="rect">
            <a:avLst/>
          </a:prstGeom>
        </p:spPr>
      </p:pic>
      <p:pic>
        <p:nvPicPr>
          <p:cNvPr id="5" name="Picture 4"/>
          <p:cNvPicPr>
            <a:picLocks noChangeAspect="1"/>
          </p:cNvPicPr>
          <p:nvPr/>
        </p:nvPicPr>
        <p:blipFill>
          <a:blip r:embed="rId3"/>
          <a:stretch>
            <a:fillRect/>
          </a:stretch>
        </p:blipFill>
        <p:spPr>
          <a:xfrm>
            <a:off x="824035" y="3547031"/>
            <a:ext cx="1885704" cy="1764188"/>
          </a:xfrm>
          <a:prstGeom prst="rect">
            <a:avLst/>
          </a:prstGeom>
        </p:spPr>
      </p:pic>
      <p:pic>
        <p:nvPicPr>
          <p:cNvPr id="6" name="Picture 5"/>
          <p:cNvPicPr>
            <a:picLocks noChangeAspect="1"/>
          </p:cNvPicPr>
          <p:nvPr/>
        </p:nvPicPr>
        <p:blipFill>
          <a:blip r:embed="rId4"/>
          <a:stretch>
            <a:fillRect/>
          </a:stretch>
        </p:blipFill>
        <p:spPr>
          <a:xfrm>
            <a:off x="5231699" y="3534702"/>
            <a:ext cx="1414278" cy="1645969"/>
          </a:xfrm>
          <a:prstGeom prst="rect">
            <a:avLst/>
          </a:prstGeom>
        </p:spPr>
      </p:pic>
      <p:pic>
        <p:nvPicPr>
          <p:cNvPr id="7" name="Picture 6"/>
          <p:cNvPicPr>
            <a:picLocks noChangeAspect="1"/>
          </p:cNvPicPr>
          <p:nvPr/>
        </p:nvPicPr>
        <p:blipFill>
          <a:blip r:embed="rId5"/>
          <a:stretch>
            <a:fillRect/>
          </a:stretch>
        </p:blipFill>
        <p:spPr>
          <a:xfrm>
            <a:off x="8800304" y="3480787"/>
            <a:ext cx="1849441" cy="1782375"/>
          </a:xfrm>
          <a:prstGeom prst="rect">
            <a:avLst/>
          </a:prstGeom>
        </p:spPr>
      </p:pic>
      <p:sp>
        <p:nvSpPr>
          <p:cNvPr id="8" name="Right Arrow 7"/>
          <p:cNvSpPr/>
          <p:nvPr/>
        </p:nvSpPr>
        <p:spPr>
          <a:xfrm>
            <a:off x="2600325" y="3114675"/>
            <a:ext cx="2314575" cy="2628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Bu değerler kullanılarak, yeni sağ taraf ifadesi elde edilir</a:t>
            </a:r>
            <a:endParaRPr lang="tr-TR" dirty="0"/>
          </a:p>
        </p:txBody>
      </p:sp>
      <p:sp>
        <p:nvSpPr>
          <p:cNvPr id="9" name="Right Arrow 8"/>
          <p:cNvSpPr/>
          <p:nvPr/>
        </p:nvSpPr>
        <p:spPr>
          <a:xfrm>
            <a:off x="6653212" y="3081338"/>
            <a:ext cx="2314575" cy="2628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t=0.2 s için denklem yeniden çözülür.</a:t>
            </a:r>
            <a:endParaRPr lang="tr-TR" dirty="0"/>
          </a:p>
        </p:txBody>
      </p:sp>
    </p:spTree>
    <p:extLst>
      <p:ext uri="{BB962C8B-B14F-4D97-AF65-F5344CB8AC3E}">
        <p14:creationId xmlns:p14="http://schemas.microsoft.com/office/powerpoint/2010/main" val="4289147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Çözümlerin Karşılaştırılması</a:t>
            </a:r>
            <a:endParaRPr lang="tr-TR" dirty="0"/>
          </a:p>
        </p:txBody>
      </p:sp>
      <p:sp>
        <p:nvSpPr>
          <p:cNvPr id="3" name="Content Placeholder 2"/>
          <p:cNvSpPr>
            <a:spLocks noGrp="1"/>
          </p:cNvSpPr>
          <p:nvPr>
            <p:ph idx="1"/>
          </p:nvPr>
        </p:nvSpPr>
        <p:spPr>
          <a:xfrm>
            <a:off x="609600" y="1191986"/>
            <a:ext cx="10972800" cy="493939"/>
          </a:xfrm>
        </p:spPr>
        <p:txBody>
          <a:bodyPr/>
          <a:lstStyle/>
          <a:p>
            <a:r>
              <a:rPr lang="tr-TR" dirty="0" smtClean="0"/>
              <a:t>Analitik Çözüm T(2,10)=64,8018</a:t>
            </a:r>
            <a:endParaRPr lang="tr-TR" dirty="0"/>
          </a:p>
        </p:txBody>
      </p:sp>
      <p:pic>
        <p:nvPicPr>
          <p:cNvPr id="4" name="Picture 3"/>
          <p:cNvPicPr>
            <a:picLocks noChangeAspect="1"/>
          </p:cNvPicPr>
          <p:nvPr/>
        </p:nvPicPr>
        <p:blipFill>
          <a:blip r:embed="rId2"/>
          <a:stretch>
            <a:fillRect/>
          </a:stretch>
        </p:blipFill>
        <p:spPr>
          <a:xfrm>
            <a:off x="1013924" y="1719580"/>
            <a:ext cx="6563702" cy="1218563"/>
          </a:xfrm>
          <a:prstGeom prst="rect">
            <a:avLst/>
          </a:prstGeom>
        </p:spPr>
      </p:pic>
      <p:pic>
        <p:nvPicPr>
          <p:cNvPr id="5" name="Picture 4"/>
          <p:cNvPicPr>
            <a:picLocks noChangeAspect="1"/>
          </p:cNvPicPr>
          <p:nvPr/>
        </p:nvPicPr>
        <p:blipFill>
          <a:blip r:embed="rId3"/>
          <a:stretch>
            <a:fillRect/>
          </a:stretch>
        </p:blipFill>
        <p:spPr>
          <a:xfrm>
            <a:off x="978996" y="3181303"/>
            <a:ext cx="10262584" cy="2809969"/>
          </a:xfrm>
          <a:prstGeom prst="rect">
            <a:avLst/>
          </a:prstGeom>
        </p:spPr>
      </p:pic>
    </p:spTree>
    <p:extLst>
      <p:ext uri="{BB962C8B-B14F-4D97-AF65-F5344CB8AC3E}">
        <p14:creationId xmlns:p14="http://schemas.microsoft.com/office/powerpoint/2010/main" val="2153734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Örnek bir </a:t>
            </a:r>
            <a:r>
              <a:rPr lang="tr-TR" dirty="0" smtClean="0">
                <a:solidFill>
                  <a:schemeClr val="accent6">
                    <a:lumMod val="75000"/>
                  </a:schemeClr>
                </a:solidFill>
              </a:rPr>
              <a:t>Parabolik Durum </a:t>
            </a:r>
            <a:r>
              <a:rPr lang="tr-TR" dirty="0" smtClean="0"/>
              <a:t>Problemi</a:t>
            </a:r>
            <a:endParaRPr lang="tr-TR" dirty="0"/>
          </a:p>
        </p:txBody>
      </p:sp>
      <p:sp>
        <p:nvSpPr>
          <p:cNvPr id="3" name="Content Placeholder 2"/>
          <p:cNvSpPr>
            <a:spLocks noGrp="1"/>
          </p:cNvSpPr>
          <p:nvPr>
            <p:ph idx="1"/>
          </p:nvPr>
        </p:nvSpPr>
        <p:spPr>
          <a:xfrm>
            <a:off x="609600" y="1191986"/>
            <a:ext cx="6120809" cy="5382550"/>
          </a:xfrm>
        </p:spPr>
        <p:txBody>
          <a:bodyPr>
            <a:normAutofit fontScale="92500" lnSpcReduction="10000"/>
          </a:bodyPr>
          <a:lstStyle/>
          <a:p>
            <a:r>
              <a:rPr lang="en-US" dirty="0" err="1" smtClean="0"/>
              <a:t>Yalıtım</a:t>
            </a:r>
            <a:r>
              <a:rPr lang="en-US" dirty="0"/>
              <a:t>, </a:t>
            </a:r>
            <a:r>
              <a:rPr lang="en-US" dirty="0" err="1"/>
              <a:t>çubuk</a:t>
            </a:r>
            <a:r>
              <a:rPr lang="en-US" dirty="0"/>
              <a:t> </a:t>
            </a:r>
            <a:r>
              <a:rPr lang="en-US" dirty="0" err="1"/>
              <a:t>uzunluğu</a:t>
            </a:r>
            <a:r>
              <a:rPr lang="en-US" dirty="0"/>
              <a:t> </a:t>
            </a:r>
            <a:r>
              <a:rPr lang="en-US" dirty="0" err="1"/>
              <a:t>boyunca</a:t>
            </a:r>
            <a:r>
              <a:rPr lang="en-US" dirty="0"/>
              <a:t> </a:t>
            </a:r>
            <a:r>
              <a:rPr lang="en-US" dirty="0" err="1"/>
              <a:t>ısı</a:t>
            </a:r>
            <a:r>
              <a:rPr lang="en-US" dirty="0"/>
              <a:t> </a:t>
            </a:r>
            <a:r>
              <a:rPr lang="en-US" dirty="0" err="1"/>
              <a:t>kaybı</a:t>
            </a:r>
            <a:r>
              <a:rPr lang="en-US" dirty="0"/>
              <a:t> </a:t>
            </a:r>
            <a:r>
              <a:rPr lang="en-US" dirty="0" err="1"/>
              <a:t>nedeniyle</a:t>
            </a:r>
            <a:r>
              <a:rPr lang="en-US" dirty="0"/>
              <a:t> </a:t>
            </a:r>
            <a:r>
              <a:rPr lang="en-US" dirty="0" err="1" smtClean="0"/>
              <a:t>oluşacak</a:t>
            </a:r>
            <a:r>
              <a:rPr lang="en-US" dirty="0" smtClean="0"/>
              <a:t> </a:t>
            </a:r>
            <a:r>
              <a:rPr lang="en-US" dirty="0" err="1"/>
              <a:t>karmaşıklıktan</a:t>
            </a:r>
            <a:r>
              <a:rPr lang="en-US" dirty="0"/>
              <a:t> </a:t>
            </a:r>
            <a:r>
              <a:rPr lang="en-US" dirty="0" err="1"/>
              <a:t>kaçınmak</a:t>
            </a:r>
            <a:r>
              <a:rPr lang="en-US" dirty="0"/>
              <a:t> </a:t>
            </a:r>
            <a:r>
              <a:rPr lang="en-US" dirty="0" err="1" smtClean="0"/>
              <a:t>içindir</a:t>
            </a:r>
            <a:r>
              <a:rPr lang="en-US" dirty="0" smtClean="0"/>
              <a:t>.</a:t>
            </a:r>
            <a:endParaRPr lang="tr-TR" dirty="0" smtClean="0"/>
          </a:p>
          <a:p>
            <a:r>
              <a:rPr lang="tr-TR" dirty="0" smtClean="0"/>
              <a:t>Ç</a:t>
            </a:r>
            <a:r>
              <a:rPr lang="en-US" dirty="0" err="1" smtClean="0"/>
              <a:t>ubuğun</a:t>
            </a:r>
            <a:r>
              <a:rPr lang="en-US" dirty="0" smtClean="0"/>
              <a:t> </a:t>
            </a:r>
            <a:r>
              <a:rPr lang="en-US" dirty="0" err="1">
                <a:solidFill>
                  <a:schemeClr val="accent6"/>
                </a:solidFill>
              </a:rPr>
              <a:t>uçları</a:t>
            </a:r>
            <a:r>
              <a:rPr lang="en-US" dirty="0">
                <a:solidFill>
                  <a:schemeClr val="accent6"/>
                </a:solidFill>
              </a:rPr>
              <a:t> </a:t>
            </a:r>
            <a:r>
              <a:rPr lang="en-US" dirty="0" err="1">
                <a:solidFill>
                  <a:schemeClr val="accent6"/>
                </a:solidFill>
              </a:rPr>
              <a:t>sabit</a:t>
            </a:r>
            <a:r>
              <a:rPr lang="en-US" dirty="0">
                <a:solidFill>
                  <a:schemeClr val="accent6"/>
                </a:solidFill>
              </a:rPr>
              <a:t> </a:t>
            </a:r>
            <a:r>
              <a:rPr lang="en-US" dirty="0" err="1"/>
              <a:t>sıcaklıktadır</a:t>
            </a:r>
            <a:r>
              <a:rPr lang="en-US" dirty="0"/>
              <a:t>. </a:t>
            </a:r>
            <a:endParaRPr lang="tr-TR" dirty="0" smtClean="0"/>
          </a:p>
          <a:p>
            <a:r>
              <a:rPr lang="tr-TR" dirty="0" smtClean="0"/>
              <a:t>Ç</a:t>
            </a:r>
            <a:r>
              <a:rPr lang="en-US" dirty="0" err="1" smtClean="0"/>
              <a:t>ubuğun</a:t>
            </a:r>
            <a:r>
              <a:rPr lang="en-US" dirty="0" smtClean="0"/>
              <a:t> </a:t>
            </a:r>
            <a:r>
              <a:rPr lang="en-US" dirty="0" err="1"/>
              <a:t>inceliği</a:t>
            </a:r>
            <a:r>
              <a:rPr lang="en-US" dirty="0"/>
              <a:t>, </a:t>
            </a:r>
            <a:r>
              <a:rPr lang="en-US" dirty="0" err="1"/>
              <a:t>ısının</a:t>
            </a:r>
            <a:r>
              <a:rPr lang="en-US" dirty="0"/>
              <a:t> </a:t>
            </a:r>
            <a:r>
              <a:rPr lang="en-US" dirty="0" err="1"/>
              <a:t>çubuğun</a:t>
            </a:r>
            <a:r>
              <a:rPr lang="en-US" dirty="0"/>
              <a:t> </a:t>
            </a:r>
            <a:r>
              <a:rPr lang="en-US" dirty="0" err="1"/>
              <a:t>kesit</a:t>
            </a:r>
            <a:r>
              <a:rPr lang="en-US" dirty="0"/>
              <a:t> </a:t>
            </a:r>
            <a:r>
              <a:rPr lang="en-US" dirty="0" err="1"/>
              <a:t>alanı</a:t>
            </a:r>
            <a:r>
              <a:rPr lang="en-US" dirty="0"/>
              <a:t> </a:t>
            </a:r>
            <a:r>
              <a:rPr lang="en-US" dirty="0" err="1"/>
              <a:t>boyunca</a:t>
            </a:r>
            <a:r>
              <a:rPr lang="en-US" dirty="0"/>
              <a:t> - </a:t>
            </a:r>
            <a:r>
              <a:rPr lang="en-US" dirty="0" err="1"/>
              <a:t>yani</a:t>
            </a:r>
            <a:r>
              <a:rPr lang="en-US" dirty="0"/>
              <a:t> </a:t>
            </a:r>
            <a:r>
              <a:rPr lang="en-US" dirty="0" err="1" smtClean="0"/>
              <a:t>yana</a:t>
            </a:r>
            <a:r>
              <a:rPr lang="tr-TR" dirty="0" smtClean="0"/>
              <a:t>l</a:t>
            </a:r>
            <a:r>
              <a:rPr lang="en-US" dirty="0" smtClean="0"/>
              <a:t> </a:t>
            </a:r>
            <a:r>
              <a:rPr lang="en-US" dirty="0" err="1" smtClean="0"/>
              <a:t>doğrultuda</a:t>
            </a:r>
            <a:r>
              <a:rPr lang="tr-TR" dirty="0" smtClean="0"/>
              <a:t> </a:t>
            </a:r>
            <a:r>
              <a:rPr lang="en-US" dirty="0" err="1" smtClean="0"/>
              <a:t>düzenli</a:t>
            </a:r>
            <a:r>
              <a:rPr lang="en-US" dirty="0" smtClean="0"/>
              <a:t> </a:t>
            </a:r>
            <a:r>
              <a:rPr lang="en-US" dirty="0" err="1"/>
              <a:t>dağıldığını</a:t>
            </a:r>
            <a:r>
              <a:rPr lang="en-US" dirty="0"/>
              <a:t> </a:t>
            </a:r>
            <a:r>
              <a:rPr lang="en-US" dirty="0" err="1" smtClean="0"/>
              <a:t>varsay</a:t>
            </a:r>
            <a:r>
              <a:rPr lang="tr-TR" dirty="0" err="1" smtClean="0"/>
              <a:t>ımını</a:t>
            </a:r>
            <a:r>
              <a:rPr lang="en-US" dirty="0" smtClean="0"/>
              <a:t> </a:t>
            </a:r>
            <a:r>
              <a:rPr lang="en-US" dirty="0" err="1"/>
              <a:t>olanaklı</a:t>
            </a:r>
            <a:r>
              <a:rPr lang="en-US" dirty="0"/>
              <a:t> </a:t>
            </a:r>
            <a:r>
              <a:rPr lang="en-US" dirty="0" err="1"/>
              <a:t>kılar</a:t>
            </a:r>
            <a:r>
              <a:rPr lang="en-US" dirty="0"/>
              <a:t>. </a:t>
            </a:r>
            <a:endParaRPr lang="tr-TR" dirty="0" smtClean="0"/>
          </a:p>
          <a:p>
            <a:r>
              <a:rPr lang="en-US" dirty="0" err="1" smtClean="0"/>
              <a:t>Dolayısıyla</a:t>
            </a:r>
            <a:r>
              <a:rPr lang="en-US" dirty="0"/>
              <a:t>, </a:t>
            </a:r>
            <a:r>
              <a:rPr lang="en-US" dirty="0" err="1"/>
              <a:t>yanal</a:t>
            </a:r>
            <a:r>
              <a:rPr lang="en-US" dirty="0"/>
              <a:t> </a:t>
            </a:r>
            <a:r>
              <a:rPr lang="en-US" dirty="0" err="1"/>
              <a:t>ısı</a:t>
            </a:r>
            <a:r>
              <a:rPr lang="en-US" dirty="0"/>
              <a:t> </a:t>
            </a:r>
            <a:r>
              <a:rPr lang="en-US" dirty="0" err="1"/>
              <a:t>akısı</a:t>
            </a:r>
            <a:r>
              <a:rPr lang="en-US" dirty="0"/>
              <a:t> </a:t>
            </a:r>
            <a:r>
              <a:rPr lang="en-US" dirty="0" err="1"/>
              <a:t>söz</a:t>
            </a:r>
            <a:r>
              <a:rPr lang="en-US" dirty="0"/>
              <a:t> </a:t>
            </a:r>
            <a:r>
              <a:rPr lang="en-US" dirty="0" err="1" smtClean="0"/>
              <a:t>konusu</a:t>
            </a:r>
            <a:r>
              <a:rPr lang="en-US" dirty="0" smtClean="0"/>
              <a:t> </a:t>
            </a:r>
            <a:r>
              <a:rPr lang="en-US" dirty="0" err="1"/>
              <a:t>değildir</a:t>
            </a:r>
            <a:r>
              <a:rPr lang="en-US" dirty="0"/>
              <a:t> </a:t>
            </a:r>
            <a:r>
              <a:rPr lang="en-US" dirty="0" err="1"/>
              <a:t>ve</a:t>
            </a:r>
            <a:r>
              <a:rPr lang="en-US" dirty="0"/>
              <a:t> problem, </a:t>
            </a:r>
            <a:r>
              <a:rPr lang="en-US" dirty="0" err="1"/>
              <a:t>çubuğun</a:t>
            </a:r>
            <a:r>
              <a:rPr lang="en-US" dirty="0"/>
              <a:t> </a:t>
            </a:r>
            <a:r>
              <a:rPr lang="en-US" dirty="0" err="1"/>
              <a:t>boyuna</a:t>
            </a:r>
            <a:r>
              <a:rPr lang="en-US" dirty="0"/>
              <a:t> </a:t>
            </a:r>
            <a:r>
              <a:rPr lang="en-US" dirty="0" err="1"/>
              <a:t>ekseni</a:t>
            </a:r>
            <a:r>
              <a:rPr lang="en-US" dirty="0"/>
              <a:t> </a:t>
            </a:r>
            <a:r>
              <a:rPr lang="en-US" dirty="0" err="1"/>
              <a:t>boyunca</a:t>
            </a:r>
            <a:r>
              <a:rPr lang="en-US" dirty="0"/>
              <a:t> </a:t>
            </a:r>
            <a:r>
              <a:rPr lang="en-US" dirty="0" err="1"/>
              <a:t>ısı</a:t>
            </a:r>
            <a:r>
              <a:rPr lang="en-US" dirty="0"/>
              <a:t> </a:t>
            </a:r>
            <a:r>
              <a:rPr lang="en-US" dirty="0" err="1"/>
              <a:t>iletiminin</a:t>
            </a:r>
            <a:r>
              <a:rPr lang="en-US" dirty="0"/>
              <a:t> </a:t>
            </a:r>
            <a:r>
              <a:rPr lang="en-US" dirty="0" err="1" smtClean="0"/>
              <a:t>incelenmesine</a:t>
            </a:r>
            <a:r>
              <a:rPr lang="en-US" dirty="0" smtClean="0"/>
              <a:t> </a:t>
            </a:r>
            <a:r>
              <a:rPr lang="en-US" dirty="0" err="1"/>
              <a:t>indirgenir</a:t>
            </a:r>
            <a:r>
              <a:rPr lang="en-US" dirty="0"/>
              <a:t>. </a:t>
            </a:r>
            <a:endParaRPr lang="tr-TR" dirty="0" smtClean="0"/>
          </a:p>
          <a:p>
            <a:r>
              <a:rPr lang="tr-TR" dirty="0" smtClean="0"/>
              <a:t>P</a:t>
            </a:r>
            <a:r>
              <a:rPr lang="en-US" dirty="0" err="1" smtClean="0"/>
              <a:t>roblem</a:t>
            </a:r>
            <a:r>
              <a:rPr lang="en-US" dirty="0" smtClean="0"/>
              <a:t> </a:t>
            </a:r>
            <a:r>
              <a:rPr lang="en-US" dirty="0" err="1"/>
              <a:t>bir</a:t>
            </a:r>
            <a:r>
              <a:rPr lang="en-US" dirty="0"/>
              <a:t> </a:t>
            </a:r>
            <a:r>
              <a:rPr lang="en-US" dirty="0" err="1"/>
              <a:t>boyutlu</a:t>
            </a:r>
            <a:r>
              <a:rPr lang="en-US" dirty="0"/>
              <a:t> </a:t>
            </a:r>
            <a:r>
              <a:rPr lang="en-US" dirty="0" err="1"/>
              <a:t>dağılımın</a:t>
            </a:r>
            <a:r>
              <a:rPr lang="en-US" dirty="0"/>
              <a:t> </a:t>
            </a:r>
            <a:r>
              <a:rPr lang="en-US" dirty="0" err="1"/>
              <a:t>zamanın</a:t>
            </a:r>
            <a:r>
              <a:rPr lang="en-US" dirty="0"/>
              <a:t> </a:t>
            </a:r>
            <a:r>
              <a:rPr lang="en-US" dirty="0" err="1"/>
              <a:t>fonksiyonu</a:t>
            </a:r>
            <a:r>
              <a:rPr lang="en-US" dirty="0"/>
              <a:t> </a:t>
            </a:r>
            <a:r>
              <a:rPr lang="en-US" dirty="0" err="1"/>
              <a:t>olarak</a:t>
            </a:r>
            <a:r>
              <a:rPr lang="en-US" dirty="0"/>
              <a:t> </a:t>
            </a:r>
            <a:r>
              <a:rPr lang="en-US" dirty="0" err="1"/>
              <a:t>nasıl</a:t>
            </a:r>
            <a:r>
              <a:rPr lang="en-US" dirty="0"/>
              <a:t> </a:t>
            </a:r>
            <a:r>
              <a:rPr lang="en-US" dirty="0" err="1" smtClean="0"/>
              <a:t>değiştiğinin</a:t>
            </a:r>
            <a:r>
              <a:rPr lang="en-US" dirty="0" smtClean="0"/>
              <a:t> </a:t>
            </a:r>
            <a:r>
              <a:rPr lang="en-US" dirty="0"/>
              <a:t>(</a:t>
            </a:r>
            <a:r>
              <a:rPr lang="en-US" dirty="0" err="1"/>
              <a:t>Şekil</a:t>
            </a:r>
            <a:r>
              <a:rPr lang="en-US" dirty="0"/>
              <a:t> </a:t>
            </a:r>
            <a:r>
              <a:rPr lang="tr-TR" dirty="0" smtClean="0"/>
              <a:t>(</a:t>
            </a:r>
            <a:r>
              <a:rPr lang="en-US" dirty="0" smtClean="0"/>
              <a:t>b</a:t>
            </a:r>
            <a:r>
              <a:rPr lang="tr-TR" dirty="0" smtClean="0"/>
              <a:t>)</a:t>
            </a:r>
            <a:r>
              <a:rPr lang="en-US" dirty="0" smtClean="0"/>
              <a:t>) </a:t>
            </a:r>
            <a:r>
              <a:rPr lang="en-US" dirty="0" err="1"/>
              <a:t>belirlenmesine</a:t>
            </a:r>
            <a:r>
              <a:rPr lang="en-US" dirty="0"/>
              <a:t> </a:t>
            </a:r>
            <a:r>
              <a:rPr lang="en-US" dirty="0" err="1"/>
              <a:t>dönüşmüştür</a:t>
            </a:r>
            <a:r>
              <a:rPr lang="en-US" dirty="0"/>
              <a:t>. </a:t>
            </a:r>
            <a:endParaRPr lang="tr-TR" dirty="0" smtClean="0"/>
          </a:p>
          <a:p>
            <a:r>
              <a:rPr lang="en-US" dirty="0" err="1" smtClean="0"/>
              <a:t>Böylece</a:t>
            </a:r>
            <a:r>
              <a:rPr lang="en-US" dirty="0" smtClean="0"/>
              <a:t> </a:t>
            </a:r>
            <a:r>
              <a:rPr lang="en-US" dirty="0" err="1"/>
              <a:t>çözüm</a:t>
            </a:r>
            <a:r>
              <a:rPr lang="en-US" dirty="0"/>
              <a:t>, </a:t>
            </a:r>
            <a:r>
              <a:rPr lang="en-US" dirty="0" err="1"/>
              <a:t>çubuğun</a:t>
            </a:r>
            <a:r>
              <a:rPr lang="en-US" dirty="0"/>
              <a:t> </a:t>
            </a:r>
            <a:r>
              <a:rPr lang="en-US" dirty="0" err="1"/>
              <a:t>farklı</a:t>
            </a:r>
            <a:r>
              <a:rPr lang="en-US" dirty="0"/>
              <a:t> </a:t>
            </a:r>
            <a:br>
              <a:rPr lang="en-US" dirty="0"/>
            </a:br>
            <a:r>
              <a:rPr lang="en-US" dirty="0" err="1"/>
              <a:t>zamanlardaki</a:t>
            </a:r>
            <a:r>
              <a:rPr lang="en-US" dirty="0"/>
              <a:t> </a:t>
            </a:r>
            <a:r>
              <a:rPr lang="en-US" dirty="0" err="1"/>
              <a:t>durumuna</a:t>
            </a:r>
            <a:r>
              <a:rPr lang="en-US" dirty="0"/>
              <a:t> </a:t>
            </a:r>
            <a:r>
              <a:rPr lang="en-US" dirty="0" err="1"/>
              <a:t>karşılık</a:t>
            </a:r>
            <a:r>
              <a:rPr lang="en-US" dirty="0"/>
              <a:t> </a:t>
            </a:r>
            <a:r>
              <a:rPr lang="en-US" dirty="0" err="1"/>
              <a:t>gelen</a:t>
            </a:r>
            <a:r>
              <a:rPr lang="en-US" dirty="0"/>
              <a:t> </a:t>
            </a:r>
            <a:r>
              <a:rPr lang="en-US" dirty="0" err="1"/>
              <a:t>bir</a:t>
            </a:r>
            <a:r>
              <a:rPr lang="en-US" dirty="0"/>
              <a:t> </a:t>
            </a:r>
            <a:r>
              <a:rPr lang="en-US" dirty="0" err="1"/>
              <a:t>dizi</a:t>
            </a:r>
            <a:r>
              <a:rPr lang="en-US" dirty="0"/>
              <a:t> </a:t>
            </a:r>
            <a:r>
              <a:rPr lang="en-US" dirty="0" err="1"/>
              <a:t>yerel</a:t>
            </a:r>
            <a:r>
              <a:rPr lang="en-US" dirty="0"/>
              <a:t> </a:t>
            </a:r>
            <a:r>
              <a:rPr lang="en-US" dirty="0" err="1"/>
              <a:t>dağılımdan</a:t>
            </a:r>
            <a:r>
              <a:rPr lang="en-US" dirty="0"/>
              <a:t> </a:t>
            </a:r>
            <a:r>
              <a:rPr lang="en-US" dirty="0" err="1"/>
              <a:t>ibarettir</a:t>
            </a:r>
            <a:r>
              <a:rPr lang="en-US" dirty="0"/>
              <a:t>.</a:t>
            </a:r>
            <a:endParaRPr lang="tr-TR" dirty="0"/>
          </a:p>
        </p:txBody>
      </p:sp>
      <p:pic>
        <p:nvPicPr>
          <p:cNvPr id="4" name="Picture 3"/>
          <p:cNvPicPr>
            <a:picLocks noChangeAspect="1"/>
          </p:cNvPicPr>
          <p:nvPr/>
        </p:nvPicPr>
        <p:blipFill>
          <a:blip r:embed="rId2"/>
          <a:stretch>
            <a:fillRect/>
          </a:stretch>
        </p:blipFill>
        <p:spPr>
          <a:xfrm>
            <a:off x="6730419" y="1225731"/>
            <a:ext cx="5004369" cy="3428344"/>
          </a:xfrm>
          <a:prstGeom prst="rect">
            <a:avLst/>
          </a:prstGeom>
        </p:spPr>
      </p:pic>
      <p:sp>
        <p:nvSpPr>
          <p:cNvPr id="5" name="Dikdörtgen 4"/>
          <p:cNvSpPr/>
          <p:nvPr/>
        </p:nvSpPr>
        <p:spPr>
          <a:xfrm>
            <a:off x="6730409" y="4753135"/>
            <a:ext cx="5004379" cy="646331"/>
          </a:xfrm>
          <a:prstGeom prst="rect">
            <a:avLst/>
          </a:prstGeom>
        </p:spPr>
        <p:txBody>
          <a:bodyPr wrap="square">
            <a:spAutoFit/>
          </a:bodyPr>
          <a:lstStyle/>
          <a:p>
            <a:r>
              <a:rPr lang="tr-TR" dirty="0" smtClean="0"/>
              <a:t>U</a:t>
            </a:r>
            <a:r>
              <a:rPr lang="en-US" dirty="0" err="1" smtClean="0"/>
              <a:t>çları</a:t>
            </a:r>
            <a:r>
              <a:rPr lang="en-US" dirty="0" smtClean="0"/>
              <a:t> </a:t>
            </a:r>
            <a:r>
              <a:rPr lang="en-US" dirty="0" err="1"/>
              <a:t>dışında</a:t>
            </a:r>
            <a:r>
              <a:rPr lang="en-US" dirty="0"/>
              <a:t> her </a:t>
            </a:r>
            <a:r>
              <a:rPr lang="en-US" dirty="0" err="1"/>
              <a:t>tarafı</a:t>
            </a:r>
            <a:r>
              <a:rPr lang="en-US" dirty="0"/>
              <a:t> </a:t>
            </a:r>
            <a:r>
              <a:rPr lang="en-US" dirty="0" err="1"/>
              <a:t>yalıtılmış</a:t>
            </a:r>
            <a:r>
              <a:rPr lang="en-US" dirty="0"/>
              <a:t> </a:t>
            </a:r>
            <a:r>
              <a:rPr lang="en-US" dirty="0" err="1"/>
              <a:t>olan</a:t>
            </a:r>
            <a:r>
              <a:rPr lang="en-US" dirty="0"/>
              <a:t> </a:t>
            </a:r>
            <a:r>
              <a:rPr lang="en-US" dirty="0" err="1"/>
              <a:t>uzun</a:t>
            </a:r>
            <a:r>
              <a:rPr lang="en-US" dirty="0"/>
              <a:t>, </a:t>
            </a:r>
            <a:r>
              <a:rPr lang="en-US" dirty="0" err="1"/>
              <a:t>ince</a:t>
            </a:r>
            <a:r>
              <a:rPr lang="en-US" dirty="0"/>
              <a:t> </a:t>
            </a:r>
            <a:r>
              <a:rPr lang="en-US" dirty="0" err="1"/>
              <a:t>bir</a:t>
            </a:r>
            <a:r>
              <a:rPr lang="en-US" dirty="0"/>
              <a:t> </a:t>
            </a:r>
            <a:r>
              <a:rPr lang="en-US" dirty="0" err="1"/>
              <a:t>çubuk</a:t>
            </a:r>
            <a:r>
              <a:rPr lang="tr-TR" dirty="0"/>
              <a:t> problemini </a:t>
            </a:r>
          </a:p>
        </p:txBody>
      </p:sp>
    </p:spTree>
    <p:extLst>
      <p:ext uri="{BB962C8B-B14F-4D97-AF65-F5344CB8AC3E}">
        <p14:creationId xmlns:p14="http://schemas.microsoft.com/office/powerpoint/2010/main" val="2787404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Sonlu Fark: Parabolik Denklemler</a:t>
            </a:r>
            <a:endParaRPr lang="tr-TR" dirty="0"/>
          </a:p>
        </p:txBody>
      </p:sp>
      <p:sp>
        <p:nvSpPr>
          <p:cNvPr id="3" name="Content Placeholder 2"/>
          <p:cNvSpPr>
            <a:spLocks noGrp="1"/>
          </p:cNvSpPr>
          <p:nvPr>
            <p:ph idx="1"/>
          </p:nvPr>
        </p:nvSpPr>
        <p:spPr/>
        <p:txBody>
          <a:bodyPr/>
          <a:lstStyle/>
          <a:p>
            <a:r>
              <a:rPr lang="tr-TR" dirty="0"/>
              <a:t>Parabolik </a:t>
            </a:r>
            <a:r>
              <a:rPr lang="en-US" dirty="0" err="1" smtClean="0"/>
              <a:t>denklemlerin</a:t>
            </a:r>
            <a:r>
              <a:rPr lang="en-US" dirty="0" smtClean="0"/>
              <a:t> </a:t>
            </a:r>
            <a:r>
              <a:rPr lang="en-US" dirty="0" err="1"/>
              <a:t>sonlu</a:t>
            </a:r>
            <a:r>
              <a:rPr lang="en-US" dirty="0"/>
              <a:t> </a:t>
            </a:r>
            <a:r>
              <a:rPr lang="en-US" dirty="0" err="1"/>
              <a:t>fark</a:t>
            </a:r>
            <a:r>
              <a:rPr lang="en-US" dirty="0"/>
              <a:t> </a:t>
            </a:r>
            <a:r>
              <a:rPr lang="en-US" dirty="0" err="1"/>
              <a:t>çözümlerine</a:t>
            </a:r>
            <a:r>
              <a:rPr lang="en-US" dirty="0"/>
              <a:t> </a:t>
            </a:r>
            <a:r>
              <a:rPr lang="tr-TR" dirty="0" smtClean="0"/>
              <a:t>geçmeden önce,</a:t>
            </a:r>
            <a:r>
              <a:rPr lang="en-US" dirty="0" smtClean="0"/>
              <a:t> </a:t>
            </a:r>
            <a:r>
              <a:rPr lang="tr-TR" dirty="0" smtClean="0"/>
              <a:t>İnce çubukta </a:t>
            </a:r>
            <a:r>
              <a:rPr lang="en-US" dirty="0" err="1" smtClean="0"/>
              <a:t>sıcaklık</a:t>
            </a:r>
            <a:r>
              <a:rPr lang="en-US" dirty="0" smtClean="0"/>
              <a:t> </a:t>
            </a:r>
            <a:r>
              <a:rPr lang="tr-TR" dirty="0" smtClean="0"/>
              <a:t>yayılımını</a:t>
            </a:r>
            <a:r>
              <a:rPr lang="en-US" dirty="0" smtClean="0"/>
              <a:t> </a:t>
            </a:r>
            <a:r>
              <a:rPr lang="en-US" dirty="0" err="1"/>
              <a:t>içeren</a:t>
            </a:r>
            <a:r>
              <a:rPr lang="en-US" dirty="0"/>
              <a:t> </a:t>
            </a:r>
            <a:r>
              <a:rPr lang="en-US" dirty="0" smtClean="0"/>
              <a:t>f</a:t>
            </a:r>
            <a:r>
              <a:rPr lang="tr-TR" dirty="0" smtClean="0"/>
              <a:t>i</a:t>
            </a:r>
            <a:r>
              <a:rPr lang="en-US" dirty="0" smtClean="0"/>
              <a:t>z</a:t>
            </a:r>
            <a:r>
              <a:rPr lang="tr-TR" dirty="0" smtClean="0"/>
              <a:t>i</a:t>
            </a:r>
            <a:r>
              <a:rPr lang="en-US" dirty="0" err="1" smtClean="0"/>
              <a:t>ksel</a:t>
            </a:r>
            <a:r>
              <a:rPr lang="en-US" dirty="0" smtClean="0"/>
              <a:t> problem</a:t>
            </a:r>
            <a:r>
              <a:rPr lang="tr-TR" dirty="0" smtClean="0"/>
              <a:t>i tanımlayacağız.</a:t>
            </a:r>
            <a:r>
              <a:rPr lang="en-US" dirty="0" smtClean="0"/>
              <a:t> </a:t>
            </a:r>
            <a:endParaRPr lang="tr-TR" dirty="0" smtClean="0"/>
          </a:p>
          <a:p>
            <a:r>
              <a:rPr lang="en-US" dirty="0" err="1" smtClean="0"/>
              <a:t>Daha</a:t>
            </a:r>
            <a:r>
              <a:rPr lang="en-US" dirty="0" smtClean="0"/>
              <a:t> </a:t>
            </a:r>
            <a:r>
              <a:rPr lang="en-US" dirty="0" err="1"/>
              <a:t>sonra</a:t>
            </a:r>
            <a:r>
              <a:rPr lang="en-US" dirty="0"/>
              <a:t>, </a:t>
            </a:r>
            <a:r>
              <a:rPr lang="en-US" dirty="0" err="1" smtClean="0"/>
              <a:t>çözüm</a:t>
            </a:r>
            <a:r>
              <a:rPr lang="en-US" dirty="0" smtClean="0"/>
              <a:t> </a:t>
            </a:r>
            <a:r>
              <a:rPr lang="tr-TR" dirty="0" smtClean="0"/>
              <a:t>yöntemlerini tartışacağız</a:t>
            </a:r>
          </a:p>
          <a:p>
            <a:pPr lvl="1"/>
            <a:r>
              <a:rPr lang="tr-TR" dirty="0" smtClean="0"/>
              <a:t>Açık Yöntemler</a:t>
            </a:r>
            <a:endParaRPr lang="tr-TR" dirty="0"/>
          </a:p>
          <a:p>
            <a:pPr lvl="1"/>
            <a:r>
              <a:rPr lang="tr-TR" dirty="0" smtClean="0"/>
              <a:t>Basit Kapalı Yöntemler</a:t>
            </a:r>
          </a:p>
          <a:p>
            <a:pPr lvl="1"/>
            <a:r>
              <a:rPr lang="tr-TR" dirty="0" err="1" smtClean="0"/>
              <a:t>Crank-Nicholson</a:t>
            </a:r>
            <a:r>
              <a:rPr lang="tr-TR" dirty="0" smtClean="0"/>
              <a:t> Yöntemi</a:t>
            </a:r>
          </a:p>
          <a:p>
            <a:r>
              <a:rPr lang="tr-TR" dirty="0" smtClean="0"/>
              <a:t>İki boyutlu </a:t>
            </a:r>
            <a:r>
              <a:rPr lang="tr-TR" dirty="0" err="1" smtClean="0"/>
              <a:t>Parabolic</a:t>
            </a:r>
            <a:r>
              <a:rPr lang="tr-TR" dirty="0" smtClean="0"/>
              <a:t> denklemleri tartışacağız</a:t>
            </a:r>
            <a:r>
              <a:rPr lang="en-US" dirty="0" smtClean="0"/>
              <a:t>. </a:t>
            </a:r>
            <a:endParaRPr lang="tr-TR" dirty="0" smtClean="0"/>
          </a:p>
        </p:txBody>
      </p:sp>
    </p:spTree>
    <p:extLst>
      <p:ext uri="{BB962C8B-B14F-4D97-AF65-F5344CB8AC3E}">
        <p14:creationId xmlns:p14="http://schemas.microsoft.com/office/powerpoint/2010/main" val="2926606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8765"/>
            <a:ext cx="10972800" cy="506186"/>
          </a:xfrm>
        </p:spPr>
        <p:txBody>
          <a:bodyPr>
            <a:normAutofit fontScale="90000"/>
          </a:bodyPr>
          <a:lstStyle/>
          <a:p>
            <a:r>
              <a:rPr lang="tr-TR" dirty="0" smtClean="0"/>
              <a:t>Uzun, İnce ve Yalıtılmış Çubukta</a:t>
            </a:r>
            <a:r>
              <a:rPr lang="en-US" dirty="0" smtClean="0"/>
              <a:t> </a:t>
            </a:r>
            <a:r>
              <a:rPr lang="tr-TR" dirty="0" err="1" smtClean="0"/>
              <a:t>S</a:t>
            </a:r>
            <a:r>
              <a:rPr lang="en-US" dirty="0" err="1" smtClean="0"/>
              <a:t>ıcaklık</a:t>
            </a:r>
            <a:r>
              <a:rPr lang="en-US" dirty="0" smtClean="0"/>
              <a:t> </a:t>
            </a:r>
            <a:r>
              <a:rPr lang="tr-TR" dirty="0" smtClean="0"/>
              <a:t>Yayılımı</a:t>
            </a:r>
            <a:endParaRPr lang="tr-TR"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993802"/>
                <a:ext cx="5966012" cy="1080000"/>
              </a:xfrm>
            </p:spPr>
            <p:txBody>
              <a:bodyPr>
                <a:noAutofit/>
              </a:bodyPr>
              <a:lstStyle/>
              <a:p>
                <a:r>
                  <a:rPr lang="tr-TR" sz="2200" dirty="0">
                    <a:latin typeface="Cambria Math" panose="02040503050406030204" pitchFamily="18" charset="0"/>
                  </a:rPr>
                  <a:t>birim </a:t>
                </a:r>
                <a14:m>
                  <m:oMath xmlns:m="http://schemas.openxmlformats.org/officeDocument/2006/math">
                    <m:r>
                      <a:rPr lang="tr-TR" sz="2200">
                        <a:latin typeface="Cambria Math" panose="02040503050406030204" pitchFamily="18" charset="0"/>
                      </a:rPr>
                      <m:t>∆</m:t>
                    </m:r>
                    <m:r>
                      <a:rPr lang="tr-TR" sz="2200">
                        <a:latin typeface="Cambria Math" panose="02040503050406030204" pitchFamily="18" charset="0"/>
                      </a:rPr>
                      <m:t>𝑡</m:t>
                    </m:r>
                  </m:oMath>
                </a14:m>
                <a:r>
                  <a:rPr lang="tr-TR" sz="2200" dirty="0">
                    <a:latin typeface="Cambria Math" panose="02040503050406030204" pitchFamily="18" charset="0"/>
                  </a:rPr>
                  <a:t> zamanında, birim elemana giren ısı akısı eksi çıkan, elemanda depolanan ısıya eşit olmak zorundadır.</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993802"/>
                <a:ext cx="5966012" cy="1080000"/>
              </a:xfrm>
              <a:blipFill rotWithShape="0">
                <a:blip r:embed="rId2"/>
                <a:stretch>
                  <a:fillRect t="-3955" b="-13559"/>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636494" y="2026846"/>
                <a:ext cx="10919012" cy="5163145"/>
              </a:xfrm>
              <a:prstGeom prst="rect">
                <a:avLst/>
              </a:prstGeom>
              <a:noFill/>
            </p:spPr>
            <p:txBody>
              <a:bodyPr wrap="square" rtlCol="0">
                <a:spAutoFit/>
              </a:bodyPr>
              <a:lstStyle/>
              <a:p>
                <a:pPr marL="109728">
                  <a:spcBef>
                    <a:spcPts val="300"/>
                  </a:spcBef>
                  <a:buClr>
                    <a:schemeClr val="accent3">
                      <a:lumMod val="75000"/>
                    </a:schemeClr>
                  </a:buClr>
                </a:pPr>
                <a14:m>
                  <m:oMathPara xmlns:m="http://schemas.openxmlformats.org/officeDocument/2006/math">
                    <m:oMathParaPr>
                      <m:jc m:val="centerGroup"/>
                    </m:oMathParaPr>
                    <m:oMath xmlns:m="http://schemas.openxmlformats.org/officeDocument/2006/math">
                      <m:r>
                        <a:rPr lang="tr-TR" sz="2200" i="1" smtClean="0">
                          <a:solidFill>
                            <a:schemeClr val="tx2"/>
                          </a:solidFill>
                          <a:latin typeface="Cambria Math" panose="02040503050406030204" pitchFamily="18" charset="0"/>
                        </a:rPr>
                        <m:t>𝑞</m:t>
                      </m:r>
                      <m:d>
                        <m:dPr>
                          <m:ctrlPr>
                            <a:rPr lang="tr-TR" sz="2200" i="1">
                              <a:solidFill>
                                <a:schemeClr val="tx2"/>
                              </a:solidFill>
                              <a:latin typeface="Cambria Math" panose="02040503050406030204" pitchFamily="18" charset="0"/>
                            </a:rPr>
                          </m:ctrlPr>
                        </m:dPr>
                        <m:e>
                          <m:r>
                            <a:rPr lang="tr-TR" sz="2200" i="1">
                              <a:solidFill>
                                <a:schemeClr val="tx2"/>
                              </a:solidFill>
                              <a:latin typeface="Cambria Math" panose="02040503050406030204" pitchFamily="18" charset="0"/>
                            </a:rPr>
                            <m:t>𝑥</m:t>
                          </m:r>
                        </m:e>
                      </m:d>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𝑦</m:t>
                      </m:r>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𝑧</m:t>
                      </m:r>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𝑡</m:t>
                      </m:r>
                      <m:r>
                        <a:rPr lang="tr-TR" sz="2200" b="0" i="1" smtClean="0">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𝑞</m:t>
                      </m:r>
                      <m:d>
                        <m:dPr>
                          <m:ctrlPr>
                            <a:rPr lang="tr-TR" sz="2200" i="1">
                              <a:solidFill>
                                <a:schemeClr val="tx2"/>
                              </a:solidFill>
                              <a:latin typeface="Cambria Math" panose="02040503050406030204" pitchFamily="18" charset="0"/>
                            </a:rPr>
                          </m:ctrlPr>
                        </m:dPr>
                        <m:e>
                          <m:r>
                            <a:rPr lang="tr-TR" sz="2200" i="1">
                              <a:solidFill>
                                <a:schemeClr val="tx2"/>
                              </a:solidFill>
                              <a:latin typeface="Cambria Math" panose="02040503050406030204" pitchFamily="18" charset="0"/>
                            </a:rPr>
                            <m:t>𝑥</m:t>
                          </m:r>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𝑥</m:t>
                          </m:r>
                        </m:e>
                      </m:d>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𝑦</m:t>
                      </m:r>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𝑧</m:t>
                      </m:r>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𝑡</m:t>
                      </m:r>
                      <m:r>
                        <a:rPr lang="tr-TR" sz="2200" b="0" i="1" smtClean="0">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𝑥</m:t>
                      </m:r>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𝑦</m:t>
                      </m:r>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𝑧</m:t>
                      </m:r>
                      <m:r>
                        <a:rPr lang="tr-TR" sz="2200" i="1" smtClean="0">
                          <a:solidFill>
                            <a:schemeClr val="tx2"/>
                          </a:solidFill>
                          <a:latin typeface="Cambria Math" panose="02040503050406030204" pitchFamily="18" charset="0"/>
                          <a:ea typeface="Cambria Math" panose="02040503050406030204" pitchFamily="18" charset="0"/>
                        </a:rPr>
                        <m:t>𝜌</m:t>
                      </m:r>
                      <m:r>
                        <a:rPr lang="tr-TR" sz="2200" b="0" i="1" smtClean="0">
                          <a:solidFill>
                            <a:schemeClr val="tx2"/>
                          </a:solidFill>
                          <a:latin typeface="Cambria Math" panose="02040503050406030204" pitchFamily="18" charset="0"/>
                          <a:ea typeface="Cambria Math" panose="02040503050406030204" pitchFamily="18" charset="0"/>
                        </a:rPr>
                        <m:t>𝐶</m:t>
                      </m:r>
                      <m:r>
                        <a:rPr lang="tr-TR" sz="2200" i="1">
                          <a:solidFill>
                            <a:schemeClr val="tx2"/>
                          </a:solidFill>
                          <a:latin typeface="Cambria Math" panose="02040503050406030204" pitchFamily="18" charset="0"/>
                        </a:rPr>
                        <m:t>∆</m:t>
                      </m:r>
                      <m:r>
                        <a:rPr lang="tr-TR" sz="2200" b="0" i="1" smtClean="0">
                          <a:solidFill>
                            <a:schemeClr val="tx2"/>
                          </a:solidFill>
                          <a:latin typeface="Cambria Math" panose="02040503050406030204" pitchFamily="18" charset="0"/>
                        </a:rPr>
                        <m:t>𝑇</m:t>
                      </m:r>
                      <m:r>
                        <a:rPr lang="tr-TR" sz="2200" b="0" i="1" smtClean="0">
                          <a:solidFill>
                            <a:schemeClr val="tx2"/>
                          </a:solidFill>
                          <a:latin typeface="Cambria Math" panose="02040503050406030204" pitchFamily="18" charset="0"/>
                        </a:rPr>
                        <m:t> (∗)</m:t>
                      </m:r>
                    </m:oMath>
                  </m:oMathPara>
                </a14:m>
                <a:endParaRPr lang="tr-TR" sz="2200" i="1" dirty="0" smtClean="0">
                  <a:solidFill>
                    <a:schemeClr val="tx2"/>
                  </a:solidFill>
                  <a:latin typeface="Cambria Math" panose="02040503050406030204" pitchFamily="18" charset="0"/>
                </a:endParaRPr>
              </a:p>
              <a:p>
                <a:pPr marL="452628" indent="-342900">
                  <a:spcBef>
                    <a:spcPts val="300"/>
                  </a:spcBef>
                  <a:buClr>
                    <a:schemeClr val="accent3">
                      <a:lumMod val="75000"/>
                    </a:schemeClr>
                  </a:buClr>
                  <a:buFont typeface="Arial" panose="020B0604020202020204" pitchFamily="34" charset="0"/>
                  <a:buChar char="•"/>
                </a:pPr>
                <a:r>
                  <a:rPr lang="tr-TR" sz="2200" dirty="0" smtClean="0">
                    <a:solidFill>
                      <a:schemeClr val="tx2"/>
                    </a:solidFill>
                    <a:latin typeface="Cambria Math" panose="02040503050406030204" pitchFamily="18" charset="0"/>
                  </a:rPr>
                  <a:t>Burada </a:t>
                </a:r>
                <a14:m>
                  <m:oMath xmlns:m="http://schemas.openxmlformats.org/officeDocument/2006/math">
                    <m:r>
                      <a:rPr lang="tr-TR" sz="2200" i="1">
                        <a:solidFill>
                          <a:schemeClr val="tx2"/>
                        </a:solidFill>
                        <a:latin typeface="Cambria Math" panose="02040503050406030204" pitchFamily="18" charset="0"/>
                      </a:rPr>
                      <m:t>𝑞</m:t>
                    </m:r>
                    <m:d>
                      <m:dPr>
                        <m:ctrlPr>
                          <a:rPr lang="tr-TR" sz="2200" i="1">
                            <a:solidFill>
                              <a:schemeClr val="tx2"/>
                            </a:solidFill>
                            <a:latin typeface="Cambria Math" panose="02040503050406030204" pitchFamily="18" charset="0"/>
                          </a:rPr>
                        </m:ctrlPr>
                      </m:dPr>
                      <m:e>
                        <m:r>
                          <a:rPr lang="tr-TR" sz="2200" i="1">
                            <a:solidFill>
                              <a:schemeClr val="tx2"/>
                            </a:solidFill>
                            <a:latin typeface="Cambria Math" panose="02040503050406030204" pitchFamily="18" charset="0"/>
                          </a:rPr>
                          <m:t>𝑥</m:t>
                        </m:r>
                      </m:e>
                    </m:d>
                  </m:oMath>
                </a14:m>
                <a:r>
                  <a:rPr lang="tr-TR" sz="2200" dirty="0" smtClean="0">
                    <a:solidFill>
                      <a:schemeClr val="tx2"/>
                    </a:solidFill>
                    <a:latin typeface="Cambria Math" panose="02040503050406030204" pitchFamily="18" charset="0"/>
                  </a:rPr>
                  <a:t> </a:t>
                </a:r>
                <a14:m>
                  <m:oMath xmlns:m="http://schemas.openxmlformats.org/officeDocument/2006/math">
                    <m:r>
                      <a:rPr lang="tr-TR" sz="2200" dirty="0">
                        <a:solidFill>
                          <a:schemeClr val="tx2"/>
                        </a:solidFill>
                        <a:latin typeface="Cambria Math" panose="02040503050406030204" pitchFamily="18" charset="0"/>
                      </a:rPr>
                      <m:t>𝑥</m:t>
                    </m:r>
                  </m:oMath>
                </a14:m>
                <a:r>
                  <a:rPr lang="tr-TR" sz="2200" dirty="0">
                    <a:solidFill>
                      <a:schemeClr val="tx2"/>
                    </a:solidFill>
                    <a:latin typeface="Cambria Math" panose="02040503050406030204" pitchFamily="18" charset="0"/>
                  </a:rPr>
                  <a:t>’deki </a:t>
                </a:r>
                <a:r>
                  <a:rPr lang="tr-TR" sz="2200" dirty="0" smtClean="0">
                    <a:solidFill>
                      <a:schemeClr val="tx2"/>
                    </a:solidFill>
                    <a:latin typeface="Cambria Math" panose="02040503050406030204" pitchFamily="18" charset="0"/>
                  </a:rPr>
                  <a:t>ısı akısıdır. (*) denklemi birim hacme </a:t>
                </a:r>
                <a14:m>
                  <m:oMath xmlns:m="http://schemas.openxmlformats.org/officeDocument/2006/math">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𝑥</m:t>
                    </m:r>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𝑦</m:t>
                    </m:r>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𝑧</m:t>
                    </m:r>
                  </m:oMath>
                </a14:m>
                <a:r>
                  <a:rPr lang="tr-TR" sz="2200" dirty="0" smtClean="0">
                    <a:solidFill>
                      <a:schemeClr val="tx2"/>
                    </a:solidFill>
                    <a:latin typeface="Cambria Math" panose="02040503050406030204" pitchFamily="18" charset="0"/>
                  </a:rPr>
                  <a:t> ve </a:t>
                </a:r>
                <a14:m>
                  <m:oMath xmlns:m="http://schemas.openxmlformats.org/officeDocument/2006/math">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𝑡</m:t>
                    </m:r>
                  </m:oMath>
                </a14:m>
                <a:r>
                  <a:rPr lang="tr-TR" sz="2200" dirty="0" smtClean="0">
                    <a:solidFill>
                      <a:schemeClr val="tx2"/>
                    </a:solidFill>
                    <a:latin typeface="Cambria Math" panose="02040503050406030204" pitchFamily="18" charset="0"/>
                  </a:rPr>
                  <a:t>’ye bölünüp denklem düzenlenirse</a:t>
                </a:r>
              </a:p>
              <a:p>
                <a:pPr marL="109728">
                  <a:spcBef>
                    <a:spcPts val="300"/>
                  </a:spcBef>
                  <a:buClr>
                    <a:schemeClr val="accent3">
                      <a:lumMod val="75000"/>
                    </a:schemeClr>
                  </a:buClr>
                </a:pPr>
                <a14:m>
                  <m:oMathPara xmlns:m="http://schemas.openxmlformats.org/officeDocument/2006/math">
                    <m:oMathParaPr>
                      <m:jc m:val="centerGroup"/>
                    </m:oMathParaPr>
                    <m:oMath xmlns:m="http://schemas.openxmlformats.org/officeDocument/2006/math">
                      <m:f>
                        <m:fPr>
                          <m:ctrlPr>
                            <a:rPr lang="tr-TR" sz="2200" i="1" smtClean="0">
                              <a:solidFill>
                                <a:schemeClr val="tx2"/>
                              </a:solidFill>
                              <a:latin typeface="Cambria Math" panose="02040503050406030204" pitchFamily="18" charset="0"/>
                            </a:rPr>
                          </m:ctrlPr>
                        </m:fPr>
                        <m:num>
                          <m:r>
                            <a:rPr lang="tr-TR" sz="2200" i="1">
                              <a:solidFill>
                                <a:schemeClr val="tx2"/>
                              </a:solidFill>
                              <a:latin typeface="Cambria Math" panose="02040503050406030204" pitchFamily="18" charset="0"/>
                            </a:rPr>
                            <m:t>𝑞</m:t>
                          </m:r>
                          <m:d>
                            <m:dPr>
                              <m:ctrlPr>
                                <a:rPr lang="tr-TR" sz="2200" i="1">
                                  <a:solidFill>
                                    <a:schemeClr val="tx2"/>
                                  </a:solidFill>
                                  <a:latin typeface="Cambria Math" panose="02040503050406030204" pitchFamily="18" charset="0"/>
                                </a:rPr>
                              </m:ctrlPr>
                            </m:dPr>
                            <m:e>
                              <m:r>
                                <a:rPr lang="tr-TR" sz="2200" i="1">
                                  <a:solidFill>
                                    <a:schemeClr val="tx2"/>
                                  </a:solidFill>
                                  <a:latin typeface="Cambria Math" panose="02040503050406030204" pitchFamily="18" charset="0"/>
                                </a:rPr>
                                <m:t>𝑥</m:t>
                              </m:r>
                            </m:e>
                          </m:d>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𝑞</m:t>
                          </m:r>
                          <m:d>
                            <m:dPr>
                              <m:ctrlPr>
                                <a:rPr lang="tr-TR" sz="2200" i="1">
                                  <a:solidFill>
                                    <a:schemeClr val="tx2"/>
                                  </a:solidFill>
                                  <a:latin typeface="Cambria Math" panose="02040503050406030204" pitchFamily="18" charset="0"/>
                                </a:rPr>
                              </m:ctrlPr>
                            </m:dPr>
                            <m:e>
                              <m:r>
                                <a:rPr lang="tr-TR" sz="2200" i="1">
                                  <a:solidFill>
                                    <a:schemeClr val="tx2"/>
                                  </a:solidFill>
                                  <a:latin typeface="Cambria Math" panose="02040503050406030204" pitchFamily="18" charset="0"/>
                                </a:rPr>
                                <m:t>𝑥</m:t>
                              </m:r>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𝑥</m:t>
                              </m:r>
                            </m:e>
                          </m:d>
                        </m:num>
                        <m:den>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𝑥</m:t>
                          </m:r>
                        </m:den>
                      </m:f>
                      <m:r>
                        <a:rPr lang="tr-TR" sz="2200" b="0" i="0" smtClean="0">
                          <a:solidFill>
                            <a:schemeClr val="tx2"/>
                          </a:solidFill>
                          <a:latin typeface="Cambria Math" panose="02040503050406030204" pitchFamily="18" charset="0"/>
                        </a:rPr>
                        <m:t>=</m:t>
                      </m:r>
                      <m:r>
                        <a:rPr lang="tr-TR" sz="2200" i="1">
                          <a:solidFill>
                            <a:schemeClr val="tx2"/>
                          </a:solidFill>
                          <a:latin typeface="Cambria Math" panose="02040503050406030204" pitchFamily="18" charset="0"/>
                          <a:ea typeface="Cambria Math" panose="02040503050406030204" pitchFamily="18" charset="0"/>
                        </a:rPr>
                        <m:t>𝜌</m:t>
                      </m:r>
                      <m:r>
                        <a:rPr lang="tr-TR" sz="2200" i="1">
                          <a:solidFill>
                            <a:schemeClr val="tx2"/>
                          </a:solidFill>
                          <a:latin typeface="Cambria Math" panose="02040503050406030204" pitchFamily="18" charset="0"/>
                          <a:ea typeface="Cambria Math" panose="02040503050406030204" pitchFamily="18" charset="0"/>
                        </a:rPr>
                        <m:t>𝐶</m:t>
                      </m:r>
                      <m:f>
                        <m:fPr>
                          <m:ctrlPr>
                            <a:rPr lang="tr-TR" sz="2200" b="0" i="1" smtClean="0">
                              <a:solidFill>
                                <a:schemeClr val="tx2"/>
                              </a:solidFill>
                              <a:latin typeface="Cambria Math" panose="02040503050406030204" pitchFamily="18" charset="0"/>
                            </a:rPr>
                          </m:ctrlPr>
                        </m:fPr>
                        <m:num>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𝑇</m:t>
                          </m:r>
                        </m:num>
                        <m:den>
                          <m:r>
                            <a:rPr lang="tr-TR" sz="2200" i="1">
                              <a:solidFill>
                                <a:schemeClr val="tx2"/>
                              </a:solidFill>
                              <a:latin typeface="Cambria Math" panose="02040503050406030204" pitchFamily="18" charset="0"/>
                            </a:rPr>
                            <m:t>∆</m:t>
                          </m:r>
                          <m:r>
                            <a:rPr lang="tr-TR" sz="2200" b="0" i="1" smtClean="0">
                              <a:solidFill>
                                <a:schemeClr val="tx2"/>
                              </a:solidFill>
                              <a:latin typeface="Cambria Math" panose="02040503050406030204" pitchFamily="18" charset="0"/>
                            </a:rPr>
                            <m:t>𝑡</m:t>
                          </m:r>
                        </m:den>
                      </m:f>
                      <m:r>
                        <a:rPr lang="tr-TR" sz="2200" b="0" i="0" smtClean="0">
                          <a:solidFill>
                            <a:schemeClr val="tx2"/>
                          </a:solidFill>
                          <a:latin typeface="Cambria Math" panose="02040503050406030204" pitchFamily="18" charset="0"/>
                        </a:rPr>
                        <m:t>   </m:t>
                      </m:r>
                      <m:d>
                        <m:dPr>
                          <m:ctrlPr>
                            <a:rPr lang="tr-TR" sz="2200" b="0" i="1" smtClean="0">
                              <a:solidFill>
                                <a:schemeClr val="tx2"/>
                              </a:solidFill>
                              <a:latin typeface="Cambria Math" panose="02040503050406030204" pitchFamily="18" charset="0"/>
                            </a:rPr>
                          </m:ctrlPr>
                        </m:dPr>
                        <m:e>
                          <m:r>
                            <a:rPr lang="tr-TR" sz="2200" b="0" i="0" smtClean="0">
                              <a:solidFill>
                                <a:schemeClr val="tx2"/>
                              </a:solidFill>
                              <a:latin typeface="Cambria Math" panose="02040503050406030204" pitchFamily="18" charset="0"/>
                            </a:rPr>
                            <m:t>∗∗</m:t>
                          </m:r>
                        </m:e>
                      </m:d>
                    </m:oMath>
                  </m:oMathPara>
                </a14:m>
                <a:endParaRPr lang="tr-TR" sz="2200" b="0" dirty="0" smtClean="0">
                  <a:solidFill>
                    <a:schemeClr val="tx2"/>
                  </a:solidFill>
                  <a:latin typeface="Cambria Math" panose="02040503050406030204" pitchFamily="18" charset="0"/>
                </a:endParaRPr>
              </a:p>
              <a:p>
                <a:pPr marL="452628" indent="-342900">
                  <a:spcBef>
                    <a:spcPts val="300"/>
                  </a:spcBef>
                  <a:buClr>
                    <a:schemeClr val="accent3">
                      <a:lumMod val="75000"/>
                    </a:schemeClr>
                  </a:buClr>
                  <a:buFont typeface="Arial" panose="020B0604020202020204" pitchFamily="34" charset="0"/>
                  <a:buChar char="•"/>
                </a:pPr>
                <a:r>
                  <a:rPr lang="tr-TR" sz="2200" dirty="0" smtClean="0">
                    <a:solidFill>
                      <a:schemeClr val="tx2"/>
                    </a:solidFill>
                    <a:latin typeface="Cambria Math" panose="02040503050406030204" pitchFamily="18" charset="0"/>
                  </a:rPr>
                  <a:t>(**) denkleminin limiti alınırsa (***) denklemi elde edilir.</a:t>
                </a:r>
              </a:p>
              <a:p>
                <a:pPr marL="109728">
                  <a:spcBef>
                    <a:spcPts val="300"/>
                  </a:spcBef>
                  <a:buClr>
                    <a:schemeClr val="accent3">
                      <a:lumMod val="75000"/>
                    </a:schemeClr>
                  </a:buClr>
                </a:pPr>
                <a14:m>
                  <m:oMathPara xmlns:m="http://schemas.openxmlformats.org/officeDocument/2006/math">
                    <m:oMathParaPr>
                      <m:jc m:val="centerGroup"/>
                    </m:oMathParaPr>
                    <m:oMath xmlns:m="http://schemas.openxmlformats.org/officeDocument/2006/math">
                      <m:r>
                        <a:rPr lang="tr-TR" sz="2200" b="0" i="1" smtClean="0">
                          <a:solidFill>
                            <a:schemeClr val="tx2"/>
                          </a:solidFill>
                          <a:latin typeface="Cambria Math" panose="02040503050406030204" pitchFamily="18" charset="0"/>
                        </a:rPr>
                        <m:t>−</m:t>
                      </m:r>
                      <m:f>
                        <m:fPr>
                          <m:ctrlPr>
                            <a:rPr lang="tr-TR" sz="2200" i="1">
                              <a:solidFill>
                                <a:schemeClr val="tx2"/>
                              </a:solidFill>
                              <a:latin typeface="Cambria Math" panose="02040503050406030204" pitchFamily="18" charset="0"/>
                            </a:rPr>
                          </m:ctrlPr>
                        </m:fPr>
                        <m:num>
                          <m:r>
                            <a:rPr lang="tr-TR" sz="2200" i="1">
                              <a:solidFill>
                                <a:schemeClr val="tx2"/>
                              </a:solidFill>
                              <a:latin typeface="Cambria Math" panose="02040503050406030204" pitchFamily="18" charset="0"/>
                            </a:rPr>
                            <m:t>𝜕</m:t>
                          </m:r>
                          <m:r>
                            <a:rPr lang="tr-TR" sz="2200" b="0" i="1" smtClean="0">
                              <a:solidFill>
                                <a:schemeClr val="tx2"/>
                              </a:solidFill>
                              <a:latin typeface="Cambria Math" panose="02040503050406030204" pitchFamily="18" charset="0"/>
                            </a:rPr>
                            <m:t>𝑞</m:t>
                          </m:r>
                        </m:num>
                        <m:den>
                          <m:r>
                            <a:rPr lang="tr-TR" sz="2200" i="1">
                              <a:solidFill>
                                <a:schemeClr val="tx2"/>
                              </a:solidFill>
                              <a:latin typeface="Cambria Math" panose="02040503050406030204" pitchFamily="18" charset="0"/>
                            </a:rPr>
                            <m:t>𝜕</m:t>
                          </m:r>
                          <m:r>
                            <a:rPr lang="tr-TR" sz="2200" i="1">
                              <a:solidFill>
                                <a:schemeClr val="tx2"/>
                              </a:solidFill>
                              <a:latin typeface="Cambria Math" panose="02040503050406030204" pitchFamily="18" charset="0"/>
                            </a:rPr>
                            <m:t>𝑥</m:t>
                          </m:r>
                        </m:den>
                      </m:f>
                      <m:r>
                        <a:rPr lang="tr-TR" sz="2200" b="0" i="1" smtClean="0">
                          <a:solidFill>
                            <a:schemeClr val="tx2"/>
                          </a:solidFill>
                          <a:latin typeface="Cambria Math" panose="02040503050406030204" pitchFamily="18" charset="0"/>
                        </a:rPr>
                        <m:t>=</m:t>
                      </m:r>
                      <m:r>
                        <a:rPr lang="tr-TR" sz="2200" i="1">
                          <a:solidFill>
                            <a:schemeClr val="tx2"/>
                          </a:solidFill>
                          <a:latin typeface="Cambria Math" panose="02040503050406030204" pitchFamily="18" charset="0"/>
                          <a:ea typeface="Cambria Math" panose="02040503050406030204" pitchFamily="18" charset="0"/>
                        </a:rPr>
                        <m:t>𝜌</m:t>
                      </m:r>
                      <m:r>
                        <a:rPr lang="tr-TR" sz="2200" i="1">
                          <a:solidFill>
                            <a:schemeClr val="tx2"/>
                          </a:solidFill>
                          <a:latin typeface="Cambria Math" panose="02040503050406030204" pitchFamily="18" charset="0"/>
                          <a:ea typeface="Cambria Math" panose="02040503050406030204" pitchFamily="18" charset="0"/>
                        </a:rPr>
                        <m:t>𝐶</m:t>
                      </m:r>
                      <m:f>
                        <m:fPr>
                          <m:ctrlPr>
                            <a:rPr lang="tr-TR" sz="2200" i="1">
                              <a:solidFill>
                                <a:schemeClr val="tx2"/>
                              </a:solidFill>
                              <a:latin typeface="Cambria Math" panose="02040503050406030204" pitchFamily="18" charset="0"/>
                            </a:rPr>
                          </m:ctrlPr>
                        </m:fPr>
                        <m:num>
                          <m:r>
                            <a:rPr lang="tr-TR" sz="2200" i="1">
                              <a:solidFill>
                                <a:schemeClr val="tx2"/>
                              </a:solidFill>
                              <a:latin typeface="Cambria Math" panose="02040503050406030204" pitchFamily="18" charset="0"/>
                            </a:rPr>
                            <m:t>𝜕</m:t>
                          </m:r>
                          <m:r>
                            <a:rPr lang="tr-TR" sz="2200" b="0" i="1" smtClean="0">
                              <a:solidFill>
                                <a:schemeClr val="tx2"/>
                              </a:solidFill>
                              <a:latin typeface="Cambria Math" panose="02040503050406030204" pitchFamily="18" charset="0"/>
                            </a:rPr>
                            <m:t>𝑇</m:t>
                          </m:r>
                        </m:num>
                        <m:den>
                          <m:r>
                            <a:rPr lang="tr-TR" sz="2200" i="1">
                              <a:solidFill>
                                <a:schemeClr val="tx2"/>
                              </a:solidFill>
                              <a:latin typeface="Cambria Math" panose="02040503050406030204" pitchFamily="18" charset="0"/>
                            </a:rPr>
                            <m:t>𝜕</m:t>
                          </m:r>
                          <m:r>
                            <a:rPr lang="tr-TR" sz="2200" b="0" i="1" smtClean="0">
                              <a:solidFill>
                                <a:schemeClr val="tx2"/>
                              </a:solidFill>
                              <a:latin typeface="Cambria Math" panose="02040503050406030204" pitchFamily="18" charset="0"/>
                            </a:rPr>
                            <m:t>𝑡</m:t>
                          </m:r>
                        </m:den>
                      </m:f>
                      <m:r>
                        <a:rPr lang="tr-TR" sz="2200" b="0" i="1" smtClean="0">
                          <a:solidFill>
                            <a:schemeClr val="tx2"/>
                          </a:solidFill>
                          <a:latin typeface="Cambria Math" panose="02040503050406030204" pitchFamily="18" charset="0"/>
                        </a:rPr>
                        <m:t>     (∗∗∗)</m:t>
                      </m:r>
                    </m:oMath>
                  </m:oMathPara>
                </a14:m>
                <a:endParaRPr lang="tr-TR" sz="2200" i="1" dirty="0" smtClean="0">
                  <a:solidFill>
                    <a:schemeClr val="tx2"/>
                  </a:solidFill>
                  <a:latin typeface="Cambria Math" panose="02040503050406030204" pitchFamily="18" charset="0"/>
                </a:endParaRPr>
              </a:p>
              <a:p>
                <a:r>
                  <a:rPr lang="en-US" sz="2200" dirty="0">
                    <a:solidFill>
                      <a:schemeClr val="tx2"/>
                    </a:solidFill>
                    <a:latin typeface="Cambria Math" panose="02040503050406030204" pitchFamily="18" charset="0"/>
                  </a:rPr>
                  <a:t>Akı </a:t>
                </a:r>
                <a:r>
                  <a:rPr lang="en-US" sz="2200" dirty="0" err="1">
                    <a:solidFill>
                      <a:schemeClr val="tx2"/>
                    </a:solidFill>
                    <a:latin typeface="Cambria Math" panose="02040503050406030204" pitchFamily="18" charset="0"/>
                  </a:rPr>
                  <a:t>ve</a:t>
                </a:r>
                <a:r>
                  <a:rPr lang="en-US" sz="2200" dirty="0">
                    <a:solidFill>
                      <a:schemeClr val="tx2"/>
                    </a:solidFill>
                    <a:latin typeface="Cambria Math" panose="02040503050406030204" pitchFamily="18" charset="0"/>
                  </a:rPr>
                  <a:t> </a:t>
                </a:r>
                <a:r>
                  <a:rPr lang="en-US" sz="2200" dirty="0" err="1">
                    <a:solidFill>
                      <a:schemeClr val="tx2"/>
                    </a:solidFill>
                    <a:latin typeface="Cambria Math" panose="02040503050406030204" pitchFamily="18" charset="0"/>
                  </a:rPr>
                  <a:t>sıcaklık</a:t>
                </a:r>
                <a:r>
                  <a:rPr lang="en-US" sz="2200" dirty="0">
                    <a:solidFill>
                      <a:schemeClr val="tx2"/>
                    </a:solidFill>
                    <a:latin typeface="Cambria Math" panose="02040503050406030204" pitchFamily="18" charset="0"/>
                  </a:rPr>
                  <a:t> </a:t>
                </a:r>
                <a:r>
                  <a:rPr lang="en-US" sz="2200" dirty="0" err="1">
                    <a:solidFill>
                      <a:schemeClr val="tx2"/>
                    </a:solidFill>
                    <a:latin typeface="Cambria Math" panose="02040503050406030204" pitchFamily="18" charset="0"/>
                  </a:rPr>
                  <a:t>arasındaki</a:t>
                </a:r>
                <a:r>
                  <a:rPr lang="en-US" sz="2200" dirty="0">
                    <a:solidFill>
                      <a:schemeClr val="tx2"/>
                    </a:solidFill>
                    <a:latin typeface="Cambria Math" panose="02040503050406030204" pitchFamily="18" charset="0"/>
                  </a:rPr>
                  <a:t> </a:t>
                </a:r>
                <a:r>
                  <a:rPr lang="en-US" sz="2200" dirty="0" err="1">
                    <a:solidFill>
                      <a:schemeClr val="tx2"/>
                    </a:solidFill>
                    <a:latin typeface="Cambria Math" panose="02040503050406030204" pitchFamily="18" charset="0"/>
                  </a:rPr>
                  <a:t>ilişki</a:t>
                </a:r>
                <a:r>
                  <a:rPr lang="en-US" sz="2200" dirty="0">
                    <a:solidFill>
                      <a:schemeClr val="tx2"/>
                    </a:solidFill>
                    <a:latin typeface="Cambria Math" panose="02040503050406030204" pitchFamily="18" charset="0"/>
                  </a:rPr>
                  <a:t>, </a:t>
                </a:r>
                <a:r>
                  <a:rPr lang="en-US" sz="2200" dirty="0" err="1" smtClean="0">
                    <a:solidFill>
                      <a:schemeClr val="tx2"/>
                    </a:solidFill>
                    <a:latin typeface="Cambria Math" panose="02040503050406030204" pitchFamily="18" charset="0"/>
                  </a:rPr>
                  <a:t>Fourier'nin</a:t>
                </a:r>
                <a:r>
                  <a:rPr lang="en-US" sz="2200" dirty="0" smtClean="0">
                    <a:solidFill>
                      <a:schemeClr val="tx2"/>
                    </a:solidFill>
                    <a:latin typeface="Cambria Math" panose="02040503050406030204" pitchFamily="18" charset="0"/>
                  </a:rPr>
                  <a:t> </a:t>
                </a:r>
                <a:r>
                  <a:rPr lang="en-US" sz="2200" dirty="0" err="1">
                    <a:solidFill>
                      <a:schemeClr val="tx2"/>
                    </a:solidFill>
                    <a:latin typeface="Cambria Math" panose="02040503050406030204" pitchFamily="18" charset="0"/>
                  </a:rPr>
                  <a:t>ısı</a:t>
                </a:r>
                <a:r>
                  <a:rPr lang="en-US" sz="2200" dirty="0">
                    <a:solidFill>
                      <a:schemeClr val="tx2"/>
                    </a:solidFill>
                    <a:latin typeface="Cambria Math" panose="02040503050406030204" pitchFamily="18" charset="0"/>
                  </a:rPr>
                  <a:t> </a:t>
                </a:r>
                <a:r>
                  <a:rPr lang="en-US" sz="2200" dirty="0" err="1">
                    <a:solidFill>
                      <a:schemeClr val="tx2"/>
                    </a:solidFill>
                    <a:latin typeface="Cambria Math" panose="02040503050406030204" pitchFamily="18" charset="0"/>
                  </a:rPr>
                  <a:t>iletimi</a:t>
                </a:r>
                <a:r>
                  <a:rPr lang="en-US" sz="2200" dirty="0">
                    <a:solidFill>
                      <a:schemeClr val="tx2"/>
                    </a:solidFill>
                    <a:latin typeface="Cambria Math" panose="02040503050406030204" pitchFamily="18" charset="0"/>
                  </a:rPr>
                  <a:t> </a:t>
                </a:r>
                <a:r>
                  <a:rPr lang="en-US" sz="2200" dirty="0" err="1">
                    <a:solidFill>
                      <a:schemeClr val="tx2"/>
                    </a:solidFill>
                    <a:latin typeface="Cambria Math" panose="02040503050406030204" pitchFamily="18" charset="0"/>
                  </a:rPr>
                  <a:t>yasa</a:t>
                </a:r>
                <a:r>
                  <a:rPr lang="tr-TR" sz="2200" dirty="0" err="1">
                    <a:solidFill>
                      <a:schemeClr val="tx2"/>
                    </a:solidFill>
                    <a:latin typeface="Cambria Math" panose="02040503050406030204" pitchFamily="18" charset="0"/>
                  </a:rPr>
                  <a:t>sı</a:t>
                </a:r>
                <a:r>
                  <a:rPr lang="tr-TR" sz="2200" dirty="0">
                    <a:solidFill>
                      <a:schemeClr val="tx2"/>
                    </a:solidFill>
                    <a:latin typeface="Cambria Math" panose="02040503050406030204" pitchFamily="18" charset="0"/>
                  </a:rPr>
                  <a:t> ile tanımlanır:</a:t>
                </a:r>
                <a:r>
                  <a:rPr lang="en-US" sz="2200" dirty="0">
                    <a:solidFill>
                      <a:schemeClr val="tx2"/>
                    </a:solidFill>
                    <a:latin typeface="Cambria Math" panose="02040503050406030204" pitchFamily="18" charset="0"/>
                  </a:rPr>
                  <a:t> </a:t>
                </a:r>
                <a:endParaRPr lang="tr-TR" sz="2200" dirty="0">
                  <a:solidFill>
                    <a:schemeClr val="tx2"/>
                  </a:solidFill>
                  <a:latin typeface="Cambria Math" panose="02040503050406030204" pitchFamily="18" charset="0"/>
                </a:endParaRPr>
              </a:p>
              <a:p>
                <a:pPr marL="109728" indent="0">
                  <a:buNone/>
                </a:pPr>
                <a14:m>
                  <m:oMathPara xmlns:m="http://schemas.openxmlformats.org/officeDocument/2006/math">
                    <m:oMathParaPr>
                      <m:jc m:val="centerGroup"/>
                    </m:oMathParaPr>
                    <m:oMath xmlns:m="http://schemas.openxmlformats.org/officeDocument/2006/math">
                      <m:sSub>
                        <m:sSubPr>
                          <m:ctrlPr>
                            <a:rPr lang="tr-TR" sz="2200" i="1">
                              <a:solidFill>
                                <a:schemeClr val="tx2"/>
                              </a:solidFill>
                              <a:latin typeface="Cambria Math" panose="02040503050406030204" pitchFamily="18" charset="0"/>
                            </a:rPr>
                          </m:ctrlPr>
                        </m:sSubPr>
                        <m:e>
                          <m:r>
                            <a:rPr lang="tr-TR" sz="2200">
                              <a:solidFill>
                                <a:schemeClr val="tx2"/>
                              </a:solidFill>
                              <a:latin typeface="Cambria Math" panose="02040503050406030204" pitchFamily="18" charset="0"/>
                            </a:rPr>
                            <m:t>𝑞</m:t>
                          </m:r>
                        </m:e>
                        <m:sub>
                          <m:r>
                            <a:rPr lang="tr-TR" sz="2200">
                              <a:solidFill>
                                <a:schemeClr val="tx2"/>
                              </a:solidFill>
                              <a:latin typeface="Cambria Math" panose="02040503050406030204" pitchFamily="18" charset="0"/>
                            </a:rPr>
                            <m:t>𝑖</m:t>
                          </m:r>
                        </m:sub>
                      </m:sSub>
                      <m:r>
                        <a:rPr lang="tr-TR" sz="2200">
                          <a:solidFill>
                            <a:schemeClr val="tx2"/>
                          </a:solidFill>
                          <a:latin typeface="Cambria Math" panose="02040503050406030204" pitchFamily="18" charset="0"/>
                        </a:rPr>
                        <m:t>=−</m:t>
                      </m:r>
                      <m:r>
                        <a:rPr lang="tr-TR" sz="2200">
                          <a:solidFill>
                            <a:schemeClr val="tx2"/>
                          </a:solidFill>
                          <a:latin typeface="Cambria Math" panose="02040503050406030204" pitchFamily="18" charset="0"/>
                        </a:rPr>
                        <m:t>𝑘</m:t>
                      </m:r>
                      <m:r>
                        <a:rPr lang="tr-TR" sz="2200">
                          <a:solidFill>
                            <a:schemeClr val="tx2"/>
                          </a:solidFill>
                          <a:latin typeface="Cambria Math" panose="02040503050406030204" pitchFamily="18" charset="0"/>
                        </a:rPr>
                        <m:t>𝜌</m:t>
                      </m:r>
                      <m:r>
                        <a:rPr lang="tr-TR" sz="2200">
                          <a:solidFill>
                            <a:schemeClr val="tx2"/>
                          </a:solidFill>
                          <a:latin typeface="Cambria Math" panose="02040503050406030204" pitchFamily="18" charset="0"/>
                        </a:rPr>
                        <m:t>𝐶</m:t>
                      </m:r>
                      <m:f>
                        <m:fPr>
                          <m:ctrlPr>
                            <a:rPr lang="tr-TR" sz="2200" i="1">
                              <a:solidFill>
                                <a:schemeClr val="tx2"/>
                              </a:solidFill>
                              <a:latin typeface="Cambria Math" panose="02040503050406030204" pitchFamily="18" charset="0"/>
                            </a:rPr>
                          </m:ctrlPr>
                        </m:fPr>
                        <m:num>
                          <m:r>
                            <a:rPr lang="tr-TR" sz="2200">
                              <a:solidFill>
                                <a:schemeClr val="tx2"/>
                              </a:solidFill>
                              <a:latin typeface="Cambria Math" panose="02040503050406030204" pitchFamily="18" charset="0"/>
                            </a:rPr>
                            <m:t>𝜕</m:t>
                          </m:r>
                          <m:r>
                            <a:rPr lang="tr-TR" sz="2200">
                              <a:solidFill>
                                <a:schemeClr val="tx2"/>
                              </a:solidFill>
                              <a:latin typeface="Cambria Math" panose="02040503050406030204" pitchFamily="18" charset="0"/>
                            </a:rPr>
                            <m:t>𝑇</m:t>
                          </m:r>
                        </m:num>
                        <m:den>
                          <m:r>
                            <a:rPr lang="tr-TR" sz="2200">
                              <a:solidFill>
                                <a:schemeClr val="tx2"/>
                              </a:solidFill>
                              <a:latin typeface="Cambria Math" panose="02040503050406030204" pitchFamily="18" charset="0"/>
                            </a:rPr>
                            <m:t>𝜕</m:t>
                          </m:r>
                          <m:r>
                            <a:rPr lang="tr-TR" sz="2200">
                              <a:solidFill>
                                <a:schemeClr val="tx2"/>
                              </a:solidFill>
                              <a:latin typeface="Cambria Math" panose="02040503050406030204" pitchFamily="18" charset="0"/>
                            </a:rPr>
                            <m:t>𝑖</m:t>
                          </m:r>
                        </m:den>
                      </m:f>
                      <m:r>
                        <a:rPr lang="tr-TR" sz="2200">
                          <a:solidFill>
                            <a:schemeClr val="tx2"/>
                          </a:solidFill>
                          <a:latin typeface="Cambria Math" panose="02040503050406030204" pitchFamily="18" charset="0"/>
                        </a:rPr>
                        <m:t>     (4∗)</m:t>
                      </m:r>
                    </m:oMath>
                  </m:oMathPara>
                </a14:m>
                <a:endParaRPr lang="tr-TR" sz="2200" dirty="0">
                  <a:solidFill>
                    <a:schemeClr val="tx2"/>
                  </a:solidFill>
                  <a:latin typeface="Cambria Math" panose="02040503050406030204" pitchFamily="18" charset="0"/>
                </a:endParaRPr>
              </a:p>
              <a:p>
                <a:pPr marL="109728" indent="0">
                  <a:buNone/>
                </a:pPr>
                <a:r>
                  <a:rPr lang="tr-TR" sz="2200" dirty="0" smtClean="0">
                    <a:solidFill>
                      <a:schemeClr val="tx2"/>
                    </a:solidFill>
                    <a:latin typeface="Cambria Math" panose="02040503050406030204" pitchFamily="18" charset="0"/>
                  </a:rPr>
                  <a:t>Dolayısıyla</a:t>
                </a:r>
              </a:p>
              <a:p>
                <a:pPr marL="109728" indent="0">
                  <a:buNone/>
                </a:pPr>
                <a14:m>
                  <m:oMathPara xmlns:m="http://schemas.openxmlformats.org/officeDocument/2006/math">
                    <m:oMathParaPr>
                      <m:jc m:val="centerGroup"/>
                    </m:oMathParaPr>
                    <m:oMath xmlns:m="http://schemas.openxmlformats.org/officeDocument/2006/math">
                      <m:r>
                        <a:rPr lang="tr-TR" sz="2200">
                          <a:solidFill>
                            <a:schemeClr val="tx2"/>
                          </a:solidFill>
                          <a:latin typeface="Cambria Math" panose="02040503050406030204" pitchFamily="18" charset="0"/>
                        </a:rPr>
                        <m:t>𝑘</m:t>
                      </m:r>
                      <m:f>
                        <m:fPr>
                          <m:ctrlPr>
                            <a:rPr lang="tr-TR" sz="2200" i="1">
                              <a:solidFill>
                                <a:schemeClr val="tx2"/>
                              </a:solidFill>
                              <a:latin typeface="Cambria Math" panose="02040503050406030204" pitchFamily="18" charset="0"/>
                            </a:rPr>
                          </m:ctrlPr>
                        </m:fPr>
                        <m:num>
                          <m:sSup>
                            <m:sSupPr>
                              <m:ctrlPr>
                                <a:rPr lang="tr-TR" sz="2200" i="1">
                                  <a:solidFill>
                                    <a:schemeClr val="tx2"/>
                                  </a:solidFill>
                                  <a:latin typeface="Cambria Math" panose="02040503050406030204" pitchFamily="18" charset="0"/>
                                </a:rPr>
                              </m:ctrlPr>
                            </m:sSupPr>
                            <m:e>
                              <m:r>
                                <a:rPr lang="tr-TR" sz="2200">
                                  <a:solidFill>
                                    <a:schemeClr val="tx2"/>
                                  </a:solidFill>
                                  <a:latin typeface="Cambria Math" panose="02040503050406030204" pitchFamily="18" charset="0"/>
                                </a:rPr>
                                <m:t>𝜕</m:t>
                              </m:r>
                            </m:e>
                            <m:sup>
                              <m:r>
                                <a:rPr lang="tr-TR" sz="2200">
                                  <a:solidFill>
                                    <a:schemeClr val="tx2"/>
                                  </a:solidFill>
                                  <a:latin typeface="Cambria Math" panose="02040503050406030204" pitchFamily="18" charset="0"/>
                                </a:rPr>
                                <m:t>2</m:t>
                              </m:r>
                            </m:sup>
                          </m:sSup>
                          <m:r>
                            <a:rPr lang="tr-TR" sz="2200">
                              <a:solidFill>
                                <a:schemeClr val="tx2"/>
                              </a:solidFill>
                              <a:latin typeface="Cambria Math" panose="02040503050406030204" pitchFamily="18" charset="0"/>
                            </a:rPr>
                            <m:t>𝑇</m:t>
                          </m:r>
                        </m:num>
                        <m:den>
                          <m:r>
                            <a:rPr lang="tr-TR" sz="2200">
                              <a:solidFill>
                                <a:schemeClr val="tx2"/>
                              </a:solidFill>
                              <a:latin typeface="Cambria Math" panose="02040503050406030204" pitchFamily="18" charset="0"/>
                            </a:rPr>
                            <m:t>𝜕</m:t>
                          </m:r>
                          <m:sSup>
                            <m:sSupPr>
                              <m:ctrlPr>
                                <a:rPr lang="tr-TR" sz="2200" i="1">
                                  <a:solidFill>
                                    <a:schemeClr val="tx2"/>
                                  </a:solidFill>
                                  <a:latin typeface="Cambria Math" panose="02040503050406030204" pitchFamily="18" charset="0"/>
                                </a:rPr>
                              </m:ctrlPr>
                            </m:sSupPr>
                            <m:e>
                              <m:r>
                                <a:rPr lang="tr-TR" sz="2200">
                                  <a:solidFill>
                                    <a:schemeClr val="tx2"/>
                                  </a:solidFill>
                                  <a:latin typeface="Cambria Math" panose="02040503050406030204" pitchFamily="18" charset="0"/>
                                </a:rPr>
                                <m:t>𝑥</m:t>
                              </m:r>
                            </m:e>
                            <m:sup>
                              <m:r>
                                <a:rPr lang="tr-TR" sz="2200">
                                  <a:solidFill>
                                    <a:schemeClr val="tx2"/>
                                  </a:solidFill>
                                  <a:latin typeface="Cambria Math" panose="02040503050406030204" pitchFamily="18" charset="0"/>
                                </a:rPr>
                                <m:t>2</m:t>
                              </m:r>
                            </m:sup>
                          </m:sSup>
                        </m:den>
                      </m:f>
                      <m:r>
                        <a:rPr lang="tr-TR" sz="2200">
                          <a:solidFill>
                            <a:schemeClr val="tx2"/>
                          </a:solidFill>
                          <a:latin typeface="Cambria Math" panose="02040503050406030204" pitchFamily="18" charset="0"/>
                        </a:rPr>
                        <m:t>=</m:t>
                      </m:r>
                      <m:f>
                        <m:fPr>
                          <m:ctrlPr>
                            <a:rPr lang="tr-TR" sz="2200" i="1">
                              <a:solidFill>
                                <a:schemeClr val="tx2"/>
                              </a:solidFill>
                              <a:latin typeface="Cambria Math" panose="02040503050406030204" pitchFamily="18" charset="0"/>
                            </a:rPr>
                          </m:ctrlPr>
                        </m:fPr>
                        <m:num>
                          <m:r>
                            <a:rPr lang="tr-TR" sz="2200">
                              <a:solidFill>
                                <a:schemeClr val="tx2"/>
                              </a:solidFill>
                              <a:latin typeface="Cambria Math" panose="02040503050406030204" pitchFamily="18" charset="0"/>
                            </a:rPr>
                            <m:t>𝜕</m:t>
                          </m:r>
                          <m:r>
                            <a:rPr lang="tr-TR" sz="2200">
                              <a:solidFill>
                                <a:schemeClr val="tx2"/>
                              </a:solidFill>
                              <a:latin typeface="Cambria Math" panose="02040503050406030204" pitchFamily="18" charset="0"/>
                            </a:rPr>
                            <m:t>𝑇</m:t>
                          </m:r>
                        </m:num>
                        <m:den>
                          <m:r>
                            <a:rPr lang="tr-TR" sz="2200">
                              <a:solidFill>
                                <a:schemeClr val="tx2"/>
                              </a:solidFill>
                              <a:latin typeface="Cambria Math" panose="02040503050406030204" pitchFamily="18" charset="0"/>
                            </a:rPr>
                            <m:t>𝜕</m:t>
                          </m:r>
                          <m:r>
                            <a:rPr lang="tr-TR" sz="2200">
                              <a:solidFill>
                                <a:schemeClr val="tx2"/>
                              </a:solidFill>
                              <a:latin typeface="Cambria Math" panose="02040503050406030204" pitchFamily="18" charset="0"/>
                            </a:rPr>
                            <m:t>𝑡</m:t>
                          </m:r>
                        </m:den>
                      </m:f>
                    </m:oMath>
                  </m:oMathPara>
                </a14:m>
                <a:endParaRPr lang="tr-TR" sz="2200" dirty="0">
                  <a:solidFill>
                    <a:schemeClr val="tx2"/>
                  </a:solidFill>
                  <a:latin typeface="Cambria Math" panose="02040503050406030204" pitchFamily="18" charset="0"/>
                </a:endParaRPr>
              </a:p>
              <a:p>
                <a:pPr marL="109728" indent="0">
                  <a:buNone/>
                </a:pPr>
                <a:endParaRPr lang="tr-TR" sz="2200" dirty="0">
                  <a:solidFill>
                    <a:schemeClr val="tx2"/>
                  </a:solidFill>
                  <a:latin typeface="Cambria Math" panose="020405030504060302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636494" y="2026846"/>
                <a:ext cx="10919012" cy="5163145"/>
              </a:xfrm>
              <a:prstGeom prst="rect">
                <a:avLst/>
              </a:prstGeom>
              <a:blipFill rotWithShape="0">
                <a:blip r:embed="rId3"/>
                <a:stretch>
                  <a:fillRect l="-725"/>
                </a:stretch>
              </a:blipFill>
            </p:spPr>
            <p:txBody>
              <a:bodyPr/>
              <a:lstStyle/>
              <a:p>
                <a:r>
                  <a:rPr lang="tr-TR">
                    <a:noFill/>
                  </a:rPr>
                  <a:t> </a:t>
                </a:r>
              </a:p>
            </p:txBody>
          </p:sp>
        </mc:Fallback>
      </mc:AlternateContent>
      <p:pic>
        <p:nvPicPr>
          <p:cNvPr id="6" name="Resim 5"/>
          <p:cNvPicPr>
            <a:picLocks noChangeAspect="1"/>
          </p:cNvPicPr>
          <p:nvPr/>
        </p:nvPicPr>
        <p:blipFill>
          <a:blip r:embed="rId4"/>
          <a:stretch>
            <a:fillRect/>
          </a:stretch>
        </p:blipFill>
        <p:spPr>
          <a:xfrm>
            <a:off x="7113748" y="946846"/>
            <a:ext cx="3247468" cy="1080000"/>
          </a:xfrm>
          <a:prstGeom prst="rect">
            <a:avLst/>
          </a:prstGeom>
        </p:spPr>
      </p:pic>
    </p:spTree>
    <p:extLst>
      <p:ext uri="{BB962C8B-B14F-4D97-AF65-F5344CB8AC3E}">
        <p14:creationId xmlns:p14="http://schemas.microsoft.com/office/powerpoint/2010/main" val="2441850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Uzun, İnce ve Yalıtılmış Çubukta</a:t>
            </a:r>
            <a:r>
              <a:rPr lang="en-US" dirty="0"/>
              <a:t> </a:t>
            </a:r>
            <a:r>
              <a:rPr lang="tr-TR" dirty="0"/>
              <a:t>S</a:t>
            </a:r>
            <a:r>
              <a:rPr lang="en-US" dirty="0" err="1"/>
              <a:t>ıcaklık</a:t>
            </a:r>
            <a:r>
              <a:rPr lang="en-US" dirty="0"/>
              <a:t> </a:t>
            </a:r>
            <a:r>
              <a:rPr lang="tr-TR" dirty="0" smtClean="0"/>
              <a:t>Yayılımının Çözümü</a:t>
            </a:r>
            <a:endParaRPr lang="tr-TR" dirty="0"/>
          </a:p>
        </p:txBody>
      </p:sp>
      <p:sp>
        <p:nvSpPr>
          <p:cNvPr id="3" name="İçerik Yer Tutucusu 2"/>
          <p:cNvSpPr>
            <a:spLocks noGrp="1"/>
          </p:cNvSpPr>
          <p:nvPr>
            <p:ph idx="1"/>
          </p:nvPr>
        </p:nvSpPr>
        <p:spPr>
          <a:xfrm>
            <a:off x="609600" y="1191986"/>
            <a:ext cx="5452533" cy="5382550"/>
          </a:xfrm>
        </p:spPr>
        <p:txBody>
          <a:bodyPr>
            <a:normAutofit fontScale="85000" lnSpcReduction="20000"/>
          </a:bodyPr>
          <a:lstStyle/>
          <a:p>
            <a:r>
              <a:rPr lang="tr-TR" dirty="0" smtClean="0"/>
              <a:t>Eliptik problemlerde kullanılan ızgaradan farklı olarak, ızgaranın zaman boyutunda açık uçludur.</a:t>
            </a:r>
          </a:p>
          <a:p>
            <a:r>
              <a:rPr lang="tr-TR" dirty="0"/>
              <a:t>Eliptik </a:t>
            </a:r>
            <a:r>
              <a:rPr lang="tr-TR" dirty="0" err="1" smtClean="0"/>
              <a:t>KDD’lerde</a:t>
            </a:r>
            <a:r>
              <a:rPr lang="tr-TR" dirty="0" smtClean="0"/>
              <a:t> </a:t>
            </a:r>
            <a:r>
              <a:rPr lang="tr-TR" dirty="0"/>
              <a:t>olduğu gibi, parabolik denklemler de kısmi türevler </a:t>
            </a:r>
            <a:r>
              <a:rPr lang="tr-TR" dirty="0" smtClean="0"/>
              <a:t>yerine </a:t>
            </a:r>
            <a:r>
              <a:rPr lang="tr-TR" dirty="0"/>
              <a:t>sonlu bölünmüş farkların konulmasıyla çözülebilir. </a:t>
            </a:r>
            <a:endParaRPr lang="tr-TR" dirty="0" smtClean="0"/>
          </a:p>
          <a:p>
            <a:r>
              <a:rPr lang="tr-TR" dirty="0" smtClean="0"/>
              <a:t>Ancak</a:t>
            </a:r>
            <a:r>
              <a:rPr lang="tr-TR" dirty="0"/>
              <a:t>, eliptik </a:t>
            </a:r>
            <a:r>
              <a:rPr lang="tr-TR" dirty="0" err="1" smtClean="0"/>
              <a:t>KDD’lerin</a:t>
            </a:r>
            <a:r>
              <a:rPr lang="tr-TR" dirty="0"/>
              <a:t> </a:t>
            </a:r>
            <a:r>
              <a:rPr lang="tr-TR" dirty="0" smtClean="0"/>
              <a:t>tersine</a:t>
            </a:r>
            <a:r>
              <a:rPr lang="tr-TR" dirty="0"/>
              <a:t>, şimdi hem zaman hem de konumdaki değişimleri </a:t>
            </a:r>
            <a:r>
              <a:rPr lang="tr-TR" dirty="0" err="1"/>
              <a:t>gözönüne</a:t>
            </a:r>
            <a:r>
              <a:rPr lang="tr-TR" dirty="0"/>
              <a:t> almak </a:t>
            </a:r>
            <a:r>
              <a:rPr lang="tr-TR" dirty="0" smtClean="0"/>
              <a:t>zorundayız</a:t>
            </a:r>
            <a:r>
              <a:rPr lang="tr-TR" dirty="0"/>
              <a:t>. </a:t>
            </a:r>
            <a:endParaRPr lang="tr-TR" dirty="0" smtClean="0"/>
          </a:p>
          <a:p>
            <a:r>
              <a:rPr lang="tr-TR" dirty="0" smtClean="0"/>
              <a:t>Eliptik </a:t>
            </a:r>
            <a:r>
              <a:rPr lang="tr-TR" dirty="0"/>
              <a:t>denklemlerin ilgili boyutlarla sınırlı olmasına karşın, </a:t>
            </a:r>
            <a:r>
              <a:rPr lang="tr-TR" dirty="0" smtClean="0"/>
              <a:t>parabolik </a:t>
            </a:r>
            <a:r>
              <a:rPr lang="tr-TR" dirty="0" err="1" smtClean="0"/>
              <a:t>KDD’ler</a:t>
            </a:r>
            <a:r>
              <a:rPr lang="tr-TR" dirty="0" smtClean="0"/>
              <a:t> </a:t>
            </a:r>
            <a:r>
              <a:rPr lang="tr-TR" dirty="0"/>
              <a:t>zamana göre açık uçludur </a:t>
            </a:r>
            <a:r>
              <a:rPr lang="tr-TR" dirty="0" smtClean="0"/>
              <a:t>(Yandaki Şekil). </a:t>
            </a:r>
          </a:p>
          <a:p>
            <a:r>
              <a:rPr lang="tr-TR" dirty="0" smtClean="0"/>
              <a:t>Zamana </a:t>
            </a:r>
            <a:r>
              <a:rPr lang="tr-TR" dirty="0"/>
              <a:t>göre değişken </a:t>
            </a:r>
            <a:r>
              <a:rPr lang="tr-TR" dirty="0" smtClean="0"/>
              <a:t>yapılarından </a:t>
            </a:r>
            <a:r>
              <a:rPr lang="tr-TR" dirty="0"/>
              <a:t>dolayı, bu tür denklemlerin çözümü, özellikle de kararlılık gibi yeni </a:t>
            </a:r>
            <a:r>
              <a:rPr lang="tr-TR" dirty="0" smtClean="0"/>
              <a:t>sorunlar </a:t>
            </a:r>
            <a:r>
              <a:rPr lang="tr-TR" dirty="0"/>
              <a:t>içerir. </a:t>
            </a:r>
            <a:endParaRPr lang="tr-TR" dirty="0" smtClean="0"/>
          </a:p>
          <a:p>
            <a:r>
              <a:rPr lang="tr-TR" dirty="0" smtClean="0"/>
              <a:t>Parabolik </a:t>
            </a:r>
            <a:r>
              <a:rPr lang="tr-TR" dirty="0" err="1" smtClean="0"/>
              <a:t>KDD’lerin</a:t>
            </a:r>
            <a:r>
              <a:rPr lang="tr-TR" dirty="0" smtClean="0"/>
              <a:t> </a:t>
            </a:r>
            <a:r>
              <a:rPr lang="tr-TR" dirty="0"/>
              <a:t>gerek bu yanı gerekse de diğer özellikleri, </a:t>
            </a:r>
            <a:r>
              <a:rPr lang="tr-TR" dirty="0" smtClean="0"/>
              <a:t>ilerleyen slaytlarda iki </a:t>
            </a:r>
            <a:r>
              <a:rPr lang="tr-TR" dirty="0"/>
              <a:t>temel çözüm yaklaşımını, açık ve kapalı hesap yön- </a:t>
            </a:r>
            <a:br>
              <a:rPr lang="tr-TR" dirty="0"/>
            </a:br>
            <a:r>
              <a:rPr lang="tr-TR" dirty="0"/>
              <a:t>temlerini açıklarken incelenecektir.  </a:t>
            </a:r>
          </a:p>
        </p:txBody>
      </p:sp>
      <p:pic>
        <p:nvPicPr>
          <p:cNvPr id="4" name="Resim 3"/>
          <p:cNvPicPr>
            <a:picLocks noChangeAspect="1"/>
          </p:cNvPicPr>
          <p:nvPr/>
        </p:nvPicPr>
        <p:blipFill>
          <a:blip r:embed="rId2"/>
          <a:stretch>
            <a:fillRect/>
          </a:stretch>
        </p:blipFill>
        <p:spPr>
          <a:xfrm>
            <a:off x="6231441" y="1191986"/>
            <a:ext cx="5080051" cy="4127200"/>
          </a:xfrm>
          <a:prstGeom prst="rect">
            <a:avLst/>
          </a:prstGeom>
        </p:spPr>
      </p:pic>
    </p:spTree>
    <p:extLst>
      <p:ext uri="{BB962C8B-B14F-4D97-AF65-F5344CB8AC3E}">
        <p14:creationId xmlns:p14="http://schemas.microsoft.com/office/powerpoint/2010/main" val="4251592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Açık Yöntemler</a:t>
            </a:r>
            <a:endParaRPr lang="tr-TR" dirty="0"/>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normAutofit lnSpcReduction="10000"/>
              </a:bodyPr>
              <a:lstStyle/>
              <a:p>
                <a:pPr marL="109728" indent="0">
                  <a:buNone/>
                </a:pPr>
                <a14:m>
                  <m:oMathPara xmlns:m="http://schemas.openxmlformats.org/officeDocument/2006/math">
                    <m:oMathParaPr>
                      <m:jc m:val="centerGroup"/>
                    </m:oMathParaPr>
                    <m:oMath xmlns:m="http://schemas.openxmlformats.org/officeDocument/2006/math">
                      <m:f>
                        <m:fPr>
                          <m:ctrlPr>
                            <a:rPr lang="tr-TR" i="1" smtClean="0">
                              <a:latin typeface="Cambria Math" panose="02040503050406030204" pitchFamily="18" charset="0"/>
                            </a:rPr>
                          </m:ctrlPr>
                        </m:fPr>
                        <m:num>
                          <m:sSup>
                            <m:sSupPr>
                              <m:ctrlPr>
                                <a:rPr lang="tr-TR" i="1">
                                  <a:latin typeface="Cambria Math" panose="02040503050406030204" pitchFamily="18" charset="0"/>
                                </a:rPr>
                              </m:ctrlPr>
                            </m:sSupPr>
                            <m:e>
                              <m:r>
                                <a:rPr lang="tr-TR" i="1">
                                  <a:latin typeface="Cambria Math" panose="02040503050406030204" pitchFamily="18" charset="0"/>
                                </a:rPr>
                                <m:t>𝜕</m:t>
                              </m:r>
                            </m:e>
                            <m:sup>
                              <m:r>
                                <a:rPr lang="tr-TR" i="1">
                                  <a:latin typeface="Cambria Math" panose="02040503050406030204" pitchFamily="18" charset="0"/>
                                </a:rPr>
                                <m:t>2</m:t>
                              </m:r>
                            </m:sup>
                          </m:sSup>
                          <m:r>
                            <a:rPr lang="tr-TR" i="1">
                              <a:latin typeface="Cambria Math" panose="02040503050406030204" pitchFamily="18" charset="0"/>
                            </a:rPr>
                            <m:t>𝑇</m:t>
                          </m:r>
                        </m:num>
                        <m:den>
                          <m:r>
                            <a:rPr lang="tr-TR" i="1">
                              <a:latin typeface="Cambria Math" panose="02040503050406030204" pitchFamily="18" charset="0"/>
                            </a:rPr>
                            <m:t>𝜕</m:t>
                          </m:r>
                          <m:sSup>
                            <m:sSupPr>
                              <m:ctrlPr>
                                <a:rPr lang="tr-TR" i="1">
                                  <a:latin typeface="Cambria Math" panose="02040503050406030204" pitchFamily="18" charset="0"/>
                                </a:rPr>
                              </m:ctrlPr>
                            </m:sSupPr>
                            <m:e>
                              <m:r>
                                <a:rPr lang="tr-TR" i="1">
                                  <a:latin typeface="Cambria Math" panose="02040503050406030204" pitchFamily="18" charset="0"/>
                                </a:rPr>
                                <m:t>𝑥</m:t>
                              </m:r>
                            </m:e>
                            <m:sup>
                              <m:r>
                                <a:rPr lang="tr-TR" i="1">
                                  <a:latin typeface="Cambria Math" panose="02040503050406030204" pitchFamily="18" charset="0"/>
                                </a:rPr>
                                <m:t>2</m:t>
                              </m:r>
                            </m:sup>
                          </m:sSup>
                        </m:den>
                      </m:f>
                      <m:r>
                        <a:rPr lang="tr-TR" i="1">
                          <a:latin typeface="Cambria Math" panose="02040503050406030204" pitchFamily="18" charset="0"/>
                        </a:rPr>
                        <m:t>=</m:t>
                      </m:r>
                      <m:f>
                        <m:fPr>
                          <m:ctrlPr>
                            <a:rPr lang="tr-TR" i="1">
                              <a:latin typeface="Cambria Math" panose="02040503050406030204" pitchFamily="18" charset="0"/>
                            </a:rPr>
                          </m:ctrlPr>
                        </m:fPr>
                        <m:num>
                          <m:sSubSup>
                            <m:sSubSupPr>
                              <m:ctrlPr>
                                <a:rPr lang="tr-TR" i="1" smtClean="0">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b="0" i="1" smtClean="0">
                                  <a:latin typeface="Cambria Math" panose="02040503050406030204" pitchFamily="18" charset="0"/>
                                </a:rPr>
                                <m:t>𝑙</m:t>
                              </m:r>
                            </m:sup>
                          </m:sSubSup>
                          <m:r>
                            <a:rPr lang="tr-TR" i="1">
                              <a:latin typeface="Cambria Math" panose="02040503050406030204" pitchFamily="18" charset="0"/>
                            </a:rPr>
                            <m:t>−</m:t>
                          </m:r>
                          <m:r>
                            <a:rPr lang="tr-TR" i="1" smtClean="0">
                              <a:latin typeface="Cambria Math" panose="02040503050406030204" pitchFamily="18" charset="0"/>
                            </a:rPr>
                            <m:t>2</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b="0" i="1" smtClean="0">
                                  <a:latin typeface="Cambria Math" panose="02040503050406030204" pitchFamily="18" charset="0"/>
                                </a:rPr>
                                <m:t>−</m:t>
                              </m:r>
                              <m:r>
                                <a:rPr lang="tr-TR" i="1">
                                  <a:latin typeface="Cambria Math" panose="02040503050406030204" pitchFamily="18" charset="0"/>
                                </a:rPr>
                                <m:t>1</m:t>
                              </m:r>
                            </m:sub>
                            <m:sup>
                              <m:r>
                                <a:rPr lang="tr-TR" i="1">
                                  <a:latin typeface="Cambria Math" panose="02040503050406030204" pitchFamily="18" charset="0"/>
                                </a:rPr>
                                <m:t>𝑙</m:t>
                              </m:r>
                            </m:sup>
                          </m:sSubSup>
                        </m:num>
                        <m:den>
                          <m:sSup>
                            <m:sSupPr>
                              <m:ctrlPr>
                                <a:rPr lang="tr-TR" i="1">
                                  <a:latin typeface="Cambria Math" panose="02040503050406030204" pitchFamily="18" charset="0"/>
                                </a:rPr>
                              </m:ctrlPr>
                            </m:sSupPr>
                            <m:e>
                              <m:d>
                                <m:dPr>
                                  <m:ctrlPr>
                                    <a:rPr lang="tr-TR" i="1">
                                      <a:latin typeface="Cambria Math" panose="02040503050406030204" pitchFamily="18" charset="0"/>
                                      <a:ea typeface="Cambria Math" panose="02040503050406030204" pitchFamily="18" charset="0"/>
                                    </a:rPr>
                                  </m:ctrlPr>
                                </m:dPr>
                                <m:e>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rPr>
                                    <m:t>𝑥</m:t>
                                  </m:r>
                                </m:e>
                              </m:d>
                            </m:e>
                            <m:sup>
                              <m:r>
                                <a:rPr lang="tr-TR" i="1">
                                  <a:latin typeface="Cambria Math" panose="02040503050406030204" pitchFamily="18" charset="0"/>
                                </a:rPr>
                                <m:t>2</m:t>
                              </m:r>
                            </m:sup>
                          </m:sSup>
                        </m:den>
                      </m:f>
                    </m:oMath>
                  </m:oMathPara>
                </a14:m>
                <a:endParaRPr lang="tr-TR" dirty="0" smtClean="0"/>
              </a:p>
              <a:p>
                <a:pPr marL="109728" indent="0">
                  <a:buNone/>
                </a:pPr>
                <a:r>
                  <a:rPr lang="tr-TR" dirty="0" smtClean="0"/>
                  <a:t>Üst simge zamanı belirtmek için kullanılmaktadır.</a:t>
                </a:r>
              </a:p>
              <a:p>
                <a:pPr marL="109728" indent="0">
                  <a:buNone/>
                </a:pPr>
                <a14:m>
                  <m:oMathPara xmlns:m="http://schemas.openxmlformats.org/officeDocument/2006/math">
                    <m:oMathParaPr>
                      <m:jc m:val="centerGroup"/>
                    </m:oMathParaPr>
                    <m:oMath xmlns:m="http://schemas.openxmlformats.org/officeDocument/2006/math">
                      <m:f>
                        <m:fPr>
                          <m:ctrlPr>
                            <a:rPr lang="tr-TR" i="1">
                              <a:latin typeface="Cambria Math" panose="02040503050406030204" pitchFamily="18" charset="0"/>
                            </a:rPr>
                          </m:ctrlPr>
                        </m:fPr>
                        <m:num>
                          <m:r>
                            <a:rPr lang="tr-TR">
                              <a:latin typeface="Cambria Math" panose="02040503050406030204" pitchFamily="18" charset="0"/>
                            </a:rPr>
                            <m:t>𝜕</m:t>
                          </m:r>
                          <m:r>
                            <a:rPr lang="tr-TR">
                              <a:latin typeface="Cambria Math" panose="02040503050406030204" pitchFamily="18" charset="0"/>
                            </a:rPr>
                            <m:t>𝑇</m:t>
                          </m:r>
                        </m:num>
                        <m:den>
                          <m:r>
                            <a:rPr lang="tr-TR">
                              <a:latin typeface="Cambria Math" panose="02040503050406030204" pitchFamily="18" charset="0"/>
                            </a:rPr>
                            <m:t>𝜕</m:t>
                          </m:r>
                          <m:r>
                            <a:rPr lang="tr-TR">
                              <a:latin typeface="Cambria Math" panose="02040503050406030204" pitchFamily="18" charset="0"/>
                            </a:rPr>
                            <m:t>𝑡</m:t>
                          </m:r>
                        </m:den>
                      </m:f>
                      <m:r>
                        <a:rPr lang="tr-TR" b="0" i="1" smtClean="0">
                          <a:latin typeface="Cambria Math" panose="02040503050406030204" pitchFamily="18" charset="0"/>
                        </a:rPr>
                        <m:t>=</m:t>
                      </m:r>
                      <m:f>
                        <m:fPr>
                          <m:ctrlPr>
                            <a:rPr lang="tr-TR" i="1">
                              <a:latin typeface="Cambria Math" panose="02040503050406030204" pitchFamily="18" charset="0"/>
                            </a:rPr>
                          </m:ctrlPr>
                        </m:fPr>
                        <m:num>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num>
                        <m:den>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rPr>
                            <m:t>𝑡</m:t>
                          </m:r>
                        </m:den>
                      </m:f>
                    </m:oMath>
                  </m:oMathPara>
                </a14:m>
                <a:endParaRPr lang="tr-TR" dirty="0" smtClean="0"/>
              </a:p>
              <a:p>
                <a:pPr marL="109728" indent="0">
                  <a:buNone/>
                </a:pPr>
                <a:r>
                  <a:rPr lang="tr-TR" dirty="0" smtClean="0"/>
                  <a:t>Bulunan bu ifadeler, </a:t>
                </a:r>
                <a:r>
                  <a:rPr lang="tr-TR" dirty="0" err="1" smtClean="0"/>
                  <a:t>difarensiyel</a:t>
                </a:r>
                <a:r>
                  <a:rPr lang="tr-TR" dirty="0" smtClean="0"/>
                  <a:t> denklemde yerine yazılırsa;</a:t>
                </a:r>
              </a:p>
              <a:p>
                <a:pPr marL="109728" indent="0">
                  <a:buNone/>
                </a:pPr>
                <a14:m>
                  <m:oMathPara xmlns:m="http://schemas.openxmlformats.org/officeDocument/2006/math">
                    <m:oMathParaPr>
                      <m:jc m:val="centerGroup"/>
                    </m:oMathParaPr>
                    <m:oMath xmlns:m="http://schemas.openxmlformats.org/officeDocument/2006/math">
                      <m:r>
                        <a:rPr lang="tr-TR">
                          <a:latin typeface="Cambria Math" panose="02040503050406030204" pitchFamily="18" charset="0"/>
                        </a:rPr>
                        <m:t>𝑘</m:t>
                      </m:r>
                      <m:f>
                        <m:fPr>
                          <m:ctrlPr>
                            <a:rPr lang="tr-TR" i="1">
                              <a:latin typeface="Cambria Math" panose="02040503050406030204" pitchFamily="18" charset="0"/>
                            </a:rPr>
                          </m:ctrlPr>
                        </m:fPr>
                        <m:num>
                          <m:sSup>
                            <m:sSupPr>
                              <m:ctrlPr>
                                <a:rPr lang="tr-TR" i="1">
                                  <a:latin typeface="Cambria Math" panose="02040503050406030204" pitchFamily="18" charset="0"/>
                                </a:rPr>
                              </m:ctrlPr>
                            </m:sSupPr>
                            <m:e>
                              <m:r>
                                <a:rPr lang="tr-TR">
                                  <a:latin typeface="Cambria Math" panose="02040503050406030204" pitchFamily="18" charset="0"/>
                                </a:rPr>
                                <m:t>𝜕</m:t>
                              </m:r>
                            </m:e>
                            <m:sup>
                              <m:r>
                                <a:rPr lang="tr-TR">
                                  <a:latin typeface="Cambria Math" panose="02040503050406030204" pitchFamily="18" charset="0"/>
                                </a:rPr>
                                <m:t>2</m:t>
                              </m:r>
                            </m:sup>
                          </m:sSup>
                          <m:r>
                            <a:rPr lang="tr-TR">
                              <a:latin typeface="Cambria Math" panose="02040503050406030204" pitchFamily="18" charset="0"/>
                            </a:rPr>
                            <m:t>𝑇</m:t>
                          </m:r>
                        </m:num>
                        <m:den>
                          <m:r>
                            <a:rPr lang="tr-TR">
                              <a:latin typeface="Cambria Math" panose="02040503050406030204" pitchFamily="18" charset="0"/>
                            </a:rPr>
                            <m:t>𝜕</m:t>
                          </m:r>
                          <m:sSup>
                            <m:sSupPr>
                              <m:ctrlPr>
                                <a:rPr lang="tr-TR" i="1">
                                  <a:latin typeface="Cambria Math" panose="02040503050406030204" pitchFamily="18" charset="0"/>
                                </a:rPr>
                              </m:ctrlPr>
                            </m:sSupPr>
                            <m:e>
                              <m:r>
                                <a:rPr lang="tr-TR">
                                  <a:latin typeface="Cambria Math" panose="02040503050406030204" pitchFamily="18" charset="0"/>
                                </a:rPr>
                                <m:t>𝑥</m:t>
                              </m:r>
                            </m:e>
                            <m:sup>
                              <m:r>
                                <a:rPr lang="tr-TR">
                                  <a:latin typeface="Cambria Math" panose="02040503050406030204" pitchFamily="18" charset="0"/>
                                </a:rPr>
                                <m:t>2</m:t>
                              </m:r>
                            </m:sup>
                          </m:sSup>
                        </m:den>
                      </m:f>
                      <m:r>
                        <a:rPr lang="tr-TR">
                          <a:latin typeface="Cambria Math" panose="02040503050406030204" pitchFamily="18" charset="0"/>
                        </a:rPr>
                        <m:t>=</m:t>
                      </m:r>
                      <m:f>
                        <m:fPr>
                          <m:ctrlPr>
                            <a:rPr lang="tr-TR" i="1">
                              <a:latin typeface="Cambria Math" panose="02040503050406030204" pitchFamily="18" charset="0"/>
                            </a:rPr>
                          </m:ctrlPr>
                        </m:fPr>
                        <m:num>
                          <m:r>
                            <a:rPr lang="tr-TR">
                              <a:latin typeface="Cambria Math" panose="02040503050406030204" pitchFamily="18" charset="0"/>
                            </a:rPr>
                            <m:t>𝜕</m:t>
                          </m:r>
                          <m:r>
                            <a:rPr lang="tr-TR">
                              <a:latin typeface="Cambria Math" panose="02040503050406030204" pitchFamily="18" charset="0"/>
                            </a:rPr>
                            <m:t>𝑇</m:t>
                          </m:r>
                        </m:num>
                        <m:den>
                          <m:r>
                            <a:rPr lang="tr-TR">
                              <a:latin typeface="Cambria Math" panose="02040503050406030204" pitchFamily="18" charset="0"/>
                            </a:rPr>
                            <m:t>𝜕</m:t>
                          </m:r>
                          <m:r>
                            <a:rPr lang="tr-TR">
                              <a:latin typeface="Cambria Math" panose="02040503050406030204" pitchFamily="18" charset="0"/>
                            </a:rPr>
                            <m:t>𝑡</m:t>
                          </m:r>
                        </m:den>
                      </m:f>
                      <m:r>
                        <a:rPr lang="tr-TR" i="1" smtClean="0">
                          <a:latin typeface="Cambria Math" panose="02040503050406030204" pitchFamily="18" charset="0"/>
                          <a:ea typeface="Cambria Math" panose="02040503050406030204" pitchFamily="18" charset="0"/>
                        </a:rPr>
                        <m:t>⟹</m:t>
                      </m:r>
                      <m:r>
                        <a:rPr lang="tr-TR">
                          <a:latin typeface="Cambria Math" panose="02040503050406030204" pitchFamily="18" charset="0"/>
                        </a:rPr>
                        <m:t>𝑘</m:t>
                      </m:r>
                      <m:f>
                        <m:fPr>
                          <m:ctrlPr>
                            <a:rPr lang="tr-TR" i="1">
                              <a:latin typeface="Cambria Math" panose="02040503050406030204" pitchFamily="18" charset="0"/>
                            </a:rPr>
                          </m:ctrlPr>
                        </m:fPr>
                        <m:num>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sup>
                          </m:sSubSup>
                          <m:r>
                            <a:rPr lang="tr-TR" i="1">
                              <a:latin typeface="Cambria Math" panose="02040503050406030204" pitchFamily="18" charset="0"/>
                            </a:rPr>
                            <m:t>−2</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sup>
                          </m:sSubSup>
                        </m:num>
                        <m:den>
                          <m:sSup>
                            <m:sSupPr>
                              <m:ctrlPr>
                                <a:rPr lang="tr-TR" i="1">
                                  <a:latin typeface="Cambria Math" panose="02040503050406030204" pitchFamily="18" charset="0"/>
                                </a:rPr>
                              </m:ctrlPr>
                            </m:sSupPr>
                            <m:e>
                              <m:d>
                                <m:dPr>
                                  <m:ctrlPr>
                                    <a:rPr lang="tr-TR" i="1">
                                      <a:latin typeface="Cambria Math" panose="02040503050406030204" pitchFamily="18" charset="0"/>
                                      <a:ea typeface="Cambria Math" panose="02040503050406030204" pitchFamily="18" charset="0"/>
                                    </a:rPr>
                                  </m:ctrlPr>
                                </m:dPr>
                                <m:e>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rPr>
                                    <m:t>𝑥</m:t>
                                  </m:r>
                                </m:e>
                              </m:d>
                            </m:e>
                            <m:sup>
                              <m:r>
                                <a:rPr lang="tr-TR" i="1">
                                  <a:latin typeface="Cambria Math" panose="02040503050406030204" pitchFamily="18" charset="0"/>
                                </a:rPr>
                                <m:t>2</m:t>
                              </m:r>
                            </m:sup>
                          </m:sSup>
                        </m:den>
                      </m:f>
                      <m:r>
                        <a:rPr lang="tr-TR">
                          <a:latin typeface="Cambria Math" panose="02040503050406030204" pitchFamily="18" charset="0"/>
                        </a:rPr>
                        <m:t>=</m:t>
                      </m:r>
                      <m:f>
                        <m:fPr>
                          <m:ctrlPr>
                            <a:rPr lang="tr-TR" i="1">
                              <a:latin typeface="Cambria Math" panose="02040503050406030204" pitchFamily="18" charset="0"/>
                            </a:rPr>
                          </m:ctrlPr>
                        </m:fPr>
                        <m:num>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r>
                                <a:rPr lang="tr-TR" i="1">
                                  <a:latin typeface="Cambria Math" panose="02040503050406030204" pitchFamily="18" charset="0"/>
                                </a:rPr>
                                <m:t>+1</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num>
                        <m:den>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rPr>
                            <m:t>𝑡</m:t>
                          </m:r>
                        </m:den>
                      </m:f>
                    </m:oMath>
                  </m:oMathPara>
                </a14:m>
                <a:endParaRPr lang="tr-TR" dirty="0" smtClean="0"/>
              </a:p>
              <a:p>
                <a:pPr marL="109728" indent="0">
                  <a:buNone/>
                </a:pPr>
                <a:r>
                  <a:rPr lang="tr-TR" dirty="0" smtClean="0"/>
                  <a:t>Bu denklem düzenlenirse;</a:t>
                </a:r>
              </a:p>
              <a:p>
                <a:pPr marL="109728" indent="0">
                  <a:buNone/>
                </a:pPr>
                <a14:m>
                  <m:oMathPara xmlns:m="http://schemas.openxmlformats.org/officeDocument/2006/math">
                    <m:oMathParaPr>
                      <m:jc m:val="centerGroup"/>
                    </m:oMathParaPr>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r>
                            <a:rPr lang="tr-TR" i="1">
                              <a:latin typeface="Cambria Math" panose="02040503050406030204" pitchFamily="18" charset="0"/>
                            </a:rPr>
                            <m:t>+1</m:t>
                          </m:r>
                        </m:sup>
                      </m:sSubSup>
                      <m:r>
                        <a:rPr lang="tr-TR" b="0" i="0" smtClean="0">
                          <a:latin typeface="Cambria Math" panose="02040503050406030204" pitchFamily="18" charset="0"/>
                        </a:rPr>
                        <m:t>=</m:t>
                      </m:r>
                      <m:r>
                        <a:rPr lang="tr-TR">
                          <a:latin typeface="Cambria Math" panose="02040503050406030204" pitchFamily="18" charset="0"/>
                        </a:rPr>
                        <m:t>𝑘</m:t>
                      </m:r>
                      <m:f>
                        <m:fPr>
                          <m:ctrlPr>
                            <a:rPr lang="tr-TR" i="1">
                              <a:latin typeface="Cambria Math" panose="02040503050406030204" pitchFamily="18" charset="0"/>
                            </a:rPr>
                          </m:ctrlPr>
                        </m:fPr>
                        <m:num>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rPr>
                            <m:t>𝑡</m:t>
                          </m:r>
                        </m:num>
                        <m:den>
                          <m:sSup>
                            <m:sSupPr>
                              <m:ctrlPr>
                                <a:rPr lang="tr-TR" i="1">
                                  <a:latin typeface="Cambria Math" panose="02040503050406030204" pitchFamily="18" charset="0"/>
                                </a:rPr>
                              </m:ctrlPr>
                            </m:sSupPr>
                            <m:e>
                              <m:d>
                                <m:dPr>
                                  <m:ctrlPr>
                                    <a:rPr lang="tr-TR" i="1">
                                      <a:latin typeface="Cambria Math" panose="02040503050406030204" pitchFamily="18" charset="0"/>
                                      <a:ea typeface="Cambria Math" panose="02040503050406030204" pitchFamily="18" charset="0"/>
                                    </a:rPr>
                                  </m:ctrlPr>
                                </m:dPr>
                                <m:e>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rPr>
                                    <m:t>𝑥</m:t>
                                  </m:r>
                                </m:e>
                              </m:d>
                            </m:e>
                            <m:sup>
                              <m:r>
                                <a:rPr lang="tr-TR" i="1">
                                  <a:latin typeface="Cambria Math" panose="02040503050406030204" pitchFamily="18" charset="0"/>
                                </a:rPr>
                                <m:t>2</m:t>
                              </m:r>
                            </m:sup>
                          </m:sSup>
                        </m:den>
                      </m:f>
                      <m:d>
                        <m:dPr>
                          <m:ctrlPr>
                            <a:rPr lang="tr-TR" i="1" smtClean="0">
                              <a:latin typeface="Cambria Math" panose="02040503050406030204" pitchFamily="18" charset="0"/>
                            </a:rPr>
                          </m:ctrlPr>
                        </m:dPr>
                        <m:e>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sup>
                          </m:sSubSup>
                          <m:r>
                            <a:rPr lang="tr-TR" i="1">
                              <a:latin typeface="Cambria Math" panose="02040503050406030204" pitchFamily="18" charset="0"/>
                            </a:rPr>
                            <m:t>−2</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sup>
                          </m:sSubSup>
                        </m:e>
                      </m:d>
                      <m:r>
                        <a:rPr lang="tr-TR" b="0" i="0" smtClean="0">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oMath>
                  </m:oMathPara>
                </a14:m>
                <a:endParaRPr lang="tr-TR" dirty="0" smtClean="0"/>
              </a:p>
              <a:p>
                <a:pPr marL="109728" indent="0">
                  <a:buNone/>
                </a:pPr>
                <a:r>
                  <a:rPr lang="tr-TR" dirty="0" smtClean="0"/>
                  <a:t>Burada </a:t>
                </a:r>
                <a14:m>
                  <m:oMath xmlns:m="http://schemas.openxmlformats.org/officeDocument/2006/math">
                    <m:r>
                      <a:rPr lang="tr-TR">
                        <a:latin typeface="Cambria Math" panose="02040503050406030204" pitchFamily="18" charset="0"/>
                      </a:rPr>
                      <m:t>𝑘</m:t>
                    </m:r>
                    <m:f>
                      <m:fPr>
                        <m:ctrlPr>
                          <a:rPr lang="tr-TR" i="1">
                            <a:latin typeface="Cambria Math" panose="02040503050406030204" pitchFamily="18" charset="0"/>
                          </a:rPr>
                        </m:ctrlPr>
                      </m:fPr>
                      <m:num>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rPr>
                          <m:t>𝑡</m:t>
                        </m:r>
                      </m:num>
                      <m:den>
                        <m:sSup>
                          <m:sSupPr>
                            <m:ctrlPr>
                              <a:rPr lang="tr-TR" i="1">
                                <a:latin typeface="Cambria Math" panose="02040503050406030204" pitchFamily="18" charset="0"/>
                              </a:rPr>
                            </m:ctrlPr>
                          </m:sSupPr>
                          <m:e>
                            <m:d>
                              <m:dPr>
                                <m:ctrlPr>
                                  <a:rPr lang="tr-TR" i="1">
                                    <a:latin typeface="Cambria Math" panose="02040503050406030204" pitchFamily="18" charset="0"/>
                                    <a:ea typeface="Cambria Math" panose="02040503050406030204" pitchFamily="18" charset="0"/>
                                  </a:rPr>
                                </m:ctrlPr>
                              </m:dPr>
                              <m:e>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rPr>
                                  <m:t>𝑥</m:t>
                                </m:r>
                              </m:e>
                            </m:d>
                          </m:e>
                          <m:sup>
                            <m:r>
                              <a:rPr lang="tr-TR" i="1">
                                <a:latin typeface="Cambria Math" panose="02040503050406030204" pitchFamily="18" charset="0"/>
                              </a:rPr>
                              <m:t>2</m:t>
                            </m:r>
                          </m:sup>
                        </m:sSup>
                      </m:den>
                    </m:f>
                    <m:r>
                      <a:rPr lang="tr-TR" b="0" i="0" smtClean="0">
                        <a:latin typeface="Cambria Math" panose="02040503050406030204" pitchFamily="18" charset="0"/>
                      </a:rPr>
                      <m:t>=</m:t>
                    </m:r>
                    <m:r>
                      <m:rPr>
                        <m:sty m:val="p"/>
                      </m:rPr>
                      <a:rPr lang="el-GR" b="0" i="1" smtClean="0">
                        <a:latin typeface="Cambria Math" panose="02040503050406030204" pitchFamily="18" charset="0"/>
                        <a:ea typeface="Cambria Math" panose="02040503050406030204" pitchFamily="18" charset="0"/>
                      </a:rPr>
                      <m:t>λ</m:t>
                    </m:r>
                  </m:oMath>
                </a14:m>
                <a:r>
                  <a:rPr lang="tr-TR" dirty="0" smtClean="0"/>
                  <a:t> denilirse;</a:t>
                </a:r>
              </a:p>
              <a:p>
                <a:pPr marL="109728" indent="0">
                  <a:buNone/>
                </a:pPr>
                <a14:m>
                  <m:oMathPara xmlns:m="http://schemas.openxmlformats.org/officeDocument/2006/math">
                    <m:oMathParaPr>
                      <m:jc m:val="centerGroup"/>
                    </m:oMathParaPr>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r>
                            <a:rPr lang="tr-TR" i="1">
                              <a:latin typeface="Cambria Math" panose="02040503050406030204" pitchFamily="18" charset="0"/>
                            </a:rPr>
                            <m:t>+1</m:t>
                          </m:r>
                        </m:sup>
                      </m:sSubSup>
                      <m:r>
                        <a:rPr lang="tr-TR">
                          <a:latin typeface="Cambria Math" panose="02040503050406030204" pitchFamily="18" charset="0"/>
                        </a:rPr>
                        <m:t>=</m:t>
                      </m:r>
                      <m:r>
                        <m:rPr>
                          <m:sty m:val="p"/>
                        </m:rPr>
                        <a:rPr lang="el-GR" i="1">
                          <a:latin typeface="Cambria Math" panose="02040503050406030204" pitchFamily="18" charset="0"/>
                          <a:ea typeface="Cambria Math" panose="02040503050406030204" pitchFamily="18" charset="0"/>
                        </a:rPr>
                        <m:t>λ</m:t>
                      </m:r>
                      <m:d>
                        <m:dPr>
                          <m:ctrlPr>
                            <a:rPr lang="tr-TR" i="1">
                              <a:latin typeface="Cambria Math" panose="02040503050406030204" pitchFamily="18" charset="0"/>
                            </a:rPr>
                          </m:ctrlPr>
                        </m:dPr>
                        <m:e>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sup>
                          </m:sSubSup>
                          <m:r>
                            <a:rPr lang="tr-TR" i="1">
                              <a:latin typeface="Cambria Math" panose="02040503050406030204" pitchFamily="18" charset="0"/>
                            </a:rPr>
                            <m:t>−2</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sup>
                          </m:sSubSup>
                        </m:e>
                      </m:d>
                      <m:r>
                        <a:rPr lang="tr-TR">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oMath>
                  </m:oMathPara>
                </a14:m>
                <a:endParaRPr lang="tr-TR" dirty="0" smtClean="0"/>
              </a:p>
              <a:p>
                <a:pPr marL="109728" indent="0">
                  <a:buNone/>
                </a:pPr>
                <a:endParaRPr lang="tr-TR" dirty="0" smtClean="0"/>
              </a:p>
              <a:p>
                <a:pPr marL="109728" indent="0">
                  <a:buNone/>
                </a:pPr>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rotWithShape="0">
                <a:blip r:embed="rId2"/>
                <a:stretch>
                  <a:fillRect/>
                </a:stretch>
              </a:blipFill>
            </p:spPr>
            <p:txBody>
              <a:bodyPr/>
              <a:lstStyle/>
              <a:p>
                <a:r>
                  <a:rPr lang="tr-TR">
                    <a:noFill/>
                  </a:rPr>
                  <a:t> </a:t>
                </a:r>
              </a:p>
            </p:txBody>
          </p:sp>
        </mc:Fallback>
      </mc:AlternateContent>
    </p:spTree>
    <p:extLst>
      <p:ext uri="{BB962C8B-B14F-4D97-AF65-F5344CB8AC3E}">
        <p14:creationId xmlns:p14="http://schemas.microsoft.com/office/powerpoint/2010/main" val="3047315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Açık Yöntemler</a:t>
            </a:r>
            <a:endParaRPr lang="tr-TR" dirty="0"/>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609600" y="1191986"/>
                <a:ext cx="7450667" cy="5382550"/>
              </a:xfrm>
            </p:spPr>
            <p:txBody>
              <a:bodyPr>
                <a:normAutofit fontScale="92500"/>
              </a:bodyPr>
              <a:lstStyle/>
              <a:p>
                <a:pPr marL="109728" indent="0">
                  <a:buNone/>
                </a:pPr>
                <a14:m>
                  <m:oMathPara xmlns:m="http://schemas.openxmlformats.org/officeDocument/2006/math">
                    <m:oMathParaPr>
                      <m:jc m:val="centerGroup"/>
                    </m:oMathParaPr>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r>
                            <a:rPr lang="tr-TR" i="1">
                              <a:latin typeface="Cambria Math" panose="02040503050406030204" pitchFamily="18" charset="0"/>
                            </a:rPr>
                            <m:t>+1</m:t>
                          </m:r>
                        </m:sup>
                      </m:sSubSup>
                      <m:r>
                        <a:rPr lang="tr-TR">
                          <a:latin typeface="Cambria Math" panose="02040503050406030204" pitchFamily="18" charset="0"/>
                        </a:rPr>
                        <m:t>=</m:t>
                      </m:r>
                      <m:r>
                        <m:rPr>
                          <m:sty m:val="p"/>
                        </m:rPr>
                        <a:rPr lang="el-GR" i="1">
                          <a:latin typeface="Cambria Math" panose="02040503050406030204" pitchFamily="18" charset="0"/>
                          <a:ea typeface="Cambria Math" panose="02040503050406030204" pitchFamily="18" charset="0"/>
                        </a:rPr>
                        <m:t>λ</m:t>
                      </m:r>
                      <m:d>
                        <m:dPr>
                          <m:ctrlPr>
                            <a:rPr lang="tr-TR" i="1">
                              <a:latin typeface="Cambria Math" panose="02040503050406030204" pitchFamily="18" charset="0"/>
                            </a:rPr>
                          </m:ctrlPr>
                        </m:dPr>
                        <m:e>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sup>
                          </m:sSubSup>
                          <m:r>
                            <a:rPr lang="tr-TR" i="1">
                              <a:latin typeface="Cambria Math" panose="02040503050406030204" pitchFamily="18" charset="0"/>
                            </a:rPr>
                            <m:t>−2</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r>
                                <a:rPr lang="tr-TR" i="1">
                                  <a:latin typeface="Cambria Math" panose="02040503050406030204" pitchFamily="18" charset="0"/>
                                </a:rPr>
                                <m:t>−1</m:t>
                              </m:r>
                            </m:sub>
                            <m:sup>
                              <m:r>
                                <a:rPr lang="tr-TR" i="1">
                                  <a:latin typeface="Cambria Math" panose="02040503050406030204" pitchFamily="18" charset="0"/>
                                </a:rPr>
                                <m:t>𝑙</m:t>
                              </m:r>
                            </m:sup>
                          </m:sSubSup>
                        </m:e>
                      </m:d>
                      <m:r>
                        <a:rPr lang="tr-TR">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𝑖</m:t>
                          </m:r>
                        </m:sub>
                        <m:sup>
                          <m:r>
                            <a:rPr lang="tr-TR" i="1">
                              <a:latin typeface="Cambria Math" panose="02040503050406030204" pitchFamily="18" charset="0"/>
                            </a:rPr>
                            <m:t>𝑙</m:t>
                          </m:r>
                        </m:sup>
                      </m:sSubSup>
                    </m:oMath>
                  </m:oMathPara>
                </a14:m>
                <a:endParaRPr lang="tr-TR" dirty="0" smtClean="0"/>
              </a:p>
              <a:p>
                <a:r>
                  <a:rPr lang="tr-TR" dirty="0" smtClean="0"/>
                  <a:t>Elde edilen </a:t>
                </a:r>
                <a:r>
                  <a:rPr lang="tr-TR" dirty="0"/>
                  <a:t>denklem çubuğun bütün iç düğüm noktaları için yazılabilir. </a:t>
                </a:r>
                <a:endParaRPr lang="tr-TR" dirty="0" smtClean="0"/>
              </a:p>
              <a:p>
                <a:r>
                  <a:rPr lang="tr-TR" dirty="0" smtClean="0"/>
                  <a:t>O </a:t>
                </a:r>
                <a:r>
                  <a:rPr lang="tr-TR" dirty="0"/>
                  <a:t>halde bu </a:t>
                </a:r>
                <a:r>
                  <a:rPr lang="tr-TR" dirty="0" smtClean="0"/>
                  <a:t>denklem</a:t>
                </a:r>
                <a:r>
                  <a:rPr lang="tr-TR" dirty="0"/>
                  <a:t>, düğüm noktası ve komşularının mevcut değerlerini kullanarak her bir </a:t>
                </a:r>
                <a:r>
                  <a:rPr lang="tr-TR" dirty="0" smtClean="0"/>
                  <a:t>düğüm </a:t>
                </a:r>
                <a:r>
                  <a:rPr lang="tr-TR" dirty="0"/>
                  <a:t>noktası için </a:t>
                </a:r>
                <a:r>
                  <a:rPr lang="tr-TR" dirty="0" smtClean="0"/>
                  <a:t>gelecek zamana </a:t>
                </a:r>
                <a:r>
                  <a:rPr lang="tr-TR" dirty="0"/>
                  <a:t>ait </a:t>
                </a:r>
                <a:r>
                  <a:rPr lang="tr-TR" dirty="0" smtClean="0"/>
                  <a:t>değeri </a:t>
                </a:r>
                <a:r>
                  <a:rPr lang="tr-TR" dirty="0"/>
                  <a:t>hesaplamak için açık ifadeli </a:t>
                </a:r>
                <a:r>
                  <a:rPr lang="tr-TR" dirty="0" smtClean="0"/>
                  <a:t>bir araçtır</a:t>
                </a:r>
                <a:r>
                  <a:rPr lang="tr-TR" dirty="0"/>
                  <a:t>. </a:t>
                </a:r>
                <a:endParaRPr lang="tr-TR" dirty="0" smtClean="0"/>
              </a:p>
              <a:p>
                <a:r>
                  <a:rPr lang="tr-TR" dirty="0" smtClean="0"/>
                  <a:t>Aslında </a:t>
                </a:r>
                <a:r>
                  <a:rPr lang="tr-TR" dirty="0"/>
                  <a:t>bu yaklaşım, ADD sistemlerini çözmek için </a:t>
                </a:r>
                <a:r>
                  <a:rPr lang="tr-TR" dirty="0" smtClean="0"/>
                  <a:t>kullanılan </a:t>
                </a:r>
                <a:r>
                  <a:rPr lang="tr-TR" dirty="0" err="1" smtClean="0"/>
                  <a:t>Euler</a:t>
                </a:r>
                <a:r>
                  <a:rPr lang="tr-TR" dirty="0"/>
                  <a:t> </a:t>
                </a:r>
                <a:r>
                  <a:rPr lang="tr-TR" dirty="0" smtClean="0"/>
                  <a:t>yönteminin </a:t>
                </a:r>
                <a:r>
                  <a:rPr lang="tr-TR" dirty="0"/>
                  <a:t>bir benzeridir. Yani, başlangıç </a:t>
                </a:r>
                <a:r>
                  <a:rPr lang="tr-TR" dirty="0" smtClean="0"/>
                  <a:t>anında konumun </a:t>
                </a:r>
                <a:r>
                  <a:rPr lang="tr-TR" dirty="0"/>
                  <a:t>fonksiyonu olarak </a:t>
                </a:r>
                <a:r>
                  <a:rPr lang="tr-TR" dirty="0" smtClean="0"/>
                  <a:t>sıcaklık dağılımını biliyorsak</a:t>
                </a:r>
                <a:r>
                  <a:rPr lang="tr-TR" dirty="0"/>
                  <a:t>; </a:t>
                </a:r>
                <a:r>
                  <a:rPr lang="tr-TR" dirty="0" smtClean="0"/>
                  <a:t>Yukarıdaki eşitliğe </a:t>
                </a:r>
                <a:r>
                  <a:rPr lang="tr-TR" dirty="0"/>
                  <a:t>dayanarak gelecek bir </a:t>
                </a:r>
                <a:r>
                  <a:rPr lang="tr-TR" dirty="0" smtClean="0"/>
                  <a:t>zamandaki </a:t>
                </a:r>
                <a:r>
                  <a:rPr lang="tr-TR" dirty="0"/>
                  <a:t/>
                </a:r>
                <a:br>
                  <a:rPr lang="tr-TR" dirty="0"/>
                </a:br>
                <a:r>
                  <a:rPr lang="tr-TR" dirty="0"/>
                  <a:t>dağılımı </a:t>
                </a:r>
                <a:r>
                  <a:rPr lang="tr-TR" dirty="0" smtClean="0"/>
                  <a:t>hesaplayabiliriz.</a:t>
                </a:r>
              </a:p>
              <a:p>
                <a:r>
                  <a:rPr lang="tr-TR" dirty="0" smtClean="0"/>
                  <a:t>Açık </a:t>
                </a:r>
                <a:r>
                  <a:rPr lang="tr-TR" dirty="0"/>
                  <a:t>yöntem için bir hesap hücresi </a:t>
                </a:r>
                <a:r>
                  <a:rPr lang="tr-TR" dirty="0" smtClean="0"/>
                  <a:t>şekilde gösterilmektedir, </a:t>
                </a:r>
                <a:r>
                  <a:rPr lang="tr-TR" dirty="0"/>
                  <a:t>konum ve </a:t>
                </a:r>
                <a:r>
                  <a:rPr lang="tr-TR" dirty="0" smtClean="0"/>
                  <a:t>zaman için </a:t>
                </a:r>
                <a:r>
                  <a:rPr lang="tr-TR" dirty="0"/>
                  <a:t>yaklaştırma oluşturan düğüm noktaları gösterilmiştir. Bu hücre, </a:t>
                </a:r>
                <a:r>
                  <a:rPr lang="tr-TR" dirty="0" smtClean="0"/>
                  <a:t>yaklaşımlar arasındaki farkı göstermek </a:t>
                </a:r>
                <a:r>
                  <a:rPr lang="tr-TR" dirty="0"/>
                  <a:t>için bu bölümdeki diğerleriyle karşılaştırılabilir. </a:t>
                </a: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609600" y="1191986"/>
                <a:ext cx="7450667" cy="5382550"/>
              </a:xfrm>
              <a:blipFill rotWithShape="0">
                <a:blip r:embed="rId2"/>
                <a:stretch>
                  <a:fillRect r="-1146" b="-1019"/>
                </a:stretch>
              </a:blipFill>
            </p:spPr>
            <p:txBody>
              <a:bodyPr/>
              <a:lstStyle/>
              <a:p>
                <a:r>
                  <a:rPr lang="tr-TR">
                    <a:noFill/>
                  </a:rPr>
                  <a:t> </a:t>
                </a:r>
              </a:p>
            </p:txBody>
          </p:sp>
        </mc:Fallback>
      </mc:AlternateContent>
      <p:pic>
        <p:nvPicPr>
          <p:cNvPr id="4" name="Resim 3"/>
          <p:cNvPicPr>
            <a:picLocks noChangeAspect="1"/>
          </p:cNvPicPr>
          <p:nvPr/>
        </p:nvPicPr>
        <p:blipFill>
          <a:blip r:embed="rId3"/>
          <a:stretch>
            <a:fillRect/>
          </a:stretch>
        </p:blipFill>
        <p:spPr>
          <a:xfrm>
            <a:off x="8060267" y="1191986"/>
            <a:ext cx="3756375" cy="2778267"/>
          </a:xfrm>
          <a:prstGeom prst="rect">
            <a:avLst/>
          </a:prstGeom>
        </p:spPr>
      </p:pic>
    </p:spTree>
    <p:extLst>
      <p:ext uri="{BB962C8B-B14F-4D97-AF65-F5344CB8AC3E}">
        <p14:creationId xmlns:p14="http://schemas.microsoft.com/office/powerpoint/2010/main" val="1594378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Örnek:</a:t>
            </a:r>
            <a:endParaRPr lang="tr-TR" dirty="0"/>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normAutofit/>
              </a:bodyPr>
              <a:lstStyle/>
              <a:p>
                <a:pPr marL="109728" indent="0">
                  <a:buNone/>
                </a:pPr>
                <a:r>
                  <a:rPr lang="tr-TR" b="1" dirty="0" smtClean="0"/>
                  <a:t>Problem: </a:t>
                </a:r>
                <a:r>
                  <a:rPr lang="tr-TR" dirty="0" smtClean="0"/>
                  <a:t>10 cm uzunluğundaki ince bir çubuğun sıcaklık dağılımını hesaplamak için açık yöntemi kullanın. Çözümde kullanılacak parametreler şu şekildedir.</a:t>
                </a:r>
              </a:p>
              <a:p>
                <a:pPr marL="109728" indent="0">
                  <a:buNone/>
                </a:pPr>
                <a14:m>
                  <m:oMath xmlns:m="http://schemas.openxmlformats.org/officeDocument/2006/math">
                    <m:sSup>
                      <m:sSupPr>
                        <m:ctrlPr>
                          <a:rPr lang="tr-TR" i="1" dirty="0">
                            <a:latin typeface="Cambria Math" panose="02040503050406030204" pitchFamily="18" charset="0"/>
                          </a:rPr>
                        </m:ctrlPr>
                      </m:sSupPr>
                      <m:e>
                        <m:r>
                          <a:rPr lang="tr-TR" i="1" dirty="0">
                            <a:latin typeface="Cambria Math" panose="02040503050406030204" pitchFamily="18" charset="0"/>
                          </a:rPr>
                          <m:t>𝑘</m:t>
                        </m:r>
                      </m:e>
                      <m:sup>
                        <m:r>
                          <a:rPr lang="tr-TR" dirty="0">
                            <a:latin typeface="Cambria Math" panose="02040503050406030204" pitchFamily="18" charset="0"/>
                          </a:rPr>
                          <m:t>′</m:t>
                        </m:r>
                      </m:sup>
                    </m:sSup>
                    <m:r>
                      <a:rPr lang="tr-TR" dirty="0">
                        <a:latin typeface="Cambria Math" panose="02040503050406030204" pitchFamily="18" charset="0"/>
                      </a:rPr>
                      <m:t>=</m:t>
                    </m:r>
                    <m:r>
                      <a:rPr lang="tr-TR" i="1">
                        <a:latin typeface="Cambria Math" panose="02040503050406030204" pitchFamily="18" charset="0"/>
                      </a:rPr>
                      <m:t>0.49</m:t>
                    </m:r>
                    <m:r>
                      <a:rPr lang="tr-TR" i="1" dirty="0">
                        <a:latin typeface="Cambria Math" panose="02040503050406030204" pitchFamily="18" charset="0"/>
                        <a:ea typeface="Cambria Math" panose="02040503050406030204" pitchFamily="18" charset="0"/>
                      </a:rPr>
                      <m:t>→</m:t>
                    </m:r>
                  </m:oMath>
                </a14:m>
                <a:r>
                  <a:rPr lang="tr-TR" dirty="0"/>
                  <a:t> ısı iletim katsayısı </a:t>
                </a:r>
                <a14:m>
                  <m:oMath xmlns:m="http://schemas.openxmlformats.org/officeDocument/2006/math">
                    <m:r>
                      <a:rPr lang="en-US" i="1" dirty="0">
                        <a:latin typeface="Cambria Math" panose="02040503050406030204" pitchFamily="18" charset="0"/>
                      </a:rPr>
                      <m:t>[</m:t>
                    </m:r>
                    <m:r>
                      <a:rPr lang="en-US" i="1" dirty="0" err="1">
                        <a:latin typeface="Cambria Math" panose="02040503050406030204" pitchFamily="18" charset="0"/>
                      </a:rPr>
                      <m:t>𝑐𝑎𝑙</m:t>
                    </m:r>
                    <m:r>
                      <a:rPr lang="en-US" i="1" dirty="0">
                        <a:latin typeface="Cambria Math" panose="02040503050406030204" pitchFamily="18" charset="0"/>
                      </a:rPr>
                      <m:t>/(</m:t>
                    </m:r>
                    <m:r>
                      <a:rPr lang="en-US" i="1" dirty="0">
                        <a:latin typeface="Cambria Math" panose="02040503050406030204" pitchFamily="18" charset="0"/>
                      </a:rPr>
                      <m:t>𝑠</m:t>
                    </m:r>
                    <m:r>
                      <a:rPr lang="en-US" i="1" dirty="0">
                        <a:latin typeface="Cambria Math" panose="02040503050406030204" pitchFamily="18" charset="0"/>
                        <a:ea typeface="Cambria Math" panose="02040503050406030204" pitchFamily="18" charset="0"/>
                      </a:rPr>
                      <m:t>∙</m:t>
                    </m:r>
                    <m:r>
                      <a:rPr lang="tr-TR" i="1" dirty="0">
                        <a:latin typeface="Cambria Math" panose="02040503050406030204" pitchFamily="18" charset="0"/>
                        <a:ea typeface="Cambria Math" panose="02040503050406030204" pitchFamily="18" charset="0"/>
                      </a:rPr>
                      <m:t>𝑐𝑚</m:t>
                    </m:r>
                    <m:r>
                      <a:rPr lang="tr-TR" i="1" dirty="0">
                        <a:latin typeface="Cambria Math" panose="02040503050406030204" pitchFamily="18" charset="0"/>
                        <a:ea typeface="Cambria Math" panose="02040503050406030204" pitchFamily="18" charset="0"/>
                      </a:rPr>
                      <m:t>∙℃)],</m:t>
                    </m:r>
                  </m:oMath>
                </a14:m>
                <a:r>
                  <a:rPr lang="tr-TR" dirty="0"/>
                  <a:t> </a:t>
                </a:r>
                <a14:m>
                  <m:oMath xmlns:m="http://schemas.openxmlformats.org/officeDocument/2006/math">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rPr>
                      <m:t>𝑥</m:t>
                    </m:r>
                    <m:r>
                      <a:rPr lang="tr-TR" b="0" i="0" smtClean="0">
                        <a:latin typeface="Cambria Math" panose="02040503050406030204" pitchFamily="18" charset="0"/>
                      </a:rPr>
                      <m:t>=2</m:t>
                    </m:r>
                  </m:oMath>
                </a14:m>
                <a:r>
                  <a:rPr lang="tr-TR" dirty="0" smtClean="0"/>
                  <a:t> cm, </a:t>
                </a:r>
                <a14:m>
                  <m:oMath xmlns:m="http://schemas.openxmlformats.org/officeDocument/2006/math">
                    <m:r>
                      <a:rPr lang="tr-TR" i="1">
                        <a:latin typeface="Cambria Math" panose="02040503050406030204" pitchFamily="18" charset="0"/>
                        <a:ea typeface="Cambria Math" panose="02040503050406030204" pitchFamily="18" charset="0"/>
                      </a:rPr>
                      <m:t>∆</m:t>
                    </m:r>
                    <m:r>
                      <a:rPr lang="tr-TR" b="0" i="1" smtClean="0">
                        <a:latin typeface="Cambria Math" panose="02040503050406030204" pitchFamily="18" charset="0"/>
                      </a:rPr>
                      <m:t>𝑡</m:t>
                    </m:r>
                    <m:r>
                      <a:rPr lang="tr-TR">
                        <a:latin typeface="Cambria Math" panose="02040503050406030204" pitchFamily="18" charset="0"/>
                      </a:rPr>
                      <m:t>=</m:t>
                    </m:r>
                    <m:r>
                      <a:rPr lang="tr-TR" b="0" i="0" smtClean="0">
                        <a:latin typeface="Cambria Math" panose="02040503050406030204" pitchFamily="18" charset="0"/>
                      </a:rPr>
                      <m:t>1</m:t>
                    </m:r>
                  </m:oMath>
                </a14:m>
                <a:r>
                  <a:rPr lang="tr-TR" dirty="0"/>
                  <a:t> </a:t>
                </a:r>
                <a:r>
                  <a:rPr lang="tr-TR" dirty="0" smtClean="0"/>
                  <a:t>s</a:t>
                </a:r>
              </a:p>
              <a:p>
                <a:pPr marL="109728" indent="0">
                  <a:buNone/>
                </a:pPr>
                <a14:m>
                  <m:oMath xmlns:m="http://schemas.openxmlformats.org/officeDocument/2006/math">
                    <m:r>
                      <a:rPr lang="tr-TR" i="1" dirty="0" smtClean="0">
                        <a:latin typeface="Cambria Math" panose="02040503050406030204" pitchFamily="18" charset="0"/>
                      </a:rPr>
                      <m:t>𝑡</m:t>
                    </m:r>
                    <m:r>
                      <a:rPr lang="tr-TR" i="1" dirty="0" smtClean="0">
                        <a:latin typeface="Cambria Math" panose="02040503050406030204" pitchFamily="18" charset="0"/>
                      </a:rPr>
                      <m:t>=0</m:t>
                    </m:r>
                  </m:oMath>
                </a14:m>
                <a:r>
                  <a:rPr lang="tr-TR" dirty="0" smtClean="0"/>
                  <a:t> anında çubuğun sıcaklığı sıfırdır ve sınır sıcaklıkları ise daima </a:t>
                </a:r>
                <a14:m>
                  <m:oMath xmlns:m="http://schemas.openxmlformats.org/officeDocument/2006/math">
                    <m:r>
                      <a:rPr lang="en-US" i="1" dirty="0" smtClean="0">
                        <a:latin typeface="Cambria Math" panose="02040503050406030204" pitchFamily="18" charset="0"/>
                      </a:rPr>
                      <m:t>𝑇</m:t>
                    </m:r>
                    <m:r>
                      <a:rPr lang="tr-TR" i="1" dirty="0" smtClean="0">
                        <a:latin typeface="Cambria Math" panose="02040503050406030204" pitchFamily="18" charset="0"/>
                      </a:rPr>
                      <m:t>(0)=100 </m:t>
                    </m:r>
                    <m:r>
                      <a:rPr lang="en-US" i="1" dirty="0" smtClean="0">
                        <a:latin typeface="Cambria Math" panose="02040503050406030204" pitchFamily="18" charset="0"/>
                      </a:rPr>
                      <m:t>°</m:t>
                    </m:r>
                    <m:r>
                      <a:rPr lang="en-US" i="1" dirty="0" smtClean="0">
                        <a:latin typeface="Cambria Math" panose="02040503050406030204" pitchFamily="18" charset="0"/>
                      </a:rPr>
                      <m:t>𝐶</m:t>
                    </m:r>
                    <m:r>
                      <a:rPr lang="tr-TR" i="1" dirty="0" smtClean="0">
                        <a:latin typeface="Cambria Math" panose="02040503050406030204" pitchFamily="18" charset="0"/>
                      </a:rPr>
                      <m:t> </m:t>
                    </m:r>
                  </m:oMath>
                </a14:m>
                <a:r>
                  <a:rPr lang="tr-TR" dirty="0" smtClean="0"/>
                  <a:t>ve</a:t>
                </a:r>
                <a:endParaRPr lang="tr-TR" dirty="0"/>
              </a:p>
              <a:p>
                <a:pPr marL="109728" indent="0">
                  <a:buNone/>
                </a:pPr>
                <a14:m>
                  <m:oMath xmlns:m="http://schemas.openxmlformats.org/officeDocument/2006/math">
                    <m:r>
                      <a:rPr lang="en-US" i="1" dirty="0">
                        <a:latin typeface="Cambria Math" panose="02040503050406030204" pitchFamily="18" charset="0"/>
                      </a:rPr>
                      <m:t>𝑇</m:t>
                    </m:r>
                    <m:r>
                      <a:rPr lang="tr-TR" i="1" dirty="0">
                        <a:latin typeface="Cambria Math" panose="02040503050406030204" pitchFamily="18" charset="0"/>
                      </a:rPr>
                      <m:t>(</m:t>
                    </m:r>
                    <m:r>
                      <a:rPr lang="tr-TR" b="0" i="1" dirty="0" smtClean="0">
                        <a:latin typeface="Cambria Math" panose="02040503050406030204" pitchFamily="18" charset="0"/>
                      </a:rPr>
                      <m:t>1</m:t>
                    </m:r>
                    <m:r>
                      <a:rPr lang="tr-TR" i="1" dirty="0">
                        <a:latin typeface="Cambria Math" panose="02040503050406030204" pitchFamily="18" charset="0"/>
                      </a:rPr>
                      <m:t>0)=</m:t>
                    </m:r>
                    <m:r>
                      <a:rPr lang="tr-TR" b="0" i="1" dirty="0" smtClean="0">
                        <a:latin typeface="Cambria Math" panose="02040503050406030204" pitchFamily="18" charset="0"/>
                      </a:rPr>
                      <m:t>5</m:t>
                    </m:r>
                    <m:r>
                      <a:rPr lang="tr-TR" i="1" dirty="0">
                        <a:latin typeface="Cambria Math" panose="02040503050406030204" pitchFamily="18" charset="0"/>
                      </a:rPr>
                      <m:t>0 </m:t>
                    </m:r>
                    <m:r>
                      <a:rPr lang="en-US" i="1" dirty="0">
                        <a:latin typeface="Cambria Math" panose="02040503050406030204" pitchFamily="18" charset="0"/>
                      </a:rPr>
                      <m:t>°</m:t>
                    </m:r>
                    <m:r>
                      <a:rPr lang="en-US" i="1" dirty="0">
                        <a:latin typeface="Cambria Math" panose="02040503050406030204" pitchFamily="18" charset="0"/>
                      </a:rPr>
                      <m:t>𝐶</m:t>
                    </m:r>
                  </m:oMath>
                </a14:m>
                <a:r>
                  <a:rPr lang="tr-TR" dirty="0" smtClean="0"/>
                  <a:t>’de tutulmaktadır. Çubuk Alüminyumdan yapılmıştır. M</a:t>
                </a:r>
                <a:r>
                  <a:rPr lang="en-US" dirty="0" err="1" smtClean="0"/>
                  <a:t>alzemenin</a:t>
                </a:r>
                <a:r>
                  <a:rPr lang="en-US" dirty="0" smtClean="0"/>
                  <a:t> </a:t>
                </a:r>
                <a:r>
                  <a:rPr lang="en-US" dirty="0" err="1"/>
                  <a:t>özgül</a:t>
                </a:r>
                <a:r>
                  <a:rPr lang="en-US" dirty="0"/>
                  <a:t> </a:t>
                </a:r>
                <a:r>
                  <a:rPr lang="en-US" dirty="0" err="1" smtClean="0"/>
                  <a:t>ısısı</a:t>
                </a:r>
                <a:r>
                  <a:rPr lang="tr-TR" dirty="0" smtClean="0"/>
                  <a:t> </a:t>
                </a:r>
                <a14:m>
                  <m:oMath xmlns:m="http://schemas.openxmlformats.org/officeDocument/2006/math">
                    <m:r>
                      <a:rPr lang="en-US" i="1" dirty="0" smtClean="0">
                        <a:latin typeface="Cambria Math" panose="02040503050406030204" pitchFamily="18" charset="0"/>
                      </a:rPr>
                      <m:t>𝐶</m:t>
                    </m:r>
                    <m:r>
                      <a:rPr lang="tr-TR" i="1" dirty="0" smtClean="0">
                        <a:latin typeface="Cambria Math" panose="02040503050406030204" pitchFamily="18" charset="0"/>
                      </a:rPr>
                      <m:t>=0.2174 </m:t>
                    </m:r>
                  </m:oMath>
                </a14:m>
                <a:r>
                  <a:rPr lang="en-US" dirty="0" smtClean="0"/>
                  <a:t>[</a:t>
                </a:r>
                <a:r>
                  <a:rPr lang="en-US" dirty="0" err="1" smtClean="0"/>
                  <a:t>cal</a:t>
                </a:r>
                <a:r>
                  <a:rPr lang="en-US" dirty="0"/>
                  <a:t>/(</a:t>
                </a:r>
                <a:r>
                  <a:rPr lang="en-US" dirty="0" err="1"/>
                  <a:t>g.°C</a:t>
                </a:r>
                <a:r>
                  <a:rPr lang="en-US" dirty="0"/>
                  <a:t>)] </a:t>
                </a:r>
                <a:r>
                  <a:rPr lang="en-US" dirty="0" err="1"/>
                  <a:t>ve</a:t>
                </a:r>
                <a:r>
                  <a:rPr lang="en-US" dirty="0"/>
                  <a:t> </a:t>
                </a:r>
                <a14:m>
                  <m:oMath xmlns:m="http://schemas.openxmlformats.org/officeDocument/2006/math">
                    <m:r>
                      <a:rPr lang="en-US" i="1" smtClean="0">
                        <a:latin typeface="Cambria Math" panose="02040503050406030204" pitchFamily="18" charset="0"/>
                        <a:ea typeface="Cambria Math" panose="02040503050406030204" pitchFamily="18" charset="0"/>
                      </a:rPr>
                      <m:t>𝜌</m:t>
                    </m:r>
                    <m:r>
                      <a:rPr lang="tr-TR" b="0" i="1" smtClean="0">
                        <a:latin typeface="Cambria Math" panose="02040503050406030204" pitchFamily="18" charset="0"/>
                        <a:ea typeface="Cambria Math" panose="02040503050406030204" pitchFamily="18" charset="0"/>
                      </a:rPr>
                      <m:t>=2.7</m:t>
                    </m:r>
                  </m:oMath>
                </a14:m>
                <a:r>
                  <a:rPr lang="tr-TR" dirty="0" smtClean="0"/>
                  <a:t> </a:t>
                </a:r>
                <a:r>
                  <a:rPr lang="en-US" dirty="0"/>
                  <a:t>[g/cm</a:t>
                </a:r>
                <a:r>
                  <a:rPr lang="en-US" baseline="30000" dirty="0"/>
                  <a:t>3</a:t>
                </a:r>
                <a:r>
                  <a:rPr lang="en-US" dirty="0" smtClean="0"/>
                  <a:t>]</a:t>
                </a:r>
                <a:r>
                  <a:rPr lang="tr-TR" dirty="0" smtClean="0"/>
                  <a:t>’tür</a:t>
                </a:r>
                <a:r>
                  <a:rPr lang="en-US" dirty="0" smtClean="0"/>
                  <a:t>, </a:t>
                </a:r>
                <a:r>
                  <a:rPr lang="tr-TR" dirty="0" smtClean="0"/>
                  <a:t>Dolayısıyla </a:t>
                </a:r>
                <a14:m>
                  <m:oMath xmlns:m="http://schemas.openxmlformats.org/officeDocument/2006/math">
                    <m:sSup>
                      <m:sSupPr>
                        <m:ctrlPr>
                          <a:rPr lang="tr-TR" i="1" dirty="0">
                            <a:latin typeface="Cambria Math" panose="02040503050406030204" pitchFamily="18" charset="0"/>
                          </a:rPr>
                        </m:ctrlPr>
                      </m:sSupPr>
                      <m:e>
                        <m:r>
                          <a:rPr lang="tr-TR" i="1" dirty="0">
                            <a:latin typeface="Cambria Math" panose="02040503050406030204" pitchFamily="18" charset="0"/>
                          </a:rPr>
                          <m:t>𝑘</m:t>
                        </m:r>
                      </m:e>
                      <m:sup>
                        <m:r>
                          <a:rPr lang="tr-TR" dirty="0">
                            <a:latin typeface="Cambria Math" panose="02040503050406030204" pitchFamily="18" charset="0"/>
                          </a:rPr>
                          <m:t>′</m:t>
                        </m:r>
                      </m:sup>
                    </m:sSup>
                    <m:r>
                      <a:rPr lang="tr-TR" dirty="0">
                        <a:latin typeface="Cambria Math" panose="02040503050406030204" pitchFamily="18" charset="0"/>
                      </a:rPr>
                      <m:t>=</m:t>
                    </m:r>
                    <m:r>
                      <a:rPr lang="tr-TR" i="1">
                        <a:latin typeface="Cambria Math" panose="02040503050406030204" pitchFamily="18" charset="0"/>
                      </a:rPr>
                      <m:t>𝑘</m:t>
                    </m:r>
                    <m:r>
                      <a:rPr lang="tr-TR" i="1">
                        <a:latin typeface="Cambria Math" panose="02040503050406030204" pitchFamily="18" charset="0"/>
                        <a:ea typeface="Cambria Math" panose="02040503050406030204" pitchFamily="18" charset="0"/>
                      </a:rPr>
                      <m:t>𝜌</m:t>
                    </m:r>
                    <m:r>
                      <a:rPr lang="tr-TR" i="1">
                        <a:latin typeface="Cambria Math" panose="02040503050406030204" pitchFamily="18" charset="0"/>
                        <a:ea typeface="Cambria Math" panose="02040503050406030204" pitchFamily="18" charset="0"/>
                      </a:rPr>
                      <m:t>𝐶</m:t>
                    </m:r>
                  </m:oMath>
                </a14:m>
                <a:r>
                  <a:rPr lang="tr-TR" dirty="0"/>
                  <a:t> </a:t>
                </a:r>
                <a:r>
                  <a:rPr lang="tr-TR" dirty="0" smtClean="0"/>
                  <a:t>olduğundan </a:t>
                </a:r>
              </a:p>
              <a:p>
                <a:pPr marL="109728" indent="0">
                  <a:buNone/>
                </a:pPr>
                <a14:m>
                  <m:oMath xmlns:m="http://schemas.openxmlformats.org/officeDocument/2006/math">
                    <m:r>
                      <a:rPr lang="tr-TR" i="1">
                        <a:latin typeface="Cambria Math" panose="02040503050406030204" pitchFamily="18" charset="0"/>
                      </a:rPr>
                      <m:t>𝑘</m:t>
                    </m:r>
                    <m:r>
                      <a:rPr lang="tr-TR" b="0" i="0" smtClean="0">
                        <a:latin typeface="Cambria Math" panose="02040503050406030204" pitchFamily="18" charset="0"/>
                      </a:rPr>
                      <m:t>=</m:t>
                    </m:r>
                    <m:f>
                      <m:fPr>
                        <m:ctrlPr>
                          <a:rPr lang="tr-TR" b="0" i="1" smtClean="0">
                            <a:latin typeface="Cambria Math" panose="02040503050406030204" pitchFamily="18" charset="0"/>
                          </a:rPr>
                        </m:ctrlPr>
                      </m:fPr>
                      <m:num>
                        <m:sSup>
                          <m:sSupPr>
                            <m:ctrlPr>
                              <a:rPr lang="tr-TR" i="1" dirty="0">
                                <a:latin typeface="Cambria Math" panose="02040503050406030204" pitchFamily="18" charset="0"/>
                              </a:rPr>
                            </m:ctrlPr>
                          </m:sSupPr>
                          <m:e>
                            <m:r>
                              <a:rPr lang="tr-TR" i="1" dirty="0">
                                <a:latin typeface="Cambria Math" panose="02040503050406030204" pitchFamily="18" charset="0"/>
                              </a:rPr>
                              <m:t>𝑘</m:t>
                            </m:r>
                          </m:e>
                          <m:sup>
                            <m:r>
                              <a:rPr lang="tr-TR" dirty="0">
                                <a:latin typeface="Cambria Math" panose="02040503050406030204" pitchFamily="18" charset="0"/>
                              </a:rPr>
                              <m:t>′</m:t>
                            </m:r>
                          </m:sup>
                        </m:sSup>
                      </m:num>
                      <m:den>
                        <m:r>
                          <a:rPr lang="tr-TR" i="1">
                            <a:latin typeface="Cambria Math" panose="02040503050406030204" pitchFamily="18" charset="0"/>
                            <a:ea typeface="Cambria Math" panose="02040503050406030204" pitchFamily="18" charset="0"/>
                          </a:rPr>
                          <m:t>𝜌</m:t>
                        </m:r>
                        <m:r>
                          <a:rPr lang="tr-TR" i="1">
                            <a:latin typeface="Cambria Math" panose="02040503050406030204" pitchFamily="18" charset="0"/>
                            <a:ea typeface="Cambria Math" panose="02040503050406030204" pitchFamily="18" charset="0"/>
                          </a:rPr>
                          <m:t>𝐶</m:t>
                        </m:r>
                      </m:den>
                    </m:f>
                    <m:r>
                      <a:rPr lang="tr-TR" b="0" i="1" smtClean="0">
                        <a:latin typeface="Cambria Math" panose="02040503050406030204" pitchFamily="18" charset="0"/>
                      </a:rPr>
                      <m:t>=0.835 </m:t>
                    </m:r>
                    <m:r>
                      <a:rPr lang="en-US" i="1" dirty="0">
                        <a:latin typeface="Cambria Math" panose="02040503050406030204" pitchFamily="18" charset="0"/>
                      </a:rPr>
                      <m:t>[</m:t>
                    </m:r>
                    <m:r>
                      <a:rPr lang="en-US" i="1" dirty="0">
                        <a:latin typeface="Cambria Math" panose="02040503050406030204" pitchFamily="18" charset="0"/>
                      </a:rPr>
                      <m:t>𝑐𝑚</m:t>
                    </m:r>
                    <m:r>
                      <a:rPr lang="tr-TR" i="1" baseline="30000" dirty="0">
                        <a:latin typeface="Cambria Math" panose="02040503050406030204" pitchFamily="18" charset="0"/>
                      </a:rPr>
                      <m:t>2</m:t>
                    </m:r>
                    <m:r>
                      <a:rPr lang="en-US" i="1" dirty="0">
                        <a:latin typeface="Cambria Math" panose="02040503050406030204" pitchFamily="18" charset="0"/>
                      </a:rPr>
                      <m:t>/</m:t>
                    </m:r>
                    <m:r>
                      <a:rPr lang="en-US" i="1" dirty="0">
                        <a:latin typeface="Cambria Math" panose="02040503050406030204" pitchFamily="18" charset="0"/>
                      </a:rPr>
                      <m:t>𝑠</m:t>
                    </m:r>
                    <m:r>
                      <a:rPr lang="en-US" i="1" dirty="0">
                        <a:latin typeface="Cambria Math" panose="02040503050406030204" pitchFamily="18" charset="0"/>
                      </a:rPr>
                      <m:t>],</m:t>
                    </m:r>
                  </m:oMath>
                </a14:m>
                <a:r>
                  <a:rPr lang="tr-TR" dirty="0" smtClean="0"/>
                  <a:t> olarak bulunur. Son olarak </a:t>
                </a:r>
                <a14:m>
                  <m:oMath xmlns:m="http://schemas.openxmlformats.org/officeDocument/2006/math">
                    <m:r>
                      <a:rPr lang="tr-TR">
                        <a:latin typeface="Cambria Math" panose="02040503050406030204" pitchFamily="18" charset="0"/>
                      </a:rPr>
                      <m:t>𝑘</m:t>
                    </m:r>
                    <m:f>
                      <m:fPr>
                        <m:ctrlPr>
                          <a:rPr lang="tr-TR" i="1">
                            <a:latin typeface="Cambria Math" panose="02040503050406030204" pitchFamily="18" charset="0"/>
                          </a:rPr>
                        </m:ctrlPr>
                      </m:fPr>
                      <m:num>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rPr>
                          <m:t>𝑡</m:t>
                        </m:r>
                      </m:num>
                      <m:den>
                        <m:sSup>
                          <m:sSupPr>
                            <m:ctrlPr>
                              <a:rPr lang="tr-TR" i="1">
                                <a:latin typeface="Cambria Math" panose="02040503050406030204" pitchFamily="18" charset="0"/>
                              </a:rPr>
                            </m:ctrlPr>
                          </m:sSupPr>
                          <m:e>
                            <m:d>
                              <m:dPr>
                                <m:ctrlPr>
                                  <a:rPr lang="tr-TR" i="1">
                                    <a:latin typeface="Cambria Math" panose="02040503050406030204" pitchFamily="18" charset="0"/>
                                    <a:ea typeface="Cambria Math" panose="02040503050406030204" pitchFamily="18" charset="0"/>
                                  </a:rPr>
                                </m:ctrlPr>
                              </m:dPr>
                              <m:e>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rPr>
                                  <m:t>𝑥</m:t>
                                </m:r>
                              </m:e>
                            </m:d>
                          </m:e>
                          <m:sup>
                            <m:r>
                              <a:rPr lang="tr-TR" i="1">
                                <a:latin typeface="Cambria Math" panose="02040503050406030204" pitchFamily="18" charset="0"/>
                              </a:rPr>
                              <m:t>2</m:t>
                            </m:r>
                          </m:sup>
                        </m:sSup>
                      </m:den>
                    </m:f>
                    <m:r>
                      <a:rPr lang="tr-TR">
                        <a:latin typeface="Cambria Math" panose="02040503050406030204" pitchFamily="18" charset="0"/>
                      </a:rPr>
                      <m:t>=</m:t>
                    </m:r>
                    <m:r>
                      <m:rPr>
                        <m:sty m:val="p"/>
                      </m:rPr>
                      <a:rPr lang="el-GR" i="1">
                        <a:latin typeface="Cambria Math" panose="02040503050406030204" pitchFamily="18" charset="0"/>
                        <a:ea typeface="Cambria Math" panose="02040503050406030204" pitchFamily="18" charset="0"/>
                      </a:rPr>
                      <m:t>λ</m:t>
                    </m:r>
                    <m:r>
                      <a:rPr lang="tr-TR" b="0" i="1" smtClean="0">
                        <a:latin typeface="Cambria Math" panose="02040503050406030204" pitchFamily="18" charset="0"/>
                        <a:ea typeface="Cambria Math" panose="02040503050406030204" pitchFamily="18" charset="0"/>
                      </a:rPr>
                      <m:t>=0.020875</m:t>
                    </m:r>
                  </m:oMath>
                </a14:m>
                <a:r>
                  <a:rPr lang="tr-TR" dirty="0"/>
                  <a:t> </a:t>
                </a:r>
                <a:r>
                  <a:rPr lang="tr-TR" dirty="0" smtClean="0"/>
                  <a:t>tir.</a:t>
                </a:r>
                <a:endParaRPr lang="tr-TR" dirty="0"/>
              </a:p>
              <a:p>
                <a:pPr marL="109728" indent="0">
                  <a:buNone/>
                </a:pPr>
                <a:r>
                  <a:rPr lang="tr-TR" b="1" dirty="0" smtClean="0"/>
                  <a:t>Çözüm:</a:t>
                </a:r>
              </a:p>
              <a:p>
                <a:pPr marL="109728" indent="0">
                  <a:buNone/>
                </a:pPr>
                <a14:m>
                  <m:oMathPara xmlns:m="http://schemas.openxmlformats.org/officeDocument/2006/math">
                    <m:oMathParaPr>
                      <m:jc m:val="centerGroup"/>
                    </m:oMathParaPr>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1</m:t>
                          </m:r>
                        </m:sub>
                        <m:sup>
                          <m:r>
                            <a:rPr lang="tr-TR" b="0" i="1" smtClean="0">
                              <a:latin typeface="Cambria Math" panose="02040503050406030204" pitchFamily="18" charset="0"/>
                            </a:rPr>
                            <m:t>1</m:t>
                          </m:r>
                        </m:sup>
                      </m:sSubSup>
                      <m:r>
                        <a:rPr lang="tr-TR">
                          <a:latin typeface="Cambria Math" panose="02040503050406030204" pitchFamily="18" charset="0"/>
                        </a:rPr>
                        <m:t>=</m:t>
                      </m:r>
                      <m:r>
                        <m:rPr>
                          <m:sty m:val="p"/>
                        </m:rPr>
                        <a:rPr lang="el-GR" i="1">
                          <a:latin typeface="Cambria Math" panose="02040503050406030204" pitchFamily="18" charset="0"/>
                          <a:ea typeface="Cambria Math" panose="02040503050406030204" pitchFamily="18" charset="0"/>
                        </a:rPr>
                        <m:t>λ</m:t>
                      </m:r>
                      <m:d>
                        <m:dPr>
                          <m:ctrlPr>
                            <a:rPr lang="tr-TR" i="1">
                              <a:latin typeface="Cambria Math" panose="02040503050406030204" pitchFamily="18" charset="0"/>
                            </a:rPr>
                          </m:ctrlPr>
                        </m:dPr>
                        <m:e>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2</m:t>
                              </m:r>
                            </m:sub>
                            <m:sup>
                              <m:r>
                                <a:rPr lang="tr-TR" b="0" i="1" smtClean="0">
                                  <a:latin typeface="Cambria Math" panose="02040503050406030204" pitchFamily="18" charset="0"/>
                                </a:rPr>
                                <m:t>0</m:t>
                              </m:r>
                            </m:sup>
                          </m:sSubSup>
                          <m:r>
                            <a:rPr lang="tr-TR" i="1">
                              <a:latin typeface="Cambria Math" panose="02040503050406030204" pitchFamily="18" charset="0"/>
                            </a:rPr>
                            <m:t>−2</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1</m:t>
                              </m:r>
                            </m:sub>
                            <m:sup>
                              <m:r>
                                <a:rPr lang="tr-TR" b="0" i="1" smtClean="0">
                                  <a:latin typeface="Cambria Math" panose="02040503050406030204" pitchFamily="18" charset="0"/>
                                </a:rPr>
                                <m:t>0</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0</m:t>
                              </m:r>
                            </m:sub>
                            <m:sup>
                              <m:r>
                                <a:rPr lang="tr-TR" b="0" i="1" smtClean="0">
                                  <a:latin typeface="Cambria Math" panose="02040503050406030204" pitchFamily="18" charset="0"/>
                                </a:rPr>
                                <m:t>0</m:t>
                              </m:r>
                            </m:sup>
                          </m:sSubSup>
                        </m:e>
                      </m:d>
                      <m:r>
                        <a:rPr lang="tr-TR">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1</m:t>
                          </m:r>
                        </m:sub>
                        <m:sup>
                          <m:r>
                            <a:rPr lang="tr-TR" b="0" i="1" smtClean="0">
                              <a:latin typeface="Cambria Math" panose="02040503050406030204" pitchFamily="18" charset="0"/>
                            </a:rPr>
                            <m:t>0</m:t>
                          </m:r>
                        </m:sup>
                      </m:sSubSup>
                    </m:oMath>
                  </m:oMathPara>
                </a14:m>
                <a:endParaRPr lang="tr-TR" b="1" dirty="0" smtClean="0"/>
              </a:p>
              <a:p>
                <a:pPr marL="109728" indent="0">
                  <a:buNone/>
                </a:pPr>
                <a14:m>
                  <m:oMathPara xmlns:m="http://schemas.openxmlformats.org/officeDocument/2006/math">
                    <m:oMathParaPr>
                      <m:jc m:val="centerGroup"/>
                    </m:oMathParaPr>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1</m:t>
                          </m:r>
                        </m:sub>
                        <m:sup>
                          <m:r>
                            <a:rPr lang="tr-TR" i="1">
                              <a:latin typeface="Cambria Math" panose="02040503050406030204" pitchFamily="18" charset="0"/>
                            </a:rPr>
                            <m:t>1</m:t>
                          </m:r>
                        </m:sup>
                      </m:sSubSup>
                      <m:r>
                        <a:rPr lang="tr-TR">
                          <a:latin typeface="Cambria Math" panose="02040503050406030204" pitchFamily="18" charset="0"/>
                        </a:rPr>
                        <m:t>=</m:t>
                      </m:r>
                      <m:r>
                        <a:rPr lang="tr-TR" i="1">
                          <a:latin typeface="Cambria Math" panose="02040503050406030204" pitchFamily="18" charset="0"/>
                          <a:ea typeface="Cambria Math" panose="02040503050406030204" pitchFamily="18" charset="0"/>
                        </a:rPr>
                        <m:t>0.020875</m:t>
                      </m:r>
                      <m:d>
                        <m:dPr>
                          <m:ctrlPr>
                            <a:rPr lang="tr-TR" i="1">
                              <a:latin typeface="Cambria Math" panose="02040503050406030204" pitchFamily="18" charset="0"/>
                            </a:rPr>
                          </m:ctrlPr>
                        </m:dPr>
                        <m:e>
                          <m:r>
                            <a:rPr lang="tr-TR" b="0" i="1" smtClean="0">
                              <a:latin typeface="Cambria Math" panose="02040503050406030204" pitchFamily="18" charset="0"/>
                            </a:rPr>
                            <m:t>0</m:t>
                          </m:r>
                          <m:r>
                            <a:rPr lang="tr-TR" i="1">
                              <a:latin typeface="Cambria Math" panose="02040503050406030204" pitchFamily="18" charset="0"/>
                            </a:rPr>
                            <m:t>−2</m:t>
                          </m:r>
                          <m:r>
                            <a:rPr lang="tr-TR" b="0" i="1" smtClean="0">
                              <a:latin typeface="Cambria Math" panose="02040503050406030204" pitchFamily="18" charset="0"/>
                            </a:rPr>
                            <m:t>∗0</m:t>
                          </m:r>
                          <m:r>
                            <a:rPr lang="tr-TR" i="1">
                              <a:latin typeface="Cambria Math" panose="02040503050406030204" pitchFamily="18" charset="0"/>
                            </a:rPr>
                            <m:t>+</m:t>
                          </m:r>
                          <m:r>
                            <a:rPr lang="tr-TR" b="0" i="1" smtClean="0">
                              <a:latin typeface="Cambria Math" panose="02040503050406030204" pitchFamily="18" charset="0"/>
                            </a:rPr>
                            <m:t>100</m:t>
                          </m:r>
                        </m:e>
                      </m:d>
                      <m:r>
                        <a:rPr lang="tr-TR">
                          <a:latin typeface="Cambria Math" panose="02040503050406030204" pitchFamily="18" charset="0"/>
                        </a:rPr>
                        <m:t>+</m:t>
                      </m:r>
                      <m:r>
                        <a:rPr lang="tr-TR" b="0" i="1" smtClean="0">
                          <a:latin typeface="Cambria Math" panose="02040503050406030204" pitchFamily="18" charset="0"/>
                        </a:rPr>
                        <m:t>0=2.0875</m:t>
                      </m:r>
                    </m:oMath>
                  </m:oMathPara>
                </a14:m>
                <a:endParaRPr lang="tr-TR" b="1" dirty="0" smtClean="0"/>
              </a:p>
              <a:p>
                <a:pPr marL="109728" indent="0">
                  <a:buNone/>
                </a:pPr>
                <a14:m>
                  <m:oMathPara xmlns:m="http://schemas.openxmlformats.org/officeDocument/2006/math">
                    <m:oMathParaPr>
                      <m:jc m:val="centerGroup"/>
                    </m:oMathParaPr>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2</m:t>
                          </m:r>
                        </m:sub>
                        <m:sup>
                          <m:r>
                            <a:rPr lang="tr-TR" i="1">
                              <a:latin typeface="Cambria Math" panose="02040503050406030204" pitchFamily="18" charset="0"/>
                            </a:rPr>
                            <m:t>1</m:t>
                          </m:r>
                        </m:sup>
                      </m:sSubSup>
                      <m:r>
                        <a:rPr lang="tr-TR">
                          <a:latin typeface="Cambria Math" panose="02040503050406030204" pitchFamily="18" charset="0"/>
                        </a:rPr>
                        <m:t>=</m:t>
                      </m:r>
                      <m:r>
                        <m:rPr>
                          <m:sty m:val="p"/>
                        </m:rPr>
                        <a:rPr lang="el-GR" i="1">
                          <a:latin typeface="Cambria Math" panose="02040503050406030204" pitchFamily="18" charset="0"/>
                          <a:ea typeface="Cambria Math" panose="02040503050406030204" pitchFamily="18" charset="0"/>
                        </a:rPr>
                        <m:t>λ</m:t>
                      </m:r>
                      <m:d>
                        <m:dPr>
                          <m:ctrlPr>
                            <a:rPr lang="tr-TR" i="1">
                              <a:latin typeface="Cambria Math" panose="02040503050406030204" pitchFamily="18" charset="0"/>
                            </a:rPr>
                          </m:ctrlPr>
                        </m:dPr>
                        <m:e>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3</m:t>
                              </m:r>
                            </m:sub>
                            <m:sup>
                              <m:r>
                                <a:rPr lang="tr-TR" b="0" i="1" smtClean="0">
                                  <a:latin typeface="Cambria Math" panose="02040503050406030204" pitchFamily="18" charset="0"/>
                                </a:rPr>
                                <m:t>0</m:t>
                              </m:r>
                            </m:sup>
                          </m:sSubSup>
                          <m:r>
                            <a:rPr lang="tr-TR" i="1">
                              <a:latin typeface="Cambria Math" panose="02040503050406030204" pitchFamily="18" charset="0"/>
                            </a:rPr>
                            <m:t>−2</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2</m:t>
                              </m:r>
                            </m:sub>
                            <m:sup>
                              <m:r>
                                <a:rPr lang="tr-TR" b="0" i="1" smtClean="0">
                                  <a:latin typeface="Cambria Math" panose="02040503050406030204" pitchFamily="18" charset="0"/>
                                </a:rPr>
                                <m:t>0</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1</m:t>
                              </m:r>
                            </m:sub>
                            <m:sup>
                              <m:r>
                                <a:rPr lang="tr-TR" b="0" i="1" smtClean="0">
                                  <a:latin typeface="Cambria Math" panose="02040503050406030204" pitchFamily="18" charset="0"/>
                                </a:rPr>
                                <m:t>0</m:t>
                              </m:r>
                            </m:sup>
                          </m:sSubSup>
                        </m:e>
                      </m:d>
                      <m:r>
                        <a:rPr lang="tr-TR">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2</m:t>
                          </m:r>
                        </m:sub>
                        <m:sup>
                          <m:r>
                            <a:rPr lang="tr-TR" b="0" i="1" smtClean="0">
                              <a:latin typeface="Cambria Math" panose="02040503050406030204" pitchFamily="18" charset="0"/>
                            </a:rPr>
                            <m:t>0</m:t>
                          </m:r>
                        </m:sup>
                      </m:sSubSup>
                      <m:r>
                        <a:rPr lang="tr-TR" b="0" i="1" smtClean="0">
                          <a:latin typeface="Cambria Math" panose="02040503050406030204" pitchFamily="18" charset="0"/>
                        </a:rPr>
                        <m:t>=0</m:t>
                      </m:r>
                    </m:oMath>
                  </m:oMathPara>
                </a14:m>
                <a:endParaRPr lang="tr-TR" b="1" dirty="0" smtClean="0"/>
              </a:p>
              <a:p>
                <a:pPr marL="109728" indent="0">
                  <a:buNone/>
                </a:pPr>
                <a14:m>
                  <m:oMathPara xmlns:m="http://schemas.openxmlformats.org/officeDocument/2006/math">
                    <m:oMathParaPr>
                      <m:jc m:val="centerGroup"/>
                    </m:oMathParaPr>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3</m:t>
                          </m:r>
                        </m:sub>
                        <m:sup>
                          <m:r>
                            <a:rPr lang="tr-TR" i="1">
                              <a:latin typeface="Cambria Math" panose="02040503050406030204" pitchFamily="18" charset="0"/>
                            </a:rPr>
                            <m:t>1</m:t>
                          </m:r>
                        </m:sup>
                      </m:sSubSup>
                      <m:r>
                        <a:rPr lang="tr-TR">
                          <a:latin typeface="Cambria Math" panose="02040503050406030204" pitchFamily="18" charset="0"/>
                        </a:rPr>
                        <m:t>=</m:t>
                      </m:r>
                      <m:r>
                        <m:rPr>
                          <m:sty m:val="p"/>
                        </m:rPr>
                        <a:rPr lang="el-GR" i="1">
                          <a:latin typeface="Cambria Math" panose="02040503050406030204" pitchFamily="18" charset="0"/>
                          <a:ea typeface="Cambria Math" panose="02040503050406030204" pitchFamily="18" charset="0"/>
                        </a:rPr>
                        <m:t>λ</m:t>
                      </m:r>
                      <m:d>
                        <m:dPr>
                          <m:ctrlPr>
                            <a:rPr lang="tr-TR" i="1">
                              <a:latin typeface="Cambria Math" panose="02040503050406030204" pitchFamily="18" charset="0"/>
                            </a:rPr>
                          </m:ctrlPr>
                        </m:dPr>
                        <m:e>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4</m:t>
                              </m:r>
                            </m:sub>
                            <m:sup>
                              <m:r>
                                <a:rPr lang="tr-TR" i="1">
                                  <a:latin typeface="Cambria Math" panose="02040503050406030204" pitchFamily="18" charset="0"/>
                                </a:rPr>
                                <m:t>0</m:t>
                              </m:r>
                            </m:sup>
                          </m:sSubSup>
                          <m:r>
                            <a:rPr lang="tr-TR" i="1">
                              <a:latin typeface="Cambria Math" panose="02040503050406030204" pitchFamily="18" charset="0"/>
                            </a:rPr>
                            <m:t>−2</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3</m:t>
                              </m:r>
                            </m:sub>
                            <m:sup>
                              <m:r>
                                <a:rPr lang="tr-TR" i="1">
                                  <a:latin typeface="Cambria Math" panose="02040503050406030204" pitchFamily="18" charset="0"/>
                                </a:rPr>
                                <m:t>0</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2</m:t>
                              </m:r>
                            </m:sub>
                            <m:sup>
                              <m:r>
                                <a:rPr lang="tr-TR" i="1">
                                  <a:latin typeface="Cambria Math" panose="02040503050406030204" pitchFamily="18" charset="0"/>
                                </a:rPr>
                                <m:t>0</m:t>
                              </m:r>
                            </m:sup>
                          </m:sSubSup>
                        </m:e>
                      </m:d>
                      <m:r>
                        <a:rPr lang="tr-TR">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3</m:t>
                          </m:r>
                        </m:sub>
                        <m:sup>
                          <m:r>
                            <a:rPr lang="tr-TR" i="1">
                              <a:latin typeface="Cambria Math" panose="02040503050406030204" pitchFamily="18" charset="0"/>
                            </a:rPr>
                            <m:t>0</m:t>
                          </m:r>
                        </m:sup>
                      </m:sSubSup>
                      <m:r>
                        <a:rPr lang="tr-TR" i="1">
                          <a:latin typeface="Cambria Math" panose="02040503050406030204" pitchFamily="18" charset="0"/>
                        </a:rPr>
                        <m:t>=0</m:t>
                      </m:r>
                    </m:oMath>
                  </m:oMathPara>
                </a14:m>
                <a:endParaRPr lang="tr-TR" b="1" dirty="0"/>
              </a:p>
              <a:p>
                <a:pPr marL="109728" indent="0">
                  <a:buNone/>
                </a:pPr>
                <a14:m>
                  <m:oMathPara xmlns:m="http://schemas.openxmlformats.org/officeDocument/2006/math">
                    <m:oMathParaPr>
                      <m:jc m:val="centerGroup"/>
                    </m:oMathParaPr>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b="0" i="1" smtClean="0">
                              <a:latin typeface="Cambria Math" panose="02040503050406030204" pitchFamily="18" charset="0"/>
                            </a:rPr>
                            <m:t>4</m:t>
                          </m:r>
                        </m:sub>
                        <m:sup>
                          <m:r>
                            <a:rPr lang="tr-TR" i="1">
                              <a:latin typeface="Cambria Math" panose="02040503050406030204" pitchFamily="18" charset="0"/>
                            </a:rPr>
                            <m:t>1</m:t>
                          </m:r>
                        </m:sup>
                      </m:sSubSup>
                      <m:r>
                        <a:rPr lang="tr-TR">
                          <a:latin typeface="Cambria Math" panose="02040503050406030204" pitchFamily="18" charset="0"/>
                        </a:rPr>
                        <m:t>=</m:t>
                      </m:r>
                      <m:r>
                        <a:rPr lang="tr-TR" i="1">
                          <a:latin typeface="Cambria Math" panose="02040503050406030204" pitchFamily="18" charset="0"/>
                          <a:ea typeface="Cambria Math" panose="02040503050406030204" pitchFamily="18" charset="0"/>
                        </a:rPr>
                        <m:t>0.020875</m:t>
                      </m:r>
                      <m:d>
                        <m:dPr>
                          <m:ctrlPr>
                            <a:rPr lang="tr-TR" i="1">
                              <a:latin typeface="Cambria Math" panose="02040503050406030204" pitchFamily="18" charset="0"/>
                            </a:rPr>
                          </m:ctrlPr>
                        </m:dPr>
                        <m:e>
                          <m:r>
                            <a:rPr lang="tr-TR" i="1" smtClean="0">
                              <a:latin typeface="Cambria Math" panose="02040503050406030204" pitchFamily="18" charset="0"/>
                            </a:rPr>
                            <m:t>5</m:t>
                          </m:r>
                          <m:r>
                            <a:rPr lang="tr-TR" b="0" i="1" smtClean="0">
                              <a:latin typeface="Cambria Math" panose="02040503050406030204" pitchFamily="18" charset="0"/>
                            </a:rPr>
                            <m:t>0</m:t>
                          </m:r>
                          <m:r>
                            <a:rPr lang="tr-TR" i="1">
                              <a:latin typeface="Cambria Math" panose="02040503050406030204" pitchFamily="18" charset="0"/>
                            </a:rPr>
                            <m:t>−2</m:t>
                          </m:r>
                          <m:r>
                            <a:rPr lang="tr-TR" b="0" i="1" smtClean="0">
                              <a:latin typeface="Cambria Math" panose="02040503050406030204" pitchFamily="18" charset="0"/>
                            </a:rPr>
                            <m:t>∗</m:t>
                          </m:r>
                          <m:r>
                            <a:rPr lang="tr-TR" i="1" smtClean="0">
                              <a:latin typeface="Cambria Math" panose="02040503050406030204" pitchFamily="18" charset="0"/>
                            </a:rPr>
                            <m:t>0</m:t>
                          </m:r>
                          <m:r>
                            <a:rPr lang="tr-TR" i="1">
                              <a:latin typeface="Cambria Math" panose="02040503050406030204" pitchFamily="18" charset="0"/>
                            </a:rPr>
                            <m:t>+</m:t>
                          </m:r>
                          <m:r>
                            <a:rPr lang="tr-TR" i="1" smtClean="0">
                              <a:latin typeface="Cambria Math" panose="02040503050406030204" pitchFamily="18" charset="0"/>
                            </a:rPr>
                            <m:t>0</m:t>
                          </m:r>
                        </m:e>
                      </m:d>
                      <m:r>
                        <a:rPr lang="tr-TR">
                          <a:latin typeface="Cambria Math" panose="02040503050406030204" pitchFamily="18" charset="0"/>
                        </a:rPr>
                        <m:t>+</m:t>
                      </m:r>
                      <m:r>
                        <a:rPr lang="tr-TR" i="1" smtClean="0">
                          <a:latin typeface="Cambria Math" panose="02040503050406030204" pitchFamily="18" charset="0"/>
                        </a:rPr>
                        <m:t>0</m:t>
                      </m:r>
                      <m:r>
                        <a:rPr lang="tr-TR" i="1">
                          <a:latin typeface="Cambria Math" panose="02040503050406030204" pitchFamily="18" charset="0"/>
                        </a:rPr>
                        <m:t>=</m:t>
                      </m:r>
                      <m:r>
                        <a:rPr lang="tr-TR" i="1" smtClean="0">
                          <a:latin typeface="Cambria Math" panose="02040503050406030204" pitchFamily="18" charset="0"/>
                        </a:rPr>
                        <m:t>1</m:t>
                      </m:r>
                      <m:r>
                        <a:rPr lang="tr-TR" b="0" i="1" smtClean="0">
                          <a:latin typeface="Cambria Math" panose="02040503050406030204" pitchFamily="18" charset="0"/>
                        </a:rPr>
                        <m:t>.0438</m:t>
                      </m:r>
                    </m:oMath>
                  </m:oMathPara>
                </a14:m>
                <a:endParaRPr lang="tr-TR" b="1" dirty="0"/>
              </a:p>
              <a:p>
                <a:pPr marL="109728" indent="0">
                  <a:buNone/>
                </a:pPr>
                <a:endParaRPr lang="tr-TR" dirty="0"/>
              </a:p>
              <a:p>
                <a:pPr marL="109728" indent="0">
                  <a:buNone/>
                </a:pPr>
                <a:endParaRPr lang="tr-TR" b="1" dirty="0" smtClean="0"/>
              </a:p>
              <a:p>
                <a:pPr marL="109728" indent="0">
                  <a:buNone/>
                </a:pPr>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rotWithShape="0">
                <a:blip r:embed="rId2"/>
                <a:stretch>
                  <a:fillRect t="-906"/>
                </a:stretch>
              </a:blipFill>
            </p:spPr>
            <p:txBody>
              <a:bodyPr/>
              <a:lstStyle/>
              <a:p>
                <a:r>
                  <a:rPr lang="tr-TR">
                    <a:noFill/>
                  </a:rPr>
                  <a:t> </a:t>
                </a:r>
              </a:p>
            </p:txBody>
          </p:sp>
        </mc:Fallback>
      </mc:AlternateContent>
    </p:spTree>
    <p:extLst>
      <p:ext uri="{BB962C8B-B14F-4D97-AF65-F5344CB8AC3E}">
        <p14:creationId xmlns:p14="http://schemas.microsoft.com/office/powerpoint/2010/main" val="145609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ğitim sunusu">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5310_TF03460604" id="{B907DBB3-4E67-4415-ADAE-0DCAA6E8B6F3}" vid="{1830F63D-7166-45C8-9B0B-CAE90AE85AA8}"/>
    </a:ext>
  </a:extLst>
</a:theme>
</file>

<file path=ppt/theme/theme2.xml><?xml version="1.0" encoding="utf-8"?>
<a:theme xmlns:a="http://schemas.openxmlformats.org/drawingml/2006/main" name="Ofis Teması">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Eğitim sunusu</Template>
  <TotalTime>8578</TotalTime>
  <Words>791</Words>
  <Application>Microsoft Office PowerPoint</Application>
  <PresentationFormat>Geniş ekran</PresentationFormat>
  <Paragraphs>185</Paragraphs>
  <Slides>22</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22</vt:i4>
      </vt:variant>
    </vt:vector>
  </HeadingPairs>
  <TitlesOfParts>
    <vt:vector size="29" baseType="lpstr">
      <vt:lpstr>Arial</vt:lpstr>
      <vt:lpstr>Calibri</vt:lpstr>
      <vt:lpstr>Cambria</vt:lpstr>
      <vt:lpstr>Cambria Math</vt:lpstr>
      <vt:lpstr>Georgia</vt:lpstr>
      <vt:lpstr>Wingdings 2</vt:lpstr>
      <vt:lpstr>Eğitim sunusu</vt:lpstr>
      <vt:lpstr>MÜHENDİSLİKTE SAYISAL YÖNTEMLER Kısmi Diferansiyel Denklemler</vt:lpstr>
      <vt:lpstr>Kısmi Diferansiyel Denklemler</vt:lpstr>
      <vt:lpstr>Örnek bir Parabolik Durum Problemi</vt:lpstr>
      <vt:lpstr>Sonlu Fark: Parabolik Denklemler</vt:lpstr>
      <vt:lpstr>Uzun, İnce ve Yalıtılmış Çubukta Sıcaklık Yayılımı</vt:lpstr>
      <vt:lpstr>Uzun, İnce ve Yalıtılmış Çubukta Sıcaklık Yayılımının Çözümü</vt:lpstr>
      <vt:lpstr>Açık Yöntemler</vt:lpstr>
      <vt:lpstr>Açık Yöntemler</vt:lpstr>
      <vt:lpstr>Örnek:</vt:lpstr>
      <vt:lpstr>Örnek:</vt:lpstr>
      <vt:lpstr>Yakınsama ve Kararlılık</vt:lpstr>
      <vt:lpstr>Yakınsama ve Kararlılık</vt:lpstr>
      <vt:lpstr>Türev Sınır Koşulları</vt:lpstr>
      <vt:lpstr>Basit Kapalı Yöntem</vt:lpstr>
      <vt:lpstr>Basit Kapalı Yöntem</vt:lpstr>
      <vt:lpstr>Basit Kapalı Yöntem</vt:lpstr>
      <vt:lpstr>Isı İletimi Denkleminin Basit Kapalı Çözümü</vt:lpstr>
      <vt:lpstr>Isı İletimi Denkleminin Basit Kapalı Çözümü</vt:lpstr>
      <vt:lpstr>Crank-Nicholson Yöntemi</vt:lpstr>
      <vt:lpstr>Crank-Nicholson Yöntemi</vt:lpstr>
      <vt:lpstr>Isı İletimi Denklemi için Crank-Nicholson Çözümü</vt:lpstr>
      <vt:lpstr>Çözümlerin Karşılaştırılması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SAYISAL YÖNTEMLER</dc:title>
  <dc:creator>Nurdan Bilgin</dc:creator>
  <cp:lastModifiedBy>Nurdan Bilgin</cp:lastModifiedBy>
  <cp:revision>674</cp:revision>
  <dcterms:created xsi:type="dcterms:W3CDTF">2018-01-23T10:11:14Z</dcterms:created>
  <dcterms:modified xsi:type="dcterms:W3CDTF">2018-12-19T13:04:22Z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