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378" y="-19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0.png"/><Relationship Id="rId21" Type="http://schemas.openxmlformats.org/officeDocument/2006/relationships/image" Target="../media/image45.png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image" Target="../media/image17.png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9.png"/><Relationship Id="rId10" Type="http://schemas.openxmlformats.org/officeDocument/2006/relationships/image" Target="../media/image33.png"/><Relationship Id="rId19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Relationship Id="rId14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25.11.2019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25.11.2019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2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emf"/><Relationship Id="rId4" Type="http://schemas.openxmlformats.org/officeDocument/2006/relationships/package" Target="../embeddings/Microsoft_Excel_Worksheet1.xls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smtClean="0"/>
              <a:t>MÜHENDİSLİKTE SAYISAL </a:t>
            </a:r>
            <a:r>
              <a:rPr lang="tr-TR" dirty="0" smtClean="0"/>
              <a:t>YÖNTEMLER</a:t>
            </a:r>
            <a:br>
              <a:rPr lang="tr-TR" dirty="0" smtClean="0"/>
            </a:br>
            <a:r>
              <a:rPr lang="tr-TR" sz="2800" dirty="0" smtClean="0"/>
              <a:t>Sayısal Türev ve İntegral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1.570796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83502" y="3009784"/>
              <a:ext cx="9105560" cy="188214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2763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63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763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7639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k=1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b="0" dirty="0" smtClean="0"/>
                            <a:t>k=2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b="0" dirty="0" smtClean="0"/>
                            <a:t>k=3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k=4</a:t>
                          </a:r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=2.094395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=1.998571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1,4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=2.000006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=1.570796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=2.004560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=1.999984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=1.896119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=2.000270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=1.974232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683023"/>
                  </p:ext>
                </p:extLst>
              </p:nvPr>
            </p:nvGraphicFramePr>
            <p:xfrm>
              <a:off x="1183502" y="3009784"/>
              <a:ext cx="9105560" cy="188214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276390"/>
                    <a:gridCol w="2276390"/>
                    <a:gridCol w="2276390"/>
                    <a:gridCol w="227639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tr-TR" b="0" dirty="0" smtClean="0"/>
                            <a:t>k=1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b="0" dirty="0" smtClean="0"/>
                            <a:t>k=2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b="0" dirty="0" smtClean="0"/>
                            <a:t>k=3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tr-TR" b="0" dirty="0" smtClean="0"/>
                            <a:t>k=4</a:t>
                          </a:r>
                          <a:endParaRPr lang="tr-TR" b="0" dirty="0"/>
                        </a:p>
                      </a:txBody>
                      <a:tcPr/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6452" r="-299733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68" t="-106452" r="-200536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33" t="-106452" r="-100000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536" t="-106452" r="-268" b="-303226"/>
                          </a:stretch>
                        </a:blipFill>
                      </a:tcPr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03175" r="-299733" b="-1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68" t="-203175" r="-200536" b="-1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733" t="-203175" r="-100000" b="-1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08065" r="-29973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68" t="-308065" r="-20053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408065" r="-299733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86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2.000006−1.999984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2.000006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∗100=1.1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sonuçlara erişmek için, trapez kuralını uygulasa idik n=524 aralığa ihtiyaç duyacaktık. </a:t>
                </a:r>
                <a:r>
                  <a:rPr lang="tr-TR" dirty="0" err="1" smtClean="0"/>
                  <a:t>Romberg</a:t>
                </a:r>
                <a:r>
                  <a:rPr lang="tr-TR" dirty="0" smtClean="0"/>
                  <a:t> integrali ile fonksiyonu sadece 9 kere değerlendirdik ve bir dizi aritmetik işlemle istediğimiz sonuca ulaştık.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7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Kareleme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Daha önce öğrendiğimiz Newton-</a:t>
                </a:r>
                <a:r>
                  <a:rPr lang="tr-TR" dirty="0" err="1" smtClean="0"/>
                  <a:t>Cotes</a:t>
                </a:r>
                <a:r>
                  <a:rPr lang="tr-TR" dirty="0" smtClean="0"/>
                  <a:t> formüllerinin özelliği, eşit aralıklı verilere dayanmasıdır.</a:t>
                </a:r>
              </a:p>
              <a:p>
                <a:r>
                  <a:rPr lang="tr-TR" dirty="0" smtClean="0"/>
                  <a:t>Trapez kuralı, integral aralığının uçlarındaki fonksiyon değerini birleştiren düz doğrunun altında kalan alanın hesaplanması ilkesine dayanmaktadır.</a:t>
                </a:r>
              </a:p>
              <a:p>
                <a:r>
                  <a:rPr lang="tr-TR" dirty="0" smtClean="0"/>
                  <a:t>Bu alanı hesaplamak için, aşağıdaki formül kullanılmakta idi.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brk m:alnAt="23"/>
                        </m:rP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71" y="3223810"/>
            <a:ext cx="5040000" cy="32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Kareleme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26671"/>
            <a:ext cx="10972800" cy="5382550"/>
          </a:xfrm>
        </p:spPr>
        <p:txBody>
          <a:bodyPr/>
          <a:lstStyle/>
          <a:p>
            <a:r>
              <a:rPr lang="tr-TR" dirty="0" smtClean="0"/>
              <a:t>Şimdi sabit nokta kuralını kaldıralım. Şekildeki gibi eğri üzerinde herhangi iki noktayı birleştiren düz doğrunun altında kalan alanı hesaplayalım.</a:t>
            </a:r>
          </a:p>
          <a:p>
            <a:r>
              <a:rPr lang="tr-TR" dirty="0" smtClean="0"/>
              <a:t>Eğer bu noktaların yerini akıllıca seçersek, pozitif ve negatif alanları dengeleyen düz bir doğru belirleyebiliriz.</a:t>
            </a:r>
          </a:p>
          <a:p>
            <a:r>
              <a:rPr lang="tr-TR" dirty="0" smtClean="0"/>
              <a:t>Böylece daha iyi bir integral tahmini yapabiliriz.</a:t>
            </a:r>
          </a:p>
          <a:p>
            <a:pPr marL="109728" indent="0">
              <a:buNone/>
            </a:pPr>
            <a:endParaRPr lang="tr-TR" dirty="0"/>
          </a:p>
        </p:txBody>
      </p:sp>
      <p:grpSp>
        <p:nvGrpSpPr>
          <p:cNvPr id="8" name="Grup 7"/>
          <p:cNvGrpSpPr/>
          <p:nvPr/>
        </p:nvGrpSpPr>
        <p:grpSpPr>
          <a:xfrm>
            <a:off x="1060195" y="3189606"/>
            <a:ext cx="4936951" cy="3171334"/>
            <a:chOff x="1159049" y="3301430"/>
            <a:chExt cx="4936951" cy="3171334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9049" y="3301430"/>
              <a:ext cx="4936951" cy="3171334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3476368" y="3978875"/>
              <a:ext cx="48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+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4699687" y="3794209"/>
              <a:ext cx="48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-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2166552" y="4928286"/>
              <a:ext cx="48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-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6301946" y="3189606"/>
            <a:ext cx="5577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Gauss Kareleme: Bu stratejiyi kullanan yöntemlere verilen genel isimdir. Biz bu derste </a:t>
            </a:r>
            <a:r>
              <a:rPr lang="tr-TR" sz="2400" b="1" dirty="0" smtClean="0">
                <a:solidFill>
                  <a:srgbClr val="FF0000"/>
                </a:solidFill>
              </a:rPr>
              <a:t>Gauss-</a:t>
            </a:r>
            <a:r>
              <a:rPr lang="tr-TR" sz="2400" b="1" dirty="0" err="1" smtClean="0">
                <a:solidFill>
                  <a:srgbClr val="FF0000"/>
                </a:solidFill>
              </a:rPr>
              <a:t>Legendre</a:t>
            </a:r>
            <a:r>
              <a:rPr lang="tr-TR" sz="2400" dirty="0" smtClean="0"/>
              <a:t> formülleri diye anılan yöntemi tartışacağız.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271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</a:t>
            </a:r>
            <a:r>
              <a:rPr lang="tr-TR" dirty="0" err="1" smtClean="0"/>
              <a:t>Legendre</a:t>
            </a:r>
            <a:r>
              <a:rPr lang="tr-TR" dirty="0" smtClean="0"/>
              <a:t> Formülleri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formülleri aşağıdaki fonksiyonun katsayılarını bulma stratejisi üzerine kuruludur.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Trapez kuralını hatırlarsak;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5" y="3612769"/>
            <a:ext cx="3600000" cy="24400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719" y="3612769"/>
            <a:ext cx="3600000" cy="302708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023719" y="3612769"/>
            <a:ext cx="3682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</a:rPr>
              <a:t>Her iki integralde, trapez kuralı ile tam olarak hesaplanabilmektedir; a.)’da y=1 fonksiyonunun yani bir sabitin integralini, b.)’de ise y=x fonksiyonunun integralini görmekteyiz.</a:t>
            </a:r>
          </a:p>
        </p:txBody>
      </p:sp>
    </p:spTree>
    <p:extLst>
      <p:ext uri="{BB962C8B-B14F-4D97-AF65-F5344CB8AC3E}">
        <p14:creationId xmlns:p14="http://schemas.microsoft.com/office/powerpoint/2010/main" val="1717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</a:t>
            </a:r>
            <a:r>
              <a:rPr lang="tr-TR" dirty="0" err="1"/>
              <a:t>Legendre</a:t>
            </a:r>
            <a:r>
              <a:rPr lang="tr-TR" dirty="0"/>
              <a:t> Formülleri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Gauss-</a:t>
                </a:r>
                <a:r>
                  <a:rPr lang="tr-TR" dirty="0" err="1"/>
                  <a:t>Legendre</a:t>
                </a:r>
                <a:r>
                  <a:rPr lang="tr-TR" dirty="0"/>
                  <a:t> formülleri aşağıdaki fonksiyonun katsayılarını bulma stratejisi üzerine kuruludur.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Ancak, trapez kuralının tersine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bilinmeyen katsayılardır. Ek olarak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’de bilinmemektedir. Dört bilinmeyen olduğuna göre çözüm için dört denkleme ihtiyacımız var.</a:t>
                </a:r>
              </a:p>
              <a:p>
                <a:r>
                  <a:rPr lang="tr-TR" dirty="0" smtClean="0"/>
                  <a:t>Trapez </a:t>
                </a:r>
                <a:r>
                  <a:rPr lang="tr-TR" dirty="0"/>
                  <a:t>kuralı ile </a:t>
                </a:r>
                <a:r>
                  <a:rPr lang="tr-TR" dirty="0" smtClean="0"/>
                  <a:t>örneklediğimiz gibi yukarıdaki formülü hem sabit hem de doğrusal bir integralin çözümünde kullanabiliyorduk; şimdi ise dört denklem yazmak için bu integral sayısını artıracağız. Aynı formülü sabit, doğrusal, parabolik ve kübik integral hesabı için yazacağız.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6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</a:t>
            </a:r>
            <a:r>
              <a:rPr lang="tr-TR" dirty="0" err="1"/>
              <a:t>Legendre</a:t>
            </a:r>
            <a:r>
              <a:rPr lang="tr-TR" dirty="0"/>
              <a:t> Formülleri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𝑠𝑎𝑏𝑖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@[−1, 1]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@[−1, 1]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p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@[−1, 1]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@[−1, 1]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3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</a:t>
            </a:r>
            <a:r>
              <a:rPr lang="tr-TR" dirty="0" err="1" smtClean="0"/>
              <a:t>Legendre</a:t>
            </a:r>
            <a:r>
              <a:rPr lang="tr-TR" dirty="0" smtClean="0"/>
              <a:t> Formülleri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023287" y="4407243"/>
                <a:ext cx="8559113" cy="2310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2"/>
                    </a:solidFill>
                  </a:rPr>
                  <a:t>Problemimiz bu dört denklemin çözülüp, bilinmeyen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</a:rPr>
                  <a:t> değerlerinin bulunması haline dönüştü;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2"/>
                    </a:solidFill>
                  </a:rPr>
                  <a:t>Bu denklemlerin çözümü;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tr-TR" sz="2400" dirty="0">
                    <a:solidFill>
                      <a:schemeClr val="tx2"/>
                    </a:solidFill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</a:rPr>
                  <a:t> sonucunu vermektedir.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2400" dirty="0" smtClean="0">
                    <a:solidFill>
                      <a:schemeClr val="tx2"/>
                    </a:solidFill>
                  </a:rPr>
                  <a:t>İlginç bir sonuca ulaşmış olduk;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tr-TR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tr-TR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287" y="4407243"/>
                <a:ext cx="8559113" cy="2310376"/>
              </a:xfrm>
              <a:prstGeom prst="rect">
                <a:avLst/>
              </a:prstGeom>
              <a:blipFill rotWithShape="0">
                <a:blip r:embed="rId3"/>
                <a:stretch>
                  <a:fillRect l="-997" t="-2111" r="-855" b="-7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9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Legendre</a:t>
            </a:r>
            <a:r>
              <a:rPr lang="tr-TR" dirty="0" smtClean="0"/>
              <a:t> Formülleri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Her zaman karşılaşılacak integraller [-1,1] aralığında olmayacağına göre [</a:t>
                </a:r>
                <a:r>
                  <a:rPr lang="tr-TR" dirty="0" err="1" smtClean="0"/>
                  <a:t>a,b</a:t>
                </a:r>
                <a:r>
                  <a:rPr lang="tr-TR" dirty="0" smtClean="0"/>
                  <a:t>] gibi herhangi bir aralık verildiğinde ne yapmalıyız;</a:t>
                </a:r>
              </a:p>
              <a:p>
                <a:r>
                  <a:rPr lang="tr-TR" dirty="0" smtClean="0"/>
                  <a:t>Bir dönüşüm uygulamalıyız;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brk m:alnAt="23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Dikkat ederseniz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dirty="0" smtClean="0"/>
                  <a:t> yerine -1 yazdığımızda alt limit a’yı; 1 yazdığımızda üst limit b’yi elde ederiz.</a:t>
                </a:r>
              </a:p>
              <a:p>
                <a:r>
                  <a:rPr lang="tr-TR" dirty="0" smtClean="0"/>
                  <a:t>Yukarıdaki ifadenin türevi alındığında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Herhangi bir aralıkta integrali alınacak herhangi bir integral ifadesinde yukarıdaki dönüşüm yapılarak; gauss 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formülleri kullanılabilir.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2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Legendre</a:t>
            </a:r>
            <a:r>
              <a:rPr lang="tr-TR" dirty="0" smtClean="0"/>
              <a:t> 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/>
                  <a:t> fonksiyonunun integralini 1’den 2’ye kadar </a:t>
                </a:r>
                <a:r>
                  <a:rPr lang="tr-TR" dirty="0" smtClean="0"/>
                  <a:t>gauss-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formüllerini uygulayarak bulunuz. Not: integralin gerçek değerinin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0.486</m:t>
                    </m:r>
                  </m:oMath>
                </a14:m>
                <a:r>
                  <a:rPr lang="tr-TR" dirty="0" smtClean="0"/>
                  <a:t> olduğunu hatırlayın.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Dönüşüm için önce fonksiyonda x ve dx ifadelerinin yerine bulduğumuz dönüşüm ifadelerini yazacağız.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1.5+0.5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1.5+0.5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1.5+0.5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1.5+0.5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 algn="r" fontAlgn="b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dirty="0"/>
                        <m:t>0</m:t>
                      </m:r>
                      <m:r>
                        <m:rPr>
                          <m:nor/>
                        </m:rPr>
                        <a:rPr lang="tr-TR" b="0" i="0" dirty="0" smtClean="0"/>
                        <m:t>.</m:t>
                      </m:r>
                      <m:r>
                        <m:rPr>
                          <m:nor/>
                        </m:rPr>
                        <a:rPr lang="tr-TR" dirty="0"/>
                        <m:t>218484</m:t>
                      </m:r>
                      <m:r>
                        <m:rPr>
                          <m:nor/>
                        </m:rPr>
                        <a:rPr lang="tr-TR" b="0" i="0" dirty="0" smtClean="0"/>
                        <m:t> </m:t>
                      </m:r>
                      <m:r>
                        <m:rPr>
                          <m:nor/>
                        </m:rPr>
                        <a:rPr lang="tr-TR" b="0" i="0" dirty="0" smtClean="0"/>
                        <m:t>ve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dirty="0"/>
                        <m:t>0</m:t>
                      </m:r>
                      <m:r>
                        <m:rPr>
                          <m:nor/>
                        </m:rPr>
                        <a:rPr lang="tr-TR" b="0" i="0" dirty="0" smtClean="0"/>
                        <m:t>.</m:t>
                      </m:r>
                      <m:r>
                        <m:rPr>
                          <m:nor/>
                        </m:rPr>
                        <a:rPr lang="tr-TR" dirty="0"/>
                        <m:t>267437</m:t>
                      </m:r>
                    </m:oMath>
                  </m:oMathPara>
                </a14:m>
                <a:endParaRPr lang="tr-TR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109728" indent="0" algn="r" fontAlgn="b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m:rPr>
                          <m:nor/>
                        </m:rPr>
                        <a:rPr lang="tr-TR" dirty="0"/>
                        <m:t>0.218484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tr-TR" dirty="0"/>
                        <m:t>0.267437</m:t>
                      </m:r>
                      <m:r>
                        <m:rPr>
                          <m:nor/>
                        </m:rPr>
                        <a:rPr lang="tr-TR" b="0" i="0" dirty="0" smtClean="0"/>
                        <m:t>=</m:t>
                      </m:r>
                      <m:r>
                        <m:rPr>
                          <m:nor/>
                        </m:rPr>
                        <a:rPr lang="tr-TR" dirty="0"/>
                        <m:t>0</m:t>
                      </m:r>
                      <m:r>
                        <m:rPr>
                          <m:nor/>
                        </m:rPr>
                        <a:rPr lang="tr-TR" b="0" i="0" dirty="0" smtClean="0"/>
                        <m:t>.</m:t>
                      </m:r>
                      <m:r>
                        <m:rPr>
                          <m:nor/>
                        </m:rPr>
                        <a:rPr lang="tr-TR" dirty="0"/>
                        <m:t>485921</m:t>
                      </m:r>
                    </m:oMath>
                  </m:oMathPara>
                </a14:m>
                <a:endParaRPr lang="tr-TR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109728" indent="0" algn="r" fontAlgn="b">
                  <a:buNone/>
                </a:pPr>
                <a:endParaRPr lang="tr-TR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109728" indent="0" algn="r" fontAlgn="b">
                  <a:buNone/>
                </a:pPr>
                <a:endParaRPr lang="tr-TR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9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Eşitliklerin İntegrali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İntegre</a:t>
            </a:r>
            <a:r>
              <a:rPr lang="tr-TR" dirty="0" smtClean="0"/>
              <a:t> edilecek fonksiyon biliniyor, ancak analitik olarak hesaplanması zor yada imkansız ise sayısal yöntemlere başvurabileceğimizi söylemiştik.</a:t>
            </a:r>
          </a:p>
          <a:p>
            <a:r>
              <a:rPr lang="tr-TR" dirty="0" smtClean="0"/>
              <a:t>Geçen derslerimizde Newton-</a:t>
            </a:r>
            <a:r>
              <a:rPr lang="tr-TR" dirty="0" err="1" smtClean="0"/>
              <a:t>Cotes</a:t>
            </a:r>
            <a:r>
              <a:rPr lang="tr-TR" dirty="0" smtClean="0"/>
              <a:t> yöntemlerini tartıştık, bu yöntemlerinde fonksiyon biliniyorsa kullanılabileceğini gösterdik. </a:t>
            </a:r>
          </a:p>
          <a:p>
            <a:r>
              <a:rPr lang="tr-TR" dirty="0" smtClean="0"/>
              <a:t>İntegral sonucunu iyileştirmek üzere, aralık sayısını artırmanın belirli bir düzeye kadar iyileştirme sağladığını, adım sayısını çok daha azalttığımızda ise oluşan yuvarlama hataları nedeniyle sonucumuzun artık iyileşmediğini gözlemleyebiliriz.</a:t>
            </a:r>
          </a:p>
          <a:p>
            <a:r>
              <a:rPr lang="tr-TR" dirty="0" smtClean="0"/>
              <a:t>Bu durumu ortadan kaldırmak üzere yöntemler geliştirilmiştir.</a:t>
            </a:r>
          </a:p>
          <a:p>
            <a:pPr lvl="1"/>
            <a:r>
              <a:rPr lang="tr-TR" dirty="0" err="1" smtClean="0"/>
              <a:t>Richardson</a:t>
            </a:r>
            <a:r>
              <a:rPr lang="tr-TR" dirty="0" smtClean="0"/>
              <a:t> </a:t>
            </a:r>
            <a:r>
              <a:rPr lang="tr-TR" dirty="0" err="1" smtClean="0"/>
              <a:t>ekstrapolasyonuna</a:t>
            </a:r>
            <a:r>
              <a:rPr lang="tr-TR" dirty="0" smtClean="0"/>
              <a:t> dayanan </a:t>
            </a:r>
            <a:r>
              <a:rPr lang="tr-TR" b="1" dirty="0" err="1" smtClean="0"/>
              <a:t>Romberg</a:t>
            </a:r>
            <a:r>
              <a:rPr lang="tr-TR" b="1" dirty="0" smtClean="0"/>
              <a:t> integrali</a:t>
            </a:r>
          </a:p>
          <a:p>
            <a:pPr lvl="1"/>
            <a:r>
              <a:rPr lang="tr-TR" b="1" dirty="0" smtClean="0"/>
              <a:t>Gauss Kareleme yöntemi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548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Çok Noktalı Gauss-</a:t>
            </a:r>
            <a:r>
              <a:rPr lang="tr-TR" dirty="0" err="1" smtClean="0"/>
              <a:t>Legendre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5382550"/>
              </a:xfrm>
            </p:spPr>
            <p:txBody>
              <a:bodyPr/>
              <a:lstStyle/>
              <a:p>
                <a:r>
                  <a:rPr lang="tr-TR" dirty="0" smtClean="0"/>
                  <a:t>Yukarıda gösterilen belirsiz katsayıları bulma yöntemi ile benzer şekilde çok noktalı formüllerde üretilebilir.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n nokta sayısıdır.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5382550"/>
              </a:xfrm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121" y="2406594"/>
            <a:ext cx="6294006" cy="3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Çok Noktalı </a:t>
            </a:r>
            <a:r>
              <a:rPr lang="tr-TR" dirty="0" smtClean="0"/>
              <a:t>Gauss-</a:t>
            </a:r>
            <a:r>
              <a:rPr lang="tr-TR" dirty="0" err="1" smtClean="0"/>
              <a:t>Legendre</a:t>
            </a:r>
            <a:r>
              <a:rPr lang="tr-TR" dirty="0" smtClean="0"/>
              <a:t> için 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=0.2+25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−200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dirty="0">
                        <a:latin typeface="Cambria Math" panose="02040503050406030204" pitchFamily="18" charset="0"/>
                      </a:rPr>
                      <m:t>+675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−900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+400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tr-TR" dirty="0" smtClean="0"/>
                  <a:t> fonksiyonunun </a:t>
                </a:r>
                <a:r>
                  <a:rPr lang="tr-TR" dirty="0"/>
                  <a:t>integralini </a:t>
                </a:r>
                <a:r>
                  <a:rPr lang="tr-TR" dirty="0" smtClean="0"/>
                  <a:t>0’den 0.8’e </a:t>
                </a:r>
                <a:r>
                  <a:rPr lang="tr-TR" dirty="0"/>
                  <a:t>kadar </a:t>
                </a:r>
                <a:r>
                  <a:rPr lang="tr-TR" dirty="0" smtClean="0"/>
                  <a:t>3 noktalı gauss-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</a:t>
                </a:r>
                <a:r>
                  <a:rPr lang="tr-TR" dirty="0"/>
                  <a:t>formüllerini uygulayarak bulunuz. Not: integralin gerçek </a:t>
                </a:r>
                <a:r>
                  <a:rPr lang="tr-TR" dirty="0" smtClean="0"/>
                  <a:t>değeri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640533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olduğunu </a:t>
                </a:r>
                <a:r>
                  <a:rPr lang="tr-TR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tr-TR" dirty="0" smtClean="0"/>
                  <a:t>atırlayın.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 önce dönüşüm yapılır;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=0.4+0.4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=0.4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sz="16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sup>
                        <m:e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0.2+25</m:t>
                          </m:r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−200</m:t>
                          </m:r>
                          <m:sSup>
                            <m:sSup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600" dirty="0">
                              <a:latin typeface="Cambria Math" panose="02040503050406030204" pitchFamily="18" charset="0"/>
                            </a:rPr>
                            <m:t>+675</m:t>
                          </m:r>
                          <m:sSup>
                            <m:sSup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−900</m:t>
                          </m:r>
                          <m:sSup>
                            <m:sSup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+400</m:t>
                          </m:r>
                          <m:sSup>
                            <m:sSup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tr-T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0.2+25</m:t>
                              </m:r>
                              <m:d>
                                <m:dPr>
                                  <m:ctrlPr>
                                    <a:rPr lang="tr-TR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0.4+0.4</m:t>
                                  </m:r>
                                  <m:sSub>
                                    <m:sSubPr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−200</m:t>
                              </m:r>
                              <m:sSup>
                                <m:sSup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0.4+0.4</m:t>
                                      </m:r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600" dirty="0">
                                  <a:latin typeface="Cambria Math" panose="02040503050406030204" pitchFamily="18" charset="0"/>
                                </a:rPr>
                                <m:t>+675</m:t>
                              </m:r>
                              <m:sSup>
                                <m:sSup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0.4+0.4</m:t>
                                      </m:r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−900</m:t>
                              </m:r>
                              <m:sSup>
                                <m:sSup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0.4+0.4</m:t>
                                      </m:r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+400</m:t>
                              </m:r>
                              <m:sSup>
                                <m:sSup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  <m:t>0.4+0.4</m:t>
                                      </m:r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0.4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1600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609600" y="4260296"/>
          <a:ext cx="10972801" cy="1773920"/>
        </p:xfrm>
        <a:graphic>
          <a:graphicData uri="http://schemas.openxmlformats.org/drawingml/2006/table">
            <a:tbl>
              <a:tblPr/>
              <a:tblGrid>
                <a:gridCol w="110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0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522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Katsayılar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değerleri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  <a:b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x=0,4+0,4*x</a:t>
                      </a:r>
                      <a:r>
                        <a:rPr lang="tr-TR" sz="1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tr-T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f(x)=</a:t>
                      </a:r>
                      <a:b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(0,2+25x−200x^2+675x^3−900x^4+400x^5)*0,4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Katsayı*Fonk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75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-0,774596669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0,090161332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0,506342322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0,281301312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75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0,8888886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0,9824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0,873244161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75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0,774596669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0,709838668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0,874777679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0,485987638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75"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1,640533111</a:t>
                      </a:r>
                    </a:p>
                  </a:txBody>
                  <a:tcPr marL="6957" marR="6957" marT="69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4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Çok Noktalı Gauss-</a:t>
            </a:r>
            <a:r>
              <a:rPr lang="tr-TR" dirty="0" err="1"/>
              <a:t>Legendre</a:t>
            </a:r>
            <a:r>
              <a:rPr lang="tr-TR" dirty="0"/>
              <a:t> için Örnek </a:t>
            </a:r>
            <a:r>
              <a:rPr lang="tr-TR" dirty="0" smtClean="0"/>
              <a:t>Problem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/>
                  <a:t> fonksiyonunun integralini </a:t>
                </a:r>
                <a:r>
                  <a:rPr lang="tr-TR" dirty="0" smtClean="0"/>
                  <a:t>0’dan 3’e </a:t>
                </a:r>
                <a:r>
                  <a:rPr lang="tr-TR" dirty="0"/>
                  <a:t>kadar </a:t>
                </a:r>
                <a:r>
                  <a:rPr lang="tr-TR" dirty="0" smtClean="0"/>
                  <a:t>2, 3 ve 4 noktalı gauss-</a:t>
                </a:r>
                <a:r>
                  <a:rPr lang="tr-TR" dirty="0" err="1" smtClean="0"/>
                  <a:t>legendre</a:t>
                </a:r>
                <a:r>
                  <a:rPr lang="tr-TR" dirty="0" smtClean="0"/>
                  <a:t> </a:t>
                </a:r>
                <a:r>
                  <a:rPr lang="tr-TR" dirty="0"/>
                  <a:t>formüllerini uygulayarak bulunuz. Not: integralin gerçek değerinin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17107385</m:t>
                    </m:r>
                  </m:oMath>
                </a14:m>
                <a:r>
                  <a:rPr lang="tr-TR" dirty="0"/>
                  <a:t> olduğunu hatırlayın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Unutmayalım Önce Dönüşüm: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=1.5+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1.5+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1.5+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.5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1.5+1.5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1.5+1.5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6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Çok Noktalı Gauss-</a:t>
            </a:r>
            <a:r>
              <a:rPr lang="tr-TR" dirty="0" err="1"/>
              <a:t>Legendre</a:t>
            </a:r>
            <a:r>
              <a:rPr lang="tr-TR" dirty="0"/>
              <a:t> için Örnek Problem 2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2897195" y="1192214"/>
          <a:ext cx="6397609" cy="5381622"/>
        </p:xfrm>
        <a:graphic>
          <a:graphicData uri="http://schemas.openxmlformats.org/drawingml/2006/table">
            <a:tbl>
              <a:tblPr/>
              <a:tblGrid>
                <a:gridCol w="86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4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Noktalı Gauss-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Legendre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Katsayılar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değerleri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  <a:b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x=1,5+1,5*x</a:t>
                      </a:r>
                      <a:r>
                        <a:rPr lang="tr-T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f(x)=(x*e</a:t>
                      </a:r>
                      <a:r>
                        <a:rPr lang="tr-TR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)*1,5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Katsayı*Fonk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-0,577350269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0,633974596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1,79264702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1,79264702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0,577350269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2,366025404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37,81485498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37,81485498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39,607502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Noktalı Gauss-Legendre</a:t>
                      </a: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72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Katsayılar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değerleri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  <a:b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x=1,5+1,5*x</a:t>
                      </a:r>
                      <a:r>
                        <a:rPr lang="tr-T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f(x)=(x*e</a:t>
                      </a:r>
                      <a:r>
                        <a:rPr lang="tr-TR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)*1,5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Katsayı*Fonk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-0,774596669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0,338104997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0,711180733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0,395100439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0,8888886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10,08380041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8,963375228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0,774596669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2,661895004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57,1911055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31,77283893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41,1313146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0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Noktalı Gauss-Legendre</a:t>
                      </a:r>
                    </a:p>
                  </a:txBody>
                  <a:tcPr marL="5453" marR="5453" marT="54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072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Katsayılar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 değerleri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  <a:b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x=1,5+1,5*x</a:t>
                      </a:r>
                      <a:r>
                        <a:rPr lang="tr-T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f(x)=(x*e</a:t>
                      </a:r>
                      <a:r>
                        <a:rPr lang="tr-TR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)*1,5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Katsayı*Fonk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0,3478548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-0,861136312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0,208295532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0,384798007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0,133853834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0,6521452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-0,339981044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0,990028434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3,996711616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2,606436296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0,6521452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0,339981044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2,009971566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22,50094368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14,67388242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0,3478548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0,861136312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2,791704468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68,29399937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23,75639549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9005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41,17056804</a:t>
                      </a:r>
                    </a:p>
                  </a:txBody>
                  <a:tcPr marL="5453" marR="5453" marT="5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2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Sayısal Diferansiyel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Dönemin başından beri sayısal türev almayı kullanarak ilerliyoruz. Hatırlarsanız ilk dersimizde, Taylor serileri aracılığıyla, yaklaşık türev ifadesi geliştirmiştik, </a:t>
                </a:r>
                <a:r>
                  <a:rPr lang="tr-TR" dirty="0" err="1" smtClean="0"/>
                  <a:t>şöyleki</a:t>
                </a:r>
                <a:r>
                  <a:rPr lang="tr-TR" dirty="0" smtClean="0"/>
                  <a:t>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     (∗)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Dersimizin en başından beri, 2 derece ve daha yüksek terimleri atarak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İfadesini O(h) düzeyinde hata içermesine rağmen türev işlevi olarak kullanmaktayız. Bu gün ki dersimizin konusu daha az hata içeren türev ifadeleri geliştirmek mümkün mü sorusuna cevap aramak. (*) ifadesini aşağıdaki gibi düzenleyelim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(∗∗)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Eğer  burada (**) denkleminde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terimi yerine uygun bir ifade yazabilirsek hata mertebemizin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’ye ineceğini görebiliyoruz.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167" b="-4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9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Sayısal Diferansiyel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dirty="0" err="1" smtClean="0"/>
                  <a:t>yi</a:t>
                </a:r>
                <a:r>
                  <a:rPr lang="tr-TR" dirty="0" smtClean="0"/>
                  <a:t> elde etmek üzere,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türevini alsak;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(∗∗∗)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(***) denklemini, (**) denkleminde yerine yazar ve ardından düzenlersek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Olur. Dikkat edilirse, ikinci türevin eklenmesi hata mertebesini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‘ye indirgemiştir.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3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İleriye doğru Sonlu Bölünmüş Fark Formülleri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9899292"/>
                  </p:ext>
                </p:extLst>
              </p:nvPr>
            </p:nvGraphicFramePr>
            <p:xfrm>
              <a:off x="981040" y="1371599"/>
              <a:ext cx="8920949" cy="4042613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6057406">
                      <a:extLst>
                        <a:ext uri="{9D8B030D-6E8A-4147-A177-3AD203B41FA5}">
                          <a16:colId xmlns:a16="http://schemas.microsoft.com/office/drawing/2014/main" val="1219696934"/>
                        </a:ext>
                      </a:extLst>
                    </a:gridCol>
                    <a:gridCol w="2863543">
                      <a:extLst>
                        <a:ext uri="{9D8B030D-6E8A-4147-A177-3AD203B41FA5}">
                          <a16:colId xmlns:a16="http://schemas.microsoft.com/office/drawing/2014/main" val="1558920860"/>
                        </a:ext>
                      </a:extLst>
                    </a:gridCol>
                  </a:tblGrid>
                  <a:tr h="4142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tr-TR" sz="2000" kern="1200">
                              <a:effectLst/>
                            </a:rPr>
                            <a:t>Birinci Türev</a:t>
                          </a:r>
                          <a:endParaRPr lang="tr-TR" sz="20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kern="1200">
                              <a:effectLst/>
                            </a:rPr>
                            <a:t>Hata Mertebesi</a:t>
                          </a:r>
                          <a:endParaRPr lang="tr-T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75248997"/>
                      </a:ext>
                    </a:extLst>
                  </a:tr>
                  <a:tr h="7055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2000">
                                        <a:effectLst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000">
                                    <a:effectLst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0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2000">
                                        <a:effectLst/>
                                      </a:rPr>
                                      <m:t>−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000">
                                        <a:effectLst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2000">
                                        <a:effectLst/>
                                      </a:rPr>
                                      <m:t>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>
                                    <a:effectLst/>
                                  </a:rPr>
                                  <m:t>𝑂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(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h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96179469"/>
                      </a:ext>
                    </a:extLst>
                  </a:tr>
                  <a:tr h="7055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2000">
                                        <a:effectLst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000">
                                    <a:effectLst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000">
                                        <a:effectLst/>
                                      </a:rPr>
                                      <m:t>−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0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+2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2000">
                                        <a:effectLst/>
                                      </a:rPr>
                                      <m:t>+4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0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2000">
                                        <a:effectLst/>
                                      </a:rPr>
                                      <m:t>−3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000">
                                        <a:effectLst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2000">
                                        <a:effectLst/>
                                      </a:rPr>
                                      <m:t>2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tr-T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>
                                    <a:effectLst/>
                                  </a:rPr>
                                  <m:t>𝑂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>
                                        <a:effectLst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20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000"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29204247"/>
                      </a:ext>
                    </a:extLst>
                  </a:tr>
                  <a:tr h="4142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tr-TR" sz="2000" kern="1200">
                              <a:effectLst/>
                            </a:rPr>
                            <a:t>İkinci Türev</a:t>
                          </a:r>
                          <a:endParaRPr lang="tr-TR" sz="20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kern="1200" dirty="0">
                              <a:effectLst/>
                            </a:rPr>
                            <a:t>Hata Mertebesi</a:t>
                          </a:r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23447562"/>
                      </a:ext>
                    </a:extLst>
                  </a:tr>
                  <a:tr h="7055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>
                                    <a:effectLst/>
                                  </a:rPr>
                                  <m:t>𝑓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′′</m:t>
                                </m:r>
                                <m:d>
                                  <m:d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000">
                                    <a:effectLst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0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+2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2000">
                                        <a:effectLst/>
                                      </a:rPr>
                                      <m:t>−2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0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2000">
                                        <a:effectLst/>
                                      </a:rPr>
                                      <m:t>+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000">
                                        <a:effectLst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tr-TR" sz="2000">
                                            <a:effectLst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>
                                    <a:effectLst/>
                                  </a:rPr>
                                  <m:t>𝑂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(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h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4369971"/>
                      </a:ext>
                    </a:extLst>
                  </a:tr>
                  <a:tr h="10975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2000">
                                        <a:effectLst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tr-TR" sz="2000">
                                    <a:effectLst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000">
                                    <a:effectLst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000">
                                        <a:effectLst/>
                                      </a:rPr>
                                      <m:t>−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0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+3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2000">
                                        <a:effectLst/>
                                      </a:rPr>
                                      <m:t>+4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0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+2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2000">
                                        <a:effectLst/>
                                      </a:rPr>
                                      <m:t>−5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000">
                                                <a:effectLst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tr-TR" sz="2000">
                                                <a:effectLst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sz="2000">
                                        <a:effectLst/>
                                      </a:rPr>
                                      <m:t>+2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𝑓</m:t>
                                    </m:r>
                                    <m:r>
                                      <a:rPr lang="tr-TR" sz="2000">
                                        <a:effectLst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effectLst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000">
                                        <a:effectLst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z="2000">
                                            <a:effectLst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>
                                            <a:effectLst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tr-TR" sz="2000">
                                            <a:effectLst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>
                                    <a:effectLst/>
                                  </a:rPr>
                                  <m:t>𝑂</m:t>
                                </m:r>
                                <m:r>
                                  <a:rPr lang="tr-TR" sz="2000">
                                    <a:effectLst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tr-TR" sz="20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>
                                        <a:effectLst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20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000"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787356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9899292"/>
                  </p:ext>
                </p:extLst>
              </p:nvPr>
            </p:nvGraphicFramePr>
            <p:xfrm>
              <a:off x="981040" y="1371599"/>
              <a:ext cx="8920949" cy="4042613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6057406">
                      <a:extLst>
                        <a:ext uri="{9D8B030D-6E8A-4147-A177-3AD203B41FA5}">
                          <a16:colId xmlns:a16="http://schemas.microsoft.com/office/drawing/2014/main" val="1219696934"/>
                        </a:ext>
                      </a:extLst>
                    </a:gridCol>
                    <a:gridCol w="2863543">
                      <a:extLst>
                        <a:ext uri="{9D8B030D-6E8A-4147-A177-3AD203B41FA5}">
                          <a16:colId xmlns:a16="http://schemas.microsoft.com/office/drawing/2014/main" val="1558920860"/>
                        </a:ext>
                      </a:extLst>
                    </a:gridCol>
                  </a:tblGrid>
                  <a:tr h="4142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tr-TR" sz="2000" kern="1200">
                              <a:effectLst/>
                            </a:rPr>
                            <a:t>Birinci Türev</a:t>
                          </a:r>
                          <a:endParaRPr lang="tr-TR" sz="20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kern="1200">
                              <a:effectLst/>
                            </a:rPr>
                            <a:t>Hata Mertebesi</a:t>
                          </a:r>
                          <a:endParaRPr lang="tr-T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75248997"/>
                      </a:ext>
                    </a:extLst>
                  </a:tr>
                  <a:tr h="70551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68966" r="-47337" b="-4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1702" t="-68966" r="-213" b="-4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6179469"/>
                      </a:ext>
                    </a:extLst>
                  </a:tr>
                  <a:tr h="70551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168966" r="-47337" b="-3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1702" t="-168966" r="-213" b="-3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9204247"/>
                      </a:ext>
                    </a:extLst>
                  </a:tr>
                  <a:tr h="4142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tr-TR" sz="2000" kern="1200">
                              <a:effectLst/>
                            </a:rPr>
                            <a:t>İkinci Türev</a:t>
                          </a:r>
                          <a:endParaRPr lang="tr-TR" sz="20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kern="1200" dirty="0">
                              <a:effectLst/>
                            </a:rPr>
                            <a:t>Hata Mertebesi</a:t>
                          </a:r>
                          <a:endParaRPr lang="tr-TR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23447562"/>
                      </a:ext>
                    </a:extLst>
                  </a:tr>
                  <a:tr h="70551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327586" r="-47337" b="-15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1702" t="-327586" r="-213" b="-15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369971"/>
                      </a:ext>
                    </a:extLst>
                  </a:tr>
                  <a:tr h="1097527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274033" r="-47337" b="-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1702" t="-274033" r="-213" b="-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87356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73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1362" y="612247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Geriye </a:t>
            </a:r>
            <a:r>
              <a:rPr lang="tr-TR" dirty="0"/>
              <a:t>doğru Sonlu Bölünmüş Fark Formülleri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0" y="1222826"/>
            <a:ext cx="12192000" cy="4193929"/>
            <a:chOff x="0" y="1222826"/>
            <a:chExt cx="12192000" cy="419392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19091"/>
              <a:ext cx="12192000" cy="1533670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45181"/>
              <a:ext cx="12192000" cy="1571574"/>
            </a:xfrm>
            <a:prstGeom prst="rect">
              <a:avLst/>
            </a:prstGeom>
          </p:spPr>
        </p:pic>
        <p:sp>
          <p:nvSpPr>
            <p:cNvPr id="6" name="Metin kutusu 5"/>
            <p:cNvSpPr txBox="1"/>
            <p:nvPr/>
          </p:nvSpPr>
          <p:spPr>
            <a:xfrm>
              <a:off x="164756" y="1222826"/>
              <a:ext cx="1664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Birinci Türev</a:t>
              </a:r>
              <a:endParaRPr lang="tr-TR" sz="2000" b="1" dirty="0"/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10198444" y="1222826"/>
              <a:ext cx="1849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Hata Mertebesi</a:t>
              </a:r>
              <a:endParaRPr lang="tr-TR" sz="2000" b="1" dirty="0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68872" y="3401732"/>
              <a:ext cx="1664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İkinci Türev</a:t>
              </a:r>
              <a:endParaRPr lang="tr-TR" sz="2000" b="1" dirty="0"/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10202560" y="3401732"/>
              <a:ext cx="1849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Hata Mertebesi</a:t>
              </a:r>
              <a:endParaRPr lang="tr-T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6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Merkezi Sonlu </a:t>
            </a:r>
            <a:r>
              <a:rPr lang="tr-TR" dirty="0"/>
              <a:t>Bölünmüş Fark Formülleri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4756" y="1222826"/>
            <a:ext cx="166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Birinci Türev</a:t>
            </a:r>
            <a:endParaRPr lang="tr-TR" sz="2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198444" y="1222826"/>
            <a:ext cx="1849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Hata Mertebesi</a:t>
            </a:r>
            <a:endParaRPr lang="tr-TR" sz="20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68872" y="3401732"/>
            <a:ext cx="166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İkinci Türev</a:t>
            </a:r>
            <a:endParaRPr lang="tr-TR" sz="2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202560" y="3401732"/>
            <a:ext cx="1849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Hata Mertebesi</a:t>
            </a:r>
            <a:endParaRPr lang="tr-TR" sz="20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0733"/>
            <a:ext cx="12192000" cy="153729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7536"/>
            <a:ext cx="12192000" cy="16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−0.1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−0.15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−0.5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−0.25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+1.2</m:t>
                    </m:r>
                  </m:oMath>
                </a14:m>
                <a:r>
                  <a:rPr lang="tr-TR" dirty="0" smtClean="0"/>
                  <a:t> fonksiyonunun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’teki türevini,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tr-TR" dirty="0" smtClean="0"/>
                  <a:t> alarak ileri, geri ve merkezi sonlu farklar için yüksek </a:t>
                </a:r>
                <a:r>
                  <a:rPr lang="tr-TR" dirty="0"/>
                  <a:t>doğruluktaki türev ifadelerini kullanarak </a:t>
                </a:r>
                <a:r>
                  <a:rPr lang="tr-TR" dirty="0" smtClean="0"/>
                  <a:t>bulunuz. Ardından aynı ifadeleri basit formüllerle bulup karşılaştırınız.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Çözüm;</a:t>
                </a: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Analitik olarak çözersek;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−0.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−0.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−0.25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=−0.9125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14756"/>
              </p:ext>
            </p:extLst>
          </p:nvPr>
        </p:nvGraphicFramePr>
        <p:xfrm>
          <a:off x="609600" y="3256627"/>
          <a:ext cx="1137285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Çalışma Sayfası" r:id="rId4" imgW="12868311" imgH="3019311" progId="Excel.Sheet.12">
                  <p:embed/>
                </p:oleObj>
              </mc:Choice>
              <mc:Fallback>
                <p:oleObj name="Çalışma Sayfası" r:id="rId4" imgW="12868311" imgH="30193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256627"/>
                        <a:ext cx="11372850" cy="267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7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Cotes</a:t>
            </a:r>
            <a:r>
              <a:rPr lang="tr-TR" dirty="0" smtClean="0"/>
              <a:t> Formüllerinin Hassaslık Sınırı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7142205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=0.2+25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−200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+675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−900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+400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tr-TR" dirty="0" smtClean="0"/>
                  <a:t>’in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tr-TR" dirty="0" smtClean="0"/>
                  <a:t>’e kadar integralinin hesaplanması için hem trapez hem de </a:t>
                </a:r>
                <a:r>
                  <a:rPr lang="tr-TR" dirty="0" err="1" smtClean="0"/>
                  <a:t>Simpson’ın</a:t>
                </a:r>
                <a:r>
                  <a:rPr lang="tr-TR" dirty="0" smtClean="0"/>
                  <a:t> 1/3 kuralının çoklu uygulanmasında, kullanılan aralık sayısına göre bağıl hatanın mutlak </a:t>
                </a:r>
                <a:r>
                  <a:rPr lang="tr-TR" dirty="0" err="1" smtClean="0"/>
                  <a:t>değerinini</a:t>
                </a:r>
                <a:r>
                  <a:rPr lang="tr-TR" dirty="0" smtClean="0"/>
                  <a:t> değişimi. Her iki sonuç da, aralık sayısının büyük değerleri için yuvarlatma hatalarının hassasiyeti sınırladığını göstermektedir.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7142205" cy="53825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959" y="1126670"/>
            <a:ext cx="4367906" cy="54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Türev Hesabını </a:t>
            </a:r>
            <a:r>
              <a:rPr lang="tr-TR" dirty="0" err="1" smtClean="0"/>
              <a:t>Richardson</a:t>
            </a:r>
            <a:r>
              <a:rPr lang="tr-TR" dirty="0" smtClean="0"/>
              <a:t> </a:t>
            </a:r>
            <a:r>
              <a:rPr lang="tr-TR" dirty="0" err="1" smtClean="0"/>
              <a:t>Extrapolasyonu</a:t>
            </a:r>
            <a:r>
              <a:rPr lang="tr-TR" dirty="0" smtClean="0"/>
              <a:t> ile İyileştirmek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Geçen dersimizde, iki </a:t>
                </a:r>
                <a:r>
                  <a:rPr lang="tr-TR" dirty="0"/>
                  <a:t>sayısal integral tahminini kullanarak, daha doğru bir üçüncü değer elde etmek için geliştirilmiş </a:t>
                </a:r>
                <a:r>
                  <a:rPr lang="tr-TR" dirty="0" smtClean="0"/>
                  <a:t>ve </a:t>
                </a:r>
                <a:r>
                  <a:rPr lang="tr-TR" dirty="0" err="1" smtClean="0"/>
                  <a:t>Richardson</a:t>
                </a:r>
                <a:r>
                  <a:rPr lang="tr-TR" dirty="0" smtClean="0"/>
                  <a:t> </a:t>
                </a:r>
                <a:r>
                  <a:rPr lang="tr-TR" dirty="0" err="1"/>
                  <a:t>ekstrapolasyonu</a:t>
                </a:r>
                <a:r>
                  <a:rPr lang="tr-TR" dirty="0"/>
                  <a:t> </a:t>
                </a:r>
                <a:r>
                  <a:rPr lang="tr-TR" dirty="0" smtClean="0"/>
                  <a:t>denilen bir yöntem öğrenmiştik. Bu yönteme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durumunda aşağıdaki integral tahmininin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’e göre çok daha iyi sonuç doğurduğunu görmüştük;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Benzer şekilde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 ile de türevi iyileştirebiliriz.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4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−0.1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−0.15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−0.5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−0.25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+1.2</m:t>
                    </m:r>
                  </m:oMath>
                </a14:m>
                <a:r>
                  <a:rPr lang="tr-TR" dirty="0"/>
                  <a:t> fonksiyonunun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/>
                  <a:t>’teki türevini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 5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tr-TR" dirty="0"/>
                  <a:t> alarak </a:t>
                </a:r>
                <a:r>
                  <a:rPr lang="tr-TR" dirty="0" smtClean="0"/>
                  <a:t>basit merkezi </a:t>
                </a:r>
                <a:r>
                  <a:rPr lang="tr-TR" dirty="0"/>
                  <a:t>sonlu farklar </a:t>
                </a:r>
                <a:r>
                  <a:rPr lang="tr-TR" dirty="0" smtClean="0"/>
                  <a:t>ifadesi ile bulunuz. </a:t>
                </a:r>
                <a:r>
                  <a:rPr lang="tr-TR" dirty="0"/>
                  <a:t>Ardından </a:t>
                </a:r>
                <a:r>
                  <a:rPr lang="tr-TR" dirty="0" smtClean="0"/>
                  <a:t>bu türevleri kullanarak </a:t>
                </a:r>
                <a:r>
                  <a:rPr lang="tr-TR" dirty="0" err="1" smtClean="0"/>
                  <a:t>richardson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extrapolasyonu</a:t>
                </a:r>
                <a:r>
                  <a:rPr lang="tr-TR" dirty="0" smtClean="0"/>
                  <a:t> yöntemi ile daha iyi bir sonuç elde ediniz.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99665"/>
              </p:ext>
            </p:extLst>
          </p:nvPr>
        </p:nvGraphicFramePr>
        <p:xfrm>
          <a:off x="609600" y="2835275"/>
          <a:ext cx="6911975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Çalışma Sayfası" r:id="rId4" imgW="7820133" imgH="3333679" progId="Excel.Sheet.12">
                  <p:embed/>
                </p:oleObj>
              </mc:Choice>
              <mc:Fallback>
                <p:oleObj name="Çalışma Sayfası" r:id="rId4" imgW="7820133" imgH="33336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835275"/>
                        <a:ext cx="6911975" cy="294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7606575" y="3040255"/>
                <a:ext cx="249818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575" y="3040255"/>
                <a:ext cx="2498184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7663436" y="3696537"/>
                <a:ext cx="428232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−0.934375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=−0.9125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436" y="3696537"/>
                <a:ext cx="4282326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Türev ve İntegral Hesabında </a:t>
            </a:r>
            <a:r>
              <a:rPr lang="tr-TR" dirty="0" err="1" smtClean="0"/>
              <a:t>Matlab</a:t>
            </a:r>
            <a:r>
              <a:rPr lang="tr-TR" dirty="0" smtClean="0"/>
              <a:t> Kullanılması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Türev</a:t>
                </a:r>
              </a:p>
              <a:p>
                <a:pPr lvl="1"/>
                <a:r>
                  <a:rPr lang="tr-TR" dirty="0" smtClean="0"/>
                  <a:t>Önce sembolik ifadeyi yaratmak gerekir.</a:t>
                </a:r>
              </a:p>
              <a:p>
                <a:pPr lvl="2"/>
                <a:r>
                  <a:rPr lang="tr-TR" altLang="tr-TR" dirty="0" err="1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syms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 x</a:t>
                </a:r>
                <a:endParaRPr lang="tr-TR" dirty="0"/>
              </a:p>
              <a:p>
                <a:pPr lvl="1"/>
                <a:r>
                  <a:rPr lang="tr-TR" dirty="0" smtClean="0"/>
                  <a:t>Sonra ifadeyi girmelisiniz; Örneğin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tr-TR" dirty="0" smtClean="0"/>
                  <a:t> ifadesinin türevini almak isteyelim.</a:t>
                </a:r>
              </a:p>
              <a:p>
                <a:pPr lvl="2"/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f 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= </a:t>
                </a:r>
                <a:r>
                  <a:rPr lang="tr-TR" altLang="tr-TR" dirty="0" err="1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exp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(x)*cos(x);</a:t>
                </a:r>
                <a:endParaRPr lang="tr-TR" altLang="tr-TR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tr-TR" dirty="0" smtClean="0"/>
                  <a:t>Şimdi </a:t>
                </a:r>
                <a:r>
                  <a:rPr lang="tr-TR" dirty="0" err="1" smtClean="0"/>
                  <a:t>matlab’in</a:t>
                </a:r>
                <a:r>
                  <a:rPr lang="tr-TR" dirty="0" smtClean="0"/>
                  <a:t> «</a:t>
                </a:r>
                <a:r>
                  <a:rPr lang="tr-TR" dirty="0" err="1" smtClean="0"/>
                  <a:t>diff</a:t>
                </a:r>
                <a:r>
                  <a:rPr lang="tr-TR" dirty="0" smtClean="0"/>
                  <a:t>» komutunu kullanarak türevi alabiliriz.</a:t>
                </a:r>
              </a:p>
              <a:p>
                <a:pPr lvl="2"/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 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= </a:t>
                </a:r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diff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(f)</a:t>
                </a:r>
                <a:endParaRPr lang="tr-TR" altLang="tr-TR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tr-TR" dirty="0" smtClean="0"/>
                  <a:t>Verilen bir sayısal değer için örneğin x=2 için türevin değerini hesaplamak istersek; elde edilen türev ifadesinde x=2’yi «</a:t>
                </a:r>
                <a:r>
                  <a:rPr lang="tr-TR" dirty="0" err="1" smtClean="0"/>
                  <a:t>subs</a:t>
                </a:r>
                <a:r>
                  <a:rPr lang="tr-TR" dirty="0" smtClean="0"/>
                  <a:t>» komutu kullanarak yerine koymamız ve sonucu «</a:t>
                </a:r>
                <a:r>
                  <a:rPr lang="tr-TR" dirty="0" err="1" smtClean="0"/>
                  <a:t>vpa</a:t>
                </a:r>
                <a:r>
                  <a:rPr lang="tr-TR" dirty="0" smtClean="0"/>
                  <a:t>» komutu kullanarak numerik değere dönüştürmemiz gerekir.</a:t>
                </a:r>
              </a:p>
              <a:p>
                <a:pPr lvl="2"/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vpa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</a:t>
                </a:r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subs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(df,x,2),4)</a:t>
                </a:r>
                <a:endParaRPr lang="tr-TR" altLang="tr-TR" dirty="0">
                  <a:solidFill>
                    <a:srgbClr val="404040"/>
                  </a:solidFill>
                  <a:latin typeface="Menlo"/>
                  <a:cs typeface="Arial" panose="020B0604020202020204" pitchFamily="34" charset="0"/>
                </a:endParaRPr>
              </a:p>
              <a:p>
                <a:pPr lvl="1"/>
                <a:r>
                  <a:rPr lang="tr-TR" dirty="0" smtClean="0"/>
                  <a:t>Bir ifadenin ikinci türevini bulmak isterseniz de</a:t>
                </a:r>
              </a:p>
              <a:p>
                <a:pPr lvl="2"/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ddf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 </a:t>
                </a:r>
                <a:r>
                  <a:rPr lang="tr-TR" altLang="tr-TR" dirty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= </a:t>
                </a:r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diff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</a:t>
                </a:r>
                <a:r>
                  <a:rPr lang="tr-TR" altLang="tr-TR" dirty="0" err="1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diff</a:t>
                </a:r>
                <a:r>
                  <a:rPr lang="tr-TR" altLang="tr-TR" dirty="0" smtClean="0">
                    <a:solidFill>
                      <a:srgbClr val="404040"/>
                    </a:solidFill>
                    <a:latin typeface="Menlo"/>
                    <a:cs typeface="Arial" panose="020B0604020202020204" pitchFamily="34" charset="0"/>
                  </a:rPr>
                  <a:t>(f))</a:t>
                </a:r>
                <a:endParaRPr lang="tr-TR" altLang="tr-TR" sz="1600" dirty="0">
                  <a:solidFill>
                    <a:schemeClr val="tx1"/>
                  </a:solidFill>
                </a:endParaRPr>
              </a:p>
              <a:p>
                <a:pPr lvl="1"/>
                <a:endParaRPr lang="tr-TR" dirty="0" smtClean="0"/>
              </a:p>
              <a:p>
                <a:pPr lvl="1"/>
                <a:endParaRPr lang="tr-TR" dirty="0" smtClean="0"/>
              </a:p>
              <a:p>
                <a:pPr lvl="1"/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Türev ve İntegral Hesabında </a:t>
            </a:r>
            <a:r>
              <a:rPr lang="tr-TR" dirty="0" err="1"/>
              <a:t>Matlab</a:t>
            </a:r>
            <a:r>
              <a:rPr lang="tr-TR" dirty="0"/>
              <a:t> Kullanılması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İntegral</a:t>
                </a:r>
              </a:p>
              <a:p>
                <a:pPr lvl="1"/>
                <a:r>
                  <a:rPr lang="tr-TR" dirty="0" smtClean="0"/>
                  <a:t>integralde de türeve benzer olarak sembolik ifadelerden yararlanabilirsiniz.</a:t>
                </a:r>
              </a:p>
              <a:p>
                <a:pPr lvl="2"/>
                <a:r>
                  <a:rPr lang="tr-TR" dirty="0" err="1" smtClean="0"/>
                  <a:t>int</a:t>
                </a:r>
                <a:r>
                  <a:rPr lang="tr-TR" dirty="0" smtClean="0"/>
                  <a:t>(</a:t>
                </a:r>
                <a:r>
                  <a:rPr lang="tr-TR" dirty="0" err="1" smtClean="0"/>
                  <a:t>df</a:t>
                </a:r>
                <a:r>
                  <a:rPr lang="tr-TR" dirty="0" smtClean="0"/>
                  <a:t>); orijinal f fonksiyonunu bize verecektir</a:t>
                </a:r>
              </a:p>
              <a:p>
                <a:pPr lvl="1"/>
                <a:r>
                  <a:rPr lang="tr-TR" dirty="0" smtClean="0"/>
                  <a:t>Tanımlı integrallerde ise önce integrali alınacak fonksiyonu oluşturmamız gerekmektedir. Örneğin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i="0" dirty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fonksiyonunun integralini x=0’dan x=1’e kadar hesaplayalım.</a:t>
                </a:r>
                <a:endParaRPr lang="tr-TR" dirty="0"/>
              </a:p>
              <a:p>
                <a:pPr lvl="2"/>
                <a:r>
                  <a:rPr lang="tr-TR" dirty="0" err="1" smtClean="0"/>
                  <a:t>fun</a:t>
                </a:r>
                <a:r>
                  <a:rPr lang="tr-TR" dirty="0" smtClean="0"/>
                  <a:t> </a:t>
                </a:r>
                <a:r>
                  <a:rPr lang="tr-TR" dirty="0"/>
                  <a:t>= @(x) </a:t>
                </a:r>
                <a:r>
                  <a:rPr lang="tr-TR" dirty="0" err="1"/>
                  <a:t>exp</a:t>
                </a:r>
                <a:r>
                  <a:rPr lang="tr-TR" dirty="0"/>
                  <a:t>(-x.^2).*</a:t>
                </a:r>
                <a:r>
                  <a:rPr lang="tr-TR" dirty="0" err="1"/>
                  <a:t>log</a:t>
                </a:r>
                <a:r>
                  <a:rPr lang="tr-TR" dirty="0"/>
                  <a:t>(x).^2;  </a:t>
                </a:r>
              </a:p>
              <a:p>
                <a:pPr lvl="1"/>
                <a:r>
                  <a:rPr lang="tr-TR" dirty="0"/>
                  <a:t> </a:t>
                </a:r>
                <a:r>
                  <a:rPr lang="tr-TR" dirty="0" smtClean="0"/>
                  <a:t>Şimdide integrali</a:t>
                </a:r>
                <a:r>
                  <a:rPr lang="en-US" dirty="0" smtClean="0"/>
                  <a:t>|x=0</a:t>
                </a:r>
                <a:r>
                  <a:rPr lang="en-US" dirty="0"/>
                  <a:t>| </a:t>
                </a:r>
                <a:r>
                  <a:rPr lang="tr-TR" dirty="0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/>
                  <a:t>|</a:t>
                </a:r>
                <a:r>
                  <a:rPr lang="en-US" dirty="0" smtClean="0"/>
                  <a:t>x=</a:t>
                </a:r>
                <a:r>
                  <a:rPr lang="tr-TR" dirty="0" smtClean="0"/>
                  <a:t>1</a:t>
                </a:r>
                <a:r>
                  <a:rPr lang="en-US" dirty="0" smtClean="0"/>
                  <a:t>|</a:t>
                </a:r>
                <a:r>
                  <a:rPr lang="tr-TR" dirty="0" smtClean="0"/>
                  <a:t>’e kadar değerlendirelim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lvl="2"/>
                <a:r>
                  <a:rPr lang="tr-TR" dirty="0" smtClean="0"/>
                  <a:t>I </a:t>
                </a:r>
                <a:r>
                  <a:rPr lang="tr-TR" dirty="0"/>
                  <a:t>= </a:t>
                </a:r>
                <a:r>
                  <a:rPr lang="tr-TR" dirty="0" smtClean="0"/>
                  <a:t>integral(fun,0,1) 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 3 Dersin Konuları İle ilgili Örnek Problemler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Newton-</a:t>
            </a:r>
            <a:r>
              <a:rPr lang="tr-TR" dirty="0" err="1" smtClean="0"/>
              <a:t>Cotes</a:t>
            </a:r>
            <a:r>
              <a:rPr lang="tr-TR" dirty="0" smtClean="0"/>
              <a:t> Formülleri (Sayısal İntegral)</a:t>
            </a:r>
          </a:p>
          <a:p>
            <a:pPr lvl="1"/>
            <a:r>
              <a:rPr lang="tr-TR" dirty="0" smtClean="0"/>
              <a:t>Trapez Kuralı</a:t>
            </a:r>
          </a:p>
          <a:p>
            <a:pPr lvl="1"/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</a:p>
          <a:p>
            <a:pPr lvl="1"/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</a:p>
          <a:p>
            <a:r>
              <a:rPr lang="tr-TR" dirty="0" smtClean="0"/>
              <a:t>Tahmini İntegral Sonuçlarının İyileştirilmesi</a:t>
            </a:r>
          </a:p>
          <a:p>
            <a:pPr lvl="1"/>
            <a:r>
              <a:rPr lang="tr-TR" dirty="0" err="1" smtClean="0"/>
              <a:t>Romberg</a:t>
            </a:r>
            <a:r>
              <a:rPr lang="tr-TR" dirty="0" smtClean="0"/>
              <a:t> İntegrali</a:t>
            </a:r>
          </a:p>
          <a:p>
            <a:pPr lvl="1"/>
            <a:r>
              <a:rPr lang="tr-TR" dirty="0" smtClean="0"/>
              <a:t>Gauss Kareleme (Gauss-</a:t>
            </a:r>
            <a:r>
              <a:rPr lang="tr-TR" dirty="0" err="1" smtClean="0"/>
              <a:t>Legendre</a:t>
            </a:r>
            <a:r>
              <a:rPr lang="tr-TR" dirty="0" smtClean="0"/>
              <a:t>)</a:t>
            </a:r>
          </a:p>
          <a:p>
            <a:r>
              <a:rPr lang="tr-TR" dirty="0" smtClean="0"/>
              <a:t>Yüksek </a:t>
            </a:r>
            <a:r>
              <a:rPr lang="tr-TR" dirty="0" err="1" smtClean="0"/>
              <a:t>Doğruluklu</a:t>
            </a:r>
            <a:r>
              <a:rPr lang="tr-TR" dirty="0" smtClean="0"/>
              <a:t> Türev Uygulamaları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10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1: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26672"/>
                <a:ext cx="6644026" cy="3272334"/>
              </a:xfrm>
            </p:spPr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Şekilde gösterilen blok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’e gidene kadar hem üzerine etkiyen kuvvet hem de kuvvetin doğrultusunu gösteren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 açısı değişmektedir.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sürekli değişmesine rağmen, ölçüm sistemi sadece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𝑓𝑡</m:t>
                    </m:r>
                  </m:oMath>
                </a14:m>
                <a:r>
                  <a:rPr lang="tr-TR" dirty="0" smtClean="0"/>
                  <a:t> aralıklarla ölçüm yapabilecek şekilde düzenlenmiştir. Elde edilen deneysel veriler aşağıda tabloda verilmektedir. Blok üzerine, blok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’dan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’e gidene </a:t>
                </a:r>
                <a:r>
                  <a:rPr lang="tr-TR" dirty="0" smtClean="0"/>
                  <a:t>kadar yapılan iş bulunmak istenmektedir. İş formülü aşağıdaki gibidir.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Yapılan işi bulmak için, Trapez ve </a:t>
                </a:r>
                <a:r>
                  <a:rPr lang="tr-TR" dirty="0" err="1" smtClean="0"/>
                  <a:t>Simpson’ın</a:t>
                </a:r>
                <a:r>
                  <a:rPr lang="tr-TR" dirty="0" smtClean="0"/>
                  <a:t> 1/3 ve 3/8 kurallarının tekli ve çoklu uygulamalarını kullanınız.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26672"/>
                <a:ext cx="6644026" cy="3272334"/>
              </a:xfrm>
              <a:blipFill rotWithShape="0">
                <a:blip r:embed="rId2"/>
                <a:stretch>
                  <a:fillRect t="-2793" r="-826" b="-33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29" y="331318"/>
            <a:ext cx="4328775" cy="63784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90" y="4399006"/>
            <a:ext cx="5402026" cy="2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505098"/>
              </p:ext>
            </p:extLst>
          </p:nvPr>
        </p:nvGraphicFramePr>
        <p:xfrm>
          <a:off x="609600" y="1245501"/>
          <a:ext cx="5892800" cy="1666875"/>
        </p:xfrm>
        <a:graphic>
          <a:graphicData uri="http://schemas.openxmlformats.org/drawingml/2006/table">
            <a:tbl>
              <a:tblPr/>
              <a:tblGrid>
                <a:gridCol w="134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Aralık Sayısı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Trapez Kuralı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Simpson 1/3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Simpson 3/8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5,3055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133,19025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175,8185</a:t>
                      </a:r>
                      <a:endParaRPr kumimoji="0" lang="tr-TR" sz="2000" b="0" i="0" u="none" strike="noStrike" kern="1200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tr-TR" sz="2000" b="0" i="0" u="none" strike="noStrike" kern="1200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124,9755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139,9343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119,08925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117,1271667</a:t>
                      </a:r>
                      <a:endParaRPr lang="tr-TR" sz="2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117,326625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30935"/>
            <a:ext cx="3666938" cy="25192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609600" y="3056238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Trapez Kuralı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68477" y="2961603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233169" y="2936504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330935"/>
            <a:ext cx="3666938" cy="25192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723" y="3330935"/>
            <a:ext cx="3666938" cy="25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04" y="3302337"/>
            <a:ext cx="5980113" cy="15802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680886" y="230660"/>
            <a:ext cx="5511114" cy="57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sz="1000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x=[0 5 10 15 20 25 30];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y=[0 1.5297 9.5120 8.7025 2.8087 1.0881 0.3537];k=1;q2=0;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i=[1 2 3 6]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i==1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h=(x(7)-x(1))/i;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q=h*(y(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)+y(1))/2;q1=0;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i==2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h=(x(7)-x(1))/i;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y2=[0  8.7025  0.3537];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q=h*(y2(end)+2*y2(2)+y2(1))/2;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q1=h*(y2(end)+4*y2(2)+y2(1))/3;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i==3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h=(x(7)-x(1))/i;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y3=[0 9.5120  2.8087  0.3537];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=0;sum1=0;sum2=0;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j=2:i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=sum+y3(j);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j=2:2:6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sum1=sum1+y(j);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j=3:2:5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sum2=sum2+y(j);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q=h*(y3(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)+2*sum+y3(1))/2;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q1=h*(y3(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)+4*sum1+2*sum2+y3(1))/6;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q2=30*(y3(1)+3*y3(2)+3*y3(3)+y3(4))/8;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i==6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h=(x(7)-x(1))/i;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y6=[0 1.5297 9.5120 8.7025 2.8087 1.0881 0.3537];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j=2:i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=sum+y6(j);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q=h*(y3(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)+2*sum+y3(1))/2;q1=0;</a:t>
            </a:r>
          </a:p>
          <a:p>
            <a:r>
              <a:rPr lang="es-E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 q2=(3/8)*5*(y(1)+3*y(2)+3*y(3)+y(4))+(3/8)*5*(y(4)+3*y(5)+3*y(6)+y(7));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Q(k,1:4)=[i q q1 q2];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 k=k+1;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4" y="1516496"/>
            <a:ext cx="4213320" cy="144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04" y="5132162"/>
            <a:ext cx="5641896" cy="14400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31204" y="1126671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Trapez Kuralı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31204" y="2944751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1204" y="4766673"/>
            <a:ext cx="366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9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2: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Bir önceki problemde kuvvetin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−0.04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fonksiyonu ile ve uygulama açısının da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=0.8+0.125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−0.009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+(2×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fonksiyonu ile değiştiği bilindiğine göre 0’dan 30 </a:t>
                </a:r>
                <a:r>
                  <a:rPr lang="tr-TR" dirty="0" err="1" smtClean="0"/>
                  <a:t>ft’e</a:t>
                </a:r>
                <a:r>
                  <a:rPr lang="tr-TR" dirty="0" smtClean="0"/>
                  <a:t> kadar olan yer değiştirme sırasında yapılan işi hesaplayınız.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a.) İntegrali hesaplamak için 4, 8 ve 16 aralıklı trapez kuralını uygulayın.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Aynı integrali </a:t>
                </a:r>
                <a:r>
                  <a:rPr lang="tr-TR" dirty="0" err="1" smtClean="0"/>
                  <a:t>Simpson’ın</a:t>
                </a:r>
                <a:r>
                  <a:rPr lang="tr-TR" dirty="0" smtClean="0"/>
                  <a:t> 1/3 kuralını </a:t>
                </a:r>
                <a:r>
                  <a:rPr lang="tr-TR" dirty="0"/>
                  <a:t>16 </a:t>
                </a:r>
                <a:r>
                  <a:rPr lang="tr-TR" dirty="0" smtClean="0"/>
                  <a:t>aralıklı olarak kullanarak hesaplayın.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c.) a şıkkında bulduğunuz değerleri kullanarak </a:t>
                </a:r>
                <a:r>
                  <a:rPr lang="tr-TR" dirty="0" err="1" smtClean="0"/>
                  <a:t>Romberg</a:t>
                </a:r>
                <a:r>
                  <a:rPr lang="tr-TR" dirty="0" smtClean="0"/>
                  <a:t> integralini uygulayın yaklaşık hata %0.5 olduğunda durun.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d.) a şıkkındaki değerleri kullanarak gauss kareleme uygulayın.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2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Trapez Kuralı Uygulaması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696" y="620485"/>
            <a:ext cx="4213320" cy="1440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740346" y="691978"/>
            <a:ext cx="29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b=30, a=0 n=4,8,16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04590"/>
              </p:ext>
            </p:extLst>
          </p:nvPr>
        </p:nvGraphicFramePr>
        <p:xfrm>
          <a:off x="968634" y="2060485"/>
          <a:ext cx="5789824" cy="4324341"/>
        </p:xfrm>
        <a:graphic>
          <a:graphicData uri="http://schemas.openxmlformats.org/drawingml/2006/table">
            <a:tbl>
              <a:tblPr/>
              <a:tblGrid>
                <a:gridCol w="25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6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0121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Trapez Kuralı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Q(x)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f(x)*cos(Q(x))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n=16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2,671875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1,004052734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1,434496609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1,4345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1,152734375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2,05532477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2,05532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2,05532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7,171875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1,253955078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2,234516692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2,23452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1,315625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2,271700724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10,54688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1,345654297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2,354535103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2,35454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1,351953125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2,564500376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12,79688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1,342431641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2,897020154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2,89702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3,284938721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13,92188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1,307568359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3,622453533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3,62245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1,298046875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3,788160002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3,78816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3,78816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13,92188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1,304345703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3,66575468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3,66575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1,334375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3,162037642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3,16204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24,375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12,79688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1,396044922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2,224907353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2,22491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1,497265625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0,867798924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0,8678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0,8678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10,54688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1,645947266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-0,791861705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-0,7919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-2,480312221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</a:t>
                      </a:r>
                    </a:p>
                  </a:txBody>
                  <a:tcPr marL="6006" marR="6006" marT="6006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211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56,0889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62,8286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3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64,4927</a:t>
                      </a:r>
                    </a:p>
                  </a:txBody>
                  <a:tcPr marL="6006" marR="6006" marT="6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Romberg</a:t>
            </a:r>
            <a:r>
              <a:rPr lang="tr-TR" b="1" dirty="0" smtClean="0"/>
              <a:t> </a:t>
            </a:r>
            <a:r>
              <a:rPr lang="tr-TR" b="1" dirty="0" err="1" smtClean="0"/>
              <a:t>Integrali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Romberg</a:t>
                </a:r>
                <a:r>
                  <a:rPr lang="tr-TR" dirty="0"/>
                  <a:t> </a:t>
                </a:r>
                <a:r>
                  <a:rPr lang="tr-TR" dirty="0" smtClean="0"/>
                  <a:t>integrali, aralık sayısının artması ile orantılı artan yuvarlatma hataları sorunuyla baş etmek üzere geliştirilmiş bir yöntemdir.</a:t>
                </a:r>
              </a:p>
              <a:p>
                <a:r>
                  <a:rPr lang="tr-TR" dirty="0" smtClean="0"/>
                  <a:t>İki sayısal integral tahminini kullanarak, daha doğru bir üçüncü değer elde etmek için geliştirilmiş yöntemlere genel olarak </a:t>
                </a:r>
                <a:r>
                  <a:rPr lang="tr-TR" b="1" i="1" dirty="0" err="1" smtClean="0"/>
                  <a:t>Richardson</a:t>
                </a:r>
                <a:r>
                  <a:rPr lang="tr-TR" b="1" i="1" dirty="0" smtClean="0"/>
                  <a:t> </a:t>
                </a:r>
                <a:r>
                  <a:rPr lang="tr-TR" b="1" i="1" dirty="0" err="1" smtClean="0"/>
                  <a:t>ekstrapolasyonu</a:t>
                </a:r>
                <a:r>
                  <a:rPr lang="tr-TR" b="1" i="1" dirty="0" smtClean="0"/>
                  <a:t> </a:t>
                </a:r>
                <a:r>
                  <a:rPr lang="tr-TR" dirty="0" smtClean="0"/>
                  <a:t>denilmektedir.</a:t>
                </a:r>
              </a:p>
              <a:p>
                <a:pPr marL="109728" indent="0">
                  <a:buNone/>
                </a:pPr>
                <a:r>
                  <a:rPr lang="tr-TR" b="1" i="1" u="sng" dirty="0" err="1"/>
                  <a:t>Richardson</a:t>
                </a:r>
                <a:r>
                  <a:rPr lang="tr-TR" b="1" i="1" u="sng" dirty="0"/>
                  <a:t> </a:t>
                </a:r>
                <a:r>
                  <a:rPr lang="tr-TR" b="1" i="1" u="sng" dirty="0" err="1" smtClean="0"/>
                  <a:t>Ekstrapolasyonu</a:t>
                </a:r>
                <a:endParaRPr lang="tr-TR" b="1" i="1" u="sng" dirty="0" smtClean="0"/>
              </a:p>
              <a:p>
                <a:r>
                  <a:rPr lang="tr-TR" dirty="0" smtClean="0"/>
                  <a:t>Trapez (Yamuk) kuralının çoklu uygulamasında integralin tam değeri, integral tahmini ve oluşan hatanın toplamı olarak aşağıdaki gibi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tr-TR" dirty="0"/>
                  <a:t>, integralin kesin değeri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, trapez kuralının n adet aralık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aralık genişliği için tahmini sonucu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kesme hatasıdır.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aralık genişliklerini kullanarak iki farklı tahmin yaparsak aşağıdaki ifade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   (∗)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 smtClean="0"/>
                  <a:t>Hatanın tahmini değer ifadesini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aralık </a:t>
                </a:r>
                <a:r>
                  <a:rPr lang="tr-TR" dirty="0" smtClean="0"/>
                  <a:t>genişlikleri için ayrı ayrı yazarsak;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722" b="-20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1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Simpson</a:t>
            </a:r>
            <a:r>
              <a:rPr lang="tr-TR" dirty="0" smtClean="0"/>
              <a:t> Kuralı</a:t>
            </a:r>
            <a:endParaRPr lang="tr-TR" dirty="0"/>
          </a:p>
        </p:txBody>
      </p:sp>
      <p:pic>
        <p:nvPicPr>
          <p:cNvPr id="4" name="İçerik Yer Tutucus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43" y="620485"/>
            <a:ext cx="5980113" cy="158022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086056" y="688912"/>
            <a:ext cx="29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b=30, a=0 n=16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26005"/>
              </p:ext>
            </p:extLst>
          </p:nvPr>
        </p:nvGraphicFramePr>
        <p:xfrm>
          <a:off x="721176" y="2200709"/>
          <a:ext cx="4769534" cy="4324342"/>
        </p:xfrm>
        <a:graphic>
          <a:graphicData uri="http://schemas.openxmlformats.org/drawingml/2006/table">
            <a:tbl>
              <a:tblPr/>
              <a:tblGrid>
                <a:gridCol w="251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843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Simpson'ın 1/3 Kuralı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Q(x)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f(x)*cos(Q(x))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n=16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2,671875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1,004052734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1,434496609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1,434496609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1,152734375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2,05532477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2,05532477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7,171875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1,253955078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2,234516692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2,234516692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1,315625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2,271700724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2,271700724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10,54688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1,345654297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2,354535103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2,354535103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1,351953125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2,564500376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2,564500376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12,79688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1,342431641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2,897020154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2,897020154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3,284938721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3,284938721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13,92188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1,307568359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3,622453533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3,622453533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1,298046875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3,788160002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3,788160002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13,92188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1,304345703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3,66575468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3,66575468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1,334375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3,162037642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3,162037642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24,375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12,79688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1,396044922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2,224907353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2,224907353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1,497265625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0,867798924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0,867798924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10,54688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1,645947266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-0,791861705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-0,791861705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-2,480312221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-2,480312221</a:t>
                      </a:r>
                    </a:p>
                  </a:txBody>
                  <a:tcPr marL="5883" marR="5883" marT="588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65,04743736</a:t>
                      </a:r>
                    </a:p>
                  </a:txBody>
                  <a:tcPr marL="5883" marR="5883" marT="5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err="1" smtClean="0"/>
                  <a:t>Romberg</a:t>
                </a:r>
                <a:r>
                  <a:rPr lang="tr-TR" dirty="0" smtClean="0"/>
                  <a:t> İntegrali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16698"/>
              </p:ext>
            </p:extLst>
          </p:nvPr>
        </p:nvGraphicFramePr>
        <p:xfrm>
          <a:off x="936024" y="2619633"/>
          <a:ext cx="4191000" cy="1744019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51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k=1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k=2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k=3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65,07522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65,04558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65,04744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Hata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0,85276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0,002848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9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Legendre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=15+15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191" y="2801278"/>
            <a:ext cx="4676775" cy="3352800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65833"/>
              </p:ext>
            </p:extLst>
          </p:nvPr>
        </p:nvGraphicFramePr>
        <p:xfrm>
          <a:off x="609600" y="2432908"/>
          <a:ext cx="5784261" cy="4338511"/>
        </p:xfrm>
        <a:graphic>
          <a:graphicData uri="http://schemas.openxmlformats.org/drawingml/2006/table">
            <a:tbl>
              <a:tblPr/>
              <a:tblGrid>
                <a:gridCol w="35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0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Nokta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c'ler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Dönüştürülmüş x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Q(x)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f(xd)*cos(Q(xd))dxd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Çarpım c*f(x)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-0,57735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6,339745962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7,901924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1,28169873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33,79108203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33,79108203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1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0,57735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23,66025404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13,09808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1,36830127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39,51310367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39,51310367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2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73,3041857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2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-0,7746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3,381049965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4,614315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1,12747785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29,68893032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16,4938515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0,8888886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49,27408081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43,79916871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0,5555556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0,7746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26,61895004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11,58569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1,52252215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8,386082995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4,65893537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64,95195558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52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0,3478548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-0,86114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2,08295532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2,950885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1,023128554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23,04777683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8,017279801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0,6521452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-0,33998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9,90028434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10,9298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1,349471394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35,99004813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23,47073714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0,6521452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0,33998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20,09971566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13,98963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1,300528606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56,02625678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36,53725443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0,3478548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0,86114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27,91704468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10,70111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1,626871446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-8,996275275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-3,129397537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64,89587384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52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-0,90618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1,40730231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2,031733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0,958645723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17,51239071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4,149156443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-0,53847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6,92296035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8,467345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1,300383494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33,9281392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16,23898116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49,27408081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28,03147763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0,53847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23,07703965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13,31357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1,349616506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43,81113263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20,96926546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0,90618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28,59269769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10,18735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1,691354277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-18,37790061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-4,354219019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65,03466167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529">
                <a:tc rowSpan="6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Noktalı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1,01295729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1,478393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0,917592795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13,47703265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2,308945881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5,08185921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6,589777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1,229052865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33,12650384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11,95077053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11,42071221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11,91376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1,351621811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38,85505857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18,18082199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18,57928779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14,06133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1,298378189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56,75038914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26,55429591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24,91814079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12,54066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1,420947135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28,08274531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10,13117613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5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28,98704271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9,870618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1,732407205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-23,82396645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-4,08162914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52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65,0443813</a:t>
                      </a:r>
                    </a:p>
                  </a:txBody>
                  <a:tcPr marL="4615" marR="4615" marT="46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r>
              <a:rPr lang="tr-TR" dirty="0" smtClean="0"/>
              <a:t> ile Çözüm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09600" y="94869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k=1;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i=[4 2 1]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n=0:16/i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(n+1,1)=y(i*n+1);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j=2:16/i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sum+yn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(j);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    q=30*(yn(1)+2*sum+yn(end))/(2*(16/i));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Q(k,1)=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q;k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=k+1;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Simpson'ýn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1/3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Kuralýnýn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Çoklu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Uygulamasý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sum1=0;sum2=0;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j=2:2:16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   sum1=sum1+y(j);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j=3:2:15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   sum2=sum2+y(j);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q1=30*(y(1)+4*sum1+2*sum2+y(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))/(3*16);</a:t>
            </a:r>
          </a:p>
        </p:txBody>
      </p:sp>
    </p:spTree>
    <p:extLst>
      <p:ext uri="{BB962C8B-B14F-4D97-AF65-F5344CB8AC3E}">
        <p14:creationId xmlns:p14="http://schemas.microsoft.com/office/powerpoint/2010/main" val="20965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Romberg</a:t>
            </a:r>
            <a:r>
              <a:rPr lang="tr-TR" b="1" dirty="0"/>
              <a:t> </a:t>
            </a:r>
            <a:r>
              <a:rPr lang="tr-TR" b="1" dirty="0" err="1"/>
              <a:t>Integrali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b="1" u="sng" dirty="0" smtClean="0"/>
                  <a:t>Richardson</a:t>
                </a:r>
                <a:r>
                  <a:rPr lang="tr-TR" b="1" u="sng" dirty="0"/>
                  <a:t> </a:t>
                </a:r>
                <a:r>
                  <a:rPr lang="tr-TR" b="1" u="sng" dirty="0" err="1"/>
                  <a:t>Ekstrapolasyonu</a:t>
                </a:r>
                <a:endParaRPr lang="tr-TR" b="1" u="sng" dirty="0"/>
              </a:p>
              <a:p>
                <a:r>
                  <a:rPr lang="tr-TR" dirty="0" smtClean="0"/>
                  <a:t>Trapez kuralının çoklu uygulaması için </a:t>
                </a:r>
                <a:r>
                  <a:rPr lang="tr-TR" b="1" dirty="0" smtClean="0"/>
                  <a:t>tahmini hata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Eğer adım genişliğine bakılmaksızın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sabit kabul edilirse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(∗∗)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(**) eşitliğini (*) eşitliğinde yerine koyarsak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Böylece, iki farklı integral tahminine ve bunların adım büyüklüklerine bağlı olarak  yeni bir kesme tahmini geliştirilmiş oldu. Bu değer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ifadesinde yerine yazılırsa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b="-13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4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Romberg</a:t>
            </a:r>
            <a:r>
              <a:rPr lang="tr-TR" dirty="0"/>
              <a:t> </a:t>
            </a:r>
            <a:r>
              <a:rPr lang="tr-TR" dirty="0" err="1"/>
              <a:t>Integrali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b="1" u="sng" dirty="0" smtClean="0"/>
                  <a:t>Richardson</a:t>
                </a:r>
                <a:r>
                  <a:rPr lang="tr-TR" b="1" u="sng" dirty="0"/>
                  <a:t> </a:t>
                </a:r>
                <a:r>
                  <a:rPr lang="tr-TR" b="1" u="sng" dirty="0" err="1"/>
                  <a:t>Ekstrapolasyonu</a:t>
                </a:r>
                <a:endParaRPr lang="tr-TR" b="1" u="sng" dirty="0"/>
              </a:p>
              <a:p>
                <a:pPr marL="109728" indent="0">
                  <a:buNone/>
                </a:pPr>
                <a:r>
                  <a:rPr lang="tr-TR" dirty="0" smtClean="0"/>
                  <a:t>Daha iyi bir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tahmini elde edilir: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tr-TR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∗∗∗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tahminde hata,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mertebesindedir.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Aralığın yarıya bölündüğü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özel durumu için (***) denklemi;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olur, gerekli düzenlemeler yapıldığında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    (4∗)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elde edilir.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Romberg</a:t>
            </a:r>
            <a:r>
              <a:rPr lang="tr-TR" dirty="0"/>
              <a:t> </a:t>
            </a:r>
            <a:r>
              <a:rPr lang="tr-TR" dirty="0" err="1"/>
              <a:t>Integrali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3289398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b="1" u="sng" dirty="0" smtClean="0"/>
                  <a:t>Richardson</a:t>
                </a:r>
                <a:r>
                  <a:rPr lang="tr-TR" b="1" u="sng" dirty="0"/>
                  <a:t> </a:t>
                </a:r>
                <a:r>
                  <a:rPr lang="tr-TR" b="1" u="sng" dirty="0" err="1"/>
                  <a:t>Ekstrapolasyonu</a:t>
                </a:r>
                <a:endParaRPr lang="tr-TR" b="1" u="sng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 smtClean="0"/>
                  <a:t>Örnek:</a:t>
                </a:r>
                <a:r>
                  <a:rPr lang="tr-TR" b="1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=0.2+25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−200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+675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−900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+400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tr-TR" dirty="0"/>
                  <a:t>’in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’dan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tr-TR" dirty="0"/>
                  <a:t>’e kadar integralinin hesaplanması için </a:t>
                </a:r>
                <a:r>
                  <a:rPr lang="tr-TR" dirty="0" smtClean="0"/>
                  <a:t>trapez kuralının tekli ve çoklu uygulaması ile aşağıdaki sonuçlar elde edilmiştir. </a:t>
                </a:r>
                <a:r>
                  <a:rPr lang="tr-TR" dirty="0"/>
                  <a:t>İntegral tahminini iyileştirmek için (4*) denklemini kullanınız.</a:t>
                </a: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3289398"/>
              </a:xfrm>
              <a:blipFill rotWithShape="0">
                <a:blip r:embed="rId2"/>
                <a:stretch>
                  <a:fillRect t="-2597" r="-444" b="-1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96324" y="4546699"/>
              <a:ext cx="3184943" cy="147828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0319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42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87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Aralıklar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h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İntegral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%</m:t>
                                    </m:r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0.1728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89.5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0.4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1.0688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34.9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4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1.4848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9.5</a:t>
                          </a:r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248385"/>
                  </p:ext>
                </p:extLst>
              </p:nvPr>
            </p:nvGraphicFramePr>
            <p:xfrm>
              <a:off x="796324" y="4546699"/>
              <a:ext cx="3184943" cy="147828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031939"/>
                    <a:gridCol w="474217"/>
                    <a:gridCol w="958787"/>
                    <a:gridCol w="7200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Aralıklar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h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İntegral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4068" t="-8333" r="-847" b="-3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0.1728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89.5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0.4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1.0688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34.9</a:t>
                          </a:r>
                          <a:endParaRPr lang="tr-T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4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0.2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1.4848</a:t>
                          </a:r>
                          <a:endParaRPr lang="tr-T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9.5</a:t>
                          </a:r>
                          <a:endParaRPr lang="tr-T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1404373" y="4975654"/>
            <a:ext cx="1968844" cy="24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404373" y="5285839"/>
            <a:ext cx="2146135" cy="29941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4071295" y="4975654"/>
                <a:ext cx="7132164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/>
                        <m:t>1.0688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/>
                        <m:t>0.1728</m:t>
                      </m:r>
                      <m:r>
                        <m:rPr>
                          <m:nor/>
                        </m:rPr>
                        <a:rPr lang="tr-TR" b="0" i="0" dirty="0" smtClean="0"/>
                        <m:t>=1.367467   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95" y="4975654"/>
                <a:ext cx="7132164" cy="8897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ağ Ayraç 8"/>
          <p:cNvSpPr/>
          <p:nvPr/>
        </p:nvSpPr>
        <p:spPr>
          <a:xfrm>
            <a:off x="3981266" y="4975654"/>
            <a:ext cx="90029" cy="60960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231932" y="5424622"/>
                <a:ext cx="697152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/>
                        <m:t>1.4848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/>
                        <m:t>1.0688</m:t>
                      </m:r>
                      <m:r>
                        <m:rPr>
                          <m:nor/>
                        </m:rPr>
                        <a:rPr lang="tr-TR" b="0" i="0" dirty="0" smtClean="0"/>
                        <m:t>=1.623467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32" y="5424622"/>
                <a:ext cx="6971527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ağ Ayraç 10"/>
          <p:cNvSpPr/>
          <p:nvPr/>
        </p:nvSpPr>
        <p:spPr>
          <a:xfrm>
            <a:off x="4141904" y="5424622"/>
            <a:ext cx="90029" cy="60960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1524000" y="5729422"/>
            <a:ext cx="1849217" cy="28478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8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Romberg</a:t>
            </a:r>
            <a:r>
              <a:rPr lang="tr-TR" dirty="0"/>
              <a:t> </a:t>
            </a:r>
            <a:r>
              <a:rPr lang="tr-TR" dirty="0" err="1" smtClean="0"/>
              <a:t>Integrali</a:t>
            </a:r>
            <a:r>
              <a:rPr lang="tr-TR" dirty="0" smtClean="0"/>
              <a:t> Algoritması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Uygulaması gösterilen formülü, bilgisayarda kodlamaya uygun daha genel bir forma dönüştürebiliriz.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tr-TR" dirty="0" smtClean="0"/>
                  <a:t>, sırasıyla daha doğru ve daha az doğru integralleri;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dirty="0" smtClean="0"/>
                  <a:t> ise iyileştirilmiş integral tahminini göstermektedir.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100,   (%)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5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i="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tr-TR" dirty="0" smtClean="0"/>
                  <a:t> integralini 4 düzey </a:t>
                </a:r>
                <a:r>
                  <a:rPr lang="tr-TR" dirty="0" err="1" smtClean="0"/>
                  <a:t>Romberg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integrasyonu</a:t>
                </a:r>
                <a:r>
                  <a:rPr lang="tr-TR" dirty="0" smtClean="0"/>
                  <a:t> kullanarak bulunuz. Analitik olarak çözüm yapıldığında cevabın 2 olacağını hatırlayın.</a:t>
                </a:r>
              </a:p>
              <a:p>
                <a:r>
                  <a:rPr lang="tr-TR" dirty="0" smtClean="0"/>
                  <a:t>Önce, trapez kuralının tekli ve çoklu uygulamalarını kullanarak integralleri hesaplayalım.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10507" y="2976833"/>
              <a:ext cx="9105557" cy="2231898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1055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func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2∙2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func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=1.570796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2∙4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func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  <m:d>
                                      <m:d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=1.896119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4,1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=1.974232</m:t>
                                </m:r>
                              </m:oMath>
                            </m:oMathPara>
                          </a14:m>
                          <a:endParaRPr lang="tr-T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631977"/>
                  </p:ext>
                </p:extLst>
              </p:nvPr>
            </p:nvGraphicFramePr>
            <p:xfrm>
              <a:off x="1010507" y="2976833"/>
              <a:ext cx="9105557" cy="2231898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9105557"/>
                  </a:tblGrid>
                  <a:tr h="55753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87" r="-67" b="-300000"/>
                          </a:stretch>
                        </a:blipFill>
                      </a:tcPr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2198" r="-67" b="-203297"/>
                          </a:stretch>
                        </a:blipFill>
                      </a:tcPr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200000" r="-67" b="-101087"/>
                          </a:stretch>
                        </a:blipFill>
                      </a:tcPr>
                    </a:tc>
                  </a:tr>
                  <a:tr h="559308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00000" r="-67" b="-10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2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6479</TotalTime>
  <Words>1798</Words>
  <Application>Microsoft Office PowerPoint</Application>
  <PresentationFormat>Widescreen</PresentationFormat>
  <Paragraphs>924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Cambria</vt:lpstr>
      <vt:lpstr>Cambria Math</vt:lpstr>
      <vt:lpstr>Courier New</vt:lpstr>
      <vt:lpstr>Georgia</vt:lpstr>
      <vt:lpstr>Menlo</vt:lpstr>
      <vt:lpstr>Times New Roman</vt:lpstr>
      <vt:lpstr>Wingdings 2</vt:lpstr>
      <vt:lpstr>Eğitim sunusu</vt:lpstr>
      <vt:lpstr>Çalışma Sayfası</vt:lpstr>
      <vt:lpstr>MÜHENDİSLİKTE SAYISAL YÖNTEMLER Sayısal Türev ve İntegral</vt:lpstr>
      <vt:lpstr>Eşitliklerin İntegrali</vt:lpstr>
      <vt:lpstr>Newton-Cotes Formüllerinin Hassaslık Sınırı</vt:lpstr>
      <vt:lpstr>Romberg Integrali</vt:lpstr>
      <vt:lpstr>Romberg Integrali</vt:lpstr>
      <vt:lpstr>Romberg Integrali</vt:lpstr>
      <vt:lpstr>Romberg Integrali</vt:lpstr>
      <vt:lpstr>Romberg Integrali Algoritması</vt:lpstr>
      <vt:lpstr>Örnek</vt:lpstr>
      <vt:lpstr>Örnek Devam</vt:lpstr>
      <vt:lpstr>Örnek Devam</vt:lpstr>
      <vt:lpstr>Gauss Kareleme</vt:lpstr>
      <vt:lpstr>Gauss Kareleme</vt:lpstr>
      <vt:lpstr>Gauss Legendre Formülleri</vt:lpstr>
      <vt:lpstr>Gauss Legendre Formülleri</vt:lpstr>
      <vt:lpstr>Gauss Legendre Formülleri</vt:lpstr>
      <vt:lpstr>Gauss Legendre Formülleri</vt:lpstr>
      <vt:lpstr>Gauss-Legendre Formülleri</vt:lpstr>
      <vt:lpstr>Gauss-Legendre Örnek Problem</vt:lpstr>
      <vt:lpstr>Çok Noktalı Gauss-Legendre</vt:lpstr>
      <vt:lpstr>Çok Noktalı Gauss-Legendre için Örnek Problem</vt:lpstr>
      <vt:lpstr>Çok Noktalı Gauss-Legendre için Örnek Problem 2</vt:lpstr>
      <vt:lpstr>Çok Noktalı Gauss-Legendre için Örnek Problem 2</vt:lpstr>
      <vt:lpstr>Sayısal Diferansiyel</vt:lpstr>
      <vt:lpstr>Sayısal Diferansiyel </vt:lpstr>
      <vt:lpstr>İleriye doğru Sonlu Bölünmüş Fark Formülleri</vt:lpstr>
      <vt:lpstr>Geriye doğru Sonlu Bölünmüş Fark Formülleri</vt:lpstr>
      <vt:lpstr>Merkezi Sonlu Bölünmüş Fark Formülleri</vt:lpstr>
      <vt:lpstr>Örnek:</vt:lpstr>
      <vt:lpstr>Türev Hesabını Richardson Extrapolasyonu ile İyileştirmek</vt:lpstr>
      <vt:lpstr>Örnek:</vt:lpstr>
      <vt:lpstr>Türev ve İntegral Hesabında Matlab Kullanılması</vt:lpstr>
      <vt:lpstr>Türev ve İntegral Hesabında Matlab Kullanılması</vt:lpstr>
      <vt:lpstr>Son 3 Dersin Konuları İle ilgili Örnek Problemler</vt:lpstr>
      <vt:lpstr>Örnek 1:</vt:lpstr>
      <vt:lpstr>Çözüm:</vt:lpstr>
      <vt:lpstr>Çözüm</vt:lpstr>
      <vt:lpstr>Örnek 2:</vt:lpstr>
      <vt:lpstr>Çözüm:</vt:lpstr>
      <vt:lpstr>Çözüm Devam</vt:lpstr>
      <vt:lpstr>Çözüm Devam</vt:lpstr>
      <vt:lpstr>Çözüm Devam</vt:lpstr>
      <vt:lpstr>Matlab ile Çözüm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512</cp:revision>
  <dcterms:created xsi:type="dcterms:W3CDTF">2018-01-23T10:11:14Z</dcterms:created>
  <dcterms:modified xsi:type="dcterms:W3CDTF">2019-11-25T09:09:29Z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