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6" r:id="rId10"/>
    <p:sldId id="265" r:id="rId11"/>
    <p:sldId id="268" r:id="rId12"/>
    <p:sldId id="267" r:id="rId13"/>
    <p:sldId id="269" r:id="rId14"/>
    <p:sldId id="270" r:id="rId15"/>
    <p:sldId id="287" r:id="rId16"/>
    <p:sldId id="271" r:id="rId17"/>
    <p:sldId id="272" r:id="rId18"/>
    <p:sldId id="274" r:id="rId19"/>
    <p:sldId id="273" r:id="rId20"/>
    <p:sldId id="275" r:id="rId21"/>
    <p:sldId id="276" r:id="rId22"/>
    <p:sldId id="277" r:id="rId23"/>
    <p:sldId id="278" r:id="rId24"/>
    <p:sldId id="283" r:id="rId25"/>
    <p:sldId id="279" r:id="rId26"/>
    <p:sldId id="280" r:id="rId27"/>
    <p:sldId id="281" r:id="rId28"/>
    <p:sldId id="282" r:id="rId29"/>
    <p:sldId id="284" r:id="rId30"/>
    <p:sldId id="288" r:id="rId31"/>
    <p:sldId id="289" r:id="rId3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434" autoAdjust="0"/>
  </p:normalViewPr>
  <p:slideViewPr>
    <p:cSldViewPr snapToGrid="0">
      <p:cViewPr varScale="1">
        <p:scale>
          <a:sx n="113" d="100"/>
          <a:sy n="113" d="100"/>
        </p:scale>
        <p:origin x="432"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Ch5_E&#287;riUydurma"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2285305449435273"/>
          <c:y val="0.11832382628470024"/>
          <c:w val="0.8576795385815541"/>
          <c:h val="0.77433460453077096"/>
        </c:manualLayout>
      </c:layout>
      <c:scatterChart>
        <c:scatterStyle val="lineMarker"/>
        <c:varyColors val="0"/>
        <c:ser>
          <c:idx val="1"/>
          <c:order val="0"/>
          <c:spPr>
            <a:ln w="25400" cap="rnd">
              <a:solidFill>
                <a:srgbClr val="FF0000"/>
              </a:solidFill>
              <a:round/>
            </a:ln>
            <a:effectLst/>
          </c:spPr>
          <c:marker>
            <c:symbol val="circle"/>
            <c:size val="5"/>
            <c:spPr>
              <a:solidFill>
                <a:schemeClr val="accent2"/>
              </a:solidFill>
              <a:ln w="9525">
                <a:solidFill>
                  <a:schemeClr val="accent2"/>
                </a:solidFill>
              </a:ln>
              <a:effectLst/>
            </c:spPr>
          </c:marker>
          <c:xVal>
            <c:numRef>
              <c:f>'[Worksheet in Ch5_EğriUydurma]Sheet1'!$C$2:$C$7</c:f>
              <c:numCache>
                <c:formatCode>General</c:formatCode>
                <c:ptCount val="6"/>
                <c:pt idx="0">
                  <c:v>0</c:v>
                </c:pt>
                <c:pt idx="1">
                  <c:v>1</c:v>
                </c:pt>
                <c:pt idx="2">
                  <c:v>2</c:v>
                </c:pt>
                <c:pt idx="3">
                  <c:v>3</c:v>
                </c:pt>
                <c:pt idx="4">
                  <c:v>4</c:v>
                </c:pt>
                <c:pt idx="5">
                  <c:v>5</c:v>
                </c:pt>
              </c:numCache>
            </c:numRef>
          </c:xVal>
          <c:yVal>
            <c:numRef>
              <c:f>'[Worksheet in Ch5_EğriUydurma]Sheet1'!$E$2:$E$7</c:f>
              <c:numCache>
                <c:formatCode>0.00000</c:formatCode>
                <c:ptCount val="6"/>
                <c:pt idx="0">
                  <c:v>2.4585699999999999</c:v>
                </c:pt>
                <c:pt idx="1">
                  <c:v>6.6785699999999997</c:v>
                </c:pt>
                <c:pt idx="2">
                  <c:v>14.619990000000001</c:v>
                </c:pt>
                <c:pt idx="3">
                  <c:v>26.282830000000004</c:v>
                </c:pt>
                <c:pt idx="4">
                  <c:v>41.667090000000002</c:v>
                </c:pt>
                <c:pt idx="5">
                  <c:v>60.772770000000001</c:v>
                </c:pt>
              </c:numCache>
            </c:numRef>
          </c:yVal>
          <c:smooth val="0"/>
        </c:ser>
        <c:dLbls>
          <c:showLegendKey val="0"/>
          <c:showVal val="0"/>
          <c:showCatName val="0"/>
          <c:showSerName val="0"/>
          <c:showPercent val="0"/>
          <c:showBubbleSize val="0"/>
        </c:dLbls>
        <c:axId val="-7217696"/>
        <c:axId val="-7216608"/>
      </c:scatterChart>
      <c:valAx>
        <c:axId val="-721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7216608"/>
        <c:crosses val="autoZero"/>
        <c:crossBetween val="midCat"/>
      </c:valAx>
      <c:valAx>
        <c:axId val="-721660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7217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19.12.2018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19.12.2018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19.12.2018</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19.12.2018</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19.12.2018</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19.12.2018</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19.12.2018</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3.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6.emf"/><Relationship Id="rId4" Type="http://schemas.openxmlformats.org/officeDocument/2006/relationships/package" Target="../embeddings/Microsoft_Excel__al__ma_Sayfas_3.xlsx"/><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_al__ma_Sayfas_5.xlsx"/><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3.emf"/><Relationship Id="rId10" Type="http://schemas.openxmlformats.org/officeDocument/2006/relationships/image" Target="../media/image21.png"/><Relationship Id="rId4" Type="http://schemas.openxmlformats.org/officeDocument/2006/relationships/package" Target="../embeddings/Microsoft_Excel__al__ma_Sayfas_4.xlsx"/><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_al__ma_Sayfas_1.xlsx"/></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Excel__al__ma_Sayfas_6.xlsx"/></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png"/><Relationship Id="rId5" Type="http://schemas.openxmlformats.org/officeDocument/2006/relationships/image" Target="../media/image16.emf"/><Relationship Id="rId4" Type="http://schemas.openxmlformats.org/officeDocument/2006/relationships/package" Target="../embeddings/Microsoft_Excel__al__ma_Sayfas_7.xls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chart" Target="../charts/chart1.xml"/><Relationship Id="rId5" Type="http://schemas.openxmlformats.org/officeDocument/2006/relationships/image" Target="../media/image17.emf"/><Relationship Id="rId4" Type="http://schemas.openxmlformats.org/officeDocument/2006/relationships/package" Target="../embeddings/Microsoft_Excel__al__ma_Sayfas_8.xls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package" Target="../embeddings/Microsoft_Excel__al__ma_Sayfas_9.xlsx"/></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image" Target="../media/image20.emf"/><Relationship Id="rId4" Type="http://schemas.openxmlformats.org/officeDocument/2006/relationships/package" Target="../embeddings/Microsoft_Excel__al__ma_Sayfas_10.xls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png"/><Relationship Id="rId5" Type="http://schemas.openxmlformats.org/officeDocument/2006/relationships/image" Target="../media/image21.emf"/><Relationship Id="rId4" Type="http://schemas.openxmlformats.org/officeDocument/2006/relationships/package" Target="../embeddings/Microsoft_Excel__al__ma_Sayfas_11.xlsx"/></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package" Target="../embeddings/Microsoft_Excel__al__ma_Sayfas_2.xlsx"/></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t>MÜHENDİSLİKTE SAYISAL YÖNTEMLER</a:t>
            </a:r>
            <a:r>
              <a:rPr lang="tr-TR" dirty="0" smtClean="0"/>
              <a:t/>
            </a:r>
            <a:br>
              <a:rPr lang="tr-TR" dirty="0" smtClean="0"/>
            </a:br>
            <a:r>
              <a:rPr lang="tr-TR" sz="2800" dirty="0" smtClean="0"/>
              <a:t>Eğri Uydurma</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Regresyon Hatasının Büyüklüğünün Belirlenmesi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tr-TR" i="1" dirty="0" smtClean="0">
                        <a:latin typeface="Cambria Math" panose="02040503050406030204" pitchFamily="18" charset="0"/>
                      </a:rPr>
                      <m:t>𝑟</m:t>
                    </m:r>
                  </m:oMath>
                </a14:m>
                <a:r>
                  <a:rPr lang="tr-TR" dirty="0" smtClean="0"/>
                  <a:t> (</a:t>
                </a:r>
                <a:r>
                  <a:rPr lang="tr-TR" dirty="0"/>
                  <a:t>korelasyon katsayısı </a:t>
                </a:r>
                <a:r>
                  <a:rPr lang="tr-TR" dirty="0" smtClean="0"/>
                  <a:t>)için aşağıda verilen formül bilgisayar uygulamaları için daha elverişlidir.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num>
                        <m:den>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b="0" i="1" smtClean="0">
                                          <a:latin typeface="Cambria Math" panose="02040503050406030204" pitchFamily="18" charset="0"/>
                                        </a:rPr>
                                        <m:t>𝑦</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den>
                      </m:f>
                    </m:oMath>
                  </m:oMathPara>
                </a14:m>
                <a:endParaRPr lang="tr-TR" dirty="0" smtClean="0"/>
              </a:p>
              <a:p>
                <a:pPr marL="109728" indent="0">
                  <a:buNone/>
                </a:pPr>
                <a:r>
                  <a:rPr lang="tr-TR" dirty="0" smtClean="0"/>
                  <a:t>Önemli Not: r değeri 1’e yakın çıksa bile bazen yaptığımız eğri uydurma veriyi en iyi ifade etme noktasında uygun olmaya bilir. Bilimsel çalışmalarımızda uydurduğumuz eğriyi deneysel veri ile birlikte göstermeliyiz. </a:t>
                </a:r>
              </a:p>
              <a:p>
                <a:pPr marL="109728" indent="0">
                  <a:buNone/>
                </a:pPr>
                <a:r>
                  <a:rPr lang="tr-TR" dirty="0" smtClean="0"/>
                  <a:t>Yaptığımız eğri uydurmanın doğruluğuna ikna olmak için</a:t>
                </a:r>
              </a:p>
              <a:p>
                <a:pPr lvl="1"/>
                <a:r>
                  <a:rPr lang="tr-TR" dirty="0" smtClean="0"/>
                  <a:t>Çalıştığımız problemin fiziği hakkında fikrimiz olmalı</a:t>
                </a:r>
              </a:p>
              <a:p>
                <a:pPr lvl="1"/>
                <a:r>
                  <a:rPr lang="tr-TR" dirty="0" smtClean="0"/>
                  <a:t>Verinin üzerine uydurduğumuz eğriyi çizdiğimizde, gözle tetkik ettiğimizde aykırılık hissetmemeliyiz.</a:t>
                </a:r>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7556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93273359"/>
              </p:ext>
            </p:extLst>
          </p:nvPr>
        </p:nvGraphicFramePr>
        <p:xfrm>
          <a:off x="352425" y="1104900"/>
          <a:ext cx="8892730" cy="4152900"/>
        </p:xfrm>
        <a:graphic>
          <a:graphicData uri="http://schemas.openxmlformats.org/presentationml/2006/ole">
            <mc:AlternateContent xmlns:mc="http://schemas.openxmlformats.org/markup-compatibility/2006">
              <mc:Choice xmlns:v="urn:schemas-microsoft-com:vml" Requires="v">
                <p:oleObj spid="_x0000_s11319" name="Worksheet" r:id="rId4" imgW="12239559" imgH="5714906" progId="Excel.Sheet.12">
                  <p:embed/>
                </p:oleObj>
              </mc:Choice>
              <mc:Fallback>
                <p:oleObj name="Worksheet" r:id="rId4" imgW="12239559" imgH="5714906" progId="Excel.Sheet.12">
                  <p:embed/>
                  <p:pic>
                    <p:nvPicPr>
                      <p:cNvPr id="0" name=""/>
                      <p:cNvPicPr/>
                      <p:nvPr/>
                    </p:nvPicPr>
                    <p:blipFill>
                      <a:blip r:embed="rId5"/>
                      <a:stretch>
                        <a:fillRect/>
                      </a:stretch>
                    </p:blipFill>
                    <p:spPr>
                      <a:xfrm>
                        <a:off x="352425" y="1104900"/>
                        <a:ext cx="8892730" cy="4152900"/>
                      </a:xfrm>
                      <a:prstGeom prst="rect">
                        <a:avLst/>
                      </a:prstGeom>
                    </p:spPr>
                  </p:pic>
                </p:oleObj>
              </mc:Fallback>
            </mc:AlternateContent>
          </a:graphicData>
        </a:graphic>
      </p:graphicFrame>
      <p:grpSp>
        <p:nvGrpSpPr>
          <p:cNvPr id="11" name="Group 10"/>
          <p:cNvGrpSpPr/>
          <p:nvPr/>
        </p:nvGrpSpPr>
        <p:grpSpPr>
          <a:xfrm>
            <a:off x="5000070" y="3127053"/>
            <a:ext cx="4284209" cy="3220010"/>
            <a:chOff x="5000070" y="3127053"/>
            <a:chExt cx="4284209" cy="3220010"/>
          </a:xfrm>
        </p:grpSpPr>
        <mc:AlternateContent xmlns:mc="http://schemas.openxmlformats.org/markup-compatibility/2006" xmlns:a14="http://schemas.microsoft.com/office/drawing/2010/main">
          <mc:Choice Requires="a14">
            <p:sp>
              <p:nvSpPr>
                <p:cNvPr id="3" name="Rectangle 2"/>
                <p:cNvSpPr/>
                <p:nvPr/>
              </p:nvSpPr>
              <p:spPr>
                <a:xfrm>
                  <a:off x="5079887" y="3127053"/>
                  <a:ext cx="3504357" cy="911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num>
                              <m:den>
                                <m:r>
                                  <a:rPr lang="tr-TR" i="1">
                                    <a:latin typeface="Cambria Math" panose="02040503050406030204" pitchFamily="18" charset="0"/>
                                  </a:rPr>
                                  <m:t>𝑛</m:t>
                                </m:r>
                                <m:r>
                                  <a:rPr lang="tr-TR" i="1">
                                    <a:latin typeface="Cambria Math" panose="02040503050406030204" pitchFamily="18" charset="0"/>
                                  </a:rPr>
                                  <m:t>−1</m:t>
                                </m:r>
                              </m:den>
                            </m:f>
                          </m:e>
                        </m:rad>
                        <m:r>
                          <a:rPr lang="tr-TR" b="0" i="0"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22,714</m:t>
                                </m:r>
                              </m:num>
                              <m:den>
                                <m:r>
                                  <a:rPr lang="tr-TR" b="0" i="1" smtClean="0">
                                    <a:latin typeface="Cambria Math" panose="02040503050406030204" pitchFamily="18" charset="0"/>
                                  </a:rPr>
                                  <m:t>7</m:t>
                                </m:r>
                                <m:r>
                                  <a:rPr lang="tr-TR" i="1">
                                    <a:latin typeface="Cambria Math" panose="02040503050406030204" pitchFamily="18" charset="0"/>
                                  </a:rPr>
                                  <m:t>−1</m:t>
                                </m:r>
                              </m:den>
                            </m:f>
                            <m:r>
                              <a:rPr lang="tr-TR" b="0" i="1" smtClean="0">
                                <a:latin typeface="Cambria Math" panose="02040503050406030204" pitchFamily="18" charset="0"/>
                              </a:rPr>
                              <m:t>=1,946</m:t>
                            </m:r>
                          </m:e>
                        </m:rad>
                      </m:oMath>
                    </m:oMathPara>
                  </a14:m>
                  <a:endParaRPr lang="tr-TR" dirty="0"/>
                </a:p>
              </p:txBody>
            </p:sp>
          </mc:Choice>
          <mc:Fallback xmlns="">
            <p:sp>
              <p:nvSpPr>
                <p:cNvPr id="3" name="Rectangle 2"/>
                <p:cNvSpPr>
                  <a:spLocks noRot="1" noChangeAspect="1" noMove="1" noResize="1" noEditPoints="1" noAdjustHandles="1" noChangeArrowheads="1" noChangeShapeType="1" noTextEdit="1"/>
                </p:cNvSpPr>
                <p:nvPr/>
              </p:nvSpPr>
              <p:spPr>
                <a:xfrm>
                  <a:off x="5079887" y="3127053"/>
                  <a:ext cx="3504357" cy="911211"/>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00070" y="4089580"/>
                  <a:ext cx="268535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−2</m:t>
                                </m:r>
                              </m:den>
                            </m:f>
                          </m:e>
                        </m:rad>
                        <m:r>
                          <a:rPr lang="tr-TR" b="0" i="1"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2,991</m:t>
                                </m:r>
                              </m:num>
                              <m:den>
                                <m:r>
                                  <a:rPr lang="tr-TR" b="0" i="1" smtClean="0">
                                    <a:latin typeface="Cambria Math" panose="02040503050406030204" pitchFamily="18" charset="0"/>
                                  </a:rPr>
                                  <m:t>7</m:t>
                                </m:r>
                                <m:r>
                                  <a:rPr lang="tr-TR" i="1">
                                    <a:latin typeface="Cambria Math" panose="02040503050406030204" pitchFamily="18" charset="0"/>
                                  </a:rPr>
                                  <m:t>−2</m:t>
                                </m:r>
                              </m:den>
                            </m:f>
                          </m:e>
                        </m:rad>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5000070" y="4089580"/>
                  <a:ext cx="2685351" cy="910699"/>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136349" y="5241853"/>
                  <a:ext cx="414793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r>
                          <a:rPr lang="tr-TR" b="0" i="0"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22,714</m:t>
                            </m:r>
                            <m:r>
                              <a:rPr lang="tr-TR" i="1">
                                <a:latin typeface="Cambria Math" panose="02040503050406030204" pitchFamily="18" charset="0"/>
                              </a:rPr>
                              <m:t>−</m:t>
                            </m:r>
                            <m:r>
                              <a:rPr lang="tr-TR" b="0" i="1" smtClean="0">
                                <a:latin typeface="Cambria Math" panose="02040503050406030204" pitchFamily="18" charset="0"/>
                              </a:rPr>
                              <m:t>2,991</m:t>
                            </m:r>
                          </m:num>
                          <m:den>
                            <m:r>
                              <a:rPr lang="tr-TR" b="0" i="1" smtClean="0">
                                <a:latin typeface="Cambria Math" panose="02040503050406030204" pitchFamily="18" charset="0"/>
                              </a:rPr>
                              <m:t>22,714</m:t>
                            </m:r>
                          </m:den>
                        </m:f>
                        <m:r>
                          <a:rPr lang="tr-TR" b="0" i="1" smtClean="0">
                            <a:latin typeface="Cambria Math" panose="02040503050406030204" pitchFamily="18" charset="0"/>
                          </a:rPr>
                          <m:t>=0,868</m:t>
                        </m:r>
                      </m:oMath>
                    </m:oMathPara>
                  </a14:m>
                  <a:endParaRPr lang="tr-TR" dirty="0"/>
                </a:p>
              </p:txBody>
            </p:sp>
          </mc:Choice>
          <mc:Fallback xmlns="">
            <p:sp>
              <p:nvSpPr>
                <p:cNvPr id="9" name="Rectangle 8"/>
                <p:cNvSpPr>
                  <a:spLocks noRot="1" noChangeAspect="1" noMove="1" noResize="1" noEditPoints="1" noAdjustHandles="1" noChangeArrowheads="1" noChangeShapeType="1" noTextEdit="1"/>
                </p:cNvSpPr>
                <p:nvPr/>
              </p:nvSpPr>
              <p:spPr>
                <a:xfrm>
                  <a:off x="5136349" y="5241853"/>
                  <a:ext cx="4147930" cy="659540"/>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95900" y="6000750"/>
                  <a:ext cx="867417" cy="346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p>
                              <m:sSupPr>
                                <m:ctrlPr>
                                  <a:rPr lang="tr-TR" b="0"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e>
                        </m:rad>
                      </m:oMath>
                    </m:oMathPara>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5295900" y="6000750"/>
                  <a:ext cx="867417" cy="346313"/>
                </a:xfrm>
                <a:prstGeom prst="rect">
                  <a:avLst/>
                </a:prstGeom>
                <a:blipFill rotWithShape="0">
                  <a:blip r:embed="rId9"/>
                  <a:stretch>
                    <a:fillRect l="-3521" r="-2113"/>
                  </a:stretch>
                </a:blipFill>
              </p:spPr>
              <p:txBody>
                <a:bodyPr/>
                <a:lstStyle/>
                <a:p>
                  <a:r>
                    <a:rPr lang="tr-TR">
                      <a:noFill/>
                    </a:rPr>
                    <a:t> </a:t>
                  </a:r>
                </a:p>
              </p:txBody>
            </p:sp>
          </mc:Fallback>
        </mc:AlternateContent>
      </p:grpSp>
    </p:spTree>
    <p:extLst>
      <p:ext uri="{BB962C8B-B14F-4D97-AF65-F5344CB8AC3E}">
        <p14:creationId xmlns:p14="http://schemas.microsoft.com/office/powerpoint/2010/main" val="4988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68" y="331957"/>
            <a:ext cx="10972800" cy="506412"/>
          </a:xfrm>
        </p:spPr>
        <p:txBody>
          <a:bodyPr>
            <a:noAutofit/>
          </a:bodyPr>
          <a:lstStyle/>
          <a:p>
            <a:r>
              <a:rPr lang="tr-TR" sz="2800" dirty="0" smtClean="0"/>
              <a:t>Doğrusal Olmayan Denklemlerin </a:t>
            </a:r>
            <a:r>
              <a:rPr lang="tr-TR" sz="2800" dirty="0" err="1" smtClean="0"/>
              <a:t>Doğrusallaştırılması</a:t>
            </a:r>
            <a:r>
              <a:rPr lang="tr-TR" sz="2800" dirty="0" smtClean="0"/>
              <a:t> (üstel Denklem)</a:t>
            </a:r>
            <a:endParaRPr lang="tr-TR" sz="2800" dirty="0"/>
          </a:p>
        </p:txBody>
      </p:sp>
      <p:pic>
        <p:nvPicPr>
          <p:cNvPr id="7" name="Picture 6"/>
          <p:cNvPicPr>
            <a:picLocks noChangeAspect="1"/>
          </p:cNvPicPr>
          <p:nvPr/>
        </p:nvPicPr>
        <p:blipFill>
          <a:blip r:embed="rId2"/>
          <a:stretch>
            <a:fillRect/>
          </a:stretch>
        </p:blipFill>
        <p:spPr>
          <a:xfrm>
            <a:off x="363820" y="950282"/>
            <a:ext cx="5309200" cy="3960000"/>
          </a:xfrm>
          <a:prstGeom prst="rect">
            <a:avLst/>
          </a:prstGeom>
        </p:spPr>
      </p:pic>
      <p:pic>
        <p:nvPicPr>
          <p:cNvPr id="8" name="Picture 7"/>
          <p:cNvPicPr>
            <a:picLocks noChangeAspect="1"/>
          </p:cNvPicPr>
          <p:nvPr/>
        </p:nvPicPr>
        <p:blipFill>
          <a:blip r:embed="rId3"/>
          <a:stretch>
            <a:fillRect/>
          </a:stretch>
        </p:blipFill>
        <p:spPr>
          <a:xfrm>
            <a:off x="6216425" y="929948"/>
            <a:ext cx="5520322" cy="3960000"/>
          </a:xfrm>
          <a:prstGeom prst="rect">
            <a:avLst/>
          </a:prstGeom>
        </p:spPr>
      </p:pic>
      <p:sp>
        <p:nvSpPr>
          <p:cNvPr id="9" name="Right Arrow 8"/>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0" name="TextBox 9"/>
              <p:cNvSpPr txBox="1"/>
              <p:nvPr/>
            </p:nvSpPr>
            <p:spPr>
              <a:xfrm>
                <a:off x="601579" y="5269831"/>
                <a:ext cx="1810239"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1</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𝑒</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1579" y="5269831"/>
                <a:ext cx="1810239" cy="451086"/>
              </a:xfrm>
              <a:prstGeom prst="rect">
                <a:avLst/>
              </a:prstGeom>
              <a:blipFill rotWithShape="0">
                <a:blip r:embed="rId4"/>
                <a:stretch>
                  <a:fillRect/>
                </a:stretch>
              </a:blipFill>
            </p:spPr>
            <p:txBody>
              <a:bodyPr/>
              <a:lstStyle/>
              <a:p>
                <a:r>
                  <a:rPr lang="tr-TR">
                    <a:noFill/>
                  </a:rPr>
                  <a:t> </a:t>
                </a:r>
              </a:p>
            </p:txBody>
          </p:sp>
        </mc:Fallback>
      </mc:AlternateContent>
      <p:sp>
        <p:nvSpPr>
          <p:cNvPr id="11" name="Right Arrow 10"/>
          <p:cNvSpPr/>
          <p:nvPr/>
        </p:nvSpPr>
        <p:spPr>
          <a:xfrm>
            <a:off x="2654968" y="5189622"/>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2" name="TextBox 11"/>
              <p:cNvSpPr txBox="1"/>
              <p:nvPr/>
            </p:nvSpPr>
            <p:spPr>
              <a:xfrm>
                <a:off x="6192253" y="5245767"/>
                <a:ext cx="3431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𝑒</m:t>
                          </m:r>
                        </m:e>
                      </m:func>
                    </m:oMath>
                  </m:oMathPara>
                </a14:m>
                <a:endParaRPr lang="tr-TR"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92253" y="5245767"/>
                <a:ext cx="3431837" cy="43088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16316" y="5654841"/>
                <a:ext cx="28282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oMath>
                  </m:oMathPara>
                </a14:m>
                <a:endParaRPr lang="tr-TR"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16316" y="5654841"/>
                <a:ext cx="2828210" cy="430887"/>
              </a:xfrm>
              <a:prstGeom prst="rect">
                <a:avLst/>
              </a:prstGeom>
              <a:blipFill rotWithShape="0">
                <a:blip r:embed="rId6"/>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0128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028" y="648716"/>
            <a:ext cx="6120000" cy="5243566"/>
          </a:xfrm>
          <a:prstGeom prst="rect">
            <a:avLst/>
          </a:prstGeom>
        </p:spPr>
      </p:pic>
      <p:pic>
        <p:nvPicPr>
          <p:cNvPr id="3" name="Picture 2"/>
          <p:cNvPicPr>
            <a:picLocks noChangeAspect="1"/>
          </p:cNvPicPr>
          <p:nvPr/>
        </p:nvPicPr>
        <p:blipFill>
          <a:blip r:embed="rId3"/>
          <a:stretch>
            <a:fillRect/>
          </a:stretch>
        </p:blipFill>
        <p:spPr>
          <a:xfrm>
            <a:off x="205489" y="618202"/>
            <a:ext cx="5400000" cy="4106130"/>
          </a:xfrm>
          <a:prstGeom prst="rect">
            <a:avLst/>
          </a:prstGeom>
        </p:spPr>
      </p:pic>
      <p:sp>
        <p:nvSpPr>
          <p:cNvPr id="4" name="Right Arrow 3"/>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5" name="TextBox 4"/>
              <p:cNvSpPr txBox="1"/>
              <p:nvPr/>
            </p:nvSpPr>
            <p:spPr>
              <a:xfrm>
                <a:off x="1660358" y="6152146"/>
                <a:ext cx="1831720"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𝑥</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0358" y="6152146"/>
                <a:ext cx="1831720" cy="451086"/>
              </a:xfrm>
              <a:prstGeom prst="rect">
                <a:avLst/>
              </a:prstGeom>
              <a:blipFill rotWithShape="0">
                <a:blip r:embed="rId4"/>
                <a:stretch>
                  <a:fillRect/>
                </a:stretch>
              </a:blipFill>
            </p:spPr>
            <p:txBody>
              <a:bodyPr/>
              <a:lstStyle/>
              <a:p>
                <a:r>
                  <a:rPr lang="tr-TR">
                    <a:noFill/>
                  </a:rPr>
                  <a:t> </a:t>
                </a:r>
              </a:p>
            </p:txBody>
          </p:sp>
        </mc:Fallback>
      </mc:AlternateContent>
      <p:sp>
        <p:nvSpPr>
          <p:cNvPr id="6" name="Right Arrow 5"/>
          <p:cNvSpPr/>
          <p:nvPr/>
        </p:nvSpPr>
        <p:spPr>
          <a:xfrm>
            <a:off x="3729789" y="6023811"/>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7" name="TextBox 6"/>
              <p:cNvSpPr txBox="1"/>
              <p:nvPr/>
            </p:nvSpPr>
            <p:spPr>
              <a:xfrm>
                <a:off x="6673517" y="6063914"/>
                <a:ext cx="38960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2</m:t>
                          </m:r>
                        </m:sub>
                      </m:sSub>
                      <m:func>
                        <m:funcPr>
                          <m:ctrlPr>
                            <a:rPr lang="tr-TR" sz="2800" i="1" smtClean="0">
                              <a:latin typeface="Cambria Math" panose="02040503050406030204" pitchFamily="18" charset="0"/>
                            </a:rPr>
                          </m:ctrlPr>
                        </m:funcPr>
                        <m:fName>
                          <m:r>
                            <m:rPr>
                              <m:sty m:val="p"/>
                            </m:rPr>
                            <a:rPr lang="tr-TR" sz="2800" i="0" smtClean="0">
                              <a:latin typeface="Cambria Math" panose="02040503050406030204" pitchFamily="18" charset="0"/>
                            </a:rPr>
                            <m:t>log</m:t>
                          </m:r>
                        </m:fName>
                        <m:e>
                          <m:r>
                            <a:rPr lang="tr-TR" sz="2800" b="0" i="1" smtClean="0">
                              <a:latin typeface="Cambria Math" panose="02040503050406030204" pitchFamily="18" charset="0"/>
                            </a:rPr>
                            <m:t>𝑥</m:t>
                          </m:r>
                        </m:e>
                      </m:func>
                    </m:oMath>
                  </m:oMathPara>
                </a14:m>
                <a:endParaRPr lang="tr-T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673517" y="6063914"/>
                <a:ext cx="3896067" cy="430887"/>
              </a:xfrm>
              <a:prstGeom prst="rect">
                <a:avLst/>
              </a:prstGeom>
              <a:blipFill rotWithShape="0">
                <a:blip r:embed="rId5"/>
                <a:stretch>
                  <a:fillRect/>
                </a:stretch>
              </a:blipFill>
            </p:spPr>
            <p:txBody>
              <a:bodyPr/>
              <a:lstStyle/>
              <a:p>
                <a:r>
                  <a:rPr lang="tr-TR">
                    <a:noFill/>
                  </a:rPr>
                  <a:t> </a:t>
                </a:r>
              </a:p>
            </p:txBody>
          </p:sp>
        </mc:Fallback>
      </mc:AlternateContent>
      <p:sp>
        <p:nvSpPr>
          <p:cNvPr id="8" name="Title 1"/>
          <p:cNvSpPr txBox="1">
            <a:spLocks/>
          </p:cNvSpPr>
          <p:nvPr/>
        </p:nvSpPr>
        <p:spPr>
          <a:xfrm>
            <a:off x="64168" y="331957"/>
            <a:ext cx="10972800"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800" dirty="0" smtClean="0"/>
              <a:t>Doğrusal Olmayan Denklemlerin </a:t>
            </a:r>
            <a:r>
              <a:rPr lang="tr-TR" sz="2800" dirty="0" err="1" smtClean="0"/>
              <a:t>Doğrusallaştırılması</a:t>
            </a:r>
            <a:r>
              <a:rPr lang="tr-TR" sz="2800" dirty="0" smtClean="0"/>
              <a:t> (Üslü Denklem)</a:t>
            </a:r>
            <a:endParaRPr lang="tr-TR" sz="2800" dirty="0"/>
          </a:p>
        </p:txBody>
      </p:sp>
    </p:spTree>
    <p:extLst>
      <p:ext uri="{BB962C8B-B14F-4D97-AF65-F5344CB8AC3E}">
        <p14:creationId xmlns:p14="http://schemas.microsoft.com/office/powerpoint/2010/main" val="3665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10993"/>
            <a:ext cx="5475796" cy="4137656"/>
          </a:xfrm>
          <a:prstGeom prst="rect">
            <a:avLst/>
          </a:prstGeom>
        </p:spPr>
      </p:pic>
      <p:pic>
        <p:nvPicPr>
          <p:cNvPr id="3" name="Picture 2"/>
          <p:cNvPicPr>
            <a:picLocks noChangeAspect="1"/>
          </p:cNvPicPr>
          <p:nvPr/>
        </p:nvPicPr>
        <p:blipFill>
          <a:blip r:embed="rId3"/>
          <a:stretch>
            <a:fillRect/>
          </a:stretch>
        </p:blipFill>
        <p:spPr>
          <a:xfrm>
            <a:off x="6042052" y="756399"/>
            <a:ext cx="5947222" cy="444684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826168" y="5205662"/>
                <a:ext cx="2188611" cy="810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3</m:t>
                          </m:r>
                        </m:sub>
                      </m:sSub>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3</m:t>
                              </m:r>
                            </m:sub>
                          </m:sSub>
                          <m:r>
                            <a:rPr lang="tr-TR" sz="2800" b="0" i="1" smtClean="0">
                              <a:latin typeface="Cambria Math" panose="02040503050406030204" pitchFamily="18" charset="0"/>
                            </a:rPr>
                            <m:t>+</m:t>
                          </m:r>
                          <m:r>
                            <a:rPr lang="tr-TR" sz="2800" b="0" i="1" smtClean="0">
                              <a:latin typeface="Cambria Math" panose="02040503050406030204" pitchFamily="18" charset="0"/>
                            </a:rPr>
                            <m:t>𝑥</m:t>
                          </m:r>
                        </m:den>
                      </m:f>
                    </m:oMath>
                  </m:oMathPara>
                </a14:m>
                <a:endParaRPr lang="tr-TR"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26168" y="5205662"/>
                <a:ext cx="2188611" cy="810607"/>
              </a:xfrm>
              <a:prstGeom prst="rect">
                <a:avLst/>
              </a:prstGeom>
              <a:blipFill rotWithShape="0">
                <a:blip r:embed="rId4"/>
                <a:stretch>
                  <a:fillRect/>
                </a:stretch>
              </a:blipFill>
            </p:spPr>
            <p:txBody>
              <a:bodyPr/>
              <a:lstStyle/>
              <a:p>
                <a:r>
                  <a:rPr lang="tr-TR">
                    <a:noFill/>
                  </a:rPr>
                  <a:t> </a:t>
                </a:r>
              </a:p>
            </p:txBody>
          </p:sp>
        </mc:Fallback>
      </mc:AlternateContent>
      <p:sp>
        <p:nvSpPr>
          <p:cNvPr id="5" name="Right Arrow 4"/>
          <p:cNvSpPr/>
          <p:nvPr/>
        </p:nvSpPr>
        <p:spPr>
          <a:xfrm>
            <a:off x="3152273" y="5253790"/>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p:sp>
        <p:nvSpPr>
          <p:cNvPr id="7" name="Right Arrow 6"/>
          <p:cNvSpPr/>
          <p:nvPr/>
        </p:nvSpPr>
        <p:spPr>
          <a:xfrm>
            <a:off x="3689683" y="2326105"/>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9" name="TextBox 8"/>
              <p:cNvSpPr txBox="1"/>
              <p:nvPr/>
            </p:nvSpPr>
            <p:spPr>
              <a:xfrm>
                <a:off x="6320589" y="5149515"/>
                <a:ext cx="1746824"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r>
                            <a:rPr lang="tr-TR" sz="2800" i="1">
                              <a:latin typeface="Cambria Math" panose="02040503050406030204" pitchFamily="18" charset="0"/>
                            </a:rPr>
                            <m:t>+</m:t>
                          </m:r>
                          <m:r>
                            <a:rPr lang="tr-TR" sz="2800" i="1">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r>
                            <a:rPr lang="tr-TR" sz="2800" i="1">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i="1">
                              <a:latin typeface="Cambria Math" panose="02040503050406030204" pitchFamily="18" charset="0"/>
                            </a:rPr>
                            <m:t>𝑦</m:t>
                          </m:r>
                        </m:den>
                      </m:f>
                    </m:oMath>
                  </m:oMathPara>
                </a14:m>
                <a:endParaRPr lang="tr-TR"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320589" y="5149515"/>
                <a:ext cx="1746824" cy="89184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8673" y="5783178"/>
                <a:ext cx="2208169"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i="1" smtClean="0">
                              <a:latin typeface="Cambria Math" panose="02040503050406030204" pitchFamily="18" charset="0"/>
                            </a:rPr>
                          </m:ctrlPr>
                        </m:fPr>
                        <m:num>
                          <m:r>
                            <a:rPr lang="tr-TR" sz="2800" i="1">
                              <a:latin typeface="Cambria Math" panose="02040503050406030204" pitchFamily="18" charset="0"/>
                            </a:rPr>
                            <m:t>1</m:t>
                          </m:r>
                        </m:num>
                        <m:den>
                          <m:r>
                            <a:rPr lang="tr-TR" sz="2800" i="1">
                              <a:latin typeface="Cambria Math" panose="02040503050406030204" pitchFamily="18" charset="0"/>
                            </a:rPr>
                            <m:t>𝑦</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638673" y="5783178"/>
                <a:ext cx="2208169" cy="891847"/>
              </a:xfrm>
              <a:prstGeom prst="rect">
                <a:avLst/>
              </a:prstGeom>
              <a:blipFill rotWithShape="0">
                <a:blip r:embed="rId6"/>
                <a:stretch>
                  <a:fillRect/>
                </a:stretch>
              </a:blipFill>
            </p:spPr>
            <p:txBody>
              <a:bodyPr/>
              <a:lstStyle/>
              <a:p>
                <a:r>
                  <a:rPr lang="tr-TR">
                    <a:noFill/>
                  </a:rPr>
                  <a:t> </a:t>
                </a:r>
              </a:p>
            </p:txBody>
          </p:sp>
        </mc:Fallback>
      </mc:AlternateContent>
      <p:sp>
        <p:nvSpPr>
          <p:cNvPr id="11" name="Title 1"/>
          <p:cNvSpPr txBox="1">
            <a:spLocks/>
          </p:cNvSpPr>
          <p:nvPr/>
        </p:nvSpPr>
        <p:spPr>
          <a:xfrm>
            <a:off x="64167" y="331957"/>
            <a:ext cx="12034699"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400" dirty="0" smtClean="0"/>
              <a:t>Doğrusal Olmayan Denklemlerin </a:t>
            </a:r>
            <a:r>
              <a:rPr lang="tr-TR" sz="2400" dirty="0" err="1" smtClean="0"/>
              <a:t>Doğrusallaştırılması</a:t>
            </a:r>
            <a:r>
              <a:rPr lang="tr-TR" sz="2400" dirty="0" smtClean="0"/>
              <a:t> (Doymuş Büyüme Oranı Denklemi)</a:t>
            </a:r>
            <a:endParaRPr lang="tr-TR" sz="2400" dirty="0"/>
          </a:p>
        </p:txBody>
      </p:sp>
    </p:spTree>
    <p:extLst>
      <p:ext uri="{BB962C8B-B14F-4D97-AF65-F5344CB8AC3E}">
        <p14:creationId xmlns:p14="http://schemas.microsoft.com/office/powerpoint/2010/main" val="17884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694500918"/>
              </p:ext>
            </p:extLst>
          </p:nvPr>
        </p:nvGraphicFramePr>
        <p:xfrm>
          <a:off x="545571" y="732366"/>
          <a:ext cx="4276725" cy="2105025"/>
        </p:xfrm>
        <a:graphic>
          <a:graphicData uri="http://schemas.openxmlformats.org/presentationml/2006/ole">
            <mc:AlternateContent xmlns:mc="http://schemas.openxmlformats.org/markup-compatibility/2006">
              <mc:Choice xmlns:v="urn:schemas-microsoft-com:vml" Requires="v">
                <p:oleObj spid="_x0000_s16414" name="Çalışma Sayfası" r:id="rId4" imgW="4276785" imgH="2104997" progId="Excel.Sheet.12">
                  <p:embed/>
                </p:oleObj>
              </mc:Choice>
              <mc:Fallback>
                <p:oleObj name="Çalışma Sayfası" r:id="rId4" imgW="4276785" imgH="2104997" progId="Excel.Sheet.12">
                  <p:embed/>
                  <p:pic>
                    <p:nvPicPr>
                      <p:cNvPr id="0" name=""/>
                      <p:cNvPicPr/>
                      <p:nvPr/>
                    </p:nvPicPr>
                    <p:blipFill>
                      <a:blip r:embed="rId5"/>
                      <a:stretch>
                        <a:fillRect/>
                      </a:stretch>
                    </p:blipFill>
                    <p:spPr>
                      <a:xfrm>
                        <a:off x="545571" y="732366"/>
                        <a:ext cx="4276725" cy="21050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Metin kutusu 2"/>
              <p:cNvSpPr txBox="1"/>
              <p:nvPr/>
            </p:nvSpPr>
            <p:spPr>
              <a:xfrm>
                <a:off x="5003800" y="719667"/>
                <a:ext cx="6671733" cy="2313262"/>
              </a:xfrm>
              <a:prstGeom prst="rect">
                <a:avLst/>
              </a:prstGeom>
              <a:noFill/>
            </p:spPr>
            <p:txBody>
              <a:bodyPr wrap="square" rtlCol="0">
                <a:spAutoFit/>
              </a:bodyPr>
              <a:lstStyle/>
              <a:p>
                <a:r>
                  <a:rPr lang="tr-TR" dirty="0" smtClean="0"/>
                  <a:t>Örnek Problem: Deney yaptık ve yandaki grafiği oluşturan x ve y değerlerini elde ettik. Öngörümüz bu veri setinin </a:t>
                </a:r>
                <a14:m>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a14:m>
                <a:r>
                  <a:rPr lang="tr-TR" dirty="0" smtClean="0"/>
                  <a:t> şeklinde ifade edilebilecek bir fonksiyona uyduğu yönündedir.</a:t>
                </a:r>
              </a:p>
              <a:p>
                <a:r>
                  <a:rPr lang="tr-TR" dirty="0" smtClean="0"/>
                  <a:t>Çözüm</a:t>
                </a:r>
              </a:p>
              <a:p>
                <a:r>
                  <a:rPr lang="tr-TR" dirty="0" smtClean="0"/>
                  <a:t>Bu fonksiyonu elde edebilmek için ilgili fonksiyonun tüm taraflarının logaritmasını alarak </a:t>
                </a:r>
                <a:r>
                  <a:rPr lang="tr-TR" dirty="0" err="1" smtClean="0"/>
                  <a:t>doğrusallaştırıyorum</a:t>
                </a:r>
                <a:r>
                  <a:rPr lang="tr-TR" dirty="0" smtClean="0"/>
                  <a:t>.</a:t>
                </a:r>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r>
                  <a:rPr lang="tr-TR" dirty="0" smtClean="0"/>
                  <a:t>Bu durumda önce  </a:t>
                </a:r>
                <a14:m>
                  <m:oMath xmlns:m="http://schemas.openxmlformats.org/officeDocument/2006/math">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𝑦</m:t>
                        </m:r>
                      </m:e>
                    </m:func>
                    <m:r>
                      <a:rPr lang="tr-TR" b="0" i="1" smtClean="0">
                        <a:latin typeface="Cambria Math" panose="02040503050406030204" pitchFamily="18" charset="0"/>
                      </a:rPr>
                      <m:t>𝑣𝑒</m:t>
                    </m:r>
                    <m:r>
                      <a:rPr lang="tr-TR" b="0" i="1" smtClean="0">
                        <a:latin typeface="Cambria Math" panose="02040503050406030204" pitchFamily="18" charset="0"/>
                      </a:rPr>
                      <m:t> </m:t>
                    </m:r>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𝑥</m:t>
                        </m:r>
                      </m:e>
                    </m:func>
                  </m:oMath>
                </a14:m>
                <a:r>
                  <a:rPr lang="tr-TR" dirty="0" smtClean="0"/>
                  <a:t>’i bulmam gerek.</a:t>
                </a:r>
                <a:endParaRPr lang="tr-TR"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5003800" y="719667"/>
                <a:ext cx="6671733" cy="2313262"/>
              </a:xfrm>
              <a:prstGeom prst="rect">
                <a:avLst/>
              </a:prstGeom>
              <a:blipFill rotWithShape="0">
                <a:blip r:embed="rId6"/>
                <a:stretch>
                  <a:fillRect l="-823" t="-1316" b="-3158"/>
                </a:stretch>
              </a:blipFill>
            </p:spPr>
            <p:txBody>
              <a:bodyPr/>
              <a:lstStyle/>
              <a:p>
                <a:r>
                  <a:rPr lang="tr-TR">
                    <a:noFill/>
                  </a:rPr>
                  <a:t> </a:t>
                </a:r>
              </a:p>
            </p:txBody>
          </p:sp>
        </mc:Fallback>
      </mc:AlternateContent>
      <p:graphicFrame>
        <p:nvGraphicFramePr>
          <p:cNvPr id="4" name="Nesne 3"/>
          <p:cNvGraphicFramePr>
            <a:graphicFrameLocks noChangeAspect="1"/>
          </p:cNvGraphicFramePr>
          <p:nvPr>
            <p:extLst>
              <p:ext uri="{D42A27DB-BD31-4B8C-83A1-F6EECF244321}">
                <p14:modId xmlns:p14="http://schemas.microsoft.com/office/powerpoint/2010/main" val="3514300755"/>
              </p:ext>
            </p:extLst>
          </p:nvPr>
        </p:nvGraphicFramePr>
        <p:xfrm>
          <a:off x="545571" y="3126063"/>
          <a:ext cx="7934325" cy="3438525"/>
        </p:xfrm>
        <a:graphic>
          <a:graphicData uri="http://schemas.openxmlformats.org/presentationml/2006/ole">
            <mc:AlternateContent xmlns:mc="http://schemas.openxmlformats.org/markup-compatibility/2006">
              <mc:Choice xmlns:v="urn:schemas-microsoft-com:vml" Requires="v">
                <p:oleObj spid="_x0000_s16415" name="Çalışma Sayfası" r:id="rId8" imgW="7934385" imgH="3438468" progId="Excel.Sheet.12">
                  <p:embed/>
                </p:oleObj>
              </mc:Choice>
              <mc:Fallback>
                <p:oleObj name="Çalışma Sayfası" r:id="rId8" imgW="7934385" imgH="3438468" progId="Excel.Sheet.12">
                  <p:embed/>
                  <p:pic>
                    <p:nvPicPr>
                      <p:cNvPr id="0" name=""/>
                      <p:cNvPicPr/>
                      <p:nvPr/>
                    </p:nvPicPr>
                    <p:blipFill>
                      <a:blip r:embed="rId9"/>
                      <a:stretch>
                        <a:fillRect/>
                      </a:stretch>
                    </p:blipFill>
                    <p:spPr>
                      <a:xfrm>
                        <a:off x="545571" y="3126063"/>
                        <a:ext cx="7934325" cy="34385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Metin kutusu 4"/>
              <p:cNvSpPr txBox="1"/>
              <p:nvPr/>
            </p:nvSpPr>
            <p:spPr>
              <a:xfrm>
                <a:off x="8568267" y="3102525"/>
                <a:ext cx="3107266" cy="14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m:oMathPara>
                </a14:m>
                <a:endParaRPr lang="tr-TR" dirty="0" smtClean="0"/>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pPr/>
                <a14:m>
                  <m:oMathPara xmlns:m="http://schemas.openxmlformats.org/officeDocument/2006/math">
                    <m:oMathParaPr>
                      <m:jc m:val="centerGroup"/>
                    </m:oMathParaPr>
                    <m:oMath xmlns:m="http://schemas.openxmlformats.org/officeDocument/2006/math">
                      <m:func>
                        <m:funcPr>
                          <m:ctrlPr>
                            <a:rPr lang="tr-TR" i="1" smtClean="0">
                              <a:latin typeface="Cambria Math" panose="02040503050406030204" pitchFamily="18" charset="0"/>
                            </a:rPr>
                          </m:ctrlPr>
                        </m:funcPr>
                        <m:fName>
                          <m:r>
                            <m:rPr>
                              <m:sty m:val="p"/>
                            </m:rPr>
                            <a:rPr lang="tr-TR">
                              <a:latin typeface="Cambria Math" panose="02040503050406030204" pitchFamily="18" charset="0"/>
                            </a:rPr>
                            <m:t>log</m:t>
                          </m:r>
                        </m:fName>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func>
                      <m:r>
                        <a:rPr lang="tr-TR" b="0" i="1" smtClean="0">
                          <a:latin typeface="Cambria Math" panose="02040503050406030204" pitchFamily="18" charset="0"/>
                        </a:rPr>
                        <m:t>=−0.3⟹</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r>
                        <a:rPr lang="tr-TR" b="0" i="1" smtClean="0">
                          <a:latin typeface="Cambria Math" panose="02040503050406030204" pitchFamily="18" charset="0"/>
                        </a:rPr>
                        <m:t>=0.5</m:t>
                      </m:r>
                    </m:oMath>
                  </m:oMathPara>
                </a14:m>
                <a:endParaRPr lang="tr-TR" b="0"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𝑏</m:t>
                          </m:r>
                        </m:e>
                        <m:sub>
                          <m:r>
                            <a:rPr lang="tr-TR" i="1">
                              <a:latin typeface="Cambria Math" panose="02040503050406030204" pitchFamily="18" charset="0"/>
                            </a:rPr>
                            <m:t>2</m:t>
                          </m:r>
                        </m:sub>
                      </m:sSub>
                      <m:r>
                        <a:rPr lang="tr-TR" b="0" i="1" smtClean="0">
                          <a:latin typeface="Cambria Math" panose="02040503050406030204" pitchFamily="18" charset="0"/>
                        </a:rPr>
                        <m:t>=1.75</m:t>
                      </m:r>
                    </m:oMath>
                  </m:oMathPara>
                </a14:m>
                <a:endParaRPr lang="tr-TR" b="0" dirty="0" smtClean="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=0.5</m:t>
                      </m:r>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1.75</m:t>
                          </m:r>
                        </m:sup>
                      </m:sSup>
                    </m:oMath>
                  </m:oMathPara>
                </a14:m>
                <a:endParaRPr lang="tr-TR" b="0" dirty="0" smtClean="0"/>
              </a:p>
            </p:txBody>
          </p:sp>
        </mc:Choice>
        <mc:Fallback xmlns="">
          <p:sp>
            <p:nvSpPr>
              <p:cNvPr id="5" name="Metin kutusu 4"/>
              <p:cNvSpPr txBox="1">
                <a:spLocks noRot="1" noChangeAspect="1" noMove="1" noResize="1" noEditPoints="1" noAdjustHandles="1" noChangeArrowheads="1" noChangeShapeType="1" noTextEdit="1"/>
              </p:cNvSpPr>
              <p:nvPr/>
            </p:nvSpPr>
            <p:spPr>
              <a:xfrm>
                <a:off x="8568267" y="3102525"/>
                <a:ext cx="3107266" cy="1482265"/>
              </a:xfrm>
              <a:prstGeom prst="rect">
                <a:avLst/>
              </a:prstGeom>
              <a:blipFill rotWithShape="0">
                <a:blip r:embed="rId10"/>
                <a:stretch>
                  <a:fillRect b="-1235"/>
                </a:stretch>
              </a:blipFill>
            </p:spPr>
            <p:txBody>
              <a:bodyPr/>
              <a:lstStyle/>
              <a:p>
                <a:r>
                  <a:rPr lang="tr-TR">
                    <a:noFill/>
                  </a:rPr>
                  <a:t> </a:t>
                </a:r>
              </a:p>
            </p:txBody>
          </p:sp>
        </mc:Fallback>
      </mc:AlternateContent>
    </p:spTree>
    <p:extLst>
      <p:ext uri="{BB962C8B-B14F-4D97-AF65-F5344CB8AC3E}">
        <p14:creationId xmlns:p14="http://schemas.microsoft.com/office/powerpoint/2010/main" val="4320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a:t>
            </a:r>
            <a:r>
              <a:rPr lang="tr-TR" dirty="0" err="1" smtClean="0"/>
              <a:t>Regrasyon</a:t>
            </a:r>
            <a:r>
              <a:rPr lang="tr-TR" dirty="0" smtClean="0"/>
              <a:t> ile ilgili Genel Yorumlar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Doğrusal </a:t>
                </a:r>
                <a:r>
                  <a:rPr lang="tr-TR" dirty="0" err="1" smtClean="0"/>
                  <a:t>Regrasyonun</a:t>
                </a:r>
                <a:r>
                  <a:rPr lang="tr-TR" dirty="0" smtClean="0"/>
                  <a:t> geçerliliği için aşağıdaki varsayımların geçerli olması gerekmektedir.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 </m:t>
                    </m:r>
                  </m:oMath>
                </a14:m>
                <a:r>
                  <a:rPr lang="tr-TR" dirty="0" smtClean="0"/>
                  <a:t>değerleri, hata içermemektedir ve rastgele değerler değildirler.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𝑦</m:t>
                    </m:r>
                  </m:oMath>
                </a14:m>
                <a:r>
                  <a:rPr lang="tr-TR" dirty="0" smtClean="0"/>
                  <a:t> değerleri bağımsız rastgele değerlerdir ve aynı </a:t>
                </a:r>
                <a:r>
                  <a:rPr lang="tr-TR" dirty="0" err="1" smtClean="0"/>
                  <a:t>varyansa</a:t>
                </a:r>
                <a:r>
                  <a:rPr lang="tr-TR" dirty="0" smtClean="0"/>
                  <a:t> sahiptirler.</a:t>
                </a:r>
              </a:p>
              <a:p>
                <a:pPr marL="868680" lvl="1" indent="-457200">
                  <a:buFont typeface="+mj-lt"/>
                  <a:buAutoNum type="arabicPeriod"/>
                </a:pPr>
                <a:r>
                  <a:rPr lang="tr-TR" dirty="0" smtClean="0"/>
                  <a:t>Verilen bir </a:t>
                </a:r>
                <a14:m>
                  <m:oMath xmlns:m="http://schemas.openxmlformats.org/officeDocument/2006/math">
                    <m:r>
                      <a:rPr lang="tr-TR" i="1" dirty="0" smtClean="0">
                        <a:latin typeface="Cambria Math" panose="02040503050406030204" pitchFamily="18" charset="0"/>
                      </a:rPr>
                      <m:t>𝑥</m:t>
                    </m:r>
                  </m:oMath>
                </a14:m>
                <a:r>
                  <a:rPr lang="tr-TR" dirty="0" smtClean="0"/>
                  <a:t> değeri için </a:t>
                </a:r>
                <a14:m>
                  <m:oMath xmlns:m="http://schemas.openxmlformats.org/officeDocument/2006/math">
                    <m:r>
                      <a:rPr lang="tr-TR" i="1" dirty="0" smtClean="0">
                        <a:latin typeface="Cambria Math" panose="02040503050406030204" pitchFamily="18" charset="0"/>
                      </a:rPr>
                      <m:t>𝑦</m:t>
                    </m:r>
                  </m:oMath>
                </a14:m>
                <a:r>
                  <a:rPr lang="tr-TR" dirty="0" smtClean="0"/>
                  <a:t> değerleri normal dağılmış olmak zorundadırlar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411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Bazı mühendislik deney verileri düz bir çizgi ile ifade edilemezler, bir eğri veriye daha iyi uyum sağlayabilir. Eğer </a:t>
                </a:r>
                <a:r>
                  <a:rPr lang="tr-TR" dirty="0" err="1" smtClean="0"/>
                  <a:t>polinomlar</a:t>
                </a:r>
                <a:r>
                  <a:rPr lang="tr-TR" dirty="0" smtClean="0"/>
                  <a:t> </a:t>
                </a:r>
                <a:r>
                  <a:rPr lang="tr-TR" dirty="0" err="1" smtClean="0"/>
                  <a:t>regrasyonda</a:t>
                </a:r>
                <a:r>
                  <a:rPr lang="tr-TR" dirty="0" smtClean="0"/>
                  <a:t> kullanılır ise bu tür </a:t>
                </a:r>
                <a:r>
                  <a:rPr lang="tr-TR" dirty="0" err="1" smtClean="0"/>
                  <a:t>regrasyonlara</a:t>
                </a:r>
                <a:r>
                  <a:rPr lang="tr-TR" dirty="0" smtClean="0"/>
                  <a:t> </a:t>
                </a:r>
                <a:r>
                  <a:rPr lang="tr-TR" dirty="0" err="1" smtClean="0"/>
                  <a:t>polinom</a:t>
                </a:r>
                <a:r>
                  <a:rPr lang="tr-TR" dirty="0" smtClean="0"/>
                  <a:t> </a:t>
                </a:r>
                <a:r>
                  <a:rPr lang="tr-TR" dirty="0" err="1" smtClean="0"/>
                  <a:t>regrasyonu</a:t>
                </a:r>
                <a:r>
                  <a:rPr lang="tr-TR" dirty="0" smtClean="0"/>
                  <a:t> denir.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𝑛</m:t>
                          </m:r>
                        </m:sub>
                      </m:sSub>
                      <m:sSup>
                        <m:sSupPr>
                          <m:ctrlPr>
                            <a:rPr lang="tr-TR" i="1">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𝑚</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𝑛</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𝑚</m:t>
                                      </m:r>
                                    </m:sup>
                                  </m:sSup>
                                </m:e>
                              </m:d>
                            </m:e>
                            <m:sup>
                              <m:r>
                                <a:rPr lang="tr-TR" i="1">
                                  <a:latin typeface="Cambria Math" panose="02040503050406030204" pitchFamily="18" charset="0"/>
                                </a:rPr>
                                <m:t>2</m:t>
                              </m:r>
                            </m:sup>
                          </m:sSup>
                        </m:e>
                      </m:nary>
                    </m:oMath>
                  </m:oMathPara>
                </a14:m>
                <a:endParaRPr lang="tr-TR" b="0"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609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Basitleştirme açısından ikinci derece bir </a:t>
                </a:r>
                <a:r>
                  <a:rPr lang="tr-TR" dirty="0" err="1" smtClean="0"/>
                  <a:t>polinom</a:t>
                </a:r>
                <a:r>
                  <a:rPr lang="tr-TR" dirty="0" smtClean="0"/>
                  <a:t> uydurduğumuzu varsayalım</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792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err="1"/>
              <a:t>Polinom</a:t>
            </a:r>
            <a:r>
              <a:rPr lang="tr-TR" dirty="0"/>
              <a:t> </a:t>
            </a:r>
            <a:r>
              <a:rPr lang="tr-TR" dirty="0" err="1"/>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1" y="1352407"/>
                <a:ext cx="5743074" cy="5382550"/>
              </a:xfrm>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b="0" i="1" smtClean="0">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4</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1" y="1352407"/>
                <a:ext cx="5743074"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240377" y="1232091"/>
                <a:ext cx="5678905"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+1)</m:t>
                              </m:r>
                            </m:den>
                          </m:f>
                        </m:e>
                      </m:rad>
                    </m:oMath>
                  </m:oMathPara>
                </a14:m>
                <a:endParaRPr lang="tr-TR" dirty="0"/>
              </a:p>
              <a:p>
                <a:pPr marL="109728" indent="0">
                  <a:buNone/>
                </a:pPr>
                <a:r>
                  <a:rPr lang="tr-TR" dirty="0" smtClean="0"/>
                  <a:t>Korelasyon katsayısı</a:t>
                </a:r>
                <a:endParaRPr lang="tr-TR" dirty="0"/>
              </a:p>
              <a:p>
                <a:pPr marL="109728"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𝑟</m:t>
                      </m:r>
                      <m:r>
                        <a:rPr lang="tr-TR" b="0" i="1" dirty="0" smtClean="0">
                          <a:latin typeface="Cambria Math" panose="02040503050406030204" pitchFamily="18" charset="0"/>
                        </a:rPr>
                        <m:t>=</m:t>
                      </m:r>
                      <m:rad>
                        <m:radPr>
                          <m:degHide m:val="on"/>
                          <m:ctrlPr>
                            <a:rPr lang="tr-TR" b="0" i="1" dirty="0" smtClean="0">
                              <a:latin typeface="Cambria Math" panose="02040503050406030204" pitchFamily="18" charset="0"/>
                            </a:rPr>
                          </m:ctrlPr>
                        </m:radPr>
                        <m:deg/>
                        <m:e>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e>
                      </m:rad>
                      <m:r>
                        <a:rPr lang="tr-TR" i="1" dirty="0">
                          <a:latin typeface="Cambria Math" panose="02040503050406030204" pitchFamily="18" charset="0"/>
                        </a:rPr>
                        <m:t>=</m:t>
                      </m:r>
                      <m:rad>
                        <m:radPr>
                          <m:degHide m:val="on"/>
                          <m:ctrlPr>
                            <a:rPr lang="tr-TR" i="1" dirty="0">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e>
                      </m:rad>
                    </m:oMath>
                  </m:oMathPara>
                </a14:m>
                <a:endParaRPr lang="tr-TR" dirty="0"/>
              </a:p>
              <a:p>
                <a:pPr marL="109728" indent="0">
                  <a:buFont typeface="Georgia"/>
                  <a:buNone/>
                </a:pPr>
                <a:endParaRPr lang="tr-TR" dirty="0"/>
              </a:p>
              <a:p>
                <a:pPr marL="109728" indent="0">
                  <a:buFont typeface="Georgia"/>
                  <a:buNone/>
                </a:pPr>
                <a:endParaRPr lang="tr-TR"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240377" y="1232091"/>
                <a:ext cx="5678905" cy="5382550"/>
              </a:xfrm>
              <a:prstGeom prst="rect">
                <a:avLst/>
              </a:prstGeom>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1095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Eğri uydurma, ayrık veri noktaları kümesini ifade eden sürekli bir fonksiyon olarak ifade edilebilir.</a:t>
            </a:r>
          </a:p>
          <a:p>
            <a:pPr marL="109728" indent="0">
              <a:buNone/>
            </a:pPr>
            <a:endParaRPr lang="tr-TR" dirty="0"/>
          </a:p>
        </p:txBody>
      </p:sp>
      <p:graphicFrame>
        <p:nvGraphicFramePr>
          <p:cNvPr id="5" name="Object 4"/>
          <p:cNvGraphicFramePr>
            <a:graphicFrameLocks noChangeAspect="1"/>
          </p:cNvGraphicFramePr>
          <p:nvPr>
            <p:extLst>
              <p:ext uri="{D42A27DB-BD31-4B8C-83A1-F6EECF244321}">
                <p14:modId xmlns:p14="http://schemas.microsoft.com/office/powerpoint/2010/main" val="883350317"/>
              </p:ext>
            </p:extLst>
          </p:nvPr>
        </p:nvGraphicFramePr>
        <p:xfrm>
          <a:off x="810280" y="1978959"/>
          <a:ext cx="10372725" cy="3819525"/>
        </p:xfrm>
        <a:graphic>
          <a:graphicData uri="http://schemas.openxmlformats.org/presentationml/2006/ole">
            <mc:AlternateContent xmlns:mc="http://schemas.openxmlformats.org/markup-compatibility/2006">
              <mc:Choice xmlns:v="urn:schemas-microsoft-com:vml" Requires="v">
                <p:oleObj spid="_x0000_s9282" name="Worksheet" r:id="rId4" imgW="10372610" imgH="3819364" progId="Excel.Sheet.12">
                  <p:embed/>
                </p:oleObj>
              </mc:Choice>
              <mc:Fallback>
                <p:oleObj name="Worksheet" r:id="rId4" imgW="10372610" imgH="3819364" progId="Excel.Sheet.12">
                  <p:embed/>
                  <p:pic>
                    <p:nvPicPr>
                      <p:cNvPr id="0" name=""/>
                      <p:cNvPicPr/>
                      <p:nvPr/>
                    </p:nvPicPr>
                    <p:blipFill>
                      <a:blip r:embed="rId5"/>
                      <a:stretch>
                        <a:fillRect/>
                      </a:stretch>
                    </p:blipFill>
                    <p:spPr>
                      <a:xfrm>
                        <a:off x="810280" y="1978959"/>
                        <a:ext cx="10372725" cy="3819525"/>
                      </a:xfrm>
                      <a:prstGeom prst="rect">
                        <a:avLst/>
                      </a:prstGeom>
                    </p:spPr>
                  </p:pic>
                </p:oleObj>
              </mc:Fallback>
            </mc:AlternateContent>
          </a:graphicData>
        </a:graphic>
      </p:graphicFrame>
    </p:spTree>
    <p:extLst>
      <p:ext uri="{BB962C8B-B14F-4D97-AF65-F5344CB8AC3E}">
        <p14:creationId xmlns:p14="http://schemas.microsoft.com/office/powerpoint/2010/main" val="7745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552297893"/>
              </p:ext>
            </p:extLst>
          </p:nvPr>
        </p:nvGraphicFramePr>
        <p:xfrm>
          <a:off x="1058863" y="3037261"/>
          <a:ext cx="8796337" cy="3578225"/>
        </p:xfrm>
        <a:graphic>
          <a:graphicData uri="http://schemas.openxmlformats.org/presentationml/2006/ole">
            <mc:AlternateContent xmlns:mc="http://schemas.openxmlformats.org/markup-compatibility/2006">
              <mc:Choice xmlns:v="urn:schemas-microsoft-com:vml" Requires="v">
                <p:oleObj spid="_x0000_s12330" name="Worksheet" r:id="rId4" imgW="7867585" imgH="3200589" progId="Excel.Sheet.12">
                  <p:embed/>
                </p:oleObj>
              </mc:Choice>
              <mc:Fallback>
                <p:oleObj name="Worksheet" r:id="rId4" imgW="7867585" imgH="3200589" progId="Excel.Sheet.12">
                  <p:embed/>
                  <p:pic>
                    <p:nvPicPr>
                      <p:cNvPr id="0" name=""/>
                      <p:cNvPicPr/>
                      <p:nvPr/>
                    </p:nvPicPr>
                    <p:blipFill>
                      <a:blip r:embed="rId5"/>
                      <a:stretch>
                        <a:fillRect/>
                      </a:stretch>
                    </p:blipFill>
                    <p:spPr>
                      <a:xfrm>
                        <a:off x="1058863" y="3037261"/>
                        <a:ext cx="8796337" cy="3578225"/>
                      </a:xfrm>
                      <a:prstGeom prst="rect">
                        <a:avLst/>
                      </a:prstGeom>
                    </p:spPr>
                  </p:pic>
                </p:oleObj>
              </mc:Fallback>
            </mc:AlternateContent>
          </a:graphicData>
        </a:graphic>
      </p:graphicFrame>
      <p:sp>
        <p:nvSpPr>
          <p:cNvPr id="6" name="TextBox 5"/>
          <p:cNvSpPr txBox="1"/>
          <p:nvPr/>
        </p:nvSpPr>
        <p:spPr>
          <a:xfrm>
            <a:off x="632012" y="1102659"/>
            <a:ext cx="10542494" cy="1938992"/>
          </a:xfrm>
          <a:prstGeom prst="rect">
            <a:avLst/>
          </a:prstGeom>
          <a:noFill/>
        </p:spPr>
        <p:txBody>
          <a:bodyPr wrap="square" rtlCol="0">
            <a:spAutoFit/>
          </a:bodyPr>
          <a:lstStyle/>
          <a:p>
            <a:r>
              <a:rPr lang="tr-TR" sz="2400" dirty="0" smtClean="0">
                <a:solidFill>
                  <a:srgbClr val="FF0000"/>
                </a:solidFill>
              </a:rPr>
              <a:t>Problem: </a:t>
            </a:r>
            <a:r>
              <a:rPr lang="tr-TR" sz="2400" dirty="0" smtClean="0"/>
              <a:t>Aşağıdaki tablonun ilk iki sütunundaki verilere ikinci dereceden bir eğri uydurun.</a:t>
            </a:r>
          </a:p>
          <a:p>
            <a:r>
              <a:rPr lang="tr-TR" sz="2400" dirty="0" smtClean="0">
                <a:solidFill>
                  <a:srgbClr val="FF0000"/>
                </a:solidFill>
              </a:rPr>
              <a:t>Çözüm: </a:t>
            </a:r>
            <a:r>
              <a:rPr lang="tr-TR" sz="2400" dirty="0" smtClean="0"/>
              <a:t>ikinci derece </a:t>
            </a:r>
            <a:r>
              <a:rPr lang="tr-TR" sz="2400" dirty="0" err="1" smtClean="0"/>
              <a:t>polinom</a:t>
            </a:r>
            <a:r>
              <a:rPr lang="tr-TR" sz="2400" dirty="0" smtClean="0"/>
              <a:t> olduğu için m=2; veri adeti n=6; x ve y’nin ortalaması sırasıyla, 2,5 ve 25,433. a1, a2 ve a3’ü hesaplamak için gerekli toplamlar tablonun toplam satırında elde edilmiş durumda; büyüklükleri yerine yazacağız.</a:t>
            </a:r>
            <a:endParaRPr lang="tr-TR" sz="2400" dirty="0"/>
          </a:p>
        </p:txBody>
      </p:sp>
    </p:spTree>
    <p:extLst>
      <p:ext uri="{BB962C8B-B14F-4D97-AF65-F5344CB8AC3E}">
        <p14:creationId xmlns:p14="http://schemas.microsoft.com/office/powerpoint/2010/main" val="17304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smtClean="0"/>
              <a:t>Örnek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0" y="1352407"/>
                <a:ext cx="11298363" cy="5382550"/>
              </a:xfrm>
            </p:spPr>
            <p:txBody>
              <a:bodyPr>
                <a:normAutofit/>
              </a:bodyPr>
              <a:lstStyle/>
              <a:p>
                <a:pPr marL="109728" indent="0">
                  <a:buNone/>
                </a:pP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b="0" i="1" smtClean="0">
                                    <a:latin typeface="Cambria Math" panose="02040503050406030204" pitchFamily="18" charset="0"/>
                                  </a:rPr>
                                  <m:t>6</m:t>
                                </m:r>
                              </m:e>
                              <m:e>
                                <m:r>
                                  <a:rPr lang="tr-TR" b="0" i="1" smtClean="0">
                                    <a:latin typeface="Cambria Math" panose="02040503050406030204" pitchFamily="18" charset="0"/>
                                  </a:rPr>
                                  <m:t>15</m:t>
                                </m:r>
                              </m:e>
                              <m:e>
                                <m:r>
                                  <a:rPr lang="tr-TR" b="0" i="1" smtClean="0">
                                    <a:latin typeface="Cambria Math" panose="02040503050406030204" pitchFamily="18" charset="0"/>
                                  </a:rPr>
                                  <m:t>55</m:t>
                                </m:r>
                              </m:e>
                            </m:mr>
                            <m:mr>
                              <m:e>
                                <m:r>
                                  <a:rPr lang="tr-TR" b="0" i="1" smtClean="0">
                                    <a:latin typeface="Cambria Math" panose="02040503050406030204" pitchFamily="18" charset="0"/>
                                  </a:rPr>
                                  <m:t>15</m:t>
                                </m:r>
                              </m:e>
                              <m:e>
                                <m:r>
                                  <a:rPr lang="tr-TR" b="0" i="1" smtClean="0">
                                    <a:latin typeface="Cambria Math" panose="02040503050406030204" pitchFamily="18" charset="0"/>
                                  </a:rPr>
                                  <m:t>55</m:t>
                                </m:r>
                              </m:e>
                              <m:e>
                                <m:r>
                                  <a:rPr lang="tr-TR" b="0" i="1" smtClean="0">
                                    <a:latin typeface="Cambria Math" panose="02040503050406030204" pitchFamily="18" charset="0"/>
                                  </a:rPr>
                                  <m:t>225</m:t>
                                </m:r>
                              </m:e>
                            </m:mr>
                            <m:mr>
                              <m:e>
                                <m:r>
                                  <a:rPr lang="tr-TR" b="0" i="1" smtClean="0">
                                    <a:latin typeface="Cambria Math" panose="02040503050406030204" pitchFamily="18" charset="0"/>
                                  </a:rPr>
                                  <m:t>55</m:t>
                                </m:r>
                              </m:e>
                              <m:e>
                                <m:r>
                                  <a:rPr lang="tr-TR" b="0" i="1" smtClean="0">
                                    <a:latin typeface="Cambria Math" panose="02040503050406030204" pitchFamily="18" charset="0"/>
                                  </a:rPr>
                                  <m:t>225</m:t>
                                </m:r>
                              </m:e>
                              <m:e>
                                <m:r>
                                  <a:rPr lang="tr-TR" b="0" i="1" smtClean="0">
                                    <a:latin typeface="Cambria Math" panose="02040503050406030204" pitchFamily="18" charset="0"/>
                                  </a:rPr>
                                  <m:t>979</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152,6</m:t>
                                </m:r>
                              </m:e>
                            </m:mr>
                            <m:mr>
                              <m:e>
                                <m:r>
                                  <a:rPr lang="tr-TR" b="0" i="1" smtClean="0">
                                    <a:latin typeface="Cambria Math" panose="02040503050406030204" pitchFamily="18" charset="0"/>
                                  </a:rPr>
                                  <m:t>585,6</m:t>
                                </m:r>
                              </m:e>
                            </m:mr>
                            <m:mr>
                              <m:e>
                                <m:r>
                                  <a:rPr lang="tr-TR" b="0" i="1" smtClean="0">
                                    <a:latin typeface="Cambria Math" panose="02040503050406030204" pitchFamily="18" charset="0"/>
                                  </a:rPr>
                                  <m:t>2488,8</m:t>
                                </m:r>
                              </m:e>
                            </m:mr>
                          </m:m>
                        </m:e>
                      </m:d>
                    </m:oMath>
                  </m:oMathPara>
                </a14:m>
                <a:endParaRPr lang="tr-TR" dirty="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i="1">
                                        <a:latin typeface="Cambria Math" panose="02040503050406030204" pitchFamily="18" charset="0"/>
                                      </a:rPr>
                                      <m:t>6</m:t>
                                    </m:r>
                                  </m:e>
                                  <m:e>
                                    <m:r>
                                      <a:rPr lang="tr-TR" i="1">
                                        <a:latin typeface="Cambria Math" panose="02040503050406030204" pitchFamily="18" charset="0"/>
                                      </a:rPr>
                                      <m:t>15</m:t>
                                    </m:r>
                                  </m:e>
                                  <m:e>
                                    <m:r>
                                      <a:rPr lang="tr-TR" i="1">
                                        <a:latin typeface="Cambria Math" panose="02040503050406030204" pitchFamily="18" charset="0"/>
                                      </a:rPr>
                                      <m:t>55</m:t>
                                    </m:r>
                                  </m:e>
                                </m:mr>
                                <m:mr>
                                  <m:e>
                                    <m:r>
                                      <a:rPr lang="tr-TR" i="1">
                                        <a:latin typeface="Cambria Math" panose="02040503050406030204" pitchFamily="18" charset="0"/>
                                      </a:rPr>
                                      <m:t>15</m:t>
                                    </m:r>
                                  </m:e>
                                  <m:e>
                                    <m:r>
                                      <a:rPr lang="tr-TR" i="1">
                                        <a:latin typeface="Cambria Math" panose="02040503050406030204" pitchFamily="18" charset="0"/>
                                      </a:rPr>
                                      <m:t>55</m:t>
                                    </m:r>
                                  </m:e>
                                  <m:e>
                                    <m:r>
                                      <a:rPr lang="tr-TR" i="1">
                                        <a:latin typeface="Cambria Math" panose="02040503050406030204" pitchFamily="18" charset="0"/>
                                      </a:rPr>
                                      <m:t>225</m:t>
                                    </m:r>
                                  </m:e>
                                </m:mr>
                                <m:mr>
                                  <m:e>
                                    <m:r>
                                      <a:rPr lang="tr-TR" i="1">
                                        <a:latin typeface="Cambria Math" panose="02040503050406030204" pitchFamily="18" charset="0"/>
                                      </a:rPr>
                                      <m:t>55</m:t>
                                    </m:r>
                                  </m:e>
                                  <m:e>
                                    <m:r>
                                      <a:rPr lang="tr-TR" i="1">
                                        <a:latin typeface="Cambria Math" panose="02040503050406030204" pitchFamily="18" charset="0"/>
                                      </a:rPr>
                                      <m:t>225</m:t>
                                    </m:r>
                                  </m:e>
                                  <m:e>
                                    <m:r>
                                      <a:rPr lang="tr-TR" i="1">
                                        <a:latin typeface="Cambria Math" panose="02040503050406030204" pitchFamily="18" charset="0"/>
                                      </a:rPr>
                                      <m:t>979</m:t>
                                    </m:r>
                                  </m:e>
                                </m:mr>
                              </m:m>
                            </m:e>
                          </m:d>
                        </m:e>
                        <m:sup>
                          <m:r>
                            <a:rPr lang="tr-TR" b="0" i="1" smtClean="0">
                              <a:latin typeface="Cambria Math" panose="02040503050406030204" pitchFamily="18" charset="0"/>
                            </a:rPr>
                            <m:t>−1</m:t>
                          </m:r>
                        </m:sup>
                      </m:sSup>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i="1">
                                    <a:latin typeface="Cambria Math" panose="02040503050406030204" pitchFamily="18" charset="0"/>
                                  </a:rPr>
                                  <m:t>152,6</m:t>
                                </m:r>
                              </m:e>
                            </m:mr>
                            <m:mr>
                              <m:e>
                                <m:r>
                                  <a:rPr lang="tr-TR" i="1">
                                    <a:latin typeface="Cambria Math" panose="02040503050406030204" pitchFamily="18" charset="0"/>
                                  </a:rPr>
                                  <m:t>585,6</m:t>
                                </m:r>
                              </m:e>
                            </m:mr>
                            <m:mr>
                              <m:e>
                                <m:r>
                                  <a:rPr lang="tr-TR" i="1">
                                    <a:latin typeface="Cambria Math" panose="02040503050406030204" pitchFamily="18" charset="0"/>
                                  </a:rPr>
                                  <m:t>2488,8</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2,45857</m:t>
                                </m:r>
                              </m:e>
                            </m:mr>
                            <m:mr>
                              <m:e>
                                <m:r>
                                  <a:rPr lang="tr-TR" b="0" i="1" smtClean="0">
                                    <a:latin typeface="Cambria Math" panose="02040503050406030204" pitchFamily="18" charset="0"/>
                                  </a:rPr>
                                  <m:t>2,35929</m:t>
                                </m:r>
                              </m:e>
                            </m:mr>
                            <m:mr>
                              <m:e>
                                <m:r>
                                  <a:rPr lang="tr-TR" b="0" i="1" smtClean="0">
                                    <a:latin typeface="Cambria Math" panose="02040503050406030204" pitchFamily="18" charset="0"/>
                                  </a:rPr>
                                  <m:t>1,86071</m:t>
                                </m:r>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0" y="1352407"/>
                <a:ext cx="11298363"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85048" y="5876364"/>
                <a:ext cx="10233211" cy="6155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i="1" smtClean="0">
                          <a:solidFill>
                            <a:schemeClr val="tx2"/>
                          </a:solidFill>
                          <a:latin typeface="Cambria Math" panose="02040503050406030204" pitchFamily="18" charset="0"/>
                        </a:rPr>
                        <m:t>𝑦</m:t>
                      </m:r>
                      <m:r>
                        <a:rPr lang="tr-TR" sz="4000" i="1" smtClean="0">
                          <a:solidFill>
                            <a:schemeClr val="tx2"/>
                          </a:solidFill>
                          <a:latin typeface="Cambria Math" panose="02040503050406030204" pitchFamily="18" charset="0"/>
                        </a:rPr>
                        <m:t>=2,45857+2,35929</m:t>
                      </m:r>
                      <m:r>
                        <a:rPr lang="tr-TR" sz="4000" i="1">
                          <a:solidFill>
                            <a:schemeClr val="tx2"/>
                          </a:solidFill>
                          <a:latin typeface="Cambria Math" panose="02040503050406030204" pitchFamily="18" charset="0"/>
                        </a:rPr>
                        <m:t>𝑥</m:t>
                      </m:r>
                      <m:r>
                        <a:rPr lang="tr-TR" sz="4000" i="1">
                          <a:solidFill>
                            <a:schemeClr val="tx2"/>
                          </a:solidFill>
                          <a:latin typeface="Cambria Math" panose="02040503050406030204" pitchFamily="18" charset="0"/>
                        </a:rPr>
                        <m:t>+1,86071</m:t>
                      </m:r>
                      <m:sSup>
                        <m:sSupPr>
                          <m:ctrlPr>
                            <a:rPr lang="tr-TR" sz="4000" i="1">
                              <a:solidFill>
                                <a:schemeClr val="tx2"/>
                              </a:solidFill>
                              <a:latin typeface="Cambria Math" panose="02040503050406030204" pitchFamily="18" charset="0"/>
                            </a:rPr>
                          </m:ctrlPr>
                        </m:sSupPr>
                        <m:e>
                          <m:r>
                            <a:rPr lang="tr-TR" sz="4000" i="1">
                              <a:solidFill>
                                <a:schemeClr val="tx2"/>
                              </a:solidFill>
                              <a:latin typeface="Cambria Math" panose="02040503050406030204" pitchFamily="18" charset="0"/>
                            </a:rPr>
                            <m:t>𝑥</m:t>
                          </m:r>
                        </m:e>
                        <m:sup>
                          <m:r>
                            <a:rPr lang="tr-TR" sz="4000" i="1">
                              <a:solidFill>
                                <a:schemeClr val="tx2"/>
                              </a:solidFill>
                              <a:latin typeface="Cambria Math" panose="02040503050406030204" pitchFamily="18" charset="0"/>
                            </a:rPr>
                            <m:t>2</m:t>
                          </m:r>
                        </m:sup>
                      </m:sSup>
                    </m:oMath>
                  </m:oMathPara>
                </a14:m>
                <a:endParaRPr lang="tr-TR" sz="4000" i="1" dirty="0">
                  <a:solidFill>
                    <a:schemeClr val="tx2"/>
                  </a:solidFill>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5048" y="5876364"/>
                <a:ext cx="10233211" cy="615553"/>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7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97025863"/>
              </p:ext>
            </p:extLst>
          </p:nvPr>
        </p:nvGraphicFramePr>
        <p:xfrm>
          <a:off x="1058863" y="3387725"/>
          <a:ext cx="8796337" cy="2874963"/>
        </p:xfrm>
        <a:graphic>
          <a:graphicData uri="http://schemas.openxmlformats.org/presentationml/2006/ole">
            <mc:AlternateContent xmlns:mc="http://schemas.openxmlformats.org/markup-compatibility/2006">
              <mc:Choice xmlns:v="urn:schemas-microsoft-com:vml" Requires="v">
                <p:oleObj spid="_x0000_s13348" name="Worksheet" r:id="rId4" imgW="9791647" imgH="3200589" progId="Excel.Sheet.12">
                  <p:embed/>
                </p:oleObj>
              </mc:Choice>
              <mc:Fallback>
                <p:oleObj name="Worksheet" r:id="rId4" imgW="9791647" imgH="3200589" progId="Excel.Sheet.12">
                  <p:embed/>
                  <p:pic>
                    <p:nvPicPr>
                      <p:cNvPr id="0" name=""/>
                      <p:cNvPicPr/>
                      <p:nvPr/>
                    </p:nvPicPr>
                    <p:blipFill>
                      <a:blip r:embed="rId5"/>
                      <a:stretch>
                        <a:fillRect/>
                      </a:stretch>
                    </p:blipFill>
                    <p:spPr>
                      <a:xfrm>
                        <a:off x="1058863" y="3387725"/>
                        <a:ext cx="8796337" cy="28749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632012" y="1102659"/>
                <a:ext cx="10542494" cy="2012602"/>
              </a:xfrm>
              <a:prstGeom prst="rect">
                <a:avLst/>
              </a:prstGeom>
              <a:noFill/>
            </p:spPr>
            <p:txBody>
              <a:bodyPr wrap="square" rtlCol="0">
                <a:spAutoFit/>
              </a:bodyPr>
              <a:lstStyle/>
              <a:p>
                <a:pPr marL="109728" indent="0">
                  <a:buNone/>
                </a:pPr>
                <a:r>
                  <a:rPr lang="tr-TR" sz="2400" dirty="0" smtClean="0">
                    <a:solidFill>
                      <a:srgbClr val="FF0000"/>
                    </a:solidFill>
                  </a:rPr>
                  <a:t>Çözüm Devam: </a:t>
                </a:r>
              </a:p>
              <a:p>
                <a:pPr marL="109728" indent="0">
                  <a:buNone/>
                </a:pPr>
                <a:r>
                  <a:rPr lang="tr-TR" sz="2400" dirty="0" smtClean="0"/>
                  <a:t>Tahminin </a:t>
                </a:r>
                <a:r>
                  <a:rPr lang="tr-TR" sz="2400" dirty="0"/>
                  <a:t>standart </a:t>
                </a:r>
                <a:r>
                  <a:rPr lang="tr-TR" sz="2400" dirty="0" smtClean="0"/>
                  <a:t>sapması;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𝑠</m:t>
                        </m:r>
                      </m:e>
                      <m:sub>
                        <m:r>
                          <a:rPr lang="tr-TR" sz="2400" i="1">
                            <a:latin typeface="Cambria Math" panose="02040503050406030204" pitchFamily="18" charset="0"/>
                          </a:rPr>
                          <m:t>𝑦</m:t>
                        </m:r>
                        <m:r>
                          <a:rPr lang="tr-TR" sz="2400" i="1">
                            <a:latin typeface="Cambria Math" panose="02040503050406030204" pitchFamily="18" charset="0"/>
                          </a:rPr>
                          <m:t>/</m:t>
                        </m:r>
                        <m:r>
                          <a:rPr lang="tr-TR" sz="2400" i="1">
                            <a:latin typeface="Cambria Math" panose="02040503050406030204" pitchFamily="18" charset="0"/>
                          </a:rPr>
                          <m:t>𝑥</m:t>
                        </m:r>
                      </m:sub>
                    </m:sSub>
                    <m:r>
                      <a:rPr lang="tr-TR" sz="2400" i="1">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r>
                              <a:rPr lang="tr-TR" sz="2400" i="1">
                                <a:latin typeface="Cambria Math" panose="02040503050406030204" pitchFamily="18" charset="0"/>
                              </a:rPr>
                              <m:t>𝑛</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rPr>
                              <m:t>+1)</m:t>
                            </m:r>
                          </m:den>
                        </m:f>
                      </m:e>
                    </m:rad>
                    <m:r>
                      <a:rPr lang="tr-TR" sz="2400" b="0" i="1" smtClean="0">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3,74898</m:t>
                            </m:r>
                          </m:num>
                          <m:den>
                            <m:r>
                              <a:rPr lang="tr-TR" sz="2400" b="0" i="1" smtClean="0">
                                <a:latin typeface="Cambria Math" panose="02040503050406030204" pitchFamily="18" charset="0"/>
                              </a:rPr>
                              <m:t>6</m:t>
                            </m:r>
                            <m:r>
                              <a:rPr lang="tr-TR" sz="2400" i="1">
                                <a:latin typeface="Cambria Math" panose="02040503050406030204" pitchFamily="18" charset="0"/>
                              </a:rPr>
                              <m:t>−</m:t>
                            </m:r>
                            <m:r>
                              <a:rPr lang="tr-TR" sz="2400" b="0" i="1" smtClean="0">
                                <a:latin typeface="Cambria Math" panose="02040503050406030204" pitchFamily="18" charset="0"/>
                              </a:rPr>
                              <m:t>3</m:t>
                            </m:r>
                          </m:den>
                        </m:f>
                      </m:e>
                    </m:rad>
                    <m:r>
                      <a:rPr lang="tr-TR" sz="2400" b="0" i="1" smtClean="0">
                        <a:latin typeface="Cambria Math" panose="02040503050406030204" pitchFamily="18" charset="0"/>
                      </a:rPr>
                      <m:t>=1,12</m:t>
                    </m:r>
                  </m:oMath>
                </a14:m>
                <a:endParaRPr lang="tr-TR" sz="2400" dirty="0"/>
              </a:p>
              <a:p>
                <a:pPr marL="109728" indent="0">
                  <a:buNone/>
                </a:pPr>
                <a:r>
                  <a:rPr lang="tr-TR" sz="2400" dirty="0"/>
                  <a:t>Korelasyon </a:t>
                </a:r>
                <a:r>
                  <a:rPr lang="tr-TR" sz="2400" dirty="0" smtClean="0"/>
                  <a:t>katsayısı; </a:t>
                </a:r>
                <a14:m>
                  <m:oMath xmlns:m="http://schemas.openxmlformats.org/officeDocument/2006/math">
                    <m:r>
                      <a:rPr lang="tr-TR" sz="2400" i="1" dirty="0">
                        <a:latin typeface="Cambria Math" panose="02040503050406030204" pitchFamily="18" charset="0"/>
                      </a:rPr>
                      <m:t>𝑟</m:t>
                    </m:r>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sSup>
                          <m:sSupPr>
                            <m:ctrlPr>
                              <a:rPr lang="tr-TR" sz="2400" i="1">
                                <a:latin typeface="Cambria Math" panose="02040503050406030204" pitchFamily="18" charset="0"/>
                              </a:rPr>
                            </m:ctrlPr>
                          </m:sSupPr>
                          <m:e>
                            <m:r>
                              <a:rPr lang="tr-TR" sz="2400" i="1">
                                <a:latin typeface="Cambria Math" panose="02040503050406030204" pitchFamily="18" charset="0"/>
                              </a:rPr>
                              <m:t>𝑟</m:t>
                            </m:r>
                          </m:e>
                          <m:sup>
                            <m:r>
                              <a:rPr lang="tr-TR" sz="2400" i="1">
                                <a:latin typeface="Cambria Math" panose="02040503050406030204" pitchFamily="18" charset="0"/>
                              </a:rPr>
                              <m:t>2</m:t>
                            </m:r>
                          </m:sup>
                        </m:sSup>
                      </m:e>
                    </m:rad>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den>
                        </m:f>
                      </m:e>
                    </m:rad>
                    <m:r>
                      <a:rPr lang="tr-TR" sz="2400" b="0" i="1" smtClean="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2513,4</m:t>
                            </m:r>
                            <m:r>
                              <a:rPr lang="tr-TR" sz="2400" i="1">
                                <a:latin typeface="Cambria Math" panose="02040503050406030204" pitchFamily="18" charset="0"/>
                              </a:rPr>
                              <m:t>−</m:t>
                            </m:r>
                            <m:r>
                              <a:rPr lang="tr-TR" sz="2400" b="0" i="1" smtClean="0">
                                <a:latin typeface="Cambria Math" panose="02040503050406030204" pitchFamily="18" charset="0"/>
                              </a:rPr>
                              <m:t>3,74898</m:t>
                            </m:r>
                          </m:num>
                          <m:den>
                            <m:r>
                              <a:rPr lang="tr-TR" sz="2400" b="0" i="1" smtClean="0">
                                <a:latin typeface="Cambria Math" panose="02040503050406030204" pitchFamily="18" charset="0"/>
                              </a:rPr>
                              <m:t>2513,4</m:t>
                            </m:r>
                          </m:den>
                        </m:f>
                      </m:e>
                    </m:rad>
                    <m:r>
                      <a:rPr lang="tr-TR" sz="2400" b="0" i="1" smtClean="0">
                        <a:latin typeface="Cambria Math" panose="02040503050406030204" pitchFamily="18" charset="0"/>
                      </a:rPr>
                      <m:t>=0,99925</m:t>
                    </m:r>
                  </m:oMath>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2012" y="1102659"/>
                <a:ext cx="10542494" cy="2012602"/>
              </a:xfrm>
              <a:prstGeom prst="rect">
                <a:avLst/>
              </a:prstGeom>
              <a:blipFill rotWithShape="0">
                <a:blip r:embed="rId6"/>
                <a:stretch>
                  <a:fillRect t="-2424"/>
                </a:stretch>
              </a:blipFill>
            </p:spPr>
            <p:txBody>
              <a:bodyPr/>
              <a:lstStyle/>
              <a:p>
                <a:r>
                  <a:rPr lang="tr-TR">
                    <a:noFill/>
                  </a:rPr>
                  <a:t> </a:t>
                </a:r>
              </a:p>
            </p:txBody>
          </p:sp>
        </mc:Fallback>
      </mc:AlternateContent>
    </p:spTree>
    <p:extLst>
      <p:ext uri="{BB962C8B-B14F-4D97-AF65-F5344CB8AC3E}">
        <p14:creationId xmlns:p14="http://schemas.microsoft.com/office/powerpoint/2010/main" val="26830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7121448"/>
              </p:ext>
            </p:extLst>
          </p:nvPr>
        </p:nvGraphicFramePr>
        <p:xfrm>
          <a:off x="5081588" y="2522538"/>
          <a:ext cx="6862762" cy="2373312"/>
        </p:xfrm>
        <a:graphic>
          <a:graphicData uri="http://schemas.openxmlformats.org/presentationml/2006/ole">
            <mc:AlternateContent xmlns:mc="http://schemas.openxmlformats.org/markup-compatibility/2006">
              <mc:Choice xmlns:v="urn:schemas-microsoft-com:vml" Requires="v">
                <p:oleObj spid="_x0000_s14372" name="Worksheet" r:id="rId4" imgW="6305491" imgH="2181362" progId="Excel.Sheet.12">
                  <p:embed/>
                </p:oleObj>
              </mc:Choice>
              <mc:Fallback>
                <p:oleObj name="Worksheet" r:id="rId4" imgW="6305491" imgH="2181362" progId="Excel.Sheet.12">
                  <p:embed/>
                  <p:pic>
                    <p:nvPicPr>
                      <p:cNvPr id="0" name=""/>
                      <p:cNvPicPr/>
                      <p:nvPr/>
                    </p:nvPicPr>
                    <p:blipFill>
                      <a:blip r:embed="rId5"/>
                      <a:stretch>
                        <a:fillRect/>
                      </a:stretch>
                    </p:blipFill>
                    <p:spPr>
                      <a:xfrm>
                        <a:off x="5081588" y="2522538"/>
                        <a:ext cx="6862762" cy="23733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359918409"/>
              </p:ext>
            </p:extLst>
          </p:nvPr>
        </p:nvGraphicFramePr>
        <p:xfrm>
          <a:off x="0" y="0"/>
          <a:ext cx="7882303" cy="54457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2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Matlab</a:t>
            </a:r>
            <a:r>
              <a:rPr lang="tr-TR" dirty="0" smtClean="0"/>
              <a:t> Kodu</a:t>
            </a:r>
            <a:endParaRPr lang="tr-TR" dirty="0"/>
          </a:p>
        </p:txBody>
      </p:sp>
      <p:sp>
        <p:nvSpPr>
          <p:cNvPr id="4" name="Dikdörtgen 3"/>
          <p:cNvSpPr/>
          <p:nvPr/>
        </p:nvSpPr>
        <p:spPr>
          <a:xfrm>
            <a:off x="3048000" y="612845"/>
            <a:ext cx="6096000" cy="5632311"/>
          </a:xfrm>
          <a:prstGeom prst="rect">
            <a:avLst/>
          </a:prstGeom>
        </p:spPr>
        <p:txBody>
          <a:bodyPr>
            <a:spAutoFit/>
          </a:bodyPr>
          <a:lstStyle/>
          <a:p>
            <a:r>
              <a:rPr lang="tr-TR" sz="1000" dirty="0" err="1">
                <a:solidFill>
                  <a:srgbClr val="000000"/>
                </a:solidFill>
                <a:latin typeface="Courier New" panose="02070309020205020404" pitchFamily="49" charset="0"/>
              </a:rPr>
              <a:t>close</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;clear</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;clc</a:t>
            </a:r>
            <a:r>
              <a:rPr lang="tr-TR" sz="1000" dirty="0">
                <a:solidFill>
                  <a:srgbClr val="000000"/>
                </a:solidFill>
                <a:latin typeface="Courier New" panose="02070309020205020404" pitchFamily="49" charset="0"/>
              </a:rPr>
              <a:t>;</a:t>
            </a:r>
          </a:p>
          <a:p>
            <a:r>
              <a:rPr lang="es-ES" sz="1000" dirty="0">
                <a:solidFill>
                  <a:srgbClr val="000000"/>
                </a:solidFill>
                <a:latin typeface="Courier New" panose="02070309020205020404" pitchFamily="49" charset="0"/>
              </a:rPr>
              <a:t>prompt = </a:t>
            </a:r>
            <a:r>
              <a:rPr lang="es-ES" sz="1000" dirty="0">
                <a:solidFill>
                  <a:srgbClr val="A020F0"/>
                </a:solidFill>
                <a:latin typeface="Courier New" panose="02070309020205020404" pitchFamily="49" charset="0"/>
              </a:rPr>
              <a:t>'Kaçýncý dereceden bir polinom uyduracaksýnýz[min(1)- max(6)]? '</a:t>
            </a:r>
            <a:r>
              <a:rPr lang="es-ES" sz="1000" dirty="0">
                <a:solidFill>
                  <a:srgbClr val="000000"/>
                </a:solidFill>
                <a:latin typeface="Courier New" panose="02070309020205020404" pitchFamily="49" charset="0"/>
              </a:rPr>
              <a:t>;</a:t>
            </a:r>
          </a:p>
          <a:p>
            <a:r>
              <a:rPr lang="tr-TR" sz="1000" dirty="0">
                <a:solidFill>
                  <a:srgbClr val="000000"/>
                </a:solidFill>
                <a:latin typeface="Courier New" panose="02070309020205020404" pitchFamily="49" charset="0"/>
              </a:rPr>
              <a:t>m = </a:t>
            </a:r>
            <a:r>
              <a:rPr lang="tr-TR" sz="1000" dirty="0" err="1">
                <a:solidFill>
                  <a:srgbClr val="000000"/>
                </a:solidFill>
                <a:latin typeface="Courier New" panose="02070309020205020404" pitchFamily="49" charset="0"/>
              </a:rPr>
              <a:t>input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prompt</a:t>
            </a:r>
            <a:r>
              <a:rPr lang="tr-TR" sz="1000" dirty="0">
                <a:solidFill>
                  <a:srgbClr val="000000"/>
                </a:solidFill>
                <a:latin typeface="Courier New" panose="02070309020205020404" pitchFamily="49" charset="0"/>
              </a:rPr>
              <a:t>)</a:t>
            </a:r>
          </a:p>
          <a:p>
            <a:r>
              <a:rPr lang="tr-TR" sz="1000" dirty="0" err="1">
                <a:solidFill>
                  <a:srgbClr val="000000"/>
                </a:solidFill>
                <a:latin typeface="Courier New" panose="02070309020205020404" pitchFamily="49" charset="0"/>
              </a:rPr>
              <a:t>load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Veri1.mat</a:t>
            </a:r>
          </a:p>
          <a:p>
            <a:r>
              <a:rPr lang="tr-TR" sz="1000" dirty="0" err="1">
                <a:solidFill>
                  <a:srgbClr val="0000FF"/>
                </a:solidFill>
                <a:latin typeface="Courier New" panose="02070309020205020404" pitchFamily="49" charset="0"/>
              </a:rPr>
              <a:t>if</a:t>
            </a:r>
            <a:r>
              <a:rPr lang="tr-TR" sz="1000" dirty="0">
                <a:solidFill>
                  <a:srgbClr val="000000"/>
                </a:solidFill>
                <a:latin typeface="Courier New" panose="02070309020205020404" pitchFamily="49" charset="0"/>
              </a:rPr>
              <a:t> m==1</a:t>
            </a:r>
          </a:p>
          <a:p>
            <a:r>
              <a:rPr lang="tr-TR" sz="1000" dirty="0">
                <a:solidFill>
                  <a:srgbClr val="000000"/>
                </a:solidFill>
                <a:latin typeface="Courier New" panose="02070309020205020404" pitchFamily="49" charset="0"/>
              </a:rPr>
              <a:t>   x=V(:,1);y=V(:,2);</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elseif</a:t>
            </a:r>
            <a:r>
              <a:rPr lang="tr-TR" sz="1000" dirty="0">
                <a:solidFill>
                  <a:srgbClr val="000000"/>
                </a:solidFill>
                <a:latin typeface="Courier New" panose="02070309020205020404" pitchFamily="49" charset="0"/>
              </a:rPr>
              <a:t> m==2</a:t>
            </a:r>
          </a:p>
          <a:p>
            <a:r>
              <a:rPr lang="tr-TR" sz="1000" dirty="0">
                <a:solidFill>
                  <a:srgbClr val="000000"/>
                </a:solidFill>
                <a:latin typeface="Courier New" panose="02070309020205020404" pitchFamily="49" charset="0"/>
              </a:rPr>
              <a:t>   x=V(:,1);y=V(:,3);</a:t>
            </a:r>
          </a:p>
          <a:p>
            <a:r>
              <a:rPr lang="tr-TR" sz="1000" dirty="0">
                <a:solidFill>
                  <a:srgbClr val="0000FF"/>
                </a:solidFill>
                <a:latin typeface="Courier New" panose="02070309020205020404" pitchFamily="49" charset="0"/>
              </a:rPr>
              <a:t>else</a:t>
            </a:r>
          </a:p>
          <a:p>
            <a:r>
              <a:rPr lang="tr-TR" sz="1000" dirty="0">
                <a:solidFill>
                  <a:srgbClr val="000000"/>
                </a:solidFill>
                <a:latin typeface="Courier New" panose="02070309020205020404" pitchFamily="49" charset="0"/>
              </a:rPr>
              <a:t>    x=V(:,1);y=V(:,4);</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A=</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(m+1,m+1);B=</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(m+1,1);</a:t>
            </a:r>
          </a:p>
          <a:p>
            <a:r>
              <a:rPr lang="tr-TR" sz="1000" dirty="0">
                <a:solidFill>
                  <a:srgbClr val="000000"/>
                </a:solidFill>
                <a:latin typeface="Courier New" panose="02070309020205020404" pitchFamily="49" charset="0"/>
              </a:rPr>
              <a:t>n=</a:t>
            </a:r>
            <a:r>
              <a:rPr lang="tr-TR" sz="1000" dirty="0" err="1">
                <a:solidFill>
                  <a:srgbClr val="000000"/>
                </a:solidFill>
                <a:latin typeface="Courier New" panose="02070309020205020404" pitchFamily="49" charset="0"/>
              </a:rPr>
              <a:t>length</a:t>
            </a:r>
            <a:r>
              <a:rPr lang="tr-TR" sz="1000" dirty="0">
                <a:solidFill>
                  <a:srgbClr val="000000"/>
                </a:solidFill>
                <a:latin typeface="Courier New" panose="02070309020205020404" pitchFamily="49" charset="0"/>
              </a:rPr>
              <a:t>(x);A(1,1)=n;</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i=1:2*m</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j=1:n</a:t>
            </a:r>
          </a:p>
          <a:p>
            <a:r>
              <a:rPr lang="pl-PL" sz="1000" dirty="0">
                <a:solidFill>
                  <a:srgbClr val="000000"/>
                </a:solidFill>
                <a:latin typeface="Courier New" panose="02070309020205020404" pitchFamily="49" charset="0"/>
              </a:rPr>
              <a:t>        sumx=sumx+x(j)*x(j)^(i-1);sumy=sumy+y(j)*x(j)^(i-1);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AA(i)=</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 BB(i)=</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k=0;</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i=2:m+1</a:t>
            </a:r>
          </a:p>
          <a:p>
            <a:r>
              <a:rPr lang="tr-TR" sz="1000" dirty="0">
                <a:solidFill>
                  <a:srgbClr val="000000"/>
                </a:solidFill>
                <a:latin typeface="Courier New" panose="02070309020205020404" pitchFamily="49" charset="0"/>
              </a:rPr>
              <a:t>    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while</a:t>
            </a:r>
            <a:r>
              <a:rPr lang="tr-TR" sz="1000" dirty="0">
                <a:solidFill>
                  <a:srgbClr val="000000"/>
                </a:solidFill>
                <a:latin typeface="Courier New" panose="02070309020205020404" pitchFamily="49" charset="0"/>
              </a:rPr>
              <a:t> j&lt;=m+1</a:t>
            </a:r>
          </a:p>
          <a:p>
            <a:r>
              <a:rPr lang="tr-TR" sz="1000" dirty="0">
                <a:solidFill>
                  <a:srgbClr val="000000"/>
                </a:solidFill>
                <a:latin typeface="Courier New" panose="02070309020205020404" pitchFamily="49" charset="0"/>
              </a:rPr>
              <a:t>        A(</a:t>
            </a:r>
            <a:r>
              <a:rPr lang="tr-TR" sz="1000" dirty="0" err="1">
                <a:solidFill>
                  <a:srgbClr val="000000"/>
                </a:solidFill>
                <a:latin typeface="Courier New" panose="02070309020205020404" pitchFamily="49" charset="0"/>
              </a:rPr>
              <a:t>i,j</a:t>
            </a:r>
            <a:r>
              <a:rPr lang="tr-TR" sz="1000" dirty="0">
                <a:solidFill>
                  <a:srgbClr val="000000"/>
                </a:solidFill>
                <a:latin typeface="Courier New" panose="02070309020205020404" pitchFamily="49" charset="0"/>
              </a:rPr>
              <a:t>)=AA(</a:t>
            </a:r>
            <a:r>
              <a:rPr lang="tr-TR" sz="1000" dirty="0" err="1">
                <a:solidFill>
                  <a:srgbClr val="000000"/>
                </a:solidFill>
                <a:latin typeface="Courier New" panose="02070309020205020404" pitchFamily="49" charset="0"/>
              </a:rPr>
              <a:t>j+k</a:t>
            </a:r>
            <a:r>
              <a:rPr lang="tr-TR" sz="1000" dirty="0">
                <a:solidFill>
                  <a:srgbClr val="000000"/>
                </a:solidFill>
                <a:latin typeface="Courier New" panose="02070309020205020404" pitchFamily="49" charset="0"/>
              </a:rPr>
              <a:t>);j=j+1;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k=k+1;</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pt-BR" sz="1000" dirty="0">
                <a:solidFill>
                  <a:srgbClr val="000000"/>
                </a:solidFill>
                <a:latin typeface="Courier New" panose="02070309020205020404" pitchFamily="49" charset="0"/>
              </a:rPr>
              <a:t>A(1,2:m+1)=A(2,1:m);BB=BB';B=BB(1:m+1); a=A\B; ynew=zeros(151,1);</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i=1:n</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j=1:m+1</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(i,1)+a(j)*x(i)^(j-1);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00"/>
                </a:solidFill>
                <a:latin typeface="Courier New" panose="02070309020205020404" pitchFamily="49" charset="0"/>
              </a:rPr>
              <a:t>scatter</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hold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on</a:t>
            </a:r>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plot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x,ynew</a:t>
            </a:r>
            <a:r>
              <a:rPr lang="tr-TR" sz="1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9398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Çoklu Doğrusal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r>
                  <a:rPr lang="tr-TR" dirty="0" smtClean="0"/>
                  <a:t>Böyle bir durumda </a:t>
                </a:r>
                <a:r>
                  <a:rPr lang="tr-TR" dirty="0" err="1" smtClean="0"/>
                  <a:t>regrasyon</a:t>
                </a:r>
                <a:r>
                  <a:rPr lang="tr-TR" dirty="0" smtClean="0"/>
                  <a:t> doğrusu bir düzleme dönüşür.</a:t>
                </a:r>
                <a:endParaRPr lang="tr-TR" dirty="0"/>
              </a:p>
              <a:p>
                <a:pPr marL="109728"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b="0" i="1" smtClean="0">
                                          <a:latin typeface="Cambria Math" panose="02040503050406030204" pitchFamily="18" charset="0"/>
                                        </a:rPr>
                                        <m:t>𝑖</m:t>
                                      </m:r>
                                    </m:sub>
                                  </m:sSub>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7114625" y="2177287"/>
            <a:ext cx="4320000" cy="3885971"/>
          </a:xfrm>
          <a:prstGeom prst="rect">
            <a:avLst/>
          </a:prstGeom>
        </p:spPr>
      </p:pic>
    </p:spTree>
    <p:extLst>
      <p:ext uri="{BB962C8B-B14F-4D97-AF65-F5344CB8AC3E}">
        <p14:creationId xmlns:p14="http://schemas.microsoft.com/office/powerpoint/2010/main" val="40509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Çoklu Doğrusal </a:t>
            </a:r>
            <a:r>
              <a:rPr lang="tr-TR" dirty="0" err="1"/>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up>
                                        <m:r>
                                          <a:rPr lang="tr-TR" b="0" i="1" smtClean="0">
                                            <a:latin typeface="Cambria Math" panose="02040503050406030204" pitchFamily="18" charset="0"/>
                                          </a:rPr>
                                          <m:t>2</m:t>
                                        </m:r>
                                      </m:sup>
                                    </m:sSubSup>
                                  </m:e>
                                </m:nary>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847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1513857"/>
              </p:ext>
            </p:extLst>
          </p:nvPr>
        </p:nvGraphicFramePr>
        <p:xfrm>
          <a:off x="819150" y="2125663"/>
          <a:ext cx="4229100" cy="2595880"/>
        </p:xfrm>
        <a:graphic>
          <a:graphicData uri="http://schemas.openxmlformats.org/drawingml/2006/table">
            <a:tbl>
              <a:tblPr firstRow="1" bandRow="1">
                <a:tableStyleId>{3B4B98B0-60AC-42C2-AFA5-B58CD77FA1E5}</a:tableStyleId>
              </a:tblPr>
              <a:tblGrid>
                <a:gridCol w="1446411"/>
                <a:gridCol w="1372989"/>
                <a:gridCol w="1409700"/>
              </a:tblGrid>
              <a:tr h="370840">
                <a:tc>
                  <a:txBody>
                    <a:bodyPr/>
                    <a:lstStyle/>
                    <a:p>
                      <a:r>
                        <a:rPr lang="tr-TR" dirty="0" smtClean="0"/>
                        <a:t>x1</a:t>
                      </a:r>
                      <a:endParaRPr lang="tr-TR" dirty="0"/>
                    </a:p>
                  </a:txBody>
                  <a:tcPr/>
                </a:tc>
                <a:tc>
                  <a:txBody>
                    <a:bodyPr/>
                    <a:lstStyle/>
                    <a:p>
                      <a:r>
                        <a:rPr lang="tr-TR" dirty="0" smtClean="0"/>
                        <a:t>x2</a:t>
                      </a:r>
                      <a:endParaRPr lang="tr-TR" dirty="0"/>
                    </a:p>
                  </a:txBody>
                  <a:tcPr/>
                </a:tc>
                <a:tc>
                  <a:txBody>
                    <a:bodyPr/>
                    <a:lstStyle/>
                    <a:p>
                      <a:r>
                        <a:rPr lang="tr-TR" dirty="0" smtClean="0"/>
                        <a:t>y</a:t>
                      </a:r>
                      <a:endParaRPr lang="tr-TR" dirty="0"/>
                    </a:p>
                  </a:txBody>
                  <a:tcPr/>
                </a:tc>
              </a:tr>
              <a:tr h="370840">
                <a:tc>
                  <a:txBody>
                    <a:bodyPr/>
                    <a:lstStyle/>
                    <a:p>
                      <a:r>
                        <a:rPr lang="tr-TR" dirty="0" smtClean="0"/>
                        <a:t>0</a:t>
                      </a:r>
                      <a:endParaRPr lang="tr-TR" dirty="0"/>
                    </a:p>
                  </a:txBody>
                  <a:tcPr/>
                </a:tc>
                <a:tc>
                  <a:txBody>
                    <a:bodyPr/>
                    <a:lstStyle/>
                    <a:p>
                      <a:r>
                        <a:rPr lang="tr-TR" dirty="0" smtClean="0"/>
                        <a:t>0</a:t>
                      </a:r>
                      <a:endParaRPr lang="tr-TR" dirty="0"/>
                    </a:p>
                  </a:txBody>
                  <a:tcPr/>
                </a:tc>
                <a:tc>
                  <a:txBody>
                    <a:bodyPr/>
                    <a:lstStyle/>
                    <a:p>
                      <a:r>
                        <a:rPr lang="tr-TR" dirty="0" smtClean="0"/>
                        <a:t>5</a:t>
                      </a:r>
                      <a:endParaRPr lang="tr-TR" dirty="0"/>
                    </a:p>
                  </a:txBody>
                  <a:tcPr/>
                </a:tc>
              </a:tr>
              <a:tr h="370840">
                <a:tc>
                  <a:txBody>
                    <a:bodyPr/>
                    <a:lstStyle/>
                    <a:p>
                      <a:r>
                        <a:rPr lang="tr-TR" dirty="0" smtClean="0"/>
                        <a:t>2</a:t>
                      </a:r>
                      <a:endParaRPr lang="tr-TR" dirty="0"/>
                    </a:p>
                  </a:txBody>
                  <a:tcPr/>
                </a:tc>
                <a:tc>
                  <a:txBody>
                    <a:bodyPr/>
                    <a:lstStyle/>
                    <a:p>
                      <a:r>
                        <a:rPr lang="tr-TR" dirty="0" smtClean="0"/>
                        <a:t>1</a:t>
                      </a:r>
                      <a:endParaRPr lang="tr-TR" dirty="0"/>
                    </a:p>
                  </a:txBody>
                  <a:tcPr/>
                </a:tc>
                <a:tc>
                  <a:txBody>
                    <a:bodyPr/>
                    <a:lstStyle/>
                    <a:p>
                      <a:r>
                        <a:rPr lang="tr-TR" dirty="0" smtClean="0"/>
                        <a:t>10</a:t>
                      </a:r>
                      <a:endParaRPr lang="tr-TR" dirty="0"/>
                    </a:p>
                  </a:txBody>
                  <a:tcPr/>
                </a:tc>
              </a:tr>
              <a:tr h="370840">
                <a:tc>
                  <a:txBody>
                    <a:bodyPr/>
                    <a:lstStyle/>
                    <a:p>
                      <a:r>
                        <a:rPr lang="tr-TR" dirty="0" smtClean="0"/>
                        <a:t>2,5</a:t>
                      </a:r>
                      <a:endParaRPr lang="tr-TR" dirty="0"/>
                    </a:p>
                  </a:txBody>
                  <a:tcPr/>
                </a:tc>
                <a:tc>
                  <a:txBody>
                    <a:bodyPr/>
                    <a:lstStyle/>
                    <a:p>
                      <a:r>
                        <a:rPr lang="tr-TR" dirty="0" smtClean="0"/>
                        <a:t>2</a:t>
                      </a:r>
                      <a:endParaRPr lang="tr-TR" dirty="0"/>
                    </a:p>
                  </a:txBody>
                  <a:tcPr/>
                </a:tc>
                <a:tc>
                  <a:txBody>
                    <a:bodyPr/>
                    <a:lstStyle/>
                    <a:p>
                      <a:r>
                        <a:rPr lang="tr-TR" dirty="0" smtClean="0"/>
                        <a:t>9</a:t>
                      </a:r>
                      <a:endParaRPr lang="tr-TR" dirty="0"/>
                    </a:p>
                  </a:txBody>
                  <a:tcPr/>
                </a:tc>
              </a:tr>
              <a:tr h="370840">
                <a:tc>
                  <a:txBody>
                    <a:bodyPr/>
                    <a:lstStyle/>
                    <a:p>
                      <a:r>
                        <a:rPr lang="tr-TR" dirty="0" smtClean="0"/>
                        <a:t>1</a:t>
                      </a:r>
                      <a:endParaRPr lang="tr-TR" dirty="0"/>
                    </a:p>
                  </a:txBody>
                  <a:tcPr/>
                </a:tc>
                <a:tc>
                  <a:txBody>
                    <a:bodyPr/>
                    <a:lstStyle/>
                    <a:p>
                      <a:r>
                        <a:rPr lang="tr-TR" dirty="0" smtClean="0"/>
                        <a:t>3</a:t>
                      </a:r>
                      <a:endParaRPr lang="tr-TR" dirty="0"/>
                    </a:p>
                  </a:txBody>
                  <a:tcPr/>
                </a:tc>
                <a:tc>
                  <a:txBody>
                    <a:bodyPr/>
                    <a:lstStyle/>
                    <a:p>
                      <a:r>
                        <a:rPr lang="tr-TR" dirty="0" smtClean="0"/>
                        <a:t>0</a:t>
                      </a:r>
                      <a:endParaRPr lang="tr-TR" dirty="0"/>
                    </a:p>
                  </a:txBody>
                  <a:tcPr/>
                </a:tc>
              </a:tr>
              <a:tr h="370840">
                <a:tc>
                  <a:txBody>
                    <a:bodyPr/>
                    <a:lstStyle/>
                    <a:p>
                      <a:r>
                        <a:rPr lang="tr-TR" dirty="0" smtClean="0"/>
                        <a:t>4</a:t>
                      </a:r>
                      <a:endParaRPr lang="tr-TR" dirty="0"/>
                    </a:p>
                  </a:txBody>
                  <a:tcPr/>
                </a:tc>
                <a:tc>
                  <a:txBody>
                    <a:bodyPr/>
                    <a:lstStyle/>
                    <a:p>
                      <a:r>
                        <a:rPr lang="tr-TR" dirty="0" smtClean="0"/>
                        <a:t>6</a:t>
                      </a:r>
                      <a:endParaRPr lang="tr-TR" dirty="0"/>
                    </a:p>
                  </a:txBody>
                  <a:tcPr/>
                </a:tc>
                <a:tc>
                  <a:txBody>
                    <a:bodyPr/>
                    <a:lstStyle/>
                    <a:p>
                      <a:r>
                        <a:rPr lang="tr-TR" dirty="0" smtClean="0"/>
                        <a:t>3</a:t>
                      </a:r>
                      <a:endParaRPr lang="tr-TR" dirty="0"/>
                    </a:p>
                  </a:txBody>
                  <a:tcPr/>
                </a:tc>
              </a:tr>
              <a:tr h="370840">
                <a:tc>
                  <a:txBody>
                    <a:bodyPr/>
                    <a:lstStyle/>
                    <a:p>
                      <a:r>
                        <a:rPr lang="tr-TR" dirty="0" smtClean="0"/>
                        <a:t>7</a:t>
                      </a:r>
                      <a:endParaRPr lang="tr-TR" dirty="0"/>
                    </a:p>
                  </a:txBody>
                  <a:tcPr/>
                </a:tc>
                <a:tc>
                  <a:txBody>
                    <a:bodyPr/>
                    <a:lstStyle/>
                    <a:p>
                      <a:r>
                        <a:rPr lang="tr-TR" dirty="0" smtClean="0"/>
                        <a:t>2</a:t>
                      </a:r>
                      <a:endParaRPr lang="tr-TR" dirty="0"/>
                    </a:p>
                  </a:txBody>
                  <a:tcPr/>
                </a:tc>
                <a:tc>
                  <a:txBody>
                    <a:bodyPr/>
                    <a:lstStyle/>
                    <a:p>
                      <a:r>
                        <a:rPr lang="tr-TR" dirty="0" smtClean="0"/>
                        <a:t>27</a:t>
                      </a:r>
                      <a:endParaRPr lang="tr-TR" dirty="0"/>
                    </a:p>
                  </a:txBody>
                  <a:tcPr/>
                </a:tc>
              </a:tr>
            </a:tbl>
          </a:graphicData>
        </a:graphic>
      </p:graphicFrame>
      <p:sp>
        <p:nvSpPr>
          <p:cNvPr id="5" name="TextBox 4"/>
          <p:cNvSpPr txBox="1"/>
          <p:nvPr/>
        </p:nvSpPr>
        <p:spPr>
          <a:xfrm>
            <a:off x="5410200" y="2305050"/>
            <a:ext cx="5772150" cy="830997"/>
          </a:xfrm>
          <a:prstGeom prst="rect">
            <a:avLst/>
          </a:prstGeom>
          <a:noFill/>
        </p:spPr>
        <p:txBody>
          <a:bodyPr wrap="square" rtlCol="0">
            <a:spAutoFit/>
          </a:bodyPr>
          <a:lstStyle/>
          <a:p>
            <a:r>
              <a:rPr lang="tr-TR" sz="2400" dirty="0" smtClean="0"/>
              <a:t>Bu verilere bağıntı uydurmak için çoklu doğrusal </a:t>
            </a:r>
            <a:r>
              <a:rPr lang="tr-TR" sz="2400" dirty="0" err="1" smtClean="0"/>
              <a:t>regrasyonu</a:t>
            </a:r>
            <a:r>
              <a:rPr lang="tr-TR" sz="2400" dirty="0" smtClean="0"/>
              <a:t> kullanınız.</a:t>
            </a:r>
            <a:endParaRPr lang="tr-TR" sz="2400" dirty="0"/>
          </a:p>
        </p:txBody>
      </p:sp>
    </p:spTree>
    <p:extLst>
      <p:ext uri="{BB962C8B-B14F-4D97-AF65-F5344CB8AC3E}">
        <p14:creationId xmlns:p14="http://schemas.microsoft.com/office/powerpoint/2010/main" val="1260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61241389"/>
              </p:ext>
            </p:extLst>
          </p:nvPr>
        </p:nvGraphicFramePr>
        <p:xfrm>
          <a:off x="3109913" y="719138"/>
          <a:ext cx="5970587" cy="5418137"/>
        </p:xfrm>
        <a:graphic>
          <a:graphicData uri="http://schemas.openxmlformats.org/presentationml/2006/ole">
            <mc:AlternateContent xmlns:mc="http://schemas.openxmlformats.org/markup-compatibility/2006">
              <mc:Choice xmlns:v="urn:schemas-microsoft-com:vml" Requires="v">
                <p:oleObj spid="_x0000_s15389" name="Worksheet" r:id="rId4" imgW="7934154" imgH="7200947" progId="Excel.Sheet.12">
                  <p:embed/>
                </p:oleObj>
              </mc:Choice>
              <mc:Fallback>
                <p:oleObj name="Worksheet" r:id="rId4" imgW="7934154" imgH="7200947" progId="Excel.Sheet.12">
                  <p:embed/>
                  <p:pic>
                    <p:nvPicPr>
                      <p:cNvPr id="0" name=""/>
                      <p:cNvPicPr/>
                      <p:nvPr/>
                    </p:nvPicPr>
                    <p:blipFill>
                      <a:blip r:embed="rId5"/>
                      <a:stretch>
                        <a:fillRect/>
                      </a:stretch>
                    </p:blipFill>
                    <p:spPr>
                      <a:xfrm>
                        <a:off x="3109913" y="719138"/>
                        <a:ext cx="5970587" cy="5418137"/>
                      </a:xfrm>
                      <a:prstGeom prst="rect">
                        <a:avLst/>
                      </a:prstGeom>
                    </p:spPr>
                  </p:pic>
                </p:oleObj>
              </mc:Fallback>
            </mc:AlternateContent>
          </a:graphicData>
        </a:graphic>
      </p:graphicFrame>
    </p:spTree>
    <p:extLst>
      <p:ext uri="{BB962C8B-B14F-4D97-AF65-F5344CB8AC3E}">
        <p14:creationId xmlns:p14="http://schemas.microsoft.com/office/powerpoint/2010/main" val="8116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Doğrusal Olmayan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𝑓</m:t>
                      </m:r>
                      <m:d>
                        <m:dPr>
                          <m:ctrlPr>
                            <a:rPr lang="tr-TR" b="0" i="1" smtClean="0">
                              <a:latin typeface="Cambria Math" panose="02040503050406030204" pitchFamily="18" charset="0"/>
                            </a:rPr>
                          </m:ctrlPr>
                        </m:dPr>
                        <m:e>
                          <m:r>
                            <a:rPr lang="tr-TR" b="0" i="1" smtClean="0">
                              <a:latin typeface="Cambria Math" panose="02040503050406030204" pitchFamily="18" charset="0"/>
                            </a:rPr>
                            <m:t>𝑥</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1−</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sup>
                          </m:sSup>
                        </m:e>
                      </m:d>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𝐷</m:t>
                          </m:r>
                        </m:e>
                      </m:d>
                      <m:r>
                        <a:rPr lang="tr-TR" b="0" i="1" smtClean="0">
                          <a:latin typeface="Cambria Math" panose="02040503050406030204" pitchFamily="18" charset="0"/>
                        </a:rPr>
                        <m:t>=</m:t>
                      </m:r>
                      <m:d>
                        <m:dPr>
                          <m:begChr m:val="["/>
                          <m:endChr m:val="]"/>
                          <m:ctrlPr>
                            <a:rPr lang="tr-TR"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𝑗</m:t>
                              </m:r>
                            </m:sub>
                          </m:sSub>
                        </m:e>
                      </m:d>
                      <m:d>
                        <m:dPr>
                          <m:begChr m:val="{"/>
                          <m:endChr m:val="}"/>
                          <m:ctrlPr>
                            <a:rPr lang="tr-TR" i="1" smtClean="0">
                              <a:latin typeface="Cambria Math" panose="02040503050406030204" pitchFamily="18" charset="0"/>
                            </a:rPr>
                          </m:ctrlPr>
                        </m:dPr>
                        <m:e>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𝐸</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type m:val="skw"/>
                                  <m:ctrlPr>
                                    <a:rPr lang="tr-TR" b="0" i="1" smtClean="0">
                                      <a:latin typeface="Cambria Math" panose="02040503050406030204" pitchFamily="18" charset="0"/>
                                    </a:rPr>
                                  </m:ctrlPr>
                                </m:fPr>
                                <m:num>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r>
                            <m:e>
                              <m:r>
                                <a:rPr lang="tr-TR" i="1" smtClean="0">
                                  <a:latin typeface="Cambria Math" panose="02040503050406030204" pitchFamily="18" charset="0"/>
                                  <a:ea typeface="Cambria Math" panose="02040503050406030204" pitchFamily="18" charset="0"/>
                                </a:rPr>
                                <m:t>⋮</m:t>
                              </m:r>
                            </m:e>
                            <m:e>
                              <m:r>
                                <a:rPr lang="tr-TR" i="1" smtClean="0">
                                  <a:latin typeface="Cambria Math" panose="02040503050406030204" pitchFamily="18" charset="0"/>
                                  <a:ea typeface="Cambria Math" panose="02040503050406030204" pitchFamily="18" charset="0"/>
                                </a:rPr>
                                <m:t>⋮</m:t>
                              </m:r>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
                      </m:e>
                    </m:d>
                  </m:oMath>
                </a14:m>
                <a:r>
                  <a:rPr lang="tr-TR" dirty="0" smtClean="0"/>
                  <a:t>;</a:t>
                </a:r>
                <a:r>
                  <a:rPr lang="tr-TR" dirty="0"/>
                  <a:t>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 </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1</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𝑚</m:t>
                                  </m:r>
                                </m:sub>
                              </m:sSub>
                            </m:e>
                          </m:mr>
                        </m:m>
                      </m:e>
                    </m:d>
                  </m:oMath>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d>
                            <m:dPr>
                              <m:begChr m:val="["/>
                              <m:endChr m:val="]"/>
                              <m:ctrlPr>
                                <a:rPr lang="tr-TR" b="0" i="1" smtClean="0">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b="0" i="1" smtClean="0">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r>
                                    <a:rPr lang="tr-TR" b="0" i="1" smtClean="0">
                                      <a:latin typeface="Cambria Math" panose="02040503050406030204" pitchFamily="18" charset="0"/>
                                    </a:rPr>
                                    <m:t>𝑗</m:t>
                                  </m:r>
                                  <m:r>
                                    <a:rPr lang="tr-TR" b="0" i="1" smtClean="0">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r>
                      <a:rPr lang="tr-TR" b="0" i="0" smtClean="0">
                        <a:latin typeface="Cambria Math" panose="02040503050406030204" pitchFamily="18" charset="0"/>
                      </a:rPr>
                      <m:t>, </m:t>
                    </m:r>
                  </m:oMath>
                </a14:m>
                <a:r>
                  <a:rPr lang="tr-TR" dirty="0" smtClean="0"/>
                  <a:t>Başlangıç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oMath>
                </a14:m>
                <a:r>
                  <a:rPr lang="tr-TR" dirty="0" smtClean="0"/>
                  <a:t> değerlerine ihtiyacım var sonra, </a:t>
                </a:r>
                <a:r>
                  <a:rPr lang="tr-TR" dirty="0" err="1" smtClean="0"/>
                  <a:t>iteratif</a:t>
                </a:r>
                <a:r>
                  <a:rPr lang="tr-TR" dirty="0" smtClean="0"/>
                  <a:t> olarak artık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a14:m>
                <a:r>
                  <a:rPr lang="tr-TR" dirty="0" smtClean="0"/>
                  <a:t> sıfıra yaklaşıncaya kadar döngüye devam edeceğim.</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793"/>
                </a:stretch>
              </a:blipFill>
            </p:spPr>
            <p:txBody>
              <a:bodyPr/>
              <a:lstStyle/>
              <a:p>
                <a:r>
                  <a:rPr lang="tr-TR">
                    <a:noFill/>
                  </a:rPr>
                  <a:t> </a:t>
                </a:r>
              </a:p>
            </p:txBody>
          </p:sp>
        </mc:Fallback>
      </mc:AlternateContent>
    </p:spTree>
    <p:extLst>
      <p:ext uri="{BB962C8B-B14F-4D97-AF65-F5344CB8AC3E}">
        <p14:creationId xmlns:p14="http://schemas.microsoft.com/office/powerpoint/2010/main" val="29658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Mühendislikte </a:t>
            </a:r>
            <a:r>
              <a:rPr lang="tr-TR" dirty="0"/>
              <a:t>e</a:t>
            </a:r>
            <a:r>
              <a:rPr lang="tr-TR" dirty="0" smtClean="0"/>
              <a:t>ğri uydurma çok farklı amaçlar için kullanılmaktadır. </a:t>
            </a:r>
          </a:p>
          <a:p>
            <a:pPr lvl="1"/>
            <a:r>
              <a:rPr lang="tr-TR" dirty="0"/>
              <a:t>Deneysel verilerden ilişki çıkarmak (</a:t>
            </a:r>
            <a:r>
              <a:rPr lang="tr-TR" i="1" dirty="0" err="1">
                <a:solidFill>
                  <a:srgbClr val="FF0000"/>
                </a:solidFill>
              </a:rPr>
              <a:t>Regrasyon</a:t>
            </a:r>
            <a:r>
              <a:rPr lang="tr-TR" dirty="0"/>
              <a:t>)</a:t>
            </a:r>
          </a:p>
          <a:p>
            <a:pPr lvl="1"/>
            <a:r>
              <a:rPr lang="tr-TR" dirty="0"/>
              <a:t>Tablolardan ara değerleri belirlemek (</a:t>
            </a:r>
            <a:r>
              <a:rPr lang="tr-TR" i="1" dirty="0" err="1">
                <a:solidFill>
                  <a:srgbClr val="FF0000"/>
                </a:solidFill>
              </a:rPr>
              <a:t>İnterpolasyon</a:t>
            </a:r>
            <a:r>
              <a:rPr lang="tr-TR" dirty="0"/>
              <a:t>)</a:t>
            </a:r>
          </a:p>
          <a:p>
            <a:r>
              <a:rPr lang="tr-TR" dirty="0" smtClean="0"/>
              <a:t>Regresyon: Verilerin önemli ölçüde ölçüm hatası ve gürültü içerebileceği durumlarda genel eğilimi gösteren tek bir fonksiyon elde etme çabasıdır. Uydurulan eğri, bir grup veriyi en iyi şekilde izlemek üzere tasarlanır. Bu amaçla kullanılan en bilinen yaklaşım </a:t>
            </a:r>
            <a:r>
              <a:rPr lang="tr-TR" i="1" dirty="0" smtClean="0">
                <a:solidFill>
                  <a:srgbClr val="FF0000"/>
                </a:solidFill>
              </a:rPr>
              <a:t>en küçük kareler </a:t>
            </a:r>
            <a:r>
              <a:rPr lang="tr-TR" i="1" dirty="0" err="1" smtClean="0">
                <a:solidFill>
                  <a:srgbClr val="FF0000"/>
                </a:solidFill>
              </a:rPr>
              <a:t>regrasyonudur</a:t>
            </a:r>
            <a:r>
              <a:rPr lang="tr-TR" dirty="0" smtClean="0"/>
              <a:t>.</a:t>
            </a:r>
            <a:endParaRPr lang="tr-TR" dirty="0"/>
          </a:p>
          <a:p>
            <a:r>
              <a:rPr lang="tr-TR" dirty="0" err="1" smtClean="0"/>
              <a:t>İnterpolasyon</a:t>
            </a:r>
            <a:r>
              <a:rPr lang="tr-TR" dirty="0" smtClean="0"/>
              <a:t>: Verilerin çok hassas olarak bilindiği durumlarda tüm noktalardan geçen eğri uydurmaktır. İyi bilinen ayrık noktalar arasındaki ara bir değerin karşılığındaki değeri bulmak için kullanılır. </a:t>
            </a:r>
          </a:p>
          <a:p>
            <a:pPr lvl="1"/>
            <a:r>
              <a:rPr lang="tr-TR" dirty="0" smtClean="0"/>
              <a:t>Termodinamikte buhar tabloları</a:t>
            </a:r>
          </a:p>
          <a:p>
            <a:pPr lvl="1"/>
            <a:r>
              <a:rPr lang="tr-TR" dirty="0" smtClean="0"/>
              <a:t>Sıcaklık - yoğunluk ilişkileri</a:t>
            </a:r>
          </a:p>
        </p:txBody>
      </p:sp>
    </p:spTree>
    <p:extLst>
      <p:ext uri="{BB962C8B-B14F-4D97-AF65-F5344CB8AC3E}">
        <p14:creationId xmlns:p14="http://schemas.microsoft.com/office/powerpoint/2010/main" val="316208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a:t>
            </a:r>
            <a:endParaRPr lang="tr-TR" dirty="0"/>
          </a:p>
        </p:txBody>
      </p:sp>
      <p:graphicFrame>
        <p:nvGraphicFramePr>
          <p:cNvPr id="5" name="İçerik Yer Tutucusu 4"/>
          <p:cNvGraphicFramePr>
            <a:graphicFrameLocks noGrp="1" noChangeAspect="1"/>
          </p:cNvGraphicFramePr>
          <p:nvPr>
            <p:ph idx="1"/>
            <p:extLst>
              <p:ext uri="{D42A27DB-BD31-4B8C-83A1-F6EECF244321}">
                <p14:modId xmlns:p14="http://schemas.microsoft.com/office/powerpoint/2010/main" val="3410689193"/>
              </p:ext>
            </p:extLst>
          </p:nvPr>
        </p:nvGraphicFramePr>
        <p:xfrm>
          <a:off x="609600" y="1205441"/>
          <a:ext cx="2465387" cy="646113"/>
        </p:xfrm>
        <a:graphic>
          <a:graphicData uri="http://schemas.openxmlformats.org/presentationml/2006/ole">
            <mc:AlternateContent xmlns:mc="http://schemas.openxmlformats.org/markup-compatibility/2006">
              <mc:Choice xmlns:v="urn:schemas-microsoft-com:vml" Requires="v">
                <p:oleObj spid="_x0000_s17422" name="Çalışma Sayfası" r:id="rId4" imgW="3819393" imgH="1000296" progId="Excel.Sheet.12">
                  <p:embed/>
                </p:oleObj>
              </mc:Choice>
              <mc:Fallback>
                <p:oleObj name="Çalışma Sayfası" r:id="rId4" imgW="3819393" imgH="1000296" progId="Excel.Sheet.12">
                  <p:embed/>
                  <p:pic>
                    <p:nvPicPr>
                      <p:cNvPr id="0" name=""/>
                      <p:cNvPicPr/>
                      <p:nvPr/>
                    </p:nvPicPr>
                    <p:blipFill>
                      <a:blip r:embed="rId5"/>
                      <a:stretch>
                        <a:fillRect/>
                      </a:stretch>
                    </p:blipFill>
                    <p:spPr>
                      <a:xfrm>
                        <a:off x="609600" y="1205441"/>
                        <a:ext cx="2465387" cy="6461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Metin kutusu 5"/>
              <p:cNvSpPr txBox="1"/>
              <p:nvPr/>
            </p:nvSpPr>
            <p:spPr>
              <a:xfrm>
                <a:off x="492016" y="1851554"/>
                <a:ext cx="11166583" cy="3469027"/>
              </a:xfrm>
              <a:prstGeom prst="rect">
                <a:avLst/>
              </a:prstGeom>
              <a:noFill/>
            </p:spPr>
            <p:txBody>
              <a:bodyPr wrap="square" rtlCol="0">
                <a:spAutoFit/>
              </a:bodyPr>
              <a:lstStyle/>
              <a:p>
                <a:r>
                  <a:rPr lang="tr-TR" sz="2400" dirty="0" smtClean="0"/>
                  <a:t>Tabloda verilen verilere </a:t>
                </a:r>
                <a14:m>
                  <m:oMath xmlns:m="http://schemas.openxmlformats.org/officeDocument/2006/math">
                    <m:r>
                      <a:rPr lang="tr-TR" sz="2400" i="1" dirty="0" smtClean="0">
                        <a:latin typeface="Cambria Math" panose="02040503050406030204" pitchFamily="18" charset="0"/>
                      </a:rPr>
                      <m:t>𝑓</m:t>
                    </m:r>
                    <m:d>
                      <m:dPr>
                        <m:ctrlPr>
                          <a:rPr lang="tr-TR" sz="2400" i="1" dirty="0" smtClean="0">
                            <a:latin typeface="Cambria Math" panose="02040503050406030204" pitchFamily="18" charset="0"/>
                          </a:rPr>
                        </m:ctrlPr>
                      </m:dPr>
                      <m:e>
                        <m:r>
                          <a:rPr lang="tr-TR" sz="2400" i="1" dirty="0" err="1" smtClean="0">
                            <a:latin typeface="Cambria Math" panose="02040503050406030204" pitchFamily="18" charset="0"/>
                          </a:rPr>
                          <m:t>𝑥</m:t>
                        </m:r>
                        <m:r>
                          <a:rPr lang="tr-TR" sz="2400" i="1" dirty="0" err="1"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i="1" dirty="0" err="1"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e>
                    </m:d>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(1−</m:t>
                    </m:r>
                    <m:sSup>
                      <m:sSupPr>
                        <m:ctrlPr>
                          <a:rPr lang="tr-TR" sz="2400" b="0" i="1" dirty="0" smtClean="0">
                            <a:latin typeface="Cambria Math" panose="02040503050406030204" pitchFamily="18" charset="0"/>
                          </a:rPr>
                        </m:ctrlPr>
                      </m:sSupPr>
                      <m:e>
                        <m:r>
                          <a:rPr lang="tr-TR" sz="2400" b="0" i="1" dirty="0" smtClean="0">
                            <a:latin typeface="Cambria Math" panose="02040503050406030204" pitchFamily="18" charset="0"/>
                          </a:rPr>
                          <m:t>𝑒</m:t>
                        </m:r>
                      </m:e>
                      <m:sup>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r>
                          <a:rPr lang="tr-TR" sz="2400" b="0" i="1" dirty="0" smtClean="0">
                            <a:latin typeface="Cambria Math" panose="02040503050406030204" pitchFamily="18" charset="0"/>
                          </a:rPr>
                          <m:t>𝑥</m:t>
                        </m:r>
                      </m:sup>
                    </m:sSup>
                    <m:r>
                      <a:rPr lang="tr-TR" sz="2400" b="0" i="1" dirty="0" smtClean="0">
                        <a:latin typeface="Cambria Math" panose="02040503050406030204" pitchFamily="18" charset="0"/>
                      </a:rPr>
                      <m:t>)</m:t>
                    </m:r>
                  </m:oMath>
                </a14:m>
                <a:r>
                  <a:rPr lang="tr-TR" sz="2400" dirty="0" smtClean="0"/>
                  <a:t> şeklinde bir fonksiyonun uyabileceğini öngörüyoruz ve parametreler için </a:t>
                </a:r>
                <a14:m>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r>
                      <a:rPr lang="tr-TR" sz="2400" b="0" i="1" smtClean="0">
                        <a:latin typeface="Cambria Math" panose="02040503050406030204" pitchFamily="18" charset="0"/>
                      </a:rPr>
                      <m:t>=1 </m:t>
                    </m:r>
                    <m:r>
                      <a:rPr lang="tr-TR" sz="2400" b="0" i="1" smtClean="0">
                        <a:latin typeface="Cambria Math" panose="02040503050406030204" pitchFamily="18" charset="0"/>
                      </a:rPr>
                      <m:t>𝑣𝑒</m:t>
                    </m:r>
                    <m:r>
                      <a:rPr lang="tr-TR" sz="2400" b="0" i="1" smtClean="0">
                        <a:latin typeface="Cambria Math" panose="02040503050406030204" pitchFamily="18" charset="0"/>
                      </a:rPr>
                      <m:t> </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=1</m:t>
                    </m:r>
                  </m:oMath>
                </a14:m>
                <a:r>
                  <a:rPr lang="tr-TR" sz="2400" dirty="0" smtClean="0"/>
                  <a:t> başlangıç tahminlerini kullanarak verileri fonksiyona uyduracak parametreleri belirleyiniz. Bu tahminler için başlangıçtaki kalıntı Kareleri toplamını da 0.0248 olarak alınız.</a:t>
                </a:r>
              </a:p>
              <a:p>
                <a:r>
                  <a:rPr lang="tr-TR" sz="2400" dirty="0" smtClean="0"/>
                  <a:t>Çözüm:</a:t>
                </a:r>
              </a:p>
              <a:p>
                <a:pPr/>
                <a14:m>
                  <m:oMathPara xmlns:m="http://schemas.openxmlformats.org/officeDocument/2006/math">
                    <m:oMathParaPr>
                      <m:jc m:val="centerGroup"/>
                    </m:oMathParaPr>
                    <m:oMath xmlns:m="http://schemas.openxmlformats.org/officeDocument/2006/math">
                      <m:f>
                        <m:fPr>
                          <m:ctrlPr>
                            <a:rPr lang="tr-TR" sz="2400" i="1" smtClean="0">
                              <a:latin typeface="Cambria Math" panose="02040503050406030204" pitchFamily="18" charset="0"/>
                            </a:rPr>
                          </m:ctrlPr>
                        </m:fPr>
                        <m:num>
                          <m:r>
                            <a:rPr lang="tr-TR" sz="2400" i="1" smtClean="0">
                              <a:latin typeface="Cambria Math" panose="02040503050406030204" pitchFamily="18" charset="0"/>
                            </a:rPr>
                            <m:t>𝜕</m:t>
                          </m:r>
                          <m:r>
                            <a:rPr lang="tr-TR" sz="2400" b="0" i="1" smtClean="0">
                              <a:latin typeface="Cambria Math" panose="02040503050406030204" pitchFamily="18" charset="0"/>
                            </a:rPr>
                            <m:t>𝑓</m:t>
                          </m:r>
                        </m:num>
                        <m:den>
                          <m:r>
                            <a:rPr lang="tr-TR" sz="240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den>
                      </m:f>
                      <m:r>
                        <a:rPr lang="tr-TR" sz="2400" b="0" i="1" smtClean="0">
                          <a:latin typeface="Cambria Math" panose="02040503050406030204" pitchFamily="18" charset="0"/>
                        </a:rPr>
                        <m:t>=</m:t>
                      </m:r>
                      <m:r>
                        <a:rPr lang="tr-TR" sz="2400" i="1" dirty="0">
                          <a:latin typeface="Cambria Math" panose="02040503050406030204" pitchFamily="18" charset="0"/>
                        </a:rPr>
                        <m:t>1−</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smtClean="0"/>
              </a:p>
              <a:p>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m:t>
                          </m:r>
                          <m:r>
                            <a:rPr lang="tr-TR" sz="2400" i="1">
                              <a:latin typeface="Cambria Math" panose="02040503050406030204" pitchFamily="18" charset="0"/>
                            </a:rPr>
                            <m:t>𝑓</m:t>
                          </m:r>
                        </m:num>
                        <m:den>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b="0" i="1" smtClean="0">
                                  <a:latin typeface="Cambria Math" panose="02040503050406030204" pitchFamily="18" charset="0"/>
                                </a:rPr>
                                <m:t>1</m:t>
                              </m:r>
                            </m:sub>
                          </m:sSub>
                        </m:den>
                      </m:f>
                      <m:r>
                        <a:rPr lang="tr-TR" sz="2400" i="1">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𝑥</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492016" y="1851554"/>
                <a:ext cx="11166583" cy="3469027"/>
              </a:xfrm>
              <a:prstGeom prst="rect">
                <a:avLst/>
              </a:prstGeom>
              <a:blipFill rotWithShape="0">
                <a:blip r:embed="rId6"/>
                <a:stretch>
                  <a:fillRect l="-874" t="-1406" r="-382"/>
                </a:stretch>
              </a:blipFill>
            </p:spPr>
            <p:txBody>
              <a:bodyPr/>
              <a:lstStyle/>
              <a:p>
                <a:r>
                  <a:rPr lang="tr-TR">
                    <a:noFill/>
                  </a:rPr>
                  <a:t> </a:t>
                </a:r>
              </a:p>
            </p:txBody>
          </p:sp>
        </mc:Fallback>
      </mc:AlternateContent>
    </p:spTree>
    <p:extLst>
      <p:ext uri="{BB962C8B-B14F-4D97-AF65-F5344CB8AC3E}">
        <p14:creationId xmlns:p14="http://schemas.microsoft.com/office/powerpoint/2010/main" val="32180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İçerik Yer Tutucusu 4"/>
          <p:cNvGraphicFramePr>
            <a:graphicFrameLocks noGrp="1" noChangeAspect="1"/>
          </p:cNvGraphicFramePr>
          <p:nvPr>
            <p:ph idx="1"/>
            <p:extLst>
              <p:ext uri="{D42A27DB-BD31-4B8C-83A1-F6EECF244321}">
                <p14:modId xmlns:p14="http://schemas.microsoft.com/office/powerpoint/2010/main" val="2296876593"/>
              </p:ext>
            </p:extLst>
          </p:nvPr>
        </p:nvGraphicFramePr>
        <p:xfrm>
          <a:off x="691315" y="1289050"/>
          <a:ext cx="3737810" cy="1520902"/>
        </p:xfrm>
        <a:graphic>
          <a:graphicData uri="http://schemas.openxmlformats.org/presentationml/2006/ole">
            <mc:AlternateContent xmlns:mc="http://schemas.openxmlformats.org/markup-compatibility/2006">
              <mc:Choice xmlns:v="urn:schemas-microsoft-com:vml" Requires="v">
                <p:oleObj spid="_x0000_s18446" name="Çalışma Sayfası" r:id="rId4" imgW="7886844" imgH="3210081" progId="Excel.Sheet.12">
                  <p:embed/>
                </p:oleObj>
              </mc:Choice>
              <mc:Fallback>
                <p:oleObj name="Çalışma Sayfası" r:id="rId4" imgW="7886844" imgH="3210081" progId="Excel.Sheet.12">
                  <p:embed/>
                  <p:pic>
                    <p:nvPicPr>
                      <p:cNvPr id="0" name=""/>
                      <p:cNvPicPr/>
                      <p:nvPr/>
                    </p:nvPicPr>
                    <p:blipFill>
                      <a:blip r:embed="rId5"/>
                      <a:stretch>
                        <a:fillRect/>
                      </a:stretch>
                    </p:blipFill>
                    <p:spPr>
                      <a:xfrm>
                        <a:off x="691315" y="1289050"/>
                        <a:ext cx="3737810" cy="15209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Dikdörtgen 4"/>
              <p:cNvSpPr/>
              <p:nvPr/>
            </p:nvSpPr>
            <p:spPr>
              <a:xfrm>
                <a:off x="609600" y="2809952"/>
                <a:ext cx="10566400" cy="3765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0</m:t>
                          </m:r>
                        </m:sub>
                      </m:sSub>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0</m:t>
                                </m:r>
                                <m:r>
                                  <a:rPr lang="tr-TR" i="1">
                                    <a:latin typeface="Cambria Math" panose="02040503050406030204" pitchFamily="18" charset="0"/>
                                  </a:rPr>
                                  <m:t>,2212</m:t>
                                </m:r>
                              </m:e>
                              <m:e>
                                <m:r>
                                  <a:rPr lang="tr-TR" i="1">
                                    <a:latin typeface="Cambria Math" panose="02040503050406030204" pitchFamily="18" charset="0"/>
                                  </a:rPr>
                                  <m:t>0,1947</m:t>
                                </m:r>
                              </m:e>
                            </m:mr>
                            <m:mr>
                              <m:e>
                                <m:r>
                                  <a:rPr lang="tr-TR" i="1">
                                    <a:latin typeface="Cambria Math" panose="02040503050406030204" pitchFamily="18" charset="0"/>
                                  </a:rPr>
                                  <m:t>0,5276</m:t>
                                </m:r>
                              </m:e>
                              <m:e>
                                <m:r>
                                  <a:rPr lang="tr-TR" i="1">
                                    <a:latin typeface="Cambria Math" panose="02040503050406030204" pitchFamily="18" charset="0"/>
                                  </a:rPr>
                                  <m:t>0,3543</m:t>
                                </m:r>
                              </m:e>
                            </m:mr>
                            <m:mr>
                              <m:e>
                                <m:r>
                                  <a:rPr lang="tr-TR" i="1">
                                    <a:latin typeface="Cambria Math" panose="02040503050406030204" pitchFamily="18" charset="0"/>
                                  </a:rPr>
                                  <m:t>0,7135</m:t>
                                </m:r>
                              </m:e>
                              <m:e>
                                <m:r>
                                  <a:rPr lang="tr-TR" i="1">
                                    <a:latin typeface="Cambria Math" panose="02040503050406030204" pitchFamily="18" charset="0"/>
                                  </a:rPr>
                                  <m:t>0,3581</m:t>
                                </m:r>
                              </m:e>
                            </m:mr>
                            <m:mr>
                              <m:e>
                                <m:r>
                                  <a:rPr lang="tr-TR" i="1">
                                    <a:latin typeface="Cambria Math" panose="02040503050406030204" pitchFamily="18" charset="0"/>
                                  </a:rPr>
                                  <m:t>0,8262</m:t>
                                </m:r>
                              </m:e>
                              <m:e>
                                <m:r>
                                  <a:rPr lang="tr-TR" i="1">
                                    <a:latin typeface="Cambria Math" panose="02040503050406030204" pitchFamily="18" charset="0"/>
                                  </a:rPr>
                                  <m:t>0,3041</m:t>
                                </m:r>
                              </m:e>
                            </m:mr>
                            <m:mr>
                              <m:e>
                                <m:r>
                                  <a:rPr lang="tr-TR" i="1">
                                    <a:latin typeface="Cambria Math" panose="02040503050406030204" pitchFamily="18" charset="0"/>
                                  </a:rPr>
                                  <m:t>0,8946</m:t>
                                </m:r>
                              </m:e>
                              <m:e>
                                <m:r>
                                  <a:rPr lang="tr-TR" i="1">
                                    <a:latin typeface="Cambria Math" panose="02040503050406030204" pitchFamily="18" charset="0"/>
                                  </a:rPr>
                                  <m:t>0,2371</m:t>
                                </m:r>
                              </m:e>
                            </m:mr>
                          </m:m>
                        </m:e>
                      </m:d>
                      <m:r>
                        <a:rPr lang="tr-TR" b="0" i="1" smtClean="0">
                          <a:latin typeface="Cambria Math" panose="02040503050406030204" pitchFamily="18" charset="0"/>
                        </a:rPr>
                        <m:t>, </m:t>
                      </m:r>
                      <m:r>
                        <a:rPr lang="tr-TR" b="0" i="1" smtClean="0">
                          <a:latin typeface="Cambria Math" panose="02040503050406030204" pitchFamily="18" charset="0"/>
                        </a:rPr>
                        <m:t>𝐷</m:t>
                      </m:r>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,0588</m:t>
                                </m:r>
                              </m:e>
                            </m:mr>
                            <m:mr>
                              <m:e>
                                <m:r>
                                  <a:rPr lang="tr-TR" i="1">
                                    <a:latin typeface="Cambria Math" panose="02040503050406030204" pitchFamily="18" charset="0"/>
                                  </a:rPr>
                                  <m:t>0</m:t>
                                </m:r>
                                <m:r>
                                  <a:rPr lang="tr-TR" b="0" i="1" smtClean="0">
                                    <a:latin typeface="Cambria Math" panose="02040503050406030204" pitchFamily="18" charset="0"/>
                                  </a:rPr>
                                  <m:t>,0424</m:t>
                                </m:r>
                              </m:e>
                            </m:mr>
                            <m:mr>
                              <m:e>
                                <m:r>
                                  <a:rPr lang="tr-TR" b="0" i="1" smtClean="0">
                                    <a:latin typeface="Cambria Math" panose="02040503050406030204" pitchFamily="18" charset="0"/>
                                  </a:rPr>
                                  <m:t>−0,0335</m:t>
                                </m:r>
                              </m:e>
                            </m:mr>
                            <m:mr>
                              <m:e>
                                <m:r>
                                  <a:rPr lang="tr-TR" b="0" i="1" smtClean="0">
                                    <a:latin typeface="Cambria Math" panose="02040503050406030204" pitchFamily="18" charset="0"/>
                                  </a:rPr>
                                  <m:t>−0,0862</m:t>
                                </m:r>
                              </m:e>
                            </m:mr>
                            <m:mr>
                              <m:e>
                                <m:r>
                                  <a:rPr lang="tr-TR" b="0" i="1" smtClean="0">
                                    <a:latin typeface="Cambria Math" panose="02040503050406030204" pitchFamily="18" charset="0"/>
                                  </a:rPr>
                                  <m:t>−0,1046</m:t>
                                </m:r>
                              </m:e>
                            </m:mr>
                          </m:m>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i="1">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r>
                        <a:rPr lang="tr-TR" b="0" i="1" smtClean="0">
                          <a:latin typeface="Cambria Math" panose="02040503050406030204" pitchFamily="18" charset="0"/>
                          <a:ea typeface="Cambria Math" panose="02040503050406030204" pitchFamily="18" charset="0"/>
                        </a:rPr>
                        <m:t>=</m:t>
                      </m:r>
                      <m:d>
                        <m:dPr>
                          <m:begChr m:val="["/>
                          <m:endChr m:val="]"/>
                          <m:ctrlPr>
                            <a:rPr lang="tr-TR" b="0" i="1" smtClean="0">
                              <a:latin typeface="Cambria Math" panose="02040503050406030204" pitchFamily="18" charset="0"/>
                              <a:ea typeface="Cambria Math" panose="02040503050406030204" pitchFamily="18" charset="0"/>
                            </a:rPr>
                          </m:ctrlPr>
                        </m:dPr>
                        <m:e>
                          <m:m>
                            <m:mPr>
                              <m:mcs>
                                <m:mc>
                                  <m:mcPr>
                                    <m:count m:val="1"/>
                                    <m:mcJc m:val="center"/>
                                  </m:mcPr>
                                </m:mc>
                              </m:mcs>
                              <m:ctrlPr>
                                <a:rPr lang="tr-TR" b="0" i="1" smtClean="0">
                                  <a:latin typeface="Cambria Math" panose="02040503050406030204" pitchFamily="18" charset="0"/>
                                  <a:ea typeface="Cambria Math" panose="02040503050406030204" pitchFamily="18" charset="0"/>
                                </a:rPr>
                              </m:ctrlPr>
                            </m:mPr>
                            <m:mr>
                              <m:e>
                                <m:r>
                                  <m:rPr>
                                    <m:brk m:alnAt="7"/>
                                  </m:rP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0,2714</m:t>
                                </m:r>
                              </m:e>
                            </m:mr>
                            <m:mr>
                              <m:e>
                                <m:r>
                                  <a:rPr lang="tr-TR" b="0" i="1" smtClean="0">
                                    <a:latin typeface="Cambria Math" panose="02040503050406030204" pitchFamily="18" charset="0"/>
                                    <a:ea typeface="Cambria Math" panose="02040503050406030204" pitchFamily="18" charset="0"/>
                                  </a:rPr>
                                  <m:t>0,5019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Yeni parametre değerlerim</a:t>
                </a:r>
              </a:p>
              <a:p>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𝑎</m:t>
                                    </m:r>
                                  </m:e>
                                  <m:sub>
                                    <m:r>
                                      <m:rPr>
                                        <m:brk m:alnAt="7"/>
                                      </m:rPr>
                                      <a:rPr lang="tr-TR" b="0" i="1" smtClean="0">
                                        <a:latin typeface="Cambria Math" panose="02040503050406030204" pitchFamily="18" charset="0"/>
                                      </a:rPr>
                                      <m:t>0</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1</m:t>
                                </m:r>
                              </m:e>
                            </m:mr>
                            <m:mr>
                              <m:e>
                                <m:r>
                                  <a:rPr lang="tr-TR" b="0" i="1" smtClean="0">
                                    <a:latin typeface="Cambria Math" panose="02040503050406030204" pitchFamily="18" charset="0"/>
                                  </a:rPr>
                                  <m:t>1</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m:t>
                                </m:r>
                                <m:r>
                                  <a:rPr lang="tr-TR" b="0" i="1" smtClean="0">
                                    <a:latin typeface="Cambria Math" panose="02040503050406030204" pitchFamily="18" charset="0"/>
                                  </a:rPr>
                                  <m:t>0,2714</m:t>
                                </m:r>
                              </m:e>
                            </m:mr>
                            <m:mr>
                              <m:e>
                                <m:r>
                                  <a:rPr lang="tr-TR" b="0" i="1" smtClean="0">
                                    <a:latin typeface="Cambria Math" panose="02040503050406030204" pitchFamily="18" charset="0"/>
                                  </a:rPr>
                                  <m:t>0,5019</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,7286</m:t>
                                </m:r>
                              </m:e>
                            </m:mr>
                            <m:mr>
                              <m:e>
                                <m:r>
                                  <a:rPr lang="tr-TR" b="0" i="1" smtClean="0">
                                    <a:latin typeface="Cambria Math" panose="02040503050406030204" pitchFamily="18" charset="0"/>
                                  </a:rPr>
                                  <m:t>1,5019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Bu döngüyü </a:t>
                </a:r>
                <a14:m>
                  <m:oMath xmlns:m="http://schemas.openxmlformats.org/officeDocument/2006/math">
                    <m:r>
                      <a:rPr lang="tr-TR" i="0">
                        <a:latin typeface="Cambria Math" panose="02040503050406030204" pitchFamily="18" charset="0"/>
                        <a:ea typeface="Cambria Math" panose="02040503050406030204" pitchFamily="18" charset="0"/>
                      </a:rPr>
                      <m:t>∆</m:t>
                    </m:r>
                    <m:r>
                      <m:rPr>
                        <m:sty m:val="p"/>
                      </m:rPr>
                      <a:rPr lang="tr-TR" i="0">
                        <a:latin typeface="Cambria Math" panose="02040503050406030204" pitchFamily="18" charset="0"/>
                        <a:ea typeface="Cambria Math" panose="02040503050406030204" pitchFamily="18" charset="0"/>
                      </a:rPr>
                      <m:t>A</m:t>
                    </m:r>
                    <m:r>
                      <a:rPr lang="tr-TR" i="0">
                        <a:latin typeface="Cambria Math" panose="02040503050406030204" pitchFamily="18" charset="0"/>
                        <a:ea typeface="Cambria Math" panose="02040503050406030204" pitchFamily="18" charset="0"/>
                      </a:rPr>
                      <m:t>=</m:t>
                    </m:r>
                  </m:oMath>
                </a14:m>
                <a:r>
                  <a:rPr lang="tr-TR" b="0" dirty="0" smtClean="0">
                    <a:latin typeface="Cambria Math" panose="02040503050406030204" pitchFamily="18" charset="0"/>
                  </a:rPr>
                  <a:t>0 veya sıfıra çok yakın bir sınıra kadar sürdürürsem  sözü edilen fonksiyon için veriye en iyi  uyan  parametreleri bulmuş olurum. </a:t>
                </a:r>
                <a:r>
                  <a:rPr lang="tr-TR" b="1" dirty="0" smtClean="0">
                    <a:latin typeface="Cambria Math" panose="02040503050406030204" pitchFamily="18" charset="0"/>
                  </a:rPr>
                  <a:t>Ödev: Bunu yapan bir algoritma yazınız.</a:t>
                </a:r>
                <a:endParaRPr lang="tr-TR" b="1" dirty="0"/>
              </a:p>
            </p:txBody>
          </p:sp>
        </mc:Choice>
        <mc:Fallback xmlns="">
          <p:sp>
            <p:nvSpPr>
              <p:cNvPr id="5" name="Dikdörtgen 4"/>
              <p:cNvSpPr>
                <a:spLocks noRot="1" noChangeAspect="1" noMove="1" noResize="1" noEditPoints="1" noAdjustHandles="1" noChangeArrowheads="1" noChangeShapeType="1" noTextEdit="1"/>
              </p:cNvSpPr>
              <p:nvPr/>
            </p:nvSpPr>
            <p:spPr>
              <a:xfrm>
                <a:off x="609600" y="2809952"/>
                <a:ext cx="10566400" cy="3765967"/>
              </a:xfrm>
              <a:prstGeom prst="rect">
                <a:avLst/>
              </a:prstGeom>
              <a:blipFill rotWithShape="0">
                <a:blip r:embed="rId6"/>
                <a:stretch>
                  <a:fillRect l="-462" r="-346" b="-1294"/>
                </a:stretch>
              </a:blipFill>
            </p:spPr>
            <p:txBody>
              <a:bodyPr/>
              <a:lstStyle/>
              <a:p>
                <a:r>
                  <a:rPr lang="tr-TR">
                    <a:noFill/>
                  </a:rPr>
                  <a:t> </a:t>
                </a:r>
              </a:p>
            </p:txBody>
          </p:sp>
        </mc:Fallback>
      </mc:AlternateContent>
    </p:spTree>
    <p:extLst>
      <p:ext uri="{BB962C8B-B14F-4D97-AF65-F5344CB8AC3E}">
        <p14:creationId xmlns:p14="http://schemas.microsoft.com/office/powerpoint/2010/main" val="413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Küçük Kareler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094014"/>
              </a:xfrm>
            </p:spPr>
            <p:txBody>
              <a:bodyPr>
                <a:normAutofit fontScale="92500" lnSpcReduction="10000"/>
              </a:bodyPr>
              <a:lstStyle/>
              <a:p>
                <a:r>
                  <a:rPr lang="tr-TR" dirty="0" smtClean="0"/>
                  <a:t>Doğrusal </a:t>
                </a:r>
                <a:r>
                  <a:rPr lang="tr-TR" dirty="0" err="1" smtClean="0"/>
                  <a:t>Regrasyon</a:t>
                </a:r>
                <a:endParaRPr lang="tr-TR" dirty="0" smtClean="0"/>
              </a:p>
              <a:p>
                <a:r>
                  <a:rPr lang="tr-TR" dirty="0" smtClean="0"/>
                  <a:t>Deneysel olarak elde edilmiş veri setine doğru uydurmak.</a:t>
                </a:r>
              </a:p>
              <a:p>
                <a:r>
                  <a:rPr lang="tr-TR" dirty="0" smtClean="0"/>
                  <a:t>Deney sonucunda,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1</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1</m:t>
                    </m:r>
                    <m:r>
                      <a:rPr lang="tr-TR" i="1" dirty="0" smtClean="0">
                        <a:latin typeface="Cambria Math" panose="02040503050406030204" pitchFamily="18" charset="0"/>
                      </a:rPr>
                      <m:t>), (</m:t>
                    </m:r>
                    <m:r>
                      <a:rPr lang="tr-TR" i="1" dirty="0" smtClean="0">
                        <a:latin typeface="Cambria Math" panose="02040503050406030204" pitchFamily="18" charset="0"/>
                      </a:rPr>
                      <m:t>𝑥</m:t>
                    </m:r>
                    <m:r>
                      <a:rPr lang="tr-TR" i="1" baseline="-25000" dirty="0" smtClean="0">
                        <a:latin typeface="Cambria Math" panose="02040503050406030204" pitchFamily="18" charset="0"/>
                      </a:rPr>
                      <m:t>2</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2</m:t>
                    </m:r>
                    <m:r>
                      <a:rPr lang="tr-TR" i="1" dirty="0" smtClean="0">
                        <a:latin typeface="Cambria Math" panose="02040503050406030204" pitchFamily="18" charset="0"/>
                      </a:rPr>
                      <m:t>),…, (</m:t>
                    </m:r>
                    <m:r>
                      <a:rPr lang="tr-TR" i="1" dirty="0" err="1" smtClean="0">
                        <a:latin typeface="Cambria Math" panose="02040503050406030204" pitchFamily="18" charset="0"/>
                      </a:rPr>
                      <m:t>𝑥</m:t>
                    </m:r>
                    <m:r>
                      <a:rPr lang="tr-TR" i="1" baseline="-25000" dirty="0" err="1" smtClean="0">
                        <a:latin typeface="Cambria Math" panose="02040503050406030204" pitchFamily="18" charset="0"/>
                      </a:rPr>
                      <m:t>𝑛</m:t>
                    </m:r>
                    <m:r>
                      <a:rPr lang="tr-TR" i="1" dirty="0" err="1" smtClean="0">
                        <a:latin typeface="Cambria Math" panose="02040503050406030204" pitchFamily="18" charset="0"/>
                      </a:rPr>
                      <m:t>,</m:t>
                    </m:r>
                    <m:r>
                      <a:rPr lang="tr-TR" i="1" dirty="0" err="1" smtClean="0">
                        <a:latin typeface="Cambria Math" panose="02040503050406030204" pitchFamily="18" charset="0"/>
                      </a:rPr>
                      <m:t>𝑦𝑛</m:t>
                    </m:r>
                    <m:r>
                      <a:rPr lang="tr-TR" i="1" dirty="0" smtClean="0">
                        <a:latin typeface="Cambria Math" panose="02040503050406030204" pitchFamily="18" charset="0"/>
                      </a:rPr>
                      <m:t>)</m:t>
                    </m:r>
                  </m:oMath>
                </a14:m>
                <a:r>
                  <a:rPr lang="tr-TR" dirty="0" smtClean="0"/>
                  <a:t> şeklinde veri seti elde edilmiş olsun.</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094014"/>
              </a:xfrm>
              <a:blipFill rotWithShape="0">
                <a:blip r:embed="rId2"/>
                <a:stretch>
                  <a:fillRect t="-7263" b="-9497"/>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4120851" y="2525811"/>
            <a:ext cx="3735145" cy="347381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1425669"/>
              </p:ext>
            </p:extLst>
          </p:nvPr>
        </p:nvGraphicFramePr>
        <p:xfrm>
          <a:off x="1211729" y="2696384"/>
          <a:ext cx="2714812" cy="2966720"/>
        </p:xfrm>
        <a:graphic>
          <a:graphicData uri="http://schemas.openxmlformats.org/drawingml/2006/table">
            <a:tbl>
              <a:tblPr firstRow="1" bandRow="1">
                <a:tableStyleId>{3B4B98B0-60AC-42C2-AFA5-B58CD77FA1E5}</a:tableStyleId>
              </a:tblPr>
              <a:tblGrid>
                <a:gridCol w="1357406"/>
                <a:gridCol w="1357406"/>
              </a:tblGrid>
              <a:tr h="370840">
                <a:tc>
                  <a:txBody>
                    <a:bodyPr/>
                    <a:lstStyle/>
                    <a:p>
                      <a:r>
                        <a:rPr lang="tr-TR" dirty="0" smtClean="0"/>
                        <a:t>X Değerleri</a:t>
                      </a:r>
                      <a:endParaRPr lang="tr-TR" dirty="0"/>
                    </a:p>
                  </a:txBody>
                  <a:tcPr/>
                </a:tc>
                <a:tc>
                  <a:txBody>
                    <a:bodyPr/>
                    <a:lstStyle/>
                    <a:p>
                      <a:r>
                        <a:rPr lang="tr-TR" dirty="0" smtClean="0"/>
                        <a:t>Y</a:t>
                      </a:r>
                      <a:r>
                        <a:rPr lang="tr-TR" baseline="0" dirty="0" smtClean="0"/>
                        <a:t> Değerleri</a:t>
                      </a:r>
                      <a:endParaRPr lang="tr-TR" dirty="0"/>
                    </a:p>
                  </a:txBody>
                  <a:tcPr/>
                </a:tc>
              </a:tr>
              <a:tr h="370840">
                <a:tc>
                  <a:txBody>
                    <a:bodyPr/>
                    <a:lstStyle/>
                    <a:p>
                      <a:r>
                        <a:rPr lang="tr-TR" dirty="0" smtClean="0"/>
                        <a:t>1</a:t>
                      </a:r>
                      <a:endParaRPr lang="tr-TR" dirty="0"/>
                    </a:p>
                  </a:txBody>
                  <a:tcPr/>
                </a:tc>
                <a:tc>
                  <a:txBody>
                    <a:bodyPr/>
                    <a:lstStyle/>
                    <a:p>
                      <a:r>
                        <a:rPr lang="tr-TR" dirty="0" smtClean="0"/>
                        <a:t>0,5</a:t>
                      </a:r>
                      <a:endParaRPr lang="tr-TR" dirty="0"/>
                    </a:p>
                  </a:txBody>
                  <a:tcPr/>
                </a:tc>
              </a:tr>
              <a:tr h="370840">
                <a:tc>
                  <a:txBody>
                    <a:bodyPr/>
                    <a:lstStyle/>
                    <a:p>
                      <a:r>
                        <a:rPr lang="tr-TR" dirty="0" smtClean="0"/>
                        <a:t>2</a:t>
                      </a:r>
                      <a:endParaRPr lang="tr-TR" dirty="0"/>
                    </a:p>
                  </a:txBody>
                  <a:tcPr/>
                </a:tc>
                <a:tc>
                  <a:txBody>
                    <a:bodyPr/>
                    <a:lstStyle/>
                    <a:p>
                      <a:r>
                        <a:rPr lang="tr-TR" dirty="0" smtClean="0"/>
                        <a:t>2,5</a:t>
                      </a:r>
                      <a:endParaRPr lang="tr-TR" dirty="0"/>
                    </a:p>
                  </a:txBody>
                  <a:tcPr/>
                </a:tc>
              </a:tr>
              <a:tr h="370840">
                <a:tc>
                  <a:txBody>
                    <a:bodyPr/>
                    <a:lstStyle/>
                    <a:p>
                      <a:r>
                        <a:rPr lang="tr-TR" dirty="0" smtClean="0"/>
                        <a:t>3</a:t>
                      </a:r>
                      <a:endParaRPr lang="tr-TR" dirty="0"/>
                    </a:p>
                  </a:txBody>
                  <a:tcPr/>
                </a:tc>
                <a:tc>
                  <a:txBody>
                    <a:bodyPr/>
                    <a:lstStyle/>
                    <a:p>
                      <a:r>
                        <a:rPr lang="tr-TR" dirty="0" smtClean="0"/>
                        <a:t>2</a:t>
                      </a:r>
                      <a:endParaRPr lang="tr-TR" dirty="0"/>
                    </a:p>
                  </a:txBody>
                  <a:tcPr/>
                </a:tc>
              </a:tr>
              <a:tr h="370840">
                <a:tc>
                  <a:txBody>
                    <a:bodyPr/>
                    <a:lstStyle/>
                    <a:p>
                      <a:r>
                        <a:rPr lang="tr-TR" dirty="0" smtClean="0"/>
                        <a:t>4</a:t>
                      </a:r>
                      <a:endParaRPr lang="tr-TR" dirty="0"/>
                    </a:p>
                  </a:txBody>
                  <a:tcPr/>
                </a:tc>
                <a:tc>
                  <a:txBody>
                    <a:bodyPr/>
                    <a:lstStyle/>
                    <a:p>
                      <a:r>
                        <a:rPr lang="tr-TR" dirty="0" smtClean="0"/>
                        <a:t>4</a:t>
                      </a:r>
                      <a:endParaRPr lang="tr-TR" dirty="0"/>
                    </a:p>
                  </a:txBody>
                  <a:tcPr/>
                </a:tc>
              </a:tr>
              <a:tr h="370840">
                <a:tc>
                  <a:txBody>
                    <a:bodyPr/>
                    <a:lstStyle/>
                    <a:p>
                      <a:r>
                        <a:rPr lang="tr-TR" dirty="0" smtClean="0"/>
                        <a:t>5</a:t>
                      </a:r>
                      <a:endParaRPr lang="tr-TR" dirty="0"/>
                    </a:p>
                  </a:txBody>
                  <a:tcPr/>
                </a:tc>
                <a:tc>
                  <a:txBody>
                    <a:bodyPr/>
                    <a:lstStyle/>
                    <a:p>
                      <a:r>
                        <a:rPr lang="tr-TR" dirty="0" smtClean="0"/>
                        <a:t>3,5</a:t>
                      </a:r>
                      <a:endParaRPr lang="tr-TR" dirty="0"/>
                    </a:p>
                  </a:txBody>
                  <a:tcPr/>
                </a:tc>
              </a:tr>
              <a:tr h="370840">
                <a:tc>
                  <a:txBody>
                    <a:bodyPr/>
                    <a:lstStyle/>
                    <a:p>
                      <a:r>
                        <a:rPr lang="tr-TR" dirty="0" smtClean="0"/>
                        <a:t>6</a:t>
                      </a:r>
                      <a:endParaRPr lang="tr-TR" dirty="0"/>
                    </a:p>
                  </a:txBody>
                  <a:tcPr/>
                </a:tc>
                <a:tc>
                  <a:txBody>
                    <a:bodyPr/>
                    <a:lstStyle/>
                    <a:p>
                      <a:r>
                        <a:rPr lang="tr-TR" dirty="0" smtClean="0"/>
                        <a:t>6</a:t>
                      </a:r>
                      <a:endParaRPr lang="tr-TR" dirty="0"/>
                    </a:p>
                  </a:txBody>
                  <a:tcPr/>
                </a:tc>
              </a:tr>
              <a:tr h="370840">
                <a:tc>
                  <a:txBody>
                    <a:bodyPr/>
                    <a:lstStyle/>
                    <a:p>
                      <a:r>
                        <a:rPr lang="tr-TR" dirty="0" smtClean="0"/>
                        <a:t>7</a:t>
                      </a:r>
                      <a:endParaRPr lang="tr-TR" dirty="0"/>
                    </a:p>
                  </a:txBody>
                  <a:tcPr/>
                </a:tc>
                <a:tc>
                  <a:txBody>
                    <a:bodyPr/>
                    <a:lstStyle/>
                    <a:p>
                      <a:r>
                        <a:rPr lang="tr-TR" dirty="0" smtClean="0"/>
                        <a:t>5,5</a:t>
                      </a:r>
                      <a:endParaRPr lang="tr-TR" dirty="0"/>
                    </a:p>
                  </a:txBody>
                  <a:tcPr/>
                </a:tc>
              </a:tr>
            </a:tbl>
          </a:graphicData>
        </a:graphic>
      </p:graphicFrame>
      <p:grpSp>
        <p:nvGrpSpPr>
          <p:cNvPr id="17" name="Group 16"/>
          <p:cNvGrpSpPr/>
          <p:nvPr/>
        </p:nvGrpSpPr>
        <p:grpSpPr>
          <a:xfrm>
            <a:off x="7738785" y="2496670"/>
            <a:ext cx="4852144" cy="2666674"/>
            <a:chOff x="7133668" y="2698376"/>
            <a:chExt cx="4852144" cy="2666674"/>
          </a:xfrm>
        </p:grpSpPr>
        <mc:AlternateContent xmlns:mc="http://schemas.openxmlformats.org/markup-compatibility/2006" xmlns:a14="http://schemas.microsoft.com/office/drawing/2010/main">
          <mc:Choice Requires="a14">
            <p:sp>
              <p:nvSpPr>
                <p:cNvPr id="7" name="TextBox 6"/>
                <p:cNvSpPr txBox="1"/>
                <p:nvPr/>
              </p:nvSpPr>
              <p:spPr>
                <a:xfrm>
                  <a:off x="7133668" y="3334870"/>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r>
                          <a:rPr lang="tr-TR" sz="4000" b="0" i="1" smtClean="0">
                            <a:latin typeface="Cambria Math" panose="02040503050406030204" pitchFamily="18" charset="0"/>
                          </a:rPr>
                          <m:t>+</m:t>
                        </m:r>
                        <m:r>
                          <a:rPr lang="tr-TR" sz="4000" b="0" i="1" smtClean="0">
                            <a:latin typeface="Cambria Math" panose="02040503050406030204" pitchFamily="18" charset="0"/>
                          </a:rPr>
                          <m:t>𝑒</m:t>
                        </m:r>
                      </m:oMath>
                    </m:oMathPara>
                  </a14:m>
                  <a:endParaRPr lang="tr-TR"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7133668" y="3334870"/>
                  <a:ext cx="3861547" cy="615553"/>
                </a:xfrm>
                <a:prstGeom prst="rect">
                  <a:avLst/>
                </a:prstGeom>
                <a:blipFill rotWithShape="0">
                  <a:blip r:embed="rId4"/>
                  <a:stretch>
                    <a:fillRect/>
                  </a:stretch>
                </a:blipFill>
              </p:spPr>
              <p:txBody>
                <a:bodyPr/>
                <a:lstStyle/>
                <a:p>
                  <a:r>
                    <a:rPr lang="tr-TR">
                      <a:noFill/>
                    </a:rPr>
                    <a:t> </a:t>
                  </a:r>
                </a:p>
              </p:txBody>
            </p:sp>
          </mc:Fallback>
        </mc:AlternateContent>
        <p:sp>
          <p:nvSpPr>
            <p:cNvPr id="11" name="Bent-Up Arrow 10"/>
            <p:cNvSpPr/>
            <p:nvPr/>
          </p:nvSpPr>
          <p:spPr>
            <a:xfrm rot="5400000">
              <a:off x="8236327" y="3832413"/>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ent-Up Arrow 11"/>
            <p:cNvSpPr/>
            <p:nvPr/>
          </p:nvSpPr>
          <p:spPr>
            <a:xfrm rot="16200000" flipV="1">
              <a:off x="9424152" y="3043519"/>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own Arrow 12"/>
            <p:cNvSpPr/>
            <p:nvPr/>
          </p:nvSpPr>
          <p:spPr>
            <a:xfrm>
              <a:off x="10744203" y="3872751"/>
              <a:ext cx="59167" cy="914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8646459" y="3939988"/>
              <a:ext cx="1748118" cy="707886"/>
            </a:xfrm>
            <a:prstGeom prst="rect">
              <a:avLst/>
            </a:prstGeom>
            <a:noFill/>
          </p:spPr>
          <p:txBody>
            <a:bodyPr wrap="square" rtlCol="0">
              <a:spAutoFit/>
            </a:bodyPr>
            <a:lstStyle/>
            <a:p>
              <a:r>
                <a:rPr lang="tr-TR" sz="2000" dirty="0" smtClean="0"/>
                <a:t>y-eksenini kesen nokta</a:t>
              </a:r>
              <a:endParaRPr lang="tr-TR" sz="2000" dirty="0"/>
            </a:p>
          </p:txBody>
        </p:sp>
        <p:sp>
          <p:nvSpPr>
            <p:cNvPr id="15" name="TextBox 14"/>
            <p:cNvSpPr txBox="1"/>
            <p:nvPr/>
          </p:nvSpPr>
          <p:spPr>
            <a:xfrm>
              <a:off x="10237694" y="4657164"/>
              <a:ext cx="1748118" cy="707886"/>
            </a:xfrm>
            <a:prstGeom prst="rect">
              <a:avLst/>
            </a:prstGeom>
            <a:noFill/>
          </p:spPr>
          <p:txBody>
            <a:bodyPr wrap="square" rtlCol="0">
              <a:spAutoFit/>
            </a:bodyPr>
            <a:lstStyle/>
            <a:p>
              <a:r>
                <a:rPr lang="tr-TR" sz="2000" dirty="0" smtClean="0"/>
                <a:t>Hata Fonksiyonu</a:t>
              </a:r>
              <a:endParaRPr lang="tr-TR" sz="2000" dirty="0"/>
            </a:p>
          </p:txBody>
        </p:sp>
        <p:sp>
          <p:nvSpPr>
            <p:cNvPr id="16" name="TextBox 15"/>
            <p:cNvSpPr txBox="1"/>
            <p:nvPr/>
          </p:nvSpPr>
          <p:spPr>
            <a:xfrm>
              <a:off x="9825318" y="2698376"/>
              <a:ext cx="1748118" cy="707886"/>
            </a:xfrm>
            <a:prstGeom prst="rect">
              <a:avLst/>
            </a:prstGeom>
            <a:noFill/>
          </p:spPr>
          <p:txBody>
            <a:bodyPr wrap="square" rtlCol="0">
              <a:spAutoFit/>
            </a:bodyPr>
            <a:lstStyle/>
            <a:p>
              <a:r>
                <a:rPr lang="tr-TR" sz="2000" dirty="0" smtClean="0"/>
                <a:t>Doğrunun Eğimi </a:t>
              </a:r>
              <a:endParaRPr lang="tr-TR" sz="2000" dirty="0"/>
            </a:p>
          </p:txBody>
        </p:sp>
      </p:grpSp>
      <mc:AlternateContent xmlns:mc="http://schemas.openxmlformats.org/markup-compatibility/2006" xmlns:a14="http://schemas.microsoft.com/office/drawing/2010/main">
        <mc:Choice Requires="a14">
          <p:sp>
            <p:nvSpPr>
              <p:cNvPr id="18" name="TextBox 17"/>
              <p:cNvSpPr txBox="1"/>
              <p:nvPr/>
            </p:nvSpPr>
            <p:spPr>
              <a:xfrm>
                <a:off x="7823950" y="5060575"/>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𝑒</m:t>
                      </m:r>
                      <m:r>
                        <a:rPr lang="tr-TR" sz="4000" b="0" i="1" smtClean="0">
                          <a:latin typeface="Cambria Math" panose="02040503050406030204" pitchFamily="18" charset="0"/>
                        </a:rPr>
                        <m:t>=</m:t>
                      </m:r>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oMath>
                  </m:oMathPara>
                </a14:m>
                <a:endParaRPr lang="tr-TR"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823950" y="5060575"/>
                <a:ext cx="3861547" cy="615553"/>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3419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İyi Uyum İçin Kriter.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Bir önceki sayfada bulduğumuz hata fonksiyonunu </a:t>
                </a:r>
                <a:r>
                  <a:rPr lang="tr-TR" b="1" i="1" dirty="0" smtClean="0"/>
                  <a:t>minimum</a:t>
                </a:r>
                <a:r>
                  <a:rPr lang="tr-TR" dirty="0" smtClean="0"/>
                  <a:t> yapmak istiyoruz.</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−ö</m:t>
                                      </m:r>
                                      <m:r>
                                        <a:rPr lang="tr-TR" b="0" i="1" smtClean="0">
                                          <a:latin typeface="Cambria Math" panose="02040503050406030204" pitchFamily="18" charset="0"/>
                                        </a:rPr>
                                        <m:t>𝑙</m:t>
                                      </m:r>
                                      <m:r>
                                        <a:rPr lang="tr-TR" b="0" i="1" smtClean="0">
                                          <a:latin typeface="Cambria Math" panose="02040503050406030204" pitchFamily="18" charset="0"/>
                                        </a:rPr>
                                        <m:t>çü</m:t>
                                      </m:r>
                                      <m:r>
                                        <a:rPr lang="tr-TR" b="0" i="1" smtClean="0">
                                          <a:latin typeface="Cambria Math" panose="02040503050406030204" pitchFamily="18" charset="0"/>
                                        </a:rPr>
                                        <m:t>𝑙𝑒𝑛</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m:t>
                                      </m:r>
                                      <m:r>
                                        <a:rPr lang="tr-TR" b="0" i="1" smtClean="0">
                                          <a:latin typeface="Cambria Math" panose="02040503050406030204" pitchFamily="18" charset="0"/>
                                        </a:rPr>
                                        <m:t>𝑚𝑜𝑑𝑒𝑙</m:t>
                                      </m:r>
                                    </m:sub>
                                  </m:sSub>
                                </m:e>
                              </m:d>
                            </m:e>
                            <m:sup>
                              <m:r>
                                <a:rPr lang="tr-TR" b="0" i="1" smtClean="0">
                                  <a:latin typeface="Cambria Math" panose="02040503050406030204" pitchFamily="18" charset="0"/>
                                </a:rPr>
                                <m:t>2</m:t>
                              </m:r>
                            </m:sup>
                          </m:s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m:rPr>
                                      <m:nor/>
                                    </m:rPr>
                                    <a:rPr lang="tr-TR" dirty="0"/>
                                    <m:t> </m:t>
                                  </m:r>
                                </m:e>
                              </m:d>
                            </m:e>
                            <m:sup>
                              <m:r>
                                <a:rPr lang="tr-TR" b="0" i="1" smtClean="0">
                                  <a:latin typeface="Cambria Math" panose="02040503050406030204" pitchFamily="18" charset="0"/>
                                </a:rPr>
                                <m:t>2</m:t>
                              </m:r>
                            </m:sup>
                          </m:s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b="0" i="1" smtClean="0">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smtClean="0">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=0</m:t>
                      </m:r>
                      <m:r>
                        <a:rPr lang="tr-TR" b="0" i="0" smtClean="0">
                          <a:latin typeface="Cambria Math" panose="02040503050406030204" pitchFamily="18" charset="0"/>
                        </a:rPr>
                        <m:t>          </m:t>
                      </m:r>
                      <m:r>
                        <m:rPr>
                          <m:sty m:val="p"/>
                        </m:rPr>
                        <a:rPr lang="tr-TR" b="0" i="0" smtClean="0">
                          <a:latin typeface="Cambria Math" panose="02040503050406030204" pitchFamily="18" charset="0"/>
                        </a:rPr>
                        <m:t>ancak</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b="0" i="1" smtClean="0">
                          <a:latin typeface="Cambria Math" panose="02040503050406030204" pitchFamily="18" charset="0"/>
                        </a:rPr>
                        <m:t>=</m:t>
                      </m:r>
                      <m:r>
                        <a:rPr lang="tr-TR" b="0" i="1" smtClean="0">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0500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Katsayıların bulunması;</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613532"/>
              </a:xfrm>
            </p:spPr>
            <p:txBody>
              <a:bodyPr>
                <a:normAutofit lnSpcReduction="100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b="0" i="1" dirty="0" smtClean="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=0</m:t>
                      </m:r>
                      <m:r>
                        <a:rPr lang="tr-TR" i="1">
                          <a:latin typeface="Cambria Math" panose="02040503050406030204" pitchFamily="18" charset="0"/>
                          <a:ea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dirty="0" smtClean="0"/>
              </a:p>
              <a:p>
                <a:pPr marL="109728" indent="0">
                  <a:buNone/>
                </a:pPr>
                <a:r>
                  <a:rPr lang="tr-TR" dirty="0" smtClean="0"/>
                  <a:t>Elde edilen denklemler normal denklemler olarak adlandırılır ve bu denklemlerin çözümü ile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oMath>
                </a14:m>
                <a:r>
                  <a:rPr lang="tr-TR" dirty="0" smtClean="0"/>
                  <a:t> bulunur.</a:t>
                </a:r>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613532"/>
              </a:xfrm>
              <a:blipFill rotWithShape="0">
                <a:blip r:embed="rId2"/>
                <a:stretch>
                  <a:fillRect b="-350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64123" y="3792069"/>
                <a:ext cx="3275897"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oMath>
                  </m:oMathPara>
                </a14:m>
                <a:endParaRPr lang="tr-T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064123" y="3792069"/>
                <a:ext cx="3275897" cy="811312"/>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51929" y="3805518"/>
                <a:ext cx="6562165" cy="830997"/>
              </a:xfrm>
              <a:prstGeom prst="rect">
                <a:avLst/>
              </a:prstGeom>
              <a:noFill/>
            </p:spPr>
            <p:txBody>
              <a:bodyPr wrap="square" rtlCol="0">
                <a:spAutoFit/>
              </a:bodyPr>
              <a:lstStyle/>
              <a:p>
                <a:r>
                  <a:rPr lang="tr-TR" sz="2400" dirty="0" smtClean="0">
                    <a:solidFill>
                      <a:schemeClr val="tx2"/>
                    </a:solidFill>
                  </a:rPr>
                  <a:t>Bu eşitlikle bulunan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1</m:t>
                    </m:r>
                  </m:oMath>
                </a14:m>
                <a:r>
                  <a:rPr lang="tr-TR" sz="2400" dirty="0" smtClean="0">
                    <a:solidFill>
                      <a:schemeClr val="tx2"/>
                    </a:solidFill>
                  </a:rPr>
                  <a:t> değeri ilk denklemde yerine yazılıp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0</m:t>
                    </m:r>
                  </m:oMath>
                </a14:m>
                <a:r>
                  <a:rPr lang="tr-TR" sz="2400" dirty="0" smtClean="0">
                    <a:solidFill>
                      <a:schemeClr val="tx2"/>
                    </a:solidFill>
                  </a:rPr>
                  <a:t> çekilirse;</a:t>
                </a:r>
                <a:endParaRPr lang="tr-TR" sz="2400" dirty="0">
                  <a:solidFill>
                    <a:schemeClr val="tx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51929" y="3805518"/>
                <a:ext cx="6562165" cy="830997"/>
              </a:xfrm>
              <a:prstGeom prst="rect">
                <a:avLst/>
              </a:prstGeom>
              <a:blipFill rotWithShape="0">
                <a:blip r:embed="rId4"/>
                <a:stretch>
                  <a:fillRect l="-1487" t="-5839" r="-743" b="-1532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68606" y="4737846"/>
                <a:ext cx="3989875" cy="714106"/>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oMath>
                  </m:oMathPara>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68606" y="4737846"/>
                <a:ext cx="3989875" cy="714106"/>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49788" y="4603377"/>
                <a:ext cx="5374341" cy="830997"/>
              </a:xfrm>
              <a:prstGeom prst="rect">
                <a:avLst/>
              </a:prstGeom>
              <a:noFill/>
            </p:spPr>
            <p:txBody>
              <a:bodyPr wrap="square" rtlCol="0">
                <a:spAutoFit/>
              </a:bodyPr>
              <a:lstStyle/>
              <a:p>
                <a:r>
                  <a:rPr lang="tr-TR" sz="2400" dirty="0" smtClean="0">
                    <a:solidFill>
                      <a:schemeClr val="tx2"/>
                    </a:solidFill>
                  </a:rPr>
                  <a:t>elde edilir. Bu denklemde sırasıyla </a:t>
                </a:r>
                <a14:m>
                  <m:oMath xmlns:m="http://schemas.openxmlformats.org/officeDocument/2006/math">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 </m:t>
                    </m:r>
                    <m:r>
                      <a:rPr lang="tr-TR" sz="2400" b="0" i="1" smtClean="0">
                        <a:solidFill>
                          <a:schemeClr val="tx2"/>
                        </a:solidFill>
                        <a:latin typeface="Cambria Math" panose="02040503050406030204" pitchFamily="18" charset="0"/>
                      </a:rPr>
                      <m:t>𝑣𝑒</m:t>
                    </m:r>
                    <m:r>
                      <a:rPr lang="tr-TR" sz="2400" b="0" i="1" smtClean="0">
                        <a:solidFill>
                          <a:schemeClr val="tx2"/>
                        </a:solidFill>
                        <a:latin typeface="Cambria Math" panose="02040503050406030204" pitchFamily="18" charset="0"/>
                      </a:rPr>
                      <m:t> </m:t>
                    </m:r>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𝑥</m:t>
                        </m:r>
                      </m:e>
                    </m:acc>
                    <m:r>
                      <a:rPr lang="tr-TR" sz="2400" b="0" i="0" smtClean="0">
                        <a:solidFill>
                          <a:schemeClr val="tx2"/>
                        </a:solidFill>
                        <a:latin typeface="Cambria Math" panose="02040503050406030204" pitchFamily="18" charset="0"/>
                      </a:rPr>
                      <m:t>,</m:t>
                    </m:r>
                  </m:oMath>
                </a14:m>
                <a:r>
                  <a:rPr lang="tr-TR" sz="2400" dirty="0" smtClean="0">
                    <a:solidFill>
                      <a:schemeClr val="tx2"/>
                    </a:solidFill>
                  </a:rPr>
                  <a:t> y ve x değerlerinin ortalamasıdır. </a:t>
                </a:r>
                <a:endParaRPr lang="tr-TR"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49788" y="4603377"/>
                <a:ext cx="5374341" cy="830997"/>
              </a:xfrm>
              <a:prstGeom prst="rect">
                <a:avLst/>
              </a:prstGeom>
              <a:blipFill rotWithShape="0">
                <a:blip r:embed="rId6"/>
                <a:stretch>
                  <a:fillRect l="-1816" t="-5882" r="-4200" b="-16176"/>
                </a:stretch>
              </a:blipFill>
            </p:spPr>
            <p:txBody>
              <a:bodyPr/>
              <a:lstStyle/>
              <a:p>
                <a:r>
                  <a:rPr lang="tr-TR">
                    <a:noFill/>
                  </a:rPr>
                  <a:t> </a:t>
                </a:r>
              </a:p>
            </p:txBody>
          </p:sp>
        </mc:Fallback>
      </mc:AlternateContent>
    </p:spTree>
    <p:extLst>
      <p:ext uri="{BB962C8B-B14F-4D97-AF65-F5344CB8AC3E}">
        <p14:creationId xmlns:p14="http://schemas.microsoft.com/office/powerpoint/2010/main" val="15168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28525570"/>
              </p:ext>
            </p:extLst>
          </p:nvPr>
        </p:nvGraphicFramePr>
        <p:xfrm>
          <a:off x="671513" y="1155700"/>
          <a:ext cx="4522787" cy="2671763"/>
        </p:xfrm>
        <a:graphic>
          <a:graphicData uri="http://schemas.openxmlformats.org/presentationml/2006/ole">
            <mc:AlternateContent xmlns:mc="http://schemas.openxmlformats.org/markup-compatibility/2006">
              <mc:Choice xmlns:v="urn:schemas-microsoft-com:vml" Requires="v">
                <p:oleObj spid="_x0000_s10301" name="Worksheet" r:id="rId4" imgW="5724528" imgH="3381206" progId="Excel.Sheet.12">
                  <p:embed/>
                </p:oleObj>
              </mc:Choice>
              <mc:Fallback>
                <p:oleObj name="Worksheet" r:id="rId4" imgW="5724528" imgH="3381206" progId="Excel.Sheet.12">
                  <p:embed/>
                  <p:pic>
                    <p:nvPicPr>
                      <p:cNvPr id="0" name=""/>
                      <p:cNvPicPr/>
                      <p:nvPr/>
                    </p:nvPicPr>
                    <p:blipFill>
                      <a:blip r:embed="rId5"/>
                      <a:stretch>
                        <a:fillRect/>
                      </a:stretch>
                    </p:blipFill>
                    <p:spPr>
                      <a:xfrm>
                        <a:off x="671513" y="1155700"/>
                        <a:ext cx="4522787" cy="26717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81890" y="3940924"/>
                <a:ext cx="7348102"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m:t>
                      </m:r>
                      <m:f>
                        <m:fPr>
                          <m:ctrlPr>
                            <a:rPr lang="tr-TR" sz="2400" i="1">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7∗119,5</m:t>
                          </m:r>
                          <m:r>
                            <a:rPr lang="tr-TR" sz="2400" i="1">
                              <a:solidFill>
                                <a:schemeClr val="tx2"/>
                              </a:solidFill>
                              <a:latin typeface="Cambria Math" panose="02040503050406030204" pitchFamily="18" charset="0"/>
                            </a:rPr>
                            <m:t>−</m:t>
                          </m:r>
                          <m:r>
                            <a:rPr lang="tr-TR" sz="2400" b="0" i="1" smtClean="0">
                              <a:solidFill>
                                <a:schemeClr val="tx2"/>
                              </a:solidFill>
                              <a:latin typeface="Cambria Math" panose="02040503050406030204" pitchFamily="18" charset="0"/>
                            </a:rPr>
                            <m:t>28∗24</m:t>
                          </m:r>
                        </m:num>
                        <m:den>
                          <m:r>
                            <a:rPr lang="tr-TR" sz="2400" b="0" i="1" smtClean="0">
                              <a:solidFill>
                                <a:schemeClr val="tx2"/>
                              </a:solidFill>
                              <a:latin typeface="Cambria Math" panose="02040503050406030204" pitchFamily="18" charset="0"/>
                            </a:rPr>
                            <m:t>7∗140</m:t>
                          </m:r>
                          <m:r>
                            <a:rPr lang="tr-TR" sz="2400" i="1">
                              <a:solidFill>
                                <a:schemeClr val="tx2"/>
                              </a:solidFill>
                              <a:latin typeface="Cambria Math" panose="02040503050406030204" pitchFamily="18" charset="0"/>
                            </a:rPr>
                            <m:t>−</m:t>
                          </m:r>
                          <m:sSup>
                            <m:sSupPr>
                              <m:ctrlPr>
                                <a:rPr lang="tr-TR" sz="2400" i="1">
                                  <a:solidFill>
                                    <a:schemeClr val="tx2"/>
                                  </a:solidFill>
                                  <a:latin typeface="Cambria Math" panose="02040503050406030204" pitchFamily="18" charset="0"/>
                                </a:rPr>
                              </m:ctrlPr>
                            </m:sSupPr>
                            <m:e>
                              <m:d>
                                <m:dPr>
                                  <m:ctrlPr>
                                    <a:rPr lang="tr-TR" sz="2400" i="1">
                                      <a:solidFill>
                                        <a:schemeClr val="tx2"/>
                                      </a:solidFill>
                                      <a:latin typeface="Cambria Math" panose="02040503050406030204" pitchFamily="18" charset="0"/>
                                    </a:rPr>
                                  </m:ctrlPr>
                                </m:dPr>
                                <m:e>
                                  <m:r>
                                    <a:rPr lang="tr-TR" sz="2400" b="0" i="1" smtClean="0">
                                      <a:solidFill>
                                        <a:schemeClr val="tx2"/>
                                      </a:solidFill>
                                      <a:latin typeface="Cambria Math" panose="02040503050406030204" pitchFamily="18" charset="0"/>
                                    </a:rPr>
                                    <m:t>28</m:t>
                                  </m:r>
                                </m:e>
                              </m:d>
                            </m:e>
                            <m:sup>
                              <m:r>
                                <a:rPr lang="tr-TR" sz="2400" i="1">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=0,839</m:t>
                      </m:r>
                    </m:oMath>
                  </m:oMathPara>
                </a14:m>
                <a:endParaRPr lang="tr-T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1890" y="3940924"/>
                <a:ext cx="7348102" cy="811312"/>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6373" y="4886701"/>
                <a:ext cx="7534627" cy="548420"/>
              </a:xfrm>
              <a:prstGeom prst="rect">
                <a:avLst/>
              </a:prstGeom>
              <a:solidFill>
                <a:schemeClr val="bg2"/>
              </a:solidFill>
            </p:spPr>
            <p:txBody>
              <a:bodyPr wrap="none" lIns="0" tIns="0" rIns="0" bIns="0" rtlCol="0">
                <a:spAutoFit/>
              </a:bodyPr>
              <a:lstStyle/>
              <a:p>
                <a14:m>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r>
                      <a:rPr lang="tr-TR" sz="2400" b="0" i="1" smtClean="0">
                        <a:solidFill>
                          <a:schemeClr val="tx2"/>
                        </a:solidFill>
                        <a:latin typeface="Cambria Math" panose="02040503050406030204" pitchFamily="18" charset="0"/>
                      </a:rPr>
                      <m:t>=3,42−0,839∗4=0,07</m:t>
                    </m:r>
                  </m:oMath>
                </a14:m>
                <a:r>
                  <a:rPr lang="tr-TR" sz="2400" dirty="0" smtClean="0"/>
                  <a:t>25</a:t>
                </a:r>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86373" y="4886701"/>
                <a:ext cx="7534627" cy="548420"/>
              </a:xfrm>
              <a:prstGeom prst="rect">
                <a:avLst/>
              </a:prstGeom>
              <a:blipFill rotWithShape="0">
                <a:blip r:embed="rId7"/>
                <a:stretch>
                  <a:fillRect r="-1456" b="-188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8325" y="5876364"/>
                <a:ext cx="3253563" cy="430887"/>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solidFill>
                            <a:schemeClr val="tx2"/>
                          </a:solidFill>
                          <a:latin typeface="Cambria Math" panose="02040503050406030204" pitchFamily="18" charset="0"/>
                        </a:rPr>
                        <m:t>𝑦</m:t>
                      </m:r>
                      <m:r>
                        <a:rPr lang="tr-TR" sz="2800" b="0" i="1" smtClean="0">
                          <a:solidFill>
                            <a:schemeClr val="tx2"/>
                          </a:solidFill>
                          <a:latin typeface="Cambria Math" panose="02040503050406030204" pitchFamily="18" charset="0"/>
                        </a:rPr>
                        <m:t>=0,0725+</m:t>
                      </m:r>
                      <m:r>
                        <a:rPr lang="tr-TR" sz="2800">
                          <a:solidFill>
                            <a:schemeClr val="tx2"/>
                          </a:solidFill>
                          <a:latin typeface="Cambria Math" panose="02040503050406030204" pitchFamily="18" charset="0"/>
                        </a:rPr>
                        <m:t>0,839</m:t>
                      </m:r>
                      <m:r>
                        <a:rPr lang="tr-TR" sz="2800" b="0" i="1" smtClean="0">
                          <a:solidFill>
                            <a:schemeClr val="tx2"/>
                          </a:solidFill>
                          <a:latin typeface="Cambria Math" panose="02040503050406030204" pitchFamily="18" charset="0"/>
                        </a:rPr>
                        <m:t>𝑥</m:t>
                      </m:r>
                    </m:oMath>
                  </m:oMathPara>
                </a14:m>
                <a:endParaRPr lang="tr-TR" sz="28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78325" y="5876364"/>
                <a:ext cx="3253563" cy="430887"/>
              </a:xfrm>
              <a:prstGeom prst="rect">
                <a:avLst/>
              </a:prstGeom>
              <a:blipFill rotWithShape="0">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091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lnSpcReduction="10000"/>
              </a:bodyPr>
              <a:lstStyle/>
              <a:p>
                <a:pPr marL="109728" indent="0">
                  <a:buNone/>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e>
                            </m:d>
                          </m:e>
                          <m:sup>
                            <m:r>
                              <a:rPr lang="tr-TR" b="0" i="1" smtClean="0">
                                <a:latin typeface="Cambria Math" panose="02040503050406030204" pitchFamily="18" charset="0"/>
                              </a:rPr>
                              <m:t>2</m:t>
                            </m:r>
                          </m:sup>
                        </m:sSup>
                      </m:e>
                    </m:nary>
                    <m:r>
                      <a:rPr lang="tr-TR" b="0" i="0" smtClean="0">
                        <a:latin typeface="Cambria Math" panose="02040503050406030204" pitchFamily="18" charset="0"/>
                      </a:rPr>
                      <m:t>;</m:t>
                    </m:r>
                  </m:oMath>
                </a14:m>
                <a:r>
                  <a:rPr lang="tr-TR" dirty="0" smtClean="0"/>
                  <a:t>veri noktalarından ortalamanın çıkarılıp kareleri alınıp toplandığında genel toplama artıkların kareleri toplamı denir.</a:t>
                </a:r>
              </a:p>
              <a:p>
                <a:pPr marL="109728" indent="0">
                  <a:buNone/>
                </a:pPr>
                <a:r>
                  <a:rPr lang="tr-TR" dirty="0" smtClean="0"/>
                  <a:t>Artıkların karelerinin toplamının veri sayısının bir eksiğine bölümü standart sapma denir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num>
                          <m:den>
                            <m:r>
                              <a:rPr lang="tr-TR" b="0" i="1" smtClean="0">
                                <a:latin typeface="Cambria Math" panose="02040503050406030204" pitchFamily="18" charset="0"/>
                              </a:rPr>
                              <m:t>𝑛</m:t>
                            </m:r>
                            <m:r>
                              <a:rPr lang="tr-TR" b="0" i="1" smtClean="0">
                                <a:latin typeface="Cambria Math" panose="02040503050406030204" pitchFamily="18" charset="0"/>
                              </a:rPr>
                              <m:t>−1</m:t>
                            </m:r>
                          </m:den>
                        </m:f>
                      </m:e>
                    </m:rad>
                  </m:oMath>
                </a14:m>
                <a:r>
                  <a:rPr lang="tr-TR" dirty="0" smtClean="0"/>
                  <a:t>.</a:t>
                </a:r>
              </a:p>
              <a:p>
                <a:pPr marL="109728" indent="0">
                  <a:buNone/>
                </a:pPr>
                <a:r>
                  <a:rPr lang="tr-TR" dirty="0" smtClean="0"/>
                  <a:t>Ayrı ayrı ölçümler ortalama civarında dağınık yayılmışlarsa standart sapma büyük olacaktır. Tersine sıkıca gruplanmışlarsa standart sapma küçük olacaktır. Yayılma aynı zamanda, </a:t>
                </a:r>
                <a:r>
                  <a:rPr lang="tr-TR" dirty="0" err="1" smtClean="0"/>
                  <a:t>varyans</a:t>
                </a:r>
                <a:r>
                  <a:rPr lang="tr-TR" dirty="0" smtClean="0"/>
                  <a:t> olarak adlandırılan, standart sapmanın karesiyle de ifade edilir.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1778" r="-2241"/>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36683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fontScale="85000" lnSpcReduction="10000"/>
              </a:bodyPr>
              <a:lstStyle/>
              <a:p>
                <a:pPr marL="109728" indent="0">
                  <a:buNone/>
                </a:pPr>
                <a:r>
                  <a:rPr lang="tr-TR" dirty="0" smtClean="0">
                    <a:latin typeface="Cambria Math" panose="02040503050406030204" pitchFamily="18" charset="0"/>
                  </a:rPr>
                  <a:t>Benzer şekilde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m:rPr>
                                      <m:nor/>
                                    </m:rPr>
                                    <a:rPr lang="tr-TR" dirty="0"/>
                                    <m:t> </m:t>
                                  </m:r>
                                </m:e>
                              </m:d>
                            </m:e>
                            <m:sup>
                              <m:r>
                                <a:rPr lang="tr-TR" i="1">
                                  <a:latin typeface="Cambria Math" panose="02040503050406030204" pitchFamily="18" charset="0"/>
                                </a:rPr>
                                <m:t>2</m:t>
                              </m:r>
                            </m:sup>
                          </m:sSup>
                        </m:e>
                      </m:nary>
                    </m:oMath>
                  </m:oMathPara>
                </a14:m>
                <a:endParaRPr lang="tr-TR" dirty="0" smtClean="0">
                  <a:latin typeface="Cambria Math" panose="02040503050406030204" pitchFamily="18" charset="0"/>
                </a:endParaRPr>
              </a:p>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𝑥</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num>
                            <m:den>
                              <m:r>
                                <a:rPr lang="tr-TR" b="0" i="1" smtClean="0">
                                  <a:latin typeface="Cambria Math" panose="02040503050406030204" pitchFamily="18" charset="0"/>
                                </a:rPr>
                                <m:t>𝑛</m:t>
                              </m:r>
                              <m:r>
                                <a:rPr lang="tr-TR" b="0" i="1" smtClean="0">
                                  <a:latin typeface="Cambria Math" panose="02040503050406030204" pitchFamily="18" charset="0"/>
                                </a:rPr>
                                <m:t>−2</m:t>
                              </m:r>
                            </m:den>
                          </m:f>
                        </m:e>
                      </m:rad>
                    </m:oMath>
                  </m:oMathPara>
                </a14:m>
                <a:endParaRPr lang="tr-TR" dirty="0" smtClean="0"/>
              </a:p>
              <a:p>
                <a:pPr marL="109728" indent="0">
                  <a:buNone/>
                </a:pPr>
                <a:r>
                  <a:rPr lang="tr-TR" dirty="0" smtClean="0"/>
                  <a:t>Yaptığımız regresyonun başarısını değerlendirmek üzere korelasyon katsayısı kavramından yararlanırız.</a:t>
                </a:r>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den>
                      </m:f>
                    </m:oMath>
                  </m:oMathPara>
                </a14:m>
                <a:endParaRPr lang="tr-TR" dirty="0" smtClean="0"/>
              </a:p>
              <a:p>
                <a:pPr marL="109728" indent="0">
                  <a:buNone/>
                </a:pP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oMath>
                </a14:m>
                <a:r>
                  <a:rPr lang="tr-TR" dirty="0" smtClean="0"/>
                  <a:t> determinasyon katsayısı, </a:t>
                </a:r>
                <a14:m>
                  <m:oMath xmlns:m="http://schemas.openxmlformats.org/officeDocument/2006/math">
                    <m:r>
                      <a:rPr lang="tr-TR" i="1" dirty="0" smtClean="0">
                        <a:latin typeface="Cambria Math" panose="02040503050406030204" pitchFamily="18" charset="0"/>
                      </a:rPr>
                      <m:t>𝑟</m:t>
                    </m:r>
                  </m:oMath>
                </a14:m>
                <a:r>
                  <a:rPr lang="tr-TR" dirty="0" smtClean="0"/>
                  <a:t> ise korelasyon katsayısı olarak ifade edilir.</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=1</m:t>
                    </m:r>
                  </m:oMath>
                </a14:m>
                <a:r>
                  <a:rPr lang="tr-TR" dirty="0" smtClean="0"/>
                  <a:t> ise tam bir uyum söz konusudur. </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=0</m:t>
                    </m:r>
                  </m:oMath>
                </a14:m>
                <a:r>
                  <a:rPr lang="tr-TR" dirty="0" smtClean="0"/>
                  <a:t> 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oMath>
                </a14:m>
                <a:r>
                  <a:rPr lang="tr-TR" dirty="0" smtClean="0"/>
                  <a:t> anlamına gelir, herhangi bir uydurma yapılmamış anlamına gelir.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246" b="-2039"/>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11725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4342</TotalTime>
  <Words>773</Words>
  <Application>Microsoft Office PowerPoint</Application>
  <PresentationFormat>Geniş ekran</PresentationFormat>
  <Paragraphs>236</Paragraphs>
  <Slides>31</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31</vt:i4>
      </vt:variant>
    </vt:vector>
  </HeadingPairs>
  <TitlesOfParts>
    <vt:vector size="40" baseType="lpstr">
      <vt:lpstr>Calibri</vt:lpstr>
      <vt:lpstr>Cambria</vt:lpstr>
      <vt:lpstr>Cambria Math</vt:lpstr>
      <vt:lpstr>Courier New</vt:lpstr>
      <vt:lpstr>Georgia</vt:lpstr>
      <vt:lpstr>Wingdings 2</vt:lpstr>
      <vt:lpstr>Eğitim sunusu</vt:lpstr>
      <vt:lpstr>Worksheet</vt:lpstr>
      <vt:lpstr>Çalışma Sayfası</vt:lpstr>
      <vt:lpstr>MÜHENDİSLİKTE SAYISAL YÖNTEMLER Eğri Uydurma</vt:lpstr>
      <vt:lpstr>Eğri Uydurma</vt:lpstr>
      <vt:lpstr>Eğri Uydurma</vt:lpstr>
      <vt:lpstr>En Küçük Kareler Regrasyonu</vt:lpstr>
      <vt:lpstr>En İyi Uyum İçin Kriter.</vt:lpstr>
      <vt:lpstr>Katsayıların bulunması;</vt:lpstr>
      <vt:lpstr>Örnek</vt:lpstr>
      <vt:lpstr>Doğrusal Regresyon Hatasının Büyüklüğünün Belirlenmesi</vt:lpstr>
      <vt:lpstr>Doğrusal Regresyon Hatasının Büyüklüğünün Belirlenmesi</vt:lpstr>
      <vt:lpstr>Doğrusal Regresyon Hatasının Büyüklüğünün Belirlenmesi</vt:lpstr>
      <vt:lpstr>Örnek</vt:lpstr>
      <vt:lpstr>Doğrusal Olmayan Denklemlerin Doğrusallaştırılması (üstel Denklem)</vt:lpstr>
      <vt:lpstr>PowerPoint Sunusu</vt:lpstr>
      <vt:lpstr>PowerPoint Sunusu</vt:lpstr>
      <vt:lpstr>PowerPoint Sunusu</vt:lpstr>
      <vt:lpstr>Doğrusal Regrasyon ile ilgili Genel Yorumlar</vt:lpstr>
      <vt:lpstr>Polinom Regrasyonu</vt:lpstr>
      <vt:lpstr>Polinom Regrasyonu</vt:lpstr>
      <vt:lpstr>Polinom Regrasyonu</vt:lpstr>
      <vt:lpstr>Örnek</vt:lpstr>
      <vt:lpstr>Örnek Devam</vt:lpstr>
      <vt:lpstr>Örnek</vt:lpstr>
      <vt:lpstr>PowerPoint Sunusu</vt:lpstr>
      <vt:lpstr>Matlab Kodu</vt:lpstr>
      <vt:lpstr>Çoklu Doğrusal Regrasyon</vt:lpstr>
      <vt:lpstr>Çoklu Doğrusal Regrasyon</vt:lpstr>
      <vt:lpstr>Örnek</vt:lpstr>
      <vt:lpstr>PowerPoint Sunusu</vt:lpstr>
      <vt:lpstr>Doğrusal Olmayan Regrasyon</vt:lpstr>
      <vt:lpstr>Örnek Problem</vt:lpstr>
      <vt:lpstr>Örnek Problem Devam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344</cp:revision>
  <dcterms:created xsi:type="dcterms:W3CDTF">2018-01-23T10:11:14Z</dcterms:created>
  <dcterms:modified xsi:type="dcterms:W3CDTF">2018-12-19T09:36:47Z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