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3"/>
  </p:notesMasterIdLst>
  <p:handoutMasterIdLst>
    <p:handoutMasterId r:id="rId3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71" r:id="rId12"/>
    <p:sldId id="275" r:id="rId13"/>
    <p:sldId id="276" r:id="rId14"/>
    <p:sldId id="277" r:id="rId15"/>
    <p:sldId id="304" r:id="rId16"/>
    <p:sldId id="279" r:id="rId17"/>
    <p:sldId id="280" r:id="rId18"/>
    <p:sldId id="285" r:id="rId19"/>
    <p:sldId id="288" r:id="rId20"/>
    <p:sldId id="290" r:id="rId21"/>
    <p:sldId id="289" r:id="rId22"/>
    <p:sldId id="291" r:id="rId23"/>
    <p:sldId id="292" r:id="rId24"/>
    <p:sldId id="293" r:id="rId25"/>
    <p:sldId id="294" r:id="rId26"/>
    <p:sldId id="295" r:id="rId27"/>
    <p:sldId id="298" r:id="rId28"/>
    <p:sldId id="299" r:id="rId29"/>
    <p:sldId id="300" r:id="rId30"/>
    <p:sldId id="301" r:id="rId31"/>
    <p:sldId id="302" r:id="rId32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89911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3" d="100"/>
          <a:sy n="93" d="100"/>
        </p:scale>
        <p:origin x="287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1FC8FC1-A1A8-42CB-96AC-83684F0DF578}" type="datetime1">
              <a:rPr lang="tr-TR" smtClean="0"/>
              <a:t>14.10.2019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0653A-FB33-4975-A611-5D53C5C337D6}" type="datetime1">
              <a:rPr lang="tr-TR" smtClean="0"/>
              <a:pPr/>
              <a:t>14.10.2019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2674CE4-FBD8-4481-AEFB-CA53E599A745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kdörtgen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3" name="Dikdörtgen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4" name="Dikdörtgen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5" name="Dikdörtgen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6" name="Dikdörtgen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7" name="Dikdörtgen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0" name="Yuvarlatılmış Dikdörtgen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1" name="Yuvarlatılmış Dikdörtgen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7" name="Dikdörtgen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10" name="Dikdörtgen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11" name="Dikdörtgen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  <p:sp>
        <p:nvSpPr>
          <p:cNvPr id="17" name="Alt Bilgi Yer Tutucusu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8" name="Tarih Yer Tutucusu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E8609038-EC1C-40A6-91EB-4A3D73CE9547}" type="datetime1">
              <a:rPr lang="tr-TR" smtClean="0"/>
              <a:pPr/>
              <a:t>14.10.2019</a:t>
            </a:fld>
            <a:endParaRPr lang="tr-TR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 rtlCol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43DEEBB-C631-4BE4-9EB9-151005B5892D}" type="datetime1">
              <a:rPr lang="tr-TR" smtClean="0"/>
              <a:pPr/>
              <a:t>14.10.2019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tıklayın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6B82DB-6D5C-486A-98D3-E008B7673553}" type="datetime1">
              <a:rPr lang="tr-TR" smtClean="0"/>
              <a:pPr/>
              <a:t>14.10.2019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620485"/>
            <a:ext cx="10972800" cy="506186"/>
          </a:xfrm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rtl="0"/>
            <a:r>
              <a:rPr lang="tr-TR" noProof="0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191986"/>
            <a:ext cx="10972800" cy="5382550"/>
          </a:xfrm>
        </p:spPr>
        <p:txBody>
          <a:bodyPr rtlCol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/>
            </a:lvl6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rtlCol="0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F56EF26-BBDF-4885-BB66-53FDFCADA69E}" type="datetime1">
              <a:rPr lang="tr-TR" smtClean="0"/>
              <a:pPr/>
              <a:t>14.10.2019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4B813B-74D5-4B4F-94CB-6CD8395E9845}" type="datetime1">
              <a:rPr lang="tr-TR" smtClean="0"/>
              <a:pPr/>
              <a:t>14.10.2019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rtlCol="0" anchor="ctr"/>
          <a:lstStyle>
            <a:lvl1pPr>
              <a:defRPr sz="4000" b="0" i="0" cap="none" baseline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28" name="Alt Bilgi Yer Tutucusu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6" name="Tarih Yer Tutucus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2EC71D-25AD-4A7C-AB6C-E63D5EDA9366}" type="datetime1">
              <a:rPr lang="tr-TR" smtClean="0"/>
              <a:pPr/>
              <a:t>14.10.2019</a:t>
            </a:fld>
            <a:endParaRPr lang="tr-TR" dirty="0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rtlCol="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 rtlCol="0"/>
          <a:lstStyle>
            <a:lvl1pPr>
              <a:defRPr/>
            </a:lvl1pPr>
          </a:lstStyle>
          <a:p>
            <a:fld id="{851036E3-487C-41B5-92E9-47E0F0B9591B}" type="datetime1">
              <a:rPr lang="tr-TR" smtClean="0"/>
              <a:pPr/>
              <a:t>14.10.2019</a:t>
            </a:fld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730CD3-31CA-47BB-8FC4-9AA93086A77D}" type="datetime1">
              <a:rPr lang="tr-TR" smtClean="0"/>
              <a:pPr/>
              <a:t>14.10.2019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C5B609-EC73-4CF8-A564-D90D0E54FA36}" type="datetime1">
              <a:rPr lang="tr-TR" smtClean="0"/>
              <a:pPr/>
              <a:t>14.10.2019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tr-TR" noProof="0" smtClean="0"/>
              <a:t>Resim eklemek için simgeyi tıklatın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5D7756-B745-4648-9348-5BA7D8FC560E}" type="datetime1">
              <a:rPr lang="tr-TR" smtClean="0"/>
              <a:pPr/>
              <a:t>14.10.2019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kdörtgen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9" name="Dikdörtgen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0" name="Dikdörtgen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1" name="Dikdörtgen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2" name="Dikdörtgen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3" name="Yuvarlatılmış Dikdörtgen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4" name="Yuvarlatılmış Dikdörtgen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5" name="Dikdörtgen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6" name="Dikdörtgen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7" name="Dikdörtgen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8" name="Dikdörtgen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9" name="Dikdörtgen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40" name="Dikdörtgen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14" name="Tarih Yer Tutucusu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8A9E5AA4-4083-47B0-96D9-3464BE7D917D}" type="datetime1">
              <a:rPr lang="tr-TR" smtClean="0"/>
              <a:pPr/>
              <a:t>14.10.2019</a:t>
            </a:fld>
            <a:endParaRPr lang="tr-TR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emf"/><Relationship Id="rId4" Type="http://schemas.openxmlformats.org/officeDocument/2006/relationships/package" Target="../embeddings/Microsoft_Excel_Worksheet1.xls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emf"/><Relationship Id="rId4" Type="http://schemas.openxmlformats.org/officeDocument/2006/relationships/package" Target="../embeddings/Microsoft_Excel_Worksheet2.xlsx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MÜHENDİSLİKTE SAYISAL YÖNTEMLER</a:t>
            </a:r>
            <a:br>
              <a:rPr lang="tr-TR" dirty="0" smtClean="0"/>
            </a:br>
            <a:r>
              <a:rPr lang="tr-TR" sz="2800" dirty="0" smtClean="0"/>
              <a:t>Denklem Sistemlerinin Çözümü</a:t>
            </a:r>
            <a:endParaRPr lang="tr-TR" sz="28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Dr. </a:t>
            </a:r>
            <a:r>
              <a:rPr lang="tr-TR" dirty="0" err="1" smtClean="0"/>
              <a:t>Öğr</a:t>
            </a:r>
            <a:r>
              <a:rPr lang="tr-TR" dirty="0" smtClean="0"/>
              <a:t>. Üyesi Nurdan Bilgin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Problem 9.8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tr-TR" dirty="0" smtClean="0"/>
                  <a:t>Problem: Aşağıdaki sistem veriliyor;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−20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r>
                  <a:rPr lang="tr-TR" dirty="0" smtClean="0"/>
                  <a:t>      </a:t>
                </a:r>
                <a14:m>
                  <m:oMath xmlns:m="http://schemas.openxmlformats.org/officeDocument/2006/math">
                    <m:r>
                      <a:rPr lang="tr-TR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a.) Basit Gauss elemeyle sistemi çözün. Hesabın bütün adımlarını gösterin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b.) Elde ettiğiniz sonuçları orijinal denklemde yerine yazarak çözümünüzün doğruluğunu kontrol edin.</a:t>
                </a: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981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Problem 9.8 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tr-TR" dirty="0" smtClean="0"/>
                  <a:t>Önce problem üzerinde bir manipülasyon yapalım.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−12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=−20</m:t>
                    </m:r>
                  </m:oMath>
                </a14:m>
                <a:r>
                  <a:rPr lang="tr-TR" dirty="0" smtClean="0"/>
                  <a:t>			</a:t>
                </a:r>
                <a14:m>
                  <m:oMath xmlns:m="http://schemas.openxmlformats.org/officeDocument/2006/math">
                    <m:r>
                      <a:rPr lang="tr-TR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0" dirty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endParaRPr lang="tr-TR" dirty="0"/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  −2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tr-TR" dirty="0" smtClean="0"/>
                  <a:t>			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tr-TR" dirty="0"/>
              </a:p>
              <a:p>
                <a:pPr marL="109728" indent="0">
                  <a:buNone/>
                </a:pPr>
                <a:r>
                  <a:rPr lang="tr-TR" dirty="0"/>
                  <a:t>      </a:t>
                </a:r>
                <a14:m>
                  <m:oMath xmlns:m="http://schemas.openxmlformats.org/officeDocument/2006/math">
                    <m:r>
                      <a:rPr lang="tr-TR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r>
                  <a:rPr lang="tr-TR" dirty="0" smtClean="0"/>
                  <a:t>			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−12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=−20</m:t>
                    </m:r>
                  </m:oMath>
                </a14:m>
                <a:endParaRPr lang="tr-TR" dirty="0"/>
              </a:p>
              <a:p>
                <a:pPr marL="411480" lvl="1" indent="0">
                  <a:buNone/>
                </a:pPr>
                <a:endParaRPr lang="tr-TR" dirty="0" smtClean="0"/>
              </a:p>
              <a:p>
                <a:r>
                  <a:rPr lang="tr-TR" dirty="0" smtClean="0"/>
                  <a:t>Ardından matris formunda yazalım.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2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−2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−4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−12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25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>
                                    <a:latin typeface="Cambria Math" panose="02040503050406030204" pitchFamily="18" charset="0"/>
                                  </a:rPr>
                                  <m:t>−20</m:t>
                                </m:r>
                                <m:r>
                                  <m:rPr>
                                    <m:nor/>
                                  </m:rPr>
                                  <a:rPr lang="tr-TR" dirty="0"/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Birleşik matrisi oluşturalım.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tr-TR" i="1" dirty="0"/>
                              <m:t>−</m:t>
                            </m:r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i="1" dirty="0"/>
                              <m:t>−</m:t>
                            </m:r>
                            <m:r>
                              <m:rPr>
                                <m:nor/>
                              </m:rPr>
                              <a:rPr lang="tr-TR" dirty="0"/>
                              <m:t>4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tr-TR" i="1" dirty="0"/>
                              <m:t>−</m:t>
                            </m:r>
                            <m:r>
                              <m:rPr>
                                <m:nor/>
                              </m:rPr>
                              <a:rPr lang="tr-TR" dirty="0"/>
                              <m:t>12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i="1" dirty="0"/>
                              <m:t>−</m:t>
                            </m:r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−20</m:t>
                            </m:r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Şimdi çözümlemeye başlayabiliriz. İlkin ileri doğru eleme, ardından geriye doğru yerine koyma işlemlerini yapacağız. Daha sonra elde ettiğimiz sonuçları orijinal denklemde yerine yazarak sağlama yapacağız.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793" r="-333" b="-203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triped Right Arrow 3"/>
          <p:cNvSpPr/>
          <p:nvPr/>
        </p:nvSpPr>
        <p:spPr>
          <a:xfrm>
            <a:off x="4326340" y="1951630"/>
            <a:ext cx="1419367" cy="50496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332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Problem 9.8 </a:t>
            </a:r>
            <a:r>
              <a:rPr lang="tr-TR" dirty="0" smtClean="0"/>
              <a:t>çözümü devam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Aşağıda tekrar verilen birleşik matrisin ilk satırı </a:t>
                </a:r>
                <a:r>
                  <a:rPr lang="tr-TR" dirty="0"/>
                  <a:t>-2/1=-2 ile çarpılırsa </a:t>
                </a:r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/>
                  <a:t> </a:t>
                </a:r>
                <a:r>
                  <a:rPr lang="tr-TR" dirty="0" smtClean="0"/>
                  <a:t>   satır </a:t>
                </a:r>
                <a:r>
                  <a:rPr lang="tr-TR" dirty="0"/>
                  <a:t>[-2 -4 -4 -50] halini alacaktır. 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tr-TR" i="1" dirty="0"/>
                              <m:t>−</m:t>
                            </m:r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i="1" dirty="0"/>
                              <m:t>−</m:t>
                            </m:r>
                            <m:r>
                              <m:rPr>
                                <m:nor/>
                              </m:rPr>
                              <a:rPr lang="tr-TR" dirty="0"/>
                              <m:t>4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tr-TR" i="1" dirty="0"/>
                              <m:t>−</m:t>
                            </m:r>
                            <m:r>
                              <m:rPr>
                                <m:nor/>
                              </m:rPr>
                              <a:rPr lang="tr-TR" dirty="0"/>
                              <m:t>12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i="1" dirty="0"/>
                              <m:t>−</m:t>
                            </m:r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−20</m:t>
                            </m:r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Bu </a:t>
                </a:r>
                <a:r>
                  <a:rPr lang="tr-TR" dirty="0"/>
                  <a:t>sonuçtan ikinci satır çıkarılırsa sonuç aşağıdaki gibi </a:t>
                </a:r>
                <a:r>
                  <a:rPr lang="tr-TR" dirty="0" smtClean="0"/>
                  <a:t>olur.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tr-TR" b="0" i="1" dirty="0" smtClean="0"/>
                              <m:t>0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b="0" i="1" dirty="0" smtClean="0"/>
                              <m:t>0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b="0" i="0" dirty="0" smtClean="0"/>
                              <m:t>6</m:t>
                            </m:r>
                          </m:e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tr-TR" i="1" dirty="0"/>
                              <m:t>−</m:t>
                            </m:r>
                            <m:r>
                              <m:rPr>
                                <m:nor/>
                              </m:rPr>
                              <a:rPr lang="tr-TR" dirty="0"/>
                              <m:t>12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i="1" dirty="0"/>
                              <m:t>−</m:t>
                            </m:r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−20</m:t>
                            </m:r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  <a:p>
                <a:r>
                  <a:rPr lang="tr-TR" dirty="0"/>
                  <a:t>Ardından, birleşik matrisin ilk satırı -12/1=-12 ile çarpılırsa satır [-12 -24 -24 -300] halini alacaktır</a:t>
                </a:r>
                <a:r>
                  <a:rPr lang="tr-TR" dirty="0" smtClean="0"/>
                  <a:t>. Bu </a:t>
                </a:r>
                <a:r>
                  <a:rPr lang="tr-TR" dirty="0"/>
                  <a:t>sonuçtan 3. satır çıkarılır ve elde edilen sonuç -1'e bölünürse </a:t>
                </a:r>
                <a:r>
                  <a:rPr lang="tr-TR" dirty="0" smtClean="0"/>
                  <a:t>sonuç </a:t>
                </a:r>
                <a:r>
                  <a:rPr lang="tr-TR" dirty="0"/>
                  <a:t>aşağıdaki gibi olur</a:t>
                </a:r>
                <a:r>
                  <a:rPr lang="tr-TR" dirty="0" smtClean="0"/>
                  <a:t>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tr-TR" i="1" dirty="0"/>
                              <m:t>0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i="1" dirty="0"/>
                              <m:t>0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6</m:t>
                            </m:r>
                          </m:e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</m:mr>
                        <m:m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b="0" i="0" dirty="0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23</m:t>
                            </m:r>
                          </m:e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28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231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Problem 9.8 </a:t>
            </a:r>
            <a:r>
              <a:rPr lang="tr-TR" dirty="0" smtClean="0"/>
              <a:t>çözümü devam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tr-TR" i="1" dirty="0"/>
                              <m:t>0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i="1" dirty="0"/>
                              <m:t>0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6</m:t>
                            </m:r>
                          </m:e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</m:mr>
                        <m:mr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23</m:t>
                            </m:r>
                          </m:e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280</m:t>
                            </m:r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Burada </a:t>
                </a:r>
                <a:r>
                  <a:rPr lang="tr-TR" dirty="0"/>
                  <a:t>bir tuzakla karşı karşıyayız, eğer işlemlere bu dizilimle devam etmeye çalışırsak 0'a bölme durumu ortaya çıkacak, </a:t>
                </a:r>
                <a:r>
                  <a:rPr lang="tr-TR" dirty="0" smtClean="0"/>
                  <a:t>problem çözülemeyecektir. En başta da </a:t>
                </a:r>
                <a:r>
                  <a:rPr lang="tr-TR" dirty="0"/>
                  <a:t>gördüğümüz gibi denklemlerin sırası çözümü etkilemeyeceği için 2. satır ile </a:t>
                </a:r>
                <a:r>
                  <a:rPr lang="tr-TR" dirty="0" smtClean="0"/>
                  <a:t>3. </a:t>
                </a:r>
                <a:r>
                  <a:rPr lang="tr-TR" dirty="0"/>
                  <a:t>satırı kendi aralarında yer </a:t>
                </a:r>
                <a:r>
                  <a:rPr lang="tr-TR" dirty="0" smtClean="0"/>
                  <a:t>değiştiririz</a:t>
                </a:r>
                <a:r>
                  <a:rPr lang="tr-TR" dirty="0"/>
                  <a:t>. </a:t>
                </a:r>
                <a:r>
                  <a:rPr lang="tr-TR" dirty="0" smtClean="0"/>
                  <a:t>Şöyle ki </a:t>
                </a:r>
                <a:endParaRPr lang="tr-TR" dirty="0"/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</m:mr>
                        <m:mr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23</m:t>
                            </m:r>
                          </m:e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280</m:t>
                            </m:r>
                          </m:e>
                        </m:mr>
                        <m:m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  <a:p>
                <a:r>
                  <a:rPr lang="tr-TR" dirty="0"/>
                  <a:t>Şimdi geriye doğru yerine koyma algoritması için hazırız.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	3</a:t>
                </a:r>
                <a:r>
                  <a:rPr lang="tr-TR" dirty="0"/>
                  <a:t>. satırdan</a:t>
                </a:r>
                <a:r>
                  <a:rPr lang="tr-TR" dirty="0" smtClean="0"/>
                  <a:t>;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=60/6=</m:t>
                    </m:r>
                    <m:r>
                      <a:rPr lang="tr-TR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endParaRPr lang="tr-TR" dirty="0">
                  <a:solidFill>
                    <a:srgbClr val="00B050"/>
                  </a:solidFill>
                </a:endParaRPr>
              </a:p>
              <a:p>
                <a:pPr marL="109728" indent="0">
                  <a:buNone/>
                </a:pPr>
                <a:r>
                  <a:rPr lang="tr-TR" dirty="0" smtClean="0"/>
                  <a:t>	2</a:t>
                </a:r>
                <a:r>
                  <a:rPr lang="tr-TR" dirty="0"/>
                  <a:t>. </a:t>
                </a:r>
                <a:r>
                  <a:rPr lang="tr-TR" dirty="0" smtClean="0"/>
                  <a:t>satırdan;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=(280−23∗</m:t>
                    </m:r>
                    <m:r>
                      <a:rPr lang="tr-TR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)/25=</m:t>
                    </m:r>
                    <m:r>
                      <a:rPr lang="tr-TR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tr-TR" dirty="0"/>
              </a:p>
              <a:p>
                <a:pPr marL="109728" indent="0">
                  <a:buNone/>
                </a:pPr>
                <a:r>
                  <a:rPr lang="tr-TR" dirty="0" smtClean="0"/>
                  <a:t>	1. </a:t>
                </a:r>
                <a:r>
                  <a:rPr lang="tr-TR" dirty="0"/>
                  <a:t>satırdan</a:t>
                </a:r>
                <a:r>
                  <a:rPr lang="tr-TR" dirty="0" smtClean="0"/>
                  <a:t>;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=25−2∗</m:t>
                    </m:r>
                    <m:r>
                      <a:rPr lang="tr-TR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−2∗</m:t>
                    </m:r>
                    <m:r>
                      <a:rPr lang="tr-TR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tr-TR" dirty="0">
                  <a:solidFill>
                    <a:srgbClr val="00B050"/>
                  </a:solidFill>
                </a:endParaRPr>
              </a:p>
              <a:p>
                <a:pPr marL="411480" lvl="1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85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Problem 9.8 çözümü devam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=−20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  −2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r>
                  <a:rPr lang="tr-TR" dirty="0"/>
                  <a:t>      </a:t>
                </a:r>
                <a14:m>
                  <m:oMath xmlns:m="http://schemas.openxmlformats.org/officeDocument/2006/math">
                    <m:r>
                      <a:rPr lang="tr-TR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endParaRPr lang="tr-TR" dirty="0"/>
              </a:p>
              <a:p>
                <a:pPr marL="109728" indent="0">
                  <a:buNone/>
                </a:pPr>
                <a:r>
                  <a:rPr lang="tr-TR" dirty="0" smtClean="0"/>
                  <a:t>Eğer elde ettiğimiz sonuçlar doğru ise </a:t>
                </a:r>
                <a:r>
                  <a:rPr lang="tr-TR" dirty="0"/>
                  <a:t>sonuçları orijinal </a:t>
                </a:r>
                <a:r>
                  <a:rPr lang="tr-TR" dirty="0" smtClean="0"/>
                  <a:t>denklemin sol tarafında yerine yazarsak sağ taraftaki değeri vermesini bekleriz; Böylelikle çözümün </a:t>
                </a:r>
                <a:r>
                  <a:rPr lang="tr-TR" dirty="0"/>
                  <a:t>doğruluğunu kontrol </a:t>
                </a:r>
                <a:r>
                  <a:rPr lang="tr-TR" dirty="0" smtClean="0"/>
                  <a:t>edebiliriz.</a:t>
                </a:r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∗1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=−20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  −2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∗1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∗2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∗10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r>
                  <a:rPr lang="tr-TR" dirty="0"/>
                  <a:t>      </a:t>
                </a:r>
                <a14:m>
                  <m:oMath xmlns:m="http://schemas.openxmlformats.org/officeDocument/2006/math">
                    <m:r>
                      <a:rPr lang="tr-TR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∗2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∗10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Tüm değerler tutuyor.</a:t>
                </a: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r="-27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9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Gauss Eleme Yöntemi için Bilgisayar Algoritması</a:t>
            </a:r>
            <a:endParaRPr lang="tr-TR" dirty="0"/>
          </a:p>
        </p:txBody>
      </p:sp>
      <p:sp>
        <p:nvSpPr>
          <p:cNvPr id="5" name="Rectangle 4"/>
          <p:cNvSpPr/>
          <p:nvPr/>
        </p:nvSpPr>
        <p:spPr>
          <a:xfrm>
            <a:off x="359390" y="1087991"/>
            <a:ext cx="11575935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clear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sz="800" dirty="0" err="1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r>
              <a:rPr lang="tr-TR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;clc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%A matrisini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yazýn</a:t>
            </a:r>
            <a:endParaRPr lang="tr-TR" sz="8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pt-BR" sz="800" dirty="0">
                <a:solidFill>
                  <a:srgbClr val="000000"/>
                </a:solidFill>
                <a:latin typeface="Courier New" panose="02070309020205020404" pitchFamily="49" charset="0"/>
              </a:rPr>
              <a:t>A=[1 2 2;-2 -4 2;-12 1 -1];</a:t>
            </a:r>
          </a:p>
          <a:p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%r matrisini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yazýn</a:t>
            </a:r>
            <a:endParaRPr lang="tr-TR" sz="8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r=[25;10;-20];</a:t>
            </a:r>
          </a:p>
          <a:p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%ileri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doðru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eleme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algoritmasý</a:t>
            </a:r>
            <a:endParaRPr lang="tr-TR" sz="8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N=size(A);n=N(1</a:t>
            </a:r>
            <a:r>
              <a:rPr lang="tr-TR" sz="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);s=0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j=1:n-1  </a:t>
            </a:r>
          </a:p>
          <a:p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A(</a:t>
            </a:r>
            <a:r>
              <a:rPr lang="tr-TR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j,j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)==0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k=j</a:t>
            </a:r>
            <a:r>
              <a:rPr lang="tr-TR" sz="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tr-TR" sz="800" dirty="0" smtClean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Eðer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(n-1) boyutlu matrisin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köþegen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terimleri 0'sa kendinden sonraki </a:t>
            </a:r>
            <a:r>
              <a:rPr lang="tr-TR" sz="800" dirty="0" smtClean="0">
                <a:solidFill>
                  <a:srgbClr val="228B22"/>
                </a:solidFill>
                <a:latin typeface="Courier New" panose="02070309020205020404" pitchFamily="49" charset="0"/>
              </a:rPr>
              <a:t>ilgili 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terimi </a:t>
            </a:r>
            <a:r>
              <a:rPr lang="tr-TR" sz="800" dirty="0" smtClean="0">
                <a:solidFill>
                  <a:srgbClr val="228B22"/>
                </a:solidFill>
                <a:latin typeface="Courier New" panose="02070309020205020404" pitchFamily="49" charset="0"/>
              </a:rPr>
              <a:t>olmayan 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dizi ile yer </a:t>
            </a:r>
            <a:r>
              <a:rPr lang="tr-TR" sz="800" dirty="0" err="1" smtClean="0">
                <a:solidFill>
                  <a:srgbClr val="228B22"/>
                </a:solidFill>
                <a:latin typeface="Courier New" panose="02070309020205020404" pitchFamily="49" charset="0"/>
              </a:rPr>
              <a:t>deðiþtirir</a:t>
            </a:r>
            <a:r>
              <a:rPr lang="tr-TR" sz="800" dirty="0" smtClean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aþaðýdaki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for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döngüsü ile ilgili terimi 0 olmayan dizi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aranýr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.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k=k+1:n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</a:t>
            </a:r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A(</a:t>
            </a:r>
            <a:r>
              <a:rPr lang="tr-TR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k,j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)==0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  </a:t>
            </a:r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continue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</a:t>
            </a:r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8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</a:t>
            </a:r>
            <a:r>
              <a:rPr lang="tr-TR" sz="800" dirty="0">
                <a:solidFill>
                  <a:srgbClr val="0000FF"/>
                </a:solidFill>
                <a:latin typeface="Courier New" panose="02070309020205020404" pitchFamily="49" charset="0"/>
              </a:rPr>
              <a:t>break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8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%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örneðin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j=2 iken k=3 ile yer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deðiþtirme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800" dirty="0" err="1" smtClean="0">
                <a:solidFill>
                  <a:srgbClr val="228B22"/>
                </a:solidFill>
                <a:latin typeface="Courier New" panose="02070309020205020404" pitchFamily="49" charset="0"/>
              </a:rPr>
              <a:t>algoritmasý</a:t>
            </a:r>
            <a:r>
              <a:rPr lang="tr-TR" sz="800" dirty="0" smtClean="0">
                <a:solidFill>
                  <a:srgbClr val="228B22"/>
                </a:solidFill>
                <a:latin typeface="Courier New" panose="02070309020205020404" pitchFamily="49" charset="0"/>
              </a:rPr>
              <a:t> önce 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j'dekiler yeni bir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deðiþkende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saklanýr</a:t>
            </a:r>
            <a:r>
              <a:rPr lang="tr-TR" sz="800" dirty="0" smtClean="0">
                <a:solidFill>
                  <a:srgbClr val="228B22"/>
                </a:solidFill>
                <a:latin typeface="Courier New" panose="02070309020205020404" pitchFamily="49" charset="0"/>
              </a:rPr>
              <a:t>. j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sýrasý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k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sýrasý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ile güncellenir. j'nin saklanan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deðerleri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800" dirty="0" err="1" smtClean="0">
                <a:solidFill>
                  <a:srgbClr val="228B22"/>
                </a:solidFill>
                <a:latin typeface="Courier New" panose="02070309020205020404" pitchFamily="49" charset="0"/>
              </a:rPr>
              <a:t>k'ya</a:t>
            </a:r>
            <a:r>
              <a:rPr lang="tr-TR" sz="800" dirty="0" smtClean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800" dirty="0" err="1" smtClean="0">
                <a:solidFill>
                  <a:srgbClr val="228B22"/>
                </a:solidFill>
                <a:latin typeface="Courier New" panose="02070309020205020404" pitchFamily="49" charset="0"/>
              </a:rPr>
              <a:t>atanýr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.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B=A(j,:); C=r(j); 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A(j,:)=A(k,:); r(j)=r(k);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A(k,:)=B; r(k)=C;</a:t>
            </a:r>
          </a:p>
          <a:p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8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  <a:r>
              <a:rPr lang="tr-TR" sz="800" dirty="0" smtClean="0">
                <a:solidFill>
                  <a:srgbClr val="228B22"/>
                </a:solidFill>
                <a:latin typeface="Courier New" panose="02070309020205020404" pitchFamily="49" charset="0"/>
              </a:rPr>
              <a:t>Bu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for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döngüsü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satýrý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gerekli parametre ile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çarpýp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altdaki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800" dirty="0" err="1" smtClean="0">
                <a:solidFill>
                  <a:srgbClr val="228B22"/>
                </a:solidFill>
                <a:latin typeface="Courier New" panose="02070309020205020404" pitchFamily="49" charset="0"/>
              </a:rPr>
              <a:t>satýrdan</a:t>
            </a:r>
            <a:r>
              <a:rPr lang="tr-TR" sz="800" dirty="0" smtClean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800" dirty="0" err="1" smtClean="0">
                <a:solidFill>
                  <a:srgbClr val="228B22"/>
                </a:solidFill>
                <a:latin typeface="Courier New" panose="02070309020205020404" pitchFamily="49" charset="0"/>
              </a:rPr>
              <a:t>çýkarýr</a:t>
            </a:r>
            <a:endParaRPr lang="tr-TR" sz="8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i=1+s:n-1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L=A(i+1,j)/A(</a:t>
            </a:r>
            <a:r>
              <a:rPr lang="tr-TR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j,j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A(i+1,:)=A(i+1,:)-L*A(j,:);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r(i+1)=r(i+1)-L*r(j);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8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s=s+1;</a:t>
            </a:r>
          </a:p>
          <a:p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8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%geriye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doðru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yerine koyma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algoritmasý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x(n)=r(n)/A(</a:t>
            </a:r>
            <a:r>
              <a:rPr lang="tr-TR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n,n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i=n-1:-1:1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tr-TR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sum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=0;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j=i+1:n 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tr-TR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sum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tr-TR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sum+A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i,j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)*x(j);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8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x(i)=(1/A(</a:t>
            </a:r>
            <a:r>
              <a:rPr lang="tr-TR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i,i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))*(r(i)-</a:t>
            </a:r>
            <a:r>
              <a:rPr lang="tr-TR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sum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8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disp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800" dirty="0">
                <a:solidFill>
                  <a:srgbClr val="A020F0"/>
                </a:solidFill>
                <a:latin typeface="Courier New" panose="02070309020205020404" pitchFamily="49" charset="0"/>
              </a:rPr>
              <a:t>'Çözüm[x] ='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r>
              <a:rPr lang="tr-TR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disp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(x')</a:t>
            </a:r>
          </a:p>
        </p:txBody>
      </p:sp>
    </p:spTree>
    <p:extLst>
      <p:ext uri="{BB962C8B-B14F-4D97-AF65-F5344CB8AC3E}">
        <p14:creationId xmlns:p14="http://schemas.microsoft.com/office/powerpoint/2010/main" val="93674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Çözümleri İyileştirmek için Teknikler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Kötü koşullanmış sistemlerin çözümünde virgülden sonra daha fazla basamak kullanmak gerekir.</a:t>
            </a:r>
          </a:p>
          <a:p>
            <a:r>
              <a:rPr lang="tr-TR" dirty="0" smtClean="0"/>
              <a:t>Bölüm durumunda olması gereken eleman sıfır olursa, sıfıra bölme durumu ortaya çıkacağından, yer değiştirme uygulanır.</a:t>
            </a:r>
          </a:p>
          <a:p>
            <a:r>
              <a:rPr lang="tr-TR" dirty="0" smtClean="0"/>
              <a:t>Bölüm durumundaki eleman tam olarak sıfır değil de sıfıra yakın bir sayı olursa yuvarlama hataları baskın olur.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405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Gauss-Jordan Yöntemi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Gauss-Jordan yöntemi Gauss eleme yönteminin başka bir şeklidir.</a:t>
            </a:r>
          </a:p>
          <a:p>
            <a:r>
              <a:rPr lang="tr-TR" dirty="0" smtClean="0"/>
              <a:t>Temel fark, </a:t>
            </a:r>
            <a:r>
              <a:rPr lang="tr-TR" dirty="0"/>
              <a:t>Gauss-Jordan </a:t>
            </a:r>
            <a:r>
              <a:rPr lang="tr-TR" dirty="0" smtClean="0"/>
              <a:t>yönteminde bir bilinmeyen elendiğinde sadece alttaki satırlardan değil tüm satırlardan elenir. Böylece,  Gauss-Jordan elemesinin sonucunda üst üçgen matris değil birim matris elde edilir.</a:t>
            </a:r>
          </a:p>
          <a:p>
            <a:r>
              <a:rPr lang="tr-TR" dirty="0" smtClean="0"/>
              <a:t>Ayrıca bütün elemanlar pivot elemanlarına bölünerek </a:t>
            </a:r>
            <a:r>
              <a:rPr lang="tr-TR" dirty="0" err="1" smtClean="0"/>
              <a:t>normalize</a:t>
            </a:r>
            <a:r>
              <a:rPr lang="tr-TR" dirty="0" smtClean="0"/>
              <a:t> edilirler.</a:t>
            </a:r>
          </a:p>
          <a:p>
            <a:r>
              <a:rPr lang="tr-TR" dirty="0" smtClean="0"/>
              <a:t>İşlem bittiğinde çözüm elde edilmiş olur. Geriye doğru yerine koyma gerekmez.</a:t>
            </a:r>
          </a:p>
          <a:p>
            <a:r>
              <a:rPr lang="tr-TR" dirty="0" smtClean="0"/>
              <a:t>Yöntemin anlaşılması açısından bir örnek yapalım.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633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Problem </a:t>
            </a:r>
            <a:r>
              <a:rPr lang="tr-TR" dirty="0" smtClean="0"/>
              <a:t>9.11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tr-TR" dirty="0" smtClean="0"/>
                  <a:t>Problem: Aşağıdaki sistem veriliyor;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r>
                  <a:rPr lang="tr-TR" dirty="0" smtClean="0"/>
                  <a:t>Gauss-Jordan ile çözün</a:t>
                </a:r>
                <a:endParaRPr lang="tr-TR" dirty="0"/>
              </a:p>
              <a:p>
                <a:pPr marL="109728" indent="0">
                  <a:buNone/>
                </a:pPr>
                <a:r>
                  <a:rPr lang="tr-TR" dirty="0" smtClean="0"/>
                  <a:t>Çözüm: </a:t>
                </a:r>
                <a:r>
                  <a:rPr lang="tr-TR" dirty="0"/>
                  <a:t>Önce problem üzerinde bir manipülasyon yapalım.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tr-TR" i="1" dirty="0" smtClean="0">
                    <a:latin typeface="Cambria Math" panose="02040503050406030204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endParaRPr lang="tr-TR" i="1" dirty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tr-TR" i="1" dirty="0" smtClean="0">
                    <a:latin typeface="Cambria Math" panose="02040503050406030204" pitchFamily="18" charset="0"/>
                  </a:rPr>
                  <a:t> 			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+4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tr-TR" dirty="0"/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+4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tr-TR" dirty="0" smtClean="0"/>
                  <a:t>			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tr-TR" i="1" dirty="0">
                    <a:latin typeface="Cambria Math" panose="02040503050406030204" pitchFamily="18" charset="0"/>
                  </a:rPr>
                  <a:t> </a:t>
                </a:r>
                <a:endParaRPr lang="tr-TR" dirty="0"/>
              </a:p>
              <a:p>
                <a:pPr marL="109728" indent="0">
                  <a:buNone/>
                </a:pPr>
                <a:r>
                  <a:rPr lang="tr-TR" dirty="0"/>
                  <a:t>Ardından matris formunda yazalım ve birleşik matrisi oluşturalım.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dirty="0"/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tr-TR" dirty="0"/>
                                  <m:t>4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6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2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                 </m:t>
                      </m:r>
                      <m:m>
                        <m:mPr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tr-TR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tr-TR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tr-TR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tr-TR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4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6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triped Right Arrow 4"/>
          <p:cNvSpPr/>
          <p:nvPr/>
        </p:nvSpPr>
        <p:spPr>
          <a:xfrm>
            <a:off x="3997477" y="4253672"/>
            <a:ext cx="1419367" cy="50496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793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Problem 9.11 Çözümü </a:t>
            </a:r>
            <a:r>
              <a:rPr lang="tr-TR" dirty="0" smtClean="0"/>
              <a:t>Devam: Gauss-Jordan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tr-TR" dirty="0" smtClean="0"/>
              <a:t>Birleşik </a:t>
            </a:r>
            <a:r>
              <a:rPr lang="tr-TR" dirty="0"/>
              <a:t>matrisi oluşturuyoruz.</a:t>
            </a:r>
          </a:p>
          <a:p>
            <a:pPr marL="109728" indent="0">
              <a:buNone/>
            </a:pPr>
            <a:r>
              <a:rPr lang="tr-TR" dirty="0"/>
              <a:t>     1     1    -1    -3</a:t>
            </a:r>
          </a:p>
          <a:p>
            <a:pPr marL="109728" indent="0">
              <a:buNone/>
            </a:pPr>
            <a:r>
              <a:rPr lang="tr-TR" dirty="0"/>
              <a:t>    -3     4     1     1</a:t>
            </a:r>
          </a:p>
          <a:p>
            <a:pPr marL="109728" indent="0">
              <a:buNone/>
            </a:pPr>
            <a:r>
              <a:rPr lang="tr-TR" dirty="0"/>
              <a:t>     6     2     2     2</a:t>
            </a:r>
          </a:p>
          <a:p>
            <a:pPr marL="109728" indent="0">
              <a:buNone/>
            </a:pPr>
            <a:r>
              <a:rPr lang="tr-TR" dirty="0"/>
              <a:t>Ardından ilk satırı, ilk satırın ilk elemanına bölerek </a:t>
            </a:r>
            <a:r>
              <a:rPr lang="tr-TR" dirty="0" err="1"/>
              <a:t>normalize</a:t>
            </a:r>
            <a:r>
              <a:rPr lang="tr-TR" dirty="0"/>
              <a:t> ediyoruz;</a:t>
            </a:r>
          </a:p>
          <a:p>
            <a:pPr marL="109728" indent="0">
              <a:buNone/>
            </a:pPr>
            <a:r>
              <a:rPr lang="tr-TR" dirty="0"/>
              <a:t>ilk eleman zaten 1 olduğu için bir değişiklik olmadı; Çok gerekli değil ama</a:t>
            </a:r>
          </a:p>
          <a:p>
            <a:pPr marL="109728" indent="0">
              <a:buNone/>
            </a:pPr>
            <a:r>
              <a:rPr lang="tr-TR" dirty="0"/>
              <a:t>dilerseniz yazacağınız algoritmalarda buraya kontrol koyabilirsiniz.</a:t>
            </a:r>
          </a:p>
          <a:p>
            <a:pPr marL="109728" indent="0">
              <a:buNone/>
            </a:pPr>
            <a:r>
              <a:rPr lang="tr-TR" dirty="0"/>
              <a:t>     1     1    -1    -3</a:t>
            </a:r>
          </a:p>
          <a:p>
            <a:pPr marL="109728" indent="0">
              <a:buNone/>
            </a:pPr>
            <a:r>
              <a:rPr lang="tr-TR" dirty="0"/>
              <a:t>    -3     4     1     1</a:t>
            </a:r>
          </a:p>
          <a:p>
            <a:pPr marL="109728" indent="0">
              <a:buNone/>
            </a:pPr>
            <a:r>
              <a:rPr lang="tr-TR" dirty="0"/>
              <a:t>     6     2     2     2</a:t>
            </a:r>
          </a:p>
          <a:p>
            <a:pPr marL="109728" indent="0">
              <a:buNone/>
            </a:pPr>
            <a:r>
              <a:rPr lang="tr-TR" dirty="0"/>
              <a:t>Ardından; 2. satırı güncelliyoruz; A(2,:)=A(2,:)-A(2,1)*A(1,:) yani 2. satırdan</a:t>
            </a:r>
          </a:p>
          <a:p>
            <a:pPr marL="109728" indent="0">
              <a:buNone/>
            </a:pPr>
            <a:r>
              <a:rPr lang="tr-TR" dirty="0"/>
              <a:t>2. satırın ilk terimi çarpı 1. satır şeklinde bulduğumuz dizi matrisi çıkarıyoruz</a:t>
            </a:r>
          </a:p>
          <a:p>
            <a:pPr marL="109728" indent="0">
              <a:buNone/>
            </a:pPr>
            <a:r>
              <a:rPr lang="tr-TR" dirty="0"/>
              <a:t>     1     1    -1    -3</a:t>
            </a:r>
          </a:p>
          <a:p>
            <a:pPr marL="109728" indent="0">
              <a:buNone/>
            </a:pPr>
            <a:r>
              <a:rPr lang="tr-TR" dirty="0"/>
              <a:t>     0     7    -2    -8</a:t>
            </a:r>
          </a:p>
          <a:p>
            <a:pPr marL="109728" indent="0">
              <a:buNone/>
            </a:pPr>
            <a:r>
              <a:rPr lang="tr-TR" dirty="0"/>
              <a:t>     6     2     2     2</a:t>
            </a:r>
          </a:p>
          <a:p>
            <a:pPr marL="109728" indent="0">
              <a:buNone/>
            </a:pPr>
            <a:r>
              <a:rPr lang="tr-TR" dirty="0"/>
              <a:t>Daha sonra; aynı işlemi 3. satır için </a:t>
            </a:r>
            <a:r>
              <a:rPr lang="tr-TR" dirty="0" err="1"/>
              <a:t>yapıyoruz.A</a:t>
            </a:r>
            <a:r>
              <a:rPr lang="tr-TR" dirty="0"/>
              <a:t>(3,:)=A(3,:)-A(3,1)*A(1,:)</a:t>
            </a:r>
          </a:p>
          <a:p>
            <a:pPr marL="109728" indent="0">
              <a:buNone/>
            </a:pPr>
            <a:r>
              <a:rPr lang="tr-TR" dirty="0"/>
              <a:t>     1     1    -1    -3</a:t>
            </a:r>
          </a:p>
          <a:p>
            <a:pPr marL="109728" indent="0">
              <a:buNone/>
            </a:pPr>
            <a:r>
              <a:rPr lang="tr-TR" dirty="0"/>
              <a:t>     0     7    -2    -</a:t>
            </a:r>
            <a:r>
              <a:rPr lang="tr-TR" dirty="0" smtClean="0"/>
              <a:t>8</a:t>
            </a:r>
          </a:p>
          <a:p>
            <a:pPr marL="109728" indent="0">
              <a:buNone/>
            </a:pPr>
            <a:r>
              <a:rPr lang="tr-TR" dirty="0" smtClean="0"/>
              <a:t>     0    </a:t>
            </a:r>
            <a:r>
              <a:rPr lang="tr-TR" dirty="0"/>
              <a:t>-4     8    20</a:t>
            </a:r>
          </a:p>
          <a:p>
            <a:pPr marL="109728" indent="0">
              <a:buNone/>
            </a:pPr>
            <a:endParaRPr lang="tr-TR" dirty="0"/>
          </a:p>
          <a:p>
            <a:pPr marL="109728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47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Denklem Sistemlerinin Çözümü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Geçen dersimizde tek bir denklemin köklerini bulma konusunu çalıştık.</a:t>
                </a:r>
              </a:p>
              <a:p>
                <a:r>
                  <a:rPr lang="tr-TR" dirty="0" smtClean="0"/>
                  <a:t>Bu derste denklem sistemlerini tartışacağız. Denklem sistemi dediğimizde genellikle aklımıza gelmesi gereken yapı;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+…+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𝑛𝑥𝑛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tr-TR" baseline="-25000" dirty="0" smtClean="0"/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21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22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+…+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𝑛𝑥𝑛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tr-TR" baseline="-25000" dirty="0" smtClean="0"/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+…+</m:t>
                      </m:r>
                      <m:r>
                        <a:rPr lang="tr-TR" i="1" dirty="0" err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 err="1" smtClean="0">
                          <a:latin typeface="Cambria Math" panose="02040503050406030204" pitchFamily="18" charset="0"/>
                        </a:rPr>
                        <m:t>𝑛𝑛</m:t>
                      </m:r>
                      <m:r>
                        <a:rPr lang="tr-TR" i="1" dirty="0" err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 err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dirty="0" err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i="1" baseline="-25000" dirty="0" err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tr-TR" baseline="-25000" dirty="0" smtClean="0"/>
              </a:p>
              <a:p>
                <a:pPr marL="411480" lvl="1" indent="0">
                  <a:buNone/>
                </a:pPr>
                <a:r>
                  <a:rPr lang="tr-TR" dirty="0" smtClean="0"/>
                  <a:t>Şeklinde bir yapıdır. Bu formdaki denklem sistemlerine doğrusal cebirsel denklem takımları adı verilir. Burada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‘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tr-TR" dirty="0" err="1" smtClean="0"/>
                  <a:t>lar</a:t>
                </a:r>
                <a:r>
                  <a:rPr lang="tr-TR" dirty="0" smtClean="0"/>
                  <a:t> sabit katsayıları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‘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tr-TR" dirty="0" smtClean="0"/>
                  <a:t>ler de sabitleri göstermektedir. Bu tip denklemlerde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3 </m:t>
                    </m:r>
                  </m:oMath>
                </a14:m>
                <a:r>
                  <a:rPr lang="tr-TR" dirty="0" smtClean="0"/>
                  <a:t>ise, denklem sistemi basit tekniklerle çözülebilir. Ancak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&gt;3</m:t>
                    </m:r>
                  </m:oMath>
                </a14:m>
                <a:r>
                  <a:rPr lang="tr-TR" dirty="0" smtClean="0"/>
                  <a:t> durumunda sayısal yöntemlere ve bilgisayarlara gerek duyulur.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672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Problem 9.11 Çözümü Devam: Gauss-Jordan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tr-TR" dirty="0" smtClean="0"/>
              <a:t>Şimdide </a:t>
            </a:r>
            <a:r>
              <a:rPr lang="tr-TR" dirty="0"/>
              <a:t>ikinci satırı, 2. satırın 2. elemanına bölerek </a:t>
            </a:r>
            <a:r>
              <a:rPr lang="tr-TR" dirty="0" err="1"/>
              <a:t>normalize</a:t>
            </a:r>
            <a:r>
              <a:rPr lang="tr-TR" dirty="0"/>
              <a:t> ediyoruz;</a:t>
            </a:r>
          </a:p>
          <a:p>
            <a:pPr marL="109728" indent="0">
              <a:buNone/>
            </a:pPr>
            <a:r>
              <a:rPr lang="tr-TR" dirty="0"/>
              <a:t>    1.0000    1.0000   -1.0000   -3.0000</a:t>
            </a:r>
          </a:p>
          <a:p>
            <a:pPr marL="109728" indent="0">
              <a:buNone/>
            </a:pPr>
            <a:r>
              <a:rPr lang="tr-TR" dirty="0"/>
              <a:t>         0    1.0000   -0.2857   -1.1429</a:t>
            </a:r>
          </a:p>
          <a:p>
            <a:pPr marL="109728" indent="0">
              <a:buNone/>
            </a:pPr>
            <a:r>
              <a:rPr lang="tr-TR" dirty="0"/>
              <a:t>         0   -4.0000    8.0000   20.0000</a:t>
            </a:r>
          </a:p>
          <a:p>
            <a:pPr marL="109728" indent="0">
              <a:buNone/>
            </a:pPr>
            <a:r>
              <a:rPr lang="tr-TR" dirty="0"/>
              <a:t>Ardından; 1. satırı güncelliyoruz; A(1,:)=A(1,:)-A(1,2)*A(2,:) yani 1. satırdan</a:t>
            </a:r>
          </a:p>
          <a:p>
            <a:pPr marL="109728" indent="0">
              <a:buNone/>
            </a:pPr>
            <a:r>
              <a:rPr lang="tr-TR" dirty="0"/>
              <a:t>1. satırın ikinci terimi çarpı 2. satır şeklinde bulduğumuz dizi matrisi çıkarıyoruz</a:t>
            </a:r>
          </a:p>
          <a:p>
            <a:pPr marL="109728" indent="0">
              <a:buNone/>
            </a:pPr>
            <a:r>
              <a:rPr lang="tr-TR" dirty="0"/>
              <a:t>    1.0000         0   -0.7143   -1.8571</a:t>
            </a:r>
          </a:p>
          <a:p>
            <a:pPr marL="109728" indent="0">
              <a:buNone/>
            </a:pPr>
            <a:r>
              <a:rPr lang="tr-TR" dirty="0"/>
              <a:t>         0    1.0000   -0.2857   -1.1429</a:t>
            </a:r>
          </a:p>
          <a:p>
            <a:pPr marL="109728" indent="0">
              <a:buNone/>
            </a:pPr>
            <a:r>
              <a:rPr lang="tr-TR" dirty="0"/>
              <a:t>         0   -4.0000    8.0000   20.0000</a:t>
            </a:r>
          </a:p>
          <a:p>
            <a:pPr marL="109728" indent="0">
              <a:buNone/>
            </a:pPr>
            <a:r>
              <a:rPr lang="tr-TR" dirty="0"/>
              <a:t>Ardından; 3. satırı güncelliyoruz; A(3,:)=A(3,:)-A(3,2)*A(2,:) yani 3. satırdan</a:t>
            </a:r>
          </a:p>
          <a:p>
            <a:pPr marL="109728" indent="0">
              <a:buNone/>
            </a:pPr>
            <a:r>
              <a:rPr lang="tr-TR" dirty="0"/>
              <a:t>3. satırın ikinci terimi çarpı 2. satır şeklinde bulduğumuz dizi matrisi çıkarıyoruz</a:t>
            </a:r>
          </a:p>
          <a:p>
            <a:pPr marL="109728" indent="0">
              <a:buNone/>
            </a:pPr>
            <a:r>
              <a:rPr lang="tr-TR" dirty="0"/>
              <a:t>    1.0000         0   -0.7143   -1.8571</a:t>
            </a:r>
          </a:p>
          <a:p>
            <a:pPr marL="109728" indent="0">
              <a:buNone/>
            </a:pPr>
            <a:r>
              <a:rPr lang="tr-TR" dirty="0"/>
              <a:t>         0    1.0000   -0.2857   -1.1429</a:t>
            </a:r>
          </a:p>
          <a:p>
            <a:pPr marL="109728" indent="0">
              <a:buNone/>
            </a:pPr>
            <a:r>
              <a:rPr lang="tr-TR" dirty="0"/>
              <a:t>         0         0    6.8571   15.4286</a:t>
            </a:r>
          </a:p>
          <a:p>
            <a:pPr marL="109728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965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Problem 9.11 Çözümü Devam: Gauss-Jordan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tr-TR" dirty="0" smtClean="0"/>
              <a:t>Şimdide </a:t>
            </a:r>
            <a:r>
              <a:rPr lang="tr-TR" dirty="0"/>
              <a:t>üçüncü satırı, 3. satırın 3. elemanına bölerek </a:t>
            </a:r>
            <a:r>
              <a:rPr lang="tr-TR" dirty="0" err="1"/>
              <a:t>normalize</a:t>
            </a:r>
            <a:r>
              <a:rPr lang="tr-TR" dirty="0"/>
              <a:t> ediyoruz;</a:t>
            </a:r>
          </a:p>
          <a:p>
            <a:pPr marL="109728" indent="0">
              <a:buNone/>
            </a:pPr>
            <a:r>
              <a:rPr lang="tr-TR" dirty="0"/>
              <a:t>    1.0000         0   -0.7143   -1.8571</a:t>
            </a:r>
          </a:p>
          <a:p>
            <a:pPr marL="109728" indent="0">
              <a:buNone/>
            </a:pPr>
            <a:r>
              <a:rPr lang="tr-TR" dirty="0"/>
              <a:t>         0    1.0000   -0.2857   -1.1429</a:t>
            </a:r>
          </a:p>
          <a:p>
            <a:pPr marL="109728" indent="0">
              <a:buNone/>
            </a:pPr>
            <a:r>
              <a:rPr lang="tr-TR" dirty="0"/>
              <a:t>         0         0    1.0000    2.2500</a:t>
            </a:r>
          </a:p>
          <a:p>
            <a:pPr marL="109728" indent="0">
              <a:buNone/>
            </a:pPr>
            <a:r>
              <a:rPr lang="tr-TR" dirty="0"/>
              <a:t>Ardından; 1. satırı güncelliyoruz; A(1,:)=A(1,:)-A(1,3)*A(3,:) yani 1. satırdan</a:t>
            </a:r>
          </a:p>
          <a:p>
            <a:pPr marL="109728" indent="0">
              <a:buNone/>
            </a:pPr>
            <a:r>
              <a:rPr lang="tr-TR" dirty="0"/>
              <a:t>1. satırın üçüncü terimi çarpı 3. satır şeklinde bulduğumuz dizi matrisi çıkarıyoruz</a:t>
            </a:r>
          </a:p>
          <a:p>
            <a:pPr marL="109728" indent="0">
              <a:buNone/>
            </a:pPr>
            <a:r>
              <a:rPr lang="tr-TR" dirty="0"/>
              <a:t>    1.0000         0         0   -0.2500</a:t>
            </a:r>
          </a:p>
          <a:p>
            <a:pPr marL="109728" indent="0">
              <a:buNone/>
            </a:pPr>
            <a:r>
              <a:rPr lang="tr-TR" dirty="0"/>
              <a:t>         0    1.0000   -0.2857   -1.1429</a:t>
            </a:r>
          </a:p>
          <a:p>
            <a:pPr marL="109728" indent="0">
              <a:buNone/>
            </a:pPr>
            <a:r>
              <a:rPr lang="tr-TR" dirty="0"/>
              <a:t>         0         0    1.0000    2.2500</a:t>
            </a:r>
          </a:p>
          <a:p>
            <a:pPr marL="109728" indent="0">
              <a:buNone/>
            </a:pPr>
            <a:r>
              <a:rPr lang="tr-TR" dirty="0"/>
              <a:t>Ardından; 2. satırı güncelliyoruz; A(2,:)=A(2,:)-A(2,3)*A(3,:) yani 2. satırdan</a:t>
            </a:r>
          </a:p>
          <a:p>
            <a:pPr marL="109728" indent="0">
              <a:buNone/>
            </a:pPr>
            <a:r>
              <a:rPr lang="tr-TR" dirty="0"/>
              <a:t>2. satırın üçüncü terimi çarpı 3. satır şeklinde bulduğumuz dizi matrisi çıkarıyoruz</a:t>
            </a:r>
          </a:p>
          <a:p>
            <a:pPr marL="109728" indent="0">
              <a:buNone/>
            </a:pPr>
            <a:r>
              <a:rPr lang="tr-TR" dirty="0"/>
              <a:t>    1.0000         0         0   -0.2500</a:t>
            </a:r>
          </a:p>
          <a:p>
            <a:pPr marL="109728" indent="0">
              <a:buNone/>
            </a:pPr>
            <a:r>
              <a:rPr lang="tr-TR" dirty="0"/>
              <a:t>         0    1.0000         0   -0.5000</a:t>
            </a:r>
          </a:p>
          <a:p>
            <a:pPr marL="109728" indent="0">
              <a:buNone/>
            </a:pPr>
            <a:r>
              <a:rPr lang="tr-TR" dirty="0"/>
              <a:t>         0         0    1.0000    2.2500</a:t>
            </a:r>
          </a:p>
          <a:p>
            <a:pPr marL="109728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4187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Problem 9.11 Çözümü Devam: Gauss-Jordan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tr-TR" dirty="0" smtClean="0"/>
              <a:t>2</a:t>
            </a:r>
            <a:r>
              <a:rPr lang="tr-TR" dirty="0"/>
              <a:t>. satırın üçüncü terimi çarpı 3. satır şeklinde bulduğumuz dizi matrisi çıkarıyoruz</a:t>
            </a:r>
          </a:p>
          <a:p>
            <a:pPr marL="109728" indent="0">
              <a:buNone/>
            </a:pPr>
            <a:r>
              <a:rPr lang="tr-TR" dirty="0"/>
              <a:t>    1.0000         0         0   -0.2500</a:t>
            </a:r>
          </a:p>
          <a:p>
            <a:pPr marL="109728" indent="0">
              <a:buNone/>
            </a:pPr>
            <a:r>
              <a:rPr lang="tr-TR" dirty="0"/>
              <a:t>         0    1.0000         0   -0.5000</a:t>
            </a:r>
          </a:p>
          <a:p>
            <a:pPr marL="109728" indent="0">
              <a:buNone/>
            </a:pPr>
            <a:r>
              <a:rPr lang="tr-TR" dirty="0"/>
              <a:t>         0         0    1.0000    2.2500</a:t>
            </a:r>
          </a:p>
          <a:p>
            <a:pPr marL="109728" indent="0">
              <a:buNone/>
            </a:pPr>
            <a:r>
              <a:rPr lang="tr-TR" dirty="0"/>
              <a:t>Sol taraf birim vektör haline dönüştüğüne göre, sağ taraf</a:t>
            </a:r>
          </a:p>
          <a:p>
            <a:pPr marL="109728" indent="0">
              <a:buNone/>
            </a:pPr>
            <a:r>
              <a:rPr lang="tr-TR" dirty="0"/>
              <a:t>Çözüm vektörü x=</a:t>
            </a:r>
          </a:p>
          <a:p>
            <a:pPr marL="109728" indent="0">
              <a:buNone/>
            </a:pPr>
            <a:r>
              <a:rPr lang="tr-TR" dirty="0"/>
              <a:t>   -0.2500</a:t>
            </a:r>
          </a:p>
          <a:p>
            <a:pPr marL="109728" indent="0">
              <a:buNone/>
            </a:pPr>
            <a:r>
              <a:rPr lang="tr-TR" dirty="0"/>
              <a:t>   -0.5000</a:t>
            </a:r>
          </a:p>
          <a:p>
            <a:pPr marL="109728" indent="0">
              <a:buNone/>
            </a:pPr>
            <a:r>
              <a:rPr lang="tr-TR" dirty="0"/>
              <a:t>    2.2500</a:t>
            </a:r>
          </a:p>
          <a:p>
            <a:pPr marL="109728" indent="0">
              <a:buNone/>
            </a:pPr>
            <a:r>
              <a:rPr lang="tr-TR" dirty="0"/>
              <a:t>şeklinde bulunur.</a:t>
            </a:r>
          </a:p>
          <a:p>
            <a:pPr marL="109728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048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9802"/>
            <a:ext cx="10972800" cy="50618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Gauss-Jordan için Bilgisayar algoritması</a:t>
            </a:r>
            <a:endParaRPr lang="tr-TR" dirty="0"/>
          </a:p>
        </p:txBody>
      </p:sp>
      <p:sp>
        <p:nvSpPr>
          <p:cNvPr id="5" name="Rectangle 4"/>
          <p:cNvSpPr/>
          <p:nvPr/>
        </p:nvSpPr>
        <p:spPr>
          <a:xfrm>
            <a:off x="632012" y="856357"/>
            <a:ext cx="1110727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%Gauss-Jordan </a:t>
            </a:r>
          </a:p>
          <a:p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clear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;clc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%A matrisini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yazýn</a:t>
            </a:r>
            <a:endParaRPr lang="tr-TR" sz="16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pt-B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A=[1 1 -1;-3 4 1;6 2 2];</a:t>
            </a:r>
          </a:p>
          <a:p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%r matrisini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yazýn</a:t>
            </a:r>
            <a:endParaRPr lang="tr-TR" sz="16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r=[-3;1;2];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N=size(A);n=N(1);l=</a:t>
            </a:r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length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(r);</a:t>
            </a:r>
          </a:p>
          <a:p>
            <a:r>
              <a:rPr lang="tr-TR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n~=l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msgbox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'A matrisi ile r matrisinin </a:t>
            </a:r>
            <a:r>
              <a:rPr lang="tr-TR" sz="1600" dirty="0" err="1">
                <a:solidFill>
                  <a:srgbClr val="A020F0"/>
                </a:solidFill>
                <a:latin typeface="Courier New" panose="02070309020205020404" pitchFamily="49" charset="0"/>
              </a:rPr>
              <a:t>boylarý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A020F0"/>
                </a:solidFill>
                <a:latin typeface="Courier New" panose="02070309020205020404" pitchFamily="49" charset="0"/>
              </a:rPr>
              <a:t>eþit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A020F0"/>
                </a:solidFill>
                <a:latin typeface="Courier New" panose="02070309020205020404" pitchFamily="49" charset="0"/>
              </a:rPr>
              <a:t>deðil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'Hata'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sz="1600" dirty="0" err="1">
                <a:solidFill>
                  <a:srgbClr val="A020F0"/>
                </a:solidFill>
                <a:latin typeface="Courier New" panose="02070309020205020404" pitchFamily="49" charset="0"/>
              </a:rPr>
              <a:t>error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tr-TR" sz="1600" dirty="0">
                <a:solidFill>
                  <a:srgbClr val="0000FF"/>
                </a:solidFill>
                <a:latin typeface="Courier New" panose="02070309020205020404" pitchFamily="49" charset="0"/>
              </a:rPr>
              <a:t>break</a:t>
            </a:r>
          </a:p>
          <a:p>
            <a:r>
              <a:rPr lang="tr-TR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16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B=A;A=[A r]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%; % Buralardaki ;ile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baþlayan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kýsmý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kaldýrýrsanýz</a:t>
            </a:r>
            <a:endParaRPr lang="tr-TR" sz="16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%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algoritmanýn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nasýl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çalýþtýðýna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dair daha iyi fikriniz olabilir</a:t>
            </a:r>
          </a:p>
          <a:p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% her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yaptýðý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iþi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command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windowa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yazar</a:t>
            </a:r>
          </a:p>
          <a:p>
            <a:r>
              <a:rPr lang="tr-TR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i=1:n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A(i,:)=A(i,:)/A(</a:t>
            </a:r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i,i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%;% Buralardaki ;ile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baþlayan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kýsmý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kaldýr</a:t>
            </a:r>
            <a:endParaRPr lang="tr-TR" sz="16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tr-TR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j=1:n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tr-TR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j==i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</a:t>
            </a:r>
            <a:r>
              <a:rPr lang="tr-TR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continue</a:t>
            </a:r>
            <a:endParaRPr lang="tr-TR" sz="16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tr-TR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16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A(j,:)=A(j,:)-A(</a:t>
            </a:r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j,i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)*A(i,:)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%; % Buralardaki ;ile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baþlayan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kýsmý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kaldýr</a:t>
            </a:r>
            <a:endParaRPr lang="tr-TR" sz="16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tr-TR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16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16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x=A(:,n+1</a:t>
            </a:r>
            <a:r>
              <a:rPr lang="tr-TR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r>
              <a:rPr lang="tr-TR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disp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'Çözüm vektörü x='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disp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(x)</a:t>
            </a:r>
          </a:p>
        </p:txBody>
      </p:sp>
    </p:spTree>
    <p:extLst>
      <p:ext uri="{BB962C8B-B14F-4D97-AF65-F5344CB8AC3E}">
        <p14:creationId xmlns:p14="http://schemas.microsoft.com/office/powerpoint/2010/main" val="234956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Gauss-</a:t>
            </a:r>
            <a:r>
              <a:rPr lang="tr-TR" dirty="0" err="1" smtClean="0"/>
              <a:t>Siedel</a:t>
            </a:r>
            <a:r>
              <a:rPr lang="tr-TR" dirty="0" smtClean="0"/>
              <a:t> Yöntemi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tr-TR" dirty="0" smtClean="0"/>
                  <a:t>Gauss-</a:t>
                </a:r>
                <a:r>
                  <a:rPr lang="tr-TR" dirty="0" err="1" smtClean="0"/>
                  <a:t>Siedel</a:t>
                </a:r>
                <a:r>
                  <a:rPr lang="tr-TR" dirty="0"/>
                  <a:t> </a:t>
                </a:r>
                <a:r>
                  <a:rPr lang="tr-TR" dirty="0" err="1" smtClean="0"/>
                  <a:t>iteratif</a:t>
                </a:r>
                <a:r>
                  <a:rPr lang="tr-TR" dirty="0" smtClean="0"/>
                  <a:t> bir yöntemdir.</a:t>
                </a:r>
              </a:p>
              <a:p>
                <a:r>
                  <a:rPr lang="tr-TR" dirty="0" err="1" smtClean="0"/>
                  <a:t>İteratif</a:t>
                </a:r>
                <a:r>
                  <a:rPr lang="tr-TR" dirty="0" smtClean="0"/>
                  <a:t> ve yaklaşık çözümler, bu noktaya kadar anlatılan eleme yöntemlerine bir alternatif olarak ortaya çıkmışlardır.</a:t>
                </a:r>
              </a:p>
              <a:p>
                <a:r>
                  <a:rPr lang="tr-TR" dirty="0" smtClean="0"/>
                  <a:t>Gauss-</a:t>
                </a:r>
                <a:r>
                  <a:rPr lang="tr-TR" dirty="0" err="1" smtClean="0"/>
                  <a:t>Siedel</a:t>
                </a:r>
                <a:r>
                  <a:rPr lang="tr-TR" dirty="0" smtClean="0"/>
                  <a:t> yöntemi en çok kullanılan </a:t>
                </a:r>
                <a:r>
                  <a:rPr lang="tr-TR" dirty="0" err="1"/>
                  <a:t>iteratif</a:t>
                </a:r>
                <a:r>
                  <a:rPr lang="tr-TR" dirty="0"/>
                  <a:t> </a:t>
                </a:r>
                <a:r>
                  <a:rPr lang="tr-TR" dirty="0" smtClean="0"/>
                  <a:t> </a:t>
                </a:r>
                <a:r>
                  <a:rPr lang="tr-TR" dirty="0"/>
                  <a:t>yöntemdir</a:t>
                </a:r>
                <a:r>
                  <a:rPr lang="tr-TR" dirty="0" smtClean="0"/>
                  <a:t>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n denklemden oluşan bir sistemi ele alalım. Şöyle ki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]{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}={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Yöntemi anlatma kolaylığı açısından kendimizi 3’e 3’lük bir sistem ile sınırlayalım. Eğer köşegen elemanların hepsi sıfırdan farklıysa 1. denklemden x</a:t>
                </a:r>
                <a:r>
                  <a:rPr lang="tr-TR" baseline="-25000" dirty="0" smtClean="0"/>
                  <a:t>1</a:t>
                </a:r>
                <a:r>
                  <a:rPr lang="tr-TR" dirty="0" smtClean="0"/>
                  <a:t>’i 2. denklemden x</a:t>
                </a:r>
                <a:r>
                  <a:rPr lang="tr-TR" baseline="-25000" dirty="0" smtClean="0"/>
                  <a:t>2</a:t>
                </a:r>
                <a:r>
                  <a:rPr lang="tr-TR" dirty="0" smtClean="0"/>
                  <a:t>’yi ve 3. denklemden x</a:t>
                </a:r>
                <a:r>
                  <a:rPr lang="tr-TR" baseline="-25000" dirty="0" smtClean="0"/>
                  <a:t>3</a:t>
                </a:r>
                <a:r>
                  <a:rPr lang="tr-TR" dirty="0" smtClean="0"/>
                  <a:t>’ü çözebiliriz. Şöyle ki;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793" r="-72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739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Gauss-</a:t>
            </a:r>
            <a:r>
              <a:rPr lang="tr-TR" dirty="0" err="1" smtClean="0"/>
              <a:t>Siedel</a:t>
            </a:r>
            <a:r>
              <a:rPr lang="tr-TR" dirty="0" smtClean="0"/>
              <a:t> Yöntemi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Denklemler elde edildikten sonra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tr-TR" dirty="0" smtClean="0"/>
                  <a:t>’den başlayarak denklemler bulunur.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tr-TR" dirty="0" smtClean="0"/>
                  <a:t> için ilk değerler kolaylık açısından sıfır seçilebilir. Bu durumda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den>
                    </m:f>
                  </m:oMath>
                </a14:m>
                <a:r>
                  <a:rPr lang="tr-TR" dirty="0" smtClean="0"/>
                  <a:t> olur.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tr-TR" dirty="0" smtClean="0"/>
                  <a:t>’ bulunan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tr-TR" dirty="0" smtClean="0"/>
                  <a:t> değeri ve tahmin edilen (0)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tr-TR" dirty="0" smtClean="0"/>
                  <a:t> değeriyle hesaplanır.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tr-TR" dirty="0" smtClean="0"/>
                  <a:t>’e sıra geldiğinde yine hesaplanan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tr-TR" dirty="0" smtClean="0"/>
                  <a:t> değerleri yerine konularak </a:t>
                </a:r>
                <a:r>
                  <a:rPr lang="tr-TR" dirty="0" err="1" smtClean="0"/>
                  <a:t>iterasyonun</a:t>
                </a:r>
                <a:r>
                  <a:rPr lang="tr-TR" dirty="0" smtClean="0"/>
                  <a:t> birinci adımı tamamlanmış olur. Ardından ikinci kez, üçüncü kez, bağıl hata değeri arzulanan hedefe ulaşılıncaya değin sürece devam edilir. 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r="-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765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Gauss-</a:t>
            </a:r>
            <a:r>
              <a:rPr lang="tr-TR" dirty="0" err="1" smtClean="0"/>
              <a:t>Seidel</a:t>
            </a:r>
            <a:r>
              <a:rPr lang="tr-TR" dirty="0" smtClean="0"/>
              <a:t> Yöntem Örnek Problem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85" t="59084" r="59188"/>
          <a:stretch/>
        </p:blipFill>
        <p:spPr>
          <a:xfrm>
            <a:off x="754148" y="3267636"/>
            <a:ext cx="3535464" cy="21918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9247" y="1102658"/>
            <a:ext cx="10838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Daha önce diğer yöntemler ile çözdüğümüz aşağıdaki örneği bir de Gauss-</a:t>
            </a:r>
            <a:r>
              <a:rPr lang="tr-TR" sz="2000" dirty="0" err="1" smtClean="0"/>
              <a:t>Seidel</a:t>
            </a:r>
            <a:r>
              <a:rPr lang="tr-TR" sz="2000" dirty="0" smtClean="0"/>
              <a:t> ile çözelim. Diğer çözümlerden çözümün x</a:t>
            </a:r>
            <a:r>
              <a:rPr lang="tr-TR" sz="2000" baseline="-25000" dirty="0" smtClean="0"/>
              <a:t>1</a:t>
            </a:r>
            <a:r>
              <a:rPr lang="tr-TR" sz="2000" dirty="0" smtClean="0"/>
              <a:t>=3 x</a:t>
            </a:r>
            <a:r>
              <a:rPr lang="tr-TR" sz="2000" baseline="-25000" dirty="0" smtClean="0"/>
              <a:t>2</a:t>
            </a:r>
            <a:r>
              <a:rPr lang="tr-TR" sz="2000" dirty="0" smtClean="0"/>
              <a:t>=-2.5 ve x</a:t>
            </a:r>
            <a:r>
              <a:rPr lang="tr-TR" sz="2000" baseline="-25000" dirty="0" smtClean="0"/>
              <a:t>3</a:t>
            </a:r>
            <a:r>
              <a:rPr lang="tr-TR" sz="2000" dirty="0" smtClean="0"/>
              <a:t>=7 olduğunu hatırlayalım</a:t>
            </a:r>
            <a:endParaRPr lang="tr-TR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4" t="21598" r="55917" b="56563"/>
          <a:stretch/>
        </p:blipFill>
        <p:spPr>
          <a:xfrm>
            <a:off x="691394" y="1922929"/>
            <a:ext cx="3813369" cy="11698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3730" y="2909039"/>
            <a:ext cx="10838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Çözüm: öncelikle denklemleri düzenliyoruz.</a:t>
            </a:r>
            <a:endParaRPr lang="tr-TR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0601" y="4087907"/>
            <a:ext cx="3953436" cy="927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7152" y="4901012"/>
            <a:ext cx="6252883" cy="8722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0247" y="5701553"/>
            <a:ext cx="7301753" cy="96818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04485" y="3553617"/>
            <a:ext cx="52379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/>
              <a:t>çözüme x</a:t>
            </a:r>
            <a:r>
              <a:rPr lang="tr-TR" sz="2800" baseline="-25000" dirty="0" smtClean="0"/>
              <a:t>2</a:t>
            </a:r>
            <a:r>
              <a:rPr lang="tr-TR" sz="2800" dirty="0" smtClean="0"/>
              <a:t>=0 </a:t>
            </a:r>
            <a:r>
              <a:rPr lang="tr-TR" sz="2800" dirty="0"/>
              <a:t>ve </a:t>
            </a:r>
            <a:r>
              <a:rPr lang="tr-TR" sz="2800" dirty="0" smtClean="0"/>
              <a:t>x</a:t>
            </a:r>
            <a:r>
              <a:rPr lang="tr-TR" sz="2800" baseline="-25000" dirty="0" smtClean="0"/>
              <a:t>3</a:t>
            </a:r>
            <a:r>
              <a:rPr lang="tr-TR" sz="2800" dirty="0" smtClean="0"/>
              <a:t>=0 ile başlıyoruz.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24095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Gauss-</a:t>
            </a:r>
            <a:r>
              <a:rPr lang="tr-TR" dirty="0" err="1"/>
              <a:t>Seidel</a:t>
            </a:r>
            <a:r>
              <a:rPr lang="tr-TR" dirty="0"/>
              <a:t> Yöntem Örnek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Aynı adımları ikinci </a:t>
                </a:r>
                <a:r>
                  <a:rPr lang="tr-TR" dirty="0" err="1" smtClean="0"/>
                  <a:t>iterasyonda</a:t>
                </a:r>
                <a:r>
                  <a:rPr lang="tr-TR" dirty="0" smtClean="0"/>
                  <a:t> tekrarlıyoruz.</a:t>
                </a:r>
              </a:p>
              <a:p>
                <a:endParaRPr lang="tr-TR" dirty="0"/>
              </a:p>
              <a:p>
                <a:endParaRPr lang="tr-TR" dirty="0" smtClean="0"/>
              </a:p>
              <a:p>
                <a:endParaRPr lang="tr-TR" dirty="0"/>
              </a:p>
              <a:p>
                <a:endParaRPr lang="tr-TR" dirty="0" smtClean="0"/>
              </a:p>
              <a:p>
                <a:endParaRPr lang="tr-TR" dirty="0"/>
              </a:p>
              <a:p>
                <a:endParaRPr lang="tr-TR" dirty="0" smtClean="0"/>
              </a:p>
              <a:p>
                <a:r>
                  <a:rPr lang="tr-TR" dirty="0" smtClean="0"/>
                  <a:t>Şimdi sonuçları bildiğimiz için gerçek hatayı bulabildik ama gerçekte bağıl hata kullanmamız gerekir.</a:t>
                </a:r>
              </a:p>
              <a:p>
                <a:endParaRPr lang="tr-TR" dirty="0"/>
              </a:p>
              <a:p>
                <a:endParaRPr lang="tr-TR" dirty="0" smtClean="0"/>
              </a:p>
              <a:p>
                <a:r>
                  <a:rPr lang="tr-TR" dirty="0" smtClean="0"/>
                  <a:t>x</a:t>
                </a:r>
                <a:r>
                  <a:rPr lang="tr-TR" baseline="-25000" dirty="0" smtClean="0"/>
                  <a:t>2</a:t>
                </a:r>
                <a:r>
                  <a:rPr lang="tr-TR" dirty="0" smtClean="0"/>
                  <a:t> </a:t>
                </a:r>
                <a:r>
                  <a:rPr lang="tr-TR" dirty="0"/>
                  <a:t>ve </a:t>
                </a:r>
                <a:r>
                  <a:rPr lang="tr-TR" dirty="0" smtClean="0"/>
                  <a:t>x</a:t>
                </a:r>
                <a:r>
                  <a:rPr lang="tr-TR" baseline="-25000" dirty="0" smtClean="0"/>
                  <a:t>3</a:t>
                </a:r>
                <a:r>
                  <a:rPr lang="tr-TR" dirty="0"/>
                  <a:t> </a:t>
                </a:r>
                <a:r>
                  <a:rPr lang="tr-TR" dirty="0" smtClean="0"/>
                  <a:t>için hatalar ise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=%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11.8</m:t>
                    </m:r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,3</m:t>
                            </m:r>
                          </m:sub>
                        </m:sSub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=%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0.076</m:t>
                    </m:r>
                  </m:oMath>
                </a14:m>
                <a:r>
                  <a:rPr lang="tr-TR" dirty="0"/>
                  <a:t> </a:t>
                </a:r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49" b="58371"/>
          <a:stretch/>
        </p:blipFill>
        <p:spPr>
          <a:xfrm>
            <a:off x="719504" y="1667435"/>
            <a:ext cx="9178572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5413" r="39226" b="22188"/>
          <a:stretch/>
        </p:blipFill>
        <p:spPr>
          <a:xfrm>
            <a:off x="607445" y="4908176"/>
            <a:ext cx="5578202" cy="76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8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Gauss-</a:t>
            </a:r>
            <a:r>
              <a:rPr lang="tr-TR" dirty="0" err="1" smtClean="0"/>
              <a:t>Seidel</a:t>
            </a:r>
            <a:r>
              <a:rPr lang="tr-TR" dirty="0" smtClean="0"/>
              <a:t> Problem 11.7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tr-TR" dirty="0" smtClean="0"/>
                  <a:t>Problem: Aşağıda matris formunda verilen problemi bağıl hata %5’in altında olacak şekilde Gauss-</a:t>
                </a:r>
                <a:r>
                  <a:rPr lang="tr-TR" dirty="0" err="1" smtClean="0"/>
                  <a:t>Seidel</a:t>
                </a:r>
                <a:r>
                  <a:rPr lang="tr-TR" dirty="0" smtClean="0"/>
                  <a:t> yöntemi ile çözünüz.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200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500+2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200+5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30+5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033213"/>
              </p:ext>
            </p:extLst>
          </p:nvPr>
        </p:nvGraphicFramePr>
        <p:xfrm>
          <a:off x="4085572" y="3550024"/>
          <a:ext cx="6505575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Worksheet" r:id="rId4" imgW="6505575" imgH="2343126" progId="Excel.Sheet.12">
                  <p:embed/>
                </p:oleObj>
              </mc:Choice>
              <mc:Fallback>
                <p:oleObj name="Worksheet" r:id="rId4" imgW="6505575" imgH="234312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5572" y="3550024"/>
                        <a:ext cx="6505575" cy="2343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891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Paketler ve Kütüphanelerle Doğrusal Cebirsel Denklemler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]{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}={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tr-TR" dirty="0" smtClean="0"/>
                  <a:t> şeklinde verilen problemin çözümünün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{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}=</m:t>
                    </m:r>
                    <m:sSup>
                      <m:sSup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tr-TR" i="1" dirty="0">
                        <a:latin typeface="Cambria Math" panose="02040503050406030204" pitchFamily="18" charset="0"/>
                      </a:rPr>
                      <m:t>{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tr-TR" dirty="0" smtClean="0"/>
                  <a:t> olduğunu biliyoruz. Excel’de matris tersini ve matris çarpımı işlemlerini kullanarak çözebiliriz. İngilizce </a:t>
                </a:r>
                <a:r>
                  <a:rPr lang="tr-TR" dirty="0" err="1" smtClean="0"/>
                  <a:t>excelde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minverse</a:t>
                </a:r>
                <a:r>
                  <a:rPr lang="tr-TR" dirty="0" smtClean="0"/>
                  <a:t> ve </a:t>
                </a:r>
                <a:r>
                  <a:rPr lang="tr-TR" dirty="0" err="1" smtClean="0"/>
                  <a:t>mmult</a:t>
                </a:r>
                <a:r>
                  <a:rPr lang="tr-TR" dirty="0" smtClean="0"/>
                  <a:t> fonksiyonları; Türkçe </a:t>
                </a:r>
                <a:r>
                  <a:rPr lang="tr-TR" dirty="0" err="1" smtClean="0"/>
                  <a:t>excelde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dizey_ters</a:t>
                </a:r>
                <a:r>
                  <a:rPr lang="tr-TR" dirty="0" smtClean="0"/>
                  <a:t> ve </a:t>
                </a:r>
                <a:r>
                  <a:rPr lang="tr-TR" dirty="0" err="1" smtClean="0"/>
                  <a:t>dçarp</a:t>
                </a:r>
                <a:r>
                  <a:rPr lang="tr-TR" dirty="0" smtClean="0"/>
                  <a:t> şeklindedir.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Not: </a:t>
                </a:r>
                <a:r>
                  <a:rPr lang="tr-TR" dirty="0" err="1"/>
                  <a:t>excelde</a:t>
                </a:r>
                <a:r>
                  <a:rPr lang="tr-TR" dirty="0"/>
                  <a:t> </a:t>
                </a:r>
                <a:r>
                  <a:rPr lang="tr-TR" dirty="0" smtClean="0"/>
                  <a:t>matris işlemleri yaparken; yapılacak işlemin kapsayacağı kadar hücre seçilir ve </a:t>
                </a:r>
                <a:r>
                  <a:rPr lang="tr-TR" dirty="0" err="1" smtClean="0"/>
                  <a:t>ctrl+shift+enter</a:t>
                </a:r>
                <a:r>
                  <a:rPr lang="tr-TR" dirty="0" smtClean="0"/>
                  <a:t> tuşlarına basılır.</a:t>
                </a:r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482" y="3559979"/>
            <a:ext cx="7760399" cy="30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4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Denklem Sistemlerinin Çözümü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3 </m:t>
                    </m:r>
                  </m:oMath>
                </a14:m>
                <a:r>
                  <a:rPr lang="tr-TR" dirty="0" smtClean="0"/>
                  <a:t>olan </a:t>
                </a:r>
                <a:r>
                  <a:rPr lang="tr-TR" dirty="0"/>
                  <a:t>denklem </a:t>
                </a:r>
                <a:r>
                  <a:rPr lang="tr-TR" dirty="0" smtClean="0"/>
                  <a:t>sistemleri için basit teknikler</a:t>
                </a:r>
              </a:p>
              <a:p>
                <a:pPr lvl="1"/>
                <a:r>
                  <a:rPr lang="tr-TR" dirty="0" smtClean="0"/>
                  <a:t>Grafik Yöntem</a:t>
                </a:r>
              </a:p>
              <a:p>
                <a:pPr lvl="1"/>
                <a:r>
                  <a:rPr lang="tr-TR" dirty="0" smtClean="0"/>
                  <a:t>Determinantlar ve </a:t>
                </a:r>
                <a:r>
                  <a:rPr lang="tr-TR" dirty="0" err="1" smtClean="0"/>
                  <a:t>Kramer</a:t>
                </a:r>
                <a:r>
                  <a:rPr lang="tr-TR" dirty="0" smtClean="0"/>
                  <a:t> Kuralı</a:t>
                </a:r>
              </a:p>
              <a:p>
                <a:pPr lvl="1"/>
                <a:r>
                  <a:rPr lang="tr-TR" dirty="0" smtClean="0"/>
                  <a:t>Bilinmeyenlerin Elenmesi</a:t>
                </a:r>
              </a:p>
              <a:p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&gt;3</m:t>
                    </m:r>
                  </m:oMath>
                </a14:m>
                <a:r>
                  <a:rPr lang="tr-TR" dirty="0"/>
                  <a:t> olan denklem sistemleri için </a:t>
                </a:r>
                <a:r>
                  <a:rPr lang="tr-TR" dirty="0" smtClean="0"/>
                  <a:t>teknikler</a:t>
                </a:r>
              </a:p>
              <a:p>
                <a:pPr lvl="1"/>
                <a:r>
                  <a:rPr lang="tr-TR" dirty="0" smtClean="0"/>
                  <a:t>Basit Gauss Eleme Yöntemi</a:t>
                </a:r>
              </a:p>
              <a:p>
                <a:pPr lvl="2"/>
                <a:r>
                  <a:rPr lang="tr-TR" dirty="0" smtClean="0"/>
                  <a:t>Eleme yöntemlerinde karşılaşılabilecek tuzaklar</a:t>
                </a:r>
              </a:p>
              <a:p>
                <a:pPr lvl="2"/>
                <a:r>
                  <a:rPr lang="tr-TR" dirty="0" smtClean="0"/>
                  <a:t>Tuzaklardan kaçınma ve çözümleri iyileştirme teknikleri</a:t>
                </a:r>
              </a:p>
              <a:p>
                <a:pPr lvl="2"/>
                <a:r>
                  <a:rPr lang="tr-TR" dirty="0" smtClean="0"/>
                  <a:t>Gauss Eleme için bilgisayar algoritması</a:t>
                </a:r>
              </a:p>
              <a:p>
                <a:pPr lvl="1"/>
                <a:r>
                  <a:rPr lang="tr-TR" dirty="0" smtClean="0"/>
                  <a:t>Gauss-Jordan Eleme Yöntemi</a:t>
                </a:r>
              </a:p>
              <a:p>
                <a:pPr lvl="1"/>
                <a:r>
                  <a:rPr lang="tr-TR" dirty="0" smtClean="0"/>
                  <a:t>Gauss-</a:t>
                </a:r>
                <a:r>
                  <a:rPr lang="tr-TR" dirty="0" err="1" smtClean="0"/>
                  <a:t>Seidel</a:t>
                </a:r>
                <a:r>
                  <a:rPr lang="tr-TR" dirty="0" smtClean="0"/>
                  <a:t> Yöntemi</a:t>
                </a:r>
              </a:p>
              <a:p>
                <a:pPr lvl="1"/>
                <a:r>
                  <a:rPr lang="tr-TR" dirty="0" smtClean="0"/>
                  <a:t>Kütüphaneler ve Paket Programlar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046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 Problem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91986"/>
                <a:ext cx="10972800" cy="1497426"/>
              </a:xfrm>
            </p:spPr>
            <p:txBody>
              <a:bodyPr/>
              <a:lstStyle/>
              <a:p>
                <a:r>
                  <a:rPr lang="tr-TR" dirty="0"/>
                  <a:t>Bir önce çözdüğümüz problemi </a:t>
                </a:r>
                <a:r>
                  <a:rPr lang="tr-TR" dirty="0" err="1"/>
                  <a:t>excel’de</a:t>
                </a:r>
                <a:r>
                  <a:rPr lang="tr-TR" dirty="0"/>
                  <a:t> matris tersini kullanarak çözelim</a:t>
                </a:r>
                <a:r>
                  <a:rPr lang="tr-TR" dirty="0" smtClean="0"/>
                  <a:t>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200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91986"/>
                <a:ext cx="10972800" cy="1497426"/>
              </a:xfrm>
              <a:blipFill rotWithShape="0">
                <a:blip r:embed="rId3"/>
                <a:stretch>
                  <a:fillRect t="-326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926394"/>
              </p:ext>
            </p:extLst>
          </p:nvPr>
        </p:nvGraphicFramePr>
        <p:xfrm>
          <a:off x="4160838" y="3286125"/>
          <a:ext cx="4724400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Worksheet" r:id="rId4" imgW="4724485" imgH="2466806" progId="Excel.Sheet.12">
                  <p:embed/>
                </p:oleObj>
              </mc:Choice>
              <mc:Fallback>
                <p:oleObj name="Worksheet" r:id="rId4" imgW="4724485" imgH="246680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60838" y="3286125"/>
                        <a:ext cx="4724400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279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Matlab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1985"/>
            <a:ext cx="10972800" cy="5477756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tr-TR" dirty="0" err="1"/>
              <a:t>Matlab'de</a:t>
            </a:r>
            <a:r>
              <a:rPr lang="tr-TR" dirty="0"/>
              <a:t> matrisler aşağıdaki gibi yazılır</a:t>
            </a:r>
            <a:r>
              <a:rPr lang="tr-TR" dirty="0" smtClean="0"/>
              <a:t>. Eğer </a:t>
            </a:r>
            <a:r>
              <a:rPr lang="tr-TR" dirty="0"/>
              <a:t>ifadenin arkasını ";" ile kapatmazsanız</a:t>
            </a:r>
            <a:r>
              <a:rPr lang="tr-TR" dirty="0" smtClean="0"/>
              <a:t>, matris </a:t>
            </a:r>
            <a:r>
              <a:rPr lang="tr-TR" dirty="0"/>
              <a:t>formunda girdiğiniz değerleri görebilirsiniz. </a:t>
            </a:r>
          </a:p>
          <a:p>
            <a:pPr marL="109728" indent="0">
              <a:buNone/>
            </a:pPr>
            <a:r>
              <a:rPr lang="tr-TR" dirty="0"/>
              <a:t>A=[17 -2 -3;-5 21 -2;-5 -5 22]</a:t>
            </a:r>
          </a:p>
          <a:p>
            <a:pPr marL="109728" indent="0">
              <a:buNone/>
            </a:pPr>
            <a:r>
              <a:rPr lang="tr-TR" dirty="0" smtClean="0"/>
              <a:t>B</a:t>
            </a:r>
            <a:r>
              <a:rPr lang="tr-TR" dirty="0"/>
              <a:t>=[500;200;30]</a:t>
            </a:r>
          </a:p>
          <a:p>
            <a:pPr marL="109728" indent="0">
              <a:buNone/>
            </a:pPr>
            <a:r>
              <a:rPr lang="tr-TR" b="1" dirty="0" err="1" smtClean="0"/>
              <a:t>Matlab'de</a:t>
            </a:r>
            <a:r>
              <a:rPr lang="tr-TR" b="1" dirty="0" smtClean="0"/>
              <a:t> </a:t>
            </a:r>
            <a:r>
              <a:rPr lang="tr-TR" b="1" dirty="0"/>
              <a:t>denklem sistemini iki yolla çözebiliriz.</a:t>
            </a:r>
          </a:p>
          <a:p>
            <a:pPr marL="109728" indent="0">
              <a:buNone/>
            </a:pPr>
            <a:r>
              <a:rPr lang="tr-TR" dirty="0"/>
              <a:t>1. Ters eğik çizgi veya sola bölme olarak adlandırılacak işlem; Bu oldukça hızlı bir fonksiyondur ve arka tarafta gauss eleme yöntemi kullanır.</a:t>
            </a:r>
          </a:p>
          <a:p>
            <a:pPr marL="109728" indent="0">
              <a:buNone/>
            </a:pPr>
            <a:r>
              <a:rPr lang="tr-TR" dirty="0"/>
              <a:t>2. Yol ise, direkt A matrisinin tersi ile B matrisini çarpmaktır. Bu </a:t>
            </a:r>
            <a:r>
              <a:rPr lang="tr-TR" dirty="0" smtClean="0"/>
              <a:t>prosedür </a:t>
            </a:r>
            <a:r>
              <a:rPr lang="tr-TR" dirty="0"/>
              <a:t>iki işlem yaptığı için daha yavaştır. Tek bir işlem açısından bu işlem </a:t>
            </a:r>
            <a:r>
              <a:rPr lang="tr-TR" dirty="0" smtClean="0"/>
              <a:t>yavaşlığı fark edilemez </a:t>
            </a:r>
            <a:r>
              <a:rPr lang="tr-TR" dirty="0"/>
              <a:t>boyutlarda olmasına rağmen uzun bir program yazarken her zaman en kısa yolları tercih etmek yararlıdır</a:t>
            </a:r>
            <a:r>
              <a:rPr lang="tr-TR" dirty="0" smtClean="0"/>
              <a:t>.</a:t>
            </a:r>
          </a:p>
          <a:p>
            <a:pPr marL="109728" indent="0">
              <a:buNone/>
            </a:pPr>
            <a:r>
              <a:rPr lang="tr-TR" b="1" dirty="0"/>
              <a:t>Birinci Yol</a:t>
            </a:r>
          </a:p>
          <a:p>
            <a:pPr marL="109728" indent="0">
              <a:buNone/>
            </a:pPr>
            <a:r>
              <a:rPr lang="tr-TR" dirty="0"/>
              <a:t>c=A\B</a:t>
            </a:r>
          </a:p>
          <a:p>
            <a:pPr marL="109728" indent="0">
              <a:buNone/>
            </a:pPr>
            <a:r>
              <a:rPr lang="tr-TR" dirty="0"/>
              <a:t>c =</a:t>
            </a:r>
          </a:p>
          <a:p>
            <a:pPr marL="109728" indent="0">
              <a:buNone/>
            </a:pPr>
            <a:r>
              <a:rPr lang="tr-TR" dirty="0"/>
              <a:t>   33.9963</a:t>
            </a:r>
          </a:p>
          <a:p>
            <a:pPr marL="109728" indent="0">
              <a:buNone/>
            </a:pPr>
            <a:r>
              <a:rPr lang="tr-TR" dirty="0"/>
              <a:t>   18.8928</a:t>
            </a:r>
          </a:p>
          <a:p>
            <a:pPr marL="109728" indent="0">
              <a:buNone/>
            </a:pPr>
            <a:r>
              <a:rPr lang="tr-TR" dirty="0"/>
              <a:t>   13.3839</a:t>
            </a:r>
          </a:p>
          <a:p>
            <a:pPr marL="109728" indent="0">
              <a:buNone/>
            </a:pPr>
            <a:r>
              <a:rPr lang="tr-TR" b="1" dirty="0"/>
              <a:t>İkinci Yol</a:t>
            </a:r>
          </a:p>
          <a:p>
            <a:pPr marL="109728" indent="0">
              <a:buNone/>
            </a:pPr>
            <a:r>
              <a:rPr lang="tr-TR" dirty="0"/>
              <a:t>c=</a:t>
            </a:r>
            <a:r>
              <a:rPr lang="tr-TR" dirty="0" err="1"/>
              <a:t>inv</a:t>
            </a:r>
            <a:r>
              <a:rPr lang="tr-TR" dirty="0"/>
              <a:t>(A)*B</a:t>
            </a:r>
          </a:p>
          <a:p>
            <a:pPr marL="109728" indent="0">
              <a:buNone/>
            </a:pPr>
            <a:r>
              <a:rPr lang="tr-TR" dirty="0"/>
              <a:t>c =</a:t>
            </a:r>
          </a:p>
          <a:p>
            <a:pPr marL="109728" indent="0">
              <a:buNone/>
            </a:pPr>
            <a:r>
              <a:rPr lang="tr-TR" dirty="0"/>
              <a:t>   33.9963</a:t>
            </a:r>
          </a:p>
          <a:p>
            <a:pPr marL="109728" indent="0">
              <a:buNone/>
            </a:pPr>
            <a:r>
              <a:rPr lang="tr-TR" dirty="0"/>
              <a:t>   18.8928</a:t>
            </a:r>
          </a:p>
          <a:p>
            <a:pPr marL="109728" indent="0">
              <a:buNone/>
            </a:pPr>
            <a:r>
              <a:rPr lang="tr-TR" dirty="0"/>
              <a:t>   13.3839</a:t>
            </a:r>
          </a:p>
          <a:p>
            <a:pPr marL="109728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938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3 </m:t>
                    </m:r>
                  </m:oMath>
                </a14:m>
                <a:r>
                  <a:rPr lang="tr-TR" dirty="0"/>
                  <a:t>olan denklem sistemleri için basit </a:t>
                </a:r>
                <a:r>
                  <a:rPr lang="tr-TR" dirty="0" smtClean="0"/>
                  <a:t>teknikler</a:t>
                </a:r>
                <a:endParaRPr lang="tr-TR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t="-6024" b="-265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Grafik Yöntemler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tr-TR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i="1" baseline="-2500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4−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i="1" baseline="-25000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i="1" baseline="-2500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Örneğini ele alalım;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Fikir verirler ancak kesin sonucu 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Bulma konusunda sıkıntılıdır.</a:t>
                </a:r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226680"/>
              </p:ext>
            </p:extLst>
          </p:nvPr>
        </p:nvGraphicFramePr>
        <p:xfrm>
          <a:off x="5180013" y="1554163"/>
          <a:ext cx="6105525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Worksheet" r:id="rId5" imgW="6105406" imgH="2904964" progId="Excel.Sheet.12">
                  <p:embed/>
                </p:oleObj>
              </mc:Choice>
              <mc:Fallback>
                <p:oleObj name="Worksheet" r:id="rId5" imgW="6105406" imgH="290496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80013" y="1554163"/>
                        <a:ext cx="6105525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351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3 </m:t>
                    </m:r>
                  </m:oMath>
                </a14:m>
                <a:r>
                  <a:rPr lang="tr-TR" dirty="0"/>
                  <a:t>olan denklem sistemleri için basit teknikler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6024" b="-265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75566524"/>
                  </p:ext>
                </p:extLst>
              </p:nvPr>
            </p:nvGraphicFramePr>
            <p:xfrm>
              <a:off x="609600" y="1192213"/>
              <a:ext cx="10972800" cy="5433997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3657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657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657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109728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tr-TR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tr-TR" i="1" baseline="-250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tr-TR" i="1" dirty="0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tr-TR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tr-TR" i="1" baseline="-25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tr-TR" i="1" dirty="0" smtClean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tr-TR" dirty="0" smtClean="0"/>
                        </a:p>
                        <a:p>
                          <a:pPr marL="109728" indent="0">
                            <a:buNone/>
                          </a:pPr>
                          <a:r>
                            <a:rPr lang="tr-TR" b="0" dirty="0" smtClean="0"/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i="1" baseline="-2500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b="0" i="1" baseline="-2500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oMath>
                          </a14:m>
                          <a:endParaRPr lang="tr-T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09728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tr-TR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tr-TR" i="1" baseline="-250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tr-TR" i="1" dirty="0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tr-TR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tr-TR" i="1" baseline="-25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tr-TR" i="1" dirty="0" smtClean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tr-TR" dirty="0" smtClean="0"/>
                        </a:p>
                        <a:p>
                          <a:pPr marL="109728" indent="0">
                            <a:buNone/>
                          </a:pPr>
                          <a:r>
                            <a:rPr lang="tr-TR" b="0" dirty="0" smtClean="0"/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i="1" baseline="-2500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b="0" i="1" baseline="-2500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=8</m:t>
                              </m:r>
                            </m:oMath>
                          </a14:m>
                          <a:endParaRPr lang="tr-T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09728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tr-TR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tr-TR" i="1" baseline="-250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tr-TR" i="1" dirty="0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tr-TR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tr-TR" i="1" baseline="-25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tr-TR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tr-TR" b="1" i="1" dirty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tr-TR" dirty="0" smtClean="0"/>
                        </a:p>
                        <a:p>
                          <a:pPr marL="109728" indent="0">
                            <a:buNone/>
                          </a:pPr>
                          <a:r>
                            <a:rPr lang="tr-TR" b="0" dirty="0" smtClean="0"/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tr-TR" b="0" i="0" dirty="0" smtClean="0">
                                  <a:latin typeface="Cambria Math" panose="02040503050406030204" pitchFamily="18" charset="0"/>
                                </a:rPr>
                                <m:t>,48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i="1" baseline="-2500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0,99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b="0" i="1" baseline="-2500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=1,47</m:t>
                              </m:r>
                            </m:oMath>
                          </a14:m>
                          <a:endParaRPr lang="tr-TR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39437">
                    <a:tc>
                      <a:txBody>
                        <a:bodyPr/>
                        <a:lstStyle/>
                        <a:p>
                          <a:endParaRPr lang="tr-TR" b="0" dirty="0"/>
                        </a:p>
                      </a:txBody>
                      <a:tcPr>
                        <a:blipFill>
                          <a:blip r:embed="rId3"/>
                          <a:stretch>
                            <a:fillRect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 b="0" dirty="0"/>
                        </a:p>
                      </a:txBody>
                      <a:tcPr>
                        <a:blipFill>
                          <a:blip r:embed="rId4"/>
                          <a:stretch>
                            <a:fillRect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 b="0" dirty="0"/>
                        </a:p>
                      </a:txBody>
                      <a:tcPr>
                        <a:blipFill>
                          <a:blip r:embed="rId5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b="0" dirty="0" smtClean="0"/>
                            <a:t>Çözüm Yok</a:t>
                          </a:r>
                          <a:endParaRPr lang="tr-T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b="0" dirty="0" smtClean="0"/>
                            <a:t>Çok sayıda çözüm var</a:t>
                          </a:r>
                          <a:endParaRPr lang="tr-T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b="0" dirty="0" smtClean="0"/>
                            <a:t>Kötü koşullanmış sistem</a:t>
                          </a:r>
                        </a:p>
                        <a:p>
                          <a:r>
                            <a:rPr lang="tr-TR" b="0" dirty="0" smtClean="0"/>
                            <a:t>(</a:t>
                          </a:r>
                          <a:r>
                            <a:rPr lang="tr-TR" b="0" dirty="0" err="1" smtClean="0"/>
                            <a:t>İll-conditioned</a:t>
                          </a:r>
                          <a:r>
                            <a:rPr lang="tr-TR" b="0" dirty="0" smtClean="0"/>
                            <a:t> </a:t>
                          </a:r>
                          <a:r>
                            <a:rPr lang="tr-TR" b="0" dirty="0" err="1" smtClean="0"/>
                            <a:t>system</a:t>
                          </a:r>
                          <a:r>
                            <a:rPr lang="tr-TR" b="0" dirty="0" smtClean="0"/>
                            <a:t>)</a:t>
                          </a:r>
                          <a:endParaRPr lang="tr-TR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gridSpan="3"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tr-TR" b="0" dirty="0" smtClean="0"/>
                            <a:t>İlk iki sütundaki</a:t>
                          </a:r>
                          <a:r>
                            <a:rPr lang="tr-TR" b="0" baseline="0" dirty="0" smtClean="0"/>
                            <a:t> örnekler bağımsız denklemlerdir. Katsayı matrisi tekildir. Yani determinantı 0’dır.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tr-TR" b="0" baseline="0" dirty="0" smtClean="0"/>
                            <a:t>Son sütundaki denklem çiftinde ise denklemlerin eğimleri birbirine çok yakındır. Katsayı matrisi hemen hemen tekildir. Bu katsayı matrisinin tersini almak çok zordur. Yuvarlama hatalarına karşı aşırı duyarlıdır.</a:t>
                          </a:r>
                          <a:endParaRPr lang="tr-TR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tr-TR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tr-TR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75566524"/>
                  </p:ext>
                </p:extLst>
              </p:nvPr>
            </p:nvGraphicFramePr>
            <p:xfrm>
              <a:off x="609600" y="1192213"/>
              <a:ext cx="10972800" cy="5433997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3657600"/>
                    <a:gridCol w="3657600"/>
                    <a:gridCol w="3657600"/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t="-952" r="-200333" b="-76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00000" t="-952" r="-100333" b="-76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00000" t="-952" r="-333" b="-764762"/>
                          </a:stretch>
                        </a:blipFill>
                      </a:tcPr>
                    </a:tc>
                  </a:tr>
                  <a:tr h="3239437">
                    <a:tc>
                      <a:txBody>
                        <a:bodyPr/>
                        <a:lstStyle/>
                        <a:p>
                          <a:endParaRPr lang="tr-TR" b="0" dirty="0"/>
                        </a:p>
                      </a:txBody>
                      <a:tcPr>
                        <a:blipFill>
                          <a:blip r:embed="rId7"/>
                          <a:stretch>
                            <a:fillRect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 b="0" dirty="0"/>
                        </a:p>
                      </a:txBody>
                      <a:tcPr>
                        <a:blipFill>
                          <a:blip r:embed="rId8"/>
                          <a:stretch>
                            <a:fillRect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 b="0" dirty="0"/>
                        </a:p>
                      </a:txBody>
                      <a:tcPr>
                        <a:blipFill>
                          <a:blip r:embed="rId9"/>
                          <a:stretch>
                            <a:fillRect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tr-TR" b="0" dirty="0" smtClean="0"/>
                            <a:t>Çözüm Yok</a:t>
                          </a:r>
                          <a:endParaRPr lang="tr-T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b="0" dirty="0" smtClean="0"/>
                            <a:t>Çok sayıda çözüm var</a:t>
                          </a:r>
                          <a:endParaRPr lang="tr-T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b="0" dirty="0" smtClean="0"/>
                            <a:t>Kötü koşullanmış sistem</a:t>
                          </a:r>
                        </a:p>
                        <a:p>
                          <a:r>
                            <a:rPr lang="tr-TR" b="0" dirty="0" smtClean="0"/>
                            <a:t>(</a:t>
                          </a:r>
                          <a:r>
                            <a:rPr lang="tr-TR" b="0" dirty="0" err="1" smtClean="0"/>
                            <a:t>İll-conditioned</a:t>
                          </a:r>
                          <a:r>
                            <a:rPr lang="tr-TR" b="0" dirty="0" smtClean="0"/>
                            <a:t> </a:t>
                          </a:r>
                          <a:r>
                            <a:rPr lang="tr-TR" b="0" dirty="0" err="1" smtClean="0"/>
                            <a:t>system</a:t>
                          </a:r>
                          <a:r>
                            <a:rPr lang="tr-TR" b="0" dirty="0" smtClean="0"/>
                            <a:t>)</a:t>
                          </a:r>
                          <a:endParaRPr lang="tr-TR" b="0" dirty="0"/>
                        </a:p>
                      </a:txBody>
                      <a:tcPr/>
                    </a:tc>
                  </a:tr>
                  <a:tr h="914400">
                    <a:tc gridSpan="3"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tr-TR" b="0" dirty="0" smtClean="0"/>
                            <a:t>İlk iki sütundaki</a:t>
                          </a:r>
                          <a:r>
                            <a:rPr lang="tr-TR" b="0" baseline="0" dirty="0" smtClean="0"/>
                            <a:t> örnekler bağımsız denklemlerdir. Katsayı matrisi tekildir. Yani determinantı 0’dır.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tr-TR" b="0" baseline="0" dirty="0" smtClean="0"/>
                            <a:t>Son sütundaki denklem çiftinde ise denklemlerin eğimleri birbirine çok yakındır. Katsayı matrisi hemen hemen tekildir. Bu katsayı matrisinin tersini almak çok zordur. Yuvarlama hatalarına karşı aşırı duyarlıdır.</a:t>
                          </a:r>
                          <a:endParaRPr lang="tr-TR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tr-TR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tr-TR" b="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4107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3 </m:t>
                    </m:r>
                  </m:oMath>
                </a14:m>
                <a:r>
                  <a:rPr lang="tr-TR" dirty="0"/>
                  <a:t>olan denklem sistemleri için basit teknikler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6024" b="-265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Bilinmeyenlerin Elenmesi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Her iki denklemde de x2’nin katsayısının 2 olduğuna dikkat edelim. İkinci denklemi (-1) ile çarpıp denklemleri taraf tarafa toplarsak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=18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b="0" dirty="0" smtClean="0"/>
                  <a:t>            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16</m:t>
                    </m:r>
                    <m:r>
                      <a:rPr lang="tr-T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4 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906" r="-94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518614" y="3521122"/>
            <a:ext cx="2374710" cy="523220"/>
            <a:chOff x="477671" y="3507475"/>
            <a:chExt cx="2374710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477671" y="3507475"/>
              <a:ext cx="35484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r-TR" sz="2800" dirty="0" smtClean="0">
                  <a:solidFill>
                    <a:srgbClr val="00B0F0"/>
                  </a:solidFill>
                </a:rPr>
                <a:t>+</a:t>
              </a:r>
              <a:endParaRPr lang="tr-TR" sz="2800" dirty="0">
                <a:solidFill>
                  <a:srgbClr val="00B0F0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627796" y="3889612"/>
              <a:ext cx="2224585" cy="272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513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3 </m:t>
                    </m:r>
                  </m:oMath>
                </a14:m>
                <a:r>
                  <a:rPr lang="tr-TR" dirty="0"/>
                  <a:t>olan denklem sistemleri için basit teknikler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6024" b="-265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tr-TR" dirty="0" smtClean="0"/>
                  <a:t>Determinant ve </a:t>
                </a:r>
                <a:r>
                  <a:rPr lang="tr-TR" dirty="0" err="1"/>
                  <a:t>C</a:t>
                </a:r>
                <a:r>
                  <a:rPr lang="tr-TR" dirty="0" err="1" smtClean="0"/>
                  <a:t>ramer</a:t>
                </a:r>
                <a:r>
                  <a:rPr lang="tr-TR" dirty="0" smtClean="0"/>
                  <a:t> Kuralı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𝐷𝑒𝑡𝑒𝑟𝑚𝑖𝑛𝑎𝑛𝑡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𝑦𝑎𝑛𝑖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err="1" smtClean="0"/>
                  <a:t>Cramer</a:t>
                </a:r>
                <a:r>
                  <a:rPr lang="tr-TR" dirty="0" smtClean="0"/>
                  <a:t> Kuralı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tr-TR" i="1" baseline="-25000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tr-TR" baseline="-25000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tr-TR" i="1" baseline="-25000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tr-TR" baseline="-250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tr-TR" i="1" baseline="-25000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tr-TR" baseline="-25000" dirty="0" smtClean="0">
                  <a:solidFill>
                    <a:srgbClr val="00B0F0"/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den>
                      </m:f>
                    </m:oMath>
                  </m:oMathPara>
                </a14:m>
                <a:endParaRPr lang="tr-TR" baseline="-25000" dirty="0">
                  <a:solidFill>
                    <a:srgbClr val="00B0F0"/>
                  </a:solidFill>
                </a:endParaRPr>
              </a:p>
              <a:p>
                <a:pPr marL="109728" indent="0">
                  <a:buNone/>
                </a:pPr>
                <a:endParaRPr lang="tr-TR" baseline="-25000" dirty="0" smtClean="0"/>
              </a:p>
              <a:p>
                <a:pPr marL="109728" indent="0">
                  <a:buNone/>
                </a:pPr>
                <a:endParaRPr lang="tr-TR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147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257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&gt;3</m:t>
                    </m:r>
                  </m:oMath>
                </a14:m>
                <a:r>
                  <a:rPr lang="tr-TR" sz="2400" dirty="0"/>
                  <a:t> olan denklem sistemleri için </a:t>
                </a:r>
                <a:r>
                  <a:rPr lang="tr-TR" sz="2400" dirty="0" smtClean="0"/>
                  <a:t>teknikler</a:t>
                </a:r>
                <a:r>
                  <a:rPr lang="tr-TR" sz="2000" dirty="0" smtClean="0"/>
                  <a:t/>
                </a:r>
                <a:br>
                  <a:rPr lang="tr-TR" sz="2000" dirty="0" smtClean="0"/>
                </a:br>
                <a:r>
                  <a:rPr lang="tr-TR" sz="2000" dirty="0" smtClean="0"/>
                  <a:t>Basit Gauss Eleme</a:t>
                </a:r>
                <a:endParaRPr lang="tr-TR" sz="2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556" t="-34940" b="-4698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11480" lvl="1" indent="0">
                  <a:buNone/>
                </a:pPr>
                <a:r>
                  <a:rPr lang="tr-TR" dirty="0" smtClean="0"/>
                  <a:t>Basit gauss eleme yöntemi bilinmeyenleri elemek için sistematik bir yol 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+…+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𝑛𝑥𝑛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tr-TR" baseline="-25000" dirty="0"/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+…+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𝑛𝑥𝑛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tr-TR" baseline="-25000" dirty="0"/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tr-T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+…+</m:t>
                      </m:r>
                      <m:r>
                        <a:rPr lang="tr-TR" i="1" dirty="0" err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 err="1">
                          <a:latin typeface="Cambria Math" panose="02040503050406030204" pitchFamily="18" charset="0"/>
                        </a:rPr>
                        <m:t>𝑛𝑛</m:t>
                      </m:r>
                      <m:r>
                        <a:rPr lang="tr-TR" i="1" dirty="0" err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 err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dirty="0" err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i="1" baseline="-25000" dirty="0" err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tr-TR" baseline="-25000" dirty="0"/>
              </a:p>
              <a:p>
                <a:r>
                  <a:rPr lang="tr-TR" dirty="0" smtClean="0"/>
                  <a:t>önermektedir. Aşağıdaki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𝑛𝑥𝑛</m:t>
                    </m:r>
                  </m:oMath>
                </a14:m>
                <a:r>
                  <a:rPr lang="tr-TR" dirty="0" smtClean="0"/>
                  <a:t> denklem sistemini göze alırsak;</a:t>
                </a:r>
              </a:p>
              <a:p>
                <a:pPr marL="109728" indent="0">
                  <a:buNone/>
                </a:pPr>
                <a:endParaRPr lang="tr-TR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tr-TR" dirty="0" smtClean="0"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/>
                  <a:t>Gauss</a:t>
                </a:r>
                <a:r>
                  <a:rPr lang="tr-TR" dirty="0" smtClean="0"/>
                  <a:t> eleme yöntemi ile çözüm için önce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tr-TR" dirty="0" smtClean="0"/>
                  <a:t> formatında bileşik matrisi oluşturmak gerekir.</a:t>
                </a:r>
              </a:p>
              <a:p>
                <a:r>
                  <a:rPr lang="tr-TR" dirty="0" smtClean="0"/>
                  <a:t>Yöntem iki bölümden oluşur; </a:t>
                </a:r>
              </a:p>
              <a:p>
                <a:pPr lvl="1"/>
                <a:r>
                  <a:rPr lang="tr-TR" dirty="0" smtClean="0"/>
                  <a:t>İleri doğru eleme</a:t>
                </a:r>
              </a:p>
              <a:p>
                <a:pPr lvl="1"/>
                <a:r>
                  <a:rPr lang="tr-TR" dirty="0" smtClean="0"/>
                  <a:t>Geriye doğru yerine koyma</a:t>
                </a:r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79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330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Gauss Eleme Yöntemi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İleri doğru </a:t>
            </a:r>
            <a:r>
              <a:rPr lang="tr-TR" dirty="0" smtClean="0"/>
              <a:t>eleme: Hedef birleşik matrisi, üst üçgen matris formuna indirgemektir.</a:t>
            </a:r>
          </a:p>
          <a:p>
            <a:pPr lvl="1"/>
            <a:r>
              <a:rPr lang="tr-TR" dirty="0"/>
              <a:t>Önce, 2. sıradan n. sıraya kadar tüm satırlardaki x</a:t>
            </a:r>
            <a:r>
              <a:rPr lang="tr-TR" baseline="-25000" dirty="0"/>
              <a:t>1</a:t>
            </a:r>
            <a:r>
              <a:rPr lang="tr-TR" dirty="0"/>
              <a:t> ‘</a:t>
            </a:r>
            <a:r>
              <a:rPr lang="tr-TR" dirty="0" err="1"/>
              <a:t>leri</a:t>
            </a:r>
            <a:r>
              <a:rPr lang="tr-TR" dirty="0"/>
              <a:t> ele. Bunu yapmak için</a:t>
            </a:r>
          </a:p>
          <a:p>
            <a:pPr lvl="2"/>
            <a:r>
              <a:rPr lang="tr-TR" dirty="0"/>
              <a:t>Örneğin 2. satırdaki x</a:t>
            </a:r>
            <a:r>
              <a:rPr lang="tr-TR" baseline="-25000" dirty="0"/>
              <a:t>1</a:t>
            </a:r>
            <a:r>
              <a:rPr lang="tr-TR" dirty="0"/>
              <a:t>’i elemek için önce ilk satırı a</a:t>
            </a:r>
            <a:r>
              <a:rPr lang="tr-TR" baseline="-25000" dirty="0"/>
              <a:t>21</a:t>
            </a:r>
            <a:r>
              <a:rPr lang="tr-TR" dirty="0"/>
              <a:t>/a</a:t>
            </a:r>
            <a:r>
              <a:rPr lang="tr-TR" baseline="-25000" dirty="0"/>
              <a:t>11</a:t>
            </a:r>
            <a:r>
              <a:rPr lang="tr-TR" dirty="0"/>
              <a:t> ile çarp ardından 2. satır ile topla. Bu işlemleri tüm satırlardaki x</a:t>
            </a:r>
            <a:r>
              <a:rPr lang="tr-TR" baseline="-25000" dirty="0"/>
              <a:t>1</a:t>
            </a:r>
            <a:r>
              <a:rPr lang="tr-TR" dirty="0"/>
              <a:t> </a:t>
            </a:r>
            <a:r>
              <a:rPr lang="tr-TR" dirty="0" err="1"/>
              <a:t>leri</a:t>
            </a:r>
            <a:r>
              <a:rPr lang="tr-TR" dirty="0"/>
              <a:t> yok etmek için tekrarla</a:t>
            </a:r>
          </a:p>
          <a:p>
            <a:pPr lvl="1"/>
            <a:r>
              <a:rPr lang="tr-TR" dirty="0"/>
              <a:t>Daha sonra x</a:t>
            </a:r>
            <a:r>
              <a:rPr lang="tr-TR" baseline="-25000" dirty="0"/>
              <a:t>2</a:t>
            </a:r>
            <a:r>
              <a:rPr lang="tr-TR" dirty="0"/>
              <a:t> </a:t>
            </a:r>
            <a:r>
              <a:rPr lang="tr-TR" dirty="0" err="1"/>
              <a:t>leri</a:t>
            </a:r>
            <a:r>
              <a:rPr lang="tr-TR" dirty="0"/>
              <a:t> yok etmek için 2. satırı kullan ve art arda tüm satırlardaki x</a:t>
            </a:r>
            <a:r>
              <a:rPr lang="tr-TR" baseline="-25000" dirty="0"/>
              <a:t>2</a:t>
            </a:r>
            <a:r>
              <a:rPr lang="tr-TR" dirty="0"/>
              <a:t>’leri yok et</a:t>
            </a:r>
          </a:p>
          <a:p>
            <a:pPr lvl="1"/>
            <a:r>
              <a:rPr lang="tr-TR" dirty="0"/>
              <a:t>Bu işleri üst üçgen matris elde edinceye kadar devam ettir.	</a:t>
            </a:r>
          </a:p>
          <a:p>
            <a:r>
              <a:rPr lang="tr-TR" sz="2400" dirty="0" smtClean="0"/>
              <a:t>Geriye doğru yerine koyma: </a:t>
            </a:r>
            <a:r>
              <a:rPr lang="tr-TR" sz="2400" dirty="0"/>
              <a:t>Hedef </a:t>
            </a:r>
            <a:r>
              <a:rPr lang="tr-TR" sz="2400" dirty="0" smtClean="0"/>
              <a:t>en alt satırdan başlayarak bilinmeyen x değerlerini sırasıyla bulmaktır.</a:t>
            </a:r>
          </a:p>
          <a:p>
            <a:r>
              <a:rPr lang="tr-TR" dirty="0" smtClean="0"/>
              <a:t>Çözüm prosedürünün anlaşılması açısından sayısal örnek üzerinden devam etmek yararlı olacaktır.</a:t>
            </a:r>
            <a:endParaRPr lang="tr-TR" sz="2400" dirty="0"/>
          </a:p>
          <a:p>
            <a:pPr lvl="1"/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54256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ğitim sunusu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5310_TF03460604" id="{B907DBB3-4E67-4415-ADAE-0DCAA6E8B6F3}" vid="{1830F63D-7166-45C8-9B0B-CAE90AE85AA8}"/>
    </a:ext>
  </a:extLst>
</a:theme>
</file>

<file path=ppt/theme/theme2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Eğitim sunusu</Template>
  <TotalTime>3084</TotalTime>
  <Words>2233</Words>
  <Application>Microsoft Office PowerPoint</Application>
  <PresentationFormat>Widescreen</PresentationFormat>
  <Paragraphs>343</Paragraphs>
  <Slides>31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Cambria</vt:lpstr>
      <vt:lpstr>Cambria Math</vt:lpstr>
      <vt:lpstr>Courier New</vt:lpstr>
      <vt:lpstr>Georgia</vt:lpstr>
      <vt:lpstr>Wingdings 2</vt:lpstr>
      <vt:lpstr>Eğitim sunusu</vt:lpstr>
      <vt:lpstr>Worksheet</vt:lpstr>
      <vt:lpstr>MÜHENDİSLİKTE SAYISAL YÖNTEMLER Denklem Sistemlerinin Çözümü</vt:lpstr>
      <vt:lpstr>Denklem Sistemlerinin Çözümü</vt:lpstr>
      <vt:lpstr>Denklem Sistemlerinin Çözümü</vt:lpstr>
      <vt:lpstr>n≤3 olan denklem sistemleri için basit teknikler</vt:lpstr>
      <vt:lpstr>n≤3 olan denklem sistemleri için basit teknikler</vt:lpstr>
      <vt:lpstr>n≤3 olan denklem sistemleri için basit teknikler</vt:lpstr>
      <vt:lpstr>n≤3 olan denklem sistemleri için basit teknikler</vt:lpstr>
      <vt:lpstr>n&gt;3 olan denklem sistemleri için teknikler Basit Gauss Eleme</vt:lpstr>
      <vt:lpstr>Gauss Eleme Yöntemi</vt:lpstr>
      <vt:lpstr>Problem 9.8</vt:lpstr>
      <vt:lpstr>Problem 9.8 çözüm</vt:lpstr>
      <vt:lpstr>Problem 9.8 çözümü devam</vt:lpstr>
      <vt:lpstr>Problem 9.8 çözümü devam</vt:lpstr>
      <vt:lpstr>Problem 9.8 çözümü devam</vt:lpstr>
      <vt:lpstr>Gauss Eleme Yöntemi için Bilgisayar Algoritması</vt:lpstr>
      <vt:lpstr>Çözümleri İyileştirmek için Teknikler</vt:lpstr>
      <vt:lpstr>Gauss-Jordan Yöntemi</vt:lpstr>
      <vt:lpstr>Problem 9.11</vt:lpstr>
      <vt:lpstr>Problem 9.11 Çözümü Devam: Gauss-Jordan</vt:lpstr>
      <vt:lpstr>Problem 9.11 Çözümü Devam: Gauss-Jordan</vt:lpstr>
      <vt:lpstr>Problem 9.11 Çözümü Devam: Gauss-Jordan</vt:lpstr>
      <vt:lpstr>Problem 9.11 Çözümü Devam: Gauss-Jordan</vt:lpstr>
      <vt:lpstr>Gauss-Jordan için Bilgisayar algoritması</vt:lpstr>
      <vt:lpstr>Gauss-Siedel Yöntemi</vt:lpstr>
      <vt:lpstr>Gauss-Siedel Yöntemi</vt:lpstr>
      <vt:lpstr>Gauss-Seidel Yöntem Örnek Problem</vt:lpstr>
      <vt:lpstr>Gauss-Seidel Yöntem Örnek Problem</vt:lpstr>
      <vt:lpstr>Gauss-Seidel Problem 11.7</vt:lpstr>
      <vt:lpstr>Paketler ve Kütüphanelerle Doğrusal Cebirsel Denklemler</vt:lpstr>
      <vt:lpstr>Örnek Problem</vt:lpstr>
      <vt:lpstr>Matlab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SAYISAL YÖNTEMLER</dc:title>
  <dc:creator>Nurdan Bilgin</dc:creator>
  <cp:lastModifiedBy>Nurdan Bilgin</cp:lastModifiedBy>
  <cp:revision>227</cp:revision>
  <dcterms:created xsi:type="dcterms:W3CDTF">2018-01-23T10:11:14Z</dcterms:created>
  <dcterms:modified xsi:type="dcterms:W3CDTF">2019-10-14T07:25:12Z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