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handoutMasterIdLst>
    <p:handoutMasterId r:id="rId45"/>
  </p:handoutMasterIdLst>
  <p:sldIdLst>
    <p:sldId id="257" r:id="rId2"/>
    <p:sldId id="274" r:id="rId3"/>
    <p:sldId id="275" r:id="rId4"/>
    <p:sldId id="285" r:id="rId5"/>
    <p:sldId id="276" r:id="rId6"/>
    <p:sldId id="277" r:id="rId7"/>
    <p:sldId id="278" r:id="rId8"/>
    <p:sldId id="280" r:id="rId9"/>
    <p:sldId id="315" r:id="rId10"/>
    <p:sldId id="279" r:id="rId11"/>
    <p:sldId id="283" r:id="rId12"/>
    <p:sldId id="282" r:id="rId13"/>
    <p:sldId id="286" r:id="rId14"/>
    <p:sldId id="284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8" r:id="rId36"/>
    <p:sldId id="307" r:id="rId37"/>
    <p:sldId id="310" r:id="rId38"/>
    <p:sldId id="309" r:id="rId39"/>
    <p:sldId id="311" r:id="rId40"/>
    <p:sldId id="312" r:id="rId41"/>
    <p:sldId id="313" r:id="rId42"/>
    <p:sldId id="314" r:id="rId43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9911" autoAdjust="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al__ma_Sayfas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al__ma_Sayfas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/>
              <a:t>Grafik</a:t>
            </a:r>
            <a:r>
              <a:rPr lang="tr-TR" baseline="0"/>
              <a:t> Yöntem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'Grafik Yöntem'!$A$2:$A$47</c:f>
              <c:numCache>
                <c:formatCode>General</c:formatCode>
                <c:ptCount val="46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  <c:pt idx="11">
                  <c:v>0.6</c:v>
                </c:pt>
                <c:pt idx="12">
                  <c:v>0.7</c:v>
                </c:pt>
                <c:pt idx="13">
                  <c:v>0.8</c:v>
                </c:pt>
                <c:pt idx="14">
                  <c:v>0.9</c:v>
                </c:pt>
                <c:pt idx="15">
                  <c:v>1</c:v>
                </c:pt>
                <c:pt idx="16">
                  <c:v>1.1000000000000001</c:v>
                </c:pt>
                <c:pt idx="17">
                  <c:v>1.2</c:v>
                </c:pt>
                <c:pt idx="18">
                  <c:v>1.3</c:v>
                </c:pt>
                <c:pt idx="19">
                  <c:v>1.4</c:v>
                </c:pt>
                <c:pt idx="20">
                  <c:v>1.5</c:v>
                </c:pt>
              </c:numCache>
            </c:numRef>
          </c:xVal>
          <c:yVal>
            <c:numRef>
              <c:f>'Grafik Yöntem'!$B$2:$B$47</c:f>
              <c:numCache>
                <c:formatCode>General</c:formatCode>
                <c:ptCount val="46"/>
                <c:pt idx="0">
                  <c:v>-95.407812500000006</c:v>
                </c:pt>
                <c:pt idx="1">
                  <c:v>-76.142656000000017</c:v>
                </c:pt>
                <c:pt idx="2">
                  <c:v>-59.910279499999994</c:v>
                </c:pt>
                <c:pt idx="3">
                  <c:v>-46.357808000000006</c:v>
                </c:pt>
                <c:pt idx="4">
                  <c:v>-35.156306500000007</c:v>
                </c:pt>
                <c:pt idx="5">
                  <c:v>-26</c:v>
                </c:pt>
                <c:pt idx="6">
                  <c:v>-18.605493499999998</c:v>
                </c:pt>
                <c:pt idx="7">
                  <c:v>-12.710991999999997</c:v>
                </c:pt>
                <c:pt idx="8">
                  <c:v>-8.0755205000000032</c:v>
                </c:pt>
                <c:pt idx="9">
                  <c:v>-4.4781439999999995</c:v>
                </c:pt>
                <c:pt idx="10">
                  <c:v>-1.7171875000000016</c:v>
                </c:pt>
                <c:pt idx="11">
                  <c:v>0.39054399999999584</c:v>
                </c:pt>
                <c:pt idx="12">
                  <c:v>2.0105454999999908</c:v>
                </c:pt>
                <c:pt idx="13">
                  <c:v>3.2913919999999997</c:v>
                </c:pt>
                <c:pt idx="14">
                  <c:v>4.3655184999999932</c:v>
                </c:pt>
                <c:pt idx="15">
                  <c:v>5.3499999999999961</c:v>
                </c:pt>
                <c:pt idx="16">
                  <c:v>6.3473315000000001</c:v>
                </c:pt>
                <c:pt idx="17">
                  <c:v>7.4462079999999942</c:v>
                </c:pt>
                <c:pt idx="18">
                  <c:v>8.7223044999999839</c:v>
                </c:pt>
                <c:pt idx="19">
                  <c:v>10.239055999999966</c:v>
                </c:pt>
                <c:pt idx="20">
                  <c:v>12.048437499999984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1937360"/>
        <c:axId val="-11161488"/>
      </c:scatterChart>
      <c:valAx>
        <c:axId val="-161937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x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1161488"/>
        <c:crosses val="autoZero"/>
        <c:crossBetween val="midCat"/>
      </c:valAx>
      <c:valAx>
        <c:axId val="-1116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f(x)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61937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İki Eğrili Grafik Yöntem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f2=x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Sheet1!$G$36:$G$46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Sheet1!$G$36:$G$46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v>f1=e^-x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Sheet1!$G$36:$G$46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Sheet1!$H$36:$H$46</c:f>
              <c:numCache>
                <c:formatCode>General</c:formatCode>
                <c:ptCount val="11"/>
                <c:pt idx="0">
                  <c:v>1</c:v>
                </c:pt>
                <c:pt idx="1">
                  <c:v>0.90483741803595952</c:v>
                </c:pt>
                <c:pt idx="2">
                  <c:v>0.81873075307798182</c:v>
                </c:pt>
                <c:pt idx="3">
                  <c:v>0.74081822068171788</c:v>
                </c:pt>
                <c:pt idx="4">
                  <c:v>0.67032004603563933</c:v>
                </c:pt>
                <c:pt idx="5">
                  <c:v>0.60653065971263342</c:v>
                </c:pt>
                <c:pt idx="6">
                  <c:v>0.54881163609402639</c:v>
                </c:pt>
                <c:pt idx="7">
                  <c:v>0.49658530379140953</c:v>
                </c:pt>
                <c:pt idx="8">
                  <c:v>0.44932896411722156</c:v>
                </c:pt>
                <c:pt idx="9">
                  <c:v>0.40656965974059911</c:v>
                </c:pt>
                <c:pt idx="10">
                  <c:v>0.36787944117144233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171824"/>
        <c:axId val="-11166928"/>
      </c:scatterChart>
      <c:valAx>
        <c:axId val="-11171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1166928"/>
        <c:crosses val="autoZero"/>
        <c:crossBetween val="midCat"/>
        <c:majorUnit val="0.1"/>
      </c:valAx>
      <c:valAx>
        <c:axId val="-1116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11718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7.10.2019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7.10.2019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7.10.2019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7.10.2019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7.10.2019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620485"/>
            <a:ext cx="10972800" cy="506186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382550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7.10.2019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7.10.2019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7.10.2019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7.10.2019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7.10.2019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7.10.2019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7.10.2019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7.10.2019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ch2_ornek%20problem1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MÜHENDİSLİKTE SAYISAL YÖNTEMLER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Yer Değiştirme Yöntemi (</a:t>
            </a:r>
            <a:r>
              <a:rPr lang="tr-TR" dirty="0" err="1" smtClean="0"/>
              <a:t>False-Position</a:t>
            </a:r>
            <a:r>
              <a:rPr lang="tr-TR" dirty="0" smtClean="0"/>
              <a:t> </a:t>
            </a:r>
            <a:r>
              <a:rPr lang="tr-TR" dirty="0" err="1" smtClean="0"/>
              <a:t>Method</a:t>
            </a:r>
            <a:r>
              <a:rPr lang="tr-TR" dirty="0" smtClean="0"/>
              <a:t>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11582400" cy="1551214"/>
              </a:xfrm>
            </p:spPr>
            <p:txBody>
              <a:bodyPr>
                <a:normAutofit fontScale="85000" lnSpcReduction="200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İşleyiş</a:t>
                </a:r>
              </a:p>
              <a:p>
                <a:r>
                  <a:rPr lang="tr-TR" dirty="0"/>
                  <a:t>Adım 0: Aranılan kök için alt ve üst tahmin belirle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r>
                  <a:rPr lang="tr-TR" dirty="0" smtClean="0"/>
                  <a:t> ve fonksiyon değerlerini bul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ü</m:t>
                            </m:r>
                          </m:sub>
                        </m:sSub>
                      </m:e>
                    </m:d>
                  </m:oMath>
                </a14:m>
                <a:endParaRPr lang="tr-TR" dirty="0"/>
              </a:p>
              <a:p>
                <a:r>
                  <a:rPr lang="tr-TR" dirty="0"/>
                  <a:t>Adım 1</a:t>
                </a:r>
                <a:r>
                  <a:rPr lang="tr-TR" dirty="0" smtClean="0"/>
                  <a:t>: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tr-TR" b="0" i="0" dirty="0" smtClean="0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11582400" cy="1551214"/>
              </a:xfrm>
              <a:blipFill rotWithShape="0">
                <a:blip r:embed="rId2"/>
                <a:stretch>
                  <a:fillRect t="-5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5459" y="2743200"/>
                <a:ext cx="7355541" cy="23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tr-TR" sz="2000" dirty="0">
                    <a:solidFill>
                      <a:schemeClr val="tx2"/>
                    </a:solidFill>
                  </a:rPr>
                  <a:t>Adım</a:t>
                </a:r>
                <a:r>
                  <a:rPr lang="tr-TR" dirty="0" smtClean="0"/>
                  <a:t> 2</a:t>
                </a:r>
                <a:endParaRPr lang="tr-TR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tr-TR" dirty="0">
                    <a:solidFill>
                      <a:schemeClr val="tx2"/>
                    </a:solidFill>
                  </a:rPr>
                  <a:t>Eğer </a:t>
                </a:r>
                <a14:m>
                  <m:oMath xmlns:m="http://schemas.openxmlformats.org/officeDocument/2006/math"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’yü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 ile güncelle yani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 yap Adım </a:t>
                </a:r>
                <a:r>
                  <a:rPr lang="tr-TR" dirty="0" smtClean="0">
                    <a:solidFill>
                      <a:schemeClr val="tx2"/>
                    </a:solidFill>
                  </a:rPr>
                  <a:t>1’e </a:t>
                </a:r>
                <a:r>
                  <a:rPr lang="tr-TR" dirty="0">
                    <a:solidFill>
                      <a:schemeClr val="tx2"/>
                    </a:solidFill>
                  </a:rPr>
                  <a:t>git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tr-TR" dirty="0">
                    <a:solidFill>
                      <a:schemeClr val="tx2"/>
                    </a:solidFill>
                  </a:rPr>
                  <a:t>Eğer </a:t>
                </a:r>
                <a14:m>
                  <m:oMath xmlns:m="http://schemas.openxmlformats.org/officeDocument/2006/math"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ü</m:t>
                            </m:r>
                          </m:sub>
                        </m:sSub>
                      </m:e>
                    </m:d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’yı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 ile güncelle yani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 yap Adım </a:t>
                </a:r>
                <a:r>
                  <a:rPr lang="tr-TR" dirty="0" smtClean="0">
                    <a:solidFill>
                      <a:schemeClr val="tx2"/>
                    </a:solidFill>
                  </a:rPr>
                  <a:t>1’e </a:t>
                </a:r>
                <a:r>
                  <a:rPr lang="tr-TR" dirty="0">
                    <a:solidFill>
                      <a:schemeClr val="tx2"/>
                    </a:solidFill>
                  </a:rPr>
                  <a:t>git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tr-TR" dirty="0">
                    <a:solidFill>
                      <a:schemeClr val="tx2"/>
                    </a:solidFill>
                  </a:rPr>
                  <a:t>Eğer </a:t>
                </a:r>
                <a14:m>
                  <m:oMath xmlns:m="http://schemas.openxmlformats.org/officeDocument/2006/math"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ü</m:t>
                            </m:r>
                          </m:sub>
                        </m:sSub>
                      </m:e>
                    </m:d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 ise döngüyü durdur.</a:t>
                </a: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2743200"/>
                <a:ext cx="7355541" cy="2339102"/>
              </a:xfrm>
              <a:prstGeom prst="rect">
                <a:avLst/>
              </a:prstGeom>
              <a:blipFill rotWithShape="0">
                <a:blip r:embed="rId3"/>
                <a:stretch>
                  <a:fillRect l="-746" t="-13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19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dirty="0" err="1" smtClean="0"/>
                  <a:t>Örnek:Yer</a:t>
                </a:r>
                <a:r>
                  <a:rPr lang="tr-TR" dirty="0" smtClean="0"/>
                  <a:t> Değiştirme Metodu;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𝑔𝑚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889" t="-12048" b="-204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Grafik yöntemle çözdüğümüzde kökün 10 ile 20 arasında 15’e yakın bir değer olduğunu görmüştük.  </a:t>
                </a:r>
              </a:p>
              <a:p>
                <a:r>
                  <a:rPr lang="tr-TR" dirty="0"/>
                  <a:t>Adım 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tr-TR" dirty="0" smtClean="0"/>
                  <a:t> olsun.</a:t>
                </a:r>
              </a:p>
              <a:p>
                <a:r>
                  <a:rPr lang="tr-TR" dirty="0"/>
                  <a:t>Adım </a:t>
                </a:r>
                <a:r>
                  <a:rPr lang="tr-TR" dirty="0" smtClean="0"/>
                  <a:t>1: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tr-TR" dirty="0"/>
                                <m:t> −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=15,75076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32478"/>
              </p:ext>
            </p:extLst>
          </p:nvPr>
        </p:nvGraphicFramePr>
        <p:xfrm>
          <a:off x="3684866" y="3876022"/>
          <a:ext cx="6489702" cy="2362200"/>
        </p:xfrm>
        <a:graphic>
          <a:graphicData uri="http://schemas.openxmlformats.org/drawingml/2006/table">
            <a:tbl>
              <a:tblPr/>
              <a:tblGrid>
                <a:gridCol w="849653"/>
                <a:gridCol w="1360079"/>
                <a:gridCol w="608707"/>
                <a:gridCol w="608707"/>
                <a:gridCol w="1360079"/>
                <a:gridCol w="1093770"/>
                <a:gridCol w="608707"/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xa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xü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f(xa)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f(xü)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f(xr)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%ey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15,75076263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-1,822419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15,75076263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14,95629047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-0,340936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14,95629047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14,81198904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-0,06189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14,81198904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14,78593595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-0,011173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14,78593595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14,78123738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14,78123738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14,78039018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-0,000363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14,78039018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14,78023743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-6,55E-05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2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Problem1: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=0,65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−9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tr-TR" dirty="0" smtClean="0"/>
                  <a:t>+45,4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tr-TR" dirty="0" smtClean="0"/>
                  <a:t>-88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/>
                  <a:t>+82,3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-26 fonksiyonunun reel köklerini aşağıdaki yollarla bulunuz.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a.) Grafiksel olarak,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b.) En büyük kökü bulmak için </a:t>
                </a:r>
                <a:r>
                  <a:rPr lang="tr-TR" b="1" dirty="0" smtClean="0"/>
                  <a:t>ikiye bölme yöntemini</a:t>
                </a:r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=%10</m:t>
                    </m:r>
                  </m:oMath>
                </a14:m>
                <a:r>
                  <a:rPr lang="tr-TR" dirty="0" smtClean="0"/>
                  <a:t> oluncaya kadar kullanarak.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0,5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ilk tahminlerini kullanın.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c.) Yer değiştirme yöntemini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=%</m:t>
                    </m:r>
                  </m:oMath>
                </a14:m>
                <a:r>
                  <a:rPr lang="tr-TR" dirty="0" smtClean="0"/>
                  <a:t>0,1 kullanarak b şıkkındaki hesabı tekrar yapın.</a:t>
                </a:r>
              </a:p>
              <a:p>
                <a:pPr marL="109728" indent="0">
                  <a:buNone/>
                </a:pPr>
                <a:r>
                  <a:rPr lang="tr-TR" dirty="0"/>
                  <a:t>Çözüm: </a:t>
                </a:r>
                <a:r>
                  <a:rPr lang="tr-TR" dirty="0">
                    <a:hlinkClick r:id="rId2" action="ppaction://hlinkfile"/>
                  </a:rPr>
                  <a:t>ch2_ornek </a:t>
                </a:r>
                <a:r>
                  <a:rPr lang="tr-TR" dirty="0" smtClean="0">
                    <a:hlinkClick r:id="rId2" action="ppaction://hlinkfile"/>
                  </a:rPr>
                  <a:t>problem1.xls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tr-TR" b="1" dirty="0" smtClean="0"/>
                  <a:t>Ödev1: Problemin b ve c şıkkını </a:t>
                </a:r>
              </a:p>
              <a:p>
                <a:pPr marL="109728" indent="0">
                  <a:buNone/>
                </a:pPr>
                <a:r>
                  <a:rPr lang="tr-TR" b="1" dirty="0" smtClean="0"/>
                  <a:t>el ile hesaplayarak tekrar çözün.</a:t>
                </a:r>
              </a:p>
              <a:p>
                <a:pPr marL="109728" indent="0">
                  <a:buNone/>
                </a:pPr>
                <a:r>
                  <a:rPr lang="tr-TR" b="1" dirty="0" smtClean="0"/>
                  <a:t>Problemi,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tr-TR" b="1" dirty="0" smtClean="0"/>
              </a:p>
              <a:p>
                <a:pPr marL="109728" indent="0">
                  <a:buNone/>
                </a:pPr>
                <a:r>
                  <a:rPr lang="tr-TR" b="1" dirty="0"/>
                  <a:t> </a:t>
                </a:r>
                <a:r>
                  <a:rPr lang="tr-TR" b="1" dirty="0" smtClean="0"/>
                  <a:t>için tekrarlayın. Problemin analitik</a:t>
                </a:r>
              </a:p>
              <a:p>
                <a:pPr marL="109728" indent="0">
                  <a:buNone/>
                </a:pPr>
                <a:r>
                  <a:rPr lang="tr-TR" b="1" dirty="0" smtClean="0"/>
                  <a:t>Olarak çözülebildiğine dikkat edin.</a:t>
                </a:r>
              </a:p>
              <a:p>
                <a:pPr marL="109728" indent="0">
                  <a:buNone/>
                </a:pPr>
                <a:endParaRPr lang="tr-TR" b="1" dirty="0" smtClean="0"/>
              </a:p>
              <a:p>
                <a:pPr marL="109728" indent="0">
                  <a:buNone/>
                </a:pPr>
                <a:endParaRPr lang="tr-T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793" b="-3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042411"/>
              </p:ext>
            </p:extLst>
          </p:nvPr>
        </p:nvGraphicFramePr>
        <p:xfrm>
          <a:off x="5311588" y="3533775"/>
          <a:ext cx="3505200" cy="33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933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AÇIK YÖNTEMLER</a:t>
            </a:r>
            <a:endParaRPr lang="tr-TR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tr-TR" sz="2400" dirty="0"/>
              <a:t>Sabit Noktalı </a:t>
            </a:r>
            <a:r>
              <a:rPr lang="tr-TR" sz="2400" dirty="0" err="1"/>
              <a:t>İterasyon</a:t>
            </a:r>
            <a:endParaRPr lang="tr-TR" sz="2400" dirty="0"/>
          </a:p>
          <a:p>
            <a:pPr lvl="2"/>
            <a:r>
              <a:rPr lang="tr-TR" sz="2400" dirty="0"/>
              <a:t>Newton-</a:t>
            </a:r>
            <a:r>
              <a:rPr lang="tr-TR" sz="2400" dirty="0" err="1"/>
              <a:t>Raphson</a:t>
            </a:r>
            <a:r>
              <a:rPr lang="tr-TR" sz="2400" dirty="0"/>
              <a:t> Yöntemi</a:t>
            </a:r>
          </a:p>
          <a:p>
            <a:pPr lvl="2"/>
            <a:r>
              <a:rPr lang="tr-TR" sz="2400" dirty="0"/>
              <a:t>Sekant </a:t>
            </a:r>
            <a:r>
              <a:rPr lang="tr-TR" sz="2400" dirty="0" smtClean="0"/>
              <a:t>Yöntemi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64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AÇIK YÖNTEMLER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Kapalı yöntemler, kök, tahmin edilen alt ve üst değerler arasında bulunduğu için yakınsaktırlar.</a:t>
            </a:r>
          </a:p>
          <a:p>
            <a:r>
              <a:rPr lang="tr-TR" dirty="0" smtClean="0"/>
              <a:t>Ancak, açık yöntemlerin tek bir başlangıç noktasına veya kökü arasına almak zorunda olmayan iki farklı başlangıç noktasına ihtiyaçları vardır. Bu nedenle, açık yöntemler bazen ıraksayabilir yada doğru kökten uzaklaşır.</a:t>
            </a:r>
          </a:p>
          <a:p>
            <a:r>
              <a:rPr lang="tr-TR" dirty="0" smtClean="0"/>
              <a:t>Ancak, eğer yakınsarlar ise genellikle kapalı yöntemlere göre çok daha hızlıdırlar.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681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Basit Sabit Noktalı </a:t>
            </a:r>
            <a:r>
              <a:rPr lang="tr-TR" dirty="0" err="1" smtClean="0"/>
              <a:t>İterasyon</a:t>
            </a:r>
            <a:r>
              <a:rPr lang="tr-TR" dirty="0" smtClean="0"/>
              <a:t> (</a:t>
            </a:r>
            <a:r>
              <a:rPr lang="tr-TR" dirty="0"/>
              <a:t>Simple </a:t>
            </a:r>
            <a:r>
              <a:rPr lang="tr-TR" dirty="0" err="1"/>
              <a:t>Fixed</a:t>
            </a:r>
            <a:r>
              <a:rPr lang="tr-TR" dirty="0"/>
              <a:t>-Point </a:t>
            </a:r>
            <a:r>
              <a:rPr lang="tr-TR" dirty="0" err="1" smtClean="0"/>
              <a:t>Iteration</a:t>
            </a:r>
            <a:r>
              <a:rPr lang="tr-TR" dirty="0" smtClean="0"/>
              <a:t>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Basit sabit noktalı </a:t>
                </a:r>
                <a:r>
                  <a:rPr lang="tr-TR" dirty="0" err="1" smtClean="0"/>
                  <a:t>iterasyon</a:t>
                </a:r>
                <a:r>
                  <a:rPr lang="tr-TR" dirty="0" smtClean="0"/>
                  <a:t> aynı zamanda tek noktalı </a:t>
                </a:r>
                <a:r>
                  <a:rPr lang="tr-TR" dirty="0" err="1" smtClean="0"/>
                  <a:t>iterasyon</a:t>
                </a:r>
                <a:r>
                  <a:rPr lang="tr-TR" dirty="0" smtClean="0"/>
                  <a:t>(</a:t>
                </a:r>
                <a:r>
                  <a:rPr lang="tr-TR" dirty="0" err="1"/>
                  <a:t>one-point</a:t>
                </a:r>
                <a:r>
                  <a:rPr lang="tr-TR" dirty="0"/>
                  <a:t> </a:t>
                </a:r>
                <a:r>
                  <a:rPr lang="tr-TR" dirty="0" err="1" smtClean="0"/>
                  <a:t>iteration</a:t>
                </a:r>
                <a:r>
                  <a:rPr lang="tr-TR" dirty="0" smtClean="0"/>
                  <a:t>) veya art arda yerine koyma yöntemi (</a:t>
                </a:r>
                <a:r>
                  <a:rPr lang="tr-TR" dirty="0" err="1" smtClean="0"/>
                  <a:t>successive</a:t>
                </a:r>
                <a:r>
                  <a:rPr lang="tr-TR" dirty="0" smtClean="0"/>
                  <a:t> </a:t>
                </a:r>
                <a:r>
                  <a:rPr lang="tr-TR" dirty="0" err="1"/>
                  <a:t>substitution</a:t>
                </a:r>
                <a:r>
                  <a:rPr lang="tr-TR" dirty="0" smtClean="0"/>
                  <a:t>) </a:t>
                </a:r>
                <a:r>
                  <a:rPr lang="tr-TR" dirty="0" err="1" smtClean="0"/>
                  <a:t>olarakta</a:t>
                </a:r>
                <a:r>
                  <a:rPr lang="tr-TR" dirty="0" smtClean="0"/>
                  <a:t> bilinir.</a:t>
                </a:r>
              </a:p>
              <a:p>
                <a:r>
                  <a:rPr lang="tr-TR" dirty="0" smtClean="0"/>
                  <a:t>Yöntem gereği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fonksiyonunun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denklemin sağında kalacak şekilde yeniden düzenlenmesi gereklidir.</a:t>
                </a:r>
              </a:p>
              <a:p>
                <a:r>
                  <a:rPr lang="tr-TR" dirty="0" smtClean="0"/>
                  <a:t>Bu dönüşüm ya cebirsel bir işlemle yada basitçe denklemin her iki yanına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eklenerek gerçekleştirilebilir. </a:t>
                </a:r>
              </a:p>
              <a:p>
                <a:r>
                  <a:rPr lang="tr-TR" dirty="0" smtClean="0"/>
                  <a:t>Örneğin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tr-TR" dirty="0" smtClean="0"/>
                  <a:t> ya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dirty="0" smtClean="0"/>
                  <a:t> yada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</m:oMath>
                </a14:m>
                <a:r>
                  <a:rPr lang="tr-TR" dirty="0" smtClean="0"/>
                  <a:t> şeklinde yazılabilir. </a:t>
                </a:r>
              </a:p>
              <a:p>
                <a:r>
                  <a:rPr lang="tr-TR" dirty="0" smtClean="0"/>
                  <a:t>Öte yandan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için ise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yazılabilir.</a:t>
                </a:r>
              </a:p>
              <a:p>
                <a:r>
                  <a:rPr lang="tr-TR" dirty="0" smtClean="0"/>
                  <a:t>Denklem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haline dönüştürüldükten sonra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şeklinde </a:t>
                </a:r>
                <a:r>
                  <a:rPr lang="tr-TR" dirty="0" err="1" smtClean="0"/>
                  <a:t>iteratif</a:t>
                </a:r>
                <a:r>
                  <a:rPr lang="tr-TR" dirty="0" smtClean="0"/>
                  <a:t> formülle yeni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tr-TR" dirty="0" smtClean="0"/>
                  <a:t> değerleri hesaplanabilir.</a:t>
                </a:r>
              </a:p>
              <a:p>
                <a:r>
                  <a:rPr lang="tr-TR" dirty="0" smtClean="0"/>
                  <a:t>Diğer yöntemlerde olduğu gibi istenilen hata sınırına ulaşılıp ulaşılmadığı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:r>
                  <a:rPr lang="tr-TR" dirty="0"/>
                  <a:t>i</a:t>
                </a:r>
                <a:r>
                  <a:rPr lang="tr-TR" dirty="0" smtClean="0"/>
                  <a:t>le hesaplanır.</a:t>
                </a:r>
              </a:p>
              <a:p>
                <a:pPr lvl="1"/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8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Problem: Basit sabit noktalı </a:t>
                </a:r>
                <a:r>
                  <a:rPr lang="tr-TR" dirty="0" err="1" smtClean="0"/>
                  <a:t>iterasyon</a:t>
                </a:r>
                <a:r>
                  <a:rPr lang="tr-TR" dirty="0" smtClean="0"/>
                  <a:t> kullanarak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fonksiyonunun köklerinin yerini belirleyiniz.</a:t>
                </a:r>
              </a:p>
              <a:p>
                <a:r>
                  <a:rPr lang="tr-TR" dirty="0" smtClean="0"/>
                  <a:t>Çözüm: fonksiyonu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tr-TR" dirty="0" smtClean="0"/>
                  <a:t> şekline dönüştürdükten sonra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tr-TR" dirty="0" smtClean="0"/>
                  <a:t>yazarak </a:t>
                </a:r>
                <a:r>
                  <a:rPr lang="tr-TR" dirty="0" err="1" smtClean="0"/>
                  <a:t>iterasyona</a:t>
                </a:r>
                <a:r>
                  <a:rPr lang="tr-TR" dirty="0" smtClean="0"/>
                  <a:t> başlarız.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357347"/>
              </p:ext>
            </p:extLst>
          </p:nvPr>
        </p:nvGraphicFramePr>
        <p:xfrm>
          <a:off x="4775200" y="2768600"/>
          <a:ext cx="2641600" cy="328612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812800"/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Symbol" panose="05050102010706020507" pitchFamily="18" charset="2"/>
                        </a:rPr>
                        <a:t>|</a:t>
                      </a:r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800" b="1" i="0" u="none" strike="noStrike" baseline="-250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|%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5,9034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3,4809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6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 Eğrili Grafik Yöntem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gibi bir fonksiyon olduğunda fonksiyon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tr-TR" dirty="0" smtClean="0"/>
                  <a:t> şeklinde yazılabilir. Bu örnekte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i="1" dirty="0" smtClean="0"/>
                  <a:t> </a:t>
                </a:r>
                <a:r>
                  <a:rPr lang="tr-TR" dirty="0" smtClean="0"/>
                  <a:t>olarak tanımlanabilir. Elde edilen iki fonksiyonun ayrı ayrı grafikleri çizildiğinde çakışma noktası denklemin köküdür.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721242"/>
              </p:ext>
            </p:extLst>
          </p:nvPr>
        </p:nvGraphicFramePr>
        <p:xfrm>
          <a:off x="1176618" y="2647858"/>
          <a:ext cx="2819400" cy="3581400"/>
        </p:xfrm>
        <a:graphic>
          <a:graphicData uri="http://schemas.openxmlformats.org/drawingml/2006/table">
            <a:tbl>
              <a:tblPr/>
              <a:tblGrid>
                <a:gridCol w="608914"/>
                <a:gridCol w="849943"/>
                <a:gridCol w="1360543"/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800" b="0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800" b="0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0,904837418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0,818730753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0,740818221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0,670320046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0,60653066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0,548811636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0,496585304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0,449328964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0,40656966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0,367879441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445772"/>
              </p:ext>
            </p:extLst>
          </p:nvPr>
        </p:nvGraphicFramePr>
        <p:xfrm>
          <a:off x="4727202" y="2869406"/>
          <a:ext cx="5238750" cy="294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259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Iraksama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Sabit noktalı </a:t>
                </a:r>
                <a:r>
                  <a:rPr lang="tr-TR" dirty="0" err="1" smtClean="0"/>
                  <a:t>iterasyon</a:t>
                </a:r>
                <a:r>
                  <a:rPr lang="tr-TR" dirty="0" smtClean="0"/>
                  <a:t> doğrusal yakınsamaya sahiptir. Yaklaşık olarak hata bir önceki değerdeki hatanın yarısına eşit olmalıdır, bu durum gözlenmiyorsa çözüm ıraksıyordur.</a:t>
                </a:r>
              </a:p>
              <a:p>
                <a:r>
                  <a:rPr lang="tr-TR" dirty="0" smtClean="0"/>
                  <a:t>Iraksamanın en önemli gerekçesi g(x)’in seçimidir.</a:t>
                </a:r>
              </a:p>
              <a:p>
                <a:r>
                  <a:rPr lang="tr-TR" dirty="0" smtClean="0"/>
                  <a:t>Sabit noktalı </a:t>
                </a:r>
                <a:r>
                  <a:rPr lang="tr-TR" dirty="0" err="1" smtClean="0"/>
                  <a:t>iterasyonda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tr-TR" dirty="0" smtClean="0"/>
                  <a:t> olduğunda köke yakınsar.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3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383355"/>
              </p:ext>
            </p:extLst>
          </p:nvPr>
        </p:nvGraphicFramePr>
        <p:xfrm>
          <a:off x="5310582" y="3240055"/>
          <a:ext cx="6707614" cy="3019626"/>
        </p:xfrm>
        <a:graphic>
          <a:graphicData uri="http://schemas.openxmlformats.org/drawingml/2006/table">
            <a:tbl>
              <a:tblPr/>
              <a:tblGrid>
                <a:gridCol w="1338403"/>
                <a:gridCol w="1338403"/>
                <a:gridCol w="2046602"/>
                <a:gridCol w="1984206"/>
              </a:tblGrid>
              <a:tr h="548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Gerçek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Kök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4,302775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x</a:t>
                      </a:r>
                      <a:r>
                        <a:rPr lang="tr-TR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i+1</a:t>
                      </a:r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=(x^2+3)/5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x</a:t>
                      </a:r>
                      <a:r>
                        <a:rPr lang="tr-TR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i+1</a:t>
                      </a:r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=</a:t>
                      </a:r>
                      <a:r>
                        <a:rPr lang="tr-TR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sqrt</a:t>
                      </a:r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(5x-3)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9041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4,69041576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9041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4,69041576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6,872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4,522397461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1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6,872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4,522397461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10,0448768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4,428542346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9041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10,0448768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4,428542346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20,77990999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4,375238477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1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20,77990999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4,375238477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86,9609318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4,344674025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9041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86,9609318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4,344674025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1513,040732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4,327050973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Iraksıyor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Yakınsıyor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6141" y="3375212"/>
                <a:ext cx="4464424" cy="3274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>
                    <a:solidFill>
                      <a:schemeClr val="tx2"/>
                    </a:solidFill>
                  </a:rPr>
                  <a:t>Örneğin </a:t>
                </a:r>
                <a14:m>
                  <m:oMath xmlns:m="http://schemas.openxmlformats.org/officeDocument/2006/math"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</a:rPr>
                  <a:t> fonksiyonunu köklerini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</a:rPr>
                  <a:t> başlangıç değerinden başlayarak bulalım. </a:t>
                </a:r>
                <a:endParaRPr lang="tr-TR" sz="2400" dirty="0" smtClean="0">
                  <a:solidFill>
                    <a:schemeClr val="tx2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2"/>
                    </a:solidFill>
                  </a:rPr>
                  <a:t>Ya </a:t>
                </a:r>
                <a14:m>
                  <m:oMath xmlns:m="http://schemas.openxmlformats.org/officeDocument/2006/math"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tr-TR" sz="2400" dirty="0">
                    <a:solidFill>
                      <a:schemeClr val="tx2"/>
                    </a:solidFill>
                  </a:rPr>
                  <a:t> yada </a:t>
                </a:r>
                <a14:m>
                  <m:oMath xmlns:m="http://schemas.openxmlformats.org/officeDocument/2006/math"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</m:oMath>
                </a14:m>
                <a:r>
                  <a:rPr lang="tr-TR" sz="2400" dirty="0">
                    <a:solidFill>
                      <a:schemeClr val="tx2"/>
                    </a:solidFill>
                  </a:rPr>
                  <a:t> şeklinde seçim yapılabilir. Seçimin ıraksama ve yakınsama durumuna etkisini gözlemleyelim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41" y="3375212"/>
                <a:ext cx="4464424" cy="3274743"/>
              </a:xfrm>
              <a:prstGeom prst="rect">
                <a:avLst/>
              </a:prstGeom>
              <a:blipFill rotWithShape="0">
                <a:blip r:embed="rId3"/>
                <a:stretch>
                  <a:fillRect l="-2049" t="-1117" r="-1913" b="-33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8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Newton-</a:t>
            </a:r>
            <a:r>
              <a:rPr lang="tr-TR" dirty="0" err="1" smtClean="0"/>
              <a:t>Raphson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En çok kullanılan kök bulma yöntemidir. Grafik yöntem kullanılarak veya Taylor serileri kullanılarak çıkarılabilir.</a:t>
                </a:r>
              </a:p>
              <a:p>
                <a:pPr marL="109728" indent="0">
                  <a:buNone/>
                </a:pPr>
                <a:r>
                  <a:rPr lang="tr-TR" i="1" u="sng" dirty="0" smtClean="0">
                    <a:solidFill>
                      <a:srgbClr val="00B050"/>
                    </a:solidFill>
                  </a:rPr>
                  <a:t>Grafiksel Yaklaşım: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Şekilde görüldüğü gibi eğer kökün ilk tahmini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 ise,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tr-TR" dirty="0" smtClean="0"/>
                  <a:t> noktasındaki teğet uzatılabilir.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eksenini kestiği nokta çoğunlukla kökün daha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İyi bir tahminidir.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noktasındaki birinci türev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Fonksiyonun eğimine eşittir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 ifade düzenlenerek, formül elde edilir.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188" y="1945747"/>
            <a:ext cx="5040633" cy="43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6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Fonksiyon Tipleri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Cebirsel </a:t>
                </a:r>
                <a:r>
                  <a:rPr lang="tr-TR" dirty="0" err="1" smtClean="0"/>
                  <a:t>Fonsiyonlar</a:t>
                </a:r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tr-TR" dirty="0" smtClean="0"/>
                  <a:t> şeklinde tanımlı bir fonksiyon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r>
                  <a:rPr lang="tr-TR" dirty="0"/>
                  <a:t>	</a:t>
                </a:r>
                <a:r>
                  <a:rPr lang="tr-TR" dirty="0" smtClean="0"/>
                  <a:t>olarak ifade edilebiliyorsa cebirseldir.</a:t>
                </a:r>
              </a:p>
              <a:p>
                <a:r>
                  <a:rPr lang="tr-TR" dirty="0" err="1" smtClean="0"/>
                  <a:t>Transandant</a:t>
                </a:r>
                <a:r>
                  <a:rPr lang="tr-TR" dirty="0" smtClean="0"/>
                  <a:t> Fonksiyonlar: cebirsel olmayan fonksiyonlardır. Örneğin</a:t>
                </a:r>
              </a:p>
              <a:p>
                <a:pPr marL="704088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−1, 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tr-TR" b="0" dirty="0" smtClean="0"/>
              </a:p>
              <a:p>
                <a:pPr marL="365760" lvl="2" indent="-256032">
                  <a:buClr>
                    <a:schemeClr val="accent3">
                      <a:lumMod val="75000"/>
                    </a:schemeClr>
                  </a:buClr>
                  <a:buFont typeface="Georgia"/>
                  <a:buChar char="•"/>
                </a:pPr>
                <a:r>
                  <a:rPr lang="tr-TR" sz="2400" dirty="0" smtClean="0"/>
                  <a:t>Bazı fonksiyonların analitik çözümü vardır, ancak çözümü uzun sürebilir ve zahmetlidir. </a:t>
                </a:r>
              </a:p>
              <a:p>
                <a:pPr marL="365760" lvl="2" indent="-256032">
                  <a:buClr>
                    <a:schemeClr val="accent3">
                      <a:lumMod val="75000"/>
                    </a:schemeClr>
                  </a:buClr>
                  <a:buFont typeface="Georgia"/>
                  <a:buChar char="•"/>
                </a:pPr>
                <a:r>
                  <a:rPr lang="tr-TR" sz="2400" dirty="0" smtClean="0"/>
                  <a:t>Bazı fonksiyonların ise analitik yöntemlerle çözümü yoktur.</a:t>
                </a:r>
              </a:p>
              <a:p>
                <a:pPr marL="365760" lvl="2" indent="-256032">
                  <a:buClr>
                    <a:schemeClr val="accent3">
                      <a:lumMod val="75000"/>
                    </a:schemeClr>
                  </a:buClr>
                  <a:buFont typeface="Georgia"/>
                  <a:buChar char="•"/>
                </a:pPr>
                <a:r>
                  <a:rPr lang="tr-TR" sz="2400" b="1" dirty="0" smtClean="0"/>
                  <a:t>Bu noktada sayısal yöntemler devreye girer. </a:t>
                </a:r>
                <a:endParaRPr lang="tr-TR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8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Newton-</a:t>
            </a:r>
            <a:r>
              <a:rPr lang="tr-TR" dirty="0" err="1" smtClean="0"/>
              <a:t>Raphson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i="1" u="sng" dirty="0" smtClean="0">
                    <a:solidFill>
                      <a:srgbClr val="00B050"/>
                    </a:solidFill>
                  </a:rPr>
                  <a:t>Taylor Serisi Yaklaşımı: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Geçen hafta Taylor serisini görmüştük.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Birinci türev sonrasını atarsak;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eğer kök ise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olacaktır.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Denklem düzenlenirse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İfadesi elde edilir.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0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Newton-</a:t>
            </a:r>
            <a:r>
              <a:rPr lang="tr-TR" dirty="0" err="1" smtClean="0"/>
              <a:t>Raphson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Taylor serisini formülün hatasını tespit etmek için de kullanabiliriz. 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 smtClean="0"/>
                  <a:t>, fonksiyonun köküdür.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olur. Bu ifadeyi Taylor serisinde yerine yazarsak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Elde edilen bu eşitlikten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0≅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çıkarılırsa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tr-TR" i="1" dirty="0" smtClean="0">
                    <a:latin typeface="Cambria Math" panose="02040503050406030204" pitchFamily="18" charset="0"/>
                  </a:rPr>
                  <a:t>  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Denklem, 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hem de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‘</a:t>
                </a:r>
                <a:r>
                  <a:rPr lang="tr-TR" dirty="0" err="1" smtClean="0">
                    <a:latin typeface="Cambria Math" panose="02040503050406030204" pitchFamily="18" charset="0"/>
                  </a:rPr>
                  <a:t>nın</a:t>
                </a:r>
                <a:r>
                  <a:rPr lang="tr-TR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’ye yakınsadığı varsayımıyla düzenlenirse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İfadesi elde edilir.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4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Newton-</a:t>
            </a:r>
            <a:r>
              <a:rPr lang="tr-TR" dirty="0" err="1" smtClean="0"/>
              <a:t>Raphson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İfadesinden anlaşılacağı gibi hata yaklaşık olarak bir önceki hatanın karesi ile  orantılıdır.</a:t>
                </a:r>
              </a:p>
              <a:p>
                <a:r>
                  <a:rPr lang="tr-TR" dirty="0"/>
                  <a:t>Newton-</a:t>
                </a:r>
                <a:r>
                  <a:rPr lang="tr-TR" dirty="0" err="1"/>
                  <a:t>Raphson</a:t>
                </a:r>
                <a:r>
                  <a:rPr lang="tr-TR" dirty="0"/>
                  <a:t> </a:t>
                </a:r>
                <a:r>
                  <a:rPr lang="tr-TR" dirty="0" smtClean="0"/>
                  <a:t>Yöntemi çözüme yakınsamak için iyi bir başlangıç tahminine ihtiyaç duyar.</a:t>
                </a:r>
              </a:p>
              <a:p>
                <a:r>
                  <a:rPr lang="tr-TR" dirty="0" smtClean="0"/>
                  <a:t>Eğer doğru başlangıç seçildi ise </a:t>
                </a:r>
                <a:r>
                  <a:rPr lang="tr-TR" dirty="0"/>
                  <a:t>Newton-</a:t>
                </a:r>
                <a:r>
                  <a:rPr lang="tr-TR" dirty="0" err="1"/>
                  <a:t>Raphson</a:t>
                </a:r>
                <a:r>
                  <a:rPr lang="tr-TR" dirty="0"/>
                  <a:t> </a:t>
                </a:r>
                <a:r>
                  <a:rPr lang="tr-TR" dirty="0" smtClean="0"/>
                  <a:t>Yöntemi </a:t>
                </a:r>
                <a:r>
                  <a:rPr lang="tr-TR" dirty="0" err="1" smtClean="0"/>
                  <a:t>karesel</a:t>
                </a:r>
                <a:r>
                  <a:rPr lang="tr-TR" dirty="0" smtClean="0"/>
                  <a:t> olarak yakınsadığı için hızlı bir yöntemdir.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Öneriler:</a:t>
                </a:r>
              </a:p>
              <a:p>
                <a:r>
                  <a:rPr lang="tr-TR" dirty="0" smtClean="0"/>
                  <a:t>Problemin fiziksel özelliklerini göze alarak uygun bir başlangıç tahmini yap</a:t>
                </a:r>
              </a:p>
              <a:p>
                <a:r>
                  <a:rPr lang="tr-TR" dirty="0" smtClean="0"/>
                  <a:t>Program yazarken </a:t>
                </a:r>
                <a:r>
                  <a:rPr lang="tr-TR" dirty="0" err="1" smtClean="0"/>
                  <a:t>iterasyon</a:t>
                </a:r>
                <a:r>
                  <a:rPr lang="tr-TR" dirty="0" smtClean="0"/>
                  <a:t> sayısını sınırla</a:t>
                </a:r>
              </a:p>
              <a:p>
                <a:r>
                  <a:rPr lang="tr-TR" dirty="0" smtClean="0"/>
                  <a:t>Daima hesaplanan kökler için fonksiyon değerini kontrol et</a:t>
                </a:r>
              </a:p>
              <a:p>
                <a:r>
                  <a:rPr lang="tr-TR" dirty="0" smtClean="0"/>
                  <a:t>Türev değerinin 0’a yakın veya eşit olma durumunu kontrol et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2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−5</m:t>
                    </m:r>
                    <m:r>
                      <a:rPr lang="tr-TR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tr-TR" dirty="0"/>
                  <a:t> fonksiyonunu köklerini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tr-TR" dirty="0"/>
                  <a:t> başlangıç değerinden başlayarak Newton-</a:t>
                </a:r>
                <a:r>
                  <a:rPr lang="tr-TR" dirty="0" err="1"/>
                  <a:t>Raphson</a:t>
                </a:r>
                <a:r>
                  <a:rPr lang="tr-TR" dirty="0"/>
                  <a:t> </a:t>
                </a:r>
                <a:r>
                  <a:rPr lang="tr-TR" dirty="0" smtClean="0"/>
                  <a:t>Yöntemi ile bulalım</a:t>
                </a:r>
                <a:r>
                  <a:rPr lang="tr-TR" dirty="0"/>
                  <a:t>. 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Çözüm: </a:t>
                </a:r>
                <a14:m>
                  <m:oMath xmlns:m="http://schemas.openxmlformats.org/officeDocument/2006/math">
                    <m:r>
                      <a:rPr lang="tr-TR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−5</m:t>
                    </m:r>
                    <m:r>
                      <a:rPr lang="tr-TR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13250" y="3506788"/>
          <a:ext cx="3365500" cy="1809750"/>
        </p:xfrm>
        <a:graphic>
          <a:graphicData uri="http://schemas.openxmlformats.org/drawingml/2006/table">
            <a:tbl>
              <a:tblPr/>
              <a:tblGrid>
                <a:gridCol w="950706"/>
                <a:gridCol w="608452"/>
                <a:gridCol w="636973"/>
                <a:gridCol w="608452"/>
                <a:gridCol w="560917"/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f'(x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|e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|%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4,30526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9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Sekant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7553" y="1057516"/>
                <a:ext cx="10972800" cy="5382550"/>
              </a:xfrm>
            </p:spPr>
            <p:txBody>
              <a:bodyPr>
                <a:noAutofit/>
              </a:bodyPr>
              <a:lstStyle/>
              <a:p>
                <a:r>
                  <a:rPr lang="tr-TR" sz="2200" dirty="0" smtClean="0"/>
                  <a:t>Newton-</a:t>
                </a:r>
                <a:r>
                  <a:rPr lang="tr-TR" sz="2200" dirty="0" err="1" smtClean="0"/>
                  <a:t>Raphson</a:t>
                </a:r>
                <a:r>
                  <a:rPr lang="tr-TR" sz="2200" dirty="0" smtClean="0"/>
                  <a:t> Yönteminin hesaplanmasında karşılaşılabilecek en önemli problem türevin hesaplanmasıdır.  Bazı fonksiyonlar için türevin hesaplanması son derece zor ve/veya zaman alıcı olabilir. Bu durumlarda türev, geriye doğru sonlu fark yöntemi ile şekildeki gibi hesaplanabilir.</a:t>
                </a:r>
              </a:p>
              <a:p>
                <a:r>
                  <a:rPr lang="tr-TR" sz="2200" dirty="0" smtClean="0"/>
                  <a:t>Yaklaşık Türev İfadesi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200" dirty="0" smtClean="0"/>
              </a:p>
              <a:p>
                <a:pPr marL="109728" indent="0">
                  <a:buNone/>
                </a:pPr>
                <a:r>
                  <a:rPr lang="tr-TR" sz="2200" dirty="0" smtClean="0"/>
                  <a:t>Newton-</a:t>
                </a:r>
                <a:r>
                  <a:rPr lang="tr-TR" sz="2200" dirty="0" err="1" smtClean="0"/>
                  <a:t>Raphson</a:t>
                </a:r>
                <a:r>
                  <a:rPr lang="tr-TR" sz="2200" dirty="0" smtClean="0"/>
                  <a:t> denkleminde yerine yazılırsa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sz="22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sz="2200" dirty="0" smtClean="0"/>
              </a:p>
              <a:p>
                <a:pPr marL="109728" indent="0">
                  <a:buNone/>
                </a:pPr>
                <a:r>
                  <a:rPr lang="tr-TR" sz="2200" dirty="0" smtClean="0"/>
                  <a:t>Elde edilir. Bu çözüm </a:t>
                </a:r>
                <a:r>
                  <a:rPr lang="tr-TR" sz="2200" b="1" dirty="0" smtClean="0">
                    <a:solidFill>
                      <a:srgbClr val="00B050"/>
                    </a:solidFill>
                  </a:rPr>
                  <a:t>sekant yöntemi </a:t>
                </a:r>
                <a:r>
                  <a:rPr lang="tr-TR" sz="2200" dirty="0" smtClean="0"/>
                  <a:t>adını alır. Dikkat </a:t>
                </a:r>
              </a:p>
              <a:p>
                <a:pPr marL="109728" indent="0">
                  <a:buNone/>
                </a:pPr>
                <a:r>
                  <a:rPr lang="tr-TR" sz="2200" dirty="0" smtClean="0"/>
                  <a:t>ederseniz yöntemin iki adet ilk tahmine gereksinimi </a:t>
                </a:r>
              </a:p>
              <a:p>
                <a:pPr marL="109728" indent="0">
                  <a:buNone/>
                </a:pPr>
                <a:r>
                  <a:rPr lang="tr-TR" sz="2200" dirty="0" smtClean="0"/>
                  <a:t>Olduğunu görebilirsiniz. Ancak tahminler arasında f(x) işaret </a:t>
                </a:r>
              </a:p>
              <a:p>
                <a:pPr marL="109728" indent="0">
                  <a:buNone/>
                </a:pPr>
                <a:r>
                  <a:rPr lang="tr-TR" sz="2200" dirty="0" smtClean="0"/>
                  <a:t>Değiştirmek zorunda olmadığı için yöntem kapalı yöntem olarak sınıflandırılmaz. </a:t>
                </a:r>
                <a:endParaRPr lang="tr-TR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553" y="1057516"/>
                <a:ext cx="10972800" cy="5382550"/>
              </a:xfrm>
              <a:blipFill rotWithShape="0">
                <a:blip r:embed="rId2"/>
                <a:stretch>
                  <a:fillRect t="-680" r="-1000" b="-100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457" y="2182761"/>
            <a:ext cx="449971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−5</m:t>
                    </m:r>
                    <m:r>
                      <a:rPr lang="tr-TR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tr-TR" dirty="0"/>
                  <a:t> fonksiyonunu </a:t>
                </a:r>
                <a:r>
                  <a:rPr lang="tr-TR" dirty="0" smtClean="0"/>
                  <a:t>köklerini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tr-TR" dirty="0">
                        <a:latin typeface="Cambria Math" panose="02040503050406030204" pitchFamily="18" charset="0"/>
                      </a:rPr>
                      <m:t>=5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dirty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tr-TR" dirty="0"/>
                  <a:t> başlangıç </a:t>
                </a:r>
                <a:r>
                  <a:rPr lang="tr-TR" dirty="0" smtClean="0"/>
                  <a:t>değerlerinden </a:t>
                </a:r>
                <a:r>
                  <a:rPr lang="tr-TR" dirty="0"/>
                  <a:t>başlayarak </a:t>
                </a:r>
                <a:r>
                  <a:rPr lang="tr-TR" dirty="0" smtClean="0"/>
                  <a:t>Sekant Yöntemi ile bulalım</a:t>
                </a:r>
                <a:r>
                  <a:rPr lang="tr-TR" dirty="0"/>
                  <a:t>. 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Çözüm: </a:t>
                </a:r>
                <a14:m>
                  <m:oMath xmlns:m="http://schemas.openxmlformats.org/officeDocument/2006/math">
                    <m:r>
                      <a:rPr lang="tr-TR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−5</m:t>
                    </m:r>
                    <m:r>
                      <a:rPr lang="tr-TR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tr-TR" dirty="0" smtClean="0"/>
                  <a:t>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94150" y="3506788"/>
          <a:ext cx="4203700" cy="1809750"/>
        </p:xfrm>
        <a:graphic>
          <a:graphicData uri="http://schemas.openxmlformats.org/drawingml/2006/table">
            <a:tbl>
              <a:tblPr/>
              <a:tblGrid>
                <a:gridCol w="608681"/>
                <a:gridCol w="951063"/>
                <a:gridCol w="608681"/>
                <a:gridCol w="637212"/>
                <a:gridCol w="836936"/>
                <a:gridCol w="561127"/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0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i-1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0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</a:t>
                      </a:r>
                      <a:r>
                        <a:rPr lang="en-US" sz="1800" b="0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i-1</a:t>
                      </a:r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0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|e</a:t>
                      </a:r>
                      <a:r>
                        <a:rPr lang="en-US" sz="1800" b="0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|%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4,4545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4,45455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4,32653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4,30373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4,30278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7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Sekant ve Yer Değiştirme Yöntemi Arasındaki Benzerlik ve Farklar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Sekant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tr-TR" dirty="0" smtClean="0"/>
              <a:t>İki başlangıç değerine ihtiyaç var ancak fonksiyonun işareti farklı olmak zorunda değil</a:t>
            </a:r>
            <a:endParaRPr lang="tr-TR" dirty="0"/>
          </a:p>
          <a:p>
            <a:r>
              <a:rPr lang="tr-TR" dirty="0" smtClean="0"/>
              <a:t>Türevin tanımından yararlanarak geliştirilmiş</a:t>
            </a:r>
          </a:p>
          <a:p>
            <a:r>
              <a:rPr lang="tr-TR" dirty="0" smtClean="0"/>
              <a:t>Hep bir sonraki değeri bulur.</a:t>
            </a:r>
          </a:p>
          <a:p>
            <a:r>
              <a:rPr lang="tr-TR" dirty="0" smtClean="0"/>
              <a:t>Bazen ıraksayabilir.</a:t>
            </a:r>
          </a:p>
          <a:p>
            <a:r>
              <a:rPr lang="tr-TR" dirty="0" smtClean="0"/>
              <a:t>Hızlıdır</a:t>
            </a:r>
            <a:endParaRPr lang="tr-T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tr-TR" dirty="0" smtClean="0"/>
              <a:t>Yer Değiştirme</a:t>
            </a:r>
            <a:endParaRPr lang="tr-T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/>
              <a:t>İki başlangıç değerine ihtiyaç </a:t>
            </a:r>
            <a:r>
              <a:rPr lang="tr-TR" dirty="0" smtClean="0"/>
              <a:t>var; fonksiyon bu değerlerdeki değerinin işareti farklı </a:t>
            </a:r>
            <a:r>
              <a:rPr lang="tr-TR" dirty="0"/>
              <a:t>olmak </a:t>
            </a:r>
            <a:r>
              <a:rPr lang="tr-TR" dirty="0" smtClean="0"/>
              <a:t>zorunda</a:t>
            </a:r>
          </a:p>
          <a:p>
            <a:r>
              <a:rPr lang="tr-TR" dirty="0"/>
              <a:t>Türevin tanımından yararlanarak </a:t>
            </a:r>
            <a:r>
              <a:rPr lang="tr-TR" dirty="0" smtClean="0"/>
              <a:t>geliştirilmiş</a:t>
            </a:r>
          </a:p>
          <a:p>
            <a:r>
              <a:rPr lang="tr-TR" dirty="0" smtClean="0"/>
              <a:t>Aralığı daraltacak şekilde değer bulur.</a:t>
            </a:r>
            <a:endParaRPr lang="tr-TR" dirty="0"/>
          </a:p>
          <a:p>
            <a:r>
              <a:rPr lang="tr-TR" dirty="0" smtClean="0"/>
              <a:t>Daima yakınsar</a:t>
            </a:r>
            <a:endParaRPr lang="tr-TR" dirty="0"/>
          </a:p>
          <a:p>
            <a:r>
              <a:rPr lang="tr-TR" dirty="0" smtClean="0"/>
              <a:t>Daha yavaştır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76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Düzeltilmiş Sekant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Türevi tahmin etmek için iki başlangıç değeri kullanmak yerine, bağımsız değişkenin kısmi değişiminden yararlanılabilir.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tr-TR" dirty="0" smtClean="0"/>
                  <a:t> kısmi değişimi ifade eder.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44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Katlı Kökler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dirty="0" smtClean="0"/>
                  <a:t>Katlı bir kök, fonksiyonun x eksenine teğet olduğu noktaya karşılık gelir.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tr-TR" dirty="0" smtClean="0"/>
                  <a:t> Çift katlı kök - Ekseni kesmez.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Üç </a:t>
                </a:r>
                <a:r>
                  <a:rPr lang="tr-TR" dirty="0"/>
                  <a:t>katlı kök - Ekseni </a:t>
                </a:r>
                <a:r>
                  <a:rPr lang="tr-TR" dirty="0" smtClean="0"/>
                  <a:t>keser.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Dört </a:t>
                </a:r>
                <a:r>
                  <a:rPr lang="tr-TR" dirty="0"/>
                  <a:t>katlı kök - Ekseni kesmez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Genel olarak tek sayılı katlı kökler ekseni keser çift sayılılar kesmez.</a:t>
                </a:r>
              </a:p>
              <a:p>
                <a:r>
                  <a:rPr lang="tr-TR" dirty="0" smtClean="0"/>
                  <a:t>Katlı kökler, bu derste anlatılan çoğu yöntem açısından sorundur.</a:t>
                </a:r>
              </a:p>
              <a:p>
                <a:r>
                  <a:rPr lang="tr-TR" dirty="0" smtClean="0"/>
                  <a:t>Çift sayılı köklerde fonksiyon işaret değiştirmediği için kapalı yöntemler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    kullanılamaz. Açık yöntemler kullanılabilir.</a:t>
                </a:r>
              </a:p>
              <a:p>
                <a:r>
                  <a:rPr lang="tr-TR" dirty="0" smtClean="0"/>
                  <a:t>Bir başka olası problem sadece f(x)’in değil f’(x)’de sıfır olmasıdır. </a:t>
                </a:r>
              </a:p>
              <a:p>
                <a:r>
                  <a:rPr lang="tr-TR" dirty="0" smtClean="0"/>
                  <a:t>Bu durum paydada türevin veya türevin yaklaşık değerinin kullanıldığı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    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 ve Sekant yöntemleri açısında sorun doğurur. </a:t>
                </a:r>
              </a:p>
              <a:p>
                <a:r>
                  <a:rPr lang="tr-TR" dirty="0" smtClean="0"/>
                  <a:t>Çözüm yakınsayarak fonksiyon değeri sıfıra yaklaştığında sıfıra bölme </a:t>
                </a:r>
              </a:p>
              <a:p>
                <a:pPr marL="109728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durumu ortaya çıkar. </a:t>
                </a:r>
              </a:p>
              <a:p>
                <a:r>
                  <a:rPr lang="tr-TR" dirty="0" smtClean="0"/>
                  <a:t>Bu problem programa f(x)’in sıfır olup olmadığına ilişkin bir kontrol </a:t>
                </a:r>
              </a:p>
              <a:p>
                <a:pPr marL="109728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ekleyerek aşılabilir.</a:t>
                </a:r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393" y="1045162"/>
            <a:ext cx="1518243" cy="53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Değiştirilmiş Newton-</a:t>
            </a:r>
            <a:r>
              <a:rPr lang="tr-TR" dirty="0" err="1" smtClean="0"/>
              <a:t>Raphson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 ve Sekant yönteminin katlı kökler durumunda ikinci derece </a:t>
                </a:r>
                <a:r>
                  <a:rPr lang="tr-TR" dirty="0" err="1" smtClean="0"/>
                  <a:t>değilde</a:t>
                </a:r>
                <a:r>
                  <a:rPr lang="tr-TR" dirty="0" smtClean="0"/>
                  <a:t> doğrusal yakınsadıkları gösterilmiş ve bu durumun düzeltilmesi için bir değişiklik önerilmiştir (</a:t>
                </a:r>
                <a:r>
                  <a:rPr lang="tr-TR" dirty="0" err="1" smtClean="0"/>
                  <a:t>Ralston</a:t>
                </a:r>
                <a:r>
                  <a:rPr lang="tr-TR" dirty="0" smtClean="0"/>
                  <a:t> ve </a:t>
                </a:r>
                <a:r>
                  <a:rPr lang="tr-TR" dirty="0" err="1" smtClean="0"/>
                  <a:t>Rabinowitz</a:t>
                </a:r>
                <a:r>
                  <a:rPr lang="tr-TR" dirty="0" smtClean="0"/>
                  <a:t>). </a:t>
                </a:r>
              </a:p>
              <a:p>
                <a:r>
                  <a:rPr lang="tr-TR" dirty="0" smtClean="0"/>
                  <a:t>Fonksiyonu türevine bölerek yeni bir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tr-TR" dirty="0" smtClean="0"/>
                  <a:t> fonksiyonu elde edilir. Bu fonksiyonun köklerinin orijinal fonksiyonun kökleri ile aynı yerde olması bilgisine göre, 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 denklemi </a:t>
                </a:r>
                <a:r>
                  <a:rPr lang="tr-TR" dirty="0" err="1" smtClean="0"/>
                  <a:t>modifiye</a:t>
                </a:r>
                <a:r>
                  <a:rPr lang="tr-TR" dirty="0" smtClean="0"/>
                  <a:t> edilir. Şöyle ki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86" r="-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03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Köklerin Bulunması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tr-TR" b="1" dirty="0" smtClean="0"/>
              <a:t>Köklerin bulunması iki grup altında sınıflandırılabilir</a:t>
            </a:r>
          </a:p>
          <a:p>
            <a:r>
              <a:rPr lang="tr-TR" dirty="0" smtClean="0"/>
              <a:t>Fonksiyonu gerçekleyen </a:t>
            </a:r>
            <a:r>
              <a:rPr lang="tr-TR" b="1" dirty="0" smtClean="0"/>
              <a:t>tek bir gerçek kökü bulmayı </a:t>
            </a:r>
            <a:r>
              <a:rPr lang="tr-TR" dirty="0" smtClean="0"/>
              <a:t>hedefleyen çözüm arayışları. Bu çözümler kökün yaklaşık yeri hakkında ön bilgiye dayanarak tek bir reel kökün bulunması esasına dayalıdır.</a:t>
            </a:r>
          </a:p>
          <a:p>
            <a:pPr lvl="1"/>
            <a:r>
              <a:rPr lang="tr-TR" dirty="0" smtClean="0"/>
              <a:t>Kapalı Yöntemler</a:t>
            </a:r>
          </a:p>
          <a:p>
            <a:pPr lvl="2"/>
            <a:r>
              <a:rPr lang="tr-TR" dirty="0" smtClean="0"/>
              <a:t>Grafik Yöntemler</a:t>
            </a:r>
          </a:p>
          <a:p>
            <a:pPr lvl="2"/>
            <a:r>
              <a:rPr lang="tr-TR" dirty="0" smtClean="0"/>
              <a:t>İkiye Bölme Yöntemi</a:t>
            </a:r>
          </a:p>
          <a:p>
            <a:pPr lvl="2"/>
            <a:r>
              <a:rPr lang="tr-TR" dirty="0" smtClean="0"/>
              <a:t>Yer Değiştirme Yöntemi</a:t>
            </a:r>
          </a:p>
          <a:p>
            <a:pPr lvl="1"/>
            <a:r>
              <a:rPr lang="tr-TR" dirty="0"/>
              <a:t>Açık Yöntemler</a:t>
            </a:r>
          </a:p>
          <a:p>
            <a:pPr lvl="2"/>
            <a:r>
              <a:rPr lang="tr-TR" dirty="0" smtClean="0"/>
              <a:t>Sabit Noktalı </a:t>
            </a:r>
            <a:r>
              <a:rPr lang="tr-TR" dirty="0" err="1" smtClean="0"/>
              <a:t>İterasyon</a:t>
            </a:r>
            <a:endParaRPr lang="tr-TR" dirty="0"/>
          </a:p>
          <a:p>
            <a:pPr lvl="2"/>
            <a:r>
              <a:rPr lang="tr-TR" dirty="0" smtClean="0"/>
              <a:t>Newton-</a:t>
            </a:r>
            <a:r>
              <a:rPr lang="tr-TR" dirty="0" err="1" smtClean="0"/>
              <a:t>Raphson</a:t>
            </a:r>
            <a:r>
              <a:rPr lang="tr-TR" dirty="0" smtClean="0"/>
              <a:t> Yöntemi</a:t>
            </a:r>
          </a:p>
          <a:p>
            <a:pPr lvl="2"/>
            <a:r>
              <a:rPr lang="tr-TR" dirty="0" smtClean="0"/>
              <a:t>Sekant Yöntemi</a:t>
            </a:r>
          </a:p>
          <a:p>
            <a:r>
              <a:rPr lang="tr-TR" dirty="0" smtClean="0"/>
              <a:t>Fonksiyonun </a:t>
            </a:r>
            <a:r>
              <a:rPr lang="tr-TR" b="1" dirty="0" smtClean="0"/>
              <a:t>bütün gerçek ve karmaşık köklerini </a:t>
            </a:r>
            <a:r>
              <a:rPr lang="tr-TR" dirty="0" smtClean="0"/>
              <a:t>bulmayı hedefleyen çözüm arayışları: Genellikle </a:t>
            </a:r>
            <a:r>
              <a:rPr lang="tr-TR" dirty="0" err="1" smtClean="0"/>
              <a:t>polinomlar</a:t>
            </a:r>
            <a:r>
              <a:rPr lang="tr-TR" dirty="0" smtClean="0"/>
              <a:t> için kullanılır ve </a:t>
            </a:r>
            <a:r>
              <a:rPr lang="tr-TR" dirty="0" err="1" smtClean="0"/>
              <a:t>polinomun</a:t>
            </a:r>
            <a:r>
              <a:rPr lang="tr-TR" dirty="0" smtClean="0"/>
              <a:t> reel ve kompleks tüm köklerin bulunmasını sağlar.</a:t>
            </a:r>
          </a:p>
          <a:p>
            <a:pPr lvl="1"/>
            <a:r>
              <a:rPr lang="tr-TR" dirty="0" err="1" smtClean="0"/>
              <a:t>Polinomların</a:t>
            </a:r>
            <a:r>
              <a:rPr lang="tr-TR" dirty="0" smtClean="0"/>
              <a:t> köklerinin bulunması</a:t>
            </a:r>
          </a:p>
          <a:p>
            <a:pPr lvl="1"/>
            <a:r>
              <a:rPr lang="tr-TR" dirty="0" smtClean="0"/>
              <a:t>Köklerin bulunmasında, </a:t>
            </a:r>
            <a:r>
              <a:rPr lang="tr-TR" dirty="0" err="1" smtClean="0"/>
              <a:t>excel</a:t>
            </a:r>
            <a:r>
              <a:rPr lang="tr-TR" dirty="0" smtClean="0"/>
              <a:t> ve </a:t>
            </a:r>
            <a:r>
              <a:rPr lang="tr-TR" dirty="0" err="1" smtClean="0"/>
              <a:t>matlab</a:t>
            </a:r>
            <a:r>
              <a:rPr lang="tr-TR" dirty="0" smtClean="0"/>
              <a:t> kütüphanelerinin kullanılması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2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tr-TR" dirty="0" smtClean="0"/>
                  <a:t> fonksiyonunun köklerini 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 ve Düzeltilmiş 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 yöntemi ile bulunuz.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	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		</a:t>
                </a:r>
                <a:r>
                  <a:rPr lang="tr-TR" dirty="0"/>
                  <a:t> Düzeltilmiş Newton-</a:t>
                </a:r>
                <a:r>
                  <a:rPr lang="tr-TR" dirty="0" err="1"/>
                  <a:t>Raphson</a:t>
                </a:r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7362"/>
              </p:ext>
            </p:extLst>
          </p:nvPr>
        </p:nvGraphicFramePr>
        <p:xfrm>
          <a:off x="1078006" y="2564466"/>
          <a:ext cx="3581400" cy="3865245"/>
        </p:xfrm>
        <a:graphic>
          <a:graphicData uri="http://schemas.openxmlformats.org/drawingml/2006/table">
            <a:tbl>
              <a:tblPr/>
              <a:tblGrid>
                <a:gridCol w="812800"/>
                <a:gridCol w="609600"/>
                <a:gridCol w="609600"/>
                <a:gridCol w="939800"/>
                <a:gridCol w="60960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f'(x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|e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|%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0,42857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0,68571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0,83287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0,91333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0,95578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0,97766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0,98877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0,99437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0,99718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0,99859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0,99929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0,99965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077480"/>
              </p:ext>
            </p:extLst>
          </p:nvPr>
        </p:nvGraphicFramePr>
        <p:xfrm>
          <a:off x="4852147" y="2565213"/>
          <a:ext cx="4343400" cy="1514475"/>
        </p:xfrm>
        <a:graphic>
          <a:graphicData uri="http://schemas.openxmlformats.org/drawingml/2006/table">
            <a:tbl>
              <a:tblPr/>
              <a:tblGrid>
                <a:gridCol w="1143000"/>
                <a:gridCol w="609600"/>
                <a:gridCol w="609600"/>
                <a:gridCol w="635000"/>
                <a:gridCol w="736600"/>
                <a:gridCol w="609600"/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f'(x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f''(xi)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|e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|%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1,1052632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1,0030817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1,0000024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48518" y="4464424"/>
            <a:ext cx="5284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</a:rPr>
              <a:t>Katlı kökü bulma açısından Düzeltilmiş Newton-</a:t>
            </a:r>
            <a:r>
              <a:rPr lang="tr-TR" sz="2400" dirty="0" err="1">
                <a:solidFill>
                  <a:schemeClr val="tx2"/>
                </a:solidFill>
              </a:rPr>
              <a:t>Raphson</a:t>
            </a:r>
            <a:r>
              <a:rPr lang="tr-TR" sz="2400" dirty="0">
                <a:solidFill>
                  <a:schemeClr val="tx2"/>
                </a:solidFill>
              </a:rPr>
              <a:t> yöntemi daha hızlı</a:t>
            </a:r>
            <a:r>
              <a:rPr lang="tr-TR" sz="2400" dirty="0" smtClean="0">
                <a:solidFill>
                  <a:schemeClr val="tx2"/>
                </a:solidFill>
              </a:rPr>
              <a:t>. Katlı olmayan kök açısından durum nedir acaba???</a:t>
            </a:r>
            <a:endParaRPr lang="tr-T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Örneğin Devamı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Katlı olmayan kökü bulma konusunda neredeyse aynılar. Newton-</a:t>
            </a:r>
            <a:r>
              <a:rPr lang="tr-TR" dirty="0" err="1" smtClean="0"/>
              <a:t>Raphson</a:t>
            </a:r>
            <a:r>
              <a:rPr lang="tr-TR" dirty="0" smtClean="0"/>
              <a:t> yöntemi çok küçük bir farkla önde.</a:t>
            </a:r>
          </a:p>
          <a:p>
            <a:endParaRPr lang="tr-T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19224"/>
              </p:ext>
            </p:extLst>
          </p:nvPr>
        </p:nvGraphicFramePr>
        <p:xfrm>
          <a:off x="1196414" y="2243044"/>
          <a:ext cx="9207501" cy="2105025"/>
        </p:xfrm>
        <a:graphic>
          <a:graphicData uri="http://schemas.openxmlformats.org/drawingml/2006/table">
            <a:tbl>
              <a:tblPr/>
              <a:tblGrid>
                <a:gridCol w="952172"/>
                <a:gridCol w="609390"/>
                <a:gridCol w="637955"/>
                <a:gridCol w="837911"/>
                <a:gridCol w="787129"/>
                <a:gridCol w="609390"/>
                <a:gridCol w="1142606"/>
                <a:gridCol w="609390"/>
                <a:gridCol w="609390"/>
                <a:gridCol w="634781"/>
                <a:gridCol w="736346"/>
                <a:gridCol w="1041041"/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f'(x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|e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|%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f'(x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f''(xi)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|e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|%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51,72414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9,6774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2,6363636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6,519377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3,0347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2,8202247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4,777734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2,9617282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1,225638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2,9984787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0,050632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2,9999977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5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Doğrusal Olmayan Denklem Sistemlerin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Bu noktaya kadar, tek bilinmeyenli tek bir denklemin köklerini bulmakla ilgilendik. Bu noktada ise </a:t>
                </a:r>
                <a:r>
                  <a:rPr lang="tr-TR" b="1" dirty="0" smtClean="0">
                    <a:solidFill>
                      <a:srgbClr val="00B050"/>
                    </a:solidFill>
                  </a:rPr>
                  <a:t>doğrusal olmayan denklem</a:t>
                </a:r>
                <a:r>
                  <a:rPr lang="tr-TR" dirty="0" smtClean="0"/>
                  <a:t> sistemlerinin çözümü için Sabit Noktalı </a:t>
                </a:r>
                <a:r>
                  <a:rPr lang="tr-TR" dirty="0" err="1" smtClean="0"/>
                  <a:t>İterasyon</a:t>
                </a:r>
                <a:r>
                  <a:rPr lang="tr-TR" dirty="0" smtClean="0"/>
                  <a:t> ve 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 yöntemlerini tartışacağız.</a:t>
                </a:r>
              </a:p>
              <a:p>
                <a:pPr marL="109728" indent="0">
                  <a:buNone/>
                </a:pPr>
                <a:r>
                  <a:rPr lang="tr-TR" b="1" dirty="0">
                    <a:solidFill>
                      <a:srgbClr val="00B050"/>
                    </a:solidFill>
                  </a:rPr>
                  <a:t>Sabit Noktalı </a:t>
                </a:r>
                <a:r>
                  <a:rPr lang="tr-TR" b="1" dirty="0" err="1" smtClean="0">
                    <a:solidFill>
                      <a:srgbClr val="00B050"/>
                    </a:solidFill>
                  </a:rPr>
                  <a:t>İterasyon</a:t>
                </a:r>
                <a:endParaRPr lang="tr-TR" b="1" dirty="0" smtClean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Örnek: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−10=0</m:t>
                          </m:r>
                        </m:e>
                      </m:mr>
                      <m:m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−57=0</m:t>
                          </m:r>
                        </m:e>
                      </m:mr>
                    </m:m>
                    <m:r>
                      <a:rPr lang="tr-TR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 denklem sistemini  başlangıç değerleri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r>
                  <a:rPr lang="tr-TR" dirty="0" smtClean="0"/>
                  <a:t> olmak üzere sabit noktalı </a:t>
                </a:r>
                <a:r>
                  <a:rPr lang="tr-TR" dirty="0" err="1" smtClean="0"/>
                  <a:t>iterasyon</a:t>
                </a:r>
                <a:r>
                  <a:rPr lang="tr-TR" dirty="0" smtClean="0"/>
                  <a:t> kullanarak çözünüz.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Birinci denklemi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’i bulmak üzere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10−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rad>
                  </m:oMath>
                </a14:m>
                <a:r>
                  <a:rPr lang="tr-TR" dirty="0" smtClean="0"/>
                  <a:t> olarak; ikinci denklemi de y’yi bulmak üzere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57−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rad>
                  </m:oMath>
                </a14:m>
                <a:r>
                  <a:rPr lang="tr-TR" dirty="0" smtClean="0"/>
                  <a:t> olarak değiştiririz;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Yöntem gereği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10−</m:t>
                        </m:r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57−</m:t>
                            </m:r>
                            <m:sSub>
                              <m:sSubPr>
                                <m:ctrlP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tr-TR" dirty="0" smtClean="0"/>
                  <a:t> olacaktır.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3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3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Doğrusal Olmayan Denklem </a:t>
            </a:r>
            <a:r>
              <a:rPr lang="tr-TR" dirty="0" smtClean="0"/>
              <a:t>Sistemler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>
                    <a:solidFill>
                      <a:srgbClr val="00B050"/>
                    </a:solidFill>
                  </a:rPr>
                  <a:t>Sabit Noktalı </a:t>
                </a:r>
                <a:r>
                  <a:rPr lang="tr-TR" b="1" dirty="0" err="1" smtClean="0">
                    <a:solidFill>
                      <a:srgbClr val="00B050"/>
                    </a:solidFill>
                  </a:rPr>
                  <a:t>İterasyon</a:t>
                </a:r>
                <a:endParaRPr lang="tr-TR" b="1" dirty="0" smtClean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endParaRPr lang="tr-TR" b="1" dirty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endParaRPr lang="tr-TR" b="1" dirty="0" smtClean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endParaRPr lang="tr-TR" b="1" dirty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endParaRPr lang="tr-TR" b="1" dirty="0" smtClean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endParaRPr lang="tr-TR" b="1" dirty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endParaRPr lang="tr-TR" b="1" dirty="0" smtClean="0">
                  <a:solidFill>
                    <a:srgbClr val="00B050"/>
                  </a:solidFill>
                </a:endParaRPr>
              </a:p>
              <a:p>
                <a:r>
                  <a:rPr lang="tr-TR" dirty="0" smtClean="0"/>
                  <a:t>Yakınsama için yeterlilik şartı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&lt;1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 kriterler son derece sınırlı olduğundan, sabit noktalı </a:t>
                </a:r>
                <a:r>
                  <a:rPr lang="tr-TR" dirty="0" err="1" smtClean="0"/>
                  <a:t>iterasyonun</a:t>
                </a:r>
                <a:r>
                  <a:rPr lang="tr-TR" dirty="0" smtClean="0"/>
                  <a:t> doğrusal olmayan sistemlerin çözümünde kullanımı son derece sınırlıdır.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650094"/>
              </p:ext>
            </p:extLst>
          </p:nvPr>
        </p:nvGraphicFramePr>
        <p:xfrm>
          <a:off x="1007783" y="1920035"/>
          <a:ext cx="3022600" cy="18516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774700"/>
                <a:gridCol w="1028700"/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2400" b="0" i="0" u="none" strike="noStrike" baseline="-25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2400" b="0" i="0" u="none" strike="noStrike" baseline="-25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2400" b="0" i="0" u="none" strike="noStrike" baseline="-25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2400" b="0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2,860506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3,049551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2,983405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3,005704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78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Doğrusal Olmayan Denklem Sistemler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tr-TR" b="1" dirty="0" smtClean="0">
                    <a:solidFill>
                      <a:srgbClr val="00B050"/>
                    </a:solidFill>
                  </a:rPr>
                  <a:t>Newton-</a:t>
                </a:r>
                <a:r>
                  <a:rPr lang="tr-TR" b="1" dirty="0" err="1" smtClean="0">
                    <a:solidFill>
                      <a:srgbClr val="00B050"/>
                    </a:solidFill>
                  </a:rPr>
                  <a:t>Raphson</a:t>
                </a:r>
                <a:r>
                  <a:rPr lang="tr-TR" b="1" dirty="0" smtClean="0">
                    <a:solidFill>
                      <a:srgbClr val="00B050"/>
                    </a:solidFill>
                  </a:rPr>
                  <a:t> Yöntemi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Daha önce yöntemin Taylor serilerinden türetilebildiğini görmüştük. Şimdi ise Taylor serisi yaklaşımını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gibi iki adet fonksiyon içeren doğrusal olmayan denklem sistemleri için kullanacağız.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Kökün bulunması durumunda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 smtClean="0"/>
                  <a:t> olmalıdır; Bu bilgi ile denklem yeniden düzenlenirse;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08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Doğrusal Olmayan Denklem Sistemler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Bir önceki terimler ve bir sonraki terimler farklı taraflarda olacak şekilde düzenlenen denklem sistemi çözüm kolaylığı açısından matris formuna getirilebilir.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f>
                                          <m:f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den>
                                        </m:f>
                                      </m:e>
                                      <m:e>
                                        <m:f>
                                          <m:f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den>
                                        </m:f>
                                      </m:e>
                                    </m:mr>
                                    <m:mr>
                                      <m:e>
                                        <m:f>
                                          <m:f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den>
                                        </m:f>
                                      </m:e>
                                      <m:e>
                                        <m:f>
                                          <m:f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den>
                                        </m:f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𝐽𝑎𝑘𝑜𝑏𝑖𝑦𝑒𝑛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𝑚𝑎𝑡𝑟𝑖𝑠𝑖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5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Doğrusal Olmayan Denklem Sistemler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109728" indent="0">
                  <a:buNone/>
                </a:pPr>
                <a:r>
                  <a:rPr lang="tr-TR" b="1" dirty="0" smtClean="0">
                    <a:solidFill>
                      <a:srgbClr val="00B050"/>
                    </a:solidFill>
                  </a:rPr>
                  <a:t>Newton-</a:t>
                </a:r>
                <a:r>
                  <a:rPr lang="tr-TR" b="1" dirty="0" err="1" smtClean="0">
                    <a:solidFill>
                      <a:srgbClr val="00B050"/>
                    </a:solidFill>
                  </a:rPr>
                  <a:t>Raphson</a:t>
                </a:r>
                <a:r>
                  <a:rPr lang="tr-TR" b="1" dirty="0" smtClean="0">
                    <a:solidFill>
                      <a:srgbClr val="00B050"/>
                    </a:solidFill>
                  </a:rPr>
                  <a:t> </a:t>
                </a:r>
                <a:endParaRPr lang="tr-TR" b="1" dirty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Örnek: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tr-T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tr-T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−10=0</m:t>
                          </m:r>
                        </m:e>
                      </m:mr>
                      <m:m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−57=0</m:t>
                          </m:r>
                        </m:e>
                      </m:mr>
                    </m:m>
                    <m:r>
                      <a:rPr lang="tr-TR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 denklem sistemini  başlangıç değerleri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r>
                  <a:rPr lang="tr-TR" dirty="0" smtClean="0"/>
                  <a:t> olmak üzere 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 yöntemi kullanarak çözünüz.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Çözüm el ile hesaplayarak yapılabilir veya bir yazılım kullanılabilir, aşağıdaki kod </a:t>
                </a:r>
                <a:r>
                  <a:rPr lang="tr-TR" dirty="0" err="1" smtClean="0"/>
                  <a:t>matlab</a:t>
                </a:r>
                <a:r>
                  <a:rPr lang="tr-TR" dirty="0" smtClean="0"/>
                  <a:t> kodudur. 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clear</a:t>
                </a:r>
                <a:r>
                  <a:rPr lang="tr-TR" sz="1900" i="1" dirty="0"/>
                  <a:t> </a:t>
                </a:r>
                <a:r>
                  <a:rPr lang="tr-TR" sz="1900" i="1" dirty="0" err="1"/>
                  <a:t>all;clc;close</a:t>
                </a:r>
                <a:r>
                  <a:rPr lang="tr-TR" sz="1900" i="1" dirty="0"/>
                  <a:t> </a:t>
                </a:r>
                <a:r>
                  <a:rPr lang="tr-TR" sz="1900" i="1" dirty="0" err="1"/>
                  <a:t>all</a:t>
                </a:r>
                <a:r>
                  <a:rPr lang="tr-TR" sz="1900" i="1" dirty="0"/>
                  <a:t>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syms</a:t>
                </a:r>
                <a:r>
                  <a:rPr lang="tr-TR" sz="1900" i="1" dirty="0"/>
                  <a:t> x y</a:t>
                </a:r>
              </a:p>
              <a:p>
                <a:pPr marL="109728" indent="0">
                  <a:buNone/>
                </a:pPr>
                <a:r>
                  <a:rPr lang="tr-TR" sz="1900" i="1" dirty="0"/>
                  <a:t>u=x^2+x*y-10;</a:t>
                </a:r>
              </a:p>
              <a:p>
                <a:pPr marL="109728" indent="0">
                  <a:buNone/>
                </a:pPr>
                <a:r>
                  <a:rPr lang="tr-TR" sz="1900" i="1" dirty="0"/>
                  <a:t>v=y+3*x*y^2-57;</a:t>
                </a:r>
              </a:p>
              <a:p>
                <a:pPr marL="109728" indent="0">
                  <a:buNone/>
                </a:pPr>
                <a:r>
                  <a:rPr lang="es-ES" sz="1900" i="1" dirty="0"/>
                  <a:t>J=[diff(u,x) diff(u,y);diff(v,x) diff(v,y)];</a:t>
                </a:r>
              </a:p>
              <a:p>
                <a:pPr marL="109728" indent="0">
                  <a:buNone/>
                </a:pPr>
                <a:r>
                  <a:rPr lang="tr-TR" sz="1900" i="1" dirty="0"/>
                  <a:t>x=1.5;y=3.5;r=[</a:t>
                </a:r>
                <a:r>
                  <a:rPr lang="tr-TR" sz="1900" i="1" dirty="0" err="1"/>
                  <a:t>x;y</a:t>
                </a:r>
                <a:r>
                  <a:rPr lang="tr-TR" sz="1900" i="1" dirty="0"/>
                  <a:t>];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ue</a:t>
                </a:r>
                <a:r>
                  <a:rPr lang="tr-TR" sz="1900" i="1" dirty="0"/>
                  <a:t>=</a:t>
                </a:r>
                <a:r>
                  <a:rPr lang="tr-TR" sz="1900" i="1" dirty="0" err="1"/>
                  <a:t>eval</a:t>
                </a:r>
                <a:r>
                  <a:rPr lang="tr-TR" sz="1900" i="1" dirty="0"/>
                  <a:t>(u);ve=</a:t>
                </a:r>
                <a:r>
                  <a:rPr lang="tr-TR" sz="1900" i="1" dirty="0" err="1"/>
                  <a:t>eval</a:t>
                </a:r>
                <a:r>
                  <a:rPr lang="tr-TR" sz="1900" i="1" dirty="0"/>
                  <a:t>(v);</a:t>
                </a:r>
                <a:r>
                  <a:rPr lang="tr-TR" sz="1900" i="1" dirty="0" err="1"/>
                  <a:t>fr</a:t>
                </a:r>
                <a:r>
                  <a:rPr lang="tr-TR" sz="1900" i="1" dirty="0"/>
                  <a:t>=[</a:t>
                </a:r>
                <a:r>
                  <a:rPr lang="tr-TR" sz="1900" i="1" dirty="0" err="1"/>
                  <a:t>ue;ve</a:t>
                </a:r>
                <a:r>
                  <a:rPr lang="tr-TR" sz="1900" i="1" dirty="0"/>
                  <a:t>];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durmakosulu</a:t>
                </a:r>
                <a:r>
                  <a:rPr lang="tr-TR" sz="1900" i="1" dirty="0"/>
                  <a:t>=</a:t>
                </a:r>
                <a:r>
                  <a:rPr lang="tr-TR" sz="1900" i="1" dirty="0" err="1"/>
                  <a:t>sqrt</a:t>
                </a:r>
                <a:r>
                  <a:rPr lang="tr-TR" sz="1900" i="1" dirty="0"/>
                  <a:t>(ue^2+ve^2);</a:t>
                </a:r>
              </a:p>
              <a:p>
                <a:pPr marL="109728" indent="0">
                  <a:buNone/>
                </a:pPr>
                <a:r>
                  <a:rPr lang="tr-TR" sz="1900" i="1" dirty="0"/>
                  <a:t>iter=0;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while</a:t>
                </a:r>
                <a:r>
                  <a:rPr lang="tr-TR" sz="1900" i="1" dirty="0"/>
                  <a:t>  </a:t>
                </a:r>
                <a:r>
                  <a:rPr lang="tr-TR" sz="1900" i="1" dirty="0" err="1"/>
                  <a:t>durmakosulu</a:t>
                </a:r>
                <a:r>
                  <a:rPr lang="tr-TR" sz="1900" i="1" dirty="0"/>
                  <a:t> &gt;= 0.01</a:t>
                </a:r>
              </a:p>
              <a:p>
                <a:pPr marL="109728" indent="0">
                  <a:buNone/>
                </a:pPr>
                <a:r>
                  <a:rPr lang="tr-TR" sz="1900" i="1" dirty="0"/>
                  <a:t>Je=</a:t>
                </a:r>
                <a:r>
                  <a:rPr lang="tr-TR" sz="1900" i="1" dirty="0" err="1"/>
                  <a:t>eval</a:t>
                </a:r>
                <a:r>
                  <a:rPr lang="tr-TR" sz="1900" i="1" dirty="0"/>
                  <a:t>(J);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rnew</a:t>
                </a:r>
                <a:r>
                  <a:rPr lang="tr-TR" sz="1900" i="1" dirty="0"/>
                  <a:t>=r-</a:t>
                </a:r>
                <a:r>
                  <a:rPr lang="tr-TR" sz="1900" i="1" dirty="0" err="1"/>
                  <a:t>inv</a:t>
                </a:r>
                <a:r>
                  <a:rPr lang="tr-TR" sz="1900" i="1" dirty="0"/>
                  <a:t>(Je)*</a:t>
                </a:r>
                <a:r>
                  <a:rPr lang="tr-TR" sz="1900" i="1" dirty="0" err="1"/>
                  <a:t>fr</a:t>
                </a:r>
                <a:r>
                  <a:rPr lang="tr-TR" sz="1900" i="1" dirty="0"/>
                  <a:t>;</a:t>
                </a:r>
              </a:p>
              <a:p>
                <a:pPr marL="109728" indent="0">
                  <a:buNone/>
                </a:pPr>
                <a:r>
                  <a:rPr lang="tr-TR" sz="1900" i="1" dirty="0"/>
                  <a:t>r=</a:t>
                </a:r>
                <a:r>
                  <a:rPr lang="tr-TR" sz="1900" i="1" dirty="0" err="1"/>
                  <a:t>rnew;x</a:t>
                </a:r>
                <a:r>
                  <a:rPr lang="tr-TR" sz="1900" i="1" dirty="0"/>
                  <a:t>=r(1);y=r(2);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ue</a:t>
                </a:r>
                <a:r>
                  <a:rPr lang="tr-TR" sz="1900" i="1" dirty="0"/>
                  <a:t>=</a:t>
                </a:r>
                <a:r>
                  <a:rPr lang="tr-TR" sz="1900" i="1" dirty="0" err="1"/>
                  <a:t>eval</a:t>
                </a:r>
                <a:r>
                  <a:rPr lang="tr-TR" sz="1900" i="1" dirty="0"/>
                  <a:t>(u);ve=</a:t>
                </a:r>
                <a:r>
                  <a:rPr lang="tr-TR" sz="1900" i="1" dirty="0" err="1"/>
                  <a:t>eval</a:t>
                </a:r>
                <a:r>
                  <a:rPr lang="tr-TR" sz="1900" i="1" dirty="0"/>
                  <a:t>(v);</a:t>
                </a:r>
                <a:r>
                  <a:rPr lang="tr-TR" sz="1900" i="1" dirty="0" err="1"/>
                  <a:t>fr</a:t>
                </a:r>
                <a:r>
                  <a:rPr lang="tr-TR" sz="1900" i="1" dirty="0"/>
                  <a:t>=[</a:t>
                </a:r>
                <a:r>
                  <a:rPr lang="tr-TR" sz="1900" i="1" dirty="0" err="1"/>
                  <a:t>ue;ve</a:t>
                </a:r>
                <a:r>
                  <a:rPr lang="tr-TR" sz="1900" i="1" dirty="0"/>
                  <a:t>];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durmakosulu</a:t>
                </a:r>
                <a:r>
                  <a:rPr lang="tr-TR" sz="1900" i="1" dirty="0"/>
                  <a:t>=</a:t>
                </a:r>
                <a:r>
                  <a:rPr lang="tr-TR" sz="1900" i="1" dirty="0" err="1"/>
                  <a:t>sqrt</a:t>
                </a:r>
                <a:r>
                  <a:rPr lang="tr-TR" sz="1900" i="1" dirty="0"/>
                  <a:t>(ue^2+ve^2); </a:t>
                </a:r>
              </a:p>
              <a:p>
                <a:pPr marL="109728" indent="0">
                  <a:buNone/>
                </a:pPr>
                <a:r>
                  <a:rPr lang="tr-TR" sz="1900" i="1" dirty="0"/>
                  <a:t>iter=iter+1;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end</a:t>
                </a:r>
                <a:endParaRPr lang="tr-TR" sz="1900" i="1" dirty="0"/>
              </a:p>
              <a:p>
                <a:pPr marL="109728" indent="0">
                  <a:buNone/>
                </a:pPr>
                <a:r>
                  <a:rPr lang="tr-TR" sz="1900" i="1" dirty="0" err="1"/>
                  <a:t>fprintf</a:t>
                </a:r>
                <a:r>
                  <a:rPr lang="tr-TR" sz="1900" i="1" dirty="0"/>
                  <a:t>('</a:t>
                </a:r>
                <a:r>
                  <a:rPr lang="tr-TR" sz="1900" i="1" dirty="0" err="1"/>
                  <a:t>iterasyon</a:t>
                </a:r>
                <a:r>
                  <a:rPr lang="tr-TR" sz="1900" i="1" dirty="0"/>
                  <a:t> </a:t>
                </a:r>
                <a:r>
                  <a:rPr lang="tr-TR" sz="1900" i="1" dirty="0" smtClean="0"/>
                  <a:t>sayısı: </a:t>
                </a:r>
                <a:r>
                  <a:rPr lang="tr-TR" sz="1900" i="1" dirty="0"/>
                  <a:t>%d\</a:t>
                </a:r>
                <a:r>
                  <a:rPr lang="tr-TR" sz="1900" i="1" dirty="0" err="1"/>
                  <a:t>n',iter</a:t>
                </a:r>
                <a:r>
                  <a:rPr lang="tr-TR" sz="1900" i="1" dirty="0"/>
                  <a:t>);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fprintf</a:t>
                </a:r>
                <a:r>
                  <a:rPr lang="tr-TR" sz="1900" i="1" dirty="0"/>
                  <a:t>('Denklemin kökleri: %g\n ve %g\n olarak </a:t>
                </a:r>
                <a:r>
                  <a:rPr lang="tr-TR" sz="1900" i="1" dirty="0" smtClean="0"/>
                  <a:t>bulunmuştur</a:t>
                </a:r>
                <a:r>
                  <a:rPr lang="tr-TR" sz="1900" i="1" dirty="0"/>
                  <a:t>' ,</a:t>
                </a:r>
                <a:r>
                  <a:rPr lang="tr-TR" sz="1900" i="1" dirty="0" err="1"/>
                  <a:t>x,y</a:t>
                </a:r>
                <a:r>
                  <a:rPr lang="tr-TR" sz="1900" i="1" dirty="0"/>
                  <a:t>);</a:t>
                </a:r>
              </a:p>
              <a:p>
                <a:pPr marL="109728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POLİNOMLARIN KÖKLERİ</a:t>
            </a:r>
            <a:endParaRPr lang="tr-TR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tr-TR" sz="2400" dirty="0" smtClean="0"/>
              <a:t>Yöntemlerin Tanıtılması</a:t>
            </a:r>
            <a:endParaRPr lang="tr-TR" sz="2400" dirty="0"/>
          </a:p>
          <a:p>
            <a:pPr lvl="2"/>
            <a:r>
              <a:rPr lang="tr-TR" sz="2400" dirty="0" smtClean="0"/>
              <a:t>Kütüphane ve Paketlerle Köklerin Belirlenmesi (Excel ve </a:t>
            </a:r>
            <a:r>
              <a:rPr lang="tr-TR" sz="2400" dirty="0" err="1" smtClean="0"/>
              <a:t>Matlab</a:t>
            </a:r>
            <a:r>
              <a:rPr lang="tr-TR" sz="2400" dirty="0" smtClean="0"/>
              <a:t>)</a:t>
            </a:r>
          </a:p>
          <a:p>
            <a:pPr lvl="2"/>
            <a:r>
              <a:rPr lang="tr-TR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09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Polinomların</a:t>
            </a:r>
            <a:r>
              <a:rPr lang="tr-TR" dirty="0" smtClean="0"/>
              <a:t> Kökleri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tr-TR" dirty="0" smtClean="0"/>
                  <a:t>Genel olarak </a:t>
                </a:r>
                <a:r>
                  <a:rPr lang="tr-TR" dirty="0" err="1" smtClean="0"/>
                  <a:t>polinomlar</a:t>
                </a:r>
                <a:r>
                  <a:rPr lang="tr-TR" dirty="0" smtClean="0"/>
                  <a:t>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    olarak ifade edilen fonksiyonlardır.</a:t>
                </a:r>
              </a:p>
              <a:p>
                <a:r>
                  <a:rPr lang="tr-TR" dirty="0" smtClean="0"/>
                  <a:t>Ancak mühendislik açısından önemi, çoğu modelleme çabamızın sonucunda karşımıza çıkan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   adi diferansiyel denklemlerin, çözüm için </a:t>
                </a:r>
                <a:r>
                  <a:rPr lang="tr-TR" dirty="0" err="1" smtClean="0"/>
                  <a:t>polinom</a:t>
                </a:r>
                <a:r>
                  <a:rPr lang="tr-TR" dirty="0" smtClean="0"/>
                  <a:t> formuna dönüştürülebilmeleridir.</a:t>
                </a:r>
              </a:p>
              <a:p>
                <a:r>
                  <a:rPr lang="tr-TR" dirty="0" smtClean="0"/>
                  <a:t>Şöyle ki </a:t>
                </a:r>
                <a:r>
                  <a:rPr lang="tr-TR" dirty="0"/>
                  <a:t>adi diferansiyel </a:t>
                </a:r>
                <a:r>
                  <a:rPr lang="tr-TR" dirty="0" smtClean="0"/>
                  <a:t>denklemlerin homojen çözümü </a:t>
                </a:r>
                <a:r>
                  <a:rPr lang="tr-TR" sz="1200" dirty="0" smtClean="0"/>
                  <a:t>(örnek basitleştirme açısından ikinci dereceden seçilmiştir.)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Genel çözüm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r>
                  <a:rPr lang="tr-TR" dirty="0" smtClean="0"/>
                  <a:t> olduğuna göre;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𝑟𝑡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Yazılabilir veya üstel terimler sadeleştirilerek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Burada r değerleri </a:t>
                </a:r>
                <a:r>
                  <a:rPr lang="tr-TR" dirty="0" err="1" smtClean="0"/>
                  <a:t>özdeğerlerdir</a:t>
                </a:r>
                <a:r>
                  <a:rPr lang="tr-TR" dirty="0" smtClean="0"/>
                  <a:t>; </a:t>
                </a:r>
                <a:r>
                  <a:rPr lang="tr-TR" dirty="0" err="1" smtClean="0"/>
                  <a:t>özdeğerler</a:t>
                </a:r>
                <a:r>
                  <a:rPr lang="tr-TR" dirty="0" smtClean="0"/>
                  <a:t> –öz vektörler konusunu ilerde göreceğimiz.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Özetle </a:t>
                </a:r>
                <a:r>
                  <a:rPr lang="tr-TR" dirty="0" err="1" smtClean="0"/>
                  <a:t>polinomların</a:t>
                </a:r>
                <a:r>
                  <a:rPr lang="tr-TR" dirty="0" smtClean="0"/>
                  <a:t> çözümü için açık yöntemleri kullanabileceğiniz gibi; </a:t>
                </a:r>
                <a:r>
                  <a:rPr lang="tr-TR" dirty="0" err="1" smtClean="0"/>
                  <a:t>Müller</a:t>
                </a:r>
                <a:r>
                  <a:rPr lang="tr-TR" dirty="0" smtClean="0"/>
                  <a:t> yöntemi; </a:t>
                </a:r>
                <a:r>
                  <a:rPr lang="tr-TR" dirty="0" err="1" smtClean="0"/>
                  <a:t>Bairstow</a:t>
                </a:r>
                <a:r>
                  <a:rPr lang="tr-TR" dirty="0" smtClean="0"/>
                  <a:t> yöntemi gibi özel olarak geliştirilmiş yöntemleri de kullanabilirsiniz. Ancak biz bu yöntemler üzerinde durmak yerine paket programlarla bir </a:t>
                </a:r>
                <a:r>
                  <a:rPr lang="tr-TR" dirty="0" err="1" smtClean="0"/>
                  <a:t>polinomun</a:t>
                </a:r>
                <a:r>
                  <a:rPr lang="tr-TR" dirty="0" smtClean="0"/>
                  <a:t> köklerinin nasıl bulunacağını tartışmayı tercih ediyoruz.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8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Excel- Hedef Ara-</a:t>
            </a:r>
            <a:r>
              <a:rPr lang="tr-TR" dirty="0" err="1" smtClean="0"/>
              <a:t>Goal</a:t>
            </a:r>
            <a:r>
              <a:rPr lang="tr-TR" dirty="0" smtClean="0"/>
              <a:t> </a:t>
            </a:r>
            <a:r>
              <a:rPr lang="tr-TR" dirty="0" err="1" smtClean="0"/>
              <a:t>Seek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319" y="1392195"/>
            <a:ext cx="1820562" cy="204298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75"/>
          <a:stretch/>
        </p:blipFill>
        <p:spPr>
          <a:xfrm>
            <a:off x="2932670" y="1647568"/>
            <a:ext cx="5774724" cy="14169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5934" y="1392195"/>
            <a:ext cx="1738184" cy="289971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4281" y="3707027"/>
            <a:ext cx="1861751" cy="3072714"/>
          </a:xfrm>
          <a:prstGeom prst="rect">
            <a:avLst/>
          </a:prstGeom>
        </p:spPr>
      </p:pic>
      <p:sp>
        <p:nvSpPr>
          <p:cNvPr id="9" name="Sağ Ok 8"/>
          <p:cNvSpPr/>
          <p:nvPr/>
        </p:nvSpPr>
        <p:spPr>
          <a:xfrm>
            <a:off x="2372497" y="2158314"/>
            <a:ext cx="453081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/>
          <p:cNvSpPr/>
          <p:nvPr/>
        </p:nvSpPr>
        <p:spPr>
          <a:xfrm>
            <a:off x="8975123" y="2158313"/>
            <a:ext cx="453081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/>
          <p:cNvSpPr/>
          <p:nvPr/>
        </p:nvSpPr>
        <p:spPr>
          <a:xfrm rot="8173974">
            <a:off x="8212965" y="4676256"/>
            <a:ext cx="1213831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711200" y="4096119"/>
                <a:ext cx="4303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denkleminin kökünü bulunuz.</a:t>
                </a:r>
                <a:endParaRPr lang="tr-TR" dirty="0"/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4096119"/>
                <a:ext cx="430310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416" t="-28889" r="-2550" b="-51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7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KAPALI YÖNTEMLER</a:t>
            </a:r>
            <a:endParaRPr lang="tr-TR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tr-TR" sz="2400" dirty="0"/>
              <a:t>Grafik Yöntemler</a:t>
            </a:r>
          </a:p>
          <a:p>
            <a:pPr lvl="2"/>
            <a:r>
              <a:rPr lang="tr-TR" sz="2400" dirty="0"/>
              <a:t>İkiye Bölme Yöntemi</a:t>
            </a:r>
          </a:p>
          <a:p>
            <a:pPr lvl="2"/>
            <a:r>
              <a:rPr lang="tr-TR" sz="2400" dirty="0"/>
              <a:t>Yer Değiştirme </a:t>
            </a:r>
            <a:r>
              <a:rPr lang="tr-TR" sz="2400" dirty="0" smtClean="0"/>
              <a:t>Yöntemi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647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Excel- </a:t>
            </a:r>
            <a:r>
              <a:rPr lang="tr-TR" dirty="0" smtClean="0"/>
              <a:t>Çözücü-</a:t>
            </a:r>
            <a:r>
              <a:rPr lang="tr-TR" dirty="0" err="1" smtClean="0"/>
              <a:t>Solver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833" y="1309816"/>
            <a:ext cx="6236043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7493000" y="1591734"/>
                <a:ext cx="423660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−10=0</m:t>
                      </m:r>
                    </m:oMath>
                  </m:oMathPara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−57=0</m:t>
                    </m:r>
                  </m:oMath>
                </a14:m>
                <a:r>
                  <a:rPr lang="tr-TR" dirty="0" smtClean="0"/>
                  <a:t> </a:t>
                </a:r>
              </a:p>
              <a:p>
                <a:r>
                  <a:rPr lang="tr-TR" dirty="0" smtClean="0"/>
                  <a:t>Denklem sistemini sağlayan x ve y’yi bulunuz.</a:t>
                </a:r>
                <a:endParaRPr lang="tr-TR" dirty="0"/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00" y="1591734"/>
                <a:ext cx="423660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309" t="-1471" r="-2734" b="-169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3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Matlab-fzero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r-TR" dirty="0"/>
              <a:t>x0=[0 1];</a:t>
            </a:r>
          </a:p>
          <a:p>
            <a:pPr marL="109728" indent="0">
              <a:buNone/>
            </a:pPr>
            <a:r>
              <a:rPr lang="tr-TR" dirty="0"/>
              <a:t>x = </a:t>
            </a:r>
            <a:r>
              <a:rPr lang="tr-TR" dirty="0" err="1"/>
              <a:t>fzero</a:t>
            </a:r>
            <a:r>
              <a:rPr lang="tr-TR" dirty="0"/>
              <a:t>(inline('x-cos(x)'),x0)</a:t>
            </a:r>
          </a:p>
          <a:p>
            <a:pPr marL="109728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356" y="2042983"/>
            <a:ext cx="8353168" cy="38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1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Matlab-roots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−3.5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+2.75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+2.125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−3.875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1.25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Denkleminin köklerini bulunuz.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Önce katsayılar yatay vektörünü oluşturun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=[1 −3.5 2.75 2.125 −3.875 1.25]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6021" y="2891479"/>
            <a:ext cx="3871784" cy="336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Grafik Yöntem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𝑔𝑚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=68.1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=40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=9.81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tr-TR" dirty="0" smtClean="0"/>
                  <a:t>’yi bulunuz.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𝑔𝑚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15192"/>
              </p:ext>
            </p:extLst>
          </p:nvPr>
        </p:nvGraphicFramePr>
        <p:xfrm>
          <a:off x="349624" y="3438992"/>
          <a:ext cx="3429000" cy="1135380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338986"/>
                <a:gridCol w="109001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m(</a:t>
                      </a:r>
                      <a:r>
                        <a:rPr lang="en-US" sz="1800" u="none" strike="noStrike" dirty="0" err="1">
                          <a:effectLst/>
                        </a:rPr>
                        <a:t>kütle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68,1</a:t>
                      </a:r>
                      <a:endParaRPr lang="en-US" sz="18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 (yer çekimi ivmesi)</a:t>
                      </a:r>
                      <a:endParaRPr lang="en-US" sz="1800" b="0" i="1" u="none" strike="noStrike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9,8</a:t>
                      </a:r>
                      <a:endParaRPr lang="en-US" sz="18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v (hız)</a:t>
                      </a:r>
                      <a:endParaRPr lang="en-US" sz="1800" b="0" i="1" u="none" strike="noStrike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40</a:t>
                      </a:r>
                      <a:endParaRPr lang="en-US" sz="18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 (zaman)</a:t>
                      </a:r>
                      <a:endParaRPr lang="en-US" sz="18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139762"/>
              </p:ext>
            </p:extLst>
          </p:nvPr>
        </p:nvGraphicFramePr>
        <p:xfrm>
          <a:off x="3886198" y="3451468"/>
          <a:ext cx="1949824" cy="312229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74912"/>
                <a:gridCol w="974912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f(c)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44,92053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34,11484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25,14245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17,65343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11,3691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6,066936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1,568699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-2,26876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-5,56079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-8,40063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176" y="3422784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0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İkiye Bölme Yöntemi (</a:t>
            </a:r>
            <a:r>
              <a:rPr lang="tr-TR" b="1" dirty="0" err="1" smtClean="0"/>
              <a:t>Bisection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r>
              <a:rPr lang="tr-TR" b="1" dirty="0" smtClean="0"/>
              <a:t>)</a:t>
            </a:r>
            <a:endParaRPr lang="tr-T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İşleyiş</a:t>
                </a:r>
              </a:p>
              <a:p>
                <a:r>
                  <a:rPr lang="tr-TR" dirty="0" smtClean="0"/>
                  <a:t>Adım 0: Aranılan kök için alt ve üst tahmin belirle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:r>
                  <a:rPr lang="tr-TR" dirty="0"/>
                  <a:t>Adım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değerlerinin </a:t>
                </a:r>
                <a:r>
                  <a:rPr lang="tr-TR" dirty="0"/>
                  <a:t>ortalaması olan değeri belirle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/>
                            <m:t> +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Adım 2: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ü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yi</a:t>
                </a:r>
                <a:r>
                  <a:rPr lang="tr-TR" dirty="0" smtClean="0"/>
                  <a:t> belirle</a:t>
                </a:r>
              </a:p>
              <a:p>
                <a:r>
                  <a:rPr lang="tr-TR" dirty="0" smtClean="0"/>
                  <a:t>Adım 3</a:t>
                </a:r>
              </a:p>
              <a:p>
                <a:pPr lvl="1"/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 smtClean="0"/>
                  <a:t>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r>
                  <a:rPr lang="tr-TR" dirty="0" smtClean="0"/>
                  <a:t>’yü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 smtClean="0"/>
                  <a:t> ile güncelle yani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r>
                  <a:rPr lang="tr-TR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 smtClean="0"/>
                  <a:t> yap Adım 2’ye git</a:t>
                </a:r>
              </a:p>
              <a:p>
                <a:pPr lvl="1"/>
                <a:r>
                  <a:rPr lang="tr-TR" dirty="0"/>
                  <a:t>Eğer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ü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tr-TR" dirty="0"/>
                  <a:t>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 smtClean="0"/>
                  <a:t>’yı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/>
                  <a:t> ile güncelle yani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yap Adım 2’ye git</a:t>
                </a:r>
              </a:p>
              <a:p>
                <a:pPr lvl="1"/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ü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ise döngüyü durdur.</a:t>
                </a:r>
              </a:p>
              <a:p>
                <a:pPr marL="411480" lvl="1" indent="0">
                  <a:buNone/>
                </a:pPr>
                <a:r>
                  <a:rPr lang="tr-TR" dirty="0" smtClean="0"/>
                  <a:t>Not: Bazen çok yaklaşık bir değer buluruz ancak tam değeri bulamayız bu durumda geçen hafta öğrendiğimiz </a:t>
                </a:r>
                <a:r>
                  <a:rPr lang="tr-TR" b="1" dirty="0" smtClean="0"/>
                  <a:t>bağıl yaklaşık hata </a:t>
                </a:r>
                <a:r>
                  <a:rPr lang="tr-TR" dirty="0" smtClean="0"/>
                  <a:t>bulma yöntemi ile hatamız belirlenen değerin altına indiğinde programı sonlandırırız.</a:t>
                </a:r>
                <a:endParaRPr lang="tr-TR" dirty="0"/>
              </a:p>
              <a:p>
                <a:pPr lvl="1"/>
                <a:endParaRPr lang="tr-TR" dirty="0" smtClean="0"/>
              </a:p>
              <a:p>
                <a:endParaRPr lang="tr-TR" dirty="0" smtClean="0"/>
              </a:p>
              <a:p>
                <a:pPr lvl="1"/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64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dirty="0" smtClean="0"/>
                  <a:t>Örnek: İkiye Ayırma Metodu;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𝑔𝑚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889" t="-12048" b="-204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Grafik yöntemle çözdüğümüzde kökün 10 ile 20 arasında 15’e yakın bir değer olduğunu görmüştük.  </a:t>
                </a:r>
              </a:p>
              <a:p>
                <a:r>
                  <a:rPr lang="tr-TR" dirty="0"/>
                  <a:t>Adım 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tr-TR" dirty="0" smtClean="0"/>
                  <a:t> olsun.</a:t>
                </a:r>
              </a:p>
              <a:p>
                <a:r>
                  <a:rPr lang="tr-TR" dirty="0"/>
                  <a:t>Adım </a:t>
                </a:r>
                <a:r>
                  <a:rPr lang="tr-TR" dirty="0" smtClean="0"/>
                  <a:t>1: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/>
                            <m:t> +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158634"/>
              </p:ext>
            </p:extLst>
          </p:nvPr>
        </p:nvGraphicFramePr>
        <p:xfrm>
          <a:off x="4289239" y="2545884"/>
          <a:ext cx="6007099" cy="3543300"/>
        </p:xfrm>
        <a:graphic>
          <a:graphicData uri="http://schemas.openxmlformats.org/drawingml/2006/table">
            <a:tbl>
              <a:tblPr/>
              <a:tblGrid>
                <a:gridCol w="850001"/>
                <a:gridCol w="1360637"/>
                <a:gridCol w="1360637"/>
                <a:gridCol w="608956"/>
                <a:gridCol w="608956"/>
                <a:gridCol w="608956"/>
                <a:gridCol w="608956"/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xa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xü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xr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f(xa)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f(xü)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f(xr)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%ey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14,6875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14,84375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14,84375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14,765625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14,84375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14,8046875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14,8046875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14,78515625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14,78515625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14,77539063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14,78515625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14,78027344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51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Yer Değiştirme Yöntemi (</a:t>
            </a:r>
            <a:r>
              <a:rPr lang="tr-TR" dirty="0" err="1" smtClean="0"/>
              <a:t>False-Position</a:t>
            </a:r>
            <a:r>
              <a:rPr lang="tr-TR" dirty="0" smtClean="0"/>
              <a:t> </a:t>
            </a:r>
            <a:r>
              <a:rPr lang="tr-TR" dirty="0" err="1" smtClean="0"/>
              <a:t>Method</a:t>
            </a:r>
            <a:r>
              <a:rPr lang="tr-TR" dirty="0" smtClean="0"/>
              <a:t>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6436659" cy="5128132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Bu yöntem şöyle çalışır; aranılan </a:t>
                </a:r>
                <a:r>
                  <a:rPr lang="tr-TR" dirty="0"/>
                  <a:t>kök için alt ve üst tahmin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r>
                  <a:rPr lang="tr-TR" dirty="0" smtClean="0"/>
                  <a:t> belirlendikten sonra fonksiyon değerleri bulunur (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ü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).</a:t>
                </a:r>
              </a:p>
              <a:p>
                <a:r>
                  <a:rPr lang="tr-TR" dirty="0" smtClean="0"/>
                  <a:t>Şekilde grafik bulunan ilişkileri göstermektedir. Bu ilişkide üçgen benzerliğinden yararlanarak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tr-TR" b="0" i="0" dirty="0" smtClean="0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 ilişkisi bulunur</a:t>
                </a:r>
                <a:r>
                  <a:rPr lang="tr-TR" dirty="0"/>
                  <a:t> </a:t>
                </a:r>
                <a:r>
                  <a:rPr lang="tr-TR" dirty="0" smtClean="0"/>
                  <a:t>(sonraki slayt)</a:t>
                </a:r>
              </a:p>
              <a:p>
                <a:r>
                  <a:rPr lang="tr-TR" dirty="0"/>
                  <a:t>Diğer adımlar, ikiye bölme yöntemi ile aynıdır</a:t>
                </a:r>
                <a:r>
                  <a:rPr lang="tr-TR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6436659" cy="5128132"/>
              </a:xfrm>
              <a:blipFill rotWithShape="0">
                <a:blip r:embed="rId2"/>
                <a:stretch>
                  <a:fillRect t="-951" r="-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653" y="1803600"/>
            <a:ext cx="4910982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Yer değiştirme Yönteminde Kök Formülünün Çıkarımı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lnSpc>
                    <a:spcPct val="13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18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lnSpc>
                    <a:spcPct val="13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</m:e>
                      </m:d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8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lnSpc>
                    <a:spcPct val="13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8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lnSpc>
                    <a:spcPct val="13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sz="18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lnSpc>
                    <a:spcPct val="13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sz="18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lnSpc>
                    <a:spcPct val="13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tr-TR" sz="1800" dirty="0"/>
                                <m:t> − 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tr-TR" sz="1800" dirty="0"/>
                            <m:t> 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sz="18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lnSpc>
                    <a:spcPct val="13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tr-TR" sz="1800" dirty="0"/>
                                <m:t> − 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tr-TR" sz="1800" dirty="0"/>
                            <m:t> 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135" y="1400188"/>
            <a:ext cx="4910982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9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2367</TotalTime>
  <Words>1524</Words>
  <Application>Microsoft Office PowerPoint</Application>
  <PresentationFormat>Geniş ekran</PresentationFormat>
  <Paragraphs>860</Paragraphs>
  <Slides>42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</vt:lpstr>
      <vt:lpstr>Cambria Math</vt:lpstr>
      <vt:lpstr>Georgia</vt:lpstr>
      <vt:lpstr>Symbol</vt:lpstr>
      <vt:lpstr>Wingdings 2</vt:lpstr>
      <vt:lpstr>Eğitim sunusu</vt:lpstr>
      <vt:lpstr>MÜHENDİSLİKTE SAYISAL YÖNTEMLER</vt:lpstr>
      <vt:lpstr>Fonksiyon Tipleri</vt:lpstr>
      <vt:lpstr>Köklerin Bulunması</vt:lpstr>
      <vt:lpstr>KAPALI YÖNTEMLER</vt:lpstr>
      <vt:lpstr>Grafik Yöntem</vt:lpstr>
      <vt:lpstr>İkiye Bölme Yöntemi (Bisection Method)</vt:lpstr>
      <vt:lpstr>Örnek: İkiye Ayırma Metodu; f(c)=gm/c (1-e^(-(c/m)t) )-v=0</vt:lpstr>
      <vt:lpstr>Yer Değiştirme Yöntemi (False-Position Method)</vt:lpstr>
      <vt:lpstr>Yer değiştirme Yönteminde Kök Formülünün Çıkarımı</vt:lpstr>
      <vt:lpstr>Yer Değiştirme Yöntemi (False-Position Method)</vt:lpstr>
      <vt:lpstr>Örnek:Yer Değiştirme Metodu; f(c)=gm/c (1-e^(-(c/m)t) )-v=0</vt:lpstr>
      <vt:lpstr>Örnek Problem1:</vt:lpstr>
      <vt:lpstr>AÇIK YÖNTEMLER</vt:lpstr>
      <vt:lpstr>AÇIK YÖNTEMLER</vt:lpstr>
      <vt:lpstr>Basit Sabit Noktalı İterasyon (Simple Fixed-Point Iteration)</vt:lpstr>
      <vt:lpstr>Örnek:</vt:lpstr>
      <vt:lpstr>İki Eğrili Grafik Yöntem</vt:lpstr>
      <vt:lpstr>Iraksama</vt:lpstr>
      <vt:lpstr>Newton-Raphson Yöntemi</vt:lpstr>
      <vt:lpstr>Newton-Raphson Yöntemi</vt:lpstr>
      <vt:lpstr>Newton-Raphson Yöntemi</vt:lpstr>
      <vt:lpstr>Newton-Raphson Yöntemi</vt:lpstr>
      <vt:lpstr>Örnek</vt:lpstr>
      <vt:lpstr>Sekant Yöntemi</vt:lpstr>
      <vt:lpstr>Örnek</vt:lpstr>
      <vt:lpstr>Sekant ve Yer Değiştirme Yöntemi Arasındaki Benzerlik ve Farklar</vt:lpstr>
      <vt:lpstr>Düzeltilmiş Sekant Yöntemi</vt:lpstr>
      <vt:lpstr>Katlı Kökler</vt:lpstr>
      <vt:lpstr>Değiştirilmiş Newton-Raphson Yöntemi</vt:lpstr>
      <vt:lpstr>Örnek</vt:lpstr>
      <vt:lpstr>Örneğin Devamı</vt:lpstr>
      <vt:lpstr>Doğrusal Olmayan Denklem Sistemlerin Çözümü</vt:lpstr>
      <vt:lpstr>Doğrusal Olmayan Denklem Sistemler</vt:lpstr>
      <vt:lpstr>Doğrusal Olmayan Denklem Sistemler</vt:lpstr>
      <vt:lpstr>Doğrusal Olmayan Denklem Sistemler</vt:lpstr>
      <vt:lpstr>Doğrusal Olmayan Denklem Sistemler</vt:lpstr>
      <vt:lpstr>POLİNOMLARIN KÖKLERİ</vt:lpstr>
      <vt:lpstr>Polinomların Kökleri</vt:lpstr>
      <vt:lpstr>Excel- Hedef Ara-Goal Seek </vt:lpstr>
      <vt:lpstr>Excel- Çözücü-Solver </vt:lpstr>
      <vt:lpstr>Matlab-fzero</vt:lpstr>
      <vt:lpstr>Matlab-roots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Nurdan Bilgin</cp:lastModifiedBy>
  <cp:revision>176</cp:revision>
  <dcterms:created xsi:type="dcterms:W3CDTF">2018-01-23T10:11:14Z</dcterms:created>
  <dcterms:modified xsi:type="dcterms:W3CDTF">2019-10-07T11:22:51Z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