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42"/>
  </p:notesMasterIdLst>
  <p:handoutMasterIdLst>
    <p:handoutMasterId r:id="rId43"/>
  </p:handoutMasterIdLst>
  <p:sldIdLst>
    <p:sldId id="257" r:id="rId2"/>
    <p:sldId id="294" r:id="rId3"/>
    <p:sldId id="271" r:id="rId4"/>
    <p:sldId id="258" r:id="rId5"/>
    <p:sldId id="260" r:id="rId6"/>
    <p:sldId id="259" r:id="rId7"/>
    <p:sldId id="261" r:id="rId8"/>
    <p:sldId id="295" r:id="rId9"/>
    <p:sldId id="262" r:id="rId10"/>
    <p:sldId id="263" r:id="rId11"/>
    <p:sldId id="296" r:id="rId12"/>
    <p:sldId id="277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97" r:id="rId22"/>
    <p:sldId id="281" r:id="rId23"/>
    <p:sldId id="298" r:id="rId24"/>
    <p:sldId id="282" r:id="rId25"/>
    <p:sldId id="299" r:id="rId26"/>
    <p:sldId id="283" r:id="rId27"/>
    <p:sldId id="284" r:id="rId28"/>
    <p:sldId id="300" r:id="rId29"/>
    <p:sldId id="285" r:id="rId30"/>
    <p:sldId id="301" r:id="rId31"/>
    <p:sldId id="286" r:id="rId32"/>
    <p:sldId id="302" r:id="rId33"/>
    <p:sldId id="287" r:id="rId34"/>
    <p:sldId id="288" r:id="rId35"/>
    <p:sldId id="289" r:id="rId36"/>
    <p:sldId id="303" r:id="rId37"/>
    <p:sldId id="290" r:id="rId38"/>
    <p:sldId id="291" r:id="rId39"/>
    <p:sldId id="292" r:id="rId40"/>
    <p:sldId id="293" r:id="rId41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9911" autoAdjust="0"/>
  </p:normalViewPr>
  <p:slideViewPr>
    <p:cSldViewPr snapToGrid="0">
      <p:cViewPr varScale="1">
        <p:scale>
          <a:sx n="68" d="100"/>
          <a:sy n="68" d="100"/>
        </p:scale>
        <p:origin x="90" y="96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8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63A567-F551-449D-A1B1-32AD8979C0DF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8C6E44E-E7C2-4607-B327-00FCE6E9A039}">
      <dgm:prSet phldrT="[Metin]" custT="1"/>
      <dgm:spPr/>
      <dgm:t>
        <a:bodyPr/>
        <a:lstStyle/>
        <a:p>
          <a:r>
            <a:rPr lang="tr-TR" sz="2000" dirty="0" smtClean="0"/>
            <a:t>Giriş Hataları</a:t>
          </a:r>
          <a:endParaRPr lang="tr-TR" sz="2000" dirty="0"/>
        </a:p>
      </dgm:t>
    </dgm:pt>
    <dgm:pt modelId="{69A4954D-1F9F-4A32-92EB-084B87B7B7CB}" type="parTrans" cxnId="{0F268B99-C8A5-455D-9A64-77DE561C50B9}">
      <dgm:prSet/>
      <dgm:spPr/>
      <dgm:t>
        <a:bodyPr/>
        <a:lstStyle/>
        <a:p>
          <a:endParaRPr lang="tr-TR"/>
        </a:p>
      </dgm:t>
    </dgm:pt>
    <dgm:pt modelId="{2A868C86-1E2B-450C-8594-C443C79A8A21}" type="sibTrans" cxnId="{0F268B99-C8A5-455D-9A64-77DE561C50B9}">
      <dgm:prSet/>
      <dgm:spPr/>
      <dgm:t>
        <a:bodyPr/>
        <a:lstStyle/>
        <a:p>
          <a:endParaRPr lang="tr-TR"/>
        </a:p>
      </dgm:t>
    </dgm:pt>
    <dgm:pt modelId="{D0476535-6F5A-4057-8E8B-17AB1C85CB2D}">
      <dgm:prSet phldrT="[Metin]" custT="1"/>
      <dgm:spPr/>
      <dgm:t>
        <a:bodyPr/>
        <a:lstStyle/>
        <a:p>
          <a:r>
            <a:rPr lang="tr-TR" sz="2000" dirty="0" smtClean="0"/>
            <a:t>Algoritma Yönteminden ve Yuvarlatmalardan kaynaklı hatalar</a:t>
          </a:r>
          <a:endParaRPr lang="tr-TR" sz="2000" dirty="0"/>
        </a:p>
      </dgm:t>
    </dgm:pt>
    <dgm:pt modelId="{DAB55222-C4E7-44D2-8ABE-1D324EA06E35}" type="parTrans" cxnId="{4BC2B496-1D4F-409D-8CD3-8EC1DF1C1460}">
      <dgm:prSet/>
      <dgm:spPr/>
      <dgm:t>
        <a:bodyPr/>
        <a:lstStyle/>
        <a:p>
          <a:endParaRPr lang="tr-TR"/>
        </a:p>
      </dgm:t>
    </dgm:pt>
    <dgm:pt modelId="{75DA226E-6EB7-4710-B450-29D9DAC70C95}" type="sibTrans" cxnId="{4BC2B496-1D4F-409D-8CD3-8EC1DF1C1460}">
      <dgm:prSet/>
      <dgm:spPr/>
      <dgm:t>
        <a:bodyPr/>
        <a:lstStyle/>
        <a:p>
          <a:endParaRPr lang="tr-TR"/>
        </a:p>
      </dgm:t>
    </dgm:pt>
    <dgm:pt modelId="{8503B1EB-FBE9-4B19-A468-84526900205F}">
      <dgm:prSet phldrT="[Metin]" custT="1"/>
      <dgm:spPr/>
      <dgm:t>
        <a:bodyPr/>
        <a:lstStyle/>
        <a:p>
          <a:r>
            <a:rPr lang="tr-TR" sz="2000" dirty="0" smtClean="0"/>
            <a:t>Çıkış</a:t>
          </a:r>
        </a:p>
        <a:p>
          <a:r>
            <a:rPr lang="tr-TR" sz="2000" dirty="0" smtClean="0"/>
            <a:t>Hata Birikimi</a:t>
          </a:r>
          <a:endParaRPr lang="tr-TR" sz="2000" dirty="0"/>
        </a:p>
      </dgm:t>
    </dgm:pt>
    <dgm:pt modelId="{BF6E8379-65EF-4DC2-AA3A-EDC12E682DA1}" type="parTrans" cxnId="{F57410FC-6314-4B3E-A013-C77BE4FFC2CB}">
      <dgm:prSet/>
      <dgm:spPr/>
      <dgm:t>
        <a:bodyPr/>
        <a:lstStyle/>
        <a:p>
          <a:endParaRPr lang="tr-TR"/>
        </a:p>
      </dgm:t>
    </dgm:pt>
    <dgm:pt modelId="{BE3A0409-6B6A-486C-97D8-36798A0B49AD}" type="sibTrans" cxnId="{F57410FC-6314-4B3E-A013-C77BE4FFC2CB}">
      <dgm:prSet/>
      <dgm:spPr/>
      <dgm:t>
        <a:bodyPr/>
        <a:lstStyle/>
        <a:p>
          <a:endParaRPr lang="tr-TR"/>
        </a:p>
      </dgm:t>
    </dgm:pt>
    <dgm:pt modelId="{15C73EBE-ED8F-4248-9422-60D3ABF19CA7}" type="pres">
      <dgm:prSet presAssocID="{7D63A567-F551-449D-A1B1-32AD8979C0D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8008DD1E-ACFD-4C45-A905-1E5963593177}" type="pres">
      <dgm:prSet presAssocID="{B8C6E44E-E7C2-4607-B327-00FCE6E9A039}" presName="Accent1" presStyleCnt="0"/>
      <dgm:spPr/>
    </dgm:pt>
    <dgm:pt modelId="{954CE909-1479-443A-92B0-26E1E4C074A0}" type="pres">
      <dgm:prSet presAssocID="{B8C6E44E-E7C2-4607-B327-00FCE6E9A039}" presName="Accent" presStyleLbl="node1" presStyleIdx="0" presStyleCnt="3"/>
      <dgm:spPr/>
    </dgm:pt>
    <dgm:pt modelId="{F8AFF3B6-EE58-493D-917D-A89A44C1A547}" type="pres">
      <dgm:prSet presAssocID="{B8C6E44E-E7C2-4607-B327-00FCE6E9A03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C89395-5DDD-425A-8806-02E0908851D3}" type="pres">
      <dgm:prSet presAssocID="{D0476535-6F5A-4057-8E8B-17AB1C85CB2D}" presName="Accent2" presStyleCnt="0"/>
      <dgm:spPr/>
    </dgm:pt>
    <dgm:pt modelId="{E5E711AD-DC26-42AE-8511-13C0AB55759D}" type="pres">
      <dgm:prSet presAssocID="{D0476535-6F5A-4057-8E8B-17AB1C85CB2D}" presName="Accent" presStyleLbl="node1" presStyleIdx="1" presStyleCnt="3"/>
      <dgm:spPr/>
    </dgm:pt>
    <dgm:pt modelId="{F772502C-A030-4557-AA8F-5CB164D60CA1}" type="pres">
      <dgm:prSet presAssocID="{D0476535-6F5A-4057-8E8B-17AB1C85CB2D}" presName="Parent2" presStyleLbl="revTx" presStyleIdx="1" presStyleCnt="3" custScaleX="263313" custScaleY="180127" custLinFactNeighborX="-3536" custLinFactNeighborY="-306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B95821-81CC-4E41-A213-8ECA8D28374F}" type="pres">
      <dgm:prSet presAssocID="{8503B1EB-FBE9-4B19-A468-84526900205F}" presName="Accent3" presStyleCnt="0"/>
      <dgm:spPr/>
    </dgm:pt>
    <dgm:pt modelId="{AA9C375C-1332-4B11-A674-B41950E89C7C}" type="pres">
      <dgm:prSet presAssocID="{8503B1EB-FBE9-4B19-A468-84526900205F}" presName="Accent" presStyleLbl="node1" presStyleIdx="2" presStyleCnt="3"/>
      <dgm:spPr/>
    </dgm:pt>
    <dgm:pt modelId="{B537616F-907C-402C-B063-8CEB86C7154A}" type="pres">
      <dgm:prSet presAssocID="{8503B1EB-FBE9-4B19-A468-84526900205F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BC2B496-1D4F-409D-8CD3-8EC1DF1C1460}" srcId="{7D63A567-F551-449D-A1B1-32AD8979C0DF}" destId="{D0476535-6F5A-4057-8E8B-17AB1C85CB2D}" srcOrd="1" destOrd="0" parTransId="{DAB55222-C4E7-44D2-8ABE-1D324EA06E35}" sibTransId="{75DA226E-6EB7-4710-B450-29D9DAC70C95}"/>
    <dgm:cxn modelId="{0F268B99-C8A5-455D-9A64-77DE561C50B9}" srcId="{7D63A567-F551-449D-A1B1-32AD8979C0DF}" destId="{B8C6E44E-E7C2-4607-B327-00FCE6E9A039}" srcOrd="0" destOrd="0" parTransId="{69A4954D-1F9F-4A32-92EB-084B87B7B7CB}" sibTransId="{2A868C86-1E2B-450C-8594-C443C79A8A21}"/>
    <dgm:cxn modelId="{9C15FCD3-18AB-464B-A62E-E9F1D952AED4}" type="presOf" srcId="{8503B1EB-FBE9-4B19-A468-84526900205F}" destId="{B537616F-907C-402C-B063-8CEB86C7154A}" srcOrd="0" destOrd="0" presId="urn:microsoft.com/office/officeart/2009/layout/CircleArrowProcess"/>
    <dgm:cxn modelId="{76E06EAF-A63C-42B1-A7EA-D2CC600FB67A}" type="presOf" srcId="{D0476535-6F5A-4057-8E8B-17AB1C85CB2D}" destId="{F772502C-A030-4557-AA8F-5CB164D60CA1}" srcOrd="0" destOrd="0" presId="urn:microsoft.com/office/officeart/2009/layout/CircleArrowProcess"/>
    <dgm:cxn modelId="{8EAF7024-E672-4B1E-A8D9-2953D4C38AA3}" type="presOf" srcId="{B8C6E44E-E7C2-4607-B327-00FCE6E9A039}" destId="{F8AFF3B6-EE58-493D-917D-A89A44C1A547}" srcOrd="0" destOrd="0" presId="urn:microsoft.com/office/officeart/2009/layout/CircleArrowProcess"/>
    <dgm:cxn modelId="{F57410FC-6314-4B3E-A013-C77BE4FFC2CB}" srcId="{7D63A567-F551-449D-A1B1-32AD8979C0DF}" destId="{8503B1EB-FBE9-4B19-A468-84526900205F}" srcOrd="2" destOrd="0" parTransId="{BF6E8379-65EF-4DC2-AA3A-EDC12E682DA1}" sibTransId="{BE3A0409-6B6A-486C-97D8-36798A0B49AD}"/>
    <dgm:cxn modelId="{ABB44328-DD8B-4C2F-B95E-8657FC3D4DA4}" type="presOf" srcId="{7D63A567-F551-449D-A1B1-32AD8979C0DF}" destId="{15C73EBE-ED8F-4248-9422-60D3ABF19CA7}" srcOrd="0" destOrd="0" presId="urn:microsoft.com/office/officeart/2009/layout/CircleArrowProcess"/>
    <dgm:cxn modelId="{9BA25849-9BEC-457C-9A42-1540EF7E482E}" type="presParOf" srcId="{15C73EBE-ED8F-4248-9422-60D3ABF19CA7}" destId="{8008DD1E-ACFD-4C45-A905-1E5963593177}" srcOrd="0" destOrd="0" presId="urn:microsoft.com/office/officeart/2009/layout/CircleArrowProcess"/>
    <dgm:cxn modelId="{DC6FBAFA-25A1-4D19-845E-E0168274B86B}" type="presParOf" srcId="{8008DD1E-ACFD-4C45-A905-1E5963593177}" destId="{954CE909-1479-443A-92B0-26E1E4C074A0}" srcOrd="0" destOrd="0" presId="urn:microsoft.com/office/officeart/2009/layout/CircleArrowProcess"/>
    <dgm:cxn modelId="{1CFC6366-5A99-496A-8E1E-7ED9F0394381}" type="presParOf" srcId="{15C73EBE-ED8F-4248-9422-60D3ABF19CA7}" destId="{F8AFF3B6-EE58-493D-917D-A89A44C1A547}" srcOrd="1" destOrd="0" presId="urn:microsoft.com/office/officeart/2009/layout/CircleArrowProcess"/>
    <dgm:cxn modelId="{D6ED4B78-C460-4F1D-9E99-E41EC33F1DA5}" type="presParOf" srcId="{15C73EBE-ED8F-4248-9422-60D3ABF19CA7}" destId="{C1C89395-5DDD-425A-8806-02E0908851D3}" srcOrd="2" destOrd="0" presId="urn:microsoft.com/office/officeart/2009/layout/CircleArrowProcess"/>
    <dgm:cxn modelId="{0824151F-FCD9-4058-BA32-7C60A4F7C912}" type="presParOf" srcId="{C1C89395-5DDD-425A-8806-02E0908851D3}" destId="{E5E711AD-DC26-42AE-8511-13C0AB55759D}" srcOrd="0" destOrd="0" presId="urn:microsoft.com/office/officeart/2009/layout/CircleArrowProcess"/>
    <dgm:cxn modelId="{75AB2C4D-D187-4BAB-A979-5690C4AA6262}" type="presParOf" srcId="{15C73EBE-ED8F-4248-9422-60D3ABF19CA7}" destId="{F772502C-A030-4557-AA8F-5CB164D60CA1}" srcOrd="3" destOrd="0" presId="urn:microsoft.com/office/officeart/2009/layout/CircleArrowProcess"/>
    <dgm:cxn modelId="{3E4B3967-D7ED-45D0-AE04-969F59331F93}" type="presParOf" srcId="{15C73EBE-ED8F-4248-9422-60D3ABF19CA7}" destId="{9AB95821-81CC-4E41-A213-8ECA8D28374F}" srcOrd="4" destOrd="0" presId="urn:microsoft.com/office/officeart/2009/layout/CircleArrowProcess"/>
    <dgm:cxn modelId="{08A077A6-171B-45B2-B78E-3FDBA532E535}" type="presParOf" srcId="{9AB95821-81CC-4E41-A213-8ECA8D28374F}" destId="{AA9C375C-1332-4B11-A674-B41950E89C7C}" srcOrd="0" destOrd="0" presId="urn:microsoft.com/office/officeart/2009/layout/CircleArrowProcess"/>
    <dgm:cxn modelId="{694F4019-BE6C-422B-BE23-1B8CB5C80807}" type="presParOf" srcId="{15C73EBE-ED8F-4248-9422-60D3ABF19CA7}" destId="{B537616F-907C-402C-B063-8CEB86C7154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E208F4-3A44-4C3B-B8FD-F7137B721B5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26AA0CE-CDE2-4669-8C23-158A7C1F1E85}">
      <dgm:prSet phldrT="[Metin]"/>
      <dgm:spPr/>
      <dgm:t>
        <a:bodyPr/>
        <a:lstStyle/>
        <a:p>
          <a:r>
            <a:rPr lang="tr-TR" dirty="0" smtClean="0"/>
            <a:t>2+2=?</a:t>
          </a:r>
          <a:endParaRPr lang="tr-TR" dirty="0"/>
        </a:p>
      </dgm:t>
    </dgm:pt>
    <dgm:pt modelId="{212F7349-3809-4DD4-B6E4-D03FC0FAC632}" type="parTrans" cxnId="{84F00C85-5472-439D-BC0C-63E6423B9555}">
      <dgm:prSet/>
      <dgm:spPr/>
      <dgm:t>
        <a:bodyPr/>
        <a:lstStyle/>
        <a:p>
          <a:endParaRPr lang="tr-TR"/>
        </a:p>
      </dgm:t>
    </dgm:pt>
    <dgm:pt modelId="{EA9FF10C-0F99-46AB-9392-40729D03CE36}" type="sibTrans" cxnId="{84F00C85-5472-439D-BC0C-63E6423B9555}">
      <dgm:prSet/>
      <dgm:spPr/>
      <dgm:t>
        <a:bodyPr/>
        <a:lstStyle/>
        <a:p>
          <a:endParaRPr lang="tr-TR"/>
        </a:p>
      </dgm:t>
    </dgm:pt>
    <dgm:pt modelId="{D7A4ABAF-3C33-41C7-A2B9-8FCBDDA184BD}">
      <dgm:prSet phldrT="[Metin]" custT="1"/>
      <dgm:spPr/>
      <dgm:t>
        <a:bodyPr/>
        <a:lstStyle/>
        <a:p>
          <a:r>
            <a:rPr lang="tr-TR" sz="2000" dirty="0" smtClean="0"/>
            <a:t>Bilim İnsanı Cevabı</a:t>
          </a:r>
        </a:p>
        <a:p>
          <a:r>
            <a:rPr lang="tr-TR" sz="1300" dirty="0" smtClean="0"/>
            <a:t>4</a:t>
          </a:r>
          <a:endParaRPr lang="tr-TR" sz="1300" dirty="0"/>
        </a:p>
      </dgm:t>
    </dgm:pt>
    <dgm:pt modelId="{2772D31B-6AB6-4571-8EE9-30F5E4755C5B}" type="parTrans" cxnId="{65D51413-CAC6-49BB-822E-872B1233B56F}">
      <dgm:prSet/>
      <dgm:spPr/>
      <dgm:t>
        <a:bodyPr/>
        <a:lstStyle/>
        <a:p>
          <a:endParaRPr lang="tr-TR"/>
        </a:p>
      </dgm:t>
    </dgm:pt>
    <dgm:pt modelId="{F0238F85-1055-4FA1-A706-FC79A98C59DA}" type="sibTrans" cxnId="{65D51413-CAC6-49BB-822E-872B1233B56F}">
      <dgm:prSet/>
      <dgm:spPr/>
      <dgm:t>
        <a:bodyPr/>
        <a:lstStyle/>
        <a:p>
          <a:endParaRPr lang="tr-TR"/>
        </a:p>
      </dgm:t>
    </dgm:pt>
    <mc:AlternateContent xmlns:mc="http://schemas.openxmlformats.org/markup-compatibility/2006" xmlns:a14="http://schemas.microsoft.com/office/drawing/2010/main">
      <mc:Choice Requires="a14">
        <dgm:pt modelId="{5E7AF994-C947-4082-BE87-CD66FC9A6596}">
          <dgm:prSet phldrT="[Metin]" custT="1"/>
          <dgm:spPr/>
          <dgm:t>
            <a:bodyPr/>
            <a:lstStyle/>
            <a:p>
              <a:r>
                <a:rPr lang="tr-TR" sz="2000" dirty="0" smtClean="0"/>
                <a:t>Mühendisin Cevabı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m:oMathPara>
              </a14:m>
              <a:endParaRPr lang="tr-TR" sz="2000" dirty="0"/>
            </a:p>
          </dgm:t>
        </dgm:pt>
      </mc:Choice>
      <mc:Fallback xmlns="">
        <dgm:pt modelId="{5E7AF994-C947-4082-BE87-CD66FC9A6596}">
          <dgm:prSet phldrT="[Metin]" custT="1"/>
          <dgm:spPr/>
          <dgm:t>
            <a:bodyPr/>
            <a:lstStyle/>
            <a:p>
              <a:r>
                <a:rPr lang="tr-TR" sz="2000" dirty="0" smtClean="0"/>
                <a:t>Mühendisin Cevabı</a:t>
              </a:r>
            </a:p>
            <a:p>
              <a:pPr/>
              <a:r>
                <a:rPr lang="tr-TR" sz="2000" b="0" i="0" smtClean="0">
                  <a:latin typeface="Cambria Math" panose="02040503050406030204" pitchFamily="18" charset="0"/>
                </a:rPr>
                <a:t>4</a:t>
              </a:r>
              <a:r>
                <a:rPr lang="tr-TR" sz="20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±𝜀</a:t>
              </a:r>
              <a:endParaRPr lang="tr-TR" sz="2000" dirty="0"/>
            </a:p>
          </dgm:t>
        </dgm:pt>
      </mc:Fallback>
    </mc:AlternateContent>
    <dgm:pt modelId="{95606CC4-C902-40E5-9868-EF35A7374313}" type="parTrans" cxnId="{04AED1EE-B33D-4F75-9A50-EB1F14ED82CF}">
      <dgm:prSet/>
      <dgm:spPr/>
      <dgm:t>
        <a:bodyPr/>
        <a:lstStyle/>
        <a:p>
          <a:endParaRPr lang="tr-TR"/>
        </a:p>
      </dgm:t>
    </dgm:pt>
    <dgm:pt modelId="{B6226B41-F16D-4429-9C7C-0E19945A85B3}" type="sibTrans" cxnId="{04AED1EE-B33D-4F75-9A50-EB1F14ED82CF}">
      <dgm:prSet/>
      <dgm:spPr/>
      <dgm:t>
        <a:bodyPr/>
        <a:lstStyle/>
        <a:p>
          <a:endParaRPr lang="tr-TR"/>
        </a:p>
      </dgm:t>
    </dgm:pt>
    <dgm:pt modelId="{D1FB1646-C6E7-4BF9-8E5C-2A682C46E83B}">
      <dgm:prSet phldrT="[Metin]" custT="1"/>
      <dgm:spPr/>
      <dgm:t>
        <a:bodyPr/>
        <a:lstStyle/>
        <a:p>
          <a:r>
            <a:rPr lang="tr-TR" sz="2000" dirty="0" smtClean="0"/>
            <a:t>Sosyal Bilimci Cevabı</a:t>
          </a:r>
        </a:p>
        <a:p>
          <a:r>
            <a:rPr lang="tr-TR" sz="2000" dirty="0" smtClean="0"/>
            <a:t>Toplumsal şartlara, tanıma göre değişir</a:t>
          </a:r>
          <a:endParaRPr lang="tr-TR" sz="2000" dirty="0"/>
        </a:p>
      </dgm:t>
    </dgm:pt>
    <dgm:pt modelId="{4175E1FC-FFCB-4839-B142-FDCF86EE3B74}" type="parTrans" cxnId="{1889EB26-A32C-4D15-9365-26A2AAF348FD}">
      <dgm:prSet/>
      <dgm:spPr/>
      <dgm:t>
        <a:bodyPr/>
        <a:lstStyle/>
        <a:p>
          <a:endParaRPr lang="tr-TR"/>
        </a:p>
      </dgm:t>
    </dgm:pt>
    <dgm:pt modelId="{C823C574-F884-4EA9-B1AA-D1F5F2EE857E}" type="sibTrans" cxnId="{1889EB26-A32C-4D15-9365-26A2AAF348FD}">
      <dgm:prSet/>
      <dgm:spPr/>
      <dgm:t>
        <a:bodyPr/>
        <a:lstStyle/>
        <a:p>
          <a:endParaRPr lang="tr-TR"/>
        </a:p>
      </dgm:t>
    </dgm:pt>
    <dgm:pt modelId="{E48337E3-76AC-4496-9A66-A2C53E43F4E7}" type="pres">
      <dgm:prSet presAssocID="{17E208F4-3A44-4C3B-B8FD-F7137B721B5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49F4D57-62EB-4B9F-B9CF-CE029404B66E}" type="pres">
      <dgm:prSet presAssocID="{626AA0CE-CDE2-4669-8C23-158A7C1F1E85}" presName="root1" presStyleCnt="0"/>
      <dgm:spPr/>
    </dgm:pt>
    <dgm:pt modelId="{73C16290-FB95-4283-A853-5467DAF9D46C}" type="pres">
      <dgm:prSet presAssocID="{626AA0CE-CDE2-4669-8C23-158A7C1F1E8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94548E3-5E7A-4ECA-90D7-CE8A4373AF79}" type="pres">
      <dgm:prSet presAssocID="{626AA0CE-CDE2-4669-8C23-158A7C1F1E85}" presName="level2hierChild" presStyleCnt="0"/>
      <dgm:spPr/>
    </dgm:pt>
    <dgm:pt modelId="{E2EE0457-1737-4C1C-95B9-104EA7B968AC}" type="pres">
      <dgm:prSet presAssocID="{2772D31B-6AB6-4571-8EE9-30F5E4755C5B}" presName="conn2-1" presStyleLbl="parChTrans1D2" presStyleIdx="0" presStyleCnt="3"/>
      <dgm:spPr/>
      <dgm:t>
        <a:bodyPr/>
        <a:lstStyle/>
        <a:p>
          <a:endParaRPr lang="tr-TR"/>
        </a:p>
      </dgm:t>
    </dgm:pt>
    <dgm:pt modelId="{D7565245-B72F-458C-ACCA-EE8B2667976B}" type="pres">
      <dgm:prSet presAssocID="{2772D31B-6AB6-4571-8EE9-30F5E4755C5B}" presName="connTx" presStyleLbl="parChTrans1D2" presStyleIdx="0" presStyleCnt="3"/>
      <dgm:spPr/>
      <dgm:t>
        <a:bodyPr/>
        <a:lstStyle/>
        <a:p>
          <a:endParaRPr lang="tr-TR"/>
        </a:p>
      </dgm:t>
    </dgm:pt>
    <dgm:pt modelId="{7BAE74B8-C6D2-4A6A-9F71-45FD8628739B}" type="pres">
      <dgm:prSet presAssocID="{D7A4ABAF-3C33-41C7-A2B9-8FCBDDA184BD}" presName="root2" presStyleCnt="0"/>
      <dgm:spPr/>
    </dgm:pt>
    <dgm:pt modelId="{15727DFD-AD5A-4DA4-989D-3B1C37551B7C}" type="pres">
      <dgm:prSet presAssocID="{D7A4ABAF-3C33-41C7-A2B9-8FCBDDA184B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5A78C9E-085E-48C7-A9B7-10FEA3A314C4}" type="pres">
      <dgm:prSet presAssocID="{D7A4ABAF-3C33-41C7-A2B9-8FCBDDA184BD}" presName="level3hierChild" presStyleCnt="0"/>
      <dgm:spPr/>
    </dgm:pt>
    <dgm:pt modelId="{5F6D8DCE-01B5-4AAD-AC64-8C717F2BCCC2}" type="pres">
      <dgm:prSet presAssocID="{95606CC4-C902-40E5-9868-EF35A7374313}" presName="conn2-1" presStyleLbl="parChTrans1D2" presStyleIdx="1" presStyleCnt="3"/>
      <dgm:spPr/>
      <dgm:t>
        <a:bodyPr/>
        <a:lstStyle/>
        <a:p>
          <a:endParaRPr lang="tr-TR"/>
        </a:p>
      </dgm:t>
    </dgm:pt>
    <dgm:pt modelId="{0509E8FA-9826-4B77-B684-E79F253AEF27}" type="pres">
      <dgm:prSet presAssocID="{95606CC4-C902-40E5-9868-EF35A7374313}" presName="connTx" presStyleLbl="parChTrans1D2" presStyleIdx="1" presStyleCnt="3"/>
      <dgm:spPr/>
      <dgm:t>
        <a:bodyPr/>
        <a:lstStyle/>
        <a:p>
          <a:endParaRPr lang="tr-TR"/>
        </a:p>
      </dgm:t>
    </dgm:pt>
    <dgm:pt modelId="{EBE20A8D-213C-4F85-921E-B1A5A5A8123D}" type="pres">
      <dgm:prSet presAssocID="{5E7AF994-C947-4082-BE87-CD66FC9A6596}" presName="root2" presStyleCnt="0"/>
      <dgm:spPr/>
    </dgm:pt>
    <dgm:pt modelId="{9184F376-8730-45D2-847A-EFB35A63F4F3}" type="pres">
      <dgm:prSet presAssocID="{5E7AF994-C947-4082-BE87-CD66FC9A6596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2414388-4BC4-4CF5-B533-1CF99BB2A52B}" type="pres">
      <dgm:prSet presAssocID="{5E7AF994-C947-4082-BE87-CD66FC9A6596}" presName="level3hierChild" presStyleCnt="0"/>
      <dgm:spPr/>
    </dgm:pt>
    <dgm:pt modelId="{EA6EC627-D21F-4D07-843D-2729F498C2A3}" type="pres">
      <dgm:prSet presAssocID="{4175E1FC-FFCB-4839-B142-FDCF86EE3B74}" presName="conn2-1" presStyleLbl="parChTrans1D2" presStyleIdx="2" presStyleCnt="3"/>
      <dgm:spPr/>
      <dgm:t>
        <a:bodyPr/>
        <a:lstStyle/>
        <a:p>
          <a:endParaRPr lang="tr-TR"/>
        </a:p>
      </dgm:t>
    </dgm:pt>
    <dgm:pt modelId="{DB469A7D-3ED5-41A1-B208-28620378E65D}" type="pres">
      <dgm:prSet presAssocID="{4175E1FC-FFCB-4839-B142-FDCF86EE3B74}" presName="connTx" presStyleLbl="parChTrans1D2" presStyleIdx="2" presStyleCnt="3"/>
      <dgm:spPr/>
      <dgm:t>
        <a:bodyPr/>
        <a:lstStyle/>
        <a:p>
          <a:endParaRPr lang="tr-TR"/>
        </a:p>
      </dgm:t>
    </dgm:pt>
    <dgm:pt modelId="{04603235-6184-40FC-AB0E-F335F8C82328}" type="pres">
      <dgm:prSet presAssocID="{D1FB1646-C6E7-4BF9-8E5C-2A682C46E83B}" presName="root2" presStyleCnt="0"/>
      <dgm:spPr/>
    </dgm:pt>
    <dgm:pt modelId="{0C125F57-7237-40E2-984D-EE45E7C9B1D7}" type="pres">
      <dgm:prSet presAssocID="{D1FB1646-C6E7-4BF9-8E5C-2A682C46E83B}" presName="LevelTwoTextNode" presStyleLbl="node2" presStyleIdx="2" presStyleCnt="3" custScaleY="22856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26097D3-76A4-44D5-BBF9-384FF142A8E9}" type="pres">
      <dgm:prSet presAssocID="{D1FB1646-C6E7-4BF9-8E5C-2A682C46E83B}" presName="level3hierChild" presStyleCnt="0"/>
      <dgm:spPr/>
    </dgm:pt>
  </dgm:ptLst>
  <dgm:cxnLst>
    <dgm:cxn modelId="{7D063BEB-D832-427A-B253-AA40AAFADDC5}" type="presOf" srcId="{17E208F4-3A44-4C3B-B8FD-F7137B721B52}" destId="{E48337E3-76AC-4496-9A66-A2C53E43F4E7}" srcOrd="0" destOrd="0" presId="urn:microsoft.com/office/officeart/2008/layout/HorizontalMultiLevelHierarchy"/>
    <dgm:cxn modelId="{3D1CEA9E-0B58-4831-944C-83F89AE50D2D}" type="presOf" srcId="{95606CC4-C902-40E5-9868-EF35A7374313}" destId="{5F6D8DCE-01B5-4AAD-AC64-8C717F2BCCC2}" srcOrd="0" destOrd="0" presId="urn:microsoft.com/office/officeart/2008/layout/HorizontalMultiLevelHierarchy"/>
    <dgm:cxn modelId="{2FD4DD3B-4A5A-4CE0-AA5D-3D247DC66C78}" type="presOf" srcId="{95606CC4-C902-40E5-9868-EF35A7374313}" destId="{0509E8FA-9826-4B77-B684-E79F253AEF27}" srcOrd="1" destOrd="0" presId="urn:microsoft.com/office/officeart/2008/layout/HorizontalMultiLevelHierarchy"/>
    <dgm:cxn modelId="{1889EB26-A32C-4D15-9365-26A2AAF348FD}" srcId="{626AA0CE-CDE2-4669-8C23-158A7C1F1E85}" destId="{D1FB1646-C6E7-4BF9-8E5C-2A682C46E83B}" srcOrd="2" destOrd="0" parTransId="{4175E1FC-FFCB-4839-B142-FDCF86EE3B74}" sibTransId="{C823C574-F884-4EA9-B1AA-D1F5F2EE857E}"/>
    <dgm:cxn modelId="{04AED1EE-B33D-4F75-9A50-EB1F14ED82CF}" srcId="{626AA0CE-CDE2-4669-8C23-158A7C1F1E85}" destId="{5E7AF994-C947-4082-BE87-CD66FC9A6596}" srcOrd="1" destOrd="0" parTransId="{95606CC4-C902-40E5-9868-EF35A7374313}" sibTransId="{B6226B41-F16D-4429-9C7C-0E19945A85B3}"/>
    <dgm:cxn modelId="{D930486E-ADD4-4D89-AD90-98A34352F91F}" type="presOf" srcId="{D7A4ABAF-3C33-41C7-A2B9-8FCBDDA184BD}" destId="{15727DFD-AD5A-4DA4-989D-3B1C37551B7C}" srcOrd="0" destOrd="0" presId="urn:microsoft.com/office/officeart/2008/layout/HorizontalMultiLevelHierarchy"/>
    <dgm:cxn modelId="{84F00C85-5472-439D-BC0C-63E6423B9555}" srcId="{17E208F4-3A44-4C3B-B8FD-F7137B721B52}" destId="{626AA0CE-CDE2-4669-8C23-158A7C1F1E85}" srcOrd="0" destOrd="0" parTransId="{212F7349-3809-4DD4-B6E4-D03FC0FAC632}" sibTransId="{EA9FF10C-0F99-46AB-9392-40729D03CE36}"/>
    <dgm:cxn modelId="{037C04C8-C4A3-4F32-AA1B-953D3D588D1F}" type="presOf" srcId="{626AA0CE-CDE2-4669-8C23-158A7C1F1E85}" destId="{73C16290-FB95-4283-A853-5467DAF9D46C}" srcOrd="0" destOrd="0" presId="urn:microsoft.com/office/officeart/2008/layout/HorizontalMultiLevelHierarchy"/>
    <dgm:cxn modelId="{5A7F846D-1BFF-474C-B8B6-425AF3D8F31A}" type="presOf" srcId="{D1FB1646-C6E7-4BF9-8E5C-2A682C46E83B}" destId="{0C125F57-7237-40E2-984D-EE45E7C9B1D7}" srcOrd="0" destOrd="0" presId="urn:microsoft.com/office/officeart/2008/layout/HorizontalMultiLevelHierarchy"/>
    <dgm:cxn modelId="{65D51413-CAC6-49BB-822E-872B1233B56F}" srcId="{626AA0CE-CDE2-4669-8C23-158A7C1F1E85}" destId="{D7A4ABAF-3C33-41C7-A2B9-8FCBDDA184BD}" srcOrd="0" destOrd="0" parTransId="{2772D31B-6AB6-4571-8EE9-30F5E4755C5B}" sibTransId="{F0238F85-1055-4FA1-A706-FC79A98C59DA}"/>
    <dgm:cxn modelId="{F8932B84-345D-4D0C-BC71-A0B50507672C}" type="presOf" srcId="{2772D31B-6AB6-4571-8EE9-30F5E4755C5B}" destId="{E2EE0457-1737-4C1C-95B9-104EA7B968AC}" srcOrd="0" destOrd="0" presId="urn:microsoft.com/office/officeart/2008/layout/HorizontalMultiLevelHierarchy"/>
    <dgm:cxn modelId="{83CAD6B3-C2C4-4C9A-8F78-0091CE1E70AC}" type="presOf" srcId="{2772D31B-6AB6-4571-8EE9-30F5E4755C5B}" destId="{D7565245-B72F-458C-ACCA-EE8B2667976B}" srcOrd="1" destOrd="0" presId="urn:microsoft.com/office/officeart/2008/layout/HorizontalMultiLevelHierarchy"/>
    <dgm:cxn modelId="{C3F7880F-B436-4D3A-9A2A-31B6693718D9}" type="presOf" srcId="{4175E1FC-FFCB-4839-B142-FDCF86EE3B74}" destId="{EA6EC627-D21F-4D07-843D-2729F498C2A3}" srcOrd="0" destOrd="0" presId="urn:microsoft.com/office/officeart/2008/layout/HorizontalMultiLevelHierarchy"/>
    <dgm:cxn modelId="{5AD2C68C-4017-4E81-A0D5-98C16E0B5A3D}" type="presOf" srcId="{4175E1FC-FFCB-4839-B142-FDCF86EE3B74}" destId="{DB469A7D-3ED5-41A1-B208-28620378E65D}" srcOrd="1" destOrd="0" presId="urn:microsoft.com/office/officeart/2008/layout/HorizontalMultiLevelHierarchy"/>
    <dgm:cxn modelId="{B94B6FC1-0092-4847-A561-64151713EF60}" type="presOf" srcId="{5E7AF994-C947-4082-BE87-CD66FC9A6596}" destId="{9184F376-8730-45D2-847A-EFB35A63F4F3}" srcOrd="0" destOrd="0" presId="urn:microsoft.com/office/officeart/2008/layout/HorizontalMultiLevelHierarchy"/>
    <dgm:cxn modelId="{0B885537-C60E-4136-82E5-7A3256B9812C}" type="presParOf" srcId="{E48337E3-76AC-4496-9A66-A2C53E43F4E7}" destId="{849F4D57-62EB-4B9F-B9CF-CE029404B66E}" srcOrd="0" destOrd="0" presId="urn:microsoft.com/office/officeart/2008/layout/HorizontalMultiLevelHierarchy"/>
    <dgm:cxn modelId="{048BB111-5BD4-4278-A8AA-617107CF7AEC}" type="presParOf" srcId="{849F4D57-62EB-4B9F-B9CF-CE029404B66E}" destId="{73C16290-FB95-4283-A853-5467DAF9D46C}" srcOrd="0" destOrd="0" presId="urn:microsoft.com/office/officeart/2008/layout/HorizontalMultiLevelHierarchy"/>
    <dgm:cxn modelId="{13F9F316-0A92-4E86-86EC-1B9D11282713}" type="presParOf" srcId="{849F4D57-62EB-4B9F-B9CF-CE029404B66E}" destId="{A94548E3-5E7A-4ECA-90D7-CE8A4373AF79}" srcOrd="1" destOrd="0" presId="urn:microsoft.com/office/officeart/2008/layout/HorizontalMultiLevelHierarchy"/>
    <dgm:cxn modelId="{043D0E4C-8A47-4B42-921C-5F8ABB42A629}" type="presParOf" srcId="{A94548E3-5E7A-4ECA-90D7-CE8A4373AF79}" destId="{E2EE0457-1737-4C1C-95B9-104EA7B968AC}" srcOrd="0" destOrd="0" presId="urn:microsoft.com/office/officeart/2008/layout/HorizontalMultiLevelHierarchy"/>
    <dgm:cxn modelId="{A1684C7A-EC9B-4F5F-8855-097B3E9A1256}" type="presParOf" srcId="{E2EE0457-1737-4C1C-95B9-104EA7B968AC}" destId="{D7565245-B72F-458C-ACCA-EE8B2667976B}" srcOrd="0" destOrd="0" presId="urn:microsoft.com/office/officeart/2008/layout/HorizontalMultiLevelHierarchy"/>
    <dgm:cxn modelId="{338171B5-E479-4076-928E-EA5FA6B0512F}" type="presParOf" srcId="{A94548E3-5E7A-4ECA-90D7-CE8A4373AF79}" destId="{7BAE74B8-C6D2-4A6A-9F71-45FD8628739B}" srcOrd="1" destOrd="0" presId="urn:microsoft.com/office/officeart/2008/layout/HorizontalMultiLevelHierarchy"/>
    <dgm:cxn modelId="{79E1CD4D-28F5-4991-A06D-46463872B33D}" type="presParOf" srcId="{7BAE74B8-C6D2-4A6A-9F71-45FD8628739B}" destId="{15727DFD-AD5A-4DA4-989D-3B1C37551B7C}" srcOrd="0" destOrd="0" presId="urn:microsoft.com/office/officeart/2008/layout/HorizontalMultiLevelHierarchy"/>
    <dgm:cxn modelId="{A5C0A7BF-789D-4633-845B-12CB932400D8}" type="presParOf" srcId="{7BAE74B8-C6D2-4A6A-9F71-45FD8628739B}" destId="{65A78C9E-085E-48C7-A9B7-10FEA3A314C4}" srcOrd="1" destOrd="0" presId="urn:microsoft.com/office/officeart/2008/layout/HorizontalMultiLevelHierarchy"/>
    <dgm:cxn modelId="{28BB83B9-1534-446B-B9F7-18ABC2F6E280}" type="presParOf" srcId="{A94548E3-5E7A-4ECA-90D7-CE8A4373AF79}" destId="{5F6D8DCE-01B5-4AAD-AC64-8C717F2BCCC2}" srcOrd="2" destOrd="0" presId="urn:microsoft.com/office/officeart/2008/layout/HorizontalMultiLevelHierarchy"/>
    <dgm:cxn modelId="{3204AB83-0FFA-4C1E-B2CA-995D9DC62C91}" type="presParOf" srcId="{5F6D8DCE-01B5-4AAD-AC64-8C717F2BCCC2}" destId="{0509E8FA-9826-4B77-B684-E79F253AEF27}" srcOrd="0" destOrd="0" presId="urn:microsoft.com/office/officeart/2008/layout/HorizontalMultiLevelHierarchy"/>
    <dgm:cxn modelId="{232E7AAF-8C8E-4032-B08E-13A17C8A1739}" type="presParOf" srcId="{A94548E3-5E7A-4ECA-90D7-CE8A4373AF79}" destId="{EBE20A8D-213C-4F85-921E-B1A5A5A8123D}" srcOrd="3" destOrd="0" presId="urn:microsoft.com/office/officeart/2008/layout/HorizontalMultiLevelHierarchy"/>
    <dgm:cxn modelId="{A5EF06FC-244E-4EA7-B44A-FDB4FBF44CDB}" type="presParOf" srcId="{EBE20A8D-213C-4F85-921E-B1A5A5A8123D}" destId="{9184F376-8730-45D2-847A-EFB35A63F4F3}" srcOrd="0" destOrd="0" presId="urn:microsoft.com/office/officeart/2008/layout/HorizontalMultiLevelHierarchy"/>
    <dgm:cxn modelId="{6EB5D450-3742-436E-94DE-94C9D25E1220}" type="presParOf" srcId="{EBE20A8D-213C-4F85-921E-B1A5A5A8123D}" destId="{12414388-4BC4-4CF5-B533-1CF99BB2A52B}" srcOrd="1" destOrd="0" presId="urn:microsoft.com/office/officeart/2008/layout/HorizontalMultiLevelHierarchy"/>
    <dgm:cxn modelId="{6479C750-FBA3-43D7-8736-6D61C37F7A24}" type="presParOf" srcId="{A94548E3-5E7A-4ECA-90D7-CE8A4373AF79}" destId="{EA6EC627-D21F-4D07-843D-2729F498C2A3}" srcOrd="4" destOrd="0" presId="urn:microsoft.com/office/officeart/2008/layout/HorizontalMultiLevelHierarchy"/>
    <dgm:cxn modelId="{152B5E5E-6183-49A5-9286-F8140D3E59B6}" type="presParOf" srcId="{EA6EC627-D21F-4D07-843D-2729F498C2A3}" destId="{DB469A7D-3ED5-41A1-B208-28620378E65D}" srcOrd="0" destOrd="0" presId="urn:microsoft.com/office/officeart/2008/layout/HorizontalMultiLevelHierarchy"/>
    <dgm:cxn modelId="{FB792941-7639-4C34-865F-23DAB60AC713}" type="presParOf" srcId="{A94548E3-5E7A-4ECA-90D7-CE8A4373AF79}" destId="{04603235-6184-40FC-AB0E-F335F8C82328}" srcOrd="5" destOrd="0" presId="urn:microsoft.com/office/officeart/2008/layout/HorizontalMultiLevelHierarchy"/>
    <dgm:cxn modelId="{243D17E9-570B-457B-9D8B-8A24B7D17239}" type="presParOf" srcId="{04603235-6184-40FC-AB0E-F335F8C82328}" destId="{0C125F57-7237-40E2-984D-EE45E7C9B1D7}" srcOrd="0" destOrd="0" presId="urn:microsoft.com/office/officeart/2008/layout/HorizontalMultiLevelHierarchy"/>
    <dgm:cxn modelId="{6958B96C-18FA-47D5-84F3-0590541428E7}" type="presParOf" srcId="{04603235-6184-40FC-AB0E-F335F8C82328}" destId="{D26097D3-76A4-44D5-BBF9-384FF142A8E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E208F4-3A44-4C3B-B8FD-F7137B721B5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26AA0CE-CDE2-4669-8C23-158A7C1F1E85}">
      <dgm:prSet phldrT="[Metin]"/>
      <dgm:spPr/>
      <dgm:t>
        <a:bodyPr/>
        <a:lstStyle/>
        <a:p>
          <a:r>
            <a:rPr lang="tr-TR" dirty="0" smtClean="0"/>
            <a:t>2+2=?</a:t>
          </a:r>
          <a:endParaRPr lang="tr-TR" dirty="0"/>
        </a:p>
      </dgm:t>
    </dgm:pt>
    <dgm:pt modelId="{212F7349-3809-4DD4-B6E4-D03FC0FAC632}" type="parTrans" cxnId="{84F00C85-5472-439D-BC0C-63E6423B9555}">
      <dgm:prSet/>
      <dgm:spPr/>
      <dgm:t>
        <a:bodyPr/>
        <a:lstStyle/>
        <a:p>
          <a:endParaRPr lang="tr-TR"/>
        </a:p>
      </dgm:t>
    </dgm:pt>
    <dgm:pt modelId="{EA9FF10C-0F99-46AB-9392-40729D03CE36}" type="sibTrans" cxnId="{84F00C85-5472-439D-BC0C-63E6423B9555}">
      <dgm:prSet/>
      <dgm:spPr/>
      <dgm:t>
        <a:bodyPr/>
        <a:lstStyle/>
        <a:p>
          <a:endParaRPr lang="tr-TR"/>
        </a:p>
      </dgm:t>
    </dgm:pt>
    <dgm:pt modelId="{D7A4ABAF-3C33-41C7-A2B9-8FCBDDA184BD}">
      <dgm:prSet phldrT="[Metin]" custT="1"/>
      <dgm:spPr/>
      <dgm:t>
        <a:bodyPr/>
        <a:lstStyle/>
        <a:p>
          <a:r>
            <a:rPr lang="tr-TR" sz="2000" dirty="0" smtClean="0"/>
            <a:t>Bilim İnsanı Cevabı</a:t>
          </a:r>
        </a:p>
        <a:p>
          <a:r>
            <a:rPr lang="tr-TR" sz="1300" dirty="0" smtClean="0"/>
            <a:t>4</a:t>
          </a:r>
          <a:endParaRPr lang="tr-TR" sz="1300" dirty="0"/>
        </a:p>
      </dgm:t>
    </dgm:pt>
    <dgm:pt modelId="{2772D31B-6AB6-4571-8EE9-30F5E4755C5B}" type="parTrans" cxnId="{65D51413-CAC6-49BB-822E-872B1233B56F}">
      <dgm:prSet/>
      <dgm:spPr/>
      <dgm:t>
        <a:bodyPr/>
        <a:lstStyle/>
        <a:p>
          <a:endParaRPr lang="tr-TR"/>
        </a:p>
      </dgm:t>
    </dgm:pt>
    <dgm:pt modelId="{F0238F85-1055-4FA1-A706-FC79A98C59DA}" type="sibTrans" cxnId="{65D51413-CAC6-49BB-822E-872B1233B56F}">
      <dgm:prSet/>
      <dgm:spPr/>
      <dgm:t>
        <a:bodyPr/>
        <a:lstStyle/>
        <a:p>
          <a:endParaRPr lang="tr-TR"/>
        </a:p>
      </dgm:t>
    </dgm:pt>
    <dgm:pt modelId="{5E7AF994-C947-4082-BE87-CD66FC9A6596}">
      <dgm:prSet phldrT="[Metin]" custT="1"/>
      <dgm:spPr>
        <a:blipFill rotWithShape="0">
          <a:blip xmlns:r="http://schemas.openxmlformats.org/officeDocument/2006/relationships" r:embed="rId1"/>
          <a:stretch>
            <a:fillRect t="-23438"/>
          </a:stretch>
        </a:blipFill>
      </dgm:spPr>
      <dgm:t>
        <a:bodyPr/>
        <a:lstStyle/>
        <a:p>
          <a:r>
            <a:rPr lang="tr-TR">
              <a:noFill/>
            </a:rPr>
            <a:t> </a:t>
          </a:r>
        </a:p>
      </dgm:t>
    </dgm:pt>
    <dgm:pt modelId="{95606CC4-C902-40E5-9868-EF35A7374313}" type="parTrans" cxnId="{04AED1EE-B33D-4F75-9A50-EB1F14ED82CF}">
      <dgm:prSet/>
      <dgm:spPr/>
      <dgm:t>
        <a:bodyPr/>
        <a:lstStyle/>
        <a:p>
          <a:endParaRPr lang="tr-TR"/>
        </a:p>
      </dgm:t>
    </dgm:pt>
    <dgm:pt modelId="{B6226B41-F16D-4429-9C7C-0E19945A85B3}" type="sibTrans" cxnId="{04AED1EE-B33D-4F75-9A50-EB1F14ED82CF}">
      <dgm:prSet/>
      <dgm:spPr/>
      <dgm:t>
        <a:bodyPr/>
        <a:lstStyle/>
        <a:p>
          <a:endParaRPr lang="tr-TR"/>
        </a:p>
      </dgm:t>
    </dgm:pt>
    <dgm:pt modelId="{D1FB1646-C6E7-4BF9-8E5C-2A682C46E83B}">
      <dgm:prSet phldrT="[Metin]" custT="1"/>
      <dgm:spPr/>
      <dgm:t>
        <a:bodyPr/>
        <a:lstStyle/>
        <a:p>
          <a:r>
            <a:rPr lang="tr-TR" sz="2000" dirty="0" smtClean="0"/>
            <a:t>Sosyal Bilimci Cevabı</a:t>
          </a:r>
        </a:p>
        <a:p>
          <a:r>
            <a:rPr lang="tr-TR" sz="2000" dirty="0" smtClean="0"/>
            <a:t>Toplumsal şartlara, tanıma göre değişir</a:t>
          </a:r>
          <a:endParaRPr lang="tr-TR" sz="2000" dirty="0"/>
        </a:p>
      </dgm:t>
    </dgm:pt>
    <dgm:pt modelId="{4175E1FC-FFCB-4839-B142-FDCF86EE3B74}" type="parTrans" cxnId="{1889EB26-A32C-4D15-9365-26A2AAF348FD}">
      <dgm:prSet/>
      <dgm:spPr/>
      <dgm:t>
        <a:bodyPr/>
        <a:lstStyle/>
        <a:p>
          <a:endParaRPr lang="tr-TR"/>
        </a:p>
      </dgm:t>
    </dgm:pt>
    <dgm:pt modelId="{C823C574-F884-4EA9-B1AA-D1F5F2EE857E}" type="sibTrans" cxnId="{1889EB26-A32C-4D15-9365-26A2AAF348FD}">
      <dgm:prSet/>
      <dgm:spPr/>
      <dgm:t>
        <a:bodyPr/>
        <a:lstStyle/>
        <a:p>
          <a:endParaRPr lang="tr-TR"/>
        </a:p>
      </dgm:t>
    </dgm:pt>
    <dgm:pt modelId="{E48337E3-76AC-4496-9A66-A2C53E43F4E7}" type="pres">
      <dgm:prSet presAssocID="{17E208F4-3A44-4C3B-B8FD-F7137B721B5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49F4D57-62EB-4B9F-B9CF-CE029404B66E}" type="pres">
      <dgm:prSet presAssocID="{626AA0CE-CDE2-4669-8C23-158A7C1F1E85}" presName="root1" presStyleCnt="0"/>
      <dgm:spPr/>
    </dgm:pt>
    <dgm:pt modelId="{73C16290-FB95-4283-A853-5467DAF9D46C}" type="pres">
      <dgm:prSet presAssocID="{626AA0CE-CDE2-4669-8C23-158A7C1F1E8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94548E3-5E7A-4ECA-90D7-CE8A4373AF79}" type="pres">
      <dgm:prSet presAssocID="{626AA0CE-CDE2-4669-8C23-158A7C1F1E85}" presName="level2hierChild" presStyleCnt="0"/>
      <dgm:spPr/>
    </dgm:pt>
    <dgm:pt modelId="{E2EE0457-1737-4C1C-95B9-104EA7B968AC}" type="pres">
      <dgm:prSet presAssocID="{2772D31B-6AB6-4571-8EE9-30F5E4755C5B}" presName="conn2-1" presStyleLbl="parChTrans1D2" presStyleIdx="0" presStyleCnt="3"/>
      <dgm:spPr/>
      <dgm:t>
        <a:bodyPr/>
        <a:lstStyle/>
        <a:p>
          <a:endParaRPr lang="tr-TR"/>
        </a:p>
      </dgm:t>
    </dgm:pt>
    <dgm:pt modelId="{D7565245-B72F-458C-ACCA-EE8B2667976B}" type="pres">
      <dgm:prSet presAssocID="{2772D31B-6AB6-4571-8EE9-30F5E4755C5B}" presName="connTx" presStyleLbl="parChTrans1D2" presStyleIdx="0" presStyleCnt="3"/>
      <dgm:spPr/>
      <dgm:t>
        <a:bodyPr/>
        <a:lstStyle/>
        <a:p>
          <a:endParaRPr lang="tr-TR"/>
        </a:p>
      </dgm:t>
    </dgm:pt>
    <dgm:pt modelId="{7BAE74B8-C6D2-4A6A-9F71-45FD8628739B}" type="pres">
      <dgm:prSet presAssocID="{D7A4ABAF-3C33-41C7-A2B9-8FCBDDA184BD}" presName="root2" presStyleCnt="0"/>
      <dgm:spPr/>
    </dgm:pt>
    <dgm:pt modelId="{15727DFD-AD5A-4DA4-989D-3B1C37551B7C}" type="pres">
      <dgm:prSet presAssocID="{D7A4ABAF-3C33-41C7-A2B9-8FCBDDA184B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5A78C9E-085E-48C7-A9B7-10FEA3A314C4}" type="pres">
      <dgm:prSet presAssocID="{D7A4ABAF-3C33-41C7-A2B9-8FCBDDA184BD}" presName="level3hierChild" presStyleCnt="0"/>
      <dgm:spPr/>
    </dgm:pt>
    <dgm:pt modelId="{5F6D8DCE-01B5-4AAD-AC64-8C717F2BCCC2}" type="pres">
      <dgm:prSet presAssocID="{95606CC4-C902-40E5-9868-EF35A7374313}" presName="conn2-1" presStyleLbl="parChTrans1D2" presStyleIdx="1" presStyleCnt="3"/>
      <dgm:spPr/>
      <dgm:t>
        <a:bodyPr/>
        <a:lstStyle/>
        <a:p>
          <a:endParaRPr lang="tr-TR"/>
        </a:p>
      </dgm:t>
    </dgm:pt>
    <dgm:pt modelId="{0509E8FA-9826-4B77-B684-E79F253AEF27}" type="pres">
      <dgm:prSet presAssocID="{95606CC4-C902-40E5-9868-EF35A7374313}" presName="connTx" presStyleLbl="parChTrans1D2" presStyleIdx="1" presStyleCnt="3"/>
      <dgm:spPr/>
      <dgm:t>
        <a:bodyPr/>
        <a:lstStyle/>
        <a:p>
          <a:endParaRPr lang="tr-TR"/>
        </a:p>
      </dgm:t>
    </dgm:pt>
    <dgm:pt modelId="{EBE20A8D-213C-4F85-921E-B1A5A5A8123D}" type="pres">
      <dgm:prSet presAssocID="{5E7AF994-C947-4082-BE87-CD66FC9A6596}" presName="root2" presStyleCnt="0"/>
      <dgm:spPr/>
    </dgm:pt>
    <dgm:pt modelId="{9184F376-8730-45D2-847A-EFB35A63F4F3}" type="pres">
      <dgm:prSet presAssocID="{5E7AF994-C947-4082-BE87-CD66FC9A6596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2414388-4BC4-4CF5-B533-1CF99BB2A52B}" type="pres">
      <dgm:prSet presAssocID="{5E7AF994-C947-4082-BE87-CD66FC9A6596}" presName="level3hierChild" presStyleCnt="0"/>
      <dgm:spPr/>
    </dgm:pt>
    <dgm:pt modelId="{EA6EC627-D21F-4D07-843D-2729F498C2A3}" type="pres">
      <dgm:prSet presAssocID="{4175E1FC-FFCB-4839-B142-FDCF86EE3B74}" presName="conn2-1" presStyleLbl="parChTrans1D2" presStyleIdx="2" presStyleCnt="3"/>
      <dgm:spPr/>
      <dgm:t>
        <a:bodyPr/>
        <a:lstStyle/>
        <a:p>
          <a:endParaRPr lang="tr-TR"/>
        </a:p>
      </dgm:t>
    </dgm:pt>
    <dgm:pt modelId="{DB469A7D-3ED5-41A1-B208-28620378E65D}" type="pres">
      <dgm:prSet presAssocID="{4175E1FC-FFCB-4839-B142-FDCF86EE3B74}" presName="connTx" presStyleLbl="parChTrans1D2" presStyleIdx="2" presStyleCnt="3"/>
      <dgm:spPr/>
      <dgm:t>
        <a:bodyPr/>
        <a:lstStyle/>
        <a:p>
          <a:endParaRPr lang="tr-TR"/>
        </a:p>
      </dgm:t>
    </dgm:pt>
    <dgm:pt modelId="{04603235-6184-40FC-AB0E-F335F8C82328}" type="pres">
      <dgm:prSet presAssocID="{D1FB1646-C6E7-4BF9-8E5C-2A682C46E83B}" presName="root2" presStyleCnt="0"/>
      <dgm:spPr/>
    </dgm:pt>
    <dgm:pt modelId="{0C125F57-7237-40E2-984D-EE45E7C9B1D7}" type="pres">
      <dgm:prSet presAssocID="{D1FB1646-C6E7-4BF9-8E5C-2A682C46E83B}" presName="LevelTwoTextNode" presStyleLbl="node2" presStyleIdx="2" presStyleCnt="3" custScaleY="22856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26097D3-76A4-44D5-BBF9-384FF142A8E9}" type="pres">
      <dgm:prSet presAssocID="{D1FB1646-C6E7-4BF9-8E5C-2A682C46E83B}" presName="level3hierChild" presStyleCnt="0"/>
      <dgm:spPr/>
    </dgm:pt>
  </dgm:ptLst>
  <dgm:cxnLst>
    <dgm:cxn modelId="{7D063BEB-D832-427A-B253-AA40AAFADDC5}" type="presOf" srcId="{17E208F4-3A44-4C3B-B8FD-F7137B721B52}" destId="{E48337E3-76AC-4496-9A66-A2C53E43F4E7}" srcOrd="0" destOrd="0" presId="urn:microsoft.com/office/officeart/2008/layout/HorizontalMultiLevelHierarchy"/>
    <dgm:cxn modelId="{3D1CEA9E-0B58-4831-944C-83F89AE50D2D}" type="presOf" srcId="{95606CC4-C902-40E5-9868-EF35A7374313}" destId="{5F6D8DCE-01B5-4AAD-AC64-8C717F2BCCC2}" srcOrd="0" destOrd="0" presId="urn:microsoft.com/office/officeart/2008/layout/HorizontalMultiLevelHierarchy"/>
    <dgm:cxn modelId="{2FD4DD3B-4A5A-4CE0-AA5D-3D247DC66C78}" type="presOf" srcId="{95606CC4-C902-40E5-9868-EF35A7374313}" destId="{0509E8FA-9826-4B77-B684-E79F253AEF27}" srcOrd="1" destOrd="0" presId="urn:microsoft.com/office/officeart/2008/layout/HorizontalMultiLevelHierarchy"/>
    <dgm:cxn modelId="{1889EB26-A32C-4D15-9365-26A2AAF348FD}" srcId="{626AA0CE-CDE2-4669-8C23-158A7C1F1E85}" destId="{D1FB1646-C6E7-4BF9-8E5C-2A682C46E83B}" srcOrd="2" destOrd="0" parTransId="{4175E1FC-FFCB-4839-B142-FDCF86EE3B74}" sibTransId="{C823C574-F884-4EA9-B1AA-D1F5F2EE857E}"/>
    <dgm:cxn modelId="{04AED1EE-B33D-4F75-9A50-EB1F14ED82CF}" srcId="{626AA0CE-CDE2-4669-8C23-158A7C1F1E85}" destId="{5E7AF994-C947-4082-BE87-CD66FC9A6596}" srcOrd="1" destOrd="0" parTransId="{95606CC4-C902-40E5-9868-EF35A7374313}" sibTransId="{B6226B41-F16D-4429-9C7C-0E19945A85B3}"/>
    <dgm:cxn modelId="{D930486E-ADD4-4D89-AD90-98A34352F91F}" type="presOf" srcId="{D7A4ABAF-3C33-41C7-A2B9-8FCBDDA184BD}" destId="{15727DFD-AD5A-4DA4-989D-3B1C37551B7C}" srcOrd="0" destOrd="0" presId="urn:microsoft.com/office/officeart/2008/layout/HorizontalMultiLevelHierarchy"/>
    <dgm:cxn modelId="{84F00C85-5472-439D-BC0C-63E6423B9555}" srcId="{17E208F4-3A44-4C3B-B8FD-F7137B721B52}" destId="{626AA0CE-CDE2-4669-8C23-158A7C1F1E85}" srcOrd="0" destOrd="0" parTransId="{212F7349-3809-4DD4-B6E4-D03FC0FAC632}" sibTransId="{EA9FF10C-0F99-46AB-9392-40729D03CE36}"/>
    <dgm:cxn modelId="{037C04C8-C4A3-4F32-AA1B-953D3D588D1F}" type="presOf" srcId="{626AA0CE-CDE2-4669-8C23-158A7C1F1E85}" destId="{73C16290-FB95-4283-A853-5467DAF9D46C}" srcOrd="0" destOrd="0" presId="urn:microsoft.com/office/officeart/2008/layout/HorizontalMultiLevelHierarchy"/>
    <dgm:cxn modelId="{5A7F846D-1BFF-474C-B8B6-425AF3D8F31A}" type="presOf" srcId="{D1FB1646-C6E7-4BF9-8E5C-2A682C46E83B}" destId="{0C125F57-7237-40E2-984D-EE45E7C9B1D7}" srcOrd="0" destOrd="0" presId="urn:microsoft.com/office/officeart/2008/layout/HorizontalMultiLevelHierarchy"/>
    <dgm:cxn modelId="{65D51413-CAC6-49BB-822E-872B1233B56F}" srcId="{626AA0CE-CDE2-4669-8C23-158A7C1F1E85}" destId="{D7A4ABAF-3C33-41C7-A2B9-8FCBDDA184BD}" srcOrd="0" destOrd="0" parTransId="{2772D31B-6AB6-4571-8EE9-30F5E4755C5B}" sibTransId="{F0238F85-1055-4FA1-A706-FC79A98C59DA}"/>
    <dgm:cxn modelId="{F8932B84-345D-4D0C-BC71-A0B50507672C}" type="presOf" srcId="{2772D31B-6AB6-4571-8EE9-30F5E4755C5B}" destId="{E2EE0457-1737-4C1C-95B9-104EA7B968AC}" srcOrd="0" destOrd="0" presId="urn:microsoft.com/office/officeart/2008/layout/HorizontalMultiLevelHierarchy"/>
    <dgm:cxn modelId="{83CAD6B3-C2C4-4C9A-8F78-0091CE1E70AC}" type="presOf" srcId="{2772D31B-6AB6-4571-8EE9-30F5E4755C5B}" destId="{D7565245-B72F-458C-ACCA-EE8B2667976B}" srcOrd="1" destOrd="0" presId="urn:microsoft.com/office/officeart/2008/layout/HorizontalMultiLevelHierarchy"/>
    <dgm:cxn modelId="{C3F7880F-B436-4D3A-9A2A-31B6693718D9}" type="presOf" srcId="{4175E1FC-FFCB-4839-B142-FDCF86EE3B74}" destId="{EA6EC627-D21F-4D07-843D-2729F498C2A3}" srcOrd="0" destOrd="0" presId="urn:microsoft.com/office/officeart/2008/layout/HorizontalMultiLevelHierarchy"/>
    <dgm:cxn modelId="{5AD2C68C-4017-4E81-A0D5-98C16E0B5A3D}" type="presOf" srcId="{4175E1FC-FFCB-4839-B142-FDCF86EE3B74}" destId="{DB469A7D-3ED5-41A1-B208-28620378E65D}" srcOrd="1" destOrd="0" presId="urn:microsoft.com/office/officeart/2008/layout/HorizontalMultiLevelHierarchy"/>
    <dgm:cxn modelId="{B94B6FC1-0092-4847-A561-64151713EF60}" type="presOf" srcId="{5E7AF994-C947-4082-BE87-CD66FC9A6596}" destId="{9184F376-8730-45D2-847A-EFB35A63F4F3}" srcOrd="0" destOrd="0" presId="urn:microsoft.com/office/officeart/2008/layout/HorizontalMultiLevelHierarchy"/>
    <dgm:cxn modelId="{0B885537-C60E-4136-82E5-7A3256B9812C}" type="presParOf" srcId="{E48337E3-76AC-4496-9A66-A2C53E43F4E7}" destId="{849F4D57-62EB-4B9F-B9CF-CE029404B66E}" srcOrd="0" destOrd="0" presId="urn:microsoft.com/office/officeart/2008/layout/HorizontalMultiLevelHierarchy"/>
    <dgm:cxn modelId="{048BB111-5BD4-4278-A8AA-617107CF7AEC}" type="presParOf" srcId="{849F4D57-62EB-4B9F-B9CF-CE029404B66E}" destId="{73C16290-FB95-4283-A853-5467DAF9D46C}" srcOrd="0" destOrd="0" presId="urn:microsoft.com/office/officeart/2008/layout/HorizontalMultiLevelHierarchy"/>
    <dgm:cxn modelId="{13F9F316-0A92-4E86-86EC-1B9D11282713}" type="presParOf" srcId="{849F4D57-62EB-4B9F-B9CF-CE029404B66E}" destId="{A94548E3-5E7A-4ECA-90D7-CE8A4373AF79}" srcOrd="1" destOrd="0" presId="urn:microsoft.com/office/officeart/2008/layout/HorizontalMultiLevelHierarchy"/>
    <dgm:cxn modelId="{043D0E4C-8A47-4B42-921C-5F8ABB42A629}" type="presParOf" srcId="{A94548E3-5E7A-4ECA-90D7-CE8A4373AF79}" destId="{E2EE0457-1737-4C1C-95B9-104EA7B968AC}" srcOrd="0" destOrd="0" presId="urn:microsoft.com/office/officeart/2008/layout/HorizontalMultiLevelHierarchy"/>
    <dgm:cxn modelId="{A1684C7A-EC9B-4F5F-8855-097B3E9A1256}" type="presParOf" srcId="{E2EE0457-1737-4C1C-95B9-104EA7B968AC}" destId="{D7565245-B72F-458C-ACCA-EE8B2667976B}" srcOrd="0" destOrd="0" presId="urn:microsoft.com/office/officeart/2008/layout/HorizontalMultiLevelHierarchy"/>
    <dgm:cxn modelId="{338171B5-E479-4076-928E-EA5FA6B0512F}" type="presParOf" srcId="{A94548E3-5E7A-4ECA-90D7-CE8A4373AF79}" destId="{7BAE74B8-C6D2-4A6A-9F71-45FD8628739B}" srcOrd="1" destOrd="0" presId="urn:microsoft.com/office/officeart/2008/layout/HorizontalMultiLevelHierarchy"/>
    <dgm:cxn modelId="{79E1CD4D-28F5-4991-A06D-46463872B33D}" type="presParOf" srcId="{7BAE74B8-C6D2-4A6A-9F71-45FD8628739B}" destId="{15727DFD-AD5A-4DA4-989D-3B1C37551B7C}" srcOrd="0" destOrd="0" presId="urn:microsoft.com/office/officeart/2008/layout/HorizontalMultiLevelHierarchy"/>
    <dgm:cxn modelId="{A5C0A7BF-789D-4633-845B-12CB932400D8}" type="presParOf" srcId="{7BAE74B8-C6D2-4A6A-9F71-45FD8628739B}" destId="{65A78C9E-085E-48C7-A9B7-10FEA3A314C4}" srcOrd="1" destOrd="0" presId="urn:microsoft.com/office/officeart/2008/layout/HorizontalMultiLevelHierarchy"/>
    <dgm:cxn modelId="{28BB83B9-1534-446B-B9F7-18ABC2F6E280}" type="presParOf" srcId="{A94548E3-5E7A-4ECA-90D7-CE8A4373AF79}" destId="{5F6D8DCE-01B5-4AAD-AC64-8C717F2BCCC2}" srcOrd="2" destOrd="0" presId="urn:microsoft.com/office/officeart/2008/layout/HorizontalMultiLevelHierarchy"/>
    <dgm:cxn modelId="{3204AB83-0FFA-4C1E-B2CA-995D9DC62C91}" type="presParOf" srcId="{5F6D8DCE-01B5-4AAD-AC64-8C717F2BCCC2}" destId="{0509E8FA-9826-4B77-B684-E79F253AEF27}" srcOrd="0" destOrd="0" presId="urn:microsoft.com/office/officeart/2008/layout/HorizontalMultiLevelHierarchy"/>
    <dgm:cxn modelId="{232E7AAF-8C8E-4032-B08E-13A17C8A1739}" type="presParOf" srcId="{A94548E3-5E7A-4ECA-90D7-CE8A4373AF79}" destId="{EBE20A8D-213C-4F85-921E-B1A5A5A8123D}" srcOrd="3" destOrd="0" presId="urn:microsoft.com/office/officeart/2008/layout/HorizontalMultiLevelHierarchy"/>
    <dgm:cxn modelId="{A5EF06FC-244E-4EA7-B44A-FDB4FBF44CDB}" type="presParOf" srcId="{EBE20A8D-213C-4F85-921E-B1A5A5A8123D}" destId="{9184F376-8730-45D2-847A-EFB35A63F4F3}" srcOrd="0" destOrd="0" presId="urn:microsoft.com/office/officeart/2008/layout/HorizontalMultiLevelHierarchy"/>
    <dgm:cxn modelId="{6EB5D450-3742-436E-94DE-94C9D25E1220}" type="presParOf" srcId="{EBE20A8D-213C-4F85-921E-B1A5A5A8123D}" destId="{12414388-4BC4-4CF5-B533-1CF99BB2A52B}" srcOrd="1" destOrd="0" presId="urn:microsoft.com/office/officeart/2008/layout/HorizontalMultiLevelHierarchy"/>
    <dgm:cxn modelId="{6479C750-FBA3-43D7-8736-6D61C37F7A24}" type="presParOf" srcId="{A94548E3-5E7A-4ECA-90D7-CE8A4373AF79}" destId="{EA6EC627-D21F-4D07-843D-2729F498C2A3}" srcOrd="4" destOrd="0" presId="urn:microsoft.com/office/officeart/2008/layout/HorizontalMultiLevelHierarchy"/>
    <dgm:cxn modelId="{152B5E5E-6183-49A5-9286-F8140D3E59B6}" type="presParOf" srcId="{EA6EC627-D21F-4D07-843D-2729F498C2A3}" destId="{DB469A7D-3ED5-41A1-B208-28620378E65D}" srcOrd="0" destOrd="0" presId="urn:microsoft.com/office/officeart/2008/layout/HorizontalMultiLevelHierarchy"/>
    <dgm:cxn modelId="{FB792941-7639-4C34-865F-23DAB60AC713}" type="presParOf" srcId="{A94548E3-5E7A-4ECA-90D7-CE8A4373AF79}" destId="{04603235-6184-40FC-AB0E-F335F8C82328}" srcOrd="5" destOrd="0" presId="urn:microsoft.com/office/officeart/2008/layout/HorizontalMultiLevelHierarchy"/>
    <dgm:cxn modelId="{243D17E9-570B-457B-9D8B-8A24B7D17239}" type="presParOf" srcId="{04603235-6184-40FC-AB0E-F335F8C82328}" destId="{0C125F57-7237-40E2-984D-EE45E7C9B1D7}" srcOrd="0" destOrd="0" presId="urn:microsoft.com/office/officeart/2008/layout/HorizontalMultiLevelHierarchy"/>
    <dgm:cxn modelId="{6958B96C-18FA-47D5-84F3-0590541428E7}" type="presParOf" srcId="{04603235-6184-40FC-AB0E-F335F8C82328}" destId="{D26097D3-76A4-44D5-BBF9-384FF142A8E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1098AE-CF18-4615-BCC2-77E6F499F2F0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FB8492E-4DFC-4B5A-872A-2E811203D77F}">
      <dgm:prSet phldrT="[Metin]"/>
      <dgm:spPr/>
      <dgm:t>
        <a:bodyPr/>
        <a:lstStyle/>
        <a:p>
          <a:r>
            <a:rPr lang="tr-TR" dirty="0" smtClean="0"/>
            <a:t>Yakınsak</a:t>
          </a:r>
        </a:p>
        <a:p>
          <a:r>
            <a:rPr lang="tr-TR" dirty="0" smtClean="0"/>
            <a:t>Değer</a:t>
          </a:r>
          <a:endParaRPr lang="tr-TR" dirty="0"/>
        </a:p>
      </dgm:t>
    </dgm:pt>
    <dgm:pt modelId="{D7357E22-09D2-4C3E-9E32-7951093687AC}" type="parTrans" cxnId="{9BA2E376-B7F0-4E8B-BF96-584F8BE31495}">
      <dgm:prSet/>
      <dgm:spPr/>
      <dgm:t>
        <a:bodyPr/>
        <a:lstStyle/>
        <a:p>
          <a:endParaRPr lang="tr-TR"/>
        </a:p>
      </dgm:t>
    </dgm:pt>
    <dgm:pt modelId="{336F0EAD-0156-4ACE-975E-C052DE9D9516}" type="sibTrans" cxnId="{9BA2E376-B7F0-4E8B-BF96-584F8BE31495}">
      <dgm:prSet/>
      <dgm:spPr/>
      <dgm:t>
        <a:bodyPr/>
        <a:lstStyle/>
        <a:p>
          <a:endParaRPr lang="tr-TR"/>
        </a:p>
      </dgm:t>
    </dgm:pt>
    <dgm:pt modelId="{53EED2A2-6E6A-4DBE-89FD-313908E161DF}">
      <dgm:prSet phldrT="[Metin]"/>
      <dgm:spPr/>
      <dgm:t>
        <a:bodyPr/>
        <a:lstStyle/>
        <a:p>
          <a:r>
            <a:rPr lang="tr-TR" dirty="0" smtClean="0"/>
            <a:t>Hata</a:t>
          </a:r>
          <a:endParaRPr lang="tr-TR" dirty="0"/>
        </a:p>
      </dgm:t>
    </dgm:pt>
    <dgm:pt modelId="{A82963B3-93FA-45D9-9C32-8C588CB325F9}" type="parTrans" cxnId="{DDB42671-3D52-4421-B151-F13409A629AF}">
      <dgm:prSet/>
      <dgm:spPr/>
      <dgm:t>
        <a:bodyPr/>
        <a:lstStyle/>
        <a:p>
          <a:endParaRPr lang="tr-TR"/>
        </a:p>
      </dgm:t>
    </dgm:pt>
    <dgm:pt modelId="{4FB9BBC0-4D64-4E4B-A457-EB53A8F7D868}" type="sibTrans" cxnId="{DDB42671-3D52-4421-B151-F13409A629AF}">
      <dgm:prSet/>
      <dgm:spPr/>
      <dgm:t>
        <a:bodyPr/>
        <a:lstStyle/>
        <a:p>
          <a:endParaRPr lang="tr-TR"/>
        </a:p>
      </dgm:t>
    </dgm:pt>
    <dgm:pt modelId="{53BB54CF-5A3B-4E88-8F50-7EDF31A0E8F2}">
      <dgm:prSet phldrT="[Metin]"/>
      <dgm:spPr/>
      <dgm:t>
        <a:bodyPr/>
        <a:lstStyle/>
        <a:p>
          <a:r>
            <a:rPr lang="tr-TR" dirty="0" smtClean="0"/>
            <a:t>Gerçek</a:t>
          </a:r>
        </a:p>
        <a:p>
          <a:r>
            <a:rPr lang="tr-TR" dirty="0" smtClean="0"/>
            <a:t>Değer</a:t>
          </a:r>
          <a:endParaRPr lang="tr-TR" dirty="0"/>
        </a:p>
      </dgm:t>
    </dgm:pt>
    <dgm:pt modelId="{47954D03-7651-4752-A32E-FC3C8C8C1703}" type="parTrans" cxnId="{D9D4A8C2-E8E4-4CCD-84A4-A32C6450E238}">
      <dgm:prSet/>
      <dgm:spPr/>
      <dgm:t>
        <a:bodyPr/>
        <a:lstStyle/>
        <a:p>
          <a:endParaRPr lang="tr-TR"/>
        </a:p>
      </dgm:t>
    </dgm:pt>
    <dgm:pt modelId="{6EA7CABE-5766-44DF-BA63-FDEEFF91DCC0}" type="sibTrans" cxnId="{D9D4A8C2-E8E4-4CCD-84A4-A32C6450E238}">
      <dgm:prSet/>
      <dgm:spPr/>
      <dgm:t>
        <a:bodyPr/>
        <a:lstStyle/>
        <a:p>
          <a:endParaRPr lang="tr-TR"/>
        </a:p>
      </dgm:t>
    </dgm:pt>
    <dgm:pt modelId="{7D1B6714-147F-42F2-BC6C-08F4ACEE272C}" type="pres">
      <dgm:prSet presAssocID="{451098AE-CF18-4615-BCC2-77E6F499F2F0}" presName="linearFlow" presStyleCnt="0">
        <dgm:presLayoutVars>
          <dgm:dir/>
          <dgm:resizeHandles val="exact"/>
        </dgm:presLayoutVars>
      </dgm:prSet>
      <dgm:spPr/>
    </dgm:pt>
    <dgm:pt modelId="{379BC262-C540-4A0A-9FC2-DB6BE4B28E64}" type="pres">
      <dgm:prSet presAssocID="{6FB8492E-4DFC-4B5A-872A-2E811203D77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0073F9-AA05-4F47-B5C2-C71BDC1ECD4B}" type="pres">
      <dgm:prSet presAssocID="{336F0EAD-0156-4ACE-975E-C052DE9D9516}" presName="spacerL" presStyleCnt="0"/>
      <dgm:spPr/>
    </dgm:pt>
    <dgm:pt modelId="{5B53C3A5-91B9-4269-9E7B-2D714B13C46A}" type="pres">
      <dgm:prSet presAssocID="{336F0EAD-0156-4ACE-975E-C052DE9D9516}" presName="sibTrans" presStyleLbl="sibTrans2D1" presStyleIdx="0" presStyleCnt="2"/>
      <dgm:spPr>
        <a:prstGeom prst="mathPlus">
          <a:avLst/>
        </a:prstGeom>
      </dgm:spPr>
      <dgm:t>
        <a:bodyPr/>
        <a:lstStyle/>
        <a:p>
          <a:endParaRPr lang="tr-TR"/>
        </a:p>
      </dgm:t>
    </dgm:pt>
    <dgm:pt modelId="{BAE405FF-2429-4900-856C-4538995977D7}" type="pres">
      <dgm:prSet presAssocID="{336F0EAD-0156-4ACE-975E-C052DE9D9516}" presName="spacerR" presStyleCnt="0"/>
      <dgm:spPr/>
    </dgm:pt>
    <dgm:pt modelId="{4A5BAF9F-6332-401F-8149-B3544BC06346}" type="pres">
      <dgm:prSet presAssocID="{53EED2A2-6E6A-4DBE-89FD-313908E161D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4109F3-7654-421F-BEB2-AAFC42A925C8}" type="pres">
      <dgm:prSet presAssocID="{4FB9BBC0-4D64-4E4B-A457-EB53A8F7D868}" presName="spacerL" presStyleCnt="0"/>
      <dgm:spPr/>
    </dgm:pt>
    <dgm:pt modelId="{E6DEAD73-9F2F-445F-B109-5E3E5D8DCACD}" type="pres">
      <dgm:prSet presAssocID="{4FB9BBC0-4D64-4E4B-A457-EB53A8F7D868}" presName="sibTrans" presStyleLbl="sibTrans2D1" presStyleIdx="1" presStyleCnt="2"/>
      <dgm:spPr/>
      <dgm:t>
        <a:bodyPr/>
        <a:lstStyle/>
        <a:p>
          <a:endParaRPr lang="tr-TR"/>
        </a:p>
      </dgm:t>
    </dgm:pt>
    <dgm:pt modelId="{55D9C0E4-7556-430F-9A3B-8FC8CA5D4387}" type="pres">
      <dgm:prSet presAssocID="{4FB9BBC0-4D64-4E4B-A457-EB53A8F7D868}" presName="spacerR" presStyleCnt="0"/>
      <dgm:spPr/>
    </dgm:pt>
    <dgm:pt modelId="{9F4F8C50-E648-4211-AD59-7750AB314E5F}" type="pres">
      <dgm:prSet presAssocID="{53BB54CF-5A3B-4E88-8F50-7EDF31A0E8F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C7EC6E7-2E29-40D2-8C52-EF1A917180D5}" type="presOf" srcId="{4FB9BBC0-4D64-4E4B-A457-EB53A8F7D868}" destId="{E6DEAD73-9F2F-445F-B109-5E3E5D8DCACD}" srcOrd="0" destOrd="0" presId="urn:microsoft.com/office/officeart/2005/8/layout/equation1"/>
    <dgm:cxn modelId="{D9D4A8C2-E8E4-4CCD-84A4-A32C6450E238}" srcId="{451098AE-CF18-4615-BCC2-77E6F499F2F0}" destId="{53BB54CF-5A3B-4E88-8F50-7EDF31A0E8F2}" srcOrd="2" destOrd="0" parTransId="{47954D03-7651-4752-A32E-FC3C8C8C1703}" sibTransId="{6EA7CABE-5766-44DF-BA63-FDEEFF91DCC0}"/>
    <dgm:cxn modelId="{4B0666AE-9E2A-4200-850C-4E7556551D8D}" type="presOf" srcId="{53EED2A2-6E6A-4DBE-89FD-313908E161DF}" destId="{4A5BAF9F-6332-401F-8149-B3544BC06346}" srcOrd="0" destOrd="0" presId="urn:microsoft.com/office/officeart/2005/8/layout/equation1"/>
    <dgm:cxn modelId="{8B14467E-C917-4527-AFCF-02CE0A0C84AE}" type="presOf" srcId="{53BB54CF-5A3B-4E88-8F50-7EDF31A0E8F2}" destId="{9F4F8C50-E648-4211-AD59-7750AB314E5F}" srcOrd="0" destOrd="0" presId="urn:microsoft.com/office/officeart/2005/8/layout/equation1"/>
    <dgm:cxn modelId="{9BA2E376-B7F0-4E8B-BF96-584F8BE31495}" srcId="{451098AE-CF18-4615-BCC2-77E6F499F2F0}" destId="{6FB8492E-4DFC-4B5A-872A-2E811203D77F}" srcOrd="0" destOrd="0" parTransId="{D7357E22-09D2-4C3E-9E32-7951093687AC}" sibTransId="{336F0EAD-0156-4ACE-975E-C052DE9D9516}"/>
    <dgm:cxn modelId="{68F22445-8526-45E0-9F3C-36D9B2D99AC6}" type="presOf" srcId="{6FB8492E-4DFC-4B5A-872A-2E811203D77F}" destId="{379BC262-C540-4A0A-9FC2-DB6BE4B28E64}" srcOrd="0" destOrd="0" presId="urn:microsoft.com/office/officeart/2005/8/layout/equation1"/>
    <dgm:cxn modelId="{D5179206-E4BD-4362-8C43-0EF394C07474}" type="presOf" srcId="{336F0EAD-0156-4ACE-975E-C052DE9D9516}" destId="{5B53C3A5-91B9-4269-9E7B-2D714B13C46A}" srcOrd="0" destOrd="0" presId="urn:microsoft.com/office/officeart/2005/8/layout/equation1"/>
    <dgm:cxn modelId="{DDB42671-3D52-4421-B151-F13409A629AF}" srcId="{451098AE-CF18-4615-BCC2-77E6F499F2F0}" destId="{53EED2A2-6E6A-4DBE-89FD-313908E161DF}" srcOrd="1" destOrd="0" parTransId="{A82963B3-93FA-45D9-9C32-8C588CB325F9}" sibTransId="{4FB9BBC0-4D64-4E4B-A457-EB53A8F7D868}"/>
    <dgm:cxn modelId="{09F6358C-5690-4122-AF51-1BC43E2DB80E}" type="presOf" srcId="{451098AE-CF18-4615-BCC2-77E6F499F2F0}" destId="{7D1B6714-147F-42F2-BC6C-08F4ACEE272C}" srcOrd="0" destOrd="0" presId="urn:microsoft.com/office/officeart/2005/8/layout/equation1"/>
    <dgm:cxn modelId="{A0F2E885-9818-4BE6-A9BD-90147622AC36}" type="presParOf" srcId="{7D1B6714-147F-42F2-BC6C-08F4ACEE272C}" destId="{379BC262-C540-4A0A-9FC2-DB6BE4B28E64}" srcOrd="0" destOrd="0" presId="urn:microsoft.com/office/officeart/2005/8/layout/equation1"/>
    <dgm:cxn modelId="{8D5D3975-7B2F-4490-886A-EF9FE2BA7278}" type="presParOf" srcId="{7D1B6714-147F-42F2-BC6C-08F4ACEE272C}" destId="{300073F9-AA05-4F47-B5C2-C71BDC1ECD4B}" srcOrd="1" destOrd="0" presId="urn:microsoft.com/office/officeart/2005/8/layout/equation1"/>
    <dgm:cxn modelId="{F4C6D1B7-2D0A-4B85-8015-2A125244BB61}" type="presParOf" srcId="{7D1B6714-147F-42F2-BC6C-08F4ACEE272C}" destId="{5B53C3A5-91B9-4269-9E7B-2D714B13C46A}" srcOrd="2" destOrd="0" presId="urn:microsoft.com/office/officeart/2005/8/layout/equation1"/>
    <dgm:cxn modelId="{4A7D0139-A07D-4631-9B37-6DEABCDD6CFE}" type="presParOf" srcId="{7D1B6714-147F-42F2-BC6C-08F4ACEE272C}" destId="{BAE405FF-2429-4900-856C-4538995977D7}" srcOrd="3" destOrd="0" presId="urn:microsoft.com/office/officeart/2005/8/layout/equation1"/>
    <dgm:cxn modelId="{D311B948-325B-456E-8562-68D5C642B067}" type="presParOf" srcId="{7D1B6714-147F-42F2-BC6C-08F4ACEE272C}" destId="{4A5BAF9F-6332-401F-8149-B3544BC06346}" srcOrd="4" destOrd="0" presId="urn:microsoft.com/office/officeart/2005/8/layout/equation1"/>
    <dgm:cxn modelId="{54164B41-CDA2-40A1-8083-0A394ED6691A}" type="presParOf" srcId="{7D1B6714-147F-42F2-BC6C-08F4ACEE272C}" destId="{004109F3-7654-421F-BEB2-AAFC42A925C8}" srcOrd="5" destOrd="0" presId="urn:microsoft.com/office/officeart/2005/8/layout/equation1"/>
    <dgm:cxn modelId="{E01EE96C-9360-47F2-A911-56A902D8415B}" type="presParOf" srcId="{7D1B6714-147F-42F2-BC6C-08F4ACEE272C}" destId="{E6DEAD73-9F2F-445F-B109-5E3E5D8DCACD}" srcOrd="6" destOrd="0" presId="urn:microsoft.com/office/officeart/2005/8/layout/equation1"/>
    <dgm:cxn modelId="{752555F1-3B44-4B42-8DD7-210C857ED72A}" type="presParOf" srcId="{7D1B6714-147F-42F2-BC6C-08F4ACEE272C}" destId="{55D9C0E4-7556-430F-9A3B-8FC8CA5D4387}" srcOrd="7" destOrd="0" presId="urn:microsoft.com/office/officeart/2005/8/layout/equation1"/>
    <dgm:cxn modelId="{5337593A-9916-402B-9149-725A80B907F5}" type="presParOf" srcId="{7D1B6714-147F-42F2-BC6C-08F4ACEE272C}" destId="{9F4F8C50-E648-4211-AD59-7750AB314E5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1098AE-CF18-4615-BCC2-77E6F499F2F0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FB8492E-4DFC-4B5A-872A-2E811203D77F}">
      <dgm:prSet phldrT="[Metin]"/>
      <dgm:spPr/>
      <dgm:t>
        <a:bodyPr/>
        <a:lstStyle/>
        <a:p>
          <a:r>
            <a:rPr lang="tr-TR" dirty="0" smtClean="0"/>
            <a:t>Hata</a:t>
          </a:r>
          <a:endParaRPr lang="tr-TR" dirty="0"/>
        </a:p>
      </dgm:t>
    </dgm:pt>
    <dgm:pt modelId="{D7357E22-09D2-4C3E-9E32-7951093687AC}" type="parTrans" cxnId="{9BA2E376-B7F0-4E8B-BF96-584F8BE31495}">
      <dgm:prSet/>
      <dgm:spPr/>
      <dgm:t>
        <a:bodyPr/>
        <a:lstStyle/>
        <a:p>
          <a:endParaRPr lang="tr-TR"/>
        </a:p>
      </dgm:t>
    </dgm:pt>
    <dgm:pt modelId="{336F0EAD-0156-4ACE-975E-C052DE9D9516}" type="sibTrans" cxnId="{9BA2E376-B7F0-4E8B-BF96-584F8BE31495}">
      <dgm:prSet/>
      <dgm:spPr/>
      <dgm:t>
        <a:bodyPr/>
        <a:lstStyle/>
        <a:p>
          <a:endParaRPr lang="tr-TR"/>
        </a:p>
      </dgm:t>
    </dgm:pt>
    <dgm:pt modelId="{53EED2A2-6E6A-4DBE-89FD-313908E161DF}">
      <dgm:prSet phldrT="[Metin]"/>
      <dgm:spPr/>
      <dgm:t>
        <a:bodyPr/>
        <a:lstStyle/>
        <a:p>
          <a:r>
            <a:rPr lang="tr-TR" dirty="0" smtClean="0"/>
            <a:t>Gerçek</a:t>
          </a:r>
        </a:p>
        <a:p>
          <a:r>
            <a:rPr lang="tr-TR" dirty="0" smtClean="0"/>
            <a:t>Değer </a:t>
          </a:r>
          <a:endParaRPr lang="tr-TR" dirty="0"/>
        </a:p>
      </dgm:t>
    </dgm:pt>
    <dgm:pt modelId="{A82963B3-93FA-45D9-9C32-8C588CB325F9}" type="parTrans" cxnId="{DDB42671-3D52-4421-B151-F13409A629AF}">
      <dgm:prSet/>
      <dgm:spPr/>
      <dgm:t>
        <a:bodyPr/>
        <a:lstStyle/>
        <a:p>
          <a:endParaRPr lang="tr-TR"/>
        </a:p>
      </dgm:t>
    </dgm:pt>
    <dgm:pt modelId="{4FB9BBC0-4D64-4E4B-A457-EB53A8F7D868}" type="sibTrans" cxnId="{DDB42671-3D52-4421-B151-F13409A629AF}">
      <dgm:prSet/>
      <dgm:spPr/>
      <dgm:t>
        <a:bodyPr/>
        <a:lstStyle/>
        <a:p>
          <a:endParaRPr lang="tr-TR"/>
        </a:p>
      </dgm:t>
    </dgm:pt>
    <dgm:pt modelId="{53BB54CF-5A3B-4E88-8F50-7EDF31A0E8F2}">
      <dgm:prSet phldrT="[Metin]"/>
      <dgm:spPr/>
      <dgm:t>
        <a:bodyPr/>
        <a:lstStyle/>
        <a:p>
          <a:r>
            <a:rPr lang="tr-TR" dirty="0" smtClean="0"/>
            <a:t>Yakınsak</a:t>
          </a:r>
        </a:p>
        <a:p>
          <a:r>
            <a:rPr lang="tr-TR" dirty="0" smtClean="0"/>
            <a:t>Değer</a:t>
          </a:r>
          <a:endParaRPr lang="tr-TR" dirty="0"/>
        </a:p>
      </dgm:t>
    </dgm:pt>
    <dgm:pt modelId="{47954D03-7651-4752-A32E-FC3C8C8C1703}" type="parTrans" cxnId="{D9D4A8C2-E8E4-4CCD-84A4-A32C6450E238}">
      <dgm:prSet/>
      <dgm:spPr/>
      <dgm:t>
        <a:bodyPr/>
        <a:lstStyle/>
        <a:p>
          <a:endParaRPr lang="tr-TR"/>
        </a:p>
      </dgm:t>
    </dgm:pt>
    <dgm:pt modelId="{6EA7CABE-5766-44DF-BA63-FDEEFF91DCC0}" type="sibTrans" cxnId="{D9D4A8C2-E8E4-4CCD-84A4-A32C6450E238}">
      <dgm:prSet/>
      <dgm:spPr/>
      <dgm:t>
        <a:bodyPr/>
        <a:lstStyle/>
        <a:p>
          <a:endParaRPr lang="tr-TR"/>
        </a:p>
      </dgm:t>
    </dgm:pt>
    <dgm:pt modelId="{7D1B6714-147F-42F2-BC6C-08F4ACEE272C}" type="pres">
      <dgm:prSet presAssocID="{451098AE-CF18-4615-BCC2-77E6F499F2F0}" presName="linearFlow" presStyleCnt="0">
        <dgm:presLayoutVars>
          <dgm:dir/>
          <dgm:resizeHandles val="exact"/>
        </dgm:presLayoutVars>
      </dgm:prSet>
      <dgm:spPr/>
    </dgm:pt>
    <dgm:pt modelId="{379BC262-C540-4A0A-9FC2-DB6BE4B28E64}" type="pres">
      <dgm:prSet presAssocID="{6FB8492E-4DFC-4B5A-872A-2E811203D77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0073F9-AA05-4F47-B5C2-C71BDC1ECD4B}" type="pres">
      <dgm:prSet presAssocID="{336F0EAD-0156-4ACE-975E-C052DE9D9516}" presName="spacerL" presStyleCnt="0"/>
      <dgm:spPr/>
    </dgm:pt>
    <dgm:pt modelId="{5B53C3A5-91B9-4269-9E7B-2D714B13C46A}" type="pres">
      <dgm:prSet presAssocID="{336F0EAD-0156-4ACE-975E-C052DE9D9516}" presName="sibTrans" presStyleLbl="sibTrans2D1" presStyleIdx="0" presStyleCnt="2"/>
      <dgm:spPr>
        <a:prstGeom prst="mathEqual">
          <a:avLst/>
        </a:prstGeom>
      </dgm:spPr>
      <dgm:t>
        <a:bodyPr/>
        <a:lstStyle/>
        <a:p>
          <a:endParaRPr lang="tr-TR"/>
        </a:p>
      </dgm:t>
    </dgm:pt>
    <dgm:pt modelId="{BAE405FF-2429-4900-856C-4538995977D7}" type="pres">
      <dgm:prSet presAssocID="{336F0EAD-0156-4ACE-975E-C052DE9D9516}" presName="spacerR" presStyleCnt="0"/>
      <dgm:spPr/>
    </dgm:pt>
    <dgm:pt modelId="{4A5BAF9F-6332-401F-8149-B3544BC06346}" type="pres">
      <dgm:prSet presAssocID="{53EED2A2-6E6A-4DBE-89FD-313908E161D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4109F3-7654-421F-BEB2-AAFC42A925C8}" type="pres">
      <dgm:prSet presAssocID="{4FB9BBC0-4D64-4E4B-A457-EB53A8F7D868}" presName="spacerL" presStyleCnt="0"/>
      <dgm:spPr/>
    </dgm:pt>
    <dgm:pt modelId="{E6DEAD73-9F2F-445F-B109-5E3E5D8DCACD}" type="pres">
      <dgm:prSet presAssocID="{4FB9BBC0-4D64-4E4B-A457-EB53A8F7D868}" presName="sibTrans" presStyleLbl="sibTrans2D1" presStyleIdx="1" presStyleCnt="2"/>
      <dgm:spPr>
        <a:prstGeom prst="mathMinus">
          <a:avLst/>
        </a:prstGeom>
      </dgm:spPr>
      <dgm:t>
        <a:bodyPr/>
        <a:lstStyle/>
        <a:p>
          <a:endParaRPr lang="tr-TR"/>
        </a:p>
      </dgm:t>
    </dgm:pt>
    <dgm:pt modelId="{55D9C0E4-7556-430F-9A3B-8FC8CA5D4387}" type="pres">
      <dgm:prSet presAssocID="{4FB9BBC0-4D64-4E4B-A457-EB53A8F7D868}" presName="spacerR" presStyleCnt="0"/>
      <dgm:spPr/>
    </dgm:pt>
    <dgm:pt modelId="{9F4F8C50-E648-4211-AD59-7750AB314E5F}" type="pres">
      <dgm:prSet presAssocID="{53BB54CF-5A3B-4E88-8F50-7EDF31A0E8F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9D4A8C2-E8E4-4CCD-84A4-A32C6450E238}" srcId="{451098AE-CF18-4615-BCC2-77E6F499F2F0}" destId="{53BB54CF-5A3B-4E88-8F50-7EDF31A0E8F2}" srcOrd="2" destOrd="0" parTransId="{47954D03-7651-4752-A32E-FC3C8C8C1703}" sibTransId="{6EA7CABE-5766-44DF-BA63-FDEEFF91DCC0}"/>
    <dgm:cxn modelId="{685C3ECC-267B-4E35-8ABF-B4BBCC654C61}" type="presOf" srcId="{4FB9BBC0-4D64-4E4B-A457-EB53A8F7D868}" destId="{E6DEAD73-9F2F-445F-B109-5E3E5D8DCACD}" srcOrd="0" destOrd="0" presId="urn:microsoft.com/office/officeart/2005/8/layout/equation1"/>
    <dgm:cxn modelId="{70C9F853-39CC-43AC-A4E9-FF864524060D}" type="presOf" srcId="{6FB8492E-4DFC-4B5A-872A-2E811203D77F}" destId="{379BC262-C540-4A0A-9FC2-DB6BE4B28E64}" srcOrd="0" destOrd="0" presId="urn:microsoft.com/office/officeart/2005/8/layout/equation1"/>
    <dgm:cxn modelId="{834A141D-B6DA-433E-83FA-58A169903BD0}" type="presOf" srcId="{53BB54CF-5A3B-4E88-8F50-7EDF31A0E8F2}" destId="{9F4F8C50-E648-4211-AD59-7750AB314E5F}" srcOrd="0" destOrd="0" presId="urn:microsoft.com/office/officeart/2005/8/layout/equation1"/>
    <dgm:cxn modelId="{9BA2E376-B7F0-4E8B-BF96-584F8BE31495}" srcId="{451098AE-CF18-4615-BCC2-77E6F499F2F0}" destId="{6FB8492E-4DFC-4B5A-872A-2E811203D77F}" srcOrd="0" destOrd="0" parTransId="{D7357E22-09D2-4C3E-9E32-7951093687AC}" sibTransId="{336F0EAD-0156-4ACE-975E-C052DE9D9516}"/>
    <dgm:cxn modelId="{A2F219B8-4CEF-4139-AF61-77DE2F398E90}" type="presOf" srcId="{336F0EAD-0156-4ACE-975E-C052DE9D9516}" destId="{5B53C3A5-91B9-4269-9E7B-2D714B13C46A}" srcOrd="0" destOrd="0" presId="urn:microsoft.com/office/officeart/2005/8/layout/equation1"/>
    <dgm:cxn modelId="{DDB42671-3D52-4421-B151-F13409A629AF}" srcId="{451098AE-CF18-4615-BCC2-77E6F499F2F0}" destId="{53EED2A2-6E6A-4DBE-89FD-313908E161DF}" srcOrd="1" destOrd="0" parTransId="{A82963B3-93FA-45D9-9C32-8C588CB325F9}" sibTransId="{4FB9BBC0-4D64-4E4B-A457-EB53A8F7D868}"/>
    <dgm:cxn modelId="{D5081BA4-3D4E-4614-BD21-7B1EEBD55E88}" type="presOf" srcId="{451098AE-CF18-4615-BCC2-77E6F499F2F0}" destId="{7D1B6714-147F-42F2-BC6C-08F4ACEE272C}" srcOrd="0" destOrd="0" presId="urn:microsoft.com/office/officeart/2005/8/layout/equation1"/>
    <dgm:cxn modelId="{0F9C5D14-F27F-4C25-A5B2-8B70714BA1E7}" type="presOf" srcId="{53EED2A2-6E6A-4DBE-89FD-313908E161DF}" destId="{4A5BAF9F-6332-401F-8149-B3544BC06346}" srcOrd="0" destOrd="0" presId="urn:microsoft.com/office/officeart/2005/8/layout/equation1"/>
    <dgm:cxn modelId="{7BF89614-08FD-4401-93BD-C57AF207238E}" type="presParOf" srcId="{7D1B6714-147F-42F2-BC6C-08F4ACEE272C}" destId="{379BC262-C540-4A0A-9FC2-DB6BE4B28E64}" srcOrd="0" destOrd="0" presId="urn:microsoft.com/office/officeart/2005/8/layout/equation1"/>
    <dgm:cxn modelId="{17D040F5-281D-432A-9A0D-A3C9A1EF3D48}" type="presParOf" srcId="{7D1B6714-147F-42F2-BC6C-08F4ACEE272C}" destId="{300073F9-AA05-4F47-B5C2-C71BDC1ECD4B}" srcOrd="1" destOrd="0" presId="urn:microsoft.com/office/officeart/2005/8/layout/equation1"/>
    <dgm:cxn modelId="{B2BFBD59-2224-4D8B-91E4-BAFA7F625390}" type="presParOf" srcId="{7D1B6714-147F-42F2-BC6C-08F4ACEE272C}" destId="{5B53C3A5-91B9-4269-9E7B-2D714B13C46A}" srcOrd="2" destOrd="0" presId="urn:microsoft.com/office/officeart/2005/8/layout/equation1"/>
    <dgm:cxn modelId="{98BEF23E-82DF-405E-92E8-9E04FE810F47}" type="presParOf" srcId="{7D1B6714-147F-42F2-BC6C-08F4ACEE272C}" destId="{BAE405FF-2429-4900-856C-4538995977D7}" srcOrd="3" destOrd="0" presId="urn:microsoft.com/office/officeart/2005/8/layout/equation1"/>
    <dgm:cxn modelId="{C9AB22CB-A261-4618-A25F-8D5F33DC4C7D}" type="presParOf" srcId="{7D1B6714-147F-42F2-BC6C-08F4ACEE272C}" destId="{4A5BAF9F-6332-401F-8149-B3544BC06346}" srcOrd="4" destOrd="0" presId="urn:microsoft.com/office/officeart/2005/8/layout/equation1"/>
    <dgm:cxn modelId="{51FF2F26-A4FB-47D6-8E14-490521CFA232}" type="presParOf" srcId="{7D1B6714-147F-42F2-BC6C-08F4ACEE272C}" destId="{004109F3-7654-421F-BEB2-AAFC42A925C8}" srcOrd="5" destOrd="0" presId="urn:microsoft.com/office/officeart/2005/8/layout/equation1"/>
    <dgm:cxn modelId="{87C62456-643D-401C-87FF-7D7A96FDEB3E}" type="presParOf" srcId="{7D1B6714-147F-42F2-BC6C-08F4ACEE272C}" destId="{E6DEAD73-9F2F-445F-B109-5E3E5D8DCACD}" srcOrd="6" destOrd="0" presId="urn:microsoft.com/office/officeart/2005/8/layout/equation1"/>
    <dgm:cxn modelId="{3C093F0A-DF05-4D9C-808F-5386A32543AC}" type="presParOf" srcId="{7D1B6714-147F-42F2-BC6C-08F4ACEE272C}" destId="{55D9C0E4-7556-430F-9A3B-8FC8CA5D4387}" srcOrd="7" destOrd="0" presId="urn:microsoft.com/office/officeart/2005/8/layout/equation1"/>
    <dgm:cxn modelId="{1857339D-42BC-4E7A-8567-AD4716AD223D}" type="presParOf" srcId="{7D1B6714-147F-42F2-BC6C-08F4ACEE272C}" destId="{9F4F8C50-E648-4211-AD59-7750AB314E5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1098AE-CF18-4615-BCC2-77E6F499F2F0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FB8492E-4DFC-4B5A-872A-2E811203D77F}">
      <dgm:prSet phldrT="[Metin]"/>
      <dgm:spPr/>
      <dgm:t>
        <a:bodyPr/>
        <a:lstStyle/>
        <a:p>
          <a:endParaRPr lang="tr-TR" dirty="0" smtClean="0"/>
        </a:p>
        <a:p>
          <a:r>
            <a:rPr lang="tr-TR" dirty="0" smtClean="0"/>
            <a:t>Hata</a:t>
          </a:r>
          <a:endParaRPr lang="tr-TR" dirty="0"/>
        </a:p>
      </dgm:t>
    </dgm:pt>
    <dgm:pt modelId="{D7357E22-09D2-4C3E-9E32-7951093687AC}" type="parTrans" cxnId="{9BA2E376-B7F0-4E8B-BF96-584F8BE31495}">
      <dgm:prSet/>
      <dgm:spPr/>
      <dgm:t>
        <a:bodyPr/>
        <a:lstStyle/>
        <a:p>
          <a:endParaRPr lang="tr-TR"/>
        </a:p>
      </dgm:t>
    </dgm:pt>
    <dgm:pt modelId="{336F0EAD-0156-4ACE-975E-C052DE9D9516}" type="sibTrans" cxnId="{9BA2E376-B7F0-4E8B-BF96-584F8BE31495}">
      <dgm:prSet/>
      <dgm:spPr/>
      <dgm:t>
        <a:bodyPr/>
        <a:lstStyle/>
        <a:p>
          <a:endParaRPr lang="tr-TR"/>
        </a:p>
      </dgm:t>
    </dgm:pt>
    <dgm:pt modelId="{53EED2A2-6E6A-4DBE-89FD-313908E161DF}">
      <dgm:prSet phldrT="[Metin]"/>
      <dgm:spPr/>
      <dgm:t>
        <a:bodyPr/>
        <a:lstStyle/>
        <a:p>
          <a:r>
            <a:rPr lang="tr-TR" dirty="0" smtClean="0"/>
            <a:t>Gerçek</a:t>
          </a:r>
        </a:p>
        <a:p>
          <a:r>
            <a:rPr lang="tr-TR" dirty="0" smtClean="0"/>
            <a:t>Değer </a:t>
          </a:r>
          <a:endParaRPr lang="tr-TR" dirty="0"/>
        </a:p>
      </dgm:t>
    </dgm:pt>
    <dgm:pt modelId="{A82963B3-93FA-45D9-9C32-8C588CB325F9}" type="parTrans" cxnId="{DDB42671-3D52-4421-B151-F13409A629AF}">
      <dgm:prSet/>
      <dgm:spPr/>
      <dgm:t>
        <a:bodyPr/>
        <a:lstStyle/>
        <a:p>
          <a:endParaRPr lang="tr-TR"/>
        </a:p>
      </dgm:t>
    </dgm:pt>
    <dgm:pt modelId="{4FB9BBC0-4D64-4E4B-A457-EB53A8F7D868}" type="sibTrans" cxnId="{DDB42671-3D52-4421-B151-F13409A629AF}">
      <dgm:prSet/>
      <dgm:spPr/>
      <dgm:t>
        <a:bodyPr/>
        <a:lstStyle/>
        <a:p>
          <a:endParaRPr lang="tr-TR"/>
        </a:p>
      </dgm:t>
    </dgm:pt>
    <dgm:pt modelId="{53BB54CF-5A3B-4E88-8F50-7EDF31A0E8F2}">
      <dgm:prSet phldrT="[Metin]"/>
      <dgm:spPr/>
      <dgm:t>
        <a:bodyPr/>
        <a:lstStyle/>
        <a:p>
          <a:r>
            <a:rPr lang="tr-TR" dirty="0" smtClean="0"/>
            <a:t>Yakınsak</a:t>
          </a:r>
        </a:p>
        <a:p>
          <a:r>
            <a:rPr lang="tr-TR" dirty="0" smtClean="0"/>
            <a:t>Değer</a:t>
          </a:r>
          <a:endParaRPr lang="tr-TR" dirty="0"/>
        </a:p>
      </dgm:t>
    </dgm:pt>
    <dgm:pt modelId="{47954D03-7651-4752-A32E-FC3C8C8C1703}" type="parTrans" cxnId="{D9D4A8C2-E8E4-4CCD-84A4-A32C6450E238}">
      <dgm:prSet/>
      <dgm:spPr/>
      <dgm:t>
        <a:bodyPr/>
        <a:lstStyle/>
        <a:p>
          <a:endParaRPr lang="tr-TR"/>
        </a:p>
      </dgm:t>
    </dgm:pt>
    <dgm:pt modelId="{6EA7CABE-5766-44DF-BA63-FDEEFF91DCC0}" type="sibTrans" cxnId="{D9D4A8C2-E8E4-4CCD-84A4-A32C6450E238}">
      <dgm:prSet/>
      <dgm:spPr/>
      <dgm:t>
        <a:bodyPr/>
        <a:lstStyle/>
        <a:p>
          <a:endParaRPr lang="tr-TR"/>
        </a:p>
      </dgm:t>
    </dgm:pt>
    <dgm:pt modelId="{7D1B6714-147F-42F2-BC6C-08F4ACEE272C}" type="pres">
      <dgm:prSet presAssocID="{451098AE-CF18-4615-BCC2-77E6F499F2F0}" presName="linearFlow" presStyleCnt="0">
        <dgm:presLayoutVars>
          <dgm:dir/>
          <dgm:resizeHandles val="exact"/>
        </dgm:presLayoutVars>
      </dgm:prSet>
      <dgm:spPr/>
    </dgm:pt>
    <dgm:pt modelId="{379BC262-C540-4A0A-9FC2-DB6BE4B28E64}" type="pres">
      <dgm:prSet presAssocID="{6FB8492E-4DFC-4B5A-872A-2E811203D77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0073F9-AA05-4F47-B5C2-C71BDC1ECD4B}" type="pres">
      <dgm:prSet presAssocID="{336F0EAD-0156-4ACE-975E-C052DE9D9516}" presName="spacerL" presStyleCnt="0"/>
      <dgm:spPr/>
    </dgm:pt>
    <dgm:pt modelId="{5B53C3A5-91B9-4269-9E7B-2D714B13C46A}" type="pres">
      <dgm:prSet presAssocID="{336F0EAD-0156-4ACE-975E-C052DE9D9516}" presName="sibTrans" presStyleLbl="sibTrans2D1" presStyleIdx="0" presStyleCnt="2"/>
      <dgm:spPr>
        <a:prstGeom prst="mathEqual">
          <a:avLst/>
        </a:prstGeom>
      </dgm:spPr>
      <dgm:t>
        <a:bodyPr/>
        <a:lstStyle/>
        <a:p>
          <a:endParaRPr lang="tr-TR"/>
        </a:p>
      </dgm:t>
    </dgm:pt>
    <dgm:pt modelId="{BAE405FF-2429-4900-856C-4538995977D7}" type="pres">
      <dgm:prSet presAssocID="{336F0EAD-0156-4ACE-975E-C052DE9D9516}" presName="spacerR" presStyleCnt="0"/>
      <dgm:spPr/>
    </dgm:pt>
    <dgm:pt modelId="{4A5BAF9F-6332-401F-8149-B3544BC06346}" type="pres">
      <dgm:prSet presAssocID="{53EED2A2-6E6A-4DBE-89FD-313908E161D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4109F3-7654-421F-BEB2-AAFC42A925C8}" type="pres">
      <dgm:prSet presAssocID="{4FB9BBC0-4D64-4E4B-A457-EB53A8F7D868}" presName="spacerL" presStyleCnt="0"/>
      <dgm:spPr/>
    </dgm:pt>
    <dgm:pt modelId="{E6DEAD73-9F2F-445F-B109-5E3E5D8DCACD}" type="pres">
      <dgm:prSet presAssocID="{4FB9BBC0-4D64-4E4B-A457-EB53A8F7D868}" presName="sibTrans" presStyleLbl="sibTrans2D1" presStyleIdx="1" presStyleCnt="2"/>
      <dgm:spPr>
        <a:prstGeom prst="mathMinus">
          <a:avLst/>
        </a:prstGeom>
      </dgm:spPr>
      <dgm:t>
        <a:bodyPr/>
        <a:lstStyle/>
        <a:p>
          <a:endParaRPr lang="tr-TR"/>
        </a:p>
      </dgm:t>
    </dgm:pt>
    <dgm:pt modelId="{55D9C0E4-7556-430F-9A3B-8FC8CA5D4387}" type="pres">
      <dgm:prSet presAssocID="{4FB9BBC0-4D64-4E4B-A457-EB53A8F7D868}" presName="spacerR" presStyleCnt="0"/>
      <dgm:spPr/>
    </dgm:pt>
    <dgm:pt modelId="{9F4F8C50-E648-4211-AD59-7750AB314E5F}" type="pres">
      <dgm:prSet presAssocID="{53BB54CF-5A3B-4E88-8F50-7EDF31A0E8F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8C4B0E1-3CA4-4F7E-9D6C-C89BF66AB48D}" type="presOf" srcId="{53BB54CF-5A3B-4E88-8F50-7EDF31A0E8F2}" destId="{9F4F8C50-E648-4211-AD59-7750AB314E5F}" srcOrd="0" destOrd="0" presId="urn:microsoft.com/office/officeart/2005/8/layout/equation1"/>
    <dgm:cxn modelId="{D9D4A8C2-E8E4-4CCD-84A4-A32C6450E238}" srcId="{451098AE-CF18-4615-BCC2-77E6F499F2F0}" destId="{53BB54CF-5A3B-4E88-8F50-7EDF31A0E8F2}" srcOrd="2" destOrd="0" parTransId="{47954D03-7651-4752-A32E-FC3C8C8C1703}" sibTransId="{6EA7CABE-5766-44DF-BA63-FDEEFF91DCC0}"/>
    <dgm:cxn modelId="{391CBB8F-A9F0-499C-922F-F8274FD65B9E}" type="presOf" srcId="{53EED2A2-6E6A-4DBE-89FD-313908E161DF}" destId="{4A5BAF9F-6332-401F-8149-B3544BC06346}" srcOrd="0" destOrd="0" presId="urn:microsoft.com/office/officeart/2005/8/layout/equation1"/>
    <dgm:cxn modelId="{B8794197-1BCF-4FDE-AA49-436AD6C052B8}" type="presOf" srcId="{451098AE-CF18-4615-BCC2-77E6F499F2F0}" destId="{7D1B6714-147F-42F2-BC6C-08F4ACEE272C}" srcOrd="0" destOrd="0" presId="urn:microsoft.com/office/officeart/2005/8/layout/equation1"/>
    <dgm:cxn modelId="{2118F48F-C6E7-48F3-AA7A-82434CA90040}" type="presOf" srcId="{336F0EAD-0156-4ACE-975E-C052DE9D9516}" destId="{5B53C3A5-91B9-4269-9E7B-2D714B13C46A}" srcOrd="0" destOrd="0" presId="urn:microsoft.com/office/officeart/2005/8/layout/equation1"/>
    <dgm:cxn modelId="{9BA2E376-B7F0-4E8B-BF96-584F8BE31495}" srcId="{451098AE-CF18-4615-BCC2-77E6F499F2F0}" destId="{6FB8492E-4DFC-4B5A-872A-2E811203D77F}" srcOrd="0" destOrd="0" parTransId="{D7357E22-09D2-4C3E-9E32-7951093687AC}" sibTransId="{336F0EAD-0156-4ACE-975E-C052DE9D9516}"/>
    <dgm:cxn modelId="{BD498626-3C90-40DB-B118-7BA6EAD5837F}" type="presOf" srcId="{6FB8492E-4DFC-4B5A-872A-2E811203D77F}" destId="{379BC262-C540-4A0A-9FC2-DB6BE4B28E64}" srcOrd="0" destOrd="0" presId="urn:microsoft.com/office/officeart/2005/8/layout/equation1"/>
    <dgm:cxn modelId="{5B60EA0E-526D-4C06-AB1A-DC924428483E}" type="presOf" srcId="{4FB9BBC0-4D64-4E4B-A457-EB53A8F7D868}" destId="{E6DEAD73-9F2F-445F-B109-5E3E5D8DCACD}" srcOrd="0" destOrd="0" presId="urn:microsoft.com/office/officeart/2005/8/layout/equation1"/>
    <dgm:cxn modelId="{DDB42671-3D52-4421-B151-F13409A629AF}" srcId="{451098AE-CF18-4615-BCC2-77E6F499F2F0}" destId="{53EED2A2-6E6A-4DBE-89FD-313908E161DF}" srcOrd="1" destOrd="0" parTransId="{A82963B3-93FA-45D9-9C32-8C588CB325F9}" sibTransId="{4FB9BBC0-4D64-4E4B-A457-EB53A8F7D868}"/>
    <dgm:cxn modelId="{4EE46AB4-04A0-47D9-8DE3-895D22D27EBC}" type="presParOf" srcId="{7D1B6714-147F-42F2-BC6C-08F4ACEE272C}" destId="{379BC262-C540-4A0A-9FC2-DB6BE4B28E64}" srcOrd="0" destOrd="0" presId="urn:microsoft.com/office/officeart/2005/8/layout/equation1"/>
    <dgm:cxn modelId="{93CF9F8D-F033-4320-9E08-B6DB3D097BB5}" type="presParOf" srcId="{7D1B6714-147F-42F2-BC6C-08F4ACEE272C}" destId="{300073F9-AA05-4F47-B5C2-C71BDC1ECD4B}" srcOrd="1" destOrd="0" presId="urn:microsoft.com/office/officeart/2005/8/layout/equation1"/>
    <dgm:cxn modelId="{B3A51B0D-FE92-4475-A358-106694CE0BBC}" type="presParOf" srcId="{7D1B6714-147F-42F2-BC6C-08F4ACEE272C}" destId="{5B53C3A5-91B9-4269-9E7B-2D714B13C46A}" srcOrd="2" destOrd="0" presId="urn:microsoft.com/office/officeart/2005/8/layout/equation1"/>
    <dgm:cxn modelId="{BF5CBEE9-08DB-479E-BC59-3EFFD0676DAB}" type="presParOf" srcId="{7D1B6714-147F-42F2-BC6C-08F4ACEE272C}" destId="{BAE405FF-2429-4900-856C-4538995977D7}" srcOrd="3" destOrd="0" presId="urn:microsoft.com/office/officeart/2005/8/layout/equation1"/>
    <dgm:cxn modelId="{7419292B-5506-4498-9977-2B53FCCBDF1E}" type="presParOf" srcId="{7D1B6714-147F-42F2-BC6C-08F4ACEE272C}" destId="{4A5BAF9F-6332-401F-8149-B3544BC06346}" srcOrd="4" destOrd="0" presId="urn:microsoft.com/office/officeart/2005/8/layout/equation1"/>
    <dgm:cxn modelId="{9E1D74BA-CDFB-4199-942B-EE3BC079BA7E}" type="presParOf" srcId="{7D1B6714-147F-42F2-BC6C-08F4ACEE272C}" destId="{004109F3-7654-421F-BEB2-AAFC42A925C8}" srcOrd="5" destOrd="0" presId="urn:microsoft.com/office/officeart/2005/8/layout/equation1"/>
    <dgm:cxn modelId="{2A50D4F8-1395-414D-9276-0164B39B9EFD}" type="presParOf" srcId="{7D1B6714-147F-42F2-BC6C-08F4ACEE272C}" destId="{E6DEAD73-9F2F-445F-B109-5E3E5D8DCACD}" srcOrd="6" destOrd="0" presId="urn:microsoft.com/office/officeart/2005/8/layout/equation1"/>
    <dgm:cxn modelId="{B231EB1F-7FF3-4700-9EBE-D3869FACD0F8}" type="presParOf" srcId="{7D1B6714-147F-42F2-BC6C-08F4ACEE272C}" destId="{55D9C0E4-7556-430F-9A3B-8FC8CA5D4387}" srcOrd="7" destOrd="0" presId="urn:microsoft.com/office/officeart/2005/8/layout/equation1"/>
    <dgm:cxn modelId="{191E08F2-D602-47F7-A518-C6BDC6B50403}" type="presParOf" srcId="{7D1B6714-147F-42F2-BC6C-08F4ACEE272C}" destId="{9F4F8C50-E648-4211-AD59-7750AB314E5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CE909-1479-443A-92B0-26E1E4C074A0}">
      <dsp:nvSpPr>
        <dsp:cNvPr id="0" name=""/>
        <dsp:cNvSpPr/>
      </dsp:nvSpPr>
      <dsp:spPr>
        <a:xfrm>
          <a:off x="1423999" y="29578"/>
          <a:ext cx="2052951" cy="205326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FF3B6-EE58-493D-917D-A89A44C1A547}">
      <dsp:nvSpPr>
        <dsp:cNvPr id="0" name=""/>
        <dsp:cNvSpPr/>
      </dsp:nvSpPr>
      <dsp:spPr>
        <a:xfrm>
          <a:off x="1877769" y="770869"/>
          <a:ext cx="1140785" cy="570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Giriş Hataları</a:t>
          </a:r>
          <a:endParaRPr lang="tr-TR" sz="2000" kern="1200" dirty="0"/>
        </a:p>
      </dsp:txBody>
      <dsp:txXfrm>
        <a:off x="1877769" y="770869"/>
        <a:ext cx="1140785" cy="570256"/>
      </dsp:txXfrm>
    </dsp:sp>
    <dsp:sp modelId="{E5E711AD-DC26-42AE-8511-13C0AB55759D}">
      <dsp:nvSpPr>
        <dsp:cNvPr id="0" name=""/>
        <dsp:cNvSpPr/>
      </dsp:nvSpPr>
      <dsp:spPr>
        <a:xfrm>
          <a:off x="853799" y="1209330"/>
          <a:ext cx="2052951" cy="205326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2502C-A030-4557-AA8F-5CB164D60CA1}">
      <dsp:nvSpPr>
        <dsp:cNvPr id="0" name=""/>
        <dsp:cNvSpPr/>
      </dsp:nvSpPr>
      <dsp:spPr>
        <a:xfrm>
          <a:off x="338018" y="1554169"/>
          <a:ext cx="3003836" cy="1027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Algoritma Yönteminden ve Yuvarlatmalardan kaynaklı hatalar</a:t>
          </a:r>
          <a:endParaRPr lang="tr-TR" sz="2000" kern="1200" dirty="0"/>
        </a:p>
      </dsp:txBody>
      <dsp:txXfrm>
        <a:off x="338018" y="1554169"/>
        <a:ext cx="3003836" cy="1027185"/>
      </dsp:txXfrm>
    </dsp:sp>
    <dsp:sp modelId="{AA9C375C-1332-4B11-A674-B41950E89C7C}">
      <dsp:nvSpPr>
        <dsp:cNvPr id="0" name=""/>
        <dsp:cNvSpPr/>
      </dsp:nvSpPr>
      <dsp:spPr>
        <a:xfrm>
          <a:off x="1570115" y="2530261"/>
          <a:ext cx="1763803" cy="176451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7616F-907C-402C-B063-8CEB86C7154A}">
      <dsp:nvSpPr>
        <dsp:cNvPr id="0" name=""/>
        <dsp:cNvSpPr/>
      </dsp:nvSpPr>
      <dsp:spPr>
        <a:xfrm>
          <a:off x="1880468" y="3145728"/>
          <a:ext cx="1140785" cy="570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Çıkış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Hata Birikimi</a:t>
          </a:r>
          <a:endParaRPr lang="tr-TR" sz="2000" kern="1200" dirty="0"/>
        </a:p>
      </dsp:txBody>
      <dsp:txXfrm>
        <a:off x="1880468" y="3145728"/>
        <a:ext cx="1140785" cy="570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EC627-D21F-4D07-843D-2729F498C2A3}">
      <dsp:nvSpPr>
        <dsp:cNvPr id="0" name=""/>
        <dsp:cNvSpPr/>
      </dsp:nvSpPr>
      <dsp:spPr>
        <a:xfrm>
          <a:off x="1090597" y="2031199"/>
          <a:ext cx="505348" cy="962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674" y="0"/>
              </a:lnTo>
              <a:lnTo>
                <a:pt x="252674" y="962936"/>
              </a:lnTo>
              <a:lnTo>
                <a:pt x="505348" y="9629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316085" y="2485479"/>
        <a:ext cx="54374" cy="54374"/>
      </dsp:txXfrm>
    </dsp:sp>
    <dsp:sp modelId="{5F6D8DCE-01B5-4AAD-AC64-8C717F2BCCC2}">
      <dsp:nvSpPr>
        <dsp:cNvPr id="0" name=""/>
        <dsp:cNvSpPr/>
      </dsp:nvSpPr>
      <dsp:spPr>
        <a:xfrm>
          <a:off x="1090597" y="1536014"/>
          <a:ext cx="505348" cy="495184"/>
        </a:xfrm>
        <a:custGeom>
          <a:avLst/>
          <a:gdLst/>
          <a:ahLst/>
          <a:cxnLst/>
          <a:rect l="0" t="0" r="0" b="0"/>
          <a:pathLst>
            <a:path>
              <a:moveTo>
                <a:pt x="0" y="495184"/>
              </a:moveTo>
              <a:lnTo>
                <a:pt x="252674" y="495184"/>
              </a:lnTo>
              <a:lnTo>
                <a:pt x="252674" y="0"/>
              </a:lnTo>
              <a:lnTo>
                <a:pt x="5053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325584" y="1765918"/>
        <a:ext cx="35376" cy="35376"/>
      </dsp:txXfrm>
    </dsp:sp>
    <dsp:sp modelId="{E2EE0457-1737-4C1C-95B9-104EA7B968AC}">
      <dsp:nvSpPr>
        <dsp:cNvPr id="0" name=""/>
        <dsp:cNvSpPr/>
      </dsp:nvSpPr>
      <dsp:spPr>
        <a:xfrm>
          <a:off x="1090597" y="573078"/>
          <a:ext cx="505348" cy="1458120"/>
        </a:xfrm>
        <a:custGeom>
          <a:avLst/>
          <a:gdLst/>
          <a:ahLst/>
          <a:cxnLst/>
          <a:rect l="0" t="0" r="0" b="0"/>
          <a:pathLst>
            <a:path>
              <a:moveTo>
                <a:pt x="0" y="1458120"/>
              </a:moveTo>
              <a:lnTo>
                <a:pt x="252674" y="1458120"/>
              </a:lnTo>
              <a:lnTo>
                <a:pt x="252674" y="0"/>
              </a:lnTo>
              <a:lnTo>
                <a:pt x="5053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304692" y="1263558"/>
        <a:ext cx="77160" cy="77160"/>
      </dsp:txXfrm>
    </dsp:sp>
    <dsp:sp modelId="{73C16290-FB95-4283-A853-5467DAF9D46C}">
      <dsp:nvSpPr>
        <dsp:cNvPr id="0" name=""/>
        <dsp:cNvSpPr/>
      </dsp:nvSpPr>
      <dsp:spPr>
        <a:xfrm rot="16200000">
          <a:off x="-1321810" y="1646024"/>
          <a:ext cx="4054467" cy="770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kern="1200" dirty="0" smtClean="0"/>
            <a:t>2+2=?</a:t>
          </a:r>
          <a:endParaRPr lang="tr-TR" sz="5000" kern="1200" dirty="0"/>
        </a:p>
      </dsp:txBody>
      <dsp:txXfrm>
        <a:off x="-1321810" y="1646024"/>
        <a:ext cx="4054467" cy="770348"/>
      </dsp:txXfrm>
    </dsp:sp>
    <dsp:sp modelId="{15727DFD-AD5A-4DA4-989D-3B1C37551B7C}">
      <dsp:nvSpPr>
        <dsp:cNvPr id="0" name=""/>
        <dsp:cNvSpPr/>
      </dsp:nvSpPr>
      <dsp:spPr>
        <a:xfrm>
          <a:off x="1595946" y="187904"/>
          <a:ext cx="2526744" cy="770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Bilim İnsanı Cevabı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4</a:t>
          </a:r>
          <a:endParaRPr lang="tr-TR" sz="1300" kern="1200" dirty="0"/>
        </a:p>
      </dsp:txBody>
      <dsp:txXfrm>
        <a:off x="1595946" y="187904"/>
        <a:ext cx="2526744" cy="770348"/>
      </dsp:txXfrm>
    </dsp:sp>
    <dsp:sp modelId="{9184F376-8730-45D2-847A-EFB35A63F4F3}">
      <dsp:nvSpPr>
        <dsp:cNvPr id="0" name=""/>
        <dsp:cNvSpPr/>
      </dsp:nvSpPr>
      <dsp:spPr>
        <a:xfrm>
          <a:off x="1595946" y="1150840"/>
          <a:ext cx="2526744" cy="770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Mühendisin Cevabı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tr-TR" sz="2000" b="0" i="1" kern="1200" smtClean="0">
                    <a:latin typeface="Cambria Math" panose="02040503050406030204" pitchFamily="18" charset="0"/>
                  </a:rPr>
                  <m:t>4</m:t>
                </m:r>
                <m:r>
                  <a:rPr lang="tr-TR" sz="20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±</m:t>
                </m:r>
                <m:r>
                  <a:rPr lang="tr-TR" sz="20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𝜀</m:t>
                </m:r>
              </m:oMath>
            </m:oMathPara>
          </a14:m>
          <a:endParaRPr lang="tr-TR" sz="2000" kern="1200" dirty="0"/>
        </a:p>
      </dsp:txBody>
      <dsp:txXfrm>
        <a:off x="1595946" y="1150840"/>
        <a:ext cx="2526744" cy="770348"/>
      </dsp:txXfrm>
    </dsp:sp>
    <dsp:sp modelId="{0C125F57-7237-40E2-984D-EE45E7C9B1D7}">
      <dsp:nvSpPr>
        <dsp:cNvPr id="0" name=""/>
        <dsp:cNvSpPr/>
      </dsp:nvSpPr>
      <dsp:spPr>
        <a:xfrm>
          <a:off x="1595946" y="2113776"/>
          <a:ext cx="2526744" cy="1760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Sosyal Bilimci Cevabı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Toplumsal şartlara, tanıma göre değişir</a:t>
          </a:r>
          <a:endParaRPr lang="tr-TR" sz="2000" kern="1200" dirty="0"/>
        </a:p>
      </dsp:txBody>
      <dsp:txXfrm>
        <a:off x="1595946" y="2113776"/>
        <a:ext cx="2526744" cy="17607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BC262-C540-4A0A-9FC2-DB6BE4B28E64}">
      <dsp:nvSpPr>
        <dsp:cNvPr id="0" name=""/>
        <dsp:cNvSpPr/>
      </dsp:nvSpPr>
      <dsp:spPr>
        <a:xfrm>
          <a:off x="1178850" y="892"/>
          <a:ext cx="1354903" cy="135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Yakınsak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Değer</a:t>
          </a:r>
          <a:endParaRPr lang="tr-TR" sz="2000" kern="1200" dirty="0"/>
        </a:p>
      </dsp:txBody>
      <dsp:txXfrm>
        <a:off x="1377271" y="199313"/>
        <a:ext cx="958061" cy="958061"/>
      </dsp:txXfrm>
    </dsp:sp>
    <dsp:sp modelId="{5B53C3A5-91B9-4269-9E7B-2D714B13C46A}">
      <dsp:nvSpPr>
        <dsp:cNvPr id="0" name=""/>
        <dsp:cNvSpPr/>
      </dsp:nvSpPr>
      <dsp:spPr>
        <a:xfrm>
          <a:off x="2643772" y="285422"/>
          <a:ext cx="785844" cy="78584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>
        <a:off x="2747936" y="585929"/>
        <a:ext cx="577516" cy="184830"/>
      </dsp:txXfrm>
    </dsp:sp>
    <dsp:sp modelId="{4A5BAF9F-6332-401F-8149-B3544BC06346}">
      <dsp:nvSpPr>
        <dsp:cNvPr id="0" name=""/>
        <dsp:cNvSpPr/>
      </dsp:nvSpPr>
      <dsp:spPr>
        <a:xfrm>
          <a:off x="3539634" y="892"/>
          <a:ext cx="1354903" cy="135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Hata</a:t>
          </a:r>
          <a:endParaRPr lang="tr-TR" sz="2000" kern="1200" dirty="0"/>
        </a:p>
      </dsp:txBody>
      <dsp:txXfrm>
        <a:off x="3738055" y="199313"/>
        <a:ext cx="958061" cy="958061"/>
      </dsp:txXfrm>
    </dsp:sp>
    <dsp:sp modelId="{E6DEAD73-9F2F-445F-B109-5E3E5D8DCACD}">
      <dsp:nvSpPr>
        <dsp:cNvPr id="0" name=""/>
        <dsp:cNvSpPr/>
      </dsp:nvSpPr>
      <dsp:spPr>
        <a:xfrm>
          <a:off x="5004556" y="285422"/>
          <a:ext cx="785844" cy="78584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>
        <a:off x="5108720" y="447306"/>
        <a:ext cx="577516" cy="462076"/>
      </dsp:txXfrm>
    </dsp:sp>
    <dsp:sp modelId="{9F4F8C50-E648-4211-AD59-7750AB314E5F}">
      <dsp:nvSpPr>
        <dsp:cNvPr id="0" name=""/>
        <dsp:cNvSpPr/>
      </dsp:nvSpPr>
      <dsp:spPr>
        <a:xfrm>
          <a:off x="5900418" y="892"/>
          <a:ext cx="1354903" cy="135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Gerçek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Değer</a:t>
          </a:r>
          <a:endParaRPr lang="tr-TR" sz="2000" kern="1200" dirty="0"/>
        </a:p>
      </dsp:txBody>
      <dsp:txXfrm>
        <a:off x="6098839" y="199313"/>
        <a:ext cx="958061" cy="9580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BC262-C540-4A0A-9FC2-DB6BE4B28E64}">
      <dsp:nvSpPr>
        <dsp:cNvPr id="0" name=""/>
        <dsp:cNvSpPr/>
      </dsp:nvSpPr>
      <dsp:spPr>
        <a:xfrm>
          <a:off x="1178850" y="892"/>
          <a:ext cx="1354903" cy="135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Hata</a:t>
          </a:r>
          <a:endParaRPr lang="tr-TR" sz="2000" kern="1200" dirty="0"/>
        </a:p>
      </dsp:txBody>
      <dsp:txXfrm>
        <a:off x="1377271" y="199313"/>
        <a:ext cx="958061" cy="958061"/>
      </dsp:txXfrm>
    </dsp:sp>
    <dsp:sp modelId="{5B53C3A5-91B9-4269-9E7B-2D714B13C46A}">
      <dsp:nvSpPr>
        <dsp:cNvPr id="0" name=""/>
        <dsp:cNvSpPr/>
      </dsp:nvSpPr>
      <dsp:spPr>
        <a:xfrm>
          <a:off x="2643772" y="285422"/>
          <a:ext cx="785844" cy="78584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>
        <a:off x="2747936" y="447306"/>
        <a:ext cx="577516" cy="462076"/>
      </dsp:txXfrm>
    </dsp:sp>
    <dsp:sp modelId="{4A5BAF9F-6332-401F-8149-B3544BC06346}">
      <dsp:nvSpPr>
        <dsp:cNvPr id="0" name=""/>
        <dsp:cNvSpPr/>
      </dsp:nvSpPr>
      <dsp:spPr>
        <a:xfrm>
          <a:off x="3539634" y="892"/>
          <a:ext cx="1354903" cy="135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Gerçek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Değer </a:t>
          </a:r>
          <a:endParaRPr lang="tr-TR" sz="2000" kern="1200" dirty="0"/>
        </a:p>
      </dsp:txBody>
      <dsp:txXfrm>
        <a:off x="3738055" y="199313"/>
        <a:ext cx="958061" cy="958061"/>
      </dsp:txXfrm>
    </dsp:sp>
    <dsp:sp modelId="{E6DEAD73-9F2F-445F-B109-5E3E5D8DCACD}">
      <dsp:nvSpPr>
        <dsp:cNvPr id="0" name=""/>
        <dsp:cNvSpPr/>
      </dsp:nvSpPr>
      <dsp:spPr>
        <a:xfrm>
          <a:off x="5004556" y="285422"/>
          <a:ext cx="785844" cy="78584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>
        <a:off x="5108720" y="585929"/>
        <a:ext cx="577516" cy="184830"/>
      </dsp:txXfrm>
    </dsp:sp>
    <dsp:sp modelId="{9F4F8C50-E648-4211-AD59-7750AB314E5F}">
      <dsp:nvSpPr>
        <dsp:cNvPr id="0" name=""/>
        <dsp:cNvSpPr/>
      </dsp:nvSpPr>
      <dsp:spPr>
        <a:xfrm>
          <a:off x="5900418" y="892"/>
          <a:ext cx="1354903" cy="135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Yakınsak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Değer</a:t>
          </a:r>
          <a:endParaRPr lang="tr-TR" sz="2000" kern="1200" dirty="0"/>
        </a:p>
      </dsp:txBody>
      <dsp:txXfrm>
        <a:off x="6098839" y="199313"/>
        <a:ext cx="958061" cy="9580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BC262-C540-4A0A-9FC2-DB6BE4B28E64}">
      <dsp:nvSpPr>
        <dsp:cNvPr id="0" name=""/>
        <dsp:cNvSpPr/>
      </dsp:nvSpPr>
      <dsp:spPr>
        <a:xfrm>
          <a:off x="1178850" y="892"/>
          <a:ext cx="1354903" cy="135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Hata</a:t>
          </a:r>
          <a:endParaRPr lang="tr-TR" sz="2000" kern="1200" dirty="0"/>
        </a:p>
      </dsp:txBody>
      <dsp:txXfrm>
        <a:off x="1377271" y="199313"/>
        <a:ext cx="958061" cy="958061"/>
      </dsp:txXfrm>
    </dsp:sp>
    <dsp:sp modelId="{5B53C3A5-91B9-4269-9E7B-2D714B13C46A}">
      <dsp:nvSpPr>
        <dsp:cNvPr id="0" name=""/>
        <dsp:cNvSpPr/>
      </dsp:nvSpPr>
      <dsp:spPr>
        <a:xfrm>
          <a:off x="2643772" y="285422"/>
          <a:ext cx="785844" cy="78584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>
        <a:off x="2747936" y="447306"/>
        <a:ext cx="577516" cy="462076"/>
      </dsp:txXfrm>
    </dsp:sp>
    <dsp:sp modelId="{4A5BAF9F-6332-401F-8149-B3544BC06346}">
      <dsp:nvSpPr>
        <dsp:cNvPr id="0" name=""/>
        <dsp:cNvSpPr/>
      </dsp:nvSpPr>
      <dsp:spPr>
        <a:xfrm>
          <a:off x="3539634" y="892"/>
          <a:ext cx="1354903" cy="135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Gerçek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Değer </a:t>
          </a:r>
          <a:endParaRPr lang="tr-TR" sz="2000" kern="1200" dirty="0"/>
        </a:p>
      </dsp:txBody>
      <dsp:txXfrm>
        <a:off x="3738055" y="199313"/>
        <a:ext cx="958061" cy="958061"/>
      </dsp:txXfrm>
    </dsp:sp>
    <dsp:sp modelId="{E6DEAD73-9F2F-445F-B109-5E3E5D8DCACD}">
      <dsp:nvSpPr>
        <dsp:cNvPr id="0" name=""/>
        <dsp:cNvSpPr/>
      </dsp:nvSpPr>
      <dsp:spPr>
        <a:xfrm>
          <a:off x="5004556" y="285422"/>
          <a:ext cx="785844" cy="78584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>
        <a:off x="5108720" y="585929"/>
        <a:ext cx="577516" cy="184830"/>
      </dsp:txXfrm>
    </dsp:sp>
    <dsp:sp modelId="{9F4F8C50-E648-4211-AD59-7750AB314E5F}">
      <dsp:nvSpPr>
        <dsp:cNvPr id="0" name=""/>
        <dsp:cNvSpPr/>
      </dsp:nvSpPr>
      <dsp:spPr>
        <a:xfrm>
          <a:off x="5900418" y="892"/>
          <a:ext cx="1354903" cy="135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Yakınsak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Değer</a:t>
          </a:r>
          <a:endParaRPr lang="tr-TR" sz="2000" kern="1200" dirty="0"/>
        </a:p>
      </dsp:txBody>
      <dsp:txXfrm>
        <a:off x="6098839" y="199313"/>
        <a:ext cx="958061" cy="958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C8FC1-A1A8-42CB-96AC-83684F0DF578}" type="datetime1">
              <a:rPr lang="tr-TR" smtClean="0"/>
              <a:t>30.09.2019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653A-FB33-4975-A611-5D53C5C337D6}" type="datetime1">
              <a:rPr lang="tr-TR" smtClean="0"/>
              <a:pPr/>
              <a:t>30.09.2019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7778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7172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7479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8291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0856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8896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675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5012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7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92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r-TR" dirty="0" smtClean="0"/>
              <a:t>Sununun izleyicilere sağlayacağı faydalar: Yetişkin öğreniciler, konunun nasıl olduğunu veya onlar için neden önem taşıdığını biliyorsa, konuya daha fazla ilgi gösterir.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r-TR" dirty="0" smtClean="0"/>
              <a:t>Sunucunun konuya dair uzmanlık düzeyi: Bu alandaki yeterliliğinizi kısaca açıklayın veya katılımcıların neden sizi dinlemesi gerektiğini ifade edin.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9290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8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6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692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539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093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86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r-TR" dirty="0" smtClean="0"/>
              <a:t>Sununun izleyicilere sağlayacağı faydalar: Yetişkin öğreniciler, konunun nasıl olduğunu veya onlar için neden önem taşıdığını biliyorsa, konuya daha fazla ilgi gösterir.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r-TR" dirty="0" smtClean="0"/>
              <a:t>Sunucunun konuya dair uzmanlık düzeyi: Bu alandaki yeterliliğinizi kısaca açıklayın veya katılımcıların neden sizi dinlemesi gerektiğini ifade edin.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Örnek hedefler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tr-TR" dirty="0" smtClean="0"/>
              <a:t>Bu dersin ardından şunları yapabileceksiniz: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r-TR" dirty="0" smtClean="0"/>
              <a:t>Dosyaları ekip Web sunucusuna kaydetme.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r-TR" dirty="0" smtClean="0"/>
              <a:t>Dosyaları Web sunucusu üzerinde farklı konumlara taşıma.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r-TR" dirty="0" smtClean="0"/>
              <a:t>Dosyaları ekip Web sunucusunda paylaşma.</a:t>
            </a:r>
          </a:p>
          <a:p>
            <a:pPr rtl="0"/>
            <a:endParaRPr lang="tr-TR" dirty="0" smtClean="0"/>
          </a:p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9441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Ders açıklamaları kısa olmalıdır.</a:t>
            </a:r>
          </a:p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5871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0472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5304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8783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865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23" name="Dikdörtgen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24" name="Dikdörtgen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26" name="Dikdörtgen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27" name="Dikdörtgen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7" name="Alt Bilgi Yer Tutucusu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tr-TR" dirty="0" smtClean="0">
                <a:solidFill>
                  <a:srgbClr val="63A537">
                    <a:lumMod val="75000"/>
                  </a:srgbClr>
                </a:solidFill>
              </a:rPr>
              <a:t>Alt bilgi ekleme</a:t>
            </a:r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28" name="Tarih Yer Tutucusu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609038-EC1C-40A6-91EB-4A3D73CE9547}" type="datetime1">
              <a:rPr lang="tr-TR" smtClean="0">
                <a:solidFill>
                  <a:srgbClr val="63A537">
                    <a:lumMod val="75000"/>
                  </a:srgbClr>
                </a:solidFill>
              </a:rPr>
              <a:pPr/>
              <a:t>30.09.2019</a:t>
            </a:fld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0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3A537">
                    <a:lumMod val="75000"/>
                  </a:srgbClr>
                </a:solidFill>
              </a:rPr>
              <a:t>Alt bilgi ekleme</a:t>
            </a:r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3DEEBB-C631-4BE4-9EB9-151005B5892D}" type="datetime1">
              <a:rPr lang="tr-TR" smtClean="0">
                <a:solidFill>
                  <a:srgbClr val="63A537">
                    <a:lumMod val="75000"/>
                  </a:srgbClr>
                </a:solidFill>
              </a:rPr>
              <a:pPr/>
              <a:t>30.09.2019</a:t>
            </a:fld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70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3A537">
                    <a:lumMod val="75000"/>
                  </a:srgbClr>
                </a:solidFill>
              </a:rPr>
              <a:t>Alt bilgi ekleme</a:t>
            </a:r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6B82DB-6D5C-486A-98D3-E008B7673553}" type="datetime1">
              <a:rPr lang="tr-TR" smtClean="0">
                <a:solidFill>
                  <a:srgbClr val="63A537">
                    <a:lumMod val="75000"/>
                  </a:srgbClr>
                </a:solidFill>
              </a:rPr>
              <a:pPr/>
              <a:t>30.09.2019</a:t>
            </a:fld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647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3A537">
                    <a:lumMod val="75000"/>
                  </a:srgbClr>
                </a:solidFill>
              </a:rPr>
              <a:t>Alt bilgi ekleme</a:t>
            </a:r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610F96-FFD0-4BC1-86F0-D957A2A4B8C7}" type="datetime1">
              <a:rPr lang="tr-TR" smtClean="0">
                <a:solidFill>
                  <a:srgbClr val="63A537">
                    <a:lumMod val="75000"/>
                  </a:srgbClr>
                </a:solidFill>
              </a:rPr>
              <a:pPr/>
              <a:t>30.09.2019</a:t>
            </a:fld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996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3A537">
                    <a:lumMod val="75000"/>
                  </a:srgbClr>
                </a:solidFill>
              </a:rPr>
              <a:t>Alt bilgi ekleme</a:t>
            </a:r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6EF26-BBDF-4885-BB66-53FDFCADA69E}" type="datetime1">
              <a:rPr lang="tr-TR" smtClean="0">
                <a:solidFill>
                  <a:srgbClr val="63A537">
                    <a:lumMod val="75000"/>
                  </a:srgbClr>
                </a:solidFill>
              </a:rPr>
              <a:pPr/>
              <a:t>30.09.2019</a:t>
            </a:fld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995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3A537">
                    <a:lumMod val="75000"/>
                  </a:srgbClr>
                </a:solidFill>
              </a:rPr>
              <a:t>Alt bilgi ekleme</a:t>
            </a:r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4B813B-74D5-4B4F-94CB-6CD8395E9845}" type="datetime1">
              <a:rPr lang="tr-TR" smtClean="0">
                <a:solidFill>
                  <a:srgbClr val="63A537">
                    <a:lumMod val="75000"/>
                  </a:srgbClr>
                </a:solidFill>
              </a:rPr>
              <a:pPr/>
              <a:t>30.09.2019</a:t>
            </a:fld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85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28" name="Alt 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3A537">
                    <a:lumMod val="75000"/>
                  </a:srgbClr>
                </a:solidFill>
              </a:rPr>
              <a:t>Alt bilgi ekleme</a:t>
            </a:r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26" name="Tarih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2EC71D-25AD-4A7C-AB6C-E63D5EDA9366}" type="datetime1">
              <a:rPr lang="tr-TR" smtClean="0">
                <a:solidFill>
                  <a:srgbClr val="63A537">
                    <a:lumMod val="75000"/>
                  </a:srgbClr>
                </a:solidFill>
              </a:rPr>
              <a:pPr/>
              <a:t>30.09.2019</a:t>
            </a:fld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1CF334-2D5C-4859-84A6-CA7E6E43FAEB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142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r>
              <a:rPr lang="tr-TR" dirty="0" smtClean="0">
                <a:solidFill>
                  <a:srgbClr val="63A537">
                    <a:lumMod val="75000"/>
                  </a:srgbClr>
                </a:solidFill>
              </a:rPr>
              <a:t>Alt bilgi ekleme</a:t>
            </a:r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>
            <a:lvl1pPr>
              <a:defRPr/>
            </a:lvl1pPr>
          </a:lstStyle>
          <a:p>
            <a:fld id="{851036E3-487C-41B5-92E9-47E0F0B9591B}" type="datetime1">
              <a:rPr lang="tr-TR" smtClean="0">
                <a:solidFill>
                  <a:srgbClr val="63A537">
                    <a:lumMod val="75000"/>
                  </a:srgbClr>
                </a:solidFill>
              </a:rPr>
              <a:pPr/>
              <a:t>30.09.2019</a:t>
            </a:fld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fld id="{401CF334-2D5C-4859-84A6-CA7E6E43FAEB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244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3A537">
                    <a:lumMod val="75000"/>
                  </a:srgbClr>
                </a:solidFill>
              </a:rPr>
              <a:t>Alt bilgi ekleme</a:t>
            </a:r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730CD3-31CA-47BB-8FC4-9AA93086A77D}" type="datetime1">
              <a:rPr lang="tr-TR" smtClean="0">
                <a:solidFill>
                  <a:srgbClr val="63A537">
                    <a:lumMod val="75000"/>
                  </a:srgbClr>
                </a:solidFill>
              </a:rPr>
              <a:pPr/>
              <a:t>30.09.2019</a:t>
            </a:fld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854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3A537">
                    <a:lumMod val="75000"/>
                  </a:srgbClr>
                </a:solidFill>
              </a:rPr>
              <a:t>Alt bilgi ekleme</a:t>
            </a:r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5B609-EC73-4CF8-A564-D90D0E54FA36}" type="datetime1">
              <a:rPr lang="tr-TR" smtClean="0">
                <a:solidFill>
                  <a:srgbClr val="63A537">
                    <a:lumMod val="75000"/>
                  </a:srgbClr>
                </a:solidFill>
              </a:rPr>
              <a:pPr/>
              <a:t>30.09.2019</a:t>
            </a:fld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048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rgbClr val="63A537">
                    <a:lumMod val="75000"/>
                  </a:srgbClr>
                </a:solidFill>
              </a:rPr>
              <a:t>Alt bilgi ekleme</a:t>
            </a:r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D7756-B745-4648-9348-5BA7D8FC560E}" type="datetime1">
              <a:rPr lang="tr-TR" smtClean="0">
                <a:solidFill>
                  <a:srgbClr val="63A537">
                    <a:lumMod val="75000"/>
                  </a:srgbClr>
                </a:solidFill>
              </a:rPr>
              <a:pPr/>
              <a:t>30.09.2019</a:t>
            </a:fld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909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0" name="Dikdörtgen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1" name="Dikdörtgen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2" name="Dikdörtgen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5" name="Dikdörtgen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6" name="Dikdörtgen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7" name="Dikdörtgen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8" name="Dikdörtgen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9" name="Dikdörtgen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0" name="Dikdörtgen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tr-TR" dirty="0" smtClean="0">
                <a:solidFill>
                  <a:srgbClr val="63A537">
                    <a:lumMod val="75000"/>
                  </a:srgbClr>
                </a:solidFill>
              </a:rPr>
              <a:t>Alt bilgi ekleme</a:t>
            </a:r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14" name="Tarih Yer Tutucusu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9E5AA4-4083-47B0-96D9-3464BE7D917D}" type="datetime1">
              <a:rPr lang="tr-TR" smtClean="0">
                <a:solidFill>
                  <a:srgbClr val="63A537">
                    <a:lumMod val="75000"/>
                  </a:srgbClr>
                </a:solidFill>
              </a:rPr>
              <a:pPr/>
              <a:t>30.09.2019</a:t>
            </a:fld>
            <a:endParaRPr lang="tr-TR" dirty="0">
              <a:solidFill>
                <a:srgbClr val="63A537">
                  <a:lumMod val="75000"/>
                </a:srgbClr>
              </a:solidFill>
            </a:endParaRPr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16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sz="4800" dirty="0" smtClean="0"/>
              <a:t>MÜHENDİSLİKTE SAYISAL YÖNTEMLER</a:t>
            </a:r>
            <a:endParaRPr lang="tr-TR" sz="4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Nurdan Bilgin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dirty="0" smtClean="0"/>
              <a:t>Ders 1.1</a:t>
            </a:r>
            <a:r>
              <a:rPr lang="tr-TR" dirty="0"/>
              <a:t>: TANIM ve AMAÇ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tr-TR" dirty="0" smtClean="0"/>
              <a:t>Bir </a:t>
            </a:r>
            <a:r>
              <a:rPr lang="tr-TR" dirty="0"/>
              <a:t>problemin çözümü için kullanılan </a:t>
            </a:r>
            <a:r>
              <a:rPr lang="tr-TR" dirty="0" smtClean="0"/>
              <a:t>bilgilerin </a:t>
            </a:r>
            <a:r>
              <a:rPr lang="tr-TR" dirty="0"/>
              <a:t>çoğunluğu </a:t>
            </a:r>
            <a:endParaRPr lang="tr-TR" dirty="0" smtClean="0"/>
          </a:p>
          <a:p>
            <a:pPr lvl="1"/>
            <a:r>
              <a:rPr lang="tr-TR" dirty="0" smtClean="0"/>
              <a:t>Deney sonuçlarından</a:t>
            </a:r>
          </a:p>
          <a:p>
            <a:pPr lvl="1"/>
            <a:r>
              <a:rPr lang="tr-TR" dirty="0" smtClean="0"/>
              <a:t>Ölçüm sonuçlarından</a:t>
            </a:r>
          </a:p>
          <a:p>
            <a:pPr lvl="1"/>
            <a:r>
              <a:rPr lang="tr-TR" dirty="0" smtClean="0"/>
              <a:t>İstatistik veriler içeren tablolardan veya</a:t>
            </a:r>
          </a:p>
          <a:p>
            <a:pPr lvl="1"/>
            <a:r>
              <a:rPr lang="tr-TR" dirty="0" smtClean="0"/>
              <a:t>Oluşturulan model ve fonksiyonun hesaplanmasından </a:t>
            </a:r>
          </a:p>
          <a:p>
            <a:pPr marL="411480" lvl="1" indent="0">
              <a:buNone/>
            </a:pPr>
            <a:r>
              <a:rPr lang="tr-TR" dirty="0" smtClean="0"/>
              <a:t>Elde edildikleri için az </a:t>
            </a:r>
            <a:r>
              <a:rPr lang="tr-TR" dirty="0"/>
              <a:t>veya çok </a:t>
            </a:r>
            <a:r>
              <a:rPr lang="tr-TR" dirty="0" smtClean="0"/>
              <a:t>yanlış barındırmaktadırlar.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407" y="353703"/>
            <a:ext cx="2005758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8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dirty="0" smtClean="0"/>
              <a:t>Ders 1.1</a:t>
            </a:r>
            <a:r>
              <a:rPr lang="tr-TR" dirty="0"/>
              <a:t>: TANIM ve AMAÇ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lvl="1" indent="-256032">
              <a:buClr>
                <a:schemeClr val="accent3">
                  <a:lumMod val="75000"/>
                </a:schemeClr>
              </a:buClr>
              <a:buFont typeface="Georgia"/>
              <a:buChar char="•"/>
            </a:pPr>
            <a:r>
              <a:rPr lang="tr-TR" sz="2800" dirty="0" smtClean="0"/>
              <a:t>Çözüm </a:t>
            </a:r>
            <a:r>
              <a:rPr lang="tr-TR" sz="2800" dirty="0"/>
              <a:t>için kullanılacak olan </a:t>
            </a:r>
            <a:r>
              <a:rPr lang="tr-TR" sz="2800" dirty="0" smtClean="0"/>
              <a:t>algoritmanın, </a:t>
            </a:r>
            <a:r>
              <a:rPr lang="tr-TR" sz="2800" dirty="0"/>
              <a:t>kendi </a:t>
            </a:r>
            <a:r>
              <a:rPr lang="tr-TR" sz="2800" dirty="0" smtClean="0"/>
              <a:t>doğasında var olan </a:t>
            </a:r>
            <a:r>
              <a:rPr lang="tr-TR" sz="2800" b="1" dirty="0" smtClean="0"/>
              <a:t>kesme hatası </a:t>
            </a:r>
            <a:r>
              <a:rPr lang="tr-TR" sz="2800" b="1" dirty="0"/>
              <a:t>(truncation error)</a:t>
            </a:r>
            <a:r>
              <a:rPr lang="tr-TR" sz="2800" dirty="0"/>
              <a:t> </a:t>
            </a:r>
            <a:r>
              <a:rPr lang="tr-TR" sz="2800" dirty="0" smtClean="0"/>
              <a:t>ortaya çıkmaktadır ve </a:t>
            </a:r>
            <a:endParaRPr lang="tr-TR" sz="2800" dirty="0"/>
          </a:p>
          <a:p>
            <a:pPr marL="365760" lvl="1" indent="-256032">
              <a:buClr>
                <a:schemeClr val="accent3">
                  <a:lumMod val="75000"/>
                </a:schemeClr>
              </a:buClr>
              <a:buFont typeface="Georgia"/>
              <a:buChar char="•"/>
            </a:pPr>
            <a:r>
              <a:rPr lang="tr-TR" sz="2800" dirty="0"/>
              <a:t>Bilgisayarda yapılan aritmetik işlemlerden doğan </a:t>
            </a:r>
            <a:r>
              <a:rPr lang="tr-TR" sz="2800" b="1" dirty="0"/>
              <a:t>yuvarlatma </a:t>
            </a:r>
            <a:r>
              <a:rPr lang="tr-TR" sz="2800" b="1" dirty="0" smtClean="0"/>
              <a:t>hatası </a:t>
            </a:r>
            <a:r>
              <a:rPr lang="tr-TR" sz="2800" b="1" dirty="0"/>
              <a:t>(</a:t>
            </a:r>
            <a:r>
              <a:rPr lang="tr-TR" sz="2800" b="1" dirty="0" err="1"/>
              <a:t>round-off</a:t>
            </a:r>
            <a:r>
              <a:rPr lang="tr-TR" sz="2800" b="1" dirty="0"/>
              <a:t> </a:t>
            </a:r>
            <a:r>
              <a:rPr lang="tr-TR" sz="2800" b="1" dirty="0" err="1"/>
              <a:t>error</a:t>
            </a:r>
            <a:r>
              <a:rPr lang="tr-TR" sz="2800" b="1" dirty="0"/>
              <a:t>)</a:t>
            </a:r>
            <a:r>
              <a:rPr lang="tr-TR" sz="2800" dirty="0"/>
              <a:t> </a:t>
            </a:r>
            <a:r>
              <a:rPr lang="tr-TR" sz="2800" dirty="0" smtClean="0"/>
              <a:t>var olacaktır. </a:t>
            </a:r>
          </a:p>
          <a:p>
            <a:pPr marL="365760" lvl="1" indent="-256032">
              <a:buClr>
                <a:schemeClr val="accent3">
                  <a:lumMod val="75000"/>
                </a:schemeClr>
              </a:buClr>
              <a:buFont typeface="Georgia"/>
              <a:buChar char="•"/>
            </a:pPr>
            <a:r>
              <a:rPr lang="tr-TR" sz="2800" dirty="0"/>
              <a:t>Dolayısıyla Giriş, algoritma ve bilgisayar kaynaklı yanlışlar </a:t>
            </a:r>
            <a:r>
              <a:rPr lang="tr-TR" sz="2800" dirty="0"/>
              <a:t>sonuç </a:t>
            </a:r>
            <a:r>
              <a:rPr lang="tr-TR" sz="2800" dirty="0"/>
              <a:t>üzerinde </a:t>
            </a:r>
            <a:r>
              <a:rPr lang="tr-TR" sz="2800" b="1" dirty="0"/>
              <a:t>hata birikimi </a:t>
            </a:r>
            <a:r>
              <a:rPr lang="tr-TR" sz="2800" dirty="0"/>
              <a:t>olarak </a:t>
            </a:r>
            <a:r>
              <a:rPr lang="tr-TR" sz="2800" dirty="0"/>
              <a:t>ortaya çıkacaktır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407" y="353703"/>
            <a:ext cx="2005758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9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dirty="0" smtClean="0"/>
              <a:t>Ders 1.1</a:t>
            </a:r>
            <a:r>
              <a:rPr lang="tr-TR" dirty="0"/>
              <a:t>: TANIM ve AMAÇ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2249424"/>
            <a:ext cx="10972800" cy="1037473"/>
          </a:xfrm>
        </p:spPr>
        <p:txBody>
          <a:bodyPr rtlCol="0">
            <a:normAutofit/>
          </a:bodyPr>
          <a:lstStyle/>
          <a:p>
            <a:r>
              <a:rPr lang="tr-TR" b="1" dirty="0" smtClean="0"/>
              <a:t>Doğruluk (</a:t>
            </a:r>
            <a:r>
              <a:rPr lang="tr-TR" b="1" dirty="0" err="1" smtClean="0"/>
              <a:t>Accuracy</a:t>
            </a:r>
            <a:r>
              <a:rPr lang="tr-TR" b="1" dirty="0" smtClean="0"/>
              <a:t>): </a:t>
            </a:r>
            <a:r>
              <a:rPr lang="tr-TR" dirty="0" smtClean="0"/>
              <a:t>gerçek değer ile ölçülen değer arasındaki fark</a:t>
            </a:r>
          </a:p>
          <a:p>
            <a:r>
              <a:rPr lang="tr-TR" b="1" dirty="0" smtClean="0"/>
              <a:t>Kesinlik (Precision): </a:t>
            </a:r>
            <a:r>
              <a:rPr lang="tr-TR" dirty="0" smtClean="0"/>
              <a:t>tekrar eden ölçüm yada hesaplamaların dağılımı</a:t>
            </a:r>
          </a:p>
        </p:txBody>
      </p:sp>
      <p:pic>
        <p:nvPicPr>
          <p:cNvPr id="4098" name="Picture 2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6" y="3326521"/>
            <a:ext cx="5016499" cy="334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678" y="255229"/>
            <a:ext cx="2005758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8367" y="1118287"/>
            <a:ext cx="10972800" cy="1066800"/>
          </a:xfrm>
        </p:spPr>
        <p:txBody>
          <a:bodyPr rtlCol="0"/>
          <a:lstStyle/>
          <a:p>
            <a:r>
              <a:rPr lang="tr-TR" dirty="0" smtClean="0"/>
              <a:t>Ders 1.2: HATA ve HATA BİRİKİMİ</a:t>
            </a:r>
            <a:endParaRPr lang="tr-TR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169639"/>
              </p:ext>
            </p:extLst>
          </p:nvPr>
        </p:nvGraphicFramePr>
        <p:xfrm>
          <a:off x="131805" y="2152011"/>
          <a:ext cx="3855308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Diyagram 7"/>
              <p:cNvGraphicFramePr/>
              <p:nvPr>
                <p:extLst>
                  <p:ext uri="{D42A27DB-BD31-4B8C-83A1-F6EECF244321}">
                    <p14:modId xmlns:p14="http://schemas.microsoft.com/office/powerpoint/2010/main" val="2838213283"/>
                  </p:ext>
                </p:extLst>
              </p:nvPr>
            </p:nvGraphicFramePr>
            <p:xfrm>
              <a:off x="3251200" y="2243920"/>
              <a:ext cx="4442940" cy="406239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Choice>
        <mc:Fallback xmlns="">
          <p:graphicFrame>
            <p:nvGraphicFramePr>
              <p:cNvPr id="8" name="Diyagram 7"/>
              <p:cNvGraphicFramePr/>
              <p:nvPr>
                <p:extLst>
                  <p:ext uri="{D42A27DB-BD31-4B8C-83A1-F6EECF244321}">
                    <p14:modId xmlns:p14="http://schemas.microsoft.com/office/powerpoint/2010/main" val="2838213283"/>
                  </p:ext>
                </p:extLst>
              </p:nvPr>
            </p:nvGraphicFramePr>
            <p:xfrm>
              <a:off x="3251200" y="2243920"/>
              <a:ext cx="4442940" cy="406239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14" r:qs="rId15" r:cs="rId16"/>
              </a:graphicData>
            </a:graphic>
          </p:graphicFrame>
        </mc:Fallback>
      </mc:AlternateContent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749696"/>
              </p:ext>
            </p:extLst>
          </p:nvPr>
        </p:nvGraphicFramePr>
        <p:xfrm>
          <a:off x="7694140" y="3008141"/>
          <a:ext cx="4314084" cy="1581369"/>
        </p:xfrm>
        <a:graphic>
          <a:graphicData uri="http://schemas.openxmlformats.org/drawingml/2006/table">
            <a:tbl>
              <a:tblPr/>
              <a:tblGrid>
                <a:gridCol w="1438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974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p</a:t>
                      </a:r>
                      <a:r>
                        <a:rPr lang="tr-T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=?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1/3=?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974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974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473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3,14159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1,41421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0,33333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974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3,1415926536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1,4142135624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0,3333333333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"/>
              <p:cNvSpPr txBox="1"/>
              <p:nvPr/>
            </p:nvSpPr>
            <p:spPr>
              <a:xfrm>
                <a:off x="9027640" y="3027192"/>
                <a:ext cx="406400" cy="19526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tr-TR" sz="1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11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tr-TR" sz="11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tr-TR" sz="11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640" y="3027192"/>
                <a:ext cx="406400" cy="195262"/>
              </a:xfrm>
              <a:prstGeom prst="rect">
                <a:avLst/>
              </a:prstGeom>
              <a:blipFill rotWithShape="0">
                <a:blip r:embed="rId17"/>
                <a:stretch>
                  <a:fillRect r="-7463" b="-312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85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dirty="0" smtClean="0"/>
              <a:t>Ders 1.2: HATA ve HATA BİRİKİMİ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/>
              </a:bodyPr>
              <a:lstStyle/>
              <a:p>
                <a:r>
                  <a:rPr lang="tr-TR" b="1" dirty="0" smtClean="0"/>
                  <a:t>K</a:t>
                </a:r>
                <a:r>
                  <a:rPr lang="tr-TR" sz="2800" b="1" dirty="0" smtClean="0"/>
                  <a:t>esme </a:t>
                </a:r>
                <a:r>
                  <a:rPr lang="tr-TR" b="1" dirty="0" smtClean="0"/>
                  <a:t>H</a:t>
                </a:r>
                <a:r>
                  <a:rPr lang="tr-TR" sz="2800" b="1" dirty="0" smtClean="0"/>
                  <a:t>atası (</a:t>
                </a:r>
                <a:r>
                  <a:rPr lang="tr-TR" b="1" dirty="0" err="1" smtClean="0"/>
                  <a:t>T</a:t>
                </a:r>
                <a:r>
                  <a:rPr lang="tr-TR" sz="2800" b="1" dirty="0" err="1" smtClean="0"/>
                  <a:t>runcation</a:t>
                </a:r>
                <a:r>
                  <a:rPr lang="tr-TR" sz="2800" b="1" dirty="0" smtClean="0"/>
                  <a:t> </a:t>
                </a:r>
                <a:r>
                  <a:rPr lang="tr-TR" b="1" dirty="0" err="1" smtClean="0"/>
                  <a:t>E</a:t>
                </a:r>
                <a:r>
                  <a:rPr lang="tr-TR" sz="2800" b="1" dirty="0" err="1" smtClean="0"/>
                  <a:t>rror</a:t>
                </a:r>
                <a:r>
                  <a:rPr lang="tr-TR" sz="2800" b="1" dirty="0" smtClean="0"/>
                  <a:t>) </a:t>
                </a:r>
                <a:r>
                  <a:rPr lang="tr-TR" sz="2800" dirty="0" smtClean="0"/>
                  <a:t>matematiksel büyüklükler veya işlemlerin tam değeri için bazen sonsuz sayıda terim kullanmak gerekir oysa pratikte sonlu sayıda terimle hesaplama yapılır. Örneğin sin(x).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func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0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−…=</m:t>
                      </m:r>
                      <m:nary>
                        <m:naryPr>
                          <m:chr m:val="∑"/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tr-TR" sz="2600" dirty="0" smtClean="0"/>
              </a:p>
              <a:p>
                <a:pPr marL="411480" lvl="1" indent="0">
                  <a:buNone/>
                </a:pPr>
                <a:r>
                  <a:rPr lang="tr-TR" dirty="0" smtClean="0"/>
                  <a:t>Hata sınırımız ölçüsünde sonlu sayıda m adet terim kullanarak hesaplama yaparız. Böylece kesme hatası denilen hata ortaya çıkar.</a:t>
                </a:r>
                <a:endParaRPr lang="tr-TR" sz="26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381" r="-110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13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dirty="0" smtClean="0"/>
              <a:t>Ders 1.2: HATA ve HATA BİRİKİMİ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2249424"/>
            <a:ext cx="10972800" cy="1494673"/>
          </a:xfrm>
        </p:spPr>
        <p:txBody>
          <a:bodyPr rtlCol="0">
            <a:normAutofit/>
          </a:bodyPr>
          <a:lstStyle/>
          <a:p>
            <a:pPr marL="365760" lvl="1" indent="-256032">
              <a:buClr>
                <a:schemeClr val="accent3">
                  <a:lumMod val="75000"/>
                </a:schemeClr>
              </a:buClr>
              <a:buFont typeface="Georgia"/>
              <a:buChar char="•"/>
            </a:pPr>
            <a:r>
              <a:rPr lang="tr-TR" sz="2800" b="1" dirty="0" smtClean="0"/>
              <a:t>Yuvarlatma </a:t>
            </a:r>
            <a:r>
              <a:rPr lang="tr-TR" sz="2800" b="1" dirty="0"/>
              <a:t>H</a:t>
            </a:r>
            <a:r>
              <a:rPr lang="tr-TR" sz="2800" b="1" dirty="0" smtClean="0"/>
              <a:t>atası (</a:t>
            </a:r>
            <a:r>
              <a:rPr lang="tr-TR" sz="2800" b="1" dirty="0" err="1"/>
              <a:t>R</a:t>
            </a:r>
            <a:r>
              <a:rPr lang="tr-TR" sz="2800" b="1" dirty="0" err="1" smtClean="0"/>
              <a:t>ound-off</a:t>
            </a:r>
            <a:r>
              <a:rPr lang="tr-TR" sz="2800" b="1" dirty="0" smtClean="0"/>
              <a:t> </a:t>
            </a:r>
            <a:r>
              <a:rPr lang="tr-TR" sz="2800" b="1" dirty="0" err="1"/>
              <a:t>E</a:t>
            </a:r>
            <a:r>
              <a:rPr lang="tr-TR" sz="2800" b="1" dirty="0" err="1" smtClean="0"/>
              <a:t>rror</a:t>
            </a:r>
            <a:r>
              <a:rPr lang="tr-TR" sz="2800" b="1" dirty="0"/>
              <a:t>)</a:t>
            </a:r>
            <a:r>
              <a:rPr lang="tr-TR" sz="2800" dirty="0"/>
              <a:t> </a:t>
            </a:r>
            <a:r>
              <a:rPr lang="tr-TR" sz="2800" dirty="0" smtClean="0"/>
              <a:t>bilgisayarda kullanılacak virgülden sonraki sayı kısıtlamasına bağlı olarak ortaya çıkan hatadır. Daha önce de belirttiğimiz gibi bazı sayıların kesin değeri yoktur. </a:t>
            </a: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794775295"/>
              </p:ext>
            </p:extLst>
          </p:nvPr>
        </p:nvGraphicFramePr>
        <p:xfrm>
          <a:off x="536824" y="3783721"/>
          <a:ext cx="8434173" cy="1356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528036618"/>
              </p:ext>
            </p:extLst>
          </p:nvPr>
        </p:nvGraphicFramePr>
        <p:xfrm>
          <a:off x="2872250" y="5180034"/>
          <a:ext cx="8434173" cy="1356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1411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dirty="0" smtClean="0"/>
              <a:t>Ders 1.2: HATA ve HATA BİRİKİMİ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3400906"/>
                <a:ext cx="10972800" cy="3323451"/>
              </a:xfrm>
            </p:spPr>
            <p:txBody>
              <a:bodyPr rtlCol="0">
                <a:normAutofit fontScale="92500" lnSpcReduction="20000"/>
              </a:bodyPr>
              <a:lstStyle/>
              <a:p>
                <a:pPr marL="109728" lvl="1" indent="0">
                  <a:buClr>
                    <a:schemeClr val="accent3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𝑀𝑢𝑡𝑙𝑎𝑘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𝐻𝑎𝑡𝑎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𝐺𝑒𝑟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𝑒𝑘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𝐷𝑒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𝑒𝑟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𝑌𝑎𝑘𝚤𝑛𝑠𝑎𝑘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𝐷𝑒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𝑒𝑟</m:t>
                      </m:r>
                    </m:oMath>
                  </m:oMathPara>
                </a14:m>
                <a:endParaRPr lang="tr-TR" sz="2800" b="0" dirty="0" smtClean="0"/>
              </a:p>
              <a:p>
                <a:pPr marL="109728" lvl="1" indent="0">
                  <a:buClr>
                    <a:schemeClr val="accent3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𝑂𝑟𝑎𝑛𝑠𝑎𝑙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𝐵𝑎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𝚤𝑙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𝐻𝑎𝑡𝑎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=%</m:t>
                      </m:r>
                      <m:sSub>
                        <m:sSub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tr-TR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𝐺𝑒𝑟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𝑒𝑘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𝐷𝑒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𝑒𝑟</m:t>
                          </m:r>
                        </m:den>
                      </m:f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tr-TR" sz="2800" b="0" dirty="0" smtClean="0"/>
              </a:p>
              <a:p>
                <a:pPr marL="109728" lvl="1" indent="0">
                  <a:buClr>
                    <a:schemeClr val="accent3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𝑌𝑎𝑘𝑙𝑎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ş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𝚤𝑘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𝐵𝑎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𝚤𝑙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𝐻𝑎𝑡𝑎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=%</m:t>
                      </m:r>
                      <m:sSub>
                        <m:sSub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𝑆𝑜𝑛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𝑌𝑎𝑘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𝐷𝑒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ğ.−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𝐵𝑖𝑟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 Ö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𝑛𝑐𝑒𝑘𝑖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𝑌𝑎𝑘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𝐷𝑒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ğ.</m:t>
                          </m:r>
                        </m:num>
                        <m:den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𝐵𝑖𝑟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 Ö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𝑛𝑐𝑒𝑘𝑖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𝑌𝑎𝑘𝑙𝑎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ş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𝚤𝑘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𝐷𝑒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𝑒𝑟</m:t>
                          </m:r>
                        </m:den>
                      </m:f>
                      <m:r>
                        <a:rPr lang="tr-T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tr-TR" sz="2800" b="0" dirty="0" smtClean="0"/>
              </a:p>
              <a:p>
                <a:pPr marL="109728" lvl="1" indent="0">
                  <a:buClr>
                    <a:schemeClr val="accent3">
                      <a:lumMod val="75000"/>
                    </a:schemeClr>
                  </a:buClr>
                  <a:buNone/>
                </a:pPr>
                <a:r>
                  <a:rPr lang="tr-TR" sz="3100" dirty="0" smtClean="0"/>
                  <a:t>İşlemler yaklaşık bağıl hata düzeyi önceden belirlenmiş hata tolerans bandının altına inene kadar tekrarlanır. Hata  tolerans bandı, üzerine çalışılan probleme özgü mühendis tarafından belirlenir.</a:t>
                </a:r>
                <a:endParaRPr lang="tr-TR" sz="3100" b="0" dirty="0" smtClean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3400906"/>
                <a:ext cx="10972800" cy="3323451"/>
              </a:xfrm>
              <a:blipFill>
                <a:blip r:embed="rId3"/>
                <a:stretch>
                  <a:fillRect l="-167" b="-403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125318933"/>
              </p:ext>
            </p:extLst>
          </p:nvPr>
        </p:nvGraphicFramePr>
        <p:xfrm>
          <a:off x="252618" y="1967277"/>
          <a:ext cx="8434173" cy="1356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6784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525162"/>
            <a:ext cx="10972800" cy="1066800"/>
          </a:xfrm>
        </p:spPr>
        <p:txBody>
          <a:bodyPr rtlCol="0"/>
          <a:lstStyle/>
          <a:p>
            <a:r>
              <a:rPr lang="tr-TR" dirty="0" smtClean="0"/>
              <a:t>Ders 1.2: HATA ve HATA BİRİKİMİ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22174"/>
                <a:ext cx="10972800" cy="1680518"/>
              </a:xfrm>
            </p:spPr>
            <p:txBody>
              <a:bodyPr rtlCol="0">
                <a:normAutofit fontScale="70000" lnSpcReduction="20000"/>
              </a:bodyPr>
              <a:lstStyle/>
              <a:p>
                <a:pPr marL="109728" lvl="1" indent="0">
                  <a:buClr>
                    <a:schemeClr val="accent3">
                      <a:lumMod val="75000"/>
                    </a:schemeClr>
                  </a:buClr>
                  <a:buNone/>
                </a:pPr>
                <a:r>
                  <a:rPr lang="tr-TR" sz="2800" dirty="0" smtClean="0"/>
                  <a:t>Örnek:</a:t>
                </a:r>
              </a:p>
              <a:p>
                <a:pPr marL="109728" lvl="1" indent="0">
                  <a:buClr>
                    <a:schemeClr val="accent3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func>
                      <m:r>
                        <a:rPr lang="tr-TR" sz="2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num>
                        <m:den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−…=</m:t>
                      </m:r>
                      <m:nary>
                        <m:naryPr>
                          <m:chr m:val="∑"/>
                          <m:ctrlP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f>
                            <m:fPr>
                              <m:ctrlP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tr-TR" sz="2800" b="0" dirty="0" smtClean="0"/>
              </a:p>
              <a:p>
                <a:pPr marL="109728" lvl="1" indent="0">
                  <a:buClr>
                    <a:schemeClr val="accent3">
                      <a:lumMod val="75000"/>
                    </a:schemeClr>
                  </a:buClr>
                  <a:buNone/>
                </a:pPr>
                <a:r>
                  <a:rPr lang="tr-TR" sz="2800" dirty="0" smtClean="0"/>
                  <a:t>Değerini </a:t>
                </a:r>
                <a14:m>
                  <m:oMath xmlns:m="http://schemas.openxmlformats.org/officeDocument/2006/math">
                    <m:r>
                      <a:rPr lang="tr-TR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tr-TR" sz="2800" i="1" dirty="0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tr-TR" sz="2800" dirty="0" smtClean="0"/>
                  <a:t> için hesaplayınız. Her adım için oransal bağıl hata ve yaklaşık bağıl hatayı bulunuz.</a:t>
                </a:r>
                <a:endParaRPr lang="tr-TR" sz="2800" b="0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22174"/>
                <a:ext cx="10972800" cy="1680518"/>
              </a:xfrm>
              <a:blipFill rotWithShape="0">
                <a:blip r:embed="rId4"/>
                <a:stretch>
                  <a:fillRect t="-54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167306"/>
              </p:ext>
            </p:extLst>
          </p:nvPr>
        </p:nvGraphicFramePr>
        <p:xfrm>
          <a:off x="2026765" y="2855784"/>
          <a:ext cx="7824788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Çalışma Sayfası" r:id="rId5" imgW="5429274" imgH="3705239" progId="Excel.Sheet.8">
                  <p:embed/>
                </p:oleObj>
              </mc:Choice>
              <mc:Fallback>
                <p:oleObj name="Çalışma Sayfası" r:id="rId5" imgW="5429274" imgH="370523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26765" y="2855784"/>
                        <a:ext cx="7824788" cy="370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486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525162"/>
            <a:ext cx="10972800" cy="1066800"/>
          </a:xfrm>
        </p:spPr>
        <p:txBody>
          <a:bodyPr rtlCol="0"/>
          <a:lstStyle/>
          <a:p>
            <a:r>
              <a:rPr lang="tr-TR" dirty="0" smtClean="0"/>
              <a:t>Ders 1.2: HATA ve HATA BİRİKİMİ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22174"/>
                <a:ext cx="10972800" cy="1680518"/>
              </a:xfrm>
            </p:spPr>
            <p:txBody>
              <a:bodyPr rtlCol="0">
                <a:normAutofit fontScale="70000" lnSpcReduction="20000"/>
              </a:bodyPr>
              <a:lstStyle/>
              <a:p>
                <a:pPr marL="109728" lvl="1" indent="0">
                  <a:buClr>
                    <a:schemeClr val="accent3">
                      <a:lumMod val="75000"/>
                    </a:schemeClr>
                  </a:buClr>
                  <a:buNone/>
                </a:pPr>
                <a:r>
                  <a:rPr lang="tr-TR" sz="2800" dirty="0" smtClean="0"/>
                  <a:t>Örnek:</a:t>
                </a:r>
              </a:p>
              <a:p>
                <a:pPr marL="109728" lvl="1" indent="0">
                  <a:buClr>
                    <a:schemeClr val="accent3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fName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func>
                      <m:r>
                        <a:rPr lang="tr-TR" sz="2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…=</m:t>
                      </m:r>
                      <m:nary>
                        <m:naryPr>
                          <m:chr m:val="∑"/>
                          <m:ctrlP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tr-TR" sz="2800" b="0" dirty="0" smtClean="0"/>
              </a:p>
              <a:p>
                <a:pPr marL="109728" lvl="1" indent="0">
                  <a:buClr>
                    <a:schemeClr val="accent3">
                      <a:lumMod val="75000"/>
                    </a:schemeClr>
                  </a:buClr>
                  <a:buNone/>
                </a:pPr>
                <a:r>
                  <a:rPr lang="tr-TR" sz="2800" dirty="0" smtClean="0"/>
                  <a:t>Değerini </a:t>
                </a:r>
                <a14:m>
                  <m:oMath xmlns:m="http://schemas.openxmlformats.org/officeDocument/2006/math">
                    <m:r>
                      <a:rPr lang="tr-TR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800" i="1" dirty="0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tr-TR" sz="2800" dirty="0" smtClean="0"/>
                  <a:t> için hesaplayınız. Her adım için oransal bağıl hata ve yaklaşık bağıl hatayı bulunuz.</a:t>
                </a:r>
                <a:endParaRPr lang="tr-TR" sz="2800" b="0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22174"/>
                <a:ext cx="10972800" cy="1680518"/>
              </a:xfrm>
              <a:blipFill rotWithShape="0">
                <a:blip r:embed="rId4"/>
                <a:stretch>
                  <a:fillRect t="-54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987460"/>
              </p:ext>
            </p:extLst>
          </p:nvPr>
        </p:nvGraphicFramePr>
        <p:xfrm>
          <a:off x="2027238" y="2855913"/>
          <a:ext cx="7948612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Çalışma Sayfası" r:id="rId5" imgW="5515155" imgH="3733644" progId="Excel.Sheet.8">
                  <p:embed/>
                </p:oleObj>
              </mc:Choice>
              <mc:Fallback>
                <p:oleObj name="Çalışma Sayfası" r:id="rId5" imgW="5515155" imgH="373364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27238" y="2855913"/>
                        <a:ext cx="7948612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6500" y="2705100"/>
            <a:ext cx="1800000" cy="18000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0058400" y="4505100"/>
            <a:ext cx="2000250" cy="923330"/>
          </a:xfrm>
          <a:prstGeom prst="rect">
            <a:avLst/>
          </a:prstGeom>
          <a:gradFill flip="none" rotWithShape="1">
            <a:path path="shap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Kesme Hatalarını Tahmin Edebilir miyiz?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49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Kesme Hataları ve Taylor Serileri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tr-TR" dirty="0" smtClean="0"/>
                  <a:t>Hatırlatma: Kesme Hataları, tam matematiksel prosedür yerine yaklaşık değerlerin kullanılmasına bağlı olarak ortaya çıkmaktadır. Örneğin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11480" lvl="1" indent="0">
                  <a:buNone/>
                </a:pPr>
                <a:r>
                  <a:rPr lang="tr-TR" dirty="0" smtClean="0"/>
                  <a:t>Bu  ifade, türevin gerçek değerine bir yakınsamadır ve sadece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dirty="0" smtClean="0"/>
                  <a:t> bir çizgi ifade ediyorsa tam olarak doğrudur.</a:t>
                </a:r>
              </a:p>
              <a:p>
                <a:r>
                  <a:rPr lang="tr-TR" dirty="0" smtClean="0"/>
                  <a:t>Taylor serileri, kesme hatalarını ifade etmek konusunda iyi örneklerdir</a:t>
                </a:r>
                <a:r>
                  <a:rPr lang="en-US" dirty="0" smtClean="0"/>
                  <a:t>.</a:t>
                </a:r>
                <a:r>
                  <a:rPr lang="tr-TR" dirty="0" smtClean="0"/>
                  <a:t> Örneğin,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func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−…=</m:t>
                      </m:r>
                      <m:nary>
                        <m:naryPr>
                          <m:chr m:val="∑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fName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=1+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func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−…=</m:t>
                      </m:r>
                      <m:nary>
                        <m:naryPr>
                          <m:chr m:val="∑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12" t="-2661" r="-173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16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Ders Değerlendirme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>
              <a:buClr>
                <a:schemeClr val="accent3">
                  <a:lumMod val="75000"/>
                </a:schemeClr>
              </a:buClr>
              <a:buFont typeface="Georgia"/>
              <a:buChar char="•"/>
            </a:pPr>
            <a:r>
              <a:rPr lang="tr-TR" sz="2800" dirty="0" smtClean="0"/>
              <a:t>Ödevler %40</a:t>
            </a:r>
            <a:r>
              <a:rPr lang="tr-TR" sz="2800" dirty="0"/>
              <a:t>, </a:t>
            </a:r>
            <a:r>
              <a:rPr lang="tr-TR" sz="2800" dirty="0" smtClean="0"/>
              <a:t>Ara </a:t>
            </a:r>
            <a:r>
              <a:rPr lang="tr-TR" sz="2800" dirty="0"/>
              <a:t>Sınav %20 olarak yıl içi ortalamayı etkiyecektir (Toplam </a:t>
            </a:r>
            <a:r>
              <a:rPr lang="tr-TR" sz="2800" dirty="0" smtClean="0"/>
              <a:t>%60</a:t>
            </a:r>
            <a:r>
              <a:rPr lang="tr-TR" sz="2800" dirty="0"/>
              <a:t>)</a:t>
            </a:r>
          </a:p>
          <a:p>
            <a:pPr marL="365760" lvl="1" indent="-256032">
              <a:buClr>
                <a:schemeClr val="accent3">
                  <a:lumMod val="75000"/>
                </a:schemeClr>
              </a:buClr>
              <a:buFont typeface="Georgia"/>
              <a:buChar char="•"/>
            </a:pPr>
            <a:r>
              <a:rPr lang="tr-TR" sz="2800" dirty="0"/>
              <a:t>Yıl sonu sınavı tüm dönemi kapsayan sorulardan oluşacak ve ağırlığı </a:t>
            </a:r>
            <a:r>
              <a:rPr lang="tr-TR" sz="2800" dirty="0" smtClean="0"/>
              <a:t>%40 </a:t>
            </a:r>
            <a:r>
              <a:rPr lang="tr-TR" sz="2800" dirty="0"/>
              <a:t>olacaktır</a:t>
            </a:r>
            <a:r>
              <a:rPr lang="tr-TR" sz="2800" dirty="0" smtClean="0"/>
              <a:t>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11728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729" y="632012"/>
            <a:ext cx="10972800" cy="1066800"/>
          </a:xfrm>
        </p:spPr>
        <p:txBody>
          <a:bodyPr/>
          <a:lstStyle/>
          <a:p>
            <a:r>
              <a:rPr lang="tr-TR" dirty="0" smtClean="0"/>
              <a:t>Taylor Serileri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828800"/>
            <a:ext cx="11344835" cy="47457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tr-TR" dirty="0" smtClean="0"/>
              <a:t>Taylor serileri, bir fonksiyonun herhangi bir noktadaki değerini, fonksiyonun başka bir noktadaki değeri ve bu başka noktadaki türevleri bilindiğinde tahmin etmemizi mümkün kılar</a:t>
            </a:r>
            <a:r>
              <a:rPr lang="tr-TR" dirty="0" smtClean="0"/>
              <a:t>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20101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729" y="632012"/>
            <a:ext cx="10972800" cy="1066800"/>
          </a:xfrm>
        </p:spPr>
        <p:txBody>
          <a:bodyPr/>
          <a:lstStyle/>
          <a:p>
            <a:r>
              <a:rPr lang="tr-TR" dirty="0" smtClean="0"/>
              <a:t>Taylor Serileri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828800"/>
                <a:ext cx="11344835" cy="4745736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Taylor </a:t>
                </a:r>
                <a:r>
                  <a:rPr lang="tr-TR" dirty="0" smtClean="0"/>
                  <a:t>Teoremi: Eğer bir fonksiyonun </a:t>
                </a:r>
                <a:r>
                  <a:rPr lang="tr-TR" dirty="0"/>
                  <a:t>‘a</a:t>
                </a:r>
                <a:r>
                  <a:rPr lang="tr-TR" dirty="0" smtClean="0"/>
                  <a:t>’ için aldığı değer ve ilk (n+1) türev değerleri </a:t>
                </a:r>
                <a:r>
                  <a:rPr lang="tr-TR" dirty="0"/>
                  <a:t>biliniyor </a:t>
                </a:r>
                <a:r>
                  <a:rPr lang="tr-TR" dirty="0" smtClean="0"/>
                  <a:t>ve fonksiyon </a:t>
                </a:r>
                <a:r>
                  <a:rPr lang="tr-TR" dirty="0" smtClean="0"/>
                  <a:t>‘a’ ve ‘x’ aralığında sürekli ise, fonksiyonun x’deki değeri bulunabilir.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′′(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′′′(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tr-TR" sz="22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sz="2200" dirty="0" smtClean="0"/>
              </a:p>
              <a:p>
                <a:pPr marL="109728" indent="0">
                  <a:buNone/>
                </a:pPr>
                <a:r>
                  <a:rPr lang="tr-TR" dirty="0"/>
                  <a:t>Burada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/>
                  <a:t>’e kalıntı terimi denir ve aşağıdaki şekilde ifade edilir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tr-TR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sz="22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f>
                            <m:fPr>
                              <m:ctrlP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sz="2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tr-TR" sz="2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tr-TR" sz="2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tr-TR" sz="2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sz="2200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tr-TR" sz="2200" b="0" dirty="0" smtClean="0"/>
              </a:p>
              <a:p>
                <a:pPr marL="109728" indent="0">
                  <a:buNone/>
                </a:pPr>
                <a:r>
                  <a:rPr lang="tr-TR" dirty="0"/>
                  <a:t>t yapay (</a:t>
                </a:r>
                <a:r>
                  <a:rPr lang="tr-TR" b="1" dirty="0" err="1"/>
                  <a:t>dummy</a:t>
                </a:r>
                <a:r>
                  <a:rPr lang="tr-TR" b="1" dirty="0"/>
                  <a:t> </a:t>
                </a:r>
                <a:r>
                  <a:rPr lang="tr-TR" b="1" dirty="0" err="1"/>
                  <a:t>variable</a:t>
                </a:r>
                <a:r>
                  <a:rPr lang="tr-TR" dirty="0"/>
                  <a:t>) değişkendir.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828800"/>
                <a:ext cx="11344835" cy="4745736"/>
              </a:xfrm>
              <a:blipFill>
                <a:blip r:embed="rId3"/>
                <a:stretch>
                  <a:fillRect l="-107" t="-11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85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729" y="632012"/>
            <a:ext cx="10972800" cy="1066800"/>
          </a:xfrm>
        </p:spPr>
        <p:txBody>
          <a:bodyPr/>
          <a:lstStyle/>
          <a:p>
            <a:r>
              <a:rPr lang="tr-TR" dirty="0" smtClean="0"/>
              <a:t>Taylor Serileri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828800"/>
                <a:ext cx="11344835" cy="4745736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Yukarıdaki Taylor açılımındaki kalıntı terimi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 smtClean="0"/>
                  <a:t> ihmal edilir ise,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tr-TR" sz="22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tr-TR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′′(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′′′(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2200" i="1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tr-TR" sz="220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tr-TR" dirty="0" smtClean="0"/>
                  <a:t>Halini alır ve bu ifade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fonksiyonuna </a:t>
                </a:r>
                <a:r>
                  <a:rPr lang="tr-TR" dirty="0"/>
                  <a:t>T</a:t>
                </a:r>
                <a:r>
                  <a:rPr lang="tr-TR" dirty="0" smtClean="0"/>
                  <a:t>aylor polinom yaklaşımı olarak adlandırılır. </a:t>
                </a:r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Teorem </a:t>
                </a:r>
                <a:r>
                  <a:rPr lang="tr-TR" dirty="0" smtClean="0"/>
                  <a:t>herhangi bir  düzgün fonksiyonun </a:t>
                </a:r>
                <a:r>
                  <a:rPr lang="tr-TR" dirty="0"/>
                  <a:t>T</a:t>
                </a:r>
                <a:r>
                  <a:rPr lang="tr-TR" dirty="0" smtClean="0"/>
                  <a:t>aylor serisi yaklaşımı ile ifade edilebileceğini iddia etmektedir.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828800"/>
                <a:ext cx="11344835" cy="4745736"/>
              </a:xfrm>
              <a:blipFill>
                <a:blip r:embed="rId3"/>
                <a:stretch>
                  <a:fillRect l="-107" t="-11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1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729" y="632012"/>
            <a:ext cx="10972800" cy="1066800"/>
          </a:xfrm>
        </p:spPr>
        <p:txBody>
          <a:bodyPr/>
          <a:lstStyle/>
          <a:p>
            <a:r>
              <a:rPr lang="tr-TR" dirty="0" smtClean="0"/>
              <a:t>Taylor Serileri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828800"/>
                <a:ext cx="11344835" cy="4745736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 smtClean="0"/>
                  <a:t>’in diğer bir formu integral orta değer teoremi kullanılarak türetilebilmektedir.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</m:d>
                  </m:oMath>
                </a14:m>
                <a:r>
                  <a:rPr lang="tr-TR" dirty="0" smtClean="0"/>
                  <a:t>, ‘a’ ve ‘x’ arasında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tr-TR" dirty="0" smtClean="0"/>
                  <a:t> fonksiyonunun ortalama değeridir. Bu bilgiye göre Taylor serisi açılımını yeniden yazarsak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828800"/>
                <a:ext cx="11344835" cy="4745736"/>
              </a:xfrm>
              <a:blipFill>
                <a:blip r:embed="rId3"/>
                <a:stretch>
                  <a:fillRect l="-107" t="-11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6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729" y="632012"/>
            <a:ext cx="10972800" cy="1066800"/>
          </a:xfrm>
        </p:spPr>
        <p:txBody>
          <a:bodyPr/>
          <a:lstStyle/>
          <a:p>
            <a:r>
              <a:rPr lang="tr-TR" dirty="0" smtClean="0"/>
              <a:t>Taylor Serileri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828800"/>
                <a:ext cx="11344835" cy="4745736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′′(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′′′(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sz="220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tr-TR" dirty="0" smtClean="0"/>
                  <a:t>halini alır ve 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 smtClean="0"/>
                  <a:t> ifadesi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𝜁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tr-TR" dirty="0" smtClean="0"/>
                  <a:t> 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r-TR" dirty="0" smtClean="0"/>
                  <a:t> Adım büyüklüğü</a:t>
                </a:r>
              </a:p>
              <a:p>
                <a:r>
                  <a:rPr lang="tr-TR" dirty="0" smtClean="0"/>
                  <a:t>Genelde, n. dereceden TS açılımı n. dereceden </a:t>
                </a:r>
                <a:r>
                  <a:rPr lang="tr-TR" dirty="0" err="1" smtClean="0"/>
                  <a:t>polinom</a:t>
                </a:r>
                <a:r>
                  <a:rPr lang="tr-TR" dirty="0" smtClean="0"/>
                  <a:t> olarak açılabilir.</a:t>
                </a:r>
              </a:p>
              <a:p>
                <a:r>
                  <a:rPr lang="tr-TR" dirty="0" smtClean="0"/>
                  <a:t>Türevlenebilir </a:t>
                </a:r>
                <a:r>
                  <a:rPr lang="tr-TR" dirty="0" smtClean="0"/>
                  <a:t>ve sürekli fonksiyonlar için genellikle yakınsama daha çok terim kullanıldığında ve h küçük seçildiğinde daha iyi olur.</a:t>
                </a:r>
              </a:p>
              <a:p>
                <a:r>
                  <a:rPr lang="tr-TR" dirty="0" smtClean="0"/>
                  <a:t>Sonlu sayıda terim tam değeri üretemez ancak pratik amaçlar için sonlu sayıda terim yeterli olacaktır</a:t>
                </a:r>
                <a:r>
                  <a:rPr lang="tr-TR" dirty="0" smtClean="0"/>
                  <a:t>.</a:t>
                </a:r>
                <a:endParaRPr lang="tr-T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828800"/>
                <a:ext cx="11344835" cy="4745736"/>
              </a:xfrm>
              <a:blipFill>
                <a:blip r:embed="rId3"/>
                <a:stretch>
                  <a:fillRect l="-10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1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729" y="632012"/>
            <a:ext cx="10972800" cy="1066800"/>
          </a:xfrm>
        </p:spPr>
        <p:txBody>
          <a:bodyPr/>
          <a:lstStyle/>
          <a:p>
            <a:r>
              <a:rPr lang="tr-TR" dirty="0" smtClean="0"/>
              <a:t>Taylor Serileri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828800"/>
                <a:ext cx="11344835" cy="4745736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Gerçek </a:t>
                </a:r>
                <a:r>
                  <a:rPr lang="tr-TR" dirty="0" smtClean="0"/>
                  <a:t>değere yeterince yakın değer elde etmek için kaç tane terime gerek olduğu kalıntı terimi kullanılarak bulunabilir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r>
                      <a:rPr lang="tr-T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 smtClean="0"/>
                  <a:t> arasında bilinmeyen bir terimdir.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tr-TR" dirty="0" smtClean="0"/>
                  <a:t>, bilinse bile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tr-TR" dirty="0" smtClean="0"/>
                  <a:t> fonksiyonu bilinmezdir. Bu nedenle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 smtClean="0"/>
                  <a:t> hesaplanamaz, fakat h kontrol edilebildiği için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 smtClean="0"/>
                  <a:t>’in büyüklük derecesi tahmin edilebilir.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endParaRPr lang="tr-TR" b="0" dirty="0" smtClean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r>
                  <a:rPr lang="tr-TR" dirty="0" smtClean="0"/>
                  <a:t>  ifadesi </a:t>
                </a:r>
                <a:r>
                  <a:rPr lang="tr-TR" dirty="0"/>
                  <a:t>k</a:t>
                </a:r>
                <a:r>
                  <a:rPr lang="tr-TR" dirty="0" smtClean="0"/>
                  <a:t>esme hatasının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tr-TR" dirty="0" smtClean="0"/>
                  <a:t> düzeyinde olduğunu göstermek için kullanılır.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828800"/>
                <a:ext cx="11344835" cy="4745736"/>
              </a:xfrm>
              <a:blipFill>
                <a:blip r:embed="rId3"/>
                <a:stretch>
                  <a:fillRect l="-107" t="-11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74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729" y="632012"/>
            <a:ext cx="10972800" cy="1066800"/>
          </a:xfrm>
        </p:spPr>
        <p:txBody>
          <a:bodyPr/>
          <a:lstStyle/>
          <a:p>
            <a:r>
              <a:rPr lang="tr-TR" dirty="0" smtClean="0"/>
              <a:t>Taylor Serileri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828800"/>
                <a:ext cx="11344835" cy="4745736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b="0" dirty="0" smtClean="0"/>
                  <a:t>Eğer hata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tr-TR" b="0" dirty="0" smtClean="0"/>
                  <a:t> ise adım büyüklüğünü yarıya indirmek hatayı yarıya indirir.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Eğer hata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tr-TR" dirty="0" smtClean="0"/>
                  <a:t> ise adım büyüklüğünü yarıya indirmek hatayı </a:t>
                </a:r>
                <a:r>
                  <a:rPr lang="tr-TR" dirty="0" smtClean="0"/>
                  <a:t>dörtte </a:t>
                </a:r>
                <a:r>
                  <a:rPr lang="tr-TR" dirty="0" smtClean="0"/>
                  <a:t>bir oranında azaltır.  </a:t>
                </a:r>
              </a:p>
              <a:p>
                <a:r>
                  <a:rPr lang="tr-TR" dirty="0" smtClean="0"/>
                  <a:t>Kesme </a:t>
                </a:r>
                <a:r>
                  <a:rPr lang="tr-TR" dirty="0" smtClean="0"/>
                  <a:t>hatası, Taylor Serisinde terim </a:t>
                </a:r>
                <a:r>
                  <a:rPr lang="tr-TR" dirty="0" smtClean="0"/>
                  <a:t>sayısını artırarak azaltılabilir.</a:t>
                </a:r>
              </a:p>
              <a:p>
                <a:r>
                  <a:rPr lang="tr-TR" dirty="0" smtClean="0"/>
                  <a:t>Eğer h yeterince küçükse, hataya en yüksek katkı en düşük dereceli terimden geldiğinden, az sayıda terim ile yeterli güvenilirlikte tahmin elde edilebilir.</a:t>
                </a:r>
              </a:p>
              <a:p>
                <a:pPr marL="109728" indent="0">
                  <a:buNone/>
                </a:pPr>
                <a:endParaRPr lang="tr-T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828800"/>
                <a:ext cx="11344835" cy="4745736"/>
              </a:xfrm>
              <a:blipFill>
                <a:blip r:embed="rId3"/>
                <a:stretch>
                  <a:fillRect l="-107" t="-11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91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Taylor </a:t>
            </a:r>
            <a:r>
              <a:rPr lang="tr-TR" dirty="0" smtClean="0"/>
              <a:t>Serileri</a:t>
            </a:r>
            <a:br>
              <a:rPr lang="tr-TR" dirty="0" smtClean="0"/>
            </a:br>
            <a:r>
              <a:rPr lang="tr-TR" dirty="0" smtClean="0"/>
              <a:t>Taylor Serisi Açılımında Kalıntı Terimi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249424"/>
                <a:ext cx="7226105" cy="4325112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Varsayalım ki </a:t>
                </a:r>
                <a:r>
                  <a:rPr lang="tr-TR" dirty="0" err="1" smtClean="0"/>
                  <a:t>taylor</a:t>
                </a:r>
                <a:r>
                  <a:rPr lang="tr-TR" dirty="0" smtClean="0"/>
                  <a:t> serisi açılımını 0. derecede kestik yani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tr-T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11480" lvl="1" indent="0">
                  <a:buNone/>
                </a:pPr>
                <a:r>
                  <a:rPr lang="tr-TR" dirty="0" smtClean="0"/>
                  <a:t>Bu durumda kalıntı terimi sonsuz terimli aşağıdaki ifade ile gösterilebilir. </a:t>
                </a: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′′(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′′′(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411480" lvl="1" indent="0">
                  <a:buNone/>
                </a:pPr>
                <a:r>
                  <a:rPr lang="tr-TR" dirty="0"/>
                  <a:t>Ancak bu olası olmadığından yaklaşık olarak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800" i="1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 smtClean="0"/>
              </a:p>
              <a:p>
                <a:pPr marL="411480" lvl="1" indent="0">
                  <a:buNone/>
                </a:pPr>
                <a:r>
                  <a:rPr lang="tr-TR" dirty="0" smtClean="0"/>
                  <a:t>Yazılabilir. </a:t>
                </a: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249424"/>
                <a:ext cx="7226105" cy="4325112"/>
              </a:xfrm>
              <a:blipFill>
                <a:blip r:embed="rId2"/>
                <a:stretch>
                  <a:fillRect l="-169" t="-1268" b="-140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690" y="2262739"/>
            <a:ext cx="3590091" cy="27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Taylor </a:t>
            </a:r>
            <a:r>
              <a:rPr lang="tr-TR" dirty="0" smtClean="0"/>
              <a:t>Serileri</a:t>
            </a:r>
            <a:br>
              <a:rPr lang="tr-TR" dirty="0" smtClean="0"/>
            </a:br>
            <a:r>
              <a:rPr lang="tr-TR" dirty="0" smtClean="0"/>
              <a:t>Taylor Serisi Açılımında Kalıntı Terimi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249424"/>
                <a:ext cx="7226105" cy="4325112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Bu </a:t>
                </a:r>
                <a:r>
                  <a:rPr lang="tr-TR" dirty="0" smtClean="0"/>
                  <a:t>durumda tam hata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𝜁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tr-TR" sz="2400" b="0" dirty="0" smtClean="0">
                  <a:ea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tr-TR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tr-TR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tr-TR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ğ</m:t>
                      </m:r>
                      <m:r>
                        <m:rPr>
                          <m:sty m:val="p"/>
                        </m:rPr>
                        <a:rPr lang="tr-TR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im</m:t>
                      </m:r>
                    </m:oMath>
                  </m:oMathPara>
                </a14:m>
                <a:endParaRPr lang="tr-TR" sz="2800" b="0" dirty="0" smtClean="0">
                  <a:ea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tr-TR" dirty="0" smtClean="0"/>
                  <a:t> terimi bulunabilir. Fonksiyonun eğimi,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tr-TR" dirty="0" smtClean="0"/>
                  <a:t> noktalarından geçen  doğru ile aynıdır. Benzer şekilde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′′(</m:t>
                          </m:r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249424"/>
                <a:ext cx="7226105" cy="4325112"/>
              </a:xfrm>
              <a:blipFill>
                <a:blip r:embed="rId2"/>
                <a:stretch>
                  <a:fillRect l="-169" t="-12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690" y="2262739"/>
            <a:ext cx="3590091" cy="27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0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Taylor Serileri</a:t>
            </a:r>
            <a:br>
              <a:rPr lang="tr-TR" dirty="0"/>
            </a:br>
            <a:r>
              <a:rPr lang="tr-TR" sz="3100" dirty="0" smtClean="0"/>
              <a:t>Kesme Hatasını Tahmin Etmek için Taylor Serisinin Kullanımı</a:t>
            </a:r>
            <a:endParaRPr lang="tr-TR" sz="3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tr-TR" dirty="0" smtClean="0"/>
                  <a:t>Bu bölümün başında verilen türev örneğini ele alalım. Varsayalım ki biz hızı tahmin etmekle ilgiliyiz.</a:t>
                </a:r>
              </a:p>
              <a:p>
                <a:pPr marL="109728" indent="0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′′(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pPr marL="411480" lvl="1" indent="0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pPr marL="411480" lvl="1" indent="0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d>
                                    <m:dPr>
                                      <m:ctrlP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tr-T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d>
                                    <m:dPr>
                                      <m:ctrlP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tr-T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𝑏𝑖𝑟𝑖𝑛𝑐𝑖</m:t>
                              </m:r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𝑑𝑒𝑟𝑒𝑐𝑒</m:t>
                              </m:r>
                            </m:e>
                            <m:e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𝑦𝑎𝑘𝚤𝑛𝑠𝑎𝑚𝑎</m:t>
                              </m:r>
                            </m:e>
                          </m:eqArr>
                        </m:lim>
                      </m:limLow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ctrlP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tr-T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r>
                                        <a:rPr lang="tr-T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groupChr>
                        </m:e>
                        <m:lim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𝑘𝑒𝑠𝑚𝑒</m:t>
                          </m:r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h𝑎𝑡𝑎𝑠𝚤</m:t>
                          </m:r>
                        </m:lim>
                      </m:limLow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12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1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496888"/>
          </a:xfrm>
        </p:spPr>
        <p:txBody>
          <a:bodyPr rtlCol="0">
            <a:normAutofit fontScale="90000"/>
          </a:bodyPr>
          <a:lstStyle/>
          <a:p>
            <a:pPr rtl="0"/>
            <a:r>
              <a:rPr lang="tr-TR" sz="3200" dirty="0" smtClean="0">
                <a:solidFill>
                  <a:schemeClr val="bg1"/>
                </a:solidFill>
              </a:rPr>
              <a:t>Ders Politikası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0" y="469900"/>
            <a:ext cx="12192000" cy="6103938"/>
          </a:xfrm>
        </p:spPr>
        <p:txBody>
          <a:bodyPr rtlCol="0">
            <a:normAutofit/>
          </a:bodyPr>
          <a:lstStyle/>
          <a:p>
            <a:pPr rtl="0"/>
            <a:r>
              <a:rPr lang="tr-TR" dirty="0" smtClean="0"/>
              <a:t>Ders Kitabı ve Referans Kitaplar</a:t>
            </a:r>
          </a:p>
          <a:p>
            <a:pPr lvl="1"/>
            <a:r>
              <a:rPr lang="tr-TR" sz="2400" dirty="0"/>
              <a:t>Ders Kitabı</a:t>
            </a:r>
          </a:p>
          <a:p>
            <a:pPr lvl="2"/>
            <a:r>
              <a:rPr lang="en-US" dirty="0"/>
              <a:t>"Numerical Methods for Engineers" by S.C. </a:t>
            </a:r>
            <a:r>
              <a:rPr lang="en-US" dirty="0" err="1"/>
              <a:t>Chapra</a:t>
            </a:r>
            <a:r>
              <a:rPr lang="en-US" dirty="0"/>
              <a:t> and R.P. </a:t>
            </a:r>
            <a:r>
              <a:rPr lang="en-US" dirty="0" err="1"/>
              <a:t>Canale</a:t>
            </a:r>
            <a:r>
              <a:rPr lang="en-US" dirty="0"/>
              <a:t>, 4th ed., McGraw Hill.</a:t>
            </a:r>
            <a:endParaRPr lang="tr-TR" dirty="0"/>
          </a:p>
          <a:p>
            <a:pPr lvl="1"/>
            <a:r>
              <a:rPr lang="tr-TR" sz="2400" dirty="0" smtClean="0"/>
              <a:t>Referans Kitaplar</a:t>
            </a:r>
          </a:p>
          <a:p>
            <a:pPr lvl="2"/>
            <a:r>
              <a:rPr lang="en-US" dirty="0" smtClean="0"/>
              <a:t>"</a:t>
            </a:r>
            <a:r>
              <a:rPr lang="en-US" dirty="0"/>
              <a:t>Applied Numerical Analysis" by C.F. Gerald and P.O Wheatley</a:t>
            </a:r>
          </a:p>
          <a:p>
            <a:pPr lvl="2"/>
            <a:r>
              <a:rPr lang="en-US" dirty="0"/>
              <a:t>"Elementary Numerical Analysis ‑ An Algorithmic Approach" by </a:t>
            </a:r>
            <a:r>
              <a:rPr lang="en-US" dirty="0" err="1"/>
              <a:t>S.D.Conte</a:t>
            </a:r>
            <a:r>
              <a:rPr lang="en-US" dirty="0"/>
              <a:t> and C. de Boor</a:t>
            </a:r>
          </a:p>
          <a:p>
            <a:pPr lvl="2"/>
            <a:r>
              <a:rPr lang="en-US" dirty="0"/>
              <a:t>"Numerical Methods" by R.W. Hornbeck</a:t>
            </a:r>
          </a:p>
          <a:p>
            <a:pPr lvl="2"/>
            <a:r>
              <a:rPr lang="en-US" dirty="0"/>
              <a:t>"A First Course in Numerical Analysis" by A. Ralston and P. </a:t>
            </a:r>
            <a:r>
              <a:rPr lang="en-US" dirty="0" err="1" smtClean="0"/>
              <a:t>Rabonowitz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1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Taylor Serileri</a:t>
            </a:r>
            <a:br>
              <a:rPr lang="tr-TR" dirty="0"/>
            </a:br>
            <a:r>
              <a:rPr lang="tr-TR" sz="3100" dirty="0" smtClean="0"/>
              <a:t>Kesme Hatasını Tahmin Etmek için Taylor Serisinin Kullanımı</a:t>
            </a:r>
            <a:endParaRPr lang="tr-TR" sz="3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′′(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′′(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′′(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tr-T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ya</m:t>
                      </m:r>
                      <m:r>
                        <a:rPr lang="tr-T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da</m:t>
                      </m:r>
                      <m:r>
                        <a:rPr lang="tr-T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400" dirty="0">
                  <a:ea typeface="Cambria Math" panose="02040503050406030204" pitchFamily="18" charset="0"/>
                </a:endParaRPr>
              </a:p>
              <a:p>
                <a:r>
                  <a:rPr lang="tr-TR" dirty="0" smtClean="0"/>
                  <a:t>Diğer bir ifade ile</a:t>
                </a:r>
                <a:r>
                  <a:rPr lang="en-US" dirty="0" smtClean="0"/>
                  <a:t>, </a:t>
                </a:r>
                <a:r>
                  <a:rPr lang="tr-TR" dirty="0" smtClean="0"/>
                  <a:t>yapılan türev yakınsamasının hatası adım büyüklüğü ile orantılıdır</a:t>
                </a:r>
                <a:r>
                  <a:rPr lang="en-US" dirty="0" smtClean="0"/>
                  <a:t>.</a:t>
                </a:r>
                <a:r>
                  <a:rPr lang="tr-TR" dirty="0" smtClean="0"/>
                  <a:t> Sonuç olarak eğer adım büyüklüğü yarıya indirilirse, türev yakınsamasındaki hatanın yarıya inmesi beklenir.</a:t>
                </a:r>
                <a:r>
                  <a:rPr lang="en-US" dirty="0" smtClean="0"/>
                  <a:t> </a:t>
                </a:r>
                <a:endParaRPr lang="tr-TR" sz="6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1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Taylor Serileri</a:t>
            </a:r>
            <a:br>
              <a:rPr lang="tr-TR" dirty="0" smtClean="0"/>
            </a:br>
            <a:r>
              <a:rPr lang="tr-TR" sz="3100" dirty="0" smtClean="0"/>
              <a:t>Hata Yayılımı</a:t>
            </a:r>
            <a:endParaRPr lang="tr-TR" sz="3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Bu bölümde ölçülen değerlerin başka bir niceliği oluşturmak üzere bir fonksiyon içerisinde kullanılması ile oluşan hataları inceleyeceğiz. Ölçülen değerlerdeki belirsizlik, hesaplanan </a:t>
                </a:r>
                <a:r>
                  <a:rPr lang="tr-TR" dirty="0" err="1" smtClean="0"/>
                  <a:t>niceliktede</a:t>
                </a:r>
                <a:r>
                  <a:rPr lang="tr-TR" dirty="0" smtClean="0"/>
                  <a:t> bir belirsizlik oluşturur ve buna </a:t>
                </a:r>
                <a:r>
                  <a:rPr lang="tr-TR" b="1" dirty="0" smtClean="0">
                    <a:solidFill>
                      <a:schemeClr val="tx1"/>
                    </a:solidFill>
                  </a:rPr>
                  <a:t>hatanın yayılması</a:t>
                </a:r>
                <a:r>
                  <a:rPr lang="tr-TR" dirty="0" smtClean="0"/>
                  <a:t> adı verilir.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’in yaklaşık değeri olsun. Fonksiyonun gerçek değeri ile yaklaşık değeri arasındaki fark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   şeklinde hesaplanır.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 bilinmediğinde bu formülle belirsizlik ifadesini bulmak olanaklı değildir. Ancak taylor serisi </a:t>
                </a:r>
                <a:r>
                  <a:rPr lang="tr-TR" dirty="0" smtClean="0"/>
                  <a:t>yaklaşımı </a:t>
                </a:r>
                <a:r>
                  <a:rPr lang="tr-TR" dirty="0" smtClean="0"/>
                  <a:t>ile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tr-TR" dirty="0" smtClean="0"/>
                  <a:t> kestirilebilir</a:t>
                </a:r>
                <a:r>
                  <a:rPr lang="tr-TR" dirty="0" smtClean="0"/>
                  <a:t>.</a:t>
                </a: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" t="-1268" r="-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72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Taylor Serileri</a:t>
            </a:r>
            <a:br>
              <a:rPr lang="tr-TR" dirty="0" smtClean="0"/>
            </a:br>
            <a:r>
              <a:rPr lang="tr-TR" sz="3100" dirty="0" smtClean="0"/>
              <a:t>Hata Yayılımı</a:t>
            </a:r>
            <a:endParaRPr lang="tr-TR" sz="3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249424"/>
                <a:ext cx="11582400" cy="4325112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/>
                  <a:t>Eğer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’e yakın bir değerse</a:t>
                </a:r>
              </a:p>
              <a:p>
                <a:pPr marL="109728" indent="0">
                  <a:buNone/>
                </a:pP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′′(</m:t>
                        </m:r>
                        <m:acc>
                          <m:accPr>
                            <m:chr m:val="̅"/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+…+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İkinci derece ve daha yüksek terimleri ihmal edersek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Elde edilir.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lim>
                      </m:limLow>
                      <m:r>
                        <a:rPr lang="tr-T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limLow>
                        <m:limLow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lim>
                      </m:limLow>
                    </m:oMath>
                  </m:oMathPara>
                </a14:m>
                <a:endParaRPr lang="tr-TR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tr-T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249424"/>
                <a:ext cx="11582400" cy="4325112"/>
              </a:xfrm>
              <a:blipFill>
                <a:blip r:embed="rId2"/>
                <a:stretch>
                  <a:fillRect l="-105" t="-12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94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Taylor Serileri</a:t>
            </a:r>
            <a:br>
              <a:rPr lang="tr-TR" dirty="0"/>
            </a:br>
            <a:r>
              <a:rPr lang="tr-TR" sz="3100" dirty="0" smtClean="0"/>
              <a:t>Toplam Sayısal Hata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6562" y="2209800"/>
            <a:ext cx="7488195" cy="4325112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Toplam sayısal hata, kesme ve yuvarlama hatalarının toplamıdır.</a:t>
            </a:r>
          </a:p>
          <a:p>
            <a:r>
              <a:rPr lang="tr-TR" dirty="0" smtClean="0"/>
              <a:t>Yuvarlama hataları, virgülden sonraki anlamlı sayı basamakları artırılarak azaltılabilir.</a:t>
            </a:r>
          </a:p>
          <a:p>
            <a:r>
              <a:rPr lang="tr-TR" dirty="0" smtClean="0"/>
              <a:t>Kesme hataları, adım büyüklüğü küçültülerek azaltılabilir.</a:t>
            </a:r>
          </a:p>
          <a:p>
            <a:r>
              <a:rPr lang="tr-TR" dirty="0" smtClean="0"/>
              <a:t>Ancak, adım büyüklüğünün küçültülmesi, yakın değerlerin birbirinden çıkarılması ve/veya hesaplama sayısının artmasına neden olacağından, yuvarlama hatalarını artırabilir.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488" y="2135916"/>
            <a:ext cx="41719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0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668" y="467751"/>
            <a:ext cx="10972800" cy="50292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Örnek Problemler 1.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886265"/>
                <a:ext cx="10972800" cy="5688271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/>
                  <a:t>Aşağıdaki </a:t>
                </a:r>
                <a:r>
                  <a:rPr lang="tr-TR" dirty="0"/>
                  <a:t>sonsuz sayıda terim içeren </a:t>
                </a:r>
                <a:r>
                  <a:rPr lang="tr-TR" dirty="0" smtClean="0"/>
                  <a:t>seri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tr-TR" dirty="0" smtClean="0"/>
                  <a:t>’in yakınsak değerini bulmak için kullanılmaktadır.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fName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=1+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func>
                      <m:r>
                        <a:rPr lang="tr-TR" sz="2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tr-TR" sz="2800" dirty="0" smtClean="0"/>
              </a:p>
              <a:p>
                <a:pPr marL="411480" lvl="1" indent="0">
                  <a:buNone/>
                </a:pPr>
                <a:r>
                  <a:rPr lang="tr-TR" sz="2800" dirty="0" smtClean="0"/>
                  <a:t>a.) Bu </a:t>
                </a:r>
                <a:r>
                  <a:rPr lang="tr-TR" sz="2800" dirty="0" err="1" smtClean="0"/>
                  <a:t>Maclaurin</a:t>
                </a:r>
                <a:r>
                  <a:rPr lang="tr-TR" sz="2800" dirty="0" smtClean="0"/>
                  <a:t> serisi açılımının aşağıdaki </a:t>
                </a:r>
                <a:r>
                  <a:rPr lang="tr-TR" sz="2800" dirty="0" err="1" smtClean="0"/>
                  <a:t>taylor</a:t>
                </a:r>
                <a:r>
                  <a:rPr lang="tr-TR" sz="2800" dirty="0" smtClean="0"/>
                  <a:t> serisinin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2800" dirty="0" smtClean="0"/>
                  <a:t> ve </a:t>
                </a:r>
                <a14:m>
                  <m:oMath xmlns:m="http://schemas.openxmlformats.org/officeDocument/2006/math">
                    <m:r>
                      <a:rPr lang="tr-TR" sz="28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sz="2800" dirty="0" smtClean="0"/>
                  <a:t> değerleri için özel bir durum gösterdiğini kanıtlayınız.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′′(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′′′(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sz="2400" dirty="0" smtClean="0"/>
              </a:p>
              <a:p>
                <a:pPr marL="411480" lvl="1" indent="0">
                  <a:buNone/>
                </a:pPr>
                <a:r>
                  <a:rPr lang="tr-TR" sz="2800" dirty="0" smtClean="0"/>
                  <a:t>b.)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tr-TR" sz="2800" dirty="0" smtClean="0"/>
                  <a:t>’i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tr-TR" sz="2800" dirty="0" smtClean="0"/>
                  <a:t> için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sz="2800" dirty="0"/>
                  <a:t> </a:t>
                </a:r>
                <a:r>
                  <a:rPr lang="tr-TR" sz="2800" dirty="0" smtClean="0"/>
                  <a:t>değeri için hesaplayınız. Taylor serisinin 0., 1., 2., ve 3. dereceden terimlerini kullanarak oransal bağıl hata değerlerini karşılaştırınız.</a:t>
                </a:r>
                <a:endParaRPr lang="tr-TR" sz="2800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886265"/>
                <a:ext cx="10972800" cy="5688271"/>
              </a:xfrm>
              <a:blipFill>
                <a:blip r:embed="rId2"/>
                <a:stretch>
                  <a:fillRect t="-964" r="-144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77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121508"/>
            <a:ext cx="10972800" cy="1066800"/>
          </a:xfrm>
        </p:spPr>
        <p:txBody>
          <a:bodyPr/>
          <a:lstStyle/>
          <a:p>
            <a:r>
              <a:rPr lang="tr-TR" dirty="0"/>
              <a:t>Örnek </a:t>
            </a:r>
            <a:r>
              <a:rPr lang="tr-TR" dirty="0" smtClean="0"/>
              <a:t>Problemler 1. Çözüm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766119" y="1350498"/>
                <a:ext cx="10972800" cy="5363340"/>
              </a:xfrm>
            </p:spPr>
            <p:txBody>
              <a:bodyPr>
                <a:normAutofit/>
              </a:bodyPr>
              <a:lstStyle/>
              <a:p>
                <a:pPr marL="411480" lvl="1" indent="0">
                  <a:buNone/>
                </a:pPr>
                <a:r>
                  <a:rPr lang="tr-TR" sz="2400" dirty="0" smtClean="0"/>
                  <a:t>a.)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tr-TR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2400" dirty="0"/>
                  <a:t> ve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sz="2400" dirty="0"/>
                  <a:t> </a:t>
                </a:r>
                <a:r>
                  <a:rPr lang="tr-TR" sz="2400" dirty="0" smtClean="0"/>
                  <a:t>; bu durumda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tr-TR" sz="2400" dirty="0"/>
                  <a:t> </a:t>
                </a:r>
                <a:r>
                  <a:rPr lang="tr-TR" sz="2400" dirty="0" smtClean="0"/>
                  <a:t>olduğuna göre </a:t>
                </a: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tr-TR" sz="2400" dirty="0" smtClean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sz="2400" dirty="0" smtClean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=…=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sz="2400" dirty="0"/>
              </a:p>
              <a:p>
                <a:pPr marL="411480" lvl="1" indent="0">
                  <a:buNone/>
                </a:pPr>
                <a:r>
                  <a:rPr lang="tr-TR" sz="2400" dirty="0" smtClean="0"/>
                  <a:t>böylece</a:t>
                </a:r>
                <a:endParaRPr lang="tr-TR" sz="2400" dirty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6119" y="1350498"/>
                <a:ext cx="10972800" cy="5363340"/>
              </a:xfrm>
              <a:blipFill>
                <a:blip r:embed="rId2"/>
                <a:stretch>
                  <a:fillRect t="-91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33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121508"/>
            <a:ext cx="10972800" cy="1066800"/>
          </a:xfrm>
        </p:spPr>
        <p:txBody>
          <a:bodyPr/>
          <a:lstStyle/>
          <a:p>
            <a:r>
              <a:rPr lang="tr-TR" dirty="0"/>
              <a:t>Örnek </a:t>
            </a:r>
            <a:r>
              <a:rPr lang="tr-TR" dirty="0" smtClean="0"/>
              <a:t>Problemler 1. Çözüm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766119" y="914894"/>
                <a:ext cx="10972800" cy="702891"/>
              </a:xfrm>
            </p:spPr>
            <p:txBody>
              <a:bodyPr>
                <a:normAutofit/>
              </a:bodyPr>
              <a:lstStyle/>
              <a:p>
                <a:pPr marL="411480" lvl="1" indent="0">
                  <a:buNone/>
                </a:pPr>
                <a:r>
                  <a:rPr lang="tr-TR" sz="2400" dirty="0" smtClean="0"/>
                  <a:t>b</a:t>
                </a:r>
                <a:r>
                  <a:rPr lang="tr-TR" sz="2400" dirty="0"/>
                  <a:t>.)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tr-TR" sz="2400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6119" y="914894"/>
                <a:ext cx="10972800" cy="702891"/>
              </a:xfrm>
              <a:blipFill>
                <a:blip r:embed="rId2"/>
                <a:stretch>
                  <a:fillRect t="-69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145286"/>
                  </p:ext>
                </p:extLst>
              </p:nvPr>
            </p:nvGraphicFramePr>
            <p:xfrm>
              <a:off x="189469" y="1624054"/>
              <a:ext cx="12002531" cy="221519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3262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566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6197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#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i="1" dirty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Hesaplamalar</a:t>
                          </a:r>
                          <a:endParaRPr lang="tr-TR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0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tr-TR" sz="140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tr-T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sSup>
                                  <m:sSupPr>
                                    <m:ctrlPr>
                                      <a:rPr lang="tr-T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400" b="0" i="1" smtClean="0">
                                        <a:latin typeface="Cambria Math" panose="02040503050406030204" pitchFamily="18" charset="0"/>
                                      </a:rPr>
                                      <m:t>−0.2</m:t>
                                    </m:r>
                                  </m:sup>
                                </m:sSup>
                                <m:r>
                                  <a:rPr lang="tr-TR" sz="1400" b="0" i="1" smtClean="0">
                                    <a:latin typeface="Cambria Math" panose="02040503050406030204" pitchFamily="18" charset="0"/>
                                  </a:rPr>
                                  <m:t>=0.818731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1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tr-TR" sz="140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tr-T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sSup>
                                  <m:sSupPr>
                                    <m:ctrlPr>
                                      <a:rPr lang="tr-T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400" b="0" i="1" smtClean="0">
                                        <a:latin typeface="Cambria Math" panose="02040503050406030204" pitchFamily="18" charset="0"/>
                                      </a:rPr>
                                      <m:t>−0.2</m:t>
                                    </m:r>
                                  </m:sup>
                                </m:sSup>
                                <m:r>
                                  <a:rPr lang="tr-TR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400" b="0" i="1" smtClean="0">
                                        <a:latin typeface="Cambria Math" panose="02040503050406030204" pitchFamily="18" charset="0"/>
                                      </a:rPr>
                                      <m:t>−0.2</m:t>
                                    </m:r>
                                  </m:sup>
                                </m:sSup>
                                <m:r>
                                  <a:rPr lang="tr-TR" sz="1400" b="0" i="1" smtClean="0">
                                    <a:latin typeface="Cambria Math" panose="02040503050406030204" pitchFamily="18" charset="0"/>
                                  </a:rPr>
                                  <m:t>0.8=0.818731−0.818731∗0.8=0.163746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2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tr-TR" sz="140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′′(</m:t>
                                    </m:r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2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tr-TR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sSup>
                                  <m:sSupPr>
                                    <m:ctrlPr>
                                      <a:rPr lang="tr-T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2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  <m:t>−0.2</m:t>
                                    </m:r>
                                  </m:sup>
                                </m:sSup>
                                <m:r>
                                  <a:rPr lang="tr-TR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tr-T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2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  <m:t>−0.2</m:t>
                                    </m:r>
                                  </m:sup>
                                </m:sSup>
                                <m:r>
                                  <a:rPr lang="tr-TR" sz="1200" b="0" i="1" smtClean="0">
                                    <a:latin typeface="Cambria Math" panose="02040503050406030204" pitchFamily="18" charset="0"/>
                                  </a:rPr>
                                  <m:t>0.8+</m:t>
                                </m:r>
                                <m:f>
                                  <m:fPr>
                                    <m:ctrlP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12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tr-TR" sz="1200" b="0" i="1" smtClean="0">
                                            <a:latin typeface="Cambria Math" panose="02040503050406030204" pitchFamily="18" charset="0"/>
                                          </a:rPr>
                                          <m:t>−0.2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tr-TR" sz="12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tr-TR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  <m:t>0.8</m:t>
                                    </m:r>
                                  </m:e>
                                  <m:sup>
                                    <m: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1200" b="0" i="1" smtClean="0">
                                    <a:latin typeface="Cambria Math" panose="02040503050406030204" pitchFamily="18" charset="0"/>
                                  </a:rPr>
                                  <m:t>=0.818731−0.818731∗0.8+</m:t>
                                </m:r>
                                <m:f>
                                  <m:fPr>
                                    <m:ctrlP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  <m:t>0.818731</m:t>
                                    </m:r>
                                  </m:num>
                                  <m:den>
                                    <m: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tr-TR" sz="12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  <m:t>0.8</m:t>
                                    </m:r>
                                  </m:e>
                                  <m:sup>
                                    <m: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1200" b="0" i="1" smtClean="0">
                                    <a:latin typeface="Cambria Math" panose="02040503050406030204" pitchFamily="18" charset="0"/>
                                  </a:rPr>
                                  <m:t>=0.425740</m:t>
                                </m:r>
                              </m:oMath>
                            </m:oMathPara>
                          </a14:m>
                          <a:endParaRPr lang="tr-TR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3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tr-TR" sz="140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tr-TR" sz="140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40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tr-TR" sz="1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′′(</m:t>
                                    </m:r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2!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1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′′′(</m:t>
                                    </m:r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3!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1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tr-TR" sz="11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sSup>
                                  <m:sSupPr>
                                    <m:ctrlPr>
                                      <a:rPr lang="tr-TR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1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−0.2</m:t>
                                    </m:r>
                                  </m:sup>
                                </m:sSup>
                                <m:r>
                                  <a:rPr lang="tr-TR" sz="11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tr-TR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1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−0.2</m:t>
                                    </m:r>
                                  </m:sup>
                                </m:sSup>
                                <m:r>
                                  <a:rPr lang="tr-TR" sz="1100" b="0" i="1" smtClean="0">
                                    <a:latin typeface="Cambria Math" panose="02040503050406030204" pitchFamily="18" charset="0"/>
                                  </a:rPr>
                                  <m:t>0.8+</m:t>
                                </m:r>
                                <m:f>
                                  <m:fPr>
                                    <m:ctrlP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sz="11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11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tr-TR" sz="1100" b="0" i="1" smtClean="0">
                                            <a:latin typeface="Cambria Math" panose="02040503050406030204" pitchFamily="18" charset="0"/>
                                          </a:rPr>
                                          <m:t>−0.2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tr-TR" sz="11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tr-TR" sz="1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0.8</m:t>
                                    </m:r>
                                  </m:e>
                                  <m:sup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11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sz="11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11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tr-TR" sz="1100" b="0" i="1" smtClean="0">
                                            <a:latin typeface="Cambria Math" panose="02040503050406030204" pitchFamily="18" charset="0"/>
                                          </a:rPr>
                                          <m:t>−0.2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tr-TR" sz="1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0.8</m:t>
                                    </m:r>
                                  </m:e>
                                  <m:sup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tr-TR" sz="1100" b="0" i="1" smtClean="0">
                                    <a:latin typeface="Cambria Math" panose="02040503050406030204" pitchFamily="18" charset="0"/>
                                  </a:rPr>
                                  <m:t>=0.818731−0.818731∗0.8+</m:t>
                                </m:r>
                                <m:f>
                                  <m:fPr>
                                    <m:ctrlP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0.818731</m:t>
                                    </m:r>
                                  </m:num>
                                  <m:den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tr-TR" sz="11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0.8</m:t>
                                    </m:r>
                                  </m:e>
                                  <m:sup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11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0.818731</m:t>
                                    </m:r>
                                  </m:num>
                                  <m:den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tr-TR" sz="11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0.8</m:t>
                                    </m:r>
                                  </m:e>
                                  <m:sup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tr-TR" sz="1100" b="0" i="1" smtClean="0">
                                    <a:latin typeface="Cambria Math" panose="02040503050406030204" pitchFamily="18" charset="0"/>
                                  </a:rPr>
                                  <m:t>=0.355875</m:t>
                                </m:r>
                              </m:oMath>
                            </m:oMathPara>
                          </a14:m>
                          <a:endParaRPr lang="tr-TR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145286"/>
                  </p:ext>
                </p:extLst>
              </p:nvPr>
            </p:nvGraphicFramePr>
            <p:xfrm>
              <a:off x="189469" y="1624054"/>
              <a:ext cx="12002531" cy="221519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3262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566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6197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#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3"/>
                          <a:stretch>
                            <a:fillRect l="-8271" t="-1639" r="-188571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Hesaplamalar</a:t>
                          </a:r>
                          <a:endParaRPr lang="tr-TR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0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3"/>
                          <a:stretch>
                            <a:fillRect l="-8271" t="-101639" r="-18857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3"/>
                          <a:stretch>
                            <a:fillRect l="-57600" t="-101639" r="-320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1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3"/>
                          <a:stretch>
                            <a:fillRect l="-8271" t="-201639" r="-18857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3"/>
                          <a:stretch>
                            <a:fillRect l="-57600" t="-201639" r="-32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07111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2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3"/>
                          <a:stretch>
                            <a:fillRect l="-8271" t="-221687" r="-188571" b="-1204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3"/>
                          <a:stretch>
                            <a:fillRect l="-57600" t="-221687" r="-320" b="-1204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95567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3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3"/>
                          <a:stretch>
                            <a:fillRect l="-8271" t="-272449" r="-188571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3"/>
                          <a:stretch>
                            <a:fillRect l="-57600" t="-272449" r="-320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3503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121508"/>
            <a:ext cx="10972800" cy="1066800"/>
          </a:xfrm>
        </p:spPr>
        <p:txBody>
          <a:bodyPr/>
          <a:lstStyle/>
          <a:p>
            <a:r>
              <a:rPr lang="tr-TR" dirty="0"/>
              <a:t>Örnek </a:t>
            </a:r>
            <a:r>
              <a:rPr lang="tr-TR" dirty="0" smtClean="0"/>
              <a:t>Problemler 1. Çözüm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0763054"/>
                  </p:ext>
                </p:extLst>
              </p:nvPr>
            </p:nvGraphicFramePr>
            <p:xfrm>
              <a:off x="679621" y="1073893"/>
              <a:ext cx="10832757" cy="294001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2438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197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8990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1792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983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1" dirty="0" smtClean="0"/>
                            <a:t>#</a:t>
                          </a:r>
                          <a:endParaRPr lang="tr-TR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𝑮𝒆𝒓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ç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𝒆𝒌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𝑫𝒆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ğ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𝒆𝒓</m:t>
                                </m:r>
                              </m:oMath>
                            </m:oMathPara>
                          </a14:m>
                          <a:endParaRPr lang="tr-TR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1" dirty="0" smtClean="0"/>
                            <a:t>Yakınsak Değer</a:t>
                          </a:r>
                          <a:endParaRPr lang="tr-TR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1" dirty="0" smtClean="0"/>
                            <a:t>Oransal Bağıl Hata</a:t>
                          </a:r>
                          <a14:m>
                            <m:oMath xmlns:m="http://schemas.openxmlformats.org/officeDocument/2006/math">
                              <m: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  <m:sSub>
                                <m:sSubPr>
                                  <m:ctrlPr>
                                    <a:rPr lang="tr-TR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tr-TR" sz="1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  <m:r>
                                <a:rPr lang="tr-TR" sz="1400" b="1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tr-TR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𝑮𝒆𝒓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ç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𝒆𝒌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𝑫𝒆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ğ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𝒆𝒓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𝒀𝒂𝒌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𝚤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𝒏𝒔𝒂𝒌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𝑫𝒆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ğ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𝒆𝒓</m:t>
                                      </m:r>
                                    </m:num>
                                    <m:den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𝑮𝒆𝒓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ç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𝒆𝒌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𝑫𝒆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ğ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𝒆𝒓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tr-TR" sz="1400" b="1" i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tr-TR" sz="1400" b="1" i="0" smtClean="0"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</m:oMath>
                          </a14:m>
                          <a:endParaRPr lang="tr-TR" sz="1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0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=0.367879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tr-T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tr-TR" sz="1400" b="0" i="1" smtClean="0">
                                    <a:latin typeface="Cambria Math" panose="02040503050406030204" pitchFamily="18" charset="0"/>
                                  </a:rPr>
                                  <m:t>0.818731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  <m:sSub>
                                  <m:sSubPr>
                                    <m:ctrlPr>
                                      <a:rPr lang="tr-TR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tr-TR" sz="1400" b="1" i="1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tr-TR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1400" b="0" i="0" smtClean="0">
                                            <a:latin typeface="Cambria Math" panose="02040503050406030204" pitchFamily="18" charset="0"/>
                                          </a:rPr>
                                          <m:t>0.367879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tr-TR" sz="1400" dirty="0"/>
                                          <m:t> </m:t>
                                        </m:r>
                                        <m:r>
                                          <a:rPr lang="tr-TR" sz="1400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tr-TR" sz="1400" b="0" i="1" smtClean="0">
                                            <a:latin typeface="Cambria Math" panose="02040503050406030204" pitchFamily="18" charset="0"/>
                                          </a:rPr>
                                          <m:t>0.818731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tr-TR" sz="1400" dirty="0"/>
                                          <m:t> </m:t>
                                        </m:r>
                                      </m:num>
                                      <m:den>
                                        <m:r>
                                          <a:rPr lang="tr-TR" sz="1400" b="0" i="0" smtClean="0">
                                            <a:latin typeface="Cambria Math" panose="02040503050406030204" pitchFamily="18" charset="0"/>
                                          </a:rPr>
                                          <m:t>0.367879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tr-TR" sz="1400" dirty="0"/>
                                          <m:t> 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tr-TR" sz="1400" b="1" i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tr-TR" sz="1400" b="1" i="0" smtClean="0"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=122.53%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1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=0.367879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tr-T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tr-T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r>
                                <a:rPr lang="tr-TR" sz="1400" b="0" i="1" smtClean="0">
                                  <a:latin typeface="Cambria Math" panose="02040503050406030204" pitchFamily="18" charset="0"/>
                                </a:rPr>
                                <m:t>0.163746</m:t>
                              </m:r>
                            </m:oMath>
                          </a14:m>
                          <a:r>
                            <a:rPr lang="tr-TR" sz="1400" dirty="0" smtClean="0"/>
                            <a:t> 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  <m:sSub>
                                  <m:sSubPr>
                                    <m:ctrlPr>
                                      <a:rPr lang="tr-TR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tr-TR" sz="1400" b="1" i="1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tr-TR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1400" b="0" i="0" smtClean="0">
                                            <a:latin typeface="Cambria Math" panose="02040503050406030204" pitchFamily="18" charset="0"/>
                                          </a:rPr>
                                          <m:t>0.367879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tr-TR" sz="1400" dirty="0"/>
                                          <m:t> </m:t>
                                        </m:r>
                                        <m:r>
                                          <a:rPr lang="tr-TR" sz="1400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tr-TR" sz="1400" b="0" i="1" smtClean="0">
                                            <a:latin typeface="Cambria Math" panose="02040503050406030204" pitchFamily="18" charset="0"/>
                                          </a:rPr>
                                          <m:t>0.163746</m:t>
                                        </m:r>
                                      </m:num>
                                      <m:den>
                                        <m:r>
                                          <a:rPr lang="tr-TR" sz="1400" b="0" i="0" smtClean="0">
                                            <a:latin typeface="Cambria Math" panose="02040503050406030204" pitchFamily="18" charset="0"/>
                                          </a:rPr>
                                          <m:t>0.367879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tr-TR" sz="1400" dirty="0"/>
                                          <m:t> 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tr-TR" sz="1400" b="1" i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tr-TR" sz="1400" b="1" i="0" smtClean="0"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=55.49%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2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=0.367879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  <a:p>
                          <a:pPr algn="l"/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tr-T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tr-T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r>
                                <a:rPr lang="tr-TR" sz="1400" b="0" i="1" smtClean="0">
                                  <a:latin typeface="Cambria Math" panose="02040503050406030204" pitchFamily="18" charset="0"/>
                                </a:rPr>
                                <m:t>0.425740</m:t>
                              </m:r>
                            </m:oMath>
                          </a14:m>
                          <a:r>
                            <a:rPr lang="tr-TR" sz="1400" dirty="0" smtClean="0"/>
                            <a:t> 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  <m:sSub>
                                  <m:sSubPr>
                                    <m:ctrlPr>
                                      <a:rPr lang="tr-TR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tr-TR" sz="1400" b="1" i="1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tr-TR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1400" b="0" i="0" smtClean="0">
                                            <a:latin typeface="Cambria Math" panose="02040503050406030204" pitchFamily="18" charset="0"/>
                                          </a:rPr>
                                          <m:t>0.367879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tr-TR" sz="1400" dirty="0"/>
                                          <m:t> </m:t>
                                        </m:r>
                                        <m:r>
                                          <a:rPr lang="tr-TR" sz="1400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tr-TR" sz="1400" b="0" i="1" smtClean="0">
                                            <a:latin typeface="Cambria Math" panose="02040503050406030204" pitchFamily="18" charset="0"/>
                                          </a:rPr>
                                          <m:t>0.425740</m:t>
                                        </m:r>
                                      </m:num>
                                      <m:den>
                                        <m:r>
                                          <a:rPr lang="tr-TR" sz="1400" b="0" i="0" smtClean="0">
                                            <a:latin typeface="Cambria Math" panose="02040503050406030204" pitchFamily="18" charset="0"/>
                                          </a:rPr>
                                          <m:t>0.367879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tr-TR" sz="1400" dirty="0"/>
                                          <m:t> 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tr-TR" sz="1400" b="1" i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tr-TR" sz="1400" b="1" i="0" smtClean="0"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=15.73%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3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=0.367879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  <a:p>
                          <a:pPr algn="l"/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tr-T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tr-T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r>
                                <a:rPr lang="tr-TR" sz="1400" b="0" i="1" smtClean="0">
                                  <a:latin typeface="Cambria Math" panose="02040503050406030204" pitchFamily="18" charset="0"/>
                                </a:rPr>
                                <m:t>0.355875</m:t>
                              </m:r>
                            </m:oMath>
                          </a14:m>
                          <a:r>
                            <a:rPr lang="tr-TR" sz="1400" dirty="0" smtClean="0"/>
                            <a:t> 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  <m:sSub>
                                  <m:sSubPr>
                                    <m:ctrlPr>
                                      <a:rPr lang="tr-TR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tr-TR" sz="1400" b="1" i="1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tr-TR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1400" b="0" i="0" smtClean="0">
                                            <a:latin typeface="Cambria Math" panose="02040503050406030204" pitchFamily="18" charset="0"/>
                                          </a:rPr>
                                          <m:t>0.367879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tr-TR" sz="1400" dirty="0"/>
                                          <m:t> </m:t>
                                        </m:r>
                                        <m:r>
                                          <a:rPr lang="tr-TR" sz="1400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tr-TR" sz="1400" b="0" i="1" smtClean="0">
                                            <a:latin typeface="Cambria Math" panose="02040503050406030204" pitchFamily="18" charset="0"/>
                                          </a:rPr>
                                          <m:t>0.355875</m:t>
                                        </m:r>
                                      </m:num>
                                      <m:den>
                                        <m:r>
                                          <a:rPr lang="tr-TR" sz="1400" b="0" i="0" smtClean="0">
                                            <a:latin typeface="Cambria Math" panose="02040503050406030204" pitchFamily="18" charset="0"/>
                                          </a:rPr>
                                          <m:t>0.367879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tr-TR" sz="1400" dirty="0"/>
                                          <m:t> 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tr-TR" sz="1400" b="1" i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tr-TR" sz="1400" b="1" i="0" smtClean="0"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=3.26%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0763054"/>
                  </p:ext>
                </p:extLst>
              </p:nvPr>
            </p:nvGraphicFramePr>
            <p:xfrm>
              <a:off x="679621" y="1073893"/>
              <a:ext cx="10832757" cy="294001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243802"/>
                    <a:gridCol w="1819777"/>
                    <a:gridCol w="1589903"/>
                    <a:gridCol w="7179275"/>
                  </a:tblGrid>
                  <a:tr h="5983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1" dirty="0" smtClean="0"/>
                            <a:t>#</a:t>
                          </a:r>
                          <a:endParaRPr lang="tr-TR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3712" t="-1020" r="-482274" b="-394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1" dirty="0" smtClean="0"/>
                            <a:t>Yakınsak Değer</a:t>
                          </a:r>
                          <a:endParaRPr lang="tr-TR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1019" t="-1020" r="-255" b="-394898"/>
                          </a:stretch>
                        </a:blipFill>
                      </a:tcPr>
                    </a:tc>
                  </a:tr>
                  <a:tr h="497967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0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12" t="-120732" r="-482274" b="-371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0268" t="-120732" r="-452490" b="-371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1019" t="-120732" r="-255" b="-371951"/>
                          </a:stretch>
                        </a:blipFill>
                      </a:tcPr>
                    </a:tc>
                  </a:tr>
                  <a:tr h="497967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1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12" t="-220732" r="-482274" b="-271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0268" t="-220732" r="-452490" b="-271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1019" t="-220732" r="-255" b="-271951"/>
                          </a:stretch>
                        </a:blipFill>
                      </a:tcPr>
                    </a:tc>
                  </a:tr>
                  <a:tr h="566166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2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12" t="-282796" r="-482274" b="-1397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0268" t="-282796" r="-452490" b="-1397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1019" t="-282796" r="-255" b="-139785"/>
                          </a:stretch>
                        </a:blipFill>
                      </a:tcPr>
                    </a:tc>
                  </a:tr>
                  <a:tr h="779526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3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12" t="-278125" r="-482274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0268" t="-278125" r="-452490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1019" t="-278125" r="-255" b="-156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3002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34546"/>
            <a:ext cx="10972800" cy="1066800"/>
          </a:xfrm>
        </p:spPr>
        <p:txBody>
          <a:bodyPr/>
          <a:lstStyle/>
          <a:p>
            <a:r>
              <a:rPr lang="tr-TR" dirty="0" smtClean="0"/>
              <a:t>Örnek Problemler 2.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51935" y="1260884"/>
                <a:ext cx="10972800" cy="4325112"/>
              </a:xfrm>
            </p:spPr>
            <p:txBody>
              <a:bodyPr>
                <a:normAutofit fontScale="92500" lnSpcReduction="10000"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Stefan-</a:t>
                </a:r>
                <a:r>
                  <a:rPr lang="tr-TR" dirty="0" err="1" smtClean="0"/>
                  <a:t>Boltzman</a:t>
                </a:r>
                <a:r>
                  <a:rPr lang="tr-TR" dirty="0" smtClean="0"/>
                  <a:t> kanunu bir yüzeyden yansıyan radyasyon enerjisi </a:t>
                </a:r>
                <a:r>
                  <a:rPr lang="tr-TR" dirty="0" err="1" smtClean="0"/>
                  <a:t>H’ı</a:t>
                </a:r>
                <a:r>
                  <a:rPr lang="tr-TR" dirty="0" smtClean="0"/>
                  <a:t> bulmak için kullanılmaktadır. Şu şekilde formüle edilmiştir.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Burada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 err="1" smtClean="0"/>
                  <a:t>watt</a:t>
                </a:r>
                <a:r>
                  <a:rPr lang="tr-TR" dirty="0" smtClean="0"/>
                  <a:t> cinsinden yüzeyden yansıyan radyasyon enerjisini ifade etmektedir.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 smtClean="0"/>
                  <a:t> cinsinden yüzey alanını göstermektedir.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tr-TR" dirty="0" smtClean="0"/>
                  <a:t> yüzeyin yayma özelliğini karakterize eden boyutsuz yayma oranı sabitidir.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tr-TR" dirty="0" smtClean="0"/>
                  <a:t> Stefan-</a:t>
                </a:r>
                <a:r>
                  <a:rPr lang="tr-TR" dirty="0" err="1" smtClean="0"/>
                  <a:t>Boltzman</a:t>
                </a:r>
                <a:r>
                  <a:rPr lang="tr-TR" dirty="0" smtClean="0"/>
                  <a:t> sabiti adı verilen evrensel bir sabit olup değeri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=5.67×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tr-TR" dirty="0" smtClean="0"/>
                  <a:t> olarak belirlenmiştir. T ise </a:t>
                </a:r>
                <a:r>
                  <a:rPr lang="tr-TR" dirty="0" err="1" smtClean="0"/>
                  <a:t>kelvin</a:t>
                </a:r>
                <a:r>
                  <a:rPr lang="tr-TR" dirty="0" smtClean="0"/>
                  <a:t> cinsinden mutlak sıcaklığı göstermektedir.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=0.15</m:t>
                    </m:r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=0.90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=650±20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dirty="0" smtClean="0"/>
                  <a:t>verildiğine göre </a:t>
                </a:r>
                <a:r>
                  <a:rPr lang="tr-TR" dirty="0" err="1" smtClean="0"/>
                  <a:t>H’ın</a:t>
                </a:r>
                <a:r>
                  <a:rPr lang="tr-TR" dirty="0" smtClean="0"/>
                  <a:t> bulunmasındaki hatayı hesaplayınız. Aynı hesaplamayı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=650±40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dirty="0" smtClean="0"/>
                  <a:t> için de yapınız. Sonuçlarınızdaki tam hatayı karşılaştırınız.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1935" y="1260884"/>
                <a:ext cx="10972800" cy="4325112"/>
              </a:xfrm>
              <a:blipFill rotWithShape="0">
                <a:blip r:embed="rId2"/>
                <a:stretch>
                  <a:fillRect t="-2962" r="-8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9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Problemler 2</a:t>
            </a:r>
            <a:r>
              <a:rPr lang="tr-TR" dirty="0" smtClean="0"/>
              <a:t>.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tr-TR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tr-T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tr-TR" dirty="0">
                  <a:solidFill>
                    <a:schemeClr val="tx2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tr-TR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tr-TR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tr-TR" dirty="0" smtClean="0">
                  <a:solidFill>
                    <a:schemeClr val="tx2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tr-TR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𝐴𝑒</m:t>
                      </m:r>
                      <m:r>
                        <a:rPr lang="tr-TR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𝐴𝑒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0.15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0.90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5.67×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sup>
                          </m:sSup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650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168.17 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0.15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0.90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∙5.67×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650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336.34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48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492210"/>
            <a:ext cx="10972800" cy="1066800"/>
          </a:xfrm>
        </p:spPr>
        <p:txBody>
          <a:bodyPr rtlCol="0"/>
          <a:lstStyle/>
          <a:p>
            <a:pPr rtl="0"/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599" y="1351499"/>
            <a:ext cx="11203459" cy="5222295"/>
          </a:xfrm>
        </p:spPr>
        <p:txBody>
          <a:bodyPr rtlCol="0">
            <a:normAutofit/>
          </a:bodyPr>
          <a:lstStyle/>
          <a:p>
            <a:pPr rtl="0"/>
            <a:r>
              <a:rPr lang="tr-TR" dirty="0" smtClean="0"/>
              <a:t>Makine Mühendisi, makine mühendisliği alanında karşılaşılan problemleri, anlayıp, mümkün olduğunca basite indirgeyerek, çözülebilir bir denklem sistemi haline getirerek çözer.</a:t>
            </a:r>
          </a:p>
          <a:p>
            <a:r>
              <a:rPr lang="tr-TR" dirty="0" smtClean="0"/>
              <a:t>Doğrusal olmayan problemler, Çok parametreli problemler, Diferansiyel Denklemler gibi karmaşık problemlerin çözümünde bilgisayar kullanımı kaçınılmazdır. Çoğunlukla karmaşık problemlerin ya analitik çözümü yoktur yada çok zahmetlidir.</a:t>
            </a:r>
          </a:p>
          <a:p>
            <a:r>
              <a:rPr lang="tr-TR" dirty="0" smtClean="0"/>
              <a:t>Sayısal Yöntemler bu nedenle geliştirilmişlerdir, iyi mühendis olabilmek için sayısal yöntemlerle problem çözmeye egemen olmak gerekir.</a:t>
            </a:r>
          </a:p>
        </p:txBody>
      </p:sp>
    </p:spTree>
    <p:extLst>
      <p:ext uri="{BB962C8B-B14F-4D97-AF65-F5344CB8AC3E}">
        <p14:creationId xmlns:p14="http://schemas.microsoft.com/office/powerpoint/2010/main" val="18518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 ve Ev Ödevi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Ders politikası konuşuldu</a:t>
            </a:r>
          </a:p>
          <a:p>
            <a:r>
              <a:rPr lang="tr-TR" dirty="0" smtClean="0"/>
              <a:t>Dersin içeriği hakkında bilgi verildi</a:t>
            </a:r>
          </a:p>
          <a:p>
            <a:r>
              <a:rPr lang="tr-TR" dirty="0" smtClean="0"/>
              <a:t>Dersin bir mühendis açısından önemi tartışıldı</a:t>
            </a:r>
          </a:p>
          <a:p>
            <a:r>
              <a:rPr lang="tr-TR" dirty="0" smtClean="0"/>
              <a:t>Dersin tanımı ve amacı konuşuldu</a:t>
            </a:r>
          </a:p>
          <a:p>
            <a:r>
              <a:rPr lang="tr-TR" dirty="0" smtClean="0"/>
              <a:t>Temel kavram ve tanımlar açıklandı</a:t>
            </a:r>
          </a:p>
          <a:p>
            <a:r>
              <a:rPr lang="tr-TR" dirty="0" smtClean="0"/>
              <a:t>Hata kavramı tanıtıldı</a:t>
            </a:r>
          </a:p>
          <a:p>
            <a:r>
              <a:rPr lang="tr-TR" dirty="0" smtClean="0"/>
              <a:t>Taylor Serileri ve Taylor serileri kullanılarak hata analizi yapılması tartışıldı</a:t>
            </a:r>
            <a:r>
              <a:rPr lang="tr-TR" dirty="0" smtClean="0"/>
              <a:t>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5322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Dersin öğrenilme hedefleri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5341" y="1967566"/>
            <a:ext cx="10179424" cy="4351338"/>
          </a:xfrm>
        </p:spPr>
        <p:txBody>
          <a:bodyPr rtlCol="0">
            <a:normAutofit fontScale="92500" lnSpcReduction="10000"/>
          </a:bodyPr>
          <a:lstStyle/>
          <a:p>
            <a:r>
              <a:rPr lang="tr-TR" dirty="0" smtClean="0"/>
              <a:t>Problem Çözme Konusunda Güçlenmek</a:t>
            </a:r>
          </a:p>
          <a:p>
            <a:r>
              <a:rPr lang="tr-TR" dirty="0" smtClean="0"/>
              <a:t>Çok bilinmeyenli denklem sistemlerini çözebilmek</a:t>
            </a:r>
          </a:p>
          <a:p>
            <a:r>
              <a:rPr lang="tr-TR" dirty="0" smtClean="0"/>
              <a:t>Doğrusal olmayan denklemleri çözebilmek</a:t>
            </a:r>
          </a:p>
          <a:p>
            <a:r>
              <a:rPr lang="tr-TR" dirty="0" smtClean="0"/>
              <a:t>Karmaşık geometrileri hesaplayabilmek</a:t>
            </a:r>
          </a:p>
          <a:p>
            <a:r>
              <a:rPr lang="tr-TR" dirty="0" smtClean="0"/>
              <a:t>Parametre değişimi ile tekrarlı çözümler geliştirebilmek </a:t>
            </a:r>
            <a:r>
              <a:rPr lang="tr-TR" sz="1300" dirty="0" smtClean="0"/>
              <a:t>(Eğer öyle olursa ne olur, böyle olursa ne olur)</a:t>
            </a:r>
          </a:p>
          <a:p>
            <a:r>
              <a:rPr lang="tr-TR" dirty="0" smtClean="0"/>
              <a:t>Bilgisayar programlama ve bilgisayar mantığını kavramak için etkili bir yol</a:t>
            </a:r>
          </a:p>
          <a:p>
            <a:r>
              <a:rPr lang="tr-TR" dirty="0" err="1" smtClean="0"/>
              <a:t>Matemetiğin</a:t>
            </a:r>
            <a:r>
              <a:rPr lang="tr-TR" dirty="0" smtClean="0"/>
              <a:t> mühendislikte kullanımını öğrenmek için etkili bir yol</a:t>
            </a:r>
          </a:p>
          <a:p>
            <a:r>
              <a:rPr lang="tr-TR" dirty="0" smtClean="0"/>
              <a:t>Paket programların arkasında yatan mantığı anlamak için etkili bir yol</a:t>
            </a:r>
          </a:p>
          <a:p>
            <a:r>
              <a:rPr lang="tr-TR" dirty="0" smtClean="0"/>
              <a:t>Paket programların çözemediği problemler için program geliştirmek.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8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Dersin Özeti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r>
              <a:rPr lang="tr-TR" dirty="0" smtClean="0"/>
              <a:t>Tanım </a:t>
            </a:r>
            <a:r>
              <a:rPr lang="tr-TR" dirty="0"/>
              <a:t>ve amaç, sayısal </a:t>
            </a:r>
            <a:r>
              <a:rPr lang="tr-TR" dirty="0" smtClean="0"/>
              <a:t>metotlarda </a:t>
            </a:r>
            <a:r>
              <a:rPr lang="tr-TR" dirty="0"/>
              <a:t>yaklaşım problemi, sayısal hesaplardaki yanlışlar</a:t>
            </a:r>
          </a:p>
          <a:p>
            <a:r>
              <a:rPr lang="tr-TR" dirty="0" smtClean="0"/>
              <a:t>Matrisler</a:t>
            </a:r>
            <a:r>
              <a:rPr lang="tr-TR" dirty="0"/>
              <a:t>, matrislerde </a:t>
            </a:r>
            <a:r>
              <a:rPr lang="tr-TR" dirty="0" smtClean="0"/>
              <a:t>aritmetik </a:t>
            </a:r>
            <a:r>
              <a:rPr lang="tr-TR" dirty="0"/>
              <a:t>işlemler, bir kare matrisin determinantının ve tersinin hesabı</a:t>
            </a:r>
          </a:p>
          <a:p>
            <a:pPr rtl="0"/>
            <a:r>
              <a:rPr lang="tr-TR" dirty="0" smtClean="0"/>
              <a:t>Lineer </a:t>
            </a:r>
            <a:r>
              <a:rPr lang="tr-TR" dirty="0"/>
              <a:t>cebirsel denklem takımları, denklem takımlarının çözümündeki metotlar, ters matris metodu, </a:t>
            </a:r>
            <a:r>
              <a:rPr lang="tr-TR" dirty="0" smtClean="0"/>
              <a:t>yok etme </a:t>
            </a:r>
            <a:r>
              <a:rPr lang="tr-TR" dirty="0"/>
              <a:t>metodu, </a:t>
            </a:r>
            <a:r>
              <a:rPr lang="tr-TR" dirty="0" err="1"/>
              <a:t>iterasyon</a:t>
            </a:r>
            <a:r>
              <a:rPr lang="tr-TR" dirty="0"/>
              <a:t> </a:t>
            </a:r>
            <a:r>
              <a:rPr lang="tr-TR" dirty="0" smtClean="0"/>
              <a:t>metotları</a:t>
            </a:r>
            <a:endParaRPr lang="tr-TR" dirty="0"/>
          </a:p>
          <a:p>
            <a:r>
              <a:rPr lang="tr-TR" dirty="0" smtClean="0"/>
              <a:t>Öz değer </a:t>
            </a:r>
            <a:r>
              <a:rPr lang="tr-TR" dirty="0"/>
              <a:t>ve </a:t>
            </a:r>
            <a:r>
              <a:rPr lang="tr-TR" dirty="0" smtClean="0"/>
              <a:t>öz vektörler</a:t>
            </a:r>
            <a:endParaRPr lang="tr-TR" dirty="0"/>
          </a:p>
          <a:p>
            <a:r>
              <a:rPr lang="tr-TR" dirty="0"/>
              <a:t>Lineer olmayan denklemlerin çözümü</a:t>
            </a:r>
          </a:p>
          <a:p>
            <a:r>
              <a:rPr lang="tr-TR" dirty="0"/>
              <a:t>Lineer olmayan denklem takımlarının çözümü, basit </a:t>
            </a:r>
            <a:r>
              <a:rPr lang="tr-TR" dirty="0" err="1"/>
              <a:t>iterasyon</a:t>
            </a:r>
            <a:r>
              <a:rPr lang="tr-TR" dirty="0"/>
              <a:t> yöntemi, </a:t>
            </a:r>
            <a:r>
              <a:rPr lang="tr-TR" dirty="0" err="1"/>
              <a:t>newton</a:t>
            </a:r>
            <a:r>
              <a:rPr lang="tr-TR" dirty="0"/>
              <a:t> yöntemi</a:t>
            </a:r>
          </a:p>
          <a:p>
            <a:r>
              <a:rPr lang="tr-TR" dirty="0"/>
              <a:t>Sonlu farklar, çeşitleri ve ilgili operatörler, ileri, geri, merkezi farklar, kesirli farklar</a:t>
            </a:r>
          </a:p>
          <a:p>
            <a:r>
              <a:rPr lang="tr-TR" dirty="0"/>
              <a:t>Sonlu farklar </a:t>
            </a:r>
            <a:r>
              <a:rPr lang="tr-TR" dirty="0" err="1"/>
              <a:t>interpolasyonu</a:t>
            </a:r>
            <a:endParaRPr lang="tr-TR" dirty="0"/>
          </a:p>
          <a:p>
            <a:r>
              <a:rPr lang="tr-TR" dirty="0"/>
              <a:t>Nümerik </a:t>
            </a:r>
            <a:r>
              <a:rPr lang="tr-TR" dirty="0" err="1"/>
              <a:t>integrasyon</a:t>
            </a:r>
            <a:endParaRPr lang="tr-TR" dirty="0"/>
          </a:p>
          <a:p>
            <a:r>
              <a:rPr lang="tr-TR" dirty="0"/>
              <a:t>Sonlu farklar ile </a:t>
            </a:r>
            <a:r>
              <a:rPr lang="tr-TR" dirty="0" err="1"/>
              <a:t>integrasyon</a:t>
            </a:r>
            <a:r>
              <a:rPr lang="tr-TR" dirty="0"/>
              <a:t>, belirsiz katsayılar metodu ile </a:t>
            </a:r>
            <a:r>
              <a:rPr lang="tr-TR" dirty="0" err="1"/>
              <a:t>integrasyon</a:t>
            </a:r>
            <a:r>
              <a:rPr lang="tr-TR" dirty="0" smtClean="0"/>
              <a:t>, </a:t>
            </a:r>
            <a:r>
              <a:rPr lang="tr-TR" dirty="0" err="1" smtClean="0"/>
              <a:t>Lagrange</a:t>
            </a:r>
            <a:r>
              <a:rPr lang="tr-TR" dirty="0" smtClean="0"/>
              <a:t> </a:t>
            </a:r>
            <a:r>
              <a:rPr lang="tr-TR" dirty="0" err="1"/>
              <a:t>interpolasyon</a:t>
            </a:r>
            <a:r>
              <a:rPr lang="tr-TR" dirty="0"/>
              <a:t> formülü</a:t>
            </a:r>
          </a:p>
          <a:p>
            <a:r>
              <a:rPr lang="tr-TR" dirty="0"/>
              <a:t>Adi diferansiyel denklemlerin nümerik çözümü, başlangıç değer problemi</a:t>
            </a:r>
          </a:p>
          <a:p>
            <a:r>
              <a:rPr lang="tr-TR" dirty="0"/>
              <a:t>Diferansiyel denklem sistemleri, yüksek </a:t>
            </a:r>
            <a:r>
              <a:rPr lang="tr-TR" dirty="0" err="1"/>
              <a:t>mertebeli</a:t>
            </a:r>
            <a:r>
              <a:rPr lang="tr-TR" dirty="0"/>
              <a:t> diferansiyel denklemler</a:t>
            </a:r>
          </a:p>
          <a:p>
            <a:r>
              <a:rPr lang="tr-TR" dirty="0"/>
              <a:t>Sınır değer problemleri, </a:t>
            </a:r>
            <a:r>
              <a:rPr lang="tr-TR" dirty="0" err="1"/>
              <a:t>regrasyon</a:t>
            </a:r>
            <a:r>
              <a:rPr lang="tr-TR" dirty="0"/>
              <a:t> analizi</a:t>
            </a:r>
            <a:r>
              <a:rPr lang="tr-TR" dirty="0" smtClean="0"/>
              <a:t>, korelasyon</a:t>
            </a:r>
            <a:endParaRPr lang="tr-TR" dirty="0"/>
          </a:p>
          <a:p>
            <a:pPr rt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78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Ders 1.1: TANIM ve AMAÇ</a:t>
            </a:r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sz="half" idx="1"/>
          </p:nvPr>
        </p:nvSpPr>
        <p:spPr>
          <a:xfrm>
            <a:off x="609599" y="2249425"/>
            <a:ext cx="8773297" cy="4341875"/>
          </a:xfrm>
        </p:spPr>
        <p:txBody>
          <a:bodyPr rtlCol="0">
            <a:noAutofit/>
          </a:bodyPr>
          <a:lstStyle/>
          <a:p>
            <a:r>
              <a:rPr lang="tr-TR" sz="2400" dirty="0"/>
              <a:t>Sayısal çözümlemenin amacı, matematiksel modellerle ifade </a:t>
            </a:r>
            <a:r>
              <a:rPr lang="tr-TR" sz="2400" dirty="0" smtClean="0"/>
              <a:t>edilmiş olan problemlerin çözümünde belli </a:t>
            </a:r>
            <a:r>
              <a:rPr lang="tr-TR" sz="2400" dirty="0"/>
              <a:t>sayı ve sırada belirlenmiş işlemleri, bilgisayar yardımıyla yaparak belirli hassaslığa sahip sonuçlar elde etmek için kullanılabilecek </a:t>
            </a:r>
            <a:endParaRPr lang="tr-TR" sz="2400" dirty="0" smtClean="0"/>
          </a:p>
          <a:p>
            <a:pPr lvl="1"/>
            <a:r>
              <a:rPr lang="tr-TR" sz="2400" dirty="0" err="1" smtClean="0"/>
              <a:t>metodların</a:t>
            </a:r>
            <a:r>
              <a:rPr lang="tr-TR" sz="2400" dirty="0" smtClean="0"/>
              <a:t> </a:t>
            </a:r>
            <a:r>
              <a:rPr lang="tr-TR" sz="2400" dirty="0"/>
              <a:t>geliştirilmesi </a:t>
            </a:r>
            <a:endParaRPr lang="tr-TR" sz="2400" dirty="0" smtClean="0"/>
          </a:p>
          <a:p>
            <a:pPr lvl="1"/>
            <a:r>
              <a:rPr lang="tr-TR" sz="2400" dirty="0" smtClean="0"/>
              <a:t>var </a:t>
            </a:r>
            <a:r>
              <a:rPr lang="tr-TR" sz="2400" dirty="0"/>
              <a:t>olanların irdelenmesi ve </a:t>
            </a:r>
            <a:endParaRPr lang="tr-TR" sz="2400" dirty="0" smtClean="0"/>
          </a:p>
          <a:p>
            <a:pPr lvl="1"/>
            <a:r>
              <a:rPr lang="tr-TR" sz="2400" dirty="0" smtClean="0"/>
              <a:t>en </a:t>
            </a:r>
            <a:r>
              <a:rPr lang="tr-TR" sz="2400" dirty="0"/>
              <a:t>uygun olanın belirlenmesidir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66" y="370865"/>
            <a:ext cx="2009524" cy="2266667"/>
          </a:xfrm>
        </p:spPr>
      </p:pic>
    </p:spTree>
    <p:extLst>
      <p:ext uri="{BB962C8B-B14F-4D97-AF65-F5344CB8AC3E}">
        <p14:creationId xmlns:p14="http://schemas.microsoft.com/office/powerpoint/2010/main" val="42370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Ders 1.1: TANIM ve AMAÇ</a:t>
            </a:r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sz="half" idx="1"/>
          </p:nvPr>
        </p:nvSpPr>
        <p:spPr>
          <a:xfrm>
            <a:off x="609599" y="2249425"/>
            <a:ext cx="8773297" cy="4341875"/>
          </a:xfrm>
        </p:spPr>
        <p:txBody>
          <a:bodyPr rtlCol="0">
            <a:noAutofit/>
          </a:bodyPr>
          <a:lstStyle/>
          <a:p>
            <a:r>
              <a:rPr lang="tr-TR" sz="2400" dirty="0"/>
              <a:t>Bu problemlerin çözümü için gerekli olan sonlu sayıdaki işlemleri adım adım tanımlayan düzene veya hesap yoluna </a:t>
            </a:r>
            <a:r>
              <a:rPr lang="tr-TR" sz="2400" b="1" dirty="0"/>
              <a:t>algoritma</a:t>
            </a:r>
            <a:r>
              <a:rPr lang="tr-TR" sz="2400" dirty="0"/>
              <a:t> denir.  </a:t>
            </a:r>
          </a:p>
          <a:p>
            <a:endParaRPr lang="tr-TR" sz="2400" b="1" dirty="0" smtClean="0"/>
          </a:p>
          <a:p>
            <a:r>
              <a:rPr lang="tr-TR" sz="2400" b="1" dirty="0" smtClean="0"/>
              <a:t>Sayısal </a:t>
            </a:r>
            <a:r>
              <a:rPr lang="tr-TR" sz="2400" b="1" dirty="0" smtClean="0"/>
              <a:t>Metotlar </a:t>
            </a:r>
            <a:r>
              <a:rPr lang="tr-TR" sz="2400" dirty="0"/>
              <a:t>ile yapılan </a:t>
            </a:r>
            <a:r>
              <a:rPr lang="tr-TR" sz="2400" b="1" dirty="0"/>
              <a:t>işlem</a:t>
            </a:r>
            <a:r>
              <a:rPr lang="tr-TR" sz="2400" dirty="0"/>
              <a:t>, verilen sayısal bilgileri (</a:t>
            </a:r>
            <a:r>
              <a:rPr lang="tr-TR" sz="2400" b="1" dirty="0"/>
              <a:t>input</a:t>
            </a:r>
            <a:r>
              <a:rPr lang="tr-TR" sz="2400" dirty="0"/>
              <a:t>) belli bir algoritma ile işleyerek sonunda sayısal bilgiler (</a:t>
            </a:r>
            <a:r>
              <a:rPr lang="tr-TR" sz="2400" b="1" dirty="0"/>
              <a:t>output</a:t>
            </a:r>
            <a:r>
              <a:rPr lang="tr-TR" sz="2400" dirty="0"/>
              <a:t>) elde etmek olarak özetlenebilir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66" y="370865"/>
            <a:ext cx="2009524" cy="2266667"/>
          </a:xfrm>
        </p:spPr>
      </p:pic>
    </p:spTree>
    <p:extLst>
      <p:ext uri="{BB962C8B-B14F-4D97-AF65-F5344CB8AC3E}">
        <p14:creationId xmlns:p14="http://schemas.microsoft.com/office/powerpoint/2010/main" val="344315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Ders 1.1: TANIM ve AMAÇ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tr-TR" dirty="0" smtClean="0"/>
              <a:t>Kullanılacak algoritmanın seçimi bir çok faktöre bağlıdır. En önemli üç faktör</a:t>
            </a:r>
          </a:p>
          <a:p>
            <a:pPr lvl="1"/>
            <a:r>
              <a:rPr lang="tr-TR" dirty="0" smtClean="0"/>
              <a:t>Problemin Niteliği </a:t>
            </a:r>
          </a:p>
          <a:p>
            <a:pPr lvl="1"/>
            <a:r>
              <a:rPr lang="tr-TR" dirty="0" smtClean="0"/>
              <a:t>İşlemin Hızı</a:t>
            </a:r>
          </a:p>
          <a:p>
            <a:pPr lvl="1"/>
            <a:r>
              <a:rPr lang="tr-TR" dirty="0" smtClean="0"/>
              <a:t>Çözümün Hassasiyeti</a:t>
            </a:r>
            <a:endParaRPr lang="tr-TR" dirty="0"/>
          </a:p>
          <a:p>
            <a:pPr marL="365760" lvl="1" indent="-256032">
              <a:buClr>
                <a:schemeClr val="accent3">
                  <a:lumMod val="75000"/>
                </a:schemeClr>
              </a:buClr>
              <a:buFont typeface="Georgia"/>
              <a:buChar char="•"/>
            </a:pPr>
            <a:r>
              <a:rPr lang="tr-TR" sz="2800" dirty="0"/>
              <a:t>Farklı tipte problemler için geliştirilmiş farklı araçlar mevcuttur. Problem tipine göre bu araçlardan en uygun olanı seçilir</a:t>
            </a:r>
            <a:r>
              <a:rPr lang="tr-TR" sz="2800" dirty="0" smtClean="0"/>
              <a:t>.</a:t>
            </a:r>
          </a:p>
          <a:p>
            <a:pPr marL="365760" lvl="1" indent="-256032">
              <a:buClr>
                <a:schemeClr val="accent3">
                  <a:lumMod val="75000"/>
                </a:schemeClr>
              </a:buClr>
              <a:buFont typeface="Georgia"/>
              <a:buChar char="•"/>
            </a:pPr>
            <a:r>
              <a:rPr lang="tr-TR" sz="2800" dirty="0" smtClean="0"/>
              <a:t>İşlemin Hızı, seçilen yöntemin ne kadar sürede sonuçlandığı anlamına gelmektedir. Çok karmaşık problemlerde günlerce süren analizler olabilmektedir.</a:t>
            </a:r>
          </a:p>
          <a:p>
            <a:pPr marL="365760" lvl="1" indent="-256032">
              <a:buClr>
                <a:schemeClr val="accent3">
                  <a:lumMod val="75000"/>
                </a:schemeClr>
              </a:buClr>
              <a:buFont typeface="Georgia"/>
              <a:buChar char="•"/>
            </a:pPr>
            <a:r>
              <a:rPr lang="tr-TR" sz="2800" dirty="0" smtClean="0"/>
              <a:t>Çözümün Hassasiyeti, </a:t>
            </a:r>
            <a:r>
              <a:rPr lang="tr-TR" sz="2800" dirty="0"/>
              <a:t>yanlış (</a:t>
            </a:r>
            <a:r>
              <a:rPr lang="tr-TR" sz="2800" dirty="0" err="1"/>
              <a:t>error</a:t>
            </a:r>
            <a:r>
              <a:rPr lang="tr-TR" sz="2800" dirty="0"/>
              <a:t>) birikmesine </a:t>
            </a:r>
            <a:r>
              <a:rPr lang="tr-TR" sz="2800" dirty="0" smtClean="0"/>
              <a:t>bağlıdır. Yönteme karar verirken etkilenilecek en önemli faktördür.</a:t>
            </a:r>
            <a:endParaRPr lang="tr-TR" sz="2800" dirty="0"/>
          </a:p>
        </p:txBody>
      </p:sp>
      <p:pic>
        <p:nvPicPr>
          <p:cNvPr id="4" name="İçerik Yer Tutucusu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53" y="0"/>
            <a:ext cx="2009524" cy="2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ğitim sunusu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10_TF03460604" id="{B907DBB3-4E67-4415-ADAE-0DCAA6E8B6F3}" vid="{1830F63D-7166-45C8-9B0B-CAE90AE85AA8}"/>
    </a:ext>
  </a:extLst>
</a:theme>
</file>

<file path=ppt/theme/theme2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</TotalTime>
  <Words>1816</Words>
  <Application>Microsoft Office PowerPoint</Application>
  <PresentationFormat>Widescreen</PresentationFormat>
  <Paragraphs>341</Paragraphs>
  <Slides>40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Cambria Math</vt:lpstr>
      <vt:lpstr>Georgia</vt:lpstr>
      <vt:lpstr>Symbol</vt:lpstr>
      <vt:lpstr>Wingdings 2</vt:lpstr>
      <vt:lpstr>Eğitim sunusu</vt:lpstr>
      <vt:lpstr>Çalışma Sayfası</vt:lpstr>
      <vt:lpstr>MÜHENDİSLİKTE SAYISAL YÖNTEMLER</vt:lpstr>
      <vt:lpstr>Ders Değerlendirme</vt:lpstr>
      <vt:lpstr>Ders Politikası</vt:lpstr>
      <vt:lpstr>Giriş</vt:lpstr>
      <vt:lpstr>Dersin öğrenilme hedefleri</vt:lpstr>
      <vt:lpstr>Dersin Özeti</vt:lpstr>
      <vt:lpstr>Ders 1.1: TANIM ve AMAÇ</vt:lpstr>
      <vt:lpstr>Ders 1.1: TANIM ve AMAÇ</vt:lpstr>
      <vt:lpstr>Ders 1.1: TANIM ve AMAÇ</vt:lpstr>
      <vt:lpstr>Ders 1.1: TANIM ve AMAÇ</vt:lpstr>
      <vt:lpstr>Ders 1.1: TANIM ve AMAÇ</vt:lpstr>
      <vt:lpstr>Ders 1.1: TANIM ve AMAÇ</vt:lpstr>
      <vt:lpstr>Ders 1.2: HATA ve HATA BİRİKİMİ</vt:lpstr>
      <vt:lpstr>Ders 1.2: HATA ve HATA BİRİKİMİ</vt:lpstr>
      <vt:lpstr>Ders 1.2: HATA ve HATA BİRİKİMİ</vt:lpstr>
      <vt:lpstr>Ders 1.2: HATA ve HATA BİRİKİMİ</vt:lpstr>
      <vt:lpstr>Ders 1.2: HATA ve HATA BİRİKİMİ</vt:lpstr>
      <vt:lpstr>Ders 1.2: HATA ve HATA BİRİKİMİ</vt:lpstr>
      <vt:lpstr>Kesme Hataları ve Taylor Serileri</vt:lpstr>
      <vt:lpstr>Taylor Serileri</vt:lpstr>
      <vt:lpstr>Taylor Serileri</vt:lpstr>
      <vt:lpstr>Taylor Serileri</vt:lpstr>
      <vt:lpstr>Taylor Serileri</vt:lpstr>
      <vt:lpstr>Taylor Serileri</vt:lpstr>
      <vt:lpstr>Taylor Serileri</vt:lpstr>
      <vt:lpstr>Taylor Serileri</vt:lpstr>
      <vt:lpstr>Taylor Serileri Taylor Serisi Açılımında Kalıntı Terimi</vt:lpstr>
      <vt:lpstr>Taylor Serileri Taylor Serisi Açılımında Kalıntı Terimi</vt:lpstr>
      <vt:lpstr>Taylor Serileri Kesme Hatasını Tahmin Etmek için Taylor Serisinin Kullanımı</vt:lpstr>
      <vt:lpstr>Taylor Serileri Kesme Hatasını Tahmin Etmek için Taylor Serisinin Kullanımı</vt:lpstr>
      <vt:lpstr>Taylor Serileri Hata Yayılımı</vt:lpstr>
      <vt:lpstr>Taylor Serileri Hata Yayılımı</vt:lpstr>
      <vt:lpstr>Taylor Serileri Toplam Sayısal Hata</vt:lpstr>
      <vt:lpstr>Örnek Problemler 1.</vt:lpstr>
      <vt:lpstr>Örnek Problemler 1. Çözüm</vt:lpstr>
      <vt:lpstr>Örnek Problemler 1. Çözüm</vt:lpstr>
      <vt:lpstr>Örnek Problemler 1. Çözüm Devam</vt:lpstr>
      <vt:lpstr>Örnek Problemler 2.</vt:lpstr>
      <vt:lpstr>Örnek Problemler 2. Çözüm</vt:lpstr>
      <vt:lpstr>Özet ve Ev Ödevi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SAYISAL YÖNTEMLER</dc:title>
  <dc:creator>Nurdan Bilgin</dc:creator>
  <cp:lastModifiedBy>Nurdan Bilgin</cp:lastModifiedBy>
  <cp:revision>77</cp:revision>
  <dcterms:created xsi:type="dcterms:W3CDTF">2018-01-23T10:11:14Z</dcterms:created>
  <dcterms:modified xsi:type="dcterms:W3CDTF">2019-09-30T07:51:46Z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