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30"/>
  </p:notesMasterIdLst>
  <p:handoutMasterIdLst>
    <p:handoutMasterId r:id="rId31"/>
  </p:handoutMasterIdLst>
  <p:sldIdLst>
    <p:sldId id="257" r:id="rId2"/>
    <p:sldId id="279" r:id="rId3"/>
    <p:sldId id="280" r:id="rId4"/>
    <p:sldId id="281" r:id="rId5"/>
    <p:sldId id="282" r:id="rId6"/>
    <p:sldId id="284" r:id="rId7"/>
    <p:sldId id="285" r:id="rId8"/>
    <p:sldId id="287" r:id="rId9"/>
    <p:sldId id="289" r:id="rId10"/>
    <p:sldId id="290" r:id="rId11"/>
    <p:sldId id="288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28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C8FC1-A1A8-42CB-96AC-83684F0DF578}" type="datetime1">
              <a:rPr lang="tr-TR" smtClean="0"/>
              <a:t>13.12.2018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653A-FB33-4975-A611-5D53C5C337D6}" type="datetime1">
              <a:rPr lang="tr-TR" smtClean="0"/>
              <a:pPr/>
              <a:t>13.12.2018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3" name="Dikdörtgen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4" name="Dikdörtgen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5" name="Dikdörtgen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6" name="Dikdörtgen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7" name="Dikdörtgen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0" name="Dikdörtgen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1" name="Dikdörtgen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17" name="Alt Bilgi Yer Tutucusu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8" name="Tarih Yer Tutucusu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609038-EC1C-40A6-91EB-4A3D73CE9547}" type="datetime1">
              <a:rPr lang="tr-TR" smtClean="0"/>
              <a:pPr/>
              <a:t>13.12.2018</a:t>
            </a:fld>
            <a:endParaRPr lang="tr-TR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3DEEBB-C631-4BE4-9EB9-151005B5892D}" type="datetime1">
              <a:rPr lang="tr-TR" smtClean="0"/>
              <a:pPr/>
              <a:t>13.12.2018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tıklayın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6B82DB-6D5C-486A-98D3-E008B7673553}" type="datetime1">
              <a:rPr lang="tr-TR" smtClean="0"/>
              <a:pPr/>
              <a:t>13.12.2018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620485"/>
            <a:ext cx="10972800" cy="506186"/>
          </a:xfr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191986"/>
            <a:ext cx="10972800" cy="5382550"/>
          </a:xfrm>
        </p:spPr>
        <p:txBody>
          <a:bodyPr rtlCol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/>
            </a:lvl6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6EF26-BBDF-4885-BB66-53FDFCADA69E}" type="datetime1">
              <a:rPr lang="tr-TR" smtClean="0"/>
              <a:pPr/>
              <a:t>13.12.2018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4B813B-74D5-4B4F-94CB-6CD8395E9845}" type="datetime1">
              <a:rPr lang="tr-TR" smtClean="0"/>
              <a:pPr/>
              <a:t>13.12.2018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28" name="Alt 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6" name="Tarih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2EC71D-25AD-4A7C-AB6C-E63D5EDA9366}" type="datetime1">
              <a:rPr lang="tr-TR" smtClean="0"/>
              <a:pPr/>
              <a:t>13.12.2018</a:t>
            </a:fld>
            <a:endParaRPr lang="tr-TR" dirty="0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>
            <a:lvl1pPr>
              <a:defRPr/>
            </a:lvl1pPr>
          </a:lstStyle>
          <a:p>
            <a:fld id="{851036E3-487C-41B5-92E9-47E0F0B9591B}" type="datetime1">
              <a:rPr lang="tr-TR" smtClean="0"/>
              <a:pPr/>
              <a:t>13.12.2018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730CD3-31CA-47BB-8FC4-9AA93086A77D}" type="datetime1">
              <a:rPr lang="tr-TR" smtClean="0"/>
              <a:pPr/>
              <a:t>13.12.2018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5B609-EC73-4CF8-A564-D90D0E54FA36}" type="datetime1">
              <a:rPr lang="tr-TR" smtClean="0"/>
              <a:pPr/>
              <a:t>13.12.2018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D7756-B745-4648-9348-5BA7D8FC560E}" type="datetime1">
              <a:rPr lang="tr-TR" smtClean="0"/>
              <a:pPr/>
              <a:t>13.12.2018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0" name="Dikdörtgen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1" name="Dikdörtgen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2" name="Dikdörtgen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5" name="Dikdörtgen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8" name="Dikdörtgen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9" name="Dikdörtgen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40" name="Dikdörtgen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14" name="Tarih Yer Tutucusu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9E5AA4-4083-47B0-96D9-3464BE7D917D}" type="datetime1">
              <a:rPr lang="tr-TR" smtClean="0"/>
              <a:pPr/>
              <a:t>13.12.2018</a:t>
            </a:fld>
            <a:endParaRPr lang="tr-TR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MÜHENDİSLİKTE SAYISAL YÖNTEMLER</a:t>
            </a:r>
            <a:br>
              <a:rPr lang="tr-TR" dirty="0" smtClean="0"/>
            </a:br>
            <a:r>
              <a:rPr lang="tr-TR" sz="2800" dirty="0" smtClean="0"/>
              <a:t>Kısmi Diferansiyel Denklemler</a:t>
            </a:r>
            <a:endParaRPr lang="tr-TR" sz="2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Dr</a:t>
            </a:r>
            <a:r>
              <a:rPr lang="tr-TR" dirty="0" smtClean="0"/>
              <a:t>. </a:t>
            </a:r>
            <a:r>
              <a:rPr lang="tr-TR" dirty="0" smtClean="0"/>
              <a:t>Öğretim Üyesi Nurdan </a:t>
            </a:r>
            <a:r>
              <a:rPr lang="tr-TR" dirty="0" smtClean="0"/>
              <a:t>Bilgin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Kısmi Diferansiyel Denklemlerin Çözüm Yöntemleri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Eliptik ve Parabolik </a:t>
            </a:r>
            <a:r>
              <a:rPr lang="tr-TR" dirty="0" err="1" smtClean="0">
                <a:solidFill>
                  <a:srgbClr val="FF0000"/>
                </a:solidFill>
              </a:rPr>
              <a:t>KDD</a:t>
            </a:r>
            <a:r>
              <a:rPr lang="tr-TR" dirty="0" err="1" smtClean="0"/>
              <a:t>’lerin</a:t>
            </a:r>
            <a:r>
              <a:rPr lang="tr-TR" dirty="0" smtClean="0"/>
              <a:t> </a:t>
            </a:r>
            <a:r>
              <a:rPr lang="en-US" dirty="0" err="1" smtClean="0"/>
              <a:t>sonlu</a:t>
            </a:r>
            <a:r>
              <a:rPr lang="en-US" dirty="0" smtClean="0"/>
              <a:t> </a:t>
            </a:r>
            <a:r>
              <a:rPr lang="en-US" dirty="0" err="1"/>
              <a:t>fark</a:t>
            </a:r>
            <a:r>
              <a:rPr lang="en-US" dirty="0"/>
              <a:t> </a:t>
            </a:r>
            <a:r>
              <a:rPr lang="en-US" dirty="0" err="1" smtClean="0"/>
              <a:t>yaklaşımları</a:t>
            </a:r>
            <a:r>
              <a:rPr lang="tr-TR" dirty="0" smtClean="0"/>
              <a:t> ile çözümü</a:t>
            </a:r>
            <a:r>
              <a:rPr lang="en-US" dirty="0" smtClean="0"/>
              <a:t>, </a:t>
            </a:r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S</a:t>
            </a:r>
            <a:r>
              <a:rPr lang="en-US" dirty="0" err="1" smtClean="0">
                <a:solidFill>
                  <a:srgbClr val="FF0000"/>
                </a:solidFill>
              </a:rPr>
              <a:t>onlu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fark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yaklaşımları</a:t>
            </a:r>
            <a:r>
              <a:rPr lang="tr-TR" dirty="0" smtClean="0"/>
              <a:t>, </a:t>
            </a:r>
            <a:r>
              <a:rPr lang="en-US" dirty="0" err="1" smtClean="0"/>
              <a:t>sonlu</a:t>
            </a:r>
            <a:r>
              <a:rPr lang="en-US" dirty="0" smtClean="0"/>
              <a:t> </a:t>
            </a:r>
            <a:r>
              <a:rPr lang="en-US" dirty="0" err="1"/>
              <a:t>sayıda</a:t>
            </a:r>
            <a:r>
              <a:rPr lang="en-US" dirty="0"/>
              <a:t> </a:t>
            </a:r>
            <a:r>
              <a:rPr lang="en-US" dirty="0" err="1"/>
              <a:t>noktada</a:t>
            </a:r>
            <a:r>
              <a:rPr lang="en-US" dirty="0"/>
              <a:t> </a:t>
            </a:r>
            <a:r>
              <a:rPr lang="en-US" dirty="0" err="1"/>
              <a:t>çözüme</a:t>
            </a:r>
            <a:r>
              <a:rPr lang="en-US" dirty="0"/>
              <a:t> </a:t>
            </a:r>
            <a:r>
              <a:rPr lang="en-US" dirty="0" err="1"/>
              <a:t>yaklaşma</a:t>
            </a:r>
            <a:r>
              <a:rPr lang="en-US" dirty="0"/>
              <a:t> </a:t>
            </a:r>
            <a:r>
              <a:rPr lang="en-US" dirty="0" err="1" smtClean="0"/>
              <a:t>temeline</a:t>
            </a:r>
            <a:r>
              <a:rPr lang="en-US" dirty="0" smtClean="0"/>
              <a:t> </a:t>
            </a:r>
            <a:r>
              <a:rPr lang="en-US" dirty="0" err="1"/>
              <a:t>dayanmaktadır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tr-TR" dirty="0" smtClean="0">
                <a:solidFill>
                  <a:srgbClr val="00B050"/>
                </a:solidFill>
              </a:rPr>
              <a:t>Hiperbolik denklemlerin </a:t>
            </a:r>
            <a:r>
              <a:rPr lang="en-US" dirty="0" err="1" smtClean="0"/>
              <a:t>sonlu</a:t>
            </a:r>
            <a:r>
              <a:rPr lang="en-US" dirty="0" smtClean="0"/>
              <a:t> </a:t>
            </a:r>
            <a:r>
              <a:rPr lang="en-US" dirty="0" err="1"/>
              <a:t>eleman</a:t>
            </a:r>
            <a:r>
              <a:rPr lang="en-US" dirty="0"/>
              <a:t> </a:t>
            </a:r>
            <a:r>
              <a:rPr lang="en-US" dirty="0" err="1" smtClean="0"/>
              <a:t>yöntemleri</a:t>
            </a:r>
            <a:r>
              <a:rPr lang="tr-TR" dirty="0" smtClean="0"/>
              <a:t> ile çözümü</a:t>
            </a:r>
            <a:r>
              <a:rPr lang="en-US" dirty="0" smtClean="0"/>
              <a:t>, </a:t>
            </a:r>
            <a:endParaRPr lang="tr-TR" dirty="0" smtClean="0"/>
          </a:p>
          <a:p>
            <a:r>
              <a:rPr lang="tr-TR" dirty="0" smtClean="0">
                <a:solidFill>
                  <a:srgbClr val="00B050"/>
                </a:solidFill>
              </a:rPr>
              <a:t>S</a:t>
            </a:r>
            <a:r>
              <a:rPr lang="en-US" dirty="0" err="1" smtClean="0">
                <a:solidFill>
                  <a:srgbClr val="00B050"/>
                </a:solidFill>
              </a:rPr>
              <a:t>onlu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eleman</a:t>
            </a:r>
            <a:r>
              <a:rPr lang="en-US" dirty="0">
                <a:solidFill>
                  <a:srgbClr val="00B050"/>
                </a:solidFill>
              </a:rPr>
              <a:t> </a:t>
            </a:r>
            <a:r>
              <a:rPr lang="en-US" dirty="0" err="1" smtClean="0">
                <a:solidFill>
                  <a:srgbClr val="00B050"/>
                </a:solidFill>
              </a:rPr>
              <a:t>yöntem</a:t>
            </a:r>
            <a:r>
              <a:rPr lang="tr-TR" dirty="0" smtClean="0">
                <a:solidFill>
                  <a:srgbClr val="00B050"/>
                </a:solidFill>
              </a:rPr>
              <a:t>i</a:t>
            </a:r>
            <a:r>
              <a:rPr lang="tr-TR" dirty="0" smtClean="0"/>
              <a:t>, çözüm bölgesini basitçe şekillendirilmiş </a:t>
            </a:r>
            <a:r>
              <a:rPr lang="en-US" dirty="0" err="1" smtClean="0"/>
              <a:t>parçalar</a:t>
            </a:r>
            <a:r>
              <a:rPr lang="tr-TR" dirty="0" smtClean="0"/>
              <a:t>a</a:t>
            </a:r>
            <a:r>
              <a:rPr lang="en-US" dirty="0" smtClean="0"/>
              <a:t> </a:t>
            </a:r>
            <a:r>
              <a:rPr lang="en-US" dirty="0" err="1"/>
              <a:t>veya</a:t>
            </a:r>
            <a:r>
              <a:rPr lang="en-US" dirty="0"/>
              <a:t> “</a:t>
            </a:r>
            <a:r>
              <a:rPr lang="en-US" dirty="0" err="1" smtClean="0"/>
              <a:t>elemanlar</a:t>
            </a:r>
            <a:r>
              <a:rPr lang="tr-TR" dirty="0" smtClean="0"/>
              <a:t>a</a:t>
            </a:r>
            <a:r>
              <a:rPr lang="en-US" dirty="0" smtClean="0"/>
              <a:t>”</a:t>
            </a:r>
            <a:r>
              <a:rPr lang="tr-TR" dirty="0" smtClean="0"/>
              <a:t> ayırır, her bir elemanda </a:t>
            </a:r>
            <a:r>
              <a:rPr lang="tr-TR" dirty="0" err="1" smtClean="0"/>
              <a:t>KDD’nin</a:t>
            </a:r>
            <a:r>
              <a:rPr lang="tr-TR" dirty="0" smtClean="0"/>
              <a:t> çözümü yapılır, daha sonra birleşik çözüm eleman sınırlarında süreklilik sağlanmasına dikkat edilerek bir araya getirilir.</a:t>
            </a:r>
          </a:p>
        </p:txBody>
      </p:sp>
    </p:spTree>
    <p:extLst>
      <p:ext uri="{BB962C8B-B14F-4D97-AF65-F5344CB8AC3E}">
        <p14:creationId xmlns:p14="http://schemas.microsoft.com/office/powerpoint/2010/main" val="218713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Sonlu Fark: Eliptik Denklemler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</a:t>
            </a:r>
            <a:r>
              <a:rPr lang="en-US" dirty="0" err="1" smtClean="0"/>
              <a:t>liptik</a:t>
            </a:r>
            <a:r>
              <a:rPr lang="en-US" dirty="0" smtClean="0"/>
              <a:t> </a:t>
            </a:r>
            <a:r>
              <a:rPr lang="en-US" dirty="0" err="1"/>
              <a:t>denklemlerin</a:t>
            </a:r>
            <a:r>
              <a:rPr lang="en-US" dirty="0"/>
              <a:t> </a:t>
            </a:r>
            <a:r>
              <a:rPr lang="en-US" dirty="0" err="1"/>
              <a:t>sonlu</a:t>
            </a:r>
            <a:r>
              <a:rPr lang="en-US" dirty="0"/>
              <a:t> </a:t>
            </a:r>
            <a:r>
              <a:rPr lang="en-US" dirty="0" err="1"/>
              <a:t>fark</a:t>
            </a:r>
            <a:r>
              <a:rPr lang="en-US" dirty="0"/>
              <a:t> </a:t>
            </a:r>
            <a:r>
              <a:rPr lang="en-US" dirty="0" err="1"/>
              <a:t>çözümlerine</a:t>
            </a:r>
            <a:r>
              <a:rPr lang="en-US" dirty="0"/>
              <a:t> </a:t>
            </a:r>
            <a:r>
              <a:rPr lang="tr-TR" dirty="0" smtClean="0"/>
              <a:t>geçmeden önce,</a:t>
            </a:r>
            <a:r>
              <a:rPr lang="en-US" dirty="0" smtClean="0"/>
              <a:t> </a:t>
            </a:r>
            <a:r>
              <a:rPr lang="tr-TR" dirty="0" smtClean="0"/>
              <a:t>I</a:t>
            </a:r>
            <a:r>
              <a:rPr lang="en-US" dirty="0" err="1" smtClean="0"/>
              <a:t>sıtılan</a:t>
            </a:r>
            <a:r>
              <a:rPr lang="en-US" dirty="0" smtClean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plakadaki</a:t>
            </a:r>
            <a:r>
              <a:rPr lang="en-US" dirty="0"/>
              <a:t> </a:t>
            </a:r>
            <a:r>
              <a:rPr lang="en-US" dirty="0" err="1"/>
              <a:t>sıcaklık</a:t>
            </a:r>
            <a:r>
              <a:rPr lang="en-US" dirty="0"/>
              <a:t> </a:t>
            </a:r>
            <a:r>
              <a:rPr lang="en-US" dirty="0" err="1"/>
              <a:t>dağılımını</a:t>
            </a:r>
            <a:r>
              <a:rPr lang="en-US" dirty="0"/>
              <a:t> </a:t>
            </a:r>
            <a:r>
              <a:rPr lang="en-US" dirty="0" err="1"/>
              <a:t>içeren</a:t>
            </a:r>
            <a:r>
              <a:rPr lang="en-US" dirty="0"/>
              <a:t> </a:t>
            </a:r>
            <a:r>
              <a:rPr lang="en-US" dirty="0" smtClean="0"/>
              <a:t>f</a:t>
            </a:r>
            <a:r>
              <a:rPr lang="tr-TR" dirty="0" smtClean="0"/>
              <a:t>i</a:t>
            </a:r>
            <a:r>
              <a:rPr lang="en-US" dirty="0" smtClean="0"/>
              <a:t>z</a:t>
            </a:r>
            <a:r>
              <a:rPr lang="tr-TR" dirty="0" smtClean="0"/>
              <a:t>i</a:t>
            </a:r>
            <a:r>
              <a:rPr lang="en-US" dirty="0" err="1" smtClean="0"/>
              <a:t>ksel</a:t>
            </a:r>
            <a:r>
              <a:rPr lang="en-US" dirty="0" smtClean="0"/>
              <a:t> </a:t>
            </a:r>
            <a:r>
              <a:rPr lang="en-US" dirty="0"/>
              <a:t>problem </a:t>
            </a:r>
            <a:r>
              <a:rPr lang="en-US" dirty="0" err="1"/>
              <a:t>için</a:t>
            </a:r>
            <a:r>
              <a:rPr lang="en-US" dirty="0"/>
              <a:t> Laplace </a:t>
            </a:r>
            <a:r>
              <a:rPr lang="en-US" dirty="0" err="1"/>
              <a:t>denklemini</a:t>
            </a:r>
            <a:r>
              <a:rPr lang="en-US" dirty="0"/>
              <a:t> </a:t>
            </a:r>
            <a:r>
              <a:rPr lang="en-US" dirty="0" err="1"/>
              <a:t>türeteceğiz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/>
              <a:t>sonra</a:t>
            </a:r>
            <a:r>
              <a:rPr lang="en-US" dirty="0"/>
              <a:t>, </a:t>
            </a:r>
            <a:r>
              <a:rPr lang="en-US" dirty="0" err="1" smtClean="0"/>
              <a:t>çözüm</a:t>
            </a:r>
            <a:r>
              <a:rPr lang="en-US" dirty="0" smtClean="0"/>
              <a:t> </a:t>
            </a:r>
            <a:r>
              <a:rPr lang="tr-TR" dirty="0" smtClean="0"/>
              <a:t>yöntemlerini tartışacağız</a:t>
            </a:r>
          </a:p>
          <a:p>
            <a:pPr lvl="1"/>
            <a:r>
              <a:rPr lang="tr-TR" dirty="0" err="1" smtClean="0"/>
              <a:t>Laplasiyen</a:t>
            </a:r>
            <a:r>
              <a:rPr lang="tr-TR" dirty="0" smtClean="0"/>
              <a:t> Fark Denklemi</a:t>
            </a:r>
            <a:endParaRPr lang="tr-TR" dirty="0"/>
          </a:p>
          <a:p>
            <a:pPr lvl="1"/>
            <a:r>
              <a:rPr lang="en-US" dirty="0" err="1" smtClean="0"/>
              <a:t>Liebmann</a:t>
            </a:r>
            <a:r>
              <a:rPr lang="en-US" dirty="0" smtClean="0"/>
              <a:t> </a:t>
            </a:r>
            <a:r>
              <a:rPr lang="tr-TR" dirty="0" smtClean="0"/>
              <a:t>Y</a:t>
            </a:r>
            <a:r>
              <a:rPr lang="en-US" dirty="0" err="1" smtClean="0"/>
              <a:t>öntemi</a:t>
            </a:r>
            <a:endParaRPr lang="tr-TR" dirty="0" smtClean="0"/>
          </a:p>
          <a:p>
            <a:pPr lvl="1"/>
            <a:r>
              <a:rPr lang="tr-TR" dirty="0" smtClean="0"/>
              <a:t>İkincil Değişkenler</a:t>
            </a:r>
            <a:r>
              <a:rPr lang="en-US" dirty="0" smtClean="0"/>
              <a:t> </a:t>
            </a:r>
            <a:endParaRPr lang="tr-TR" dirty="0" smtClean="0"/>
          </a:p>
          <a:p>
            <a:r>
              <a:rPr lang="tr-TR" dirty="0" smtClean="0"/>
              <a:t>Ardından </a:t>
            </a:r>
            <a:r>
              <a:rPr lang="en-US" dirty="0" err="1" smtClean="0"/>
              <a:t>sınır</a:t>
            </a:r>
            <a:r>
              <a:rPr lang="en-US" dirty="0" smtClean="0"/>
              <a:t> </a:t>
            </a:r>
            <a:r>
              <a:rPr lang="en-US" dirty="0" err="1" smtClean="0"/>
              <a:t>koşulları</a:t>
            </a:r>
            <a:r>
              <a:rPr lang="tr-TR" dirty="0" err="1" smtClean="0"/>
              <a:t>nı</a:t>
            </a:r>
            <a:r>
              <a:rPr lang="tr-TR" dirty="0" smtClean="0"/>
              <a:t> tartışacağız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tr-TR" dirty="0" smtClean="0"/>
              <a:t>En </a:t>
            </a:r>
            <a:r>
              <a:rPr lang="en-US" dirty="0" err="1" smtClean="0"/>
              <a:t>Kon</a:t>
            </a:r>
            <a:r>
              <a:rPr lang="tr-TR" dirty="0" smtClean="0"/>
              <a:t>t</a:t>
            </a:r>
            <a:r>
              <a:rPr lang="en-US" dirty="0" err="1" smtClean="0"/>
              <a:t>rol</a:t>
            </a:r>
            <a:r>
              <a:rPr lang="en-US" dirty="0" smtClean="0"/>
              <a:t> H</a:t>
            </a:r>
            <a:r>
              <a:rPr lang="tr-TR" dirty="0" smtClean="0"/>
              <a:t>a</a:t>
            </a:r>
            <a:r>
              <a:rPr lang="en-US" dirty="0" smtClean="0"/>
              <a:t>cmi </a:t>
            </a:r>
            <a:r>
              <a:rPr lang="en-US" dirty="0" err="1" smtClean="0"/>
              <a:t>Yaklaşımı</a:t>
            </a:r>
            <a:r>
              <a:rPr lang="tr-TR" dirty="0" err="1" smtClean="0"/>
              <a:t>nı</a:t>
            </a:r>
            <a:r>
              <a:rPr lang="tr-TR" dirty="0" smtClean="0"/>
              <a:t> öğreneceğiz.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660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I</a:t>
            </a:r>
            <a:r>
              <a:rPr lang="en-US" dirty="0" err="1"/>
              <a:t>sıtılan</a:t>
            </a:r>
            <a:r>
              <a:rPr lang="en-US" dirty="0"/>
              <a:t> </a:t>
            </a:r>
            <a:r>
              <a:rPr lang="tr-TR" dirty="0" err="1" smtClean="0"/>
              <a:t>B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tr-TR" dirty="0" err="1" smtClean="0"/>
              <a:t>P</a:t>
            </a:r>
            <a:r>
              <a:rPr lang="en-US" dirty="0" err="1" smtClean="0"/>
              <a:t>lakadaki</a:t>
            </a:r>
            <a:r>
              <a:rPr lang="en-US" dirty="0" smtClean="0"/>
              <a:t> </a:t>
            </a:r>
            <a:r>
              <a:rPr lang="tr-TR" dirty="0" err="1" smtClean="0"/>
              <a:t>S</a:t>
            </a:r>
            <a:r>
              <a:rPr lang="en-US" dirty="0" err="1" smtClean="0"/>
              <a:t>ıcaklık</a:t>
            </a:r>
            <a:r>
              <a:rPr lang="en-US" dirty="0" smtClean="0"/>
              <a:t> </a:t>
            </a:r>
            <a:r>
              <a:rPr lang="tr-TR" dirty="0" err="1" smtClean="0"/>
              <a:t>D</a:t>
            </a:r>
            <a:r>
              <a:rPr lang="en-US" dirty="0" err="1" smtClean="0"/>
              <a:t>ağılımı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1986"/>
                <a:ext cx="5966012" cy="282868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tr-TR" sz="2200" dirty="0" smtClean="0"/>
                  <a:t>Plaka her yerinden yalıtılmıştır, ancak uçları belli bir sıcaklıkta tutulabilmektedir.</a:t>
                </a:r>
              </a:p>
              <a:p>
                <a:r>
                  <a:rPr lang="tr-TR" sz="2200" dirty="0" smtClean="0"/>
                  <a:t>Plakanın yalıtılması ve inceliği, ısı transferinin sadece </a:t>
                </a:r>
                <a14:m>
                  <m:oMath xmlns:m="http://schemas.openxmlformats.org/officeDocument/2006/math"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sz="2200" dirty="0" smtClean="0"/>
                  <a:t> ve </a:t>
                </a:r>
                <a14:m>
                  <m:oMath xmlns:m="http://schemas.openxmlformats.org/officeDocument/2006/math"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tr-TR" sz="2200" dirty="0" smtClean="0"/>
                  <a:t> doğrultusunda olacağı kabulüne izin verir.</a:t>
                </a:r>
              </a:p>
              <a:p>
                <a:r>
                  <a:rPr lang="tr-TR" sz="2200" dirty="0" smtClean="0"/>
                  <a:t>Kararlı halde, birim </a:t>
                </a:r>
                <a14:m>
                  <m:oMath xmlns:m="http://schemas.openxmlformats.org/officeDocument/2006/math">
                    <m:r>
                      <a:rPr lang="tr-TR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tr-T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tr-TR" sz="2200" dirty="0" smtClean="0"/>
                  <a:t> zamanında, birim elemana giren ısı akısı çıkana eşit olmak zorundadır.</a:t>
                </a:r>
                <a:endParaRPr lang="tr-TR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1986"/>
                <a:ext cx="5966012" cy="2828685"/>
              </a:xfrm>
              <a:blipFill rotWithShape="0">
                <a:blip r:embed="rId6"/>
                <a:stretch>
                  <a:fillRect t="-2802" r="-20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3960" y="689169"/>
            <a:ext cx="302651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5457" y="3666101"/>
                <a:ext cx="10919012" cy="2940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9728">
                  <a:spcBef>
                    <a:spcPts val="300"/>
                  </a:spcBef>
                  <a:buClr>
                    <a:schemeClr val="accent3">
                      <a:lumMod val="7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tr-TR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tr-TR" sz="2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sz="2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tr-TR" sz="2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sz="2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tr-TR" sz="2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sz="2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tr-TR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tr-TR" sz="2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tr-TR" sz="2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tr-TR" sz="2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sz="2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tr-TR" sz="2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sz="2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tr-TR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tr-TR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tr-TR" sz="2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sz="2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tr-TR" sz="2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sz="2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tr-TR" sz="2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sz="2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tr-TR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tr-TR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tr-TR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tr-TR" sz="2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tr-TR" sz="2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tr-TR" sz="2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sz="2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tr-TR" sz="2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(∗)</m:t>
                      </m:r>
                    </m:oMath>
                  </m:oMathPara>
                </a14:m>
                <a:endParaRPr lang="tr-TR" sz="2200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452628" indent="-342900">
                  <a:spcBef>
                    <a:spcPts val="300"/>
                  </a:spcBef>
                  <a:buClr>
                    <a:schemeClr val="accent3">
                      <a:lumMod val="7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tr-TR" sz="2200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Burada </a:t>
                </a:r>
                <a14:m>
                  <m:oMath xmlns:m="http://schemas.openxmlformats.org/officeDocument/2006/math">
                    <m:r>
                      <a:rPr lang="tr-TR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tr-TR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tr-TR" sz="2200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ve </a:t>
                </a:r>
                <a14:m>
                  <m:oMath xmlns:m="http://schemas.openxmlformats.org/officeDocument/2006/math">
                    <m:r>
                      <a:rPr lang="tr-TR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tr-TR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tr-TR" sz="2200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2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sz="22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ve </a:t>
                </a:r>
                <a14:m>
                  <m:oMath xmlns:m="http://schemas.openxmlformats.org/officeDocument/2006/math">
                    <m:r>
                      <a:rPr lang="tr-TR" sz="22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tr-TR" sz="22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’deki </a:t>
                </a:r>
                <a:r>
                  <a:rPr lang="tr-TR" sz="2200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ısı akılarıdır. (*) denklemi </a:t>
                </a:r>
                <a14:m>
                  <m:oMath xmlns:m="http://schemas.openxmlformats.org/officeDocument/2006/math">
                    <m:r>
                      <a:rPr lang="tr-TR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tr-TR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tr-TR" sz="2200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ve </a:t>
                </a:r>
                <a14:m>
                  <m:oMath xmlns:m="http://schemas.openxmlformats.org/officeDocument/2006/math">
                    <m:r>
                      <a:rPr lang="tr-TR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tr-TR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tr-TR" sz="2200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’ye bölünüp denklem düzenlenirse</a:t>
                </a:r>
              </a:p>
              <a:p>
                <a:pPr marL="109728">
                  <a:spcBef>
                    <a:spcPts val="300"/>
                  </a:spcBef>
                  <a:buClr>
                    <a:schemeClr val="accent3">
                      <a:lumMod val="7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tr-TR" sz="2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tr-TR" sz="2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sz="2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tr-TR" sz="2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tr-TR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tr-TR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tr-TR" sz="2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tr-TR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tr-TR" sz="2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tr-TR" sz="2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tr-TR" sz="2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tr-TR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tr-TR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tr-TR" sz="22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=0   </m:t>
                      </m:r>
                      <m:d>
                        <m:dPr>
                          <m:ctrlPr>
                            <a:rPr lang="tr-TR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∗∗</m:t>
                          </m:r>
                        </m:e>
                      </m:d>
                    </m:oMath>
                  </m:oMathPara>
                </a14:m>
                <a:endParaRPr lang="tr-TR" sz="2200" b="0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452628" indent="-342900">
                  <a:spcBef>
                    <a:spcPts val="300"/>
                  </a:spcBef>
                  <a:buClr>
                    <a:schemeClr val="accent3">
                      <a:lumMod val="7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tr-TR" sz="2200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(**) denkleminin limiti alınırsa (***) denklemi elde edilir.</a:t>
                </a:r>
              </a:p>
              <a:p>
                <a:pPr marL="109728">
                  <a:spcBef>
                    <a:spcPts val="300"/>
                  </a:spcBef>
                  <a:buClr>
                    <a:schemeClr val="accent3">
                      <a:lumMod val="7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tr-TR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 sz="2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tr-TR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tr-TR" sz="2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tr-TR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    (∗∗∗)</m:t>
                      </m:r>
                    </m:oMath>
                  </m:oMathPara>
                </a14:m>
                <a:endParaRPr lang="tr-TR" sz="22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7" y="3666101"/>
                <a:ext cx="10919012" cy="294003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85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I</a:t>
            </a:r>
            <a:r>
              <a:rPr lang="en-US" dirty="0" err="1"/>
              <a:t>sıtılan</a:t>
            </a:r>
            <a:r>
              <a:rPr lang="en-US" dirty="0"/>
              <a:t> </a:t>
            </a:r>
            <a:r>
              <a:rPr lang="tr-TR" dirty="0"/>
              <a:t>B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tr-TR" dirty="0"/>
              <a:t>P</a:t>
            </a:r>
            <a:r>
              <a:rPr lang="en-US" dirty="0" err="1"/>
              <a:t>lakadaki</a:t>
            </a:r>
            <a:r>
              <a:rPr lang="en-US" dirty="0"/>
              <a:t> </a:t>
            </a:r>
            <a:r>
              <a:rPr lang="tr-TR" dirty="0"/>
              <a:t>S</a:t>
            </a:r>
            <a:r>
              <a:rPr lang="en-US" dirty="0" err="1"/>
              <a:t>ıcaklık</a:t>
            </a:r>
            <a:r>
              <a:rPr lang="en-US" dirty="0"/>
              <a:t> </a:t>
            </a:r>
            <a:r>
              <a:rPr lang="tr-TR" dirty="0"/>
              <a:t>D</a:t>
            </a:r>
            <a:r>
              <a:rPr lang="en-US" dirty="0" err="1"/>
              <a:t>ağılımı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tr-TR" dirty="0" smtClean="0"/>
                  <a:t>Elde edilen (***) denklemi </a:t>
                </a:r>
                <a:r>
                  <a:rPr lang="en-US" dirty="0" err="1" smtClean="0"/>
                  <a:t>plaka</a:t>
                </a:r>
                <a:r>
                  <a:rPr lang="en-US" dirty="0" smtClean="0"/>
                  <a:t> </a:t>
                </a:r>
                <a:r>
                  <a:rPr lang="en-US" dirty="0" err="1"/>
                  <a:t>için</a:t>
                </a:r>
                <a:r>
                  <a:rPr lang="en-US" dirty="0"/>
                  <a:t> </a:t>
                </a:r>
                <a:r>
                  <a:rPr lang="en-US" dirty="0" err="1"/>
                  <a:t>enerjinin</a:t>
                </a:r>
                <a:r>
                  <a:rPr lang="en-US" dirty="0"/>
                  <a:t> </a:t>
                </a:r>
                <a:r>
                  <a:rPr lang="en-US" dirty="0" err="1"/>
                  <a:t>korunumunu</a:t>
                </a:r>
                <a:r>
                  <a:rPr lang="en-US" dirty="0"/>
                  <a:t> </a:t>
                </a:r>
                <a:r>
                  <a:rPr lang="en-US" dirty="0" err="1"/>
                  <a:t>ifade</a:t>
                </a:r>
                <a:r>
                  <a:rPr lang="en-US" dirty="0"/>
                  <a:t> </a:t>
                </a:r>
                <a:r>
                  <a:rPr lang="en-US" dirty="0" err="1"/>
                  <a:t>eden</a:t>
                </a:r>
                <a:r>
                  <a:rPr lang="en-US" dirty="0"/>
                  <a:t> </a:t>
                </a:r>
                <a:r>
                  <a:rPr lang="en-US" dirty="0" err="1" smtClean="0"/>
                  <a:t>kısmi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diferansiyel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denkl</a:t>
                </a:r>
                <a:r>
                  <a:rPr lang="tr-TR" dirty="0" smtClean="0"/>
                  <a:t>e</a:t>
                </a:r>
                <a:r>
                  <a:rPr lang="en-US" dirty="0" err="1" smtClean="0"/>
                  <a:t>mdir</a:t>
                </a:r>
                <a:r>
                  <a:rPr lang="en-US" dirty="0"/>
                  <a:t>. </a:t>
                </a:r>
                <a:r>
                  <a:rPr lang="en-US" dirty="0" err="1"/>
                  <a:t>Ancak</a:t>
                </a:r>
                <a:r>
                  <a:rPr lang="en-US" dirty="0"/>
                  <a:t>, </a:t>
                </a:r>
                <a:r>
                  <a:rPr lang="en-US" dirty="0" err="1" smtClean="0"/>
                  <a:t>plaka</a:t>
                </a:r>
                <a:r>
                  <a:rPr lang="tr-TR" dirty="0" err="1" smtClean="0"/>
                  <a:t>nı</a:t>
                </a:r>
                <a:r>
                  <a:rPr lang="en-US" dirty="0" smtClean="0"/>
                  <a:t>n </a:t>
                </a:r>
                <a:r>
                  <a:rPr lang="en-US" dirty="0" err="1"/>
                  <a:t>kenarlarındaki</a:t>
                </a:r>
                <a:r>
                  <a:rPr lang="en-US" dirty="0"/>
                  <a:t> </a:t>
                </a:r>
                <a:r>
                  <a:rPr lang="en-US" dirty="0" err="1"/>
                  <a:t>ısı</a:t>
                </a:r>
                <a:r>
                  <a:rPr lang="en-US" dirty="0"/>
                  <a:t> </a:t>
                </a:r>
                <a:r>
                  <a:rPr lang="en-US" dirty="0" err="1"/>
                  <a:t>akıları</a:t>
                </a:r>
                <a:r>
                  <a:rPr lang="en-US" dirty="0"/>
                  <a:t> </a:t>
                </a:r>
                <a:r>
                  <a:rPr lang="en-US" dirty="0" err="1"/>
                  <a:t>tanımlanmadığı</a:t>
                </a:r>
                <a:r>
                  <a:rPr lang="en-US" dirty="0"/>
                  <a:t> </a:t>
                </a:r>
                <a:r>
                  <a:rPr lang="en-US" dirty="0" err="1" smtClean="0"/>
                  <a:t>süre</a:t>
                </a:r>
                <a:r>
                  <a:rPr lang="tr-TR" dirty="0" smtClean="0"/>
                  <a:t>ce </a:t>
                </a:r>
                <a:r>
                  <a:rPr lang="en-US" dirty="0" err="1" smtClean="0"/>
                  <a:t>bu</a:t>
                </a:r>
                <a:r>
                  <a:rPr lang="en-US" dirty="0" smtClean="0"/>
                  <a:t> </a:t>
                </a:r>
                <a:r>
                  <a:rPr lang="en-US" dirty="0" err="1"/>
                  <a:t>denklem</a:t>
                </a:r>
                <a:r>
                  <a:rPr lang="en-US" dirty="0"/>
                  <a:t> </a:t>
                </a:r>
                <a:r>
                  <a:rPr lang="en-US" dirty="0" err="1"/>
                  <a:t>çözülemez</a:t>
                </a:r>
                <a:r>
                  <a:rPr lang="en-US" dirty="0"/>
                  <a:t>. </a:t>
                </a:r>
                <a:r>
                  <a:rPr lang="tr-TR" dirty="0" smtClean="0"/>
                  <a:t>S</a:t>
                </a:r>
                <a:r>
                  <a:rPr lang="en-US" dirty="0" err="1" smtClean="0"/>
                  <a:t>ınır</a:t>
                </a:r>
                <a:r>
                  <a:rPr lang="en-US" dirty="0" smtClean="0"/>
                  <a:t> </a:t>
                </a:r>
                <a:r>
                  <a:rPr lang="en-US" dirty="0" err="1"/>
                  <a:t>koşulları</a:t>
                </a:r>
                <a:r>
                  <a:rPr lang="en-US" dirty="0"/>
                  <a:t> </a:t>
                </a:r>
                <a:r>
                  <a:rPr lang="tr-TR" dirty="0" smtClean="0"/>
                  <a:t>sıcaklık olarak verildiği için (***) denklemini </a:t>
                </a:r>
                <a:r>
                  <a:rPr lang="en-US" dirty="0" err="1" smtClean="0"/>
                  <a:t>sıcaklığa</a:t>
                </a:r>
                <a:r>
                  <a:rPr lang="en-US" dirty="0" smtClean="0"/>
                  <a:t> </a:t>
                </a:r>
                <a:r>
                  <a:rPr lang="en-US" dirty="0" err="1"/>
                  <a:t>göre</a:t>
                </a:r>
                <a:r>
                  <a:rPr lang="en-US" dirty="0"/>
                  <a:t> </a:t>
                </a:r>
                <a:r>
                  <a:rPr lang="en-US" dirty="0" err="1"/>
                  <a:t>yeniden</a:t>
                </a:r>
                <a:r>
                  <a:rPr lang="en-US" dirty="0"/>
                  <a:t> </a:t>
                </a:r>
                <a:r>
                  <a:rPr lang="en-US" dirty="0" err="1"/>
                  <a:t>formüle</a:t>
                </a:r>
                <a:r>
                  <a:rPr lang="en-US" dirty="0"/>
                  <a:t> </a:t>
                </a:r>
                <a:r>
                  <a:rPr lang="tr-TR" dirty="0" smtClean="0"/>
                  <a:t>etmek gerekmektedir</a:t>
                </a:r>
                <a:r>
                  <a:rPr lang="en-US" dirty="0" smtClean="0"/>
                  <a:t>. </a:t>
                </a:r>
                <a:endParaRPr lang="tr-TR" dirty="0" smtClean="0"/>
              </a:p>
              <a:p>
                <a:r>
                  <a:rPr lang="en-US" dirty="0" smtClean="0"/>
                  <a:t>Akı </a:t>
                </a:r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:r>
                  <a:rPr lang="en-US" dirty="0" err="1"/>
                  <a:t>sıcaklık</a:t>
                </a:r>
                <a:r>
                  <a:rPr lang="en-US" dirty="0"/>
                  <a:t> </a:t>
                </a:r>
                <a:r>
                  <a:rPr lang="en-US" dirty="0" err="1"/>
                  <a:t>arasındaki</a:t>
                </a:r>
                <a:r>
                  <a:rPr lang="en-US" dirty="0"/>
                  <a:t> </a:t>
                </a:r>
                <a:r>
                  <a:rPr lang="en-US" dirty="0" err="1"/>
                  <a:t>ilişki</a:t>
                </a:r>
                <a:r>
                  <a:rPr lang="en-US" dirty="0"/>
                  <a:t>, </a:t>
                </a:r>
                <a:r>
                  <a:rPr lang="en-US" dirty="0" err="1" smtClean="0"/>
                  <a:t>aşağıdaki</a:t>
                </a:r>
                <a:r>
                  <a:rPr lang="en-US" dirty="0" smtClean="0"/>
                  <a:t> </a:t>
                </a:r>
                <a:r>
                  <a:rPr lang="en-US" dirty="0" err="1"/>
                  <a:t>gibi</a:t>
                </a:r>
                <a:r>
                  <a:rPr lang="en-US" dirty="0"/>
                  <a:t> </a:t>
                </a:r>
                <a:r>
                  <a:rPr lang="en-US" dirty="0" err="1"/>
                  <a:t>ifade</a:t>
                </a:r>
                <a:r>
                  <a:rPr lang="en-US" dirty="0"/>
                  <a:t> </a:t>
                </a:r>
                <a:r>
                  <a:rPr lang="en-US" dirty="0" err="1"/>
                  <a:t>edilebilen</a:t>
                </a:r>
                <a:r>
                  <a:rPr lang="en-US" dirty="0"/>
                  <a:t> </a:t>
                </a:r>
                <a:r>
                  <a:rPr lang="en-US" i="1" dirty="0" err="1"/>
                  <a:t>Fourier'nin</a:t>
                </a:r>
                <a:r>
                  <a:rPr lang="en-US" i="1" dirty="0"/>
                  <a:t> </a:t>
                </a:r>
                <a:r>
                  <a:rPr lang="en-US" i="1" dirty="0" err="1"/>
                  <a:t>ısı</a:t>
                </a:r>
                <a:r>
                  <a:rPr lang="en-US" i="1" dirty="0"/>
                  <a:t> </a:t>
                </a:r>
                <a:r>
                  <a:rPr lang="en-US" i="1" dirty="0" err="1"/>
                  <a:t>iletimi</a:t>
                </a:r>
                <a:r>
                  <a:rPr lang="en-US" i="1" dirty="0"/>
                  <a:t> </a:t>
                </a:r>
                <a:r>
                  <a:rPr lang="en-US" i="1" dirty="0" err="1" smtClean="0"/>
                  <a:t>yasa</a:t>
                </a:r>
                <a:r>
                  <a:rPr lang="tr-TR" i="1" dirty="0" err="1" smtClean="0"/>
                  <a:t>sı</a:t>
                </a:r>
                <a:r>
                  <a:rPr lang="tr-TR" i="1" dirty="0" smtClean="0"/>
                  <a:t> </a:t>
                </a:r>
                <a:r>
                  <a:rPr lang="tr-TR" dirty="0" smtClean="0"/>
                  <a:t>ile tanımlanır:</a:t>
                </a:r>
                <a:r>
                  <a:rPr lang="en-US" dirty="0"/>
                  <a:t> </a:t>
                </a:r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(4∗)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en-US" dirty="0" err="1"/>
                  <a:t>Burada</a:t>
                </a:r>
                <a:r>
                  <a:rPr lang="en-US" dirty="0"/>
                  <a:t> </a:t>
                </a:r>
                <a:endParaRPr lang="tr-TR" dirty="0" smtClean="0"/>
              </a:p>
              <a:p>
                <a:pPr marL="109728" indent="0">
                  <a:buNone/>
                </a:pPr>
                <a:r>
                  <a:rPr lang="en-US" dirty="0" smtClean="0"/>
                  <a:t>q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 smtClean="0"/>
                  <a:t>doğ</a:t>
                </a:r>
                <a:r>
                  <a:rPr lang="tr-TR" dirty="0" smtClean="0"/>
                  <a:t>r</a:t>
                </a:r>
                <a:r>
                  <a:rPr lang="en-US" dirty="0" err="1" smtClean="0"/>
                  <a:t>ultusundaki</a:t>
                </a:r>
                <a:r>
                  <a:rPr lang="en-US" dirty="0" smtClean="0"/>
                  <a:t> </a:t>
                </a:r>
                <a:r>
                  <a:rPr lang="en-US" dirty="0" err="1"/>
                  <a:t>ısı</a:t>
                </a:r>
                <a:r>
                  <a:rPr lang="en-US" dirty="0"/>
                  <a:t> </a:t>
                </a:r>
                <a:r>
                  <a:rPr lang="en-US" dirty="0" err="1"/>
                  <a:t>akısı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𝑐𝑎𝑙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tr-TR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)], </m:t>
                    </m:r>
                  </m:oMath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en-US" dirty="0" smtClean="0"/>
                  <a:t>k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 err="1"/>
                  <a:t>ısıl</a:t>
                </a:r>
                <a:r>
                  <a:rPr lang="en-US" dirty="0"/>
                  <a:t> </a:t>
                </a:r>
                <a:r>
                  <a:rPr lang="en-US" dirty="0" err="1"/>
                  <a:t>yayılım</a:t>
                </a:r>
                <a:r>
                  <a:rPr lang="en-US" dirty="0"/>
                  <a:t> </a:t>
                </a:r>
                <a:r>
                  <a:rPr lang="en-US" dirty="0" err="1" smtClean="0"/>
                  <a:t>katsayıs</a:t>
                </a:r>
                <a:r>
                  <a:rPr lang="tr-TR" dirty="0" smtClean="0"/>
                  <a:t>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tr-TR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], </m:t>
                    </m:r>
                  </m:oMath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en-US" dirty="0" smtClean="0"/>
                  <a:t>p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malzemenin</a:t>
                </a:r>
                <a:r>
                  <a:rPr lang="en-US" dirty="0"/>
                  <a:t> </a:t>
                </a:r>
                <a:r>
                  <a:rPr lang="en-US" dirty="0" err="1"/>
                  <a:t>yoğunluğu</a:t>
                </a:r>
                <a:r>
                  <a:rPr lang="en-US" dirty="0"/>
                  <a:t> [g/cm</a:t>
                </a:r>
                <a:r>
                  <a:rPr lang="en-US" baseline="30000" dirty="0"/>
                  <a:t>3</a:t>
                </a:r>
                <a:r>
                  <a:rPr lang="en-US" dirty="0"/>
                  <a:t>], </a:t>
                </a:r>
                <a:endParaRPr lang="tr-TR" dirty="0" smtClean="0"/>
              </a:p>
              <a:p>
                <a:pPr marL="109728" indent="0">
                  <a:buNone/>
                </a:pPr>
                <a:r>
                  <a:rPr lang="en-US" dirty="0" smtClean="0"/>
                  <a:t>C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malzemenin</a:t>
                </a:r>
                <a:r>
                  <a:rPr lang="en-US" dirty="0"/>
                  <a:t> </a:t>
                </a:r>
                <a:r>
                  <a:rPr lang="en-US" dirty="0" err="1"/>
                  <a:t>özgül</a:t>
                </a:r>
                <a:r>
                  <a:rPr lang="en-US" dirty="0"/>
                  <a:t> </a:t>
                </a:r>
                <a:r>
                  <a:rPr lang="en-US" dirty="0" err="1" smtClean="0"/>
                  <a:t>ısısı'l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cal</a:t>
                </a:r>
                <a:r>
                  <a:rPr lang="en-US" dirty="0"/>
                  <a:t>/(</a:t>
                </a:r>
                <a:r>
                  <a:rPr lang="en-US" dirty="0" err="1"/>
                  <a:t>g.°C</a:t>
                </a:r>
                <a:r>
                  <a:rPr lang="en-US" dirty="0"/>
                  <a:t>)] </a:t>
                </a:r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:endParaRPr lang="tr-TR" dirty="0" smtClean="0"/>
              </a:p>
              <a:p>
                <a:pPr marL="109728" indent="0">
                  <a:buNone/>
                </a:pPr>
                <a:r>
                  <a:rPr lang="en-US" dirty="0" smtClean="0"/>
                  <a:t>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sıcaklık</a:t>
                </a:r>
                <a:r>
                  <a:rPr lang="en-US" dirty="0"/>
                  <a:t> (°C) </a:t>
                </a:r>
                <a:r>
                  <a:rPr lang="en-US" dirty="0" err="1" smtClean="0"/>
                  <a:t>olup</a:t>
                </a:r>
                <a:r>
                  <a:rPr lang="tr-TR" dirty="0" smtClean="0"/>
                  <a:t> </a:t>
                </a:r>
                <a:r>
                  <a:rPr lang="en-US" dirty="0" err="1" smtClean="0"/>
                  <a:t>aşağıdaki</a:t>
                </a:r>
                <a:r>
                  <a:rPr lang="en-US" dirty="0" smtClean="0"/>
                  <a:t> </a:t>
                </a:r>
                <a:r>
                  <a:rPr lang="en-US" dirty="0" err="1"/>
                  <a:t>gibi</a:t>
                </a:r>
                <a:r>
                  <a:rPr lang="en-US" dirty="0"/>
                  <a:t> </a:t>
                </a:r>
                <a:r>
                  <a:rPr lang="en-US" dirty="0" err="1" smtClean="0"/>
                  <a:t>tanımla</a:t>
                </a:r>
                <a:r>
                  <a:rPr lang="tr-TR" dirty="0" err="1" smtClean="0"/>
                  <a:t>nır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𝐶𝑉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72" r="-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59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I</a:t>
            </a:r>
            <a:r>
              <a:rPr lang="en-US" dirty="0" err="1"/>
              <a:t>sıtılan</a:t>
            </a:r>
            <a:r>
              <a:rPr lang="en-US" dirty="0"/>
              <a:t> </a:t>
            </a:r>
            <a:r>
              <a:rPr lang="tr-TR" dirty="0"/>
              <a:t>B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tr-TR" dirty="0"/>
              <a:t>P</a:t>
            </a:r>
            <a:r>
              <a:rPr lang="en-US" dirty="0" err="1"/>
              <a:t>lakadaki</a:t>
            </a:r>
            <a:r>
              <a:rPr lang="en-US" dirty="0"/>
              <a:t> </a:t>
            </a:r>
            <a:r>
              <a:rPr lang="tr-TR" dirty="0"/>
              <a:t>S</a:t>
            </a:r>
            <a:r>
              <a:rPr lang="en-US" dirty="0" err="1"/>
              <a:t>ıcaklık</a:t>
            </a:r>
            <a:r>
              <a:rPr lang="en-US" dirty="0"/>
              <a:t> </a:t>
            </a:r>
            <a:r>
              <a:rPr lang="tr-TR" dirty="0"/>
              <a:t>D</a:t>
            </a:r>
            <a:r>
              <a:rPr lang="en-US" dirty="0" err="1"/>
              <a:t>ağılımı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tr-TR" dirty="0" smtClean="0"/>
                  <a:t>Elde edilen aşağıdaki sıcaklık ifadesinde</a:t>
                </a:r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𝐶𝑉</m:t>
                          </m:r>
                        </m:den>
                      </m:f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tr-TR" dirty="0" smtClean="0"/>
                  <a:t>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tr-TR" dirty="0" smtClean="0"/>
                  <a:t>ısı </a:t>
                </a:r>
                <a:r>
                  <a:rPr lang="tr-TR" dirty="0"/>
                  <a:t>(cal) ve V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hacim </a:t>
                </a:r>
                <a:r>
                  <a:rPr lang="tr-TR" dirty="0"/>
                  <a:t>(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tr-TR" i="1" baseline="300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tr-TR" dirty="0"/>
                  <a:t>). </a:t>
                </a:r>
                <a:r>
                  <a:rPr lang="tr-TR" dirty="0" smtClean="0"/>
                  <a:t>(4*) </a:t>
                </a:r>
                <a:r>
                  <a:rPr lang="tr-TR" dirty="0"/>
                  <a:t>diferansiyel </a:t>
                </a:r>
                <a:r>
                  <a:rPr lang="tr-TR" dirty="0" smtClean="0"/>
                  <a:t>denklemin </a:t>
                </a:r>
                <a:r>
                  <a:rPr lang="tr-TR" dirty="0"/>
                  <a:t>önündeki terim bazen tek bir terim olarak </a:t>
                </a:r>
                <a:r>
                  <a:rPr lang="tr-TR" dirty="0" smtClean="0"/>
                  <a:t>alınır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tr-TR" b="0" i="0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tr-TR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tr-TR" dirty="0" smtClean="0"/>
                  <a:t> ısı iletim katsayısı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𝑐𝑎𝑙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∙℃)],</m:t>
                    </m:r>
                  </m:oMath>
                </a14:m>
                <a:r>
                  <a:rPr lang="tr-TR" dirty="0" smtClean="0"/>
                  <a:t> olarak adlandırılır.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(4∗)</m:t>
                    </m:r>
                  </m:oMath>
                </a14:m>
                <a:r>
                  <a:rPr lang="tr-TR" dirty="0" smtClean="0"/>
                  <a:t>  denklemi,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 (***) denkleminde yerine yazılırsa, (5*) denklemi elde edilir.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  (5∗)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İki boyutlu </a:t>
                </a:r>
                <a:r>
                  <a:rPr lang="tr-TR" dirty="0"/>
                  <a:t>bölgede ısı kaynakları </a:t>
                </a:r>
                <a:r>
                  <a:rPr lang="tr-TR" dirty="0" smtClean="0"/>
                  <a:t>veya ısı kuyularının </a:t>
                </a:r>
                <a:r>
                  <a:rPr lang="tr-TR" dirty="0"/>
                  <a:t>olduğu durumlar </a:t>
                </a:r>
                <a:r>
                  <a:rPr lang="tr-TR" dirty="0" smtClean="0"/>
                  <a:t>için </a:t>
                </a:r>
                <a:r>
                  <a:rPr lang="tr-TR" dirty="0"/>
                  <a:t>bu denklem aşağıdaki şekilde ifade edilebilir: </a:t>
                </a:r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)   (6∗)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Burada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f</m:t>
                    </m:r>
                    <m:r>
                      <a:rPr lang="tr-TR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x</m:t>
                    </m:r>
                    <m:r>
                      <a:rPr lang="tr-TR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y</m:t>
                    </m:r>
                    <m:r>
                      <a:rPr lang="tr-TR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, ısı kaynağı ya da kuyusunu tanımlayan bir fonksiyondur. (6*) denklemi </a:t>
                </a:r>
                <a:r>
                  <a:rPr lang="tr-TR" dirty="0" err="1" smtClean="0"/>
                  <a:t>Poisson</a:t>
                </a:r>
                <a:r>
                  <a:rPr lang="tr-TR" dirty="0" smtClean="0"/>
                  <a:t> denklemi özel adıyla da bilinir.</a:t>
                </a:r>
                <a:endParaRPr lang="tr-TR" dirty="0"/>
              </a:p>
              <a:p>
                <a:pPr marL="109728" indent="0">
                  <a:buNone/>
                </a:pPr>
                <a:r>
                  <a:rPr lang="tr-TR" dirty="0"/>
                  <a:t/>
                </a:r>
                <a:br>
                  <a:rPr lang="tr-TR" dirty="0"/>
                </a:br>
                <a:r>
                  <a:rPr lang="tr-TR" dirty="0"/>
                  <a:t> </a:t>
                </a:r>
                <a:endParaRPr lang="tr-T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6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25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I</a:t>
            </a:r>
            <a:r>
              <a:rPr lang="en-US" dirty="0" err="1"/>
              <a:t>sıtılan</a:t>
            </a:r>
            <a:r>
              <a:rPr lang="en-US" dirty="0"/>
              <a:t> </a:t>
            </a:r>
            <a:r>
              <a:rPr lang="tr-TR" dirty="0"/>
              <a:t>B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tr-TR" dirty="0"/>
              <a:t>P</a:t>
            </a:r>
            <a:r>
              <a:rPr lang="en-US" dirty="0" err="1"/>
              <a:t>lakadaki</a:t>
            </a:r>
            <a:r>
              <a:rPr lang="en-US" dirty="0"/>
              <a:t> </a:t>
            </a:r>
            <a:r>
              <a:rPr lang="tr-TR" dirty="0"/>
              <a:t>S</a:t>
            </a:r>
            <a:r>
              <a:rPr lang="en-US" dirty="0" err="1"/>
              <a:t>ıcaklık</a:t>
            </a:r>
            <a:r>
              <a:rPr lang="en-US" dirty="0"/>
              <a:t> </a:t>
            </a:r>
            <a:r>
              <a:rPr lang="tr-TR" dirty="0"/>
              <a:t>D</a:t>
            </a:r>
            <a:r>
              <a:rPr lang="en-US" dirty="0" err="1"/>
              <a:t>ağılımı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3953933"/>
                <a:ext cx="10972800" cy="2620603"/>
              </a:xfrm>
            </p:spPr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(4∗)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(</a:t>
                </a:r>
                <a:r>
                  <a:rPr lang="tr-TR" dirty="0"/>
                  <a:t>4*) denkleminin incelenmesi, i eksenine dik yöndeki ısı akısının i doğrultusundaki sıcaklık eğimi veya </a:t>
                </a:r>
                <a:r>
                  <a:rPr lang="tr-TR" dirty="0" err="1"/>
                  <a:t>gradyeniyle</a:t>
                </a:r>
                <a:r>
                  <a:rPr lang="tr-TR" dirty="0"/>
                  <a:t> orantılı olduğunu göstermektedir. </a:t>
                </a:r>
                <a:r>
                  <a:rPr lang="tr-TR" dirty="0" smtClean="0"/>
                  <a:t>Denklemin başındaki (-) eksi işareti, i doğrultusundaki pozitif bir ısı akısının, negatif eğimden dolayı yüksek sıcaklıktan düşük sıcaklığa doğru akacağını göstermektedir.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3953933"/>
                <a:ext cx="10972800" cy="262060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615" y="1126671"/>
            <a:ext cx="6725701" cy="27604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7943316" y="990600"/>
            <a:ext cx="40454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i="1" dirty="0">
                <a:solidFill>
                  <a:schemeClr val="tx2"/>
                </a:solidFill>
              </a:rPr>
              <a:t>Sıcaklık </a:t>
            </a:r>
            <a:r>
              <a:rPr lang="tr-TR" b="1" i="1" dirty="0" err="1">
                <a:solidFill>
                  <a:schemeClr val="tx2"/>
                </a:solidFill>
              </a:rPr>
              <a:t>gradyeninin</a:t>
            </a:r>
            <a:r>
              <a:rPr lang="tr-TR" b="1" i="1" dirty="0">
                <a:solidFill>
                  <a:schemeClr val="tx2"/>
                </a:solidFill>
              </a:rPr>
              <a:t> grafik açıklaması: </a:t>
            </a:r>
            <a:r>
              <a:rPr lang="tr-TR" i="1" dirty="0">
                <a:solidFill>
                  <a:schemeClr val="tx2"/>
                </a:solidFill>
              </a:rPr>
              <a:t>Isı yüksek sıcaklıktan düşüğe doğru aşağı yönde hareket ettiği için, (a)'</a:t>
            </a:r>
            <a:r>
              <a:rPr lang="tr-TR" i="1" dirty="0" err="1">
                <a:solidFill>
                  <a:schemeClr val="tx2"/>
                </a:solidFill>
              </a:rPr>
              <a:t>daki</a:t>
            </a:r>
            <a:r>
              <a:rPr lang="tr-TR" i="1" dirty="0">
                <a:solidFill>
                  <a:schemeClr val="tx2"/>
                </a:solidFill>
              </a:rPr>
              <a:t> akış i' doğrultusunda pozitif yönde soldan sağa doğrudur. Ancak Kartezyen koordinatların konumundan dolayı, bu durumda eğim negatiftir. Bu nedenle negatif bir </a:t>
            </a:r>
            <a:r>
              <a:rPr lang="tr-TR" i="1" dirty="0" err="1">
                <a:solidFill>
                  <a:schemeClr val="tx2"/>
                </a:solidFill>
              </a:rPr>
              <a:t>gradyen</a:t>
            </a:r>
            <a:r>
              <a:rPr lang="tr-TR" i="1" dirty="0">
                <a:solidFill>
                  <a:schemeClr val="tx2"/>
                </a:solidFill>
              </a:rPr>
              <a:t> pozitif bir ısı akısına neden olur. Bu, </a:t>
            </a:r>
            <a:r>
              <a:rPr lang="tr-TR" i="1" dirty="0" err="1">
                <a:solidFill>
                  <a:schemeClr val="tx2"/>
                </a:solidFill>
              </a:rPr>
              <a:t>Fourier</a:t>
            </a:r>
            <a:r>
              <a:rPr lang="tr-TR" i="1" dirty="0">
                <a:solidFill>
                  <a:schemeClr val="tx2"/>
                </a:solidFill>
              </a:rPr>
              <a:t> ısı iletimi yasasındaki eksi işaretinin nedenidir. Tersi durum (b)'de açıklanmış olup pozitif bir </a:t>
            </a:r>
            <a:r>
              <a:rPr lang="tr-TR" i="1" dirty="0" err="1">
                <a:solidFill>
                  <a:schemeClr val="tx2"/>
                </a:solidFill>
              </a:rPr>
              <a:t>gradyen</a:t>
            </a:r>
            <a:r>
              <a:rPr lang="tr-TR" i="1" dirty="0">
                <a:solidFill>
                  <a:schemeClr val="tx2"/>
                </a:solidFill>
              </a:rPr>
              <a:t> sağdan sola doğru negatif </a:t>
            </a:r>
            <a:r>
              <a:rPr lang="tr-TR" i="1" dirty="0" smtClean="0">
                <a:solidFill>
                  <a:schemeClr val="tx2"/>
                </a:solidFill>
              </a:rPr>
              <a:t>bir </a:t>
            </a:r>
            <a:r>
              <a:rPr lang="tr-TR" i="1" dirty="0">
                <a:solidFill>
                  <a:schemeClr val="tx2"/>
                </a:solidFill>
              </a:rPr>
              <a:t>ısı akısı oluşturur. </a:t>
            </a:r>
          </a:p>
        </p:txBody>
      </p:sp>
    </p:spTree>
    <p:extLst>
      <p:ext uri="{BB962C8B-B14F-4D97-AF65-F5344CB8AC3E}">
        <p14:creationId xmlns:p14="http://schemas.microsoft.com/office/powerpoint/2010/main" val="124664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Çözüm Yöntemleri: </a:t>
            </a:r>
            <a:r>
              <a:rPr lang="tr-TR" dirty="0" err="1" smtClean="0"/>
              <a:t>Laplasiyen</a:t>
            </a:r>
            <a:r>
              <a:rPr lang="tr-TR" dirty="0" smtClean="0"/>
              <a:t> Fark Denklemleri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91986"/>
                <a:ext cx="6766724" cy="5382550"/>
              </a:xfrm>
            </p:spPr>
            <p:txBody>
              <a:bodyPr>
                <a:normAutofit fontScale="92500"/>
              </a:bodyPr>
              <a:lstStyle/>
              <a:p>
                <a:r>
                  <a:rPr lang="tr-TR" dirty="0" smtClean="0"/>
                  <a:t>Bu çözüm yönteminde, plakayı ayrık noktaların bir ızgarası gibi düşünüyoruz.</a:t>
                </a:r>
              </a:p>
              <a:p>
                <a:r>
                  <a:rPr lang="tr-TR" dirty="0" smtClean="0"/>
                  <a:t>Izgara üzerinde merkezi sonlu farklar açılımını kullanıyoruz.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Eğer ızgara şekilde gösterildiği gibi kare bir ızgara ise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 err="1" smtClean="0"/>
                  <a:t>dir</a:t>
                </a:r>
                <a:r>
                  <a:rPr lang="tr-TR" dirty="0" smtClean="0"/>
                  <a:t>. Yukarıdaki denklem yeniden düzenlenirse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tr-TR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tr-TR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tr-TR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𝟒</m:t>
                      </m:r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tr-TR" b="1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Elde edilir. Plakadaki tüm iç noktalar için geçerli olan bu bağlantıya </a:t>
                </a:r>
                <a:r>
                  <a:rPr lang="tr-TR" b="1" i="1" dirty="0" err="1" smtClean="0"/>
                  <a:t>laplasiyen</a:t>
                </a:r>
                <a:r>
                  <a:rPr lang="tr-TR" b="1" i="1" dirty="0" smtClean="0"/>
                  <a:t> fark denklemi </a:t>
                </a:r>
                <a:r>
                  <a:rPr lang="tr-TR" dirty="0" smtClean="0"/>
                  <a:t>adı verilir.</a:t>
                </a:r>
              </a:p>
              <a:p>
                <a:pPr marL="109728" indent="0">
                  <a:buNone/>
                </a:pPr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91986"/>
                <a:ext cx="6766724" cy="5382550"/>
              </a:xfrm>
              <a:blipFill rotWithShape="0">
                <a:blip r:embed="rId2"/>
                <a:stretch>
                  <a:fillRect t="-793" b="-16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724" y="1191986"/>
            <a:ext cx="5044276" cy="418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6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Örnek:</a:t>
            </a:r>
            <a:r>
              <a:rPr lang="tr-TR" dirty="0"/>
              <a:t> </a:t>
            </a:r>
            <a:r>
              <a:rPr lang="tr-TR" dirty="0" err="1"/>
              <a:t>Laplasiyen</a:t>
            </a:r>
            <a:r>
              <a:rPr lang="tr-TR" dirty="0"/>
              <a:t> Fark Denklemleri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1986"/>
                <a:ext cx="7120467" cy="5382550"/>
              </a:xfrm>
            </p:spPr>
            <p:txBody>
              <a:bodyPr/>
              <a:lstStyle/>
              <a:p>
                <a:r>
                  <a:rPr lang="tr-TR" dirty="0" smtClean="0"/>
                  <a:t>Şekildeki gibi sınır sıcaklıklarının sabit tutulduğu (</a:t>
                </a:r>
                <a:r>
                  <a:rPr lang="tr-TR" i="1" dirty="0" err="1" smtClean="0"/>
                  <a:t>Diriclet</a:t>
                </a:r>
                <a:r>
                  <a:rPr lang="tr-TR" i="1" dirty="0" smtClean="0"/>
                  <a:t> sınır koşulu</a:t>
                </a:r>
                <a:r>
                  <a:rPr lang="tr-TR" dirty="0" smtClean="0"/>
                  <a:t>) ısıtılan bir plakada, iç noktaların sıcaklıklarını </a:t>
                </a:r>
                <a:r>
                  <a:rPr lang="tr-TR" dirty="0" err="1" smtClean="0"/>
                  <a:t>laplasiyen</a:t>
                </a:r>
                <a:r>
                  <a:rPr lang="tr-TR" dirty="0" smtClean="0"/>
                  <a:t> fark formülü kullanarak bulunuz.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</m:oMath>
                </a14:m>
                <a:r>
                  <a:rPr lang="tr-TR" dirty="0" smtClean="0"/>
                  <a:t> için.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>
                          <a:latin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tr-TR" dirty="0"/>
                  <a:t> için.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b="0" i="1">
                          <a:latin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1986"/>
                <a:ext cx="7120467" cy="5382550"/>
              </a:xfrm>
              <a:blipFill rotWithShape="0">
                <a:blip r:embed="rId2"/>
                <a:stretch>
                  <a:fillRect t="-906" r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654" y="1126671"/>
            <a:ext cx="4257225" cy="35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2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 Devam: </a:t>
            </a:r>
            <a:r>
              <a:rPr lang="tr-TR" dirty="0" err="1"/>
              <a:t>Laplasiyen</a:t>
            </a:r>
            <a:r>
              <a:rPr lang="tr-TR" dirty="0"/>
              <a:t> Fark Denklemleri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40" y="3084333"/>
            <a:ext cx="7083451" cy="2822934"/>
          </a:xfrm>
          <a:prstGeom prst="rect">
            <a:avLst/>
          </a:prstGeom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03031"/>
              </p:ext>
            </p:extLst>
          </p:nvPr>
        </p:nvGraphicFramePr>
        <p:xfrm>
          <a:off x="708540" y="1126671"/>
          <a:ext cx="9144000" cy="17145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42,85714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63,16964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78,57143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33,25893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56,25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76,11607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33,92857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52,45536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69,64286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ağ Ok 5"/>
          <p:cNvSpPr/>
          <p:nvPr/>
        </p:nvSpPr>
        <p:spPr>
          <a:xfrm>
            <a:off x="7518915" y="1764846"/>
            <a:ext cx="847725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sz="1100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174573"/>
              </p:ext>
            </p:extLst>
          </p:nvPr>
        </p:nvGraphicFramePr>
        <p:xfrm>
          <a:off x="8191500" y="3037671"/>
          <a:ext cx="3022600" cy="2857500"/>
        </p:xfrm>
        <a:graphic>
          <a:graphicData uri="http://schemas.openxmlformats.org/drawingml/2006/table">
            <a:tbl>
              <a:tblPr/>
              <a:tblGrid>
                <a:gridCol w="610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0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0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⁰</a:t>
                      </a: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⁰C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78,57143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76,11607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69,64286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⁰C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63,16964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52,45536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42,85714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33,25893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33,92857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⁰</a:t>
                      </a: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05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Çözüm Yöntemi: </a:t>
            </a:r>
            <a:r>
              <a:rPr lang="tr-TR" dirty="0" err="1" smtClean="0"/>
              <a:t>Liebmann</a:t>
            </a:r>
            <a:r>
              <a:rPr lang="tr-TR" dirty="0" smtClean="0"/>
              <a:t>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+1,</m:t>
                          </m:r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tr-TR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tr-TR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b="0" i="1">
                          <a:latin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tr-TR" b="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Gauss-</a:t>
                </a:r>
                <a:r>
                  <a:rPr lang="tr-TR" dirty="0" err="1" smtClean="0"/>
                  <a:t>Siedel</a:t>
                </a:r>
                <a:r>
                  <a:rPr lang="tr-TR" dirty="0" smtClean="0"/>
                  <a:t> ile </a:t>
                </a:r>
                <a:r>
                  <a:rPr lang="tr-TR" dirty="0" err="1" smtClean="0"/>
                  <a:t>iteratif</a:t>
                </a:r>
                <a:r>
                  <a:rPr lang="tr-TR" dirty="0" smtClean="0"/>
                  <a:t> olarak şu şekilde çözülebilir.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Her </a:t>
                </a:r>
                <a:r>
                  <a:rPr lang="tr-TR" dirty="0" err="1" smtClean="0"/>
                  <a:t>iterasyondan</a:t>
                </a:r>
                <a:r>
                  <a:rPr lang="tr-TR" dirty="0" smtClean="0"/>
                  <a:t> sonra çözümün hızını artırmak için aşağıdaki yaklaşım benimsenebilir.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𝑦𝑒𝑛𝑖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𝑦𝑒𝑛𝑖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+(1−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𝑒𝑠𝑘𝑖</m:t>
                          </m:r>
                        </m:sup>
                      </m:sSubSup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Burada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𝑦𝑒𝑛𝑖</m:t>
                        </m:r>
                      </m:sup>
                    </m:sSubSup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𝑒𝑠𝑘𝑖</m:t>
                        </m:r>
                      </m:sup>
                    </m:sSubSup>
                  </m:oMath>
                </a14:m>
                <a:r>
                  <a:rPr lang="tr-TR" dirty="0" smtClean="0"/>
                  <a:t>, sırasıyla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tr-TR" dirty="0" smtClean="0"/>
                  <a:t>’</a:t>
                </a:r>
                <a:r>
                  <a:rPr lang="tr-TR" dirty="0" err="1" smtClean="0"/>
                  <a:t>nin</a:t>
                </a:r>
                <a:r>
                  <a:rPr lang="tr-TR" dirty="0" smtClean="0"/>
                  <a:t> mevcut ve bir önceki </a:t>
                </a:r>
                <a:r>
                  <a:rPr lang="tr-TR" dirty="0" err="1" smtClean="0"/>
                  <a:t>iterasyondaki</a:t>
                </a:r>
                <a:r>
                  <a:rPr lang="tr-TR" dirty="0" smtClean="0"/>
                  <a:t> değerlerini göstermektedir.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dirty="0" smtClean="0"/>
                  <a:t> ise 1-2 arasında değişen bir ağırlık katsayısıdır.</a:t>
                </a:r>
              </a:p>
              <a:p>
                <a:r>
                  <a:rPr lang="tr-TR" dirty="0" smtClean="0"/>
                  <a:t>Hata istenen orana inene kadar </a:t>
                </a:r>
                <a:r>
                  <a:rPr lang="tr-TR" dirty="0" err="1" smtClean="0"/>
                  <a:t>iterasyon</a:t>
                </a:r>
                <a:r>
                  <a:rPr lang="tr-TR" dirty="0" smtClean="0"/>
                  <a:t> tekrarlanır; yüzde bağıl hata ifadesi aşağıdaki gibidir.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tr-T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𝑦𝑒𝑛𝑖</m:t>
                                  </m:r>
                                </m:sup>
                              </m:sSub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𝑒𝑠𝑘𝑖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𝑦𝑒𝑛𝑖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36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Kısmi Diferansiyel Denklemler ve Mühendislik Uygulamaları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000" dirty="0" smtClean="0">
                    <a:solidFill>
                      <a:srgbClr val="FF0000"/>
                    </a:solidFill>
                  </a:rPr>
                  <a:t>İki </a:t>
                </a:r>
                <a:r>
                  <a:rPr lang="tr-TR" sz="2000" dirty="0">
                    <a:solidFill>
                      <a:srgbClr val="FF0000"/>
                    </a:solidFill>
                  </a:rPr>
                  <a:t>veya daha </a:t>
                </a:r>
                <a:r>
                  <a:rPr lang="tr-TR" sz="2000" dirty="0" smtClean="0">
                    <a:solidFill>
                      <a:srgbClr val="FF0000"/>
                    </a:solidFill>
                  </a:rPr>
                  <a:t>fazla </a:t>
                </a:r>
                <a:r>
                  <a:rPr lang="tr-TR" sz="2000" dirty="0">
                    <a:solidFill>
                      <a:srgbClr val="FF0000"/>
                    </a:solidFill>
                  </a:rPr>
                  <a:t>bağımsız </a:t>
                </a:r>
                <a:r>
                  <a:rPr lang="tr-TR" sz="2000" dirty="0" smtClean="0">
                    <a:solidFill>
                      <a:srgbClr val="FF0000"/>
                    </a:solidFill>
                  </a:rPr>
                  <a:t>değişkenli, bilinmeyen bir fonksiyonun kısmi türevlerini </a:t>
                </a:r>
                <a:r>
                  <a:rPr lang="tr-TR" sz="2000" dirty="0">
                    <a:solidFill>
                      <a:srgbClr val="FF0000"/>
                    </a:solidFill>
                  </a:rPr>
                  <a:t>içeren </a:t>
                </a:r>
                <a:r>
                  <a:rPr lang="tr-TR" sz="2000" dirty="0" smtClean="0">
                    <a:solidFill>
                      <a:srgbClr val="FF0000"/>
                    </a:solidFill>
                  </a:rPr>
                  <a:t>bir denklem  </a:t>
                </a:r>
                <a:r>
                  <a:rPr lang="tr-TR" sz="2000" i="1" dirty="0">
                    <a:solidFill>
                      <a:srgbClr val="00B050"/>
                    </a:solidFill>
                  </a:rPr>
                  <a:t>kısmi diferansiyel </a:t>
                </a:r>
                <a:r>
                  <a:rPr lang="tr-TR" sz="2000" i="1" dirty="0" smtClean="0">
                    <a:solidFill>
                      <a:srgbClr val="00B050"/>
                    </a:solidFill>
                  </a:rPr>
                  <a:t>denklem </a:t>
                </a:r>
                <a:r>
                  <a:rPr lang="tr-TR" sz="2000" dirty="0"/>
                  <a:t>(</a:t>
                </a:r>
                <a:r>
                  <a:rPr lang="tr-TR" sz="2000" i="1" dirty="0">
                    <a:solidFill>
                      <a:srgbClr val="00B050"/>
                    </a:solidFill>
                  </a:rPr>
                  <a:t>veya KDD</a:t>
                </a:r>
                <a:r>
                  <a:rPr lang="tr-TR" sz="2000" dirty="0" smtClean="0"/>
                  <a:t>) olarak adlandırılır. Örneğin,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tr-TR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sz="2000" dirty="0" smtClean="0"/>
              </a:p>
              <a:p>
                <a:r>
                  <a:rPr lang="tr-TR" sz="2000" dirty="0" smtClean="0"/>
                  <a:t>Hem </a:t>
                </a:r>
                <a14:m>
                  <m:oMath xmlns:m="http://schemas.openxmlformats.org/officeDocument/2006/math"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sz="2000" dirty="0" smtClean="0"/>
                  <a:t> hem </a:t>
                </a:r>
                <a14:m>
                  <m:oMath xmlns:m="http://schemas.openxmlformats.org/officeDocument/2006/math"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tr-TR" sz="2000" dirty="0" smtClean="0"/>
                  <a:t>’ye bağlı olan </a:t>
                </a:r>
                <a14:m>
                  <m:oMath xmlns:m="http://schemas.openxmlformats.org/officeDocument/2006/math"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tr-TR" sz="2000" dirty="0" smtClean="0"/>
                  <a:t> fonksiyonunun herhangi bir </a:t>
                </a:r>
                <a14:m>
                  <m:oMath xmlns:m="http://schemas.openxmlformats.org/officeDocument/2006/math"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0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0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sz="20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sz="2000" dirty="0" smtClean="0"/>
                  <a:t>noktasındaki </a:t>
                </a:r>
                <a14:m>
                  <m:oMath xmlns:m="http://schemas.openxmlformats.org/officeDocument/2006/math"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sz="2000" dirty="0" smtClean="0"/>
                  <a:t>’e göre kısmi türevi aşağıdaki gibi tanımlıdır: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tr-TR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sz="20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+∆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sz="2000" dirty="0" smtClean="0"/>
              </a:p>
              <a:p>
                <a:r>
                  <a:rPr lang="tr-TR" sz="2000" dirty="0" smtClean="0"/>
                  <a:t>Benzer şekilde, y’ye göre kısmi türevde aşağıdaki gibi tanımlıdır.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+∆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sz="20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5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609" y="4194403"/>
            <a:ext cx="2599391" cy="2160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Örnek: </a:t>
            </a:r>
            <a:r>
              <a:rPr lang="tr-TR" dirty="0" err="1" smtClean="0"/>
              <a:t>Liebmann</a:t>
            </a:r>
            <a:r>
              <a:rPr lang="tr-TR" dirty="0" smtClean="0"/>
              <a:t>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sz="2000" dirty="0" smtClean="0"/>
                  <a:t>Bir önceki problemi, </a:t>
                </a:r>
                <a:r>
                  <a:rPr lang="tr-TR" sz="2000" dirty="0" err="1" smtClean="0"/>
                  <a:t>Liebmann</a:t>
                </a:r>
                <a:r>
                  <a:rPr lang="tr-TR" sz="2000" dirty="0" smtClean="0"/>
                  <a:t> yöntemi ile çözün </a:t>
                </a:r>
                <a14:m>
                  <m:oMath xmlns:m="http://schemas.openxmlformats.org/officeDocument/2006/math"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tr-TR" sz="2000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sz="2000" dirty="0" smtClean="0"/>
                  <a:t> yüzde 1’in altına inince durun.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tr-TR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</m:oMath>
                </a14:m>
                <a:r>
                  <a:rPr lang="tr-TR" sz="2000" dirty="0"/>
                  <a:t> için.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  <m:r>
                            <a:rPr lang="tr-T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=18.75</m:t>
                      </m:r>
                    </m:oMath>
                  </m:oMathPara>
                </a14:m>
                <a:endParaRPr lang="tr-TR" sz="200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𝑦𝑒𝑛𝑖</m:t>
                          </m:r>
                        </m:sup>
                      </m:sSubSup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Sup>
                        <m:sSub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𝑦𝑒𝑛𝑖</m:t>
                          </m:r>
                        </m:sup>
                      </m:sSubSup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sSubSup>
                        <m:sSub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𝑒𝑠𝑘𝑖</m:t>
                          </m:r>
                        </m:sup>
                      </m:sSub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1.5∗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18.75+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1.5</m:t>
                          </m:r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0=28.125</m:t>
                      </m:r>
                    </m:oMath>
                  </m:oMathPara>
                </a14:m>
                <a:endParaRPr lang="tr-TR" sz="20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tr-TR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</m:oMath>
                </a14:m>
                <a:r>
                  <a:rPr lang="tr-TR" sz="2000" dirty="0"/>
                  <a:t> için.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28.125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=7.03125</m:t>
                      </m:r>
                    </m:oMath>
                  </m:oMathPara>
                </a14:m>
                <a:endParaRPr lang="tr-TR" sz="2000" b="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𝑦𝑒𝑛𝑖</m:t>
                          </m:r>
                        </m:sup>
                      </m:sSubSup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Sup>
                        <m:sSub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𝑦𝑒𝑛𝑖</m:t>
                          </m:r>
                        </m:sup>
                      </m:sSubSup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sSubSup>
                        <m:sSub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𝑒𝑠𝑘𝑖</m:t>
                          </m:r>
                        </m:sup>
                      </m:sSubSup>
                      <m:r>
                        <a:rPr lang="tr-TR" sz="2000" i="1">
                          <a:latin typeface="Cambria Math" panose="02040503050406030204" pitchFamily="18" charset="0"/>
                        </a:rPr>
                        <m:t>=10.54</m:t>
                      </m:r>
                    </m:oMath>
                  </m:oMathPara>
                </a14:m>
                <a:endParaRPr lang="tr-TR" sz="2000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tr-TR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tr-TR" sz="2000" dirty="0"/>
                  <a:t> için.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+10.54</m:t>
                          </m:r>
                          <m:r>
                            <m:rPr>
                              <m:nor/>
                            </m:rPr>
                            <a:rPr lang="tr-TR" sz="20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+0+</m:t>
                          </m:r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15.13672</m:t>
                      </m:r>
                    </m:oMath>
                  </m:oMathPara>
                </a14:m>
                <a:endParaRPr lang="tr-TR" sz="2000" b="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𝑦𝑒𝑛𝑖</m:t>
                          </m:r>
                        </m:sup>
                      </m:sSubSup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Sup>
                        <m:sSub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𝑦𝑒𝑛𝑖</m:t>
                          </m:r>
                        </m:sup>
                      </m:sSubSup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sSubSup>
                        <m:sSub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𝑒𝑠𝑘𝑖</m:t>
                          </m:r>
                        </m:sup>
                      </m:sSubSup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22.70508</m:t>
                      </m:r>
                    </m:oMath>
                  </m:oMathPara>
                </a14:m>
                <a:endParaRPr lang="tr-TR" sz="2000" dirty="0" smtClean="0"/>
              </a:p>
              <a:p>
                <a:pPr marL="109728" indent="0">
                  <a:buNone/>
                </a:pPr>
                <a:r>
                  <a:rPr lang="tr-TR" sz="2000" dirty="0" smtClean="0"/>
                  <a:t>Hesaplamalar diğer adımlar içinde yapılırsa</a:t>
                </a:r>
                <a:endParaRPr lang="tr-TR" sz="2000" dirty="0"/>
              </a:p>
              <a:p>
                <a:pPr marL="109728" indent="0">
                  <a:buNone/>
                </a:pPr>
                <a:endParaRPr lang="tr-TR" sz="20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6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69708" y="5880518"/>
            <a:ext cx="5080051" cy="759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5390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 Devam: </a:t>
            </a:r>
            <a:r>
              <a:rPr lang="tr-TR" dirty="0" err="1"/>
              <a:t>Liebmann</a:t>
            </a:r>
            <a:r>
              <a:rPr lang="tr-TR" dirty="0"/>
              <a:t> Yöntemi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sz="2000" dirty="0" smtClean="0"/>
                  <a:t>İlk </a:t>
                </a:r>
                <a:r>
                  <a:rPr lang="tr-TR" sz="2000" dirty="0" err="1" smtClean="0"/>
                  <a:t>iterasyonda</a:t>
                </a:r>
                <a:r>
                  <a:rPr lang="tr-TR" sz="2000" dirty="0" smtClean="0"/>
                  <a:t> doğal olarak hatalar %100 olacaktır.</a:t>
                </a:r>
              </a:p>
              <a:p>
                <a:r>
                  <a:rPr lang="tr-TR" sz="2000" dirty="0" smtClean="0"/>
                  <a:t>İkinci </a:t>
                </a:r>
                <a:r>
                  <a:rPr lang="tr-TR" sz="2000" dirty="0" err="1" smtClean="0"/>
                  <a:t>iterasyona</a:t>
                </a:r>
                <a:r>
                  <a:rPr lang="tr-TR" sz="2000" dirty="0" smtClean="0"/>
                  <a:t> geçilirse aşağıdaki değerler elde edilir.</a:t>
                </a:r>
              </a:p>
              <a:p>
                <a:endParaRPr lang="tr-TR" sz="2000" dirty="0"/>
              </a:p>
              <a:p>
                <a:endParaRPr lang="tr-TR" sz="2000" dirty="0" smtClean="0"/>
              </a:p>
              <a:p>
                <a:pPr marL="109728" indent="0">
                  <a:buNone/>
                </a:pPr>
                <a:endParaRPr lang="tr-TR" sz="2000" dirty="0" smtClean="0"/>
              </a:p>
              <a:p>
                <a:endParaRPr lang="tr-TR" sz="20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𝑦𝑒𝑛𝑖</m:t>
                                  </m:r>
                                </m:sup>
                              </m:sSub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𝑒𝑠𝑘𝑖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𝑦𝑒𝑛𝑖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32.51953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28.125</m:t>
                              </m:r>
                            </m:num>
                            <m:den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32.51953</m:t>
                              </m:r>
                            </m:den>
                          </m:f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=%13.5</m:t>
                      </m:r>
                    </m:oMath>
                  </m:oMathPara>
                </a14:m>
                <a:endParaRPr lang="tr-TR" sz="2000" dirty="0" smtClean="0"/>
              </a:p>
              <a:p>
                <a:pPr marL="109728" indent="0">
                  <a:buNone/>
                </a:pPr>
                <a:r>
                  <a:rPr lang="tr-TR" sz="2000" dirty="0" smtClean="0"/>
                  <a:t>Elde edilen hata yüzdesi %1’den büyük olduğuna göre devam edilmesi gerekmektedir. </a:t>
                </a:r>
                <a:r>
                  <a:rPr lang="tr-TR" sz="2000" dirty="0" smtClean="0">
                    <a:solidFill>
                      <a:srgbClr val="FF0000"/>
                    </a:solidFill>
                  </a:rPr>
                  <a:t>Dokuzuncu</a:t>
                </a:r>
                <a:r>
                  <a:rPr lang="tr-TR" sz="2000" dirty="0" smtClean="0"/>
                  <a:t> </a:t>
                </a:r>
                <a:r>
                  <a:rPr lang="tr-TR" sz="2000" dirty="0" err="1" smtClean="0"/>
                  <a:t>iterasyonun</a:t>
                </a:r>
                <a:r>
                  <a:rPr lang="tr-TR" sz="2000" dirty="0" smtClean="0"/>
                  <a:t> sonunda aşağıdaki sonuca </a:t>
                </a:r>
                <a:r>
                  <a:rPr lang="tr-TR" sz="2000" dirty="0" smtClean="0">
                    <a:solidFill>
                      <a:srgbClr val="FF0000"/>
                    </a:solidFill>
                  </a:rPr>
                  <a:t>% 0.71 </a:t>
                </a:r>
                <a:r>
                  <a:rPr lang="tr-TR" sz="2000" dirty="0" smtClean="0"/>
                  <a:t>hataya ulaşılır.</a:t>
                </a:r>
                <a:endParaRPr lang="tr-TR" sz="2000" dirty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65524" y="2019266"/>
            <a:ext cx="4936951" cy="973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24482" y="5029866"/>
            <a:ext cx="5008501" cy="946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06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Örnek Devam: </a:t>
            </a:r>
            <a:r>
              <a:rPr lang="tr-TR" dirty="0" err="1"/>
              <a:t>Liebmann</a:t>
            </a:r>
            <a:r>
              <a:rPr lang="tr-TR" dirty="0"/>
              <a:t> Yöntemi</a:t>
            </a:r>
          </a:p>
        </p:txBody>
      </p:sp>
      <p:graphicFrame>
        <p:nvGraphicFramePr>
          <p:cNvPr id="4" name="İçerik Yer Tutucus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358072"/>
              </p:ext>
            </p:extLst>
          </p:nvPr>
        </p:nvGraphicFramePr>
        <p:xfrm>
          <a:off x="859366" y="1189038"/>
          <a:ext cx="35306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Çalışma Sayfası" r:id="rId3" imgW="3505392" imgH="961911" progId="Excel.Sheet.12">
                  <p:embed/>
                </p:oleObj>
              </mc:Choice>
              <mc:Fallback>
                <p:oleObj name="Çalışma Sayfası" r:id="rId3" imgW="3505392" imgH="9619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9366" y="1189038"/>
                        <a:ext cx="3530600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770467" y="2396066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İvmelendirme amacıyla kullanılan katsayılar olmadan, </a:t>
            </a:r>
            <a:r>
              <a:rPr lang="tr-TR" sz="2000" dirty="0" err="1">
                <a:solidFill>
                  <a:schemeClr val="tx2"/>
                </a:solidFill>
              </a:rPr>
              <a:t>excel’de</a:t>
            </a:r>
            <a:r>
              <a:rPr lang="tr-TR" sz="2000" dirty="0">
                <a:solidFill>
                  <a:schemeClr val="tx2"/>
                </a:solidFill>
              </a:rPr>
              <a:t> </a:t>
            </a:r>
            <a:r>
              <a:rPr lang="tr-TR" sz="2000" dirty="0" err="1">
                <a:solidFill>
                  <a:schemeClr val="tx2"/>
                </a:solidFill>
              </a:rPr>
              <a:t>iteratif</a:t>
            </a:r>
            <a:r>
              <a:rPr lang="tr-TR" sz="2000" dirty="0">
                <a:solidFill>
                  <a:schemeClr val="tx2"/>
                </a:solidFill>
              </a:rPr>
              <a:t> çözüm sekmesini aktif ederseniz yukarıdaki çözüme ulaşabilirsiniz.</a:t>
            </a:r>
          </a:p>
        </p:txBody>
      </p:sp>
    </p:spTree>
    <p:extLst>
      <p:ext uri="{BB962C8B-B14F-4D97-AF65-F5344CB8AC3E}">
        <p14:creationId xmlns:p14="http://schemas.microsoft.com/office/powerpoint/2010/main" val="317120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Çözüm Yöntemi: </a:t>
            </a:r>
            <a:r>
              <a:rPr lang="tr-TR" dirty="0" smtClean="0"/>
              <a:t>İkincil Değişkenler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sz="200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tr-TR" sz="2000" dirty="0" smtClean="0"/>
              </a:p>
              <a:p>
                <a:r>
                  <a:rPr lang="tr-TR" sz="2000" dirty="0" smtClean="0"/>
                  <a:t>Denkleminde sıcaklık birincil değişken, ısı akısı ise ikincil değişkendir. Eğer problemle ilgilenen kişinin asıl amacı sıcaklık dağılımını </a:t>
                </a:r>
                <a:r>
                  <a:rPr lang="tr-TR" sz="2000" dirty="0" err="1" smtClean="0"/>
                  <a:t>değilde</a:t>
                </a:r>
                <a:r>
                  <a:rPr lang="tr-TR" sz="2000" dirty="0" smtClean="0"/>
                  <a:t> ısı akısı dağılımını bulmak ise bunu yapabilir. </a:t>
                </a:r>
              </a:p>
              <a:p>
                <a:r>
                  <a:rPr lang="tr-TR" sz="2000" dirty="0" smtClean="0"/>
                  <a:t>Şöyle ki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20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tr-TR" sz="2000" dirty="0" smtClean="0"/>
                  <a:t> denklemini hatırlayalım; buradaki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tr-TR" sz="2000" dirty="0" smtClean="0"/>
                  <a:t> ifadesini merkezi farklarla açarsak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tr-TR" sz="2000" dirty="0" smtClean="0"/>
              </a:p>
              <a:p>
                <a:pPr marL="109728" indent="0">
                  <a:buNone/>
                </a:pPr>
                <a:r>
                  <a:rPr lang="tr-TR" sz="2000" dirty="0" smtClean="0"/>
                  <a:t>ve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2∆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tr-TR" sz="2000" dirty="0" smtClean="0"/>
              </a:p>
              <a:p>
                <a:r>
                  <a:rPr lang="tr-TR" sz="2000" dirty="0" smtClean="0"/>
                  <a:t>Ortaya çıkan ısı akısının büyüklüğü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tr-TR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tr-TR" sz="2000" dirty="0" smtClean="0"/>
                  <a:t>; </a:t>
                </a:r>
                <a:r>
                  <a:rPr lang="tr-TR" sz="2000" dirty="0" err="1" smtClean="0"/>
                  <a:t>yönüde</a:t>
                </a:r>
                <a:r>
                  <a:rPr lang="tr-TR" sz="2000" dirty="0" smtClean="0"/>
                  <a:t> </a:t>
                </a:r>
                <a14:m>
                  <m:oMath xmlns:m="http://schemas.openxmlformats.org/officeDocument/2006/math">
                    <m:r>
                      <a:rPr lang="tr-T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𝑎𝑡𝑎𝑛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2(</m:t>
                    </m:r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000" dirty="0" smtClean="0"/>
                  <a:t> ifadeleri ile bulunabilir.</a:t>
                </a:r>
              </a:p>
              <a:p>
                <a:pPr marL="109728" indent="0">
                  <a:buNone/>
                </a:pPr>
                <a:endParaRPr lang="tr-TR" sz="20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858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Sınır Koşulları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b="1" dirty="0" smtClean="0"/>
                  <a:t>Türev Sınır Koşulu </a:t>
                </a:r>
                <a:r>
                  <a:rPr lang="tr-TR" dirty="0" smtClean="0"/>
                  <a:t>(</a:t>
                </a:r>
                <a:r>
                  <a:rPr lang="tr-TR" dirty="0" err="1" smtClean="0"/>
                  <a:t>Neumann</a:t>
                </a:r>
                <a:r>
                  <a:rPr lang="tr-TR" dirty="0" smtClean="0"/>
                  <a:t> sınır koşulu): Kenarın yalıtıldığı durumu ifade eder.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tr-T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tr-TR" dirty="0" smtClean="0"/>
              </a:p>
              <a:p>
                <a:r>
                  <a:rPr lang="tr-TR" dirty="0" smtClean="0"/>
                  <a:t>Başka problemlerde, türevin sıfırdan farklı olduğu durumlarda olabilir, belirli bir ısı kaybı gibi</a:t>
                </a:r>
              </a:p>
              <a:p>
                <a:r>
                  <a:rPr lang="tr-TR" dirty="0" smtClean="0"/>
                  <a:t>Çözüm son derece basit; ızgarayı 0’dan sonraya -1’i de kapsayacak şekilde genişletiyoruz.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tr-TR" dirty="0"/>
                  <a:t> için.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2∆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2∆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942" y="3955194"/>
            <a:ext cx="2396925" cy="21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4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Örnek:Sınır</a:t>
            </a:r>
            <a:r>
              <a:rPr lang="tr-TR" dirty="0" smtClean="0"/>
              <a:t> Koşulları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sz="2000" dirty="0" smtClean="0"/>
                  <a:t>Önceki </a:t>
                </a:r>
                <a:r>
                  <a:rPr lang="tr-TR" sz="2000" dirty="0"/>
                  <a:t>problemi</a:t>
                </a:r>
                <a:r>
                  <a:rPr lang="tr-TR" sz="2000" dirty="0" smtClean="0"/>
                  <a:t>, plakanın alt tarafı yalıtılmış olarak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tr-TR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2000" dirty="0" smtClean="0"/>
                  <a:t> yeniden çözün.</a:t>
                </a:r>
              </a:p>
              <a:p>
                <a:pPr marL="109728" indent="0">
                  <a:buNone/>
                </a:pPr>
                <a:r>
                  <a:rPr lang="tr-TR" sz="2000" dirty="0" smtClean="0"/>
                  <a:t>Çözüm: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tr-TR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tr-TR" sz="2000" dirty="0"/>
                  <a:t> için</a:t>
                </a:r>
                <a:endParaRPr lang="tr-TR" sz="200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+1,0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−1,0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, −1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00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,−1</m:t>
                              </m:r>
                            </m:sub>
                          </m:sSub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2∆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,−1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2∆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tr-TR" sz="200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+1,0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−1,0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2∆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00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+1,0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−1,0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000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9558" y="3978000"/>
            <a:ext cx="6358175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67775" y="4587200"/>
            <a:ext cx="4471875" cy="166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9524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mtClean="0"/>
              <a:t>Sınır Koşulları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tr-TR" dirty="0" smtClean="0"/>
                  <a:t>Düzensiz Sınırlar: Düzensiz sınıra sahip bir plaka üzerinde </a:t>
                </a:r>
                <a:r>
                  <a:rPr lang="tr-TR" dirty="0" err="1" smtClean="0"/>
                  <a:t>ızgaralama</a:t>
                </a:r>
                <a:r>
                  <a:rPr lang="tr-TR" dirty="0" smtClean="0"/>
                  <a:t> yapılır ve ağırlık katsayıları yardımıyla düzensiz sınırlar hesaba katılabilir şöyle ki;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 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num>
                                    <m:den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num>
                                    <m:den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24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588" y="2162562"/>
            <a:ext cx="274495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mtClean="0"/>
              <a:t>Sınır Şartları</a:t>
            </a:r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sz="2000" dirty="0" smtClean="0">
                    <a:latin typeface="Cambria Math" panose="02040503050406030204" pitchFamily="18" charset="0"/>
                  </a:rPr>
                  <a:t>Düzensiz sınırlar için aşağıdaki  KDD bir aşağısındaki yeni formu ile ifade edilebilir.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sz="200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tr-TR" sz="200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000" dirty="0" smtClean="0"/>
              </a:p>
              <a:p>
                <a:r>
                  <a:rPr lang="tr-TR" sz="2000" dirty="0"/>
                  <a:t>Önceki problemi, plakanın </a:t>
                </a:r>
                <a:r>
                  <a:rPr lang="tr-TR" sz="2000" dirty="0" smtClean="0"/>
                  <a:t>alt sol </a:t>
                </a:r>
                <a:r>
                  <a:rPr lang="tr-TR" sz="2000" dirty="0"/>
                  <a:t>tarafı </a:t>
                </a:r>
                <a:r>
                  <a:rPr lang="tr-TR" sz="2000" dirty="0" smtClean="0"/>
                  <a:t>düzensiz olarak çözün.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=0.732</m:t>
                    </m:r>
                  </m:oMath>
                </a14:m>
                <a:r>
                  <a:rPr lang="tr-TR" sz="2000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tr-TR" sz="2000" dirty="0" smtClean="0"/>
              </a:p>
              <a:p>
                <a:r>
                  <a:rPr lang="tr-TR" sz="2000" dirty="0" smtClean="0"/>
                  <a:t>Bu değerler (</a:t>
                </a:r>
                <a:r>
                  <a:rPr lang="tr-TR" sz="2000" dirty="0" err="1" smtClean="0"/>
                  <a:t>i,j</a:t>
                </a:r>
                <a:r>
                  <a:rPr lang="tr-TR" sz="2000" dirty="0" smtClean="0"/>
                  <a:t>)=(1,1) noktası için yerine konulursa yukarıdaki eşitlikten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+0.8453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+0.8453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−1.1547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0,1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−1.1547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</m:oMath>
                  </m:oMathPara>
                </a14:m>
                <a:endParaRPr lang="tr-TR" sz="2000" dirty="0"/>
              </a:p>
              <a:p>
                <a:endParaRPr lang="tr-TR" sz="2000" dirty="0" smtClean="0"/>
              </a:p>
              <a:p>
                <a:pPr marL="109728" indent="0">
                  <a:buNone/>
                </a:pPr>
                <a:endParaRPr lang="tr-TR" sz="2000" dirty="0"/>
              </a:p>
              <a:p>
                <a:pPr marL="109728" indent="0">
                  <a:buNone/>
                </a:pPr>
                <a:endParaRPr lang="tr-TR" sz="2000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6953" y="3906251"/>
            <a:ext cx="7155001" cy="27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46011" y="4540102"/>
            <a:ext cx="4293000" cy="128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8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59" y="469720"/>
            <a:ext cx="3863141" cy="2160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71" y="490647"/>
            <a:ext cx="2157382" cy="2160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369" y="237554"/>
            <a:ext cx="10972800" cy="50618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Kontrol Hacmi Yaklaşımı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150109" y="2650647"/>
                <a:ext cx="8575601" cy="3629834"/>
              </a:xfrm>
            </p:spPr>
            <p:txBody>
              <a:bodyPr>
                <a:no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0=</m:t>
                      </m:r>
                      <m:d>
                        <m:d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𝑠𝑜𝑙</m:t>
                              </m:r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𝑡𝑎𝑟𝑎𝑓</m:t>
                              </m:r>
                            </m:e>
                            <m:e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𝑖𝑙𝑒𝑡𝑖𝑚𝑖</m:t>
                              </m:r>
                            </m:e>
                          </m:eqArr>
                        </m:e>
                      </m:d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𝑠𝑎</m:t>
                              </m:r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ğ </m:t>
                              </m:r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𝑡𝑎𝑟𝑎𝑓</m:t>
                              </m:r>
                            </m:e>
                            <m:e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𝑖𝑙𝑒𝑡𝑖𝑚𝑖</m:t>
                              </m:r>
                            </m:e>
                          </m:eqArr>
                        </m:e>
                      </m:d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𝑎𝑙𝑡</m:t>
                              </m:r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𝑖𝑙𝑒𝑡𝑖𝑚</m:t>
                              </m:r>
                            </m:e>
                            <m:e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𝑚𝑎𝑙𝑧𝑒𝑚𝑒</m:t>
                              </m:r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 "</m:t>
                              </m:r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</m:e>
                          </m:eqArr>
                        </m:e>
                      </m:d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𝑎𝑙𝑡</m:t>
                              </m:r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𝑖𝑙𝑒𝑡𝑖𝑚</m:t>
                              </m:r>
                            </m:e>
                            <m:e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𝑚𝑎𝑙𝑧𝑒𝑚𝑒</m:t>
                              </m:r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 "</m:t>
                              </m:r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</m:e>
                          </m:eqArr>
                        </m:e>
                      </m:d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e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𝑡𝑎</m:t>
                              </m:r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ş</m:t>
                              </m:r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𝚤𝑛𝚤𝑚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tr-TR" sz="1800" dirty="0" smtClean="0"/>
              </a:p>
              <a:p>
                <a:pPr marL="109728" indent="0">
                  <a:buNone/>
                </a:pPr>
                <a:r>
                  <a:rPr lang="tr-TR" sz="1800" dirty="0" smtClean="0"/>
                  <a:t>Sol taraftaki iletim kazancı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sub>
                          </m:s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41</m:t>
                              </m:r>
                            </m:sub>
                          </m:sSub>
                        </m:num>
                        <m:den>
                          <m:r>
                            <a:rPr lang="tr-T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tr-TR" sz="1800" dirty="0" smtClean="0"/>
              </a:p>
              <a:p>
                <a:pPr marL="109728" indent="0">
                  <a:buNone/>
                </a:pPr>
                <a:r>
                  <a:rPr lang="tr-TR" sz="1800" dirty="0" smtClean="0"/>
                  <a:t>Hacme birim zamanda giren toplam ısı </a:t>
                </a:r>
                <a14:m>
                  <m:oMath xmlns:m="http://schemas.openxmlformats.org/officeDocument/2006/math">
                    <m:r>
                      <a:rPr lang="tr-TR" sz="1800" i="1" dirty="0" smtClean="0">
                        <a:latin typeface="Cambria Math" panose="02040503050406030204" pitchFamily="18" charset="0"/>
                      </a:rPr>
                      <m:t>𝑎𝑘𝚤</m:t>
                    </m:r>
                    <m:r>
                      <a:rPr lang="tr-TR" sz="1800" i="1" dirty="0" smtClean="0">
                        <a:latin typeface="Cambria Math" panose="02040503050406030204" pitchFamily="18" charset="0"/>
                      </a:rPr>
                      <m:t>∗∆</m:t>
                    </m:r>
                    <m:r>
                      <a:rPr lang="tr-TR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tr-TR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tr-TR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tr-TR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tr-TR" sz="1800" dirty="0" smtClean="0"/>
                  <a:t> ile bulunur.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sub>
                          </m:s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41</m:t>
                              </m:r>
                            </m:sub>
                          </m:sSub>
                        </m:num>
                        <m:den>
                          <m:r>
                            <a:rPr lang="tr-T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1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sz="1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tr-TR" sz="1800" dirty="0" smtClean="0"/>
              </a:p>
              <a:p>
                <a:pPr marL="109728" indent="0">
                  <a:buNone/>
                </a:pPr>
                <a:r>
                  <a:rPr lang="tr-TR" sz="1800" dirty="0" err="1" smtClean="0"/>
                  <a:t>Taşınımla</a:t>
                </a:r>
                <a:r>
                  <a:rPr lang="tr-TR" sz="1800" dirty="0" smtClean="0"/>
                  <a:t> ısı akısı aşağıdaki gibi formülleştirilebilir.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tr-TR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1800" dirty="0" smtClean="0"/>
              </a:p>
              <a:p>
                <a:pPr marL="109728" indent="0">
                  <a:buNone/>
                </a:pPr>
                <a:r>
                  <a:rPr lang="tr-TR" sz="1800" dirty="0" smtClean="0"/>
                  <a:t>Isı akısı ilgili alan </a:t>
                </a:r>
                <a14:m>
                  <m:oMath xmlns:m="http://schemas.openxmlformats.org/officeDocument/2006/math">
                    <m:r>
                      <a:rPr lang="tr-TR" sz="1800" i="1" dirty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tr-TR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tr-TR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tr-TR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tr-TR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tr-TR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tr-TR" sz="1800" dirty="0"/>
                  <a:t> </a:t>
                </a:r>
                <a:r>
                  <a:rPr lang="tr-TR" sz="1800" dirty="0" smtClean="0"/>
                  <a:t> ile çarpılarak birim zamandaki ısı akımı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sub>
                          </m:sSub>
                        </m:e>
                      </m:d>
                      <m:r>
                        <a:rPr lang="tr-TR" sz="1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sz="1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tr-TR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sz="1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tr-TR" sz="1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tr-TR" sz="1800" dirty="0" smtClean="0"/>
              </a:p>
              <a:p>
                <a:pPr marL="109728" indent="0">
                  <a:buNone/>
                </a:pPr>
                <a:r>
                  <a:rPr lang="tr-TR" sz="1800" dirty="0" smtClean="0"/>
                  <a:t>Diğer ifadelerde benzer şekillerde geliştirilerek nihai denklem şekildeki gibi elde edilir.</a:t>
                </a:r>
                <a:endParaRPr lang="tr-TR" sz="18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0109" y="2650647"/>
                <a:ext cx="8575601" cy="3629834"/>
              </a:xfrm>
              <a:blipFill rotWithShape="0">
                <a:blip r:embed="rId4"/>
                <a:stretch>
                  <a:fillRect b="-53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987" y="482470"/>
            <a:ext cx="3411297" cy="2160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14005" y="3380920"/>
            <a:ext cx="5395827" cy="19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2394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Kısmi Diferansiyel Denklemler ve Mühendislik Uygulamaları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000" dirty="0" smtClean="0"/>
                  <a:t>Kısmi diferansiyel denklemler, değişken sayısına, en yüksek kısmi türevin derecesine, doğrusal olup olmama durumuna göre veya katsayılarının sabit veya parametrik oluşuna göre çok farklı şekilde sınıflandırılabilirler. </a:t>
                </a:r>
              </a:p>
              <a:p>
                <a:r>
                  <a:rPr lang="tr-TR" sz="2000" dirty="0" smtClean="0"/>
                  <a:t>Her bir farklı kısmi diferansiyel denklem, kendine özgü yöntemleri gerektirir.</a:t>
                </a:r>
              </a:p>
              <a:p>
                <a:r>
                  <a:rPr lang="tr-TR" sz="2000" dirty="0" smtClean="0"/>
                  <a:t>Mühendislikte çok yaygın kullanım alanı olmasından dolayı, biz sadece doğrusal ikinci dereceden denklemler üzerinde duracağız.</a:t>
                </a:r>
              </a:p>
              <a:p>
                <a:r>
                  <a:rPr lang="tr-TR" sz="2000" dirty="0" smtClean="0"/>
                  <a:t>İki bağımsız değişken için bu tip denklemeler aşağıdaki formda ifade edilebilir: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tr-TR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tr-TR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0        (∗)</m:t>
                      </m:r>
                    </m:oMath>
                  </m:oMathPara>
                </a14:m>
                <a:endParaRPr lang="tr-TR" sz="2000" dirty="0" smtClean="0"/>
              </a:p>
              <a:p>
                <a:r>
                  <a:rPr lang="tr-TR" sz="2000" dirty="0" smtClean="0"/>
                  <a:t>Burada </a:t>
                </a:r>
                <a14:m>
                  <m:oMath xmlns:m="http://schemas.openxmlformats.org/officeDocument/2006/math"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000" dirty="0" smtClean="0"/>
                  <a:t>ve </a:t>
                </a:r>
                <a14:m>
                  <m:oMath xmlns:m="http://schemas.openxmlformats.org/officeDocument/2006/math"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tr-TR" sz="2000" dirty="0" smtClean="0"/>
                  <a:t> </a:t>
                </a:r>
                <a:r>
                  <a:rPr lang="tr-TR" sz="2000" u="sng" dirty="0" smtClean="0"/>
                  <a:t>sabit sayılar değildirler</a:t>
                </a:r>
                <a:r>
                  <a:rPr lang="tr-TR" sz="2000" dirty="0" smtClean="0"/>
                  <a:t>.</a:t>
                </a:r>
              </a:p>
              <a:p>
                <a:r>
                  <a:rPr lang="tr-TR" sz="2000" dirty="0" smtClean="0"/>
                  <a:t>A, B ve C x ve y’nin fonksiyonu</a:t>
                </a:r>
              </a:p>
              <a:p>
                <a:r>
                  <a:rPr lang="tr-TR" sz="2000" dirty="0" smtClean="0"/>
                  <a:t>D ise x, y, u,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tr-TR" sz="2000" dirty="0" smtClean="0"/>
                  <a:t> 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tr-TR" sz="2000" dirty="0" smtClean="0"/>
                  <a:t> </a:t>
                </a:r>
                <a:r>
                  <a:rPr lang="tr-TR" sz="2000" dirty="0" err="1" smtClean="0"/>
                  <a:t>nin</a:t>
                </a:r>
                <a:r>
                  <a:rPr lang="tr-TR" sz="2000" dirty="0" smtClean="0"/>
                  <a:t> fonksiyonudur.</a:t>
                </a:r>
              </a:p>
              <a:p>
                <a:r>
                  <a:rPr lang="tr-TR" sz="2000" dirty="0" smtClean="0"/>
                  <a:t>(*) denklemi, A, B ve C’nin değerlerine bağlı olarak üç farklı şekilde kategorize edilirler.</a:t>
                </a:r>
              </a:p>
              <a:p>
                <a:endParaRPr lang="tr-TR" sz="2000" dirty="0"/>
              </a:p>
              <a:p>
                <a:pPr marL="109728" indent="0">
                  <a:buNone/>
                </a:pPr>
                <a:endParaRPr lang="tr-TR" sz="2000" dirty="0" smtClean="0"/>
              </a:p>
              <a:p>
                <a:endParaRPr lang="tr-TR" sz="20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64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Kısmi Diferansiyel Denklemler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(*) denklemi ile tanımlı doğrusal ikinci dereceden diferansiyel denklemin ayrılabileceği kategoriler aşağıdaki tabloda gösterilmektedir.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558108" y="2138845"/>
            <a:ext cx="7542818" cy="368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7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Kısmi Diferansiyel Denklemler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Tablodaki, kısmi diferansiyel denklem kategorilerinin her biri özel bir mühendislik problemine denk gelmektedir.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Eliptik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denklemler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genellikle</a:t>
            </a:r>
            <a:r>
              <a:rPr lang="en-US" dirty="0"/>
              <a:t> </a:t>
            </a:r>
            <a:r>
              <a:rPr lang="en-US" dirty="0" err="1"/>
              <a:t>kararlı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sistemlerini</a:t>
            </a:r>
            <a:r>
              <a:rPr lang="en-US" dirty="0"/>
              <a:t> </a:t>
            </a:r>
            <a:r>
              <a:rPr lang="en-US" dirty="0" err="1"/>
              <a:t>karakterize</a:t>
            </a:r>
            <a:r>
              <a:rPr lang="en-US" dirty="0"/>
              <a:t> </a:t>
            </a:r>
            <a:r>
              <a:rPr lang="en-US" dirty="0" err="1"/>
              <a:t>etmek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 err="1" smtClean="0"/>
              <a:t>kulla</a:t>
            </a:r>
            <a:r>
              <a:rPr lang="tr-TR" dirty="0" err="1" smtClean="0"/>
              <a:t>nı</a:t>
            </a:r>
            <a:r>
              <a:rPr lang="en-US" dirty="0" err="1" smtClean="0"/>
              <a:t>lır</a:t>
            </a:r>
            <a:r>
              <a:rPr lang="en-US" dirty="0"/>
              <a:t>. </a:t>
            </a:r>
            <a:r>
              <a:rPr lang="en-US" dirty="0" smtClean="0"/>
              <a:t> </a:t>
            </a:r>
            <a:endParaRPr lang="tr-TR" dirty="0" smtClean="0"/>
          </a:p>
          <a:p>
            <a:r>
              <a:rPr lang="tr-TR" dirty="0"/>
              <a:t>Kararlı hale neden olan durum, </a:t>
            </a:r>
            <a:r>
              <a:rPr lang="en-US" dirty="0" err="1"/>
              <a:t>zamana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türevin</a:t>
            </a:r>
            <a:r>
              <a:rPr lang="en-US" dirty="0"/>
              <a:t> </a:t>
            </a:r>
            <a:r>
              <a:rPr lang="en-US" dirty="0" err="1"/>
              <a:t>yokluğudur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Bu </a:t>
            </a:r>
            <a:r>
              <a:rPr lang="en-US" dirty="0" err="1"/>
              <a:t>nedenle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denklemler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boyutlu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bilinmeyen</a:t>
            </a:r>
            <a:r>
              <a:rPr lang="tr-TR" dirty="0"/>
              <a:t>i</a:t>
            </a:r>
            <a:r>
              <a:rPr lang="en-US" dirty="0"/>
              <a:t>n </a:t>
            </a:r>
            <a:r>
              <a:rPr lang="en-US" dirty="0" err="1"/>
              <a:t>kararlı</a:t>
            </a:r>
            <a:r>
              <a:rPr lang="en-US" dirty="0"/>
              <a:t> </a:t>
            </a:r>
            <a:r>
              <a:rPr lang="en-US" dirty="0" err="1"/>
              <a:t>dağılımını</a:t>
            </a:r>
            <a:r>
              <a:rPr lang="en-US" dirty="0"/>
              <a:t> </a:t>
            </a:r>
            <a:r>
              <a:rPr lang="en-US" dirty="0" err="1"/>
              <a:t>hesaplamak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 </a:t>
            </a:r>
            <a:endParaRPr lang="tr-TR" dirty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60978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Üç farklı Kararlı-Durum Problemi (</a:t>
            </a:r>
            <a:r>
              <a:rPr lang="tr-TR" dirty="0" smtClean="0">
                <a:solidFill>
                  <a:srgbClr val="FF0000"/>
                </a:solidFill>
              </a:rPr>
              <a:t>eliptik denklemler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14800"/>
            <a:ext cx="10972800" cy="245973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Şekil</a:t>
            </a:r>
            <a:r>
              <a:rPr lang="tr-TR" dirty="0"/>
              <a:t> </a:t>
            </a:r>
            <a:r>
              <a:rPr lang="tr-TR" dirty="0" smtClean="0"/>
              <a:t>(a)</a:t>
            </a:r>
            <a:r>
              <a:rPr lang="en-US" dirty="0" smtClean="0"/>
              <a:t> </a:t>
            </a:r>
            <a:r>
              <a:rPr lang="en-US" dirty="0" err="1"/>
              <a:t>ısıtılan</a:t>
            </a:r>
            <a:r>
              <a:rPr lang="en-US" dirty="0"/>
              <a:t> </a:t>
            </a:r>
            <a:r>
              <a:rPr lang="en-US" dirty="0" err="1" smtClean="0"/>
              <a:t>plaka</a:t>
            </a:r>
            <a:r>
              <a:rPr lang="tr-TR" dirty="0" smtClean="0"/>
              <a:t> problemini göstermektedir. P</a:t>
            </a:r>
            <a:r>
              <a:rPr lang="en-US" dirty="0" err="1" smtClean="0"/>
              <a:t>laka</a:t>
            </a:r>
            <a:r>
              <a:rPr lang="tr-TR" dirty="0" err="1" smtClean="0"/>
              <a:t>nın</a:t>
            </a:r>
            <a:r>
              <a:rPr lang="en-US" dirty="0" smtClean="0"/>
              <a:t> </a:t>
            </a:r>
            <a:r>
              <a:rPr lang="en-US" dirty="0" err="1" smtClean="0"/>
              <a:t>sınırları</a:t>
            </a:r>
            <a:r>
              <a:rPr lang="en-US" dirty="0" smtClean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 smtClean="0"/>
              <a:t>sıcaklıklarda</a:t>
            </a:r>
            <a:r>
              <a:rPr lang="tr-TR" dirty="0" err="1" smtClean="0"/>
              <a:t>dır</a:t>
            </a:r>
            <a:r>
              <a:rPr lang="tr-TR" dirty="0" smtClean="0"/>
              <a:t>.</a:t>
            </a:r>
            <a:r>
              <a:rPr lang="en-US" dirty="0" smtClean="0"/>
              <a:t> </a:t>
            </a:r>
            <a:r>
              <a:rPr lang="en-US" dirty="0"/>
              <a:t>Isı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sıcaklıktan</a:t>
            </a:r>
            <a:r>
              <a:rPr lang="en-US" dirty="0"/>
              <a:t> </a:t>
            </a:r>
            <a:r>
              <a:rPr lang="en-US" dirty="0" err="1"/>
              <a:t>düşüğe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 </a:t>
            </a:r>
            <a:r>
              <a:rPr lang="en-US" dirty="0" err="1" smtClean="0"/>
              <a:t>aktığından</a:t>
            </a:r>
            <a:r>
              <a:rPr lang="en-US" dirty="0"/>
              <a:t>, </a:t>
            </a:r>
            <a:r>
              <a:rPr lang="en-US" dirty="0" err="1"/>
              <a:t>sınır</a:t>
            </a:r>
            <a:r>
              <a:rPr lang="en-US" dirty="0"/>
              <a:t> </a:t>
            </a:r>
            <a:r>
              <a:rPr lang="en-US" dirty="0" err="1"/>
              <a:t>koşulları</a:t>
            </a:r>
            <a:r>
              <a:rPr lang="en-US" dirty="0"/>
              <a:t> </a:t>
            </a:r>
            <a:r>
              <a:rPr lang="en-US" dirty="0" err="1"/>
              <a:t>ısının</a:t>
            </a:r>
            <a:r>
              <a:rPr lang="en-US" dirty="0"/>
              <a:t> </a:t>
            </a:r>
            <a:r>
              <a:rPr lang="en-US" dirty="0" err="1"/>
              <a:t>sıcak</a:t>
            </a:r>
            <a:r>
              <a:rPr lang="en-US" dirty="0"/>
              <a:t> </a:t>
            </a:r>
            <a:r>
              <a:rPr lang="en-US" dirty="0" err="1"/>
              <a:t>sınırlardan</a:t>
            </a:r>
            <a:r>
              <a:rPr lang="en-US" dirty="0"/>
              <a:t> </a:t>
            </a:r>
            <a:r>
              <a:rPr lang="en-US" dirty="0" err="1"/>
              <a:t>soğuğa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akmasını</a:t>
            </a:r>
            <a:r>
              <a:rPr lang="en-US" dirty="0"/>
              <a:t> </a:t>
            </a:r>
            <a:r>
              <a:rPr lang="en-US" dirty="0" err="1" smtClean="0"/>
              <a:t>sağlayan</a:t>
            </a:r>
            <a:r>
              <a:rPr lang="en-US" dirty="0" smtClean="0"/>
              <a:t> </a:t>
            </a:r>
            <a:r>
              <a:rPr lang="en-US" dirty="0" err="1" smtClean="0"/>
              <a:t>potansiyel</a:t>
            </a:r>
            <a:r>
              <a:rPr lang="tr-TR" dirty="0" err="1" smtClean="0"/>
              <a:t>ler</a:t>
            </a:r>
            <a:r>
              <a:rPr lang="en-US" dirty="0" smtClean="0"/>
              <a:t>dir</a:t>
            </a:r>
            <a:r>
              <a:rPr lang="en-US" dirty="0"/>
              <a:t>. </a:t>
            </a:r>
            <a:r>
              <a:rPr lang="en-US" dirty="0" err="1"/>
              <a:t>Yeteri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zaman </a:t>
            </a:r>
            <a:r>
              <a:rPr lang="en-US" dirty="0" err="1"/>
              <a:t>geçerse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tür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, </a:t>
            </a:r>
            <a:r>
              <a:rPr lang="en-US" dirty="0" err="1"/>
              <a:t>şekil</a:t>
            </a:r>
            <a:r>
              <a:rPr lang="en-US" dirty="0"/>
              <a:t> </a:t>
            </a:r>
            <a:r>
              <a:rPr lang="tr-TR" dirty="0" smtClean="0"/>
              <a:t>(</a:t>
            </a:r>
            <a:r>
              <a:rPr lang="en-US" dirty="0" smtClean="0"/>
              <a:t>a</a:t>
            </a:r>
            <a:r>
              <a:rPr lang="tr-TR" dirty="0" smtClean="0"/>
              <a:t>)’</a:t>
            </a:r>
            <a:r>
              <a:rPr lang="en-US" dirty="0" smtClean="0"/>
              <a:t>da </a:t>
            </a:r>
            <a:r>
              <a:rPr lang="en-US" dirty="0" err="1"/>
              <a:t>gösterildiği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kararlı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dengeli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sıcaklık</a:t>
            </a:r>
            <a:r>
              <a:rPr lang="en-US" dirty="0"/>
              <a:t> </a:t>
            </a:r>
            <a:r>
              <a:rPr lang="en-US" dirty="0" err="1"/>
              <a:t>dağılımına</a:t>
            </a:r>
            <a:r>
              <a:rPr lang="en-US" dirty="0"/>
              <a:t> </a:t>
            </a:r>
            <a:r>
              <a:rPr lang="en-US" dirty="0" err="1" smtClean="0"/>
              <a:t>erişecektir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tr-TR" dirty="0" smtClean="0"/>
              <a:t>Şekil (b)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/>
              <a:t>baraj</a:t>
            </a:r>
            <a:r>
              <a:rPr lang="en-US" dirty="0"/>
              <a:t> </a:t>
            </a:r>
            <a:r>
              <a:rPr lang="en-US" dirty="0" err="1"/>
              <a:t>altındaki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 smtClean="0"/>
              <a:t>sızın</a:t>
            </a:r>
            <a:r>
              <a:rPr lang="tr-TR" dirty="0" err="1" smtClean="0"/>
              <a:t>tı</a:t>
            </a:r>
            <a:r>
              <a:rPr lang="en-US" dirty="0" err="1" smtClean="0"/>
              <a:t>sı</a:t>
            </a:r>
            <a:r>
              <a:rPr lang="tr-TR" dirty="0"/>
              <a:t> </a:t>
            </a:r>
            <a:r>
              <a:rPr lang="tr-TR" dirty="0" smtClean="0"/>
              <a:t>problemini göstermektedir</a:t>
            </a:r>
          </a:p>
          <a:p>
            <a:r>
              <a:rPr lang="tr-TR" dirty="0" smtClean="0"/>
              <a:t>Şekil (c)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tr-TR" dirty="0" smtClean="0"/>
              <a:t>iletken yanındaki </a:t>
            </a:r>
            <a:r>
              <a:rPr lang="en-US" dirty="0" err="1" smtClean="0"/>
              <a:t>elektrik</a:t>
            </a:r>
            <a:r>
              <a:rPr lang="en-US" dirty="0" smtClean="0"/>
              <a:t> ala</a:t>
            </a:r>
            <a:r>
              <a:rPr lang="tr-TR" dirty="0" err="1" smtClean="0"/>
              <a:t>nı</a:t>
            </a:r>
            <a:r>
              <a:rPr lang="en-US" dirty="0" err="1" smtClean="0"/>
              <a:t>nın</a:t>
            </a:r>
            <a:r>
              <a:rPr lang="en-US" dirty="0" smtClean="0"/>
              <a:t> </a:t>
            </a:r>
            <a:r>
              <a:rPr lang="en-US" dirty="0" err="1"/>
              <a:t>dağılımı</a:t>
            </a:r>
            <a:r>
              <a:rPr lang="en-US" dirty="0"/>
              <a:t> </a:t>
            </a:r>
            <a:r>
              <a:rPr lang="tr-TR" dirty="0" smtClean="0"/>
              <a:t>problemini göstermektedir.</a:t>
            </a:r>
          </a:p>
          <a:p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/>
              <a:t>sınır</a:t>
            </a:r>
            <a:r>
              <a:rPr lang="en-US" dirty="0"/>
              <a:t> </a:t>
            </a:r>
            <a:r>
              <a:rPr lang="en-US" dirty="0" err="1"/>
              <a:t>koşullarıyla</a:t>
            </a:r>
            <a:r>
              <a:rPr lang="en-US" dirty="0"/>
              <a:t> Laplace </a:t>
            </a:r>
            <a:r>
              <a:rPr lang="en-US" dirty="0" err="1"/>
              <a:t>denklemi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 smtClean="0"/>
              <a:t>dağılım</a:t>
            </a:r>
            <a:r>
              <a:rPr lang="tr-TR" dirty="0" err="1" smtClean="0"/>
              <a:t>lar</a:t>
            </a:r>
            <a:r>
              <a:rPr lang="en-US" dirty="0" err="1" smtClean="0"/>
              <a:t>ı</a:t>
            </a:r>
            <a:r>
              <a:rPr lang="en-US" dirty="0" smtClean="0"/>
              <a:t> </a:t>
            </a:r>
            <a:r>
              <a:rPr lang="en-US" dirty="0" err="1" smtClean="0"/>
              <a:t>hesaplamak</a:t>
            </a:r>
            <a:r>
              <a:rPr lang="tr-TR" dirty="0" smtClean="0"/>
              <a:t> i</a:t>
            </a:r>
            <a:r>
              <a:rPr lang="en-US" dirty="0" smtClean="0"/>
              <a:t>ç</a:t>
            </a:r>
            <a:r>
              <a:rPr lang="tr-TR" dirty="0" smtClean="0"/>
              <a:t>i</a:t>
            </a:r>
            <a:r>
              <a:rPr lang="en-US" dirty="0" smtClean="0"/>
              <a:t>n</a:t>
            </a:r>
            <a:r>
              <a:rPr lang="en-US" dirty="0"/>
              <a:t> </a:t>
            </a:r>
            <a:r>
              <a:rPr lang="en-US" dirty="0" err="1" smtClean="0"/>
              <a:t>uygulanabilir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263" y="1272806"/>
            <a:ext cx="7903369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7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Kısmi Diferansiyel Denklemler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Tablodaki, kısmi diferansiyel denklem kategorilerinin her biri özel bir mühendislik problemine denk gelmektedir.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Parabolik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denklemler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tr-TR" dirty="0" smtClean="0"/>
              <a:t>bir bilinmeyenin hem zamanla hem konumla nasıl değiştiğini belirler.</a:t>
            </a:r>
          </a:p>
          <a:p>
            <a:r>
              <a:rPr lang="tr-TR" dirty="0" smtClean="0"/>
              <a:t>Bu durum, tablodaki ısı iletimi denkleminde, </a:t>
            </a:r>
            <a:r>
              <a:rPr lang="en-US" dirty="0"/>
              <a:t>hem </a:t>
            </a:r>
            <a:r>
              <a:rPr lang="en-US" dirty="0" err="1"/>
              <a:t>zamana</a:t>
            </a:r>
            <a:r>
              <a:rPr lang="en-US" dirty="0"/>
              <a:t> hem de </a:t>
            </a:r>
            <a:r>
              <a:rPr lang="en-US" dirty="0" err="1"/>
              <a:t>konuma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türevlerin</a:t>
            </a:r>
            <a:r>
              <a:rPr lang="en-US" dirty="0"/>
              <a:t> </a:t>
            </a:r>
            <a:r>
              <a:rPr lang="en-US" dirty="0" err="1"/>
              <a:t>varlığından</a:t>
            </a:r>
            <a:r>
              <a:rPr lang="en-US" dirty="0"/>
              <a:t> </a:t>
            </a:r>
            <a:r>
              <a:rPr lang="tr-TR" dirty="0" smtClean="0"/>
              <a:t>bellidir.</a:t>
            </a:r>
          </a:p>
          <a:p>
            <a:r>
              <a:rPr lang="en-US" dirty="0" smtClean="0"/>
              <a:t>Bu </a:t>
            </a:r>
            <a:r>
              <a:rPr lang="en-US" dirty="0" err="1"/>
              <a:t>tür</a:t>
            </a:r>
            <a:r>
              <a:rPr lang="en-US" dirty="0"/>
              <a:t> </a:t>
            </a:r>
            <a:r>
              <a:rPr lang="en-US" dirty="0" err="1"/>
              <a:t>durumlar</a:t>
            </a:r>
            <a:r>
              <a:rPr lang="en-US" dirty="0"/>
              <a:t>, </a:t>
            </a:r>
            <a:r>
              <a:rPr lang="en-US" dirty="0" err="1"/>
              <a:t>çözüm</a:t>
            </a:r>
            <a:r>
              <a:rPr lang="en-US" dirty="0"/>
              <a:t> </a:t>
            </a:r>
            <a:r>
              <a:rPr lang="en-US" dirty="0" err="1"/>
              <a:t>zamanla</a:t>
            </a:r>
            <a:r>
              <a:rPr lang="en-US" dirty="0"/>
              <a:t> </a:t>
            </a:r>
            <a:r>
              <a:rPr lang="en-US" dirty="0" err="1"/>
              <a:t>değiştiği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“</a:t>
            </a:r>
            <a:r>
              <a:rPr lang="en-US" dirty="0" err="1"/>
              <a:t>yayıldığı</a:t>
            </a:r>
            <a:r>
              <a:rPr lang="en-US" dirty="0"/>
              <a:t>”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yayılma</a:t>
            </a:r>
            <a:r>
              <a:rPr lang="en-US" dirty="0"/>
              <a:t> </a:t>
            </a:r>
            <a:r>
              <a:rPr lang="en-US" dirty="0" err="1" smtClean="0"/>
              <a:t>problemleri</a:t>
            </a:r>
            <a:r>
              <a:rPr lang="en-US" dirty="0" smtClean="0"/>
              <a:t> </a:t>
            </a:r>
            <a:r>
              <a:rPr lang="en-US" dirty="0" err="1"/>
              <a:t>diye</a:t>
            </a:r>
            <a:r>
              <a:rPr lang="en-US" dirty="0"/>
              <a:t> </a:t>
            </a:r>
            <a:r>
              <a:rPr lang="en-US" dirty="0" err="1"/>
              <a:t>adlandırılır</a:t>
            </a:r>
            <a:r>
              <a:rPr lang="en-US" dirty="0"/>
              <a:t>. </a:t>
            </a:r>
            <a:br>
              <a:rPr lang="en-US" dirty="0"/>
            </a:b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0584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 bir 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Parabolik Durum </a:t>
            </a:r>
            <a:r>
              <a:rPr lang="tr-TR" dirty="0" smtClean="0"/>
              <a:t>Problemi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1986"/>
            <a:ext cx="6120809" cy="5382550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Şekil (a), </a:t>
            </a:r>
            <a:r>
              <a:rPr lang="en-US" dirty="0" err="1" smtClean="0"/>
              <a:t>uçları</a:t>
            </a:r>
            <a:r>
              <a:rPr lang="en-US" dirty="0" smtClean="0"/>
              <a:t> </a:t>
            </a:r>
            <a:r>
              <a:rPr lang="en-US" dirty="0" err="1"/>
              <a:t>dışında</a:t>
            </a:r>
            <a:r>
              <a:rPr lang="en-US" dirty="0"/>
              <a:t> her </a:t>
            </a:r>
            <a:r>
              <a:rPr lang="en-US" dirty="0" err="1"/>
              <a:t>tarafı</a:t>
            </a:r>
            <a:r>
              <a:rPr lang="en-US" dirty="0"/>
              <a:t> </a:t>
            </a:r>
            <a:r>
              <a:rPr lang="en-US" dirty="0" err="1"/>
              <a:t>yalıtılmış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uzun</a:t>
            </a:r>
            <a:r>
              <a:rPr lang="en-US" dirty="0"/>
              <a:t>, </a:t>
            </a:r>
            <a:r>
              <a:rPr lang="en-US" dirty="0" err="1"/>
              <a:t>ince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 smtClean="0"/>
              <a:t>çubuk</a:t>
            </a:r>
            <a:r>
              <a:rPr lang="tr-TR" dirty="0" smtClean="0"/>
              <a:t> problemini göstermektedir. </a:t>
            </a:r>
            <a:r>
              <a:rPr lang="en-US" dirty="0" err="1" smtClean="0"/>
              <a:t>Yalıtım</a:t>
            </a:r>
            <a:r>
              <a:rPr lang="en-US" dirty="0"/>
              <a:t>, </a:t>
            </a:r>
            <a:r>
              <a:rPr lang="en-US" dirty="0" err="1"/>
              <a:t>çubuk</a:t>
            </a:r>
            <a:r>
              <a:rPr lang="en-US" dirty="0"/>
              <a:t> </a:t>
            </a:r>
            <a:r>
              <a:rPr lang="en-US" dirty="0" err="1"/>
              <a:t>uzunluğu</a:t>
            </a:r>
            <a:r>
              <a:rPr lang="en-US" dirty="0"/>
              <a:t> </a:t>
            </a:r>
            <a:r>
              <a:rPr lang="en-US" dirty="0" err="1"/>
              <a:t>boyunca</a:t>
            </a:r>
            <a:r>
              <a:rPr lang="en-US" dirty="0"/>
              <a:t> </a:t>
            </a:r>
            <a:r>
              <a:rPr lang="en-US" dirty="0" err="1"/>
              <a:t>ısı</a:t>
            </a:r>
            <a:r>
              <a:rPr lang="en-US" dirty="0"/>
              <a:t> </a:t>
            </a:r>
            <a:r>
              <a:rPr lang="en-US" dirty="0" err="1"/>
              <a:t>kaybı</a:t>
            </a:r>
            <a:r>
              <a:rPr lang="en-US" dirty="0"/>
              <a:t> </a:t>
            </a:r>
            <a:r>
              <a:rPr lang="en-US" dirty="0" err="1"/>
              <a:t>nedeniyle</a:t>
            </a:r>
            <a:r>
              <a:rPr lang="en-US" dirty="0"/>
              <a:t> </a:t>
            </a:r>
            <a:r>
              <a:rPr lang="en-US" dirty="0" err="1" smtClean="0"/>
              <a:t>oluşacak</a:t>
            </a:r>
            <a:r>
              <a:rPr lang="en-US" dirty="0" smtClean="0"/>
              <a:t> </a:t>
            </a:r>
            <a:r>
              <a:rPr lang="en-US" dirty="0" err="1"/>
              <a:t>karmaşıklıktan</a:t>
            </a:r>
            <a:r>
              <a:rPr lang="en-US" dirty="0"/>
              <a:t> </a:t>
            </a:r>
            <a:r>
              <a:rPr lang="en-US" dirty="0" err="1"/>
              <a:t>kaçınmak</a:t>
            </a:r>
            <a:r>
              <a:rPr lang="en-US" dirty="0"/>
              <a:t> </a:t>
            </a:r>
            <a:r>
              <a:rPr lang="en-US" dirty="0" err="1"/>
              <a:t>içindir</a:t>
            </a:r>
            <a:r>
              <a:rPr lang="en-US" dirty="0"/>
              <a:t>. </a:t>
            </a:r>
            <a:r>
              <a:rPr lang="tr-TR" dirty="0" smtClean="0"/>
              <a:t>Önceki </a:t>
            </a:r>
            <a:r>
              <a:rPr lang="tr-TR" dirty="0" err="1" smtClean="0"/>
              <a:t>slaytda</a:t>
            </a:r>
            <a:r>
              <a:rPr lang="tr-TR" dirty="0" smtClean="0"/>
              <a:t> gördüğümüz, </a:t>
            </a:r>
            <a:r>
              <a:rPr lang="en-US" dirty="0" err="1" smtClean="0"/>
              <a:t>ısıtılan</a:t>
            </a:r>
            <a:r>
              <a:rPr lang="en-US" dirty="0" smtClean="0"/>
              <a:t> </a:t>
            </a:r>
            <a:r>
              <a:rPr lang="en-US" dirty="0" err="1"/>
              <a:t>plaka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/>
              <a:t>gibi</a:t>
            </a:r>
            <a:r>
              <a:rPr lang="en-US" dirty="0"/>
              <a:t>, </a:t>
            </a:r>
            <a:r>
              <a:rPr lang="en-US" dirty="0" err="1"/>
              <a:t>çubuğun</a:t>
            </a:r>
            <a:r>
              <a:rPr lang="en-US" dirty="0"/>
              <a:t> </a:t>
            </a:r>
            <a:r>
              <a:rPr lang="en-US" dirty="0" err="1"/>
              <a:t>uçları</a:t>
            </a:r>
            <a:r>
              <a:rPr lang="en-US" dirty="0"/>
              <a:t> </a:t>
            </a:r>
            <a:r>
              <a:rPr lang="en-US" dirty="0" err="1"/>
              <a:t>sabit</a:t>
            </a:r>
            <a:r>
              <a:rPr lang="en-US" dirty="0"/>
              <a:t> </a:t>
            </a:r>
            <a:r>
              <a:rPr lang="en-US" dirty="0" err="1"/>
              <a:t>sıcaklıktadır</a:t>
            </a:r>
            <a:r>
              <a:rPr lang="en-US" dirty="0"/>
              <a:t>. </a:t>
            </a:r>
            <a:r>
              <a:rPr lang="en-US" dirty="0" err="1"/>
              <a:t>Ancak</a:t>
            </a:r>
            <a:r>
              <a:rPr lang="en-US" dirty="0"/>
              <a:t>, </a:t>
            </a:r>
            <a:r>
              <a:rPr lang="tr-TR" dirty="0" err="1" smtClean="0"/>
              <a:t>ordaki</a:t>
            </a:r>
            <a:r>
              <a:rPr lang="tr-TR" dirty="0" smtClean="0"/>
              <a:t> durumun </a:t>
            </a:r>
            <a:r>
              <a:rPr lang="en-US" dirty="0" err="1" smtClean="0"/>
              <a:t>tersine</a:t>
            </a:r>
            <a:r>
              <a:rPr lang="en-US" dirty="0"/>
              <a:t>, </a:t>
            </a:r>
            <a:r>
              <a:rPr lang="en-US" dirty="0" err="1" smtClean="0"/>
              <a:t>çubuğun</a:t>
            </a:r>
            <a:r>
              <a:rPr lang="en-US" dirty="0" smtClean="0"/>
              <a:t> </a:t>
            </a:r>
            <a:r>
              <a:rPr lang="en-US" dirty="0" err="1"/>
              <a:t>inceliği</a:t>
            </a:r>
            <a:r>
              <a:rPr lang="en-US" dirty="0"/>
              <a:t>, </a:t>
            </a:r>
            <a:r>
              <a:rPr lang="en-US" dirty="0" err="1"/>
              <a:t>ısının</a:t>
            </a:r>
            <a:r>
              <a:rPr lang="en-US" dirty="0"/>
              <a:t> </a:t>
            </a:r>
            <a:r>
              <a:rPr lang="en-US" dirty="0" err="1"/>
              <a:t>çubuğun</a:t>
            </a:r>
            <a:r>
              <a:rPr lang="en-US" dirty="0"/>
              <a:t> </a:t>
            </a:r>
            <a:r>
              <a:rPr lang="en-US" dirty="0" err="1"/>
              <a:t>kesit</a:t>
            </a:r>
            <a:r>
              <a:rPr lang="en-US" dirty="0"/>
              <a:t> </a:t>
            </a:r>
            <a:r>
              <a:rPr lang="en-US" dirty="0" err="1"/>
              <a:t>alanı</a:t>
            </a:r>
            <a:r>
              <a:rPr lang="en-US" dirty="0"/>
              <a:t> </a:t>
            </a:r>
            <a:r>
              <a:rPr lang="en-US" dirty="0" err="1"/>
              <a:t>boyunca</a:t>
            </a:r>
            <a:r>
              <a:rPr lang="en-US" dirty="0"/>
              <a:t> - </a:t>
            </a:r>
            <a:r>
              <a:rPr lang="en-US" dirty="0" err="1"/>
              <a:t>yani</a:t>
            </a:r>
            <a:r>
              <a:rPr lang="en-US" dirty="0"/>
              <a:t> </a:t>
            </a:r>
            <a:r>
              <a:rPr lang="en-US" dirty="0" err="1" smtClean="0"/>
              <a:t>yana</a:t>
            </a:r>
            <a:r>
              <a:rPr lang="tr-TR" dirty="0" smtClean="0"/>
              <a:t>l</a:t>
            </a:r>
            <a:r>
              <a:rPr lang="en-US" dirty="0" smtClean="0"/>
              <a:t> </a:t>
            </a:r>
            <a:r>
              <a:rPr lang="en-US" dirty="0" err="1" smtClean="0"/>
              <a:t>doğrultuda</a:t>
            </a:r>
            <a:r>
              <a:rPr lang="tr-TR" dirty="0" smtClean="0"/>
              <a:t> </a:t>
            </a:r>
            <a:r>
              <a:rPr lang="en-US" dirty="0" err="1" smtClean="0"/>
              <a:t>düzenli</a:t>
            </a:r>
            <a:r>
              <a:rPr lang="en-US" dirty="0" smtClean="0"/>
              <a:t> </a:t>
            </a:r>
            <a:r>
              <a:rPr lang="en-US" dirty="0" err="1"/>
              <a:t>dağıldığını</a:t>
            </a:r>
            <a:r>
              <a:rPr lang="en-US" dirty="0"/>
              <a:t> </a:t>
            </a:r>
            <a:r>
              <a:rPr lang="en-US" dirty="0" err="1"/>
              <a:t>varsaymamızı</a:t>
            </a:r>
            <a:r>
              <a:rPr lang="en-US" dirty="0"/>
              <a:t> </a:t>
            </a:r>
            <a:r>
              <a:rPr lang="en-US" dirty="0" err="1"/>
              <a:t>olanaklı</a:t>
            </a:r>
            <a:r>
              <a:rPr lang="en-US" dirty="0"/>
              <a:t> </a:t>
            </a:r>
            <a:r>
              <a:rPr lang="en-US" dirty="0" err="1"/>
              <a:t>kılar</a:t>
            </a:r>
            <a:r>
              <a:rPr lang="en-US" dirty="0"/>
              <a:t>. </a:t>
            </a:r>
            <a:r>
              <a:rPr lang="en-US" dirty="0" err="1"/>
              <a:t>Dolayısıyla</a:t>
            </a:r>
            <a:r>
              <a:rPr lang="en-US" dirty="0"/>
              <a:t>, </a:t>
            </a:r>
            <a:r>
              <a:rPr lang="en-US" dirty="0" err="1"/>
              <a:t>yanal</a:t>
            </a:r>
            <a:r>
              <a:rPr lang="en-US" dirty="0"/>
              <a:t> </a:t>
            </a:r>
            <a:r>
              <a:rPr lang="en-US" dirty="0" err="1"/>
              <a:t>ısı</a:t>
            </a:r>
            <a:r>
              <a:rPr lang="en-US" dirty="0"/>
              <a:t> </a:t>
            </a:r>
            <a:r>
              <a:rPr lang="en-US" dirty="0" err="1"/>
              <a:t>akısı</a:t>
            </a:r>
            <a:r>
              <a:rPr lang="en-US" dirty="0"/>
              <a:t> </a:t>
            </a:r>
            <a:r>
              <a:rPr lang="en-US" dirty="0" err="1"/>
              <a:t>söz</a:t>
            </a:r>
            <a:r>
              <a:rPr lang="en-US" dirty="0"/>
              <a:t> </a:t>
            </a:r>
            <a:r>
              <a:rPr lang="en-US" dirty="0" err="1" smtClean="0"/>
              <a:t>konusu</a:t>
            </a:r>
            <a:r>
              <a:rPr lang="en-US" dirty="0" smtClean="0"/>
              <a:t> </a:t>
            </a:r>
            <a:r>
              <a:rPr lang="en-US" dirty="0" err="1"/>
              <a:t>değildir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problem, </a:t>
            </a:r>
            <a:r>
              <a:rPr lang="en-US" dirty="0" err="1"/>
              <a:t>çubuğun</a:t>
            </a:r>
            <a:r>
              <a:rPr lang="en-US" dirty="0"/>
              <a:t> </a:t>
            </a:r>
            <a:r>
              <a:rPr lang="en-US" dirty="0" err="1"/>
              <a:t>boyuna</a:t>
            </a:r>
            <a:r>
              <a:rPr lang="en-US" dirty="0"/>
              <a:t> </a:t>
            </a:r>
            <a:r>
              <a:rPr lang="en-US" dirty="0" err="1"/>
              <a:t>ekseni</a:t>
            </a:r>
            <a:r>
              <a:rPr lang="en-US" dirty="0"/>
              <a:t> </a:t>
            </a:r>
            <a:r>
              <a:rPr lang="en-US" dirty="0" err="1"/>
              <a:t>boyunca</a:t>
            </a:r>
            <a:r>
              <a:rPr lang="en-US" dirty="0"/>
              <a:t> </a:t>
            </a:r>
            <a:r>
              <a:rPr lang="en-US" dirty="0" err="1"/>
              <a:t>ısı</a:t>
            </a:r>
            <a:r>
              <a:rPr lang="en-US" dirty="0"/>
              <a:t> </a:t>
            </a:r>
            <a:r>
              <a:rPr lang="en-US" dirty="0" err="1"/>
              <a:t>iletiminin</a:t>
            </a:r>
            <a:r>
              <a:rPr lang="en-US" dirty="0"/>
              <a:t> </a:t>
            </a:r>
            <a:r>
              <a:rPr lang="en-US" dirty="0" err="1" smtClean="0"/>
              <a:t>incelenmesine</a:t>
            </a:r>
            <a:r>
              <a:rPr lang="en-US" dirty="0" smtClean="0"/>
              <a:t> </a:t>
            </a:r>
            <a:r>
              <a:rPr lang="en-US" dirty="0" err="1"/>
              <a:t>indirgenir</a:t>
            </a:r>
            <a:r>
              <a:rPr lang="en-US" dirty="0"/>
              <a:t>. </a:t>
            </a:r>
            <a:r>
              <a:rPr lang="tr-TR" dirty="0" smtClean="0"/>
              <a:t>İ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/>
              <a:t>boyutlu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kararlı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dağılımına</a:t>
            </a:r>
            <a:r>
              <a:rPr lang="en-US" dirty="0"/>
              <a:t> </a:t>
            </a:r>
            <a:r>
              <a:rPr lang="en-US" dirty="0" err="1"/>
              <a:t>odaklanmak</a:t>
            </a:r>
            <a:r>
              <a:rPr lang="en-US" dirty="0"/>
              <a:t> </a:t>
            </a:r>
            <a:r>
              <a:rPr lang="en-US" dirty="0" err="1" smtClean="0"/>
              <a:t>yerine</a:t>
            </a:r>
            <a:r>
              <a:rPr lang="en-US" dirty="0"/>
              <a:t>, problem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boyutlu</a:t>
            </a:r>
            <a:r>
              <a:rPr lang="en-US" dirty="0"/>
              <a:t> </a:t>
            </a:r>
            <a:r>
              <a:rPr lang="en-US" dirty="0" err="1"/>
              <a:t>dağılımın</a:t>
            </a:r>
            <a:r>
              <a:rPr lang="en-US" dirty="0"/>
              <a:t> </a:t>
            </a:r>
            <a:r>
              <a:rPr lang="en-US" dirty="0" err="1"/>
              <a:t>zamanın</a:t>
            </a:r>
            <a:r>
              <a:rPr lang="en-US" dirty="0"/>
              <a:t> </a:t>
            </a:r>
            <a:r>
              <a:rPr lang="en-US" dirty="0" err="1"/>
              <a:t>fonksiyonu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 smtClean="0"/>
              <a:t>değiştiğinin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Şekil</a:t>
            </a:r>
            <a:r>
              <a:rPr lang="en-US" dirty="0"/>
              <a:t> </a:t>
            </a:r>
            <a:r>
              <a:rPr lang="tr-TR" dirty="0" smtClean="0"/>
              <a:t>(</a:t>
            </a:r>
            <a:r>
              <a:rPr lang="en-US" dirty="0" smtClean="0"/>
              <a:t>b</a:t>
            </a:r>
            <a:r>
              <a:rPr lang="tr-TR" dirty="0" smtClean="0"/>
              <a:t>)</a:t>
            </a:r>
            <a:r>
              <a:rPr lang="en-US" dirty="0" smtClean="0"/>
              <a:t>) </a:t>
            </a:r>
            <a:r>
              <a:rPr lang="en-US" dirty="0" err="1"/>
              <a:t>belirlenmesine</a:t>
            </a:r>
            <a:r>
              <a:rPr lang="en-US" dirty="0"/>
              <a:t> </a:t>
            </a:r>
            <a:r>
              <a:rPr lang="en-US" dirty="0" err="1"/>
              <a:t>dönüşmüştür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Böylece</a:t>
            </a:r>
            <a:r>
              <a:rPr lang="en-US" dirty="0" smtClean="0"/>
              <a:t> </a:t>
            </a:r>
            <a:r>
              <a:rPr lang="en-US" dirty="0" err="1"/>
              <a:t>çözüm</a:t>
            </a:r>
            <a:r>
              <a:rPr lang="en-US" dirty="0"/>
              <a:t>, </a:t>
            </a:r>
            <a:r>
              <a:rPr lang="en-US" dirty="0" err="1"/>
              <a:t>çubuğun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 err="1"/>
              <a:t>zamanlardaki</a:t>
            </a:r>
            <a:r>
              <a:rPr lang="en-US" dirty="0"/>
              <a:t> </a:t>
            </a:r>
            <a:r>
              <a:rPr lang="en-US" dirty="0" err="1"/>
              <a:t>durumuna</a:t>
            </a:r>
            <a:r>
              <a:rPr lang="en-US" dirty="0"/>
              <a:t> </a:t>
            </a:r>
            <a:r>
              <a:rPr lang="en-US" dirty="0" err="1"/>
              <a:t>karşılık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dizi</a:t>
            </a:r>
            <a:r>
              <a:rPr lang="en-US" dirty="0"/>
              <a:t> </a:t>
            </a:r>
            <a:r>
              <a:rPr lang="en-US" dirty="0" err="1"/>
              <a:t>yerel</a:t>
            </a:r>
            <a:r>
              <a:rPr lang="en-US" dirty="0"/>
              <a:t> </a:t>
            </a:r>
            <a:r>
              <a:rPr lang="en-US" dirty="0" err="1"/>
              <a:t>dağılımdan</a:t>
            </a:r>
            <a:r>
              <a:rPr lang="en-US" dirty="0"/>
              <a:t> </a:t>
            </a:r>
            <a:r>
              <a:rPr lang="en-US" dirty="0" err="1"/>
              <a:t>ibarettir</a:t>
            </a:r>
            <a:r>
              <a:rPr lang="en-US" dirty="0"/>
              <a:t>.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419" y="1225731"/>
            <a:ext cx="5004369" cy="3428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6614" y="4912242"/>
            <a:ext cx="5231219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Özet İfade !!!</a:t>
            </a:r>
          </a:p>
          <a:p>
            <a:r>
              <a:rPr lang="tr-TR" dirty="0" err="1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liptik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durum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sistemin</a:t>
            </a:r>
            <a:r>
              <a:rPr lang="en-US" dirty="0"/>
              <a:t> </a:t>
            </a:r>
            <a:r>
              <a:rPr lang="en-US" dirty="0" err="1"/>
              <a:t>kararlı</a:t>
            </a:r>
            <a:r>
              <a:rPr lang="en-US" dirty="0"/>
              <a:t> </a:t>
            </a:r>
            <a:r>
              <a:rPr lang="en-US" dirty="0" err="1"/>
              <a:t>durumunun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 smtClean="0"/>
              <a:t>portresini</a:t>
            </a:r>
            <a:r>
              <a:rPr lang="en-US" dirty="0" smtClean="0"/>
              <a:t> </a:t>
            </a:r>
            <a:r>
              <a:rPr lang="en-US" dirty="0" err="1"/>
              <a:t>verir</a:t>
            </a:r>
            <a:r>
              <a:rPr lang="en-US" dirty="0"/>
              <a:t>, </a:t>
            </a:r>
            <a:endParaRPr lang="tr-TR" dirty="0" smtClean="0"/>
          </a:p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arabolik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durum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durumdan</a:t>
            </a:r>
            <a:r>
              <a:rPr lang="en-US" dirty="0"/>
              <a:t> </a:t>
            </a:r>
            <a:r>
              <a:rPr lang="en-US" dirty="0" err="1"/>
              <a:t>diğerine</a:t>
            </a:r>
            <a:r>
              <a:rPr lang="en-US" dirty="0"/>
              <a:t> </a:t>
            </a:r>
            <a:r>
              <a:rPr lang="en-US" dirty="0" err="1"/>
              <a:t>değişimin</a:t>
            </a:r>
            <a:r>
              <a:rPr lang="en-US" dirty="0"/>
              <a:t>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 smtClean="0"/>
              <a:t>olduğunu</a:t>
            </a:r>
            <a:r>
              <a:rPr lang="en-US" dirty="0" smtClean="0"/>
              <a:t> </a:t>
            </a:r>
            <a:r>
              <a:rPr lang="en-US" dirty="0" err="1"/>
              <a:t>gösteren</a:t>
            </a:r>
            <a:r>
              <a:rPr lang="en-US" dirty="0"/>
              <a:t> </a:t>
            </a:r>
            <a:r>
              <a:rPr lang="en-US" dirty="0" err="1"/>
              <a:t>hareketli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resim</a:t>
            </a:r>
            <a:r>
              <a:rPr lang="en-US" dirty="0"/>
              <a:t> </a:t>
            </a:r>
            <a:r>
              <a:rPr lang="en-US" dirty="0" err="1"/>
              <a:t>verir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740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Kısmi Diferansiyel Denklemler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Tablodaki, en son kısmi diferansiyel denklem kategorisi hiperbolik denklemlerdir.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Hiperbolik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denklemler</a:t>
            </a:r>
            <a:r>
              <a:rPr lang="tr-TR" dirty="0"/>
              <a:t>’de</a:t>
            </a:r>
            <a:r>
              <a:rPr lang="en-US" dirty="0"/>
              <a:t> </a:t>
            </a:r>
            <a:r>
              <a:rPr lang="tr-TR" dirty="0" smtClean="0"/>
              <a:t>parabolik denklemeler gibi yayılma problemlerinin çözümü için kullanılırlar, ancak tablodaki dalga denkleminin de belirttiği gibi</a:t>
            </a:r>
          </a:p>
          <a:p>
            <a:r>
              <a:rPr lang="tr-TR" dirty="0" smtClean="0"/>
              <a:t>B</a:t>
            </a:r>
            <a:r>
              <a:rPr lang="en-US" dirty="0" err="1" smtClean="0"/>
              <a:t>ilinmeye</a:t>
            </a:r>
            <a:r>
              <a:rPr lang="tr-TR" dirty="0" err="1" smtClean="0"/>
              <a:t>nler</a:t>
            </a:r>
            <a:r>
              <a:rPr lang="en-US" dirty="0" smtClean="0"/>
              <a:t> </a:t>
            </a:r>
            <a:r>
              <a:rPr lang="en-US" dirty="0" err="1"/>
              <a:t>zamana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ikinci</a:t>
            </a:r>
            <a:r>
              <a:rPr lang="en-US" dirty="0"/>
              <a:t> </a:t>
            </a:r>
            <a:r>
              <a:rPr lang="en-US" dirty="0" err="1"/>
              <a:t>türevle</a:t>
            </a:r>
            <a:r>
              <a:rPr lang="en-US" dirty="0"/>
              <a:t> </a:t>
            </a:r>
            <a:r>
              <a:rPr lang="en-US" dirty="0" err="1" smtClean="0"/>
              <a:t>ka</a:t>
            </a:r>
            <a:r>
              <a:rPr lang="tr-TR" dirty="0" smtClean="0"/>
              <a:t>r</a:t>
            </a:r>
            <a:r>
              <a:rPr lang="en-US" dirty="0" err="1" smtClean="0"/>
              <a:t>akterize</a:t>
            </a:r>
            <a:r>
              <a:rPr lang="en-US" dirty="0" smtClean="0"/>
              <a:t> </a:t>
            </a:r>
            <a:r>
              <a:rPr lang="en-US" dirty="0" err="1" smtClean="0"/>
              <a:t>edil</a:t>
            </a:r>
            <a:r>
              <a:rPr lang="tr-TR" dirty="0" err="1" smtClean="0"/>
              <a:t>irler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en-US" dirty="0" err="1" smtClean="0"/>
              <a:t>Sonuç</a:t>
            </a:r>
            <a:r>
              <a:rPr lang="en-US" dirty="0" smtClean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çözüm</a:t>
            </a:r>
            <a:r>
              <a:rPr lang="en-US" dirty="0"/>
              <a:t> </a:t>
            </a:r>
            <a:r>
              <a:rPr lang="en-US" dirty="0" err="1"/>
              <a:t>salınır</a:t>
            </a:r>
            <a:r>
              <a:rPr lang="en-US" dirty="0" smtClean="0"/>
              <a:t>.</a:t>
            </a:r>
            <a:endParaRPr lang="tr-TR" dirty="0" smtClean="0"/>
          </a:p>
          <a:p>
            <a:pPr marL="109728" indent="0"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Yukarıdaki ş</a:t>
            </a:r>
            <a:r>
              <a:rPr lang="en-US" dirty="0" err="1" smtClean="0"/>
              <a:t>ekil</a:t>
            </a:r>
            <a:r>
              <a:rPr lang="tr-TR" dirty="0" smtClean="0"/>
              <a:t>d</a:t>
            </a:r>
            <a:r>
              <a:rPr lang="en-US" dirty="0" err="1" smtClean="0"/>
              <a:t>eki</a:t>
            </a:r>
            <a:r>
              <a:rPr lang="en-US" dirty="0" smtClean="0"/>
              <a:t> </a:t>
            </a:r>
            <a:r>
              <a:rPr lang="en-US" dirty="0" err="1"/>
              <a:t>titreşen</a:t>
            </a:r>
            <a:r>
              <a:rPr lang="en-US" dirty="0"/>
              <a:t> yay, </a:t>
            </a:r>
            <a:r>
              <a:rPr lang="en-US" dirty="0" err="1" smtClean="0"/>
              <a:t>dalga</a:t>
            </a:r>
            <a:r>
              <a:rPr lang="en-US" dirty="0" smtClean="0"/>
              <a:t> </a:t>
            </a:r>
            <a:r>
              <a:rPr lang="en-US" dirty="0" err="1"/>
              <a:t>denklemiyle</a:t>
            </a:r>
            <a:r>
              <a:rPr lang="en-US" dirty="0"/>
              <a:t> </a:t>
            </a:r>
            <a:r>
              <a:rPr lang="en-US" dirty="0" err="1"/>
              <a:t>tanımlanabilecek</a:t>
            </a:r>
            <a:r>
              <a:rPr lang="en-US" dirty="0"/>
              <a:t> </a:t>
            </a:r>
            <a:r>
              <a:rPr lang="en-US" dirty="0" err="1"/>
              <a:t>basit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 err="1"/>
              <a:t>fiziksel</a:t>
            </a:r>
            <a:r>
              <a:rPr lang="en-US" dirty="0"/>
              <a:t> </a:t>
            </a:r>
            <a:r>
              <a:rPr lang="en-US" dirty="0" err="1"/>
              <a:t>modeldir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Çözüm</a:t>
            </a:r>
            <a:r>
              <a:rPr lang="en-US" dirty="0"/>
              <a:t>, </a:t>
            </a:r>
            <a:r>
              <a:rPr lang="en-US" dirty="0" err="1"/>
              <a:t>yayın</a:t>
            </a:r>
            <a:r>
              <a:rPr lang="en-US" dirty="0"/>
              <a:t> </a:t>
            </a:r>
            <a:r>
              <a:rPr lang="en-US" dirty="0" err="1"/>
              <a:t>salındığı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takım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durumları</a:t>
            </a:r>
            <a:r>
              <a:rPr lang="en-US" dirty="0"/>
              <a:t> </a:t>
            </a:r>
            <a:r>
              <a:rPr lang="en-US" dirty="0" err="1" smtClean="0"/>
              <a:t>içerir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tr-TR" dirty="0" err="1" smtClean="0"/>
              <a:t>M</a:t>
            </a:r>
            <a:r>
              <a:rPr lang="en-US" dirty="0" err="1" smtClean="0"/>
              <a:t>ühendislik</a:t>
            </a:r>
            <a:r>
              <a:rPr lang="en-US" dirty="0" smtClean="0"/>
              <a:t> </a:t>
            </a:r>
            <a:r>
              <a:rPr lang="en-US" dirty="0" err="1"/>
              <a:t>sistemlerinin</a:t>
            </a:r>
            <a:r>
              <a:rPr lang="en-US" dirty="0"/>
              <a:t> </a:t>
            </a:r>
            <a:r>
              <a:rPr lang="en-US" dirty="0" err="1"/>
              <a:t>çoğu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modelle</a:t>
            </a:r>
            <a:r>
              <a:rPr lang="en-US" dirty="0"/>
              <a:t> </a:t>
            </a:r>
            <a:r>
              <a:rPr lang="en-US" dirty="0" err="1" smtClean="0"/>
              <a:t>karakterize</a:t>
            </a:r>
            <a:r>
              <a:rPr lang="en-US" dirty="0" smtClean="0"/>
              <a:t> </a:t>
            </a:r>
            <a:r>
              <a:rPr lang="en-US" dirty="0" err="1" smtClean="0"/>
              <a:t>edilebilir</a:t>
            </a:r>
            <a:r>
              <a:rPr lang="tr-TR" dirty="0" err="1" smtClean="0"/>
              <a:t>ler</a:t>
            </a:r>
            <a:r>
              <a:rPr lang="en-US" dirty="0" smtClean="0"/>
              <a:t>.</a:t>
            </a:r>
            <a:endParaRPr lang="tr-TR" dirty="0" smtClean="0"/>
          </a:p>
          <a:p>
            <a:pPr lvl="1"/>
            <a:r>
              <a:rPr lang="en-US" dirty="0" err="1" smtClean="0"/>
              <a:t>Çubukların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kirişlerin</a:t>
            </a:r>
            <a:r>
              <a:rPr lang="en-US" dirty="0"/>
              <a:t> </a:t>
            </a:r>
            <a:r>
              <a:rPr lang="en-US" dirty="0" err="1"/>
              <a:t>titreşimi</a:t>
            </a:r>
            <a:r>
              <a:rPr lang="en-US" dirty="0"/>
              <a:t>, </a:t>
            </a:r>
            <a:endParaRPr lang="tr-TR" dirty="0" smtClean="0"/>
          </a:p>
          <a:p>
            <a:pPr lvl="1"/>
            <a:r>
              <a:rPr lang="en-US" dirty="0" err="1" smtClean="0"/>
              <a:t>akışkan</a:t>
            </a:r>
            <a:r>
              <a:rPr lang="en-US" dirty="0" smtClean="0"/>
              <a:t> </a:t>
            </a:r>
            <a:r>
              <a:rPr lang="en-US" dirty="0" err="1"/>
              <a:t>dalgalarının</a:t>
            </a:r>
            <a:r>
              <a:rPr lang="en-US" dirty="0"/>
              <a:t> </a:t>
            </a:r>
            <a:r>
              <a:rPr lang="en-US" dirty="0" err="1"/>
              <a:t>hareketi</a:t>
            </a:r>
            <a:r>
              <a:rPr lang="en-US" dirty="0"/>
              <a:t>, </a:t>
            </a:r>
            <a:endParaRPr lang="tr-TR" dirty="0" smtClean="0"/>
          </a:p>
          <a:p>
            <a:pPr lvl="1"/>
            <a:r>
              <a:rPr lang="tr-TR" dirty="0" smtClean="0"/>
              <a:t>S</a:t>
            </a:r>
            <a:r>
              <a:rPr lang="en-US" dirty="0" err="1" smtClean="0"/>
              <a:t>esin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 smtClean="0"/>
              <a:t>elektrik</a:t>
            </a:r>
            <a:r>
              <a:rPr lang="en-US" dirty="0" smtClean="0"/>
              <a:t> </a:t>
            </a:r>
            <a:r>
              <a:rPr lang="en-US" dirty="0" err="1"/>
              <a:t>sinyallerinin</a:t>
            </a:r>
            <a:r>
              <a:rPr lang="en-US" dirty="0"/>
              <a:t> </a:t>
            </a:r>
            <a:r>
              <a:rPr lang="en-US" dirty="0" err="1"/>
              <a:t>iletilmesi</a:t>
            </a:r>
            <a:r>
              <a:rPr lang="en-US" dirty="0"/>
              <a:t> </a:t>
            </a:r>
            <a:r>
              <a:rPr lang="en-US" dirty="0" err="1" smtClean="0"/>
              <a:t>gibi</a:t>
            </a:r>
            <a:endParaRPr lang="tr-TR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035" y="2899954"/>
            <a:ext cx="5403268" cy="97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5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ğitim sunusu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10_TF03460604" id="{B907DBB3-4E67-4415-ADAE-0DCAA6E8B6F3}" vid="{1830F63D-7166-45C8-9B0B-CAE90AE85AA8}"/>
    </a:ext>
  </a:extLst>
</a:theme>
</file>

<file path=ppt/theme/theme2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Eğitim sunusu</Template>
  <TotalTime>8237</TotalTime>
  <Words>1063</Words>
  <Application>Microsoft Office PowerPoint</Application>
  <PresentationFormat>Widescreen</PresentationFormat>
  <Paragraphs>342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Tur</vt:lpstr>
      <vt:lpstr>Calibri</vt:lpstr>
      <vt:lpstr>Cambria</vt:lpstr>
      <vt:lpstr>Cambria Math</vt:lpstr>
      <vt:lpstr>Georgia</vt:lpstr>
      <vt:lpstr>Wingdings 2</vt:lpstr>
      <vt:lpstr>Eğitim sunusu</vt:lpstr>
      <vt:lpstr>Çalışma Sayfası</vt:lpstr>
      <vt:lpstr>MÜHENDİSLİKTE SAYISAL YÖNTEMLER Kısmi Diferansiyel Denklemler</vt:lpstr>
      <vt:lpstr>Kısmi Diferansiyel Denklemler ve Mühendislik Uygulamaları</vt:lpstr>
      <vt:lpstr>Kısmi Diferansiyel Denklemler ve Mühendislik Uygulamaları</vt:lpstr>
      <vt:lpstr>Kısmi Diferansiyel Denklemler</vt:lpstr>
      <vt:lpstr>Kısmi Diferansiyel Denklemler</vt:lpstr>
      <vt:lpstr>Üç farklı Kararlı-Durum Problemi (eliptik denklemler)</vt:lpstr>
      <vt:lpstr>Kısmi Diferansiyel Denklemler</vt:lpstr>
      <vt:lpstr>Örnek bir Parabolik Durum Problemi</vt:lpstr>
      <vt:lpstr>Kısmi Diferansiyel Denklemler</vt:lpstr>
      <vt:lpstr>Kısmi Diferansiyel Denklemlerin Çözüm Yöntemleri</vt:lpstr>
      <vt:lpstr>Sonlu Fark: Eliptik Denklemler</vt:lpstr>
      <vt:lpstr>Isıtılan Bir Plakadaki Sıcaklık Dağılımı</vt:lpstr>
      <vt:lpstr>Isıtılan Bir Plakadaki Sıcaklık Dağılımı</vt:lpstr>
      <vt:lpstr>Isıtılan Bir Plakadaki Sıcaklık Dağılımı</vt:lpstr>
      <vt:lpstr>Isıtılan Bir Plakadaki Sıcaklık Dağılımı</vt:lpstr>
      <vt:lpstr>Çözüm Yöntemleri: Laplasiyen Fark Denklemleri</vt:lpstr>
      <vt:lpstr>Örnek: Laplasiyen Fark Denklemleri</vt:lpstr>
      <vt:lpstr>Örnek Devam: Laplasiyen Fark Denklemleri</vt:lpstr>
      <vt:lpstr>Çözüm Yöntemi: Liebmann Yöntemi</vt:lpstr>
      <vt:lpstr>Örnek: Liebmann Yöntemi</vt:lpstr>
      <vt:lpstr>Örnek Devam: Liebmann Yöntemi</vt:lpstr>
      <vt:lpstr>Örnek Devam: Liebmann Yöntemi</vt:lpstr>
      <vt:lpstr>Çözüm Yöntemi: İkincil Değişkenler</vt:lpstr>
      <vt:lpstr>Sınır Koşulları</vt:lpstr>
      <vt:lpstr>Örnek:Sınır Koşulları</vt:lpstr>
      <vt:lpstr>Sınır Koşulları</vt:lpstr>
      <vt:lpstr>Sınır Şartları</vt:lpstr>
      <vt:lpstr>Kontrol Hacmi Yaklaşımı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SAYISAL YÖNTEMLER</dc:title>
  <dc:creator>Nurdan Bilgin</dc:creator>
  <cp:lastModifiedBy>Windows Kullanıcısı</cp:lastModifiedBy>
  <cp:revision>653</cp:revision>
  <dcterms:created xsi:type="dcterms:W3CDTF">2018-01-23T10:11:14Z</dcterms:created>
  <dcterms:modified xsi:type="dcterms:W3CDTF">2018-12-13T05:44:07Z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