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96" r:id="rId1"/>
  </p:sldMasterIdLst>
  <p:notesMasterIdLst>
    <p:notesMasterId r:id="rId24"/>
  </p:notesMasterIdLst>
  <p:handoutMasterIdLst>
    <p:handoutMasterId r:id="rId25"/>
  </p:handoutMasterIdLst>
  <p:sldIdLst>
    <p:sldId id="288" r:id="rId2"/>
    <p:sldId id="278" r:id="rId3"/>
    <p:sldId id="291" r:id="rId4"/>
    <p:sldId id="293" r:id="rId5"/>
    <p:sldId id="294" r:id="rId6"/>
    <p:sldId id="295" r:id="rId7"/>
    <p:sldId id="296" r:id="rId8"/>
    <p:sldId id="297" r:id="rId9"/>
    <p:sldId id="298" r:id="rId10"/>
    <p:sldId id="292" r:id="rId11"/>
    <p:sldId id="281" r:id="rId12"/>
    <p:sldId id="289" r:id="rId13"/>
    <p:sldId id="282" r:id="rId14"/>
    <p:sldId id="283" r:id="rId15"/>
    <p:sldId id="284" r:id="rId16"/>
    <p:sldId id="299" r:id="rId17"/>
    <p:sldId id="285" r:id="rId18"/>
    <p:sldId id="286" r:id="rId19"/>
    <p:sldId id="287" r:id="rId20"/>
    <p:sldId id="300" r:id="rId21"/>
    <p:sldId id="301" r:id="rId22"/>
    <p:sldId id="302" r:id="rId23"/>
  </p:sldIdLst>
  <p:sldSz cx="12192000" cy="6858000"/>
  <p:notesSz cx="6858000" cy="9144000"/>
  <p:defaultTextStyle>
    <a:defPPr rtl="0"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7296" userDrawn="1">
          <p15:clr>
            <a:srgbClr val="A4A3A4"/>
          </p15:clr>
        </p15:guide>
        <p15:guide id="4" orient="horz" pos="41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Açık Stil 3 - Vurgu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434" autoAdjust="0"/>
  </p:normalViewPr>
  <p:slideViewPr>
    <p:cSldViewPr snapToGrid="0">
      <p:cViewPr varScale="1">
        <p:scale>
          <a:sx n="69" d="100"/>
          <a:sy n="69" d="100"/>
        </p:scale>
        <p:origin x="780" y="72"/>
      </p:cViewPr>
      <p:guideLst>
        <p:guide orient="horz" pos="2160"/>
        <p:guide pos="3840"/>
        <p:guide pos="7296"/>
        <p:guide orient="horz" pos="412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93" d="100"/>
          <a:sy n="93" d="100"/>
        </p:scale>
        <p:origin x="2874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tr-TR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1FC8FC1-A1A8-42CB-96AC-83684F0DF578}" type="datetime1">
              <a:rPr lang="tr-TR" smtClean="0"/>
              <a:t>5.12.2018</a:t>
            </a:fld>
            <a:endParaRPr lang="tr-TR" dirty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64E50CC-F33A-4EF4-9F12-93EC4A21A0C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232950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tr-TR" noProof="0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E0653A-FB33-4975-A611-5D53C5C337D6}" type="datetime1">
              <a:rPr lang="tr-TR" smtClean="0"/>
              <a:pPr/>
              <a:t>5.12.2018</a:t>
            </a:fld>
            <a:endParaRPr lang="tr-TR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tr-TR" noProof="0" dirty="0"/>
          </a:p>
        </p:txBody>
      </p:sp>
      <p:sp>
        <p:nvSpPr>
          <p:cNvPr id="5" name="Notlar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tr-TR" noProof="0" dirty="0" smtClean="0"/>
              <a:t>Asıl metin stillerini düzenlemek için tıklayın</a:t>
            </a:r>
          </a:p>
          <a:p>
            <a:pPr lvl="1" rtl="0"/>
            <a:r>
              <a:rPr lang="tr-TR" noProof="0" dirty="0" smtClean="0"/>
              <a:t>İkinci düzey</a:t>
            </a:r>
          </a:p>
          <a:p>
            <a:pPr lvl="2" rtl="0"/>
            <a:r>
              <a:rPr lang="tr-TR" noProof="0" dirty="0" smtClean="0"/>
              <a:t>Üçüncü düzey</a:t>
            </a:r>
          </a:p>
          <a:p>
            <a:pPr lvl="3" rtl="0"/>
            <a:r>
              <a:rPr lang="tr-TR" noProof="0" dirty="0" smtClean="0"/>
              <a:t>Dördüncü düzey</a:t>
            </a:r>
          </a:p>
          <a:p>
            <a:pPr lvl="4" rtl="0"/>
            <a:r>
              <a:rPr lang="tr-TR" noProof="0" dirty="0" smtClean="0"/>
              <a:t>Beşinci düzey</a:t>
            </a:r>
            <a:endParaRPr lang="tr-TR" noProof="0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tr-TR" noProof="0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2674CE4-FBD8-4481-AEFB-CA53E599A745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1273268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2674CE4-FBD8-4481-AEFB-CA53E599A745}" type="slidenum">
              <a:rPr lang="tr-TR" smtClean="0"/>
              <a:t>1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40007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ikdörtgen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23" name="Dikdörtgen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24" name="Dikdörtgen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25" name="Dikdörtgen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26" name="Dikdörtgen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27" name="Dikdörtgen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 useBgFill="1">
        <p:nvSpPr>
          <p:cNvPr id="30" name="Yuvarlatılmış Dikdörtgen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 useBgFill="1">
        <p:nvSpPr>
          <p:cNvPr id="31" name="Yuvarlatılmış Dikdörtgen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7" name="Dikdörtgen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10" name="Dikdörtgen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11" name="Dikdörtgen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609600" y="2389009"/>
            <a:ext cx="11277600" cy="1470025"/>
          </a:xfrm>
        </p:spPr>
        <p:txBody>
          <a:bodyPr rtlCol="0"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 rtlCol="0"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tr-TR" noProof="0" smtClean="0"/>
              <a:t>Asıl alt başlık stilini düzenlemek için tıklatın</a:t>
            </a:r>
            <a:endParaRPr lang="tr-TR" noProof="0" dirty="0"/>
          </a:p>
        </p:txBody>
      </p:sp>
      <p:sp>
        <p:nvSpPr>
          <p:cNvPr id="17" name="Alt Bilgi Yer Tutucusu 16"/>
          <p:cNvSpPr>
            <a:spLocks noGrp="1"/>
          </p:cNvSpPr>
          <p:nvPr>
            <p:ph type="ftr" sz="quarter" idx="11"/>
          </p:nvPr>
        </p:nvSpPr>
        <p:spPr>
          <a:xfrm>
            <a:off x="7265116" y="4205288"/>
            <a:ext cx="1727200" cy="457200"/>
          </a:xfrm>
        </p:spPr>
        <p:txBody>
          <a:bodyPr rtlCol="0"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rtl="0"/>
            <a:r>
              <a:rPr lang="tr-TR" noProof="0" dirty="0" smtClean="0"/>
              <a:t>Alt bilgi ekleme</a:t>
            </a:r>
            <a:endParaRPr lang="tr-TR" noProof="0" dirty="0"/>
          </a:p>
        </p:txBody>
      </p:sp>
      <p:sp>
        <p:nvSpPr>
          <p:cNvPr id="28" name="Tarih Yer Tutucusu 27"/>
          <p:cNvSpPr>
            <a:spLocks noGrp="1"/>
          </p:cNvSpPr>
          <p:nvPr>
            <p:ph type="dt" sz="half" idx="10"/>
          </p:nvPr>
        </p:nvSpPr>
        <p:spPr>
          <a:xfrm>
            <a:off x="9043832" y="4206240"/>
            <a:ext cx="1280160" cy="457200"/>
          </a:xfrm>
        </p:spPr>
        <p:txBody>
          <a:bodyPr rtlCol="0"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E8609038-EC1C-40A6-91EB-4A3D73CE9547}" type="datetime1">
              <a:rPr lang="tr-TR" smtClean="0"/>
              <a:pPr/>
              <a:t>5.12.2018</a:t>
            </a:fld>
            <a:endParaRPr lang="tr-TR" dirty="0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 rtlCol="0"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360115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>
              <a:defRPr/>
            </a:lvl1pPr>
            <a:lvl5pPr>
              <a:defRPr/>
            </a:lvl5pPr>
          </a:lstStyle>
          <a:p>
            <a:pPr lvl="0" rtl="0" eaLnBrk="1" latinLnBrk="0" hangingPunct="1"/>
            <a:r>
              <a:rPr lang="tr-TR" noProof="0" smtClean="0"/>
              <a:t>Asıl metin stillerini düzenlemek için tıklatın</a:t>
            </a:r>
          </a:p>
          <a:p>
            <a:pPr lvl="1" rtl="0" eaLnBrk="1" latinLnBrk="0" hangingPunct="1"/>
            <a:r>
              <a:rPr lang="tr-TR" noProof="0" smtClean="0"/>
              <a:t>İkinci düzey</a:t>
            </a:r>
          </a:p>
          <a:p>
            <a:pPr lvl="2" rtl="0" eaLnBrk="1" latinLnBrk="0" hangingPunct="1"/>
            <a:r>
              <a:rPr lang="tr-TR" noProof="0" smtClean="0"/>
              <a:t>Üçüncü düzey</a:t>
            </a:r>
          </a:p>
          <a:p>
            <a:pPr lvl="3" rtl="0" eaLnBrk="1" latinLnBrk="0" hangingPunct="1"/>
            <a:r>
              <a:rPr lang="tr-TR" noProof="0" smtClean="0"/>
              <a:t>Dördüncü düzey</a:t>
            </a:r>
          </a:p>
          <a:p>
            <a:pPr lvl="4" rtl="0" eaLnBrk="1" latinLnBrk="0" hangingPunct="1"/>
            <a:r>
              <a:rPr lang="tr-TR" noProof="0" smtClean="0"/>
              <a:t>Beşinci düzey</a:t>
            </a:r>
            <a:endParaRPr kumimoji="0"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Alt bilgi ekleme</a:t>
            </a:r>
            <a:endParaRPr lang="tr-TR" noProof="0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43DEEBB-C631-4BE4-9EB9-151005B5892D}" type="datetime1">
              <a:rPr lang="tr-TR" smtClean="0"/>
              <a:pPr/>
              <a:t>5.12.2018</a:t>
            </a:fld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346784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 hasCustomPrompt="1"/>
          </p:nvPr>
        </p:nvSpPr>
        <p:spPr>
          <a:xfrm>
            <a:off x="9042400" y="1143000"/>
            <a:ext cx="2540000" cy="5448300"/>
          </a:xfrm>
        </p:spPr>
        <p:txBody>
          <a:bodyPr vert="eaVert" rtlCol="0"/>
          <a:lstStyle>
            <a:lvl1pPr>
              <a:defRPr/>
            </a:lvl1pPr>
          </a:lstStyle>
          <a:p>
            <a:pPr rtl="0"/>
            <a:r>
              <a:rPr lang="tr-TR" noProof="0" dirty="0" smtClean="0"/>
              <a:t>Asıl başlık stilini düzenle</a:t>
            </a:r>
            <a:endParaRPr lang="tr-TR" noProof="0" dirty="0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 hasCustomPrompt="1"/>
          </p:nvPr>
        </p:nvSpPr>
        <p:spPr>
          <a:xfrm>
            <a:off x="609600" y="1143000"/>
            <a:ext cx="8331200" cy="5448300"/>
          </a:xfrm>
        </p:spPr>
        <p:txBody>
          <a:bodyPr vert="eaVert" rtlCol="0"/>
          <a:lstStyle>
            <a:lvl5pPr>
              <a:defRPr/>
            </a:lvl5pPr>
          </a:lstStyle>
          <a:p>
            <a:pPr lvl="0" rtl="0" eaLnBrk="1" latinLnBrk="0" hangingPunct="1"/>
            <a:r>
              <a:rPr lang="tr-TR" noProof="0" dirty="0" smtClean="0"/>
              <a:t>Asıl metin stillerini düzenlemek için tıklayın</a:t>
            </a:r>
          </a:p>
          <a:p>
            <a:pPr lvl="1" rtl="0" eaLnBrk="1" latinLnBrk="0" hangingPunct="1"/>
            <a:r>
              <a:rPr lang="tr-TR" noProof="0" dirty="0" smtClean="0"/>
              <a:t>İkinci düzey</a:t>
            </a:r>
          </a:p>
          <a:p>
            <a:pPr lvl="2" rtl="0" eaLnBrk="1" latinLnBrk="0" hangingPunct="1"/>
            <a:r>
              <a:rPr lang="tr-TR" noProof="0" dirty="0" smtClean="0"/>
              <a:t>Üçüncü düzey</a:t>
            </a:r>
          </a:p>
          <a:p>
            <a:pPr lvl="3" rtl="0" eaLnBrk="1" latinLnBrk="0" hangingPunct="1"/>
            <a:r>
              <a:rPr lang="tr-TR" noProof="0" dirty="0" smtClean="0"/>
              <a:t>Dördüncü düzey</a:t>
            </a:r>
          </a:p>
          <a:p>
            <a:pPr lvl="4" rtl="0" eaLnBrk="1" latinLnBrk="0" hangingPunct="1"/>
            <a:r>
              <a:rPr lang="tr-TR" noProof="0" dirty="0" smtClean="0"/>
              <a:t>Beşinci düzey</a:t>
            </a:r>
            <a:endParaRPr kumimoji="0"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Alt bilgi ekleme</a:t>
            </a:r>
            <a:endParaRPr lang="tr-TR" noProof="0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76B82DB-6D5C-486A-98D3-E008B7673553}" type="datetime1">
              <a:rPr lang="tr-TR" smtClean="0"/>
              <a:pPr/>
              <a:t>5.12.2018</a:t>
            </a:fld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297808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620485"/>
            <a:ext cx="10972800" cy="506186"/>
          </a:xfrm>
        </p:spPr>
        <p:txBody>
          <a:bodyPr rtlCol="0">
            <a:normAutofit/>
          </a:bodyPr>
          <a:lstStyle>
            <a:lvl1pPr>
              <a:defRPr sz="2800"/>
            </a:lvl1pPr>
          </a:lstStyle>
          <a:p>
            <a:pPr rtl="0"/>
            <a:r>
              <a:rPr lang="tr-TR" noProof="0" dirty="0" smtClean="0"/>
              <a:t>Asıl başlık stili için tıklatın</a:t>
            </a:r>
            <a:endParaRPr lang="tr-TR" noProof="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191986"/>
            <a:ext cx="10972800" cy="5382550"/>
          </a:xfrm>
        </p:spPr>
        <p:txBody>
          <a:bodyPr rtlCol="0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/>
            </a:lvl6pPr>
          </a:lstStyle>
          <a:p>
            <a:pPr lvl="0" rtl="0" eaLnBrk="1" latinLnBrk="0" hangingPunct="1"/>
            <a:r>
              <a:rPr lang="tr-TR" noProof="0" dirty="0" smtClean="0"/>
              <a:t>Asıl metin stillerini düzenlemek için tıklatın</a:t>
            </a:r>
          </a:p>
          <a:p>
            <a:pPr lvl="1" rtl="0" eaLnBrk="1" latinLnBrk="0" hangingPunct="1"/>
            <a:r>
              <a:rPr lang="tr-TR" noProof="0" dirty="0" smtClean="0"/>
              <a:t>İkinci düzey</a:t>
            </a:r>
          </a:p>
          <a:p>
            <a:pPr lvl="2" rtl="0" eaLnBrk="1" latinLnBrk="0" hangingPunct="1"/>
            <a:r>
              <a:rPr lang="tr-TR" noProof="0" dirty="0" smtClean="0"/>
              <a:t>Üçüncü düzey</a:t>
            </a:r>
          </a:p>
          <a:p>
            <a:pPr lvl="3" rtl="0" eaLnBrk="1" latinLnBrk="0" hangingPunct="1"/>
            <a:r>
              <a:rPr lang="tr-TR" noProof="0" dirty="0" smtClean="0"/>
              <a:t>Dördüncü düzey</a:t>
            </a:r>
          </a:p>
          <a:p>
            <a:pPr lvl="4" rtl="0" eaLnBrk="1" latinLnBrk="0" hangingPunct="1"/>
            <a:r>
              <a:rPr lang="tr-TR" noProof="0" dirty="0" smtClean="0"/>
              <a:t>Beşinci düzey</a:t>
            </a:r>
            <a:endParaRPr kumimoji="0" lang="tr-TR" noProof="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359430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63084" y="1968322"/>
            <a:ext cx="10363200" cy="1362075"/>
          </a:xfrm>
        </p:spPr>
        <p:txBody>
          <a:bodyPr rtlCol="0"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/>
                </a:solidFill>
                <a:effectLst/>
              </a:defRPr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kumimoji="0" lang="tr-TR" noProof="0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rtlCol="0"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Alt bilgi ekleme</a:t>
            </a:r>
            <a:endParaRPr lang="tr-TR" noProof="0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F56EF26-BBDF-4885-BB66-53FDFCADA69E}" type="datetime1">
              <a:rPr lang="tr-TR" smtClean="0"/>
              <a:pPr/>
              <a:t>5.12.2018</a:t>
            </a:fld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270512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341875"/>
          </a:xfrm>
        </p:spPr>
        <p:txBody>
          <a:bodyPr rtlCol="0"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tr-TR" noProof="0" smtClean="0"/>
              <a:t>Asıl metin stillerini düzenlemek için tıklatın</a:t>
            </a:r>
          </a:p>
          <a:p>
            <a:pPr lvl="1" rtl="0" eaLnBrk="1" latinLnBrk="0" hangingPunct="1"/>
            <a:r>
              <a:rPr lang="tr-TR" noProof="0" smtClean="0"/>
              <a:t>İkinci düzey</a:t>
            </a:r>
          </a:p>
          <a:p>
            <a:pPr lvl="2" rtl="0" eaLnBrk="1" latinLnBrk="0" hangingPunct="1"/>
            <a:r>
              <a:rPr lang="tr-TR" noProof="0" smtClean="0"/>
              <a:t>Üçüncü düzey</a:t>
            </a:r>
          </a:p>
          <a:p>
            <a:pPr lvl="3" rtl="0" eaLnBrk="1" latinLnBrk="0" hangingPunct="1"/>
            <a:r>
              <a:rPr lang="tr-TR" noProof="0" smtClean="0"/>
              <a:t>Dördüncü düzey</a:t>
            </a:r>
          </a:p>
          <a:p>
            <a:pPr lvl="4" rtl="0" eaLnBrk="1" latinLnBrk="0" hangingPunct="1"/>
            <a:r>
              <a:rPr lang="tr-TR" noProof="0" smtClean="0"/>
              <a:t>Beşinci düzey</a:t>
            </a:r>
            <a:endParaRPr kumimoji="0" lang="tr-TR" noProof="0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341875"/>
          </a:xfrm>
        </p:spPr>
        <p:txBody>
          <a:bodyPr rtlCol="0"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tr-TR" noProof="0" smtClean="0"/>
              <a:t>Asıl metin stillerini düzenlemek için tıklatın</a:t>
            </a:r>
          </a:p>
          <a:p>
            <a:pPr lvl="1" rtl="0" eaLnBrk="1" latinLnBrk="0" hangingPunct="1"/>
            <a:r>
              <a:rPr lang="tr-TR" noProof="0" smtClean="0"/>
              <a:t>İkinci düzey</a:t>
            </a:r>
          </a:p>
          <a:p>
            <a:pPr lvl="2" rtl="0" eaLnBrk="1" latinLnBrk="0" hangingPunct="1"/>
            <a:r>
              <a:rPr lang="tr-TR" noProof="0" smtClean="0"/>
              <a:t>Üçüncü düzey</a:t>
            </a:r>
          </a:p>
          <a:p>
            <a:pPr lvl="3" rtl="0" eaLnBrk="1" latinLnBrk="0" hangingPunct="1"/>
            <a:r>
              <a:rPr lang="tr-TR" noProof="0" smtClean="0"/>
              <a:t>Dördüncü düzey</a:t>
            </a:r>
          </a:p>
          <a:p>
            <a:pPr lvl="4" rtl="0" eaLnBrk="1" latinLnBrk="0" hangingPunct="1"/>
            <a:r>
              <a:rPr lang="tr-TR" noProof="0" smtClean="0"/>
              <a:t>Beşinci düzey</a:t>
            </a:r>
            <a:endParaRPr kumimoji="0" lang="tr-TR" noProof="0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Alt bilgi ekleme</a:t>
            </a:r>
            <a:endParaRPr lang="tr-TR" noProof="0" dirty="0"/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84B813B-74D5-4B4F-94CB-6CD8395E9845}" type="datetime1">
              <a:rPr lang="tr-TR" smtClean="0"/>
              <a:pPr/>
              <a:t>5.12.2018</a:t>
            </a:fld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3446445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rtlCol="0" anchor="ctr"/>
          <a:lstStyle>
            <a:lvl1pPr>
              <a:defRPr sz="4000" b="0" i="0" cap="none" baseline="0"/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rtlCol="0"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 rtlCol="0"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tr-TR" noProof="0" smtClean="0"/>
              <a:t>Asıl metin stillerini düzenlemek için tıklatın</a:t>
            </a:r>
          </a:p>
          <a:p>
            <a:pPr lvl="1" rtl="0" eaLnBrk="1" latinLnBrk="0" hangingPunct="1"/>
            <a:r>
              <a:rPr lang="tr-TR" noProof="0" smtClean="0"/>
              <a:t>İkinci düzey</a:t>
            </a:r>
          </a:p>
          <a:p>
            <a:pPr lvl="2" rtl="0" eaLnBrk="1" latinLnBrk="0" hangingPunct="1"/>
            <a:r>
              <a:rPr lang="tr-TR" noProof="0" smtClean="0"/>
              <a:t>Üçüncü düzey</a:t>
            </a:r>
          </a:p>
          <a:p>
            <a:pPr lvl="3" rtl="0" eaLnBrk="1" latinLnBrk="0" hangingPunct="1"/>
            <a:r>
              <a:rPr lang="tr-TR" noProof="0" smtClean="0"/>
              <a:t>Dördüncü düzey</a:t>
            </a:r>
          </a:p>
          <a:p>
            <a:pPr lvl="4" rtl="0" eaLnBrk="1" latinLnBrk="0" hangingPunct="1"/>
            <a:r>
              <a:rPr lang="tr-TR" noProof="0" smtClean="0"/>
              <a:t>Beşinci düzey</a:t>
            </a:r>
            <a:endParaRPr kumimoji="0" lang="tr-TR" noProof="0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rtlCol="0"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 rtlCol="0"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tr-TR" noProof="0" smtClean="0"/>
              <a:t>Asıl metin stillerini düzenlemek için tıklatın</a:t>
            </a:r>
          </a:p>
          <a:p>
            <a:pPr lvl="1" rtl="0" eaLnBrk="1" latinLnBrk="0" hangingPunct="1"/>
            <a:r>
              <a:rPr lang="tr-TR" noProof="0" smtClean="0"/>
              <a:t>İkinci düzey</a:t>
            </a:r>
          </a:p>
          <a:p>
            <a:pPr lvl="2" rtl="0" eaLnBrk="1" latinLnBrk="0" hangingPunct="1"/>
            <a:r>
              <a:rPr lang="tr-TR" noProof="0" smtClean="0"/>
              <a:t>Üçüncü düzey</a:t>
            </a:r>
          </a:p>
          <a:p>
            <a:pPr lvl="3" rtl="0" eaLnBrk="1" latinLnBrk="0" hangingPunct="1"/>
            <a:r>
              <a:rPr lang="tr-TR" noProof="0" smtClean="0"/>
              <a:t>Dördüncü düzey</a:t>
            </a:r>
          </a:p>
          <a:p>
            <a:pPr lvl="4" rtl="0" eaLnBrk="1" latinLnBrk="0" hangingPunct="1"/>
            <a:r>
              <a:rPr lang="tr-TR" noProof="0" smtClean="0"/>
              <a:t>Beşinci düzey</a:t>
            </a:r>
            <a:endParaRPr kumimoji="0" lang="tr-TR" noProof="0" dirty="0"/>
          </a:p>
        </p:txBody>
      </p:sp>
      <p:sp>
        <p:nvSpPr>
          <p:cNvPr id="28" name="Alt Bilgi Yer Tutucusu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Alt bilgi ekleme</a:t>
            </a:r>
            <a:endParaRPr lang="tr-TR" noProof="0" dirty="0"/>
          </a:p>
        </p:txBody>
      </p:sp>
      <p:sp>
        <p:nvSpPr>
          <p:cNvPr id="26" name="Tarih Yer Tutucusu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72EC71D-25AD-4A7C-AB6C-E63D5EDA9366}" type="datetime1">
              <a:rPr lang="tr-TR" smtClean="0"/>
              <a:pPr/>
              <a:t>5.12.2018</a:t>
            </a:fld>
            <a:endParaRPr lang="tr-TR" dirty="0"/>
          </a:p>
        </p:txBody>
      </p:sp>
      <p:sp>
        <p:nvSpPr>
          <p:cNvPr id="27" name="Slayt Numarası Yer Tutucus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370716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rtlCol="0"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 rtlCol="0"/>
          <a:lstStyle/>
          <a:p>
            <a:pPr rtl="0"/>
            <a:r>
              <a:rPr lang="tr-TR" noProof="0" dirty="0" smtClean="0"/>
              <a:t>Alt bilgi ekleme</a:t>
            </a:r>
            <a:endParaRPr lang="tr-TR" noProof="0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 rtlCol="0"/>
          <a:lstStyle>
            <a:lvl1pPr>
              <a:defRPr/>
            </a:lvl1pPr>
          </a:lstStyle>
          <a:p>
            <a:fld id="{851036E3-487C-41B5-92E9-47E0F0B9591B}" type="datetime1">
              <a:rPr lang="tr-TR" smtClean="0"/>
              <a:pPr/>
              <a:t>5.12.2018</a:t>
            </a:fld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3821952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Alt bilgi ekleme</a:t>
            </a:r>
            <a:endParaRPr lang="tr-TR" noProof="0" dirty="0"/>
          </a:p>
        </p:txBody>
      </p:sp>
      <p:sp>
        <p:nvSpPr>
          <p:cNvPr id="2" name="Tarih Yer Tutucusu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7730CD3-31CA-47BB-8FC4-9AA93086A77D}" type="datetime1">
              <a:rPr lang="tr-TR" smtClean="0"/>
              <a:pPr/>
              <a:t>5.12.2018</a:t>
            </a:fld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113569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Resim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hasCustomPrompt="1"/>
          </p:nvPr>
        </p:nvSpPr>
        <p:spPr>
          <a:xfrm>
            <a:off x="7137995" y="1101970"/>
            <a:ext cx="4511040" cy="877824"/>
          </a:xfrm>
        </p:spPr>
        <p:txBody>
          <a:bodyPr rtlCol="0" anchor="b"/>
          <a:lstStyle>
            <a:lvl1pPr algn="l">
              <a:buNone/>
              <a:defRPr sz="1800" b="1"/>
            </a:lvl1pPr>
          </a:lstStyle>
          <a:p>
            <a:pPr rtl="0"/>
            <a:r>
              <a:rPr lang="tr-TR" noProof="0" dirty="0" smtClean="0"/>
              <a:t>Asıl başlık stilini düzenle</a:t>
            </a:r>
            <a:endParaRPr lang="tr-TR" noProof="0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0508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rtl="0" eaLnBrk="1" latinLnBrk="0" hangingPunct="1"/>
            <a:r>
              <a:rPr lang="tr-TR" noProof="0" smtClean="0"/>
              <a:t>Asıl metin stillerini düzenlemek için tıklatın</a:t>
            </a:r>
          </a:p>
          <a:p>
            <a:pPr lvl="1" rtl="0" eaLnBrk="1" latinLnBrk="0" hangingPunct="1"/>
            <a:r>
              <a:rPr lang="tr-TR" noProof="0" smtClean="0"/>
              <a:t>İkinci düzey</a:t>
            </a:r>
          </a:p>
          <a:p>
            <a:pPr lvl="2" rtl="0" eaLnBrk="1" latinLnBrk="0" hangingPunct="1"/>
            <a:r>
              <a:rPr lang="tr-TR" noProof="0" smtClean="0"/>
              <a:t>Üçüncü düzey</a:t>
            </a:r>
          </a:p>
          <a:p>
            <a:pPr lvl="3" rtl="0" eaLnBrk="1" latinLnBrk="0" hangingPunct="1"/>
            <a:r>
              <a:rPr lang="tr-TR" noProof="0" smtClean="0"/>
              <a:t>Dördüncü düzey</a:t>
            </a:r>
          </a:p>
          <a:p>
            <a:pPr lvl="4" rtl="0" eaLnBrk="1" latinLnBrk="0" hangingPunct="1"/>
            <a:r>
              <a:rPr lang="tr-TR" noProof="0" smtClean="0"/>
              <a:t>Beşinci düzey</a:t>
            </a:r>
            <a:endParaRPr kumimoji="0" lang="tr-TR" noProof="0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580573"/>
          </a:xfrm>
        </p:spPr>
        <p:txBody>
          <a:bodyPr rtlCol="0"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rtl="0" eaLnBrk="1" latinLnBrk="0" hangingPunct="1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Alt bilgi ekleme</a:t>
            </a:r>
            <a:endParaRPr lang="tr-TR" noProof="0" dirty="0"/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0C5B609-EC73-4CF8-A564-D90D0E54FA36}" type="datetime1">
              <a:rPr lang="tr-TR" smtClean="0"/>
              <a:pPr/>
              <a:t>5.12.2018</a:t>
            </a:fld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498685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Resim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rtlCol="0" anchor="t"/>
          <a:lstStyle>
            <a:lvl1pPr algn="ctr">
              <a:buNone/>
              <a:defRPr sz="2000" b="1"/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3" name="Resim Yer Tutucusu 2" descr="Resim eklemek için boş yer tutucu. Yer tutucuya tıklayın ve eklemek istediğiniz resmi seçin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tr-TR" noProof="0" smtClean="0"/>
              <a:t>Resim eklemek için simgeyi tıklatın</a:t>
            </a:r>
            <a:endParaRPr kumimoji="0" lang="tr-TR" noProof="0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rtlCol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rtl="0" eaLnBrk="1" latinLnBrk="0" hangingPunct="1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Alt bilgi ekleme</a:t>
            </a:r>
            <a:endParaRPr lang="tr-TR" noProof="0" dirty="0"/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85D7756-B745-4648-9348-5BA7D8FC560E}" type="datetime1">
              <a:rPr lang="tr-TR" smtClean="0"/>
              <a:pPr/>
              <a:t>5.12.2018</a:t>
            </a:fld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1883619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ikdörtgen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29" name="Dikdörtgen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30" name="Dikdörtgen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31" name="Dikdörtgen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32" name="Dikdörtgen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 useBgFill="1">
        <p:nvSpPr>
          <p:cNvPr id="33" name="Yuvarlatılmış Dikdörtgen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 useBgFill="1">
        <p:nvSpPr>
          <p:cNvPr id="34" name="Yuvarlatılmış Dikdörtgen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35" name="Dikdörtgen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36" name="Dikdörtgen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37" name="Dikdörtgen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38" name="Dikdörtgen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39" name="Dikdörtgen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40" name="Dikdörtgen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pPr rtl="0"/>
            <a:r>
              <a:rPr lang="tr-TR" noProof="0" dirty="0" smtClean="0"/>
              <a:t>Asıl başlık stilini düzenlemek için tıklayın</a:t>
            </a:r>
            <a:endParaRPr lang="tr-TR" noProof="0" dirty="0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/>
            <a:r>
              <a:rPr lang="tr-TR" noProof="0" dirty="0" smtClean="0"/>
              <a:t>Asıl metin stillerini düzenle</a:t>
            </a:r>
          </a:p>
          <a:p>
            <a:pPr lvl="1" rtl="0"/>
            <a:r>
              <a:rPr lang="tr-TR" noProof="0" dirty="0" smtClean="0"/>
              <a:t>İkinci düzey</a:t>
            </a:r>
          </a:p>
          <a:p>
            <a:pPr lvl="2" rtl="0"/>
            <a:r>
              <a:rPr lang="tr-TR" noProof="0" dirty="0" smtClean="0"/>
              <a:t>Üçüncü düzey</a:t>
            </a:r>
          </a:p>
          <a:p>
            <a:pPr lvl="3" rtl="0"/>
            <a:r>
              <a:rPr lang="tr-TR" noProof="0" dirty="0" smtClean="0"/>
              <a:t>Dördüncü düzey</a:t>
            </a:r>
          </a:p>
          <a:p>
            <a:pPr lvl="4" rtl="0"/>
            <a:r>
              <a:rPr lang="tr-TR" noProof="0" dirty="0" smtClean="0"/>
              <a:t>Beşinci düzey</a:t>
            </a:r>
            <a:endParaRPr lang="tr-TR" noProof="0" dirty="0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 rtlCol="0"/>
          <a:lstStyle>
            <a:lvl1pPr algn="r" eaLnBrk="1" latinLnBrk="0" hangingPunct="1">
              <a:defRPr kumimoji="0" sz="11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rtl="0"/>
            <a:r>
              <a:rPr lang="tr-TR" noProof="0" dirty="0" smtClean="0"/>
              <a:t>Alt bilgi ekleme</a:t>
            </a:r>
            <a:endParaRPr lang="tr-TR" noProof="0" dirty="0"/>
          </a:p>
        </p:txBody>
      </p:sp>
      <p:sp>
        <p:nvSpPr>
          <p:cNvPr id="14" name="Tarih Yer Tutucusu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 rtlCol="0"/>
          <a:lstStyle>
            <a:lvl1pPr algn="l" eaLnBrk="1" latinLnBrk="0" hangingPunct="1">
              <a:defRPr kumimoji="0" sz="11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8A9E5AA4-4083-47B0-96D9-3464BE7D917D}" type="datetime1">
              <a:rPr lang="tr-TR" smtClean="0"/>
              <a:pPr/>
              <a:t>5.12.2018</a:t>
            </a:fld>
            <a:endParaRPr lang="tr-TR" dirty="0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rtlCol="0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2132171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>
            <a:lumMod val="75000"/>
          </a:schemeClr>
        </a:buClr>
        <a:buFont typeface="Georgia"/>
        <a:buChar char="•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>
            <a:lumMod val="75000"/>
          </a:schemeClr>
        </a:buClr>
        <a:buFont typeface="Georgia"/>
        <a:buChar char="▫"/>
        <a:defRPr kumimoji="0"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500" kern="1200">
          <a:solidFill>
            <a:schemeClr val="tx2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orient="horz" pos="415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32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tr-TR" dirty="0" smtClean="0"/>
              <a:t>MÜHENDİSLİKTE SAYISAL YÖNTEMLER</a:t>
            </a:r>
            <a:br>
              <a:rPr lang="tr-TR" dirty="0" smtClean="0"/>
            </a:br>
            <a:r>
              <a:rPr lang="tr-TR" sz="2800" dirty="0" smtClean="0"/>
              <a:t>Adi Diferansiyel Denklemler</a:t>
            </a:r>
            <a:endParaRPr lang="tr-TR" sz="28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tr-TR" dirty="0" smtClean="0"/>
              <a:t>Dr. </a:t>
            </a:r>
            <a:r>
              <a:rPr lang="tr-TR" dirty="0" err="1" smtClean="0"/>
              <a:t>Öğr</a:t>
            </a:r>
            <a:r>
              <a:rPr lang="tr-TR" dirty="0" smtClean="0"/>
              <a:t>. Üyesi Nurdan Bilgin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90430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Kendiliğinden Başlamayan </a:t>
            </a:r>
            <a:r>
              <a:rPr lang="tr-TR" dirty="0" err="1"/>
              <a:t>Heun</a:t>
            </a:r>
            <a:r>
              <a:rPr lang="tr-TR" dirty="0"/>
              <a:t> </a:t>
            </a:r>
            <a:r>
              <a:rPr lang="tr-TR" dirty="0" smtClean="0"/>
              <a:t>Yöntemi</a:t>
            </a: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>
              <a:xfrm>
                <a:off x="609600" y="1106725"/>
                <a:ext cx="6637868" cy="5382550"/>
              </a:xfrm>
            </p:spPr>
            <p:txBody>
              <a:bodyPr>
                <a:normAutofit/>
              </a:bodyPr>
              <a:lstStyle/>
              <a:p>
                <a:r>
                  <a:rPr lang="tr-TR" dirty="0" smtClean="0">
                    <a:solidFill>
                      <a:schemeClr val="tx1"/>
                    </a:solidFill>
                  </a:rPr>
                  <a:t>Çok adımlı yöntemler, </a:t>
                </a:r>
                <a:r>
                  <a:rPr lang="tr-TR" dirty="0">
                    <a:solidFill>
                      <a:schemeClr val="tx1"/>
                    </a:solidFill>
                  </a:rPr>
                  <a:t>i’dekilerden başka ek y değerlerini de gerektirmektedir. </a:t>
                </a:r>
                <a:endParaRPr lang="tr-TR" dirty="0" smtClean="0">
                  <a:solidFill>
                    <a:schemeClr val="tx1"/>
                  </a:solidFill>
                </a:endParaRPr>
              </a:p>
              <a:p>
                <a:r>
                  <a:rPr lang="tr-TR" dirty="0" smtClean="0">
                    <a:solidFill>
                      <a:schemeClr val="tx1"/>
                    </a:solidFill>
                  </a:rPr>
                  <a:t>Katı </a:t>
                </a:r>
                <a:r>
                  <a:rPr lang="tr-TR" dirty="0" err="1">
                    <a:solidFill>
                      <a:schemeClr val="tx1"/>
                    </a:solidFill>
                  </a:rPr>
                  <a:t>ADD’lerin</a:t>
                </a:r>
                <a:r>
                  <a:rPr lang="tr-TR" dirty="0">
                    <a:solidFill>
                      <a:schemeClr val="tx1"/>
                    </a:solidFill>
                  </a:rPr>
                  <a:t> çözümünde kullanılırlar. </a:t>
                </a:r>
                <a:endParaRPr lang="tr-TR" dirty="0" smtClean="0">
                  <a:solidFill>
                    <a:schemeClr val="tx1"/>
                  </a:solidFill>
                </a:endParaRPr>
              </a:p>
              <a:p>
                <a:r>
                  <a:rPr lang="tr-TR" dirty="0" smtClean="0"/>
                  <a:t>Klasik </a:t>
                </a:r>
                <a:r>
                  <a:rPr lang="tr-TR" dirty="0" err="1" smtClean="0"/>
                  <a:t>Heun</a:t>
                </a:r>
                <a:r>
                  <a:rPr lang="tr-TR" dirty="0" smtClean="0"/>
                  <a:t> Yönteminin iyileştirmenin </a:t>
                </a:r>
                <a:r>
                  <a:rPr lang="tr-TR" dirty="0"/>
                  <a:t>bir yolu, </a:t>
                </a:r>
                <a:r>
                  <a:rPr lang="tr-TR" dirty="0" smtClean="0"/>
                  <a:t>yerel hatası </a:t>
                </a: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𝑂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tr-TR" i="1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tr-TR" dirty="0" smtClean="0"/>
                  <a:t>olan bir deneme adımı gerçekleştirmektir bunun için ek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tr-TR" dirty="0" smtClean="0"/>
                  <a:t> değerine ihtiyaç duyulur.</a:t>
                </a:r>
                <a:endParaRPr lang="tr-TR" dirty="0"/>
              </a:p>
              <a:p>
                <a:pPr marL="109728" indent="0">
                  <a:buNone/>
                </a:pPr>
                <a:r>
                  <a:rPr lang="tr-TR" dirty="0" smtClean="0"/>
                  <a:t>Deneme </a:t>
                </a:r>
                <a:r>
                  <a:rPr lang="tr-TR" dirty="0"/>
                  <a:t>adımı (Şekil a)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  <m:sup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bSup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tr-TR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tr-T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tr-TR" dirty="0"/>
              </a:p>
              <a:p>
                <a:pPr marL="109728" indent="0">
                  <a:buNone/>
                </a:pPr>
                <a:endParaRPr lang="tr-TR" dirty="0"/>
              </a:p>
              <a:p>
                <a:pPr marL="109728" indent="0">
                  <a:buNone/>
                </a:pPr>
                <a:r>
                  <a:rPr lang="tr-TR" dirty="0"/>
                  <a:t>Düzeltme adımı (Şekil </a:t>
                </a:r>
                <a:r>
                  <a:rPr lang="tr-TR" dirty="0" smtClean="0"/>
                  <a:t>b)</a:t>
                </a:r>
                <a:endParaRPr lang="tr-TR" dirty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tr-TR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)+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  <m:sup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bSup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tr-T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tr-TR" dirty="0"/>
              </a:p>
              <a:p>
                <a:endParaRPr lang="tr-TR" dirty="0">
                  <a:solidFill>
                    <a:schemeClr val="tx1"/>
                  </a:solidFill>
                </a:endParaRPr>
              </a:p>
              <a:p>
                <a:endParaRPr lang="tr-TR" dirty="0"/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1106725"/>
                <a:ext cx="6637868" cy="5382550"/>
              </a:xfrm>
              <a:blipFill rotWithShape="0">
                <a:blip r:embed="rId2"/>
                <a:stretch>
                  <a:fillRect t="-906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1455" y="738000"/>
            <a:ext cx="3689749" cy="61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729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Sınır Değer ve </a:t>
            </a:r>
            <a:r>
              <a:rPr lang="tr-TR" dirty="0" err="1" smtClean="0"/>
              <a:t>Özdeğer</a:t>
            </a:r>
            <a:r>
              <a:rPr lang="tr-TR" dirty="0" smtClean="0"/>
              <a:t> Problemleri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191986"/>
            <a:ext cx="6417733" cy="5382550"/>
          </a:xfrm>
        </p:spPr>
        <p:txBody>
          <a:bodyPr/>
          <a:lstStyle/>
          <a:p>
            <a:r>
              <a:rPr lang="tr-TR" dirty="0" smtClean="0"/>
              <a:t>Herhangi bir </a:t>
            </a:r>
            <a:r>
              <a:rPr lang="tr-TR" dirty="0" err="1" smtClean="0"/>
              <a:t>ADD’yi</a:t>
            </a:r>
            <a:r>
              <a:rPr lang="tr-TR" dirty="0" smtClean="0"/>
              <a:t> çözmek için yardımcı koşullara ihtiyacımız vardır.</a:t>
            </a:r>
          </a:p>
          <a:p>
            <a:r>
              <a:rPr lang="tr-TR" dirty="0" smtClean="0"/>
              <a:t>Bu koşullar denklemi çözerken ortaya çıkan integral sabitlerini hesaplamakta kullanılır.</a:t>
            </a:r>
          </a:p>
          <a:p>
            <a:r>
              <a:rPr lang="tr-TR" dirty="0" err="1" smtClean="0"/>
              <a:t>n’inci</a:t>
            </a:r>
            <a:r>
              <a:rPr lang="tr-TR" dirty="0" smtClean="0"/>
              <a:t> dereceden bir denklem için n adet koşul gereklidir.</a:t>
            </a:r>
          </a:p>
          <a:p>
            <a:r>
              <a:rPr lang="tr-TR" dirty="0" smtClean="0"/>
              <a:t>Koşullar bağımsız değişkenin aynı değeri için tanımlanmışsa problemimiz </a:t>
            </a:r>
            <a:r>
              <a:rPr lang="tr-TR" i="1" dirty="0" smtClean="0">
                <a:solidFill>
                  <a:srgbClr val="FF0000"/>
                </a:solidFill>
              </a:rPr>
              <a:t>başlangıç değer problemidir (şekil a).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Koşullar bağımsız değişkenin farklı noktaları için verilmişse problemimiz </a:t>
            </a:r>
            <a:r>
              <a:rPr lang="tr-TR" i="1" dirty="0" smtClean="0">
                <a:solidFill>
                  <a:srgbClr val="FF0000"/>
                </a:solidFill>
              </a:rPr>
              <a:t>sınır değer problemidir (şekil b).</a:t>
            </a:r>
            <a:endParaRPr lang="tr-TR" i="1" dirty="0" smtClean="0">
              <a:solidFill>
                <a:schemeClr val="tx1"/>
              </a:solidFill>
            </a:endParaRPr>
          </a:p>
          <a:p>
            <a:endParaRPr lang="tr-TR" i="1" dirty="0">
              <a:solidFill>
                <a:srgbClr val="FF0000"/>
              </a:solidFill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9786" y="620485"/>
            <a:ext cx="5262214" cy="61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808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Analitik Çözüm</a:t>
            </a:r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3962401"/>
            <a:ext cx="4302835" cy="200923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İçerik Yer Tutucusu 6"/>
              <p:cNvSpPr>
                <a:spLocks noGrp="1"/>
              </p:cNvSpPr>
              <p:nvPr>
                <p:ph idx="1"/>
              </p:nvPr>
            </p:nvSpPr>
            <p:spPr>
              <a:xfrm>
                <a:off x="609600" y="1143637"/>
                <a:ext cx="10972800" cy="5382550"/>
              </a:xfrm>
            </p:spPr>
            <p:txBody>
              <a:bodyPr/>
              <a:lstStyle/>
              <a:p>
                <a:pPr marL="109728" indent="0">
                  <a:buNone/>
                </a:pPr>
                <a:r>
                  <a:rPr lang="tr-TR" dirty="0" smtClean="0"/>
                  <a:t>Uzun ince yalıtılmamış çubuğun ısı dağılımı için verilen ikinci dereceden diferansiyel denklemin.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𝑇</m:t>
                          </m:r>
                        </m:num>
                        <m:den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tr-TR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tr-TR" dirty="0"/>
              </a:p>
              <a:p>
                <a:pPr marL="109728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tr-TR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tr-TR" b="0" i="0" dirty="0" smtClean="0">
                            <a:latin typeface="Cambria Math" panose="02040503050406030204" pitchFamily="18" charset="0"/>
                          </a:rPr>
                          <m:t>T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tr-TR" b="0" i="0" dirty="0" smtClean="0">
                            <a:latin typeface="Cambria Math" panose="02040503050406030204" pitchFamily="18" charset="0"/>
                          </a:rPr>
                          <m:t>a</m:t>
                        </m:r>
                      </m:sub>
                    </m:sSub>
                    <m:r>
                      <a:rPr lang="tr-TR" b="0" i="0" dirty="0" smtClean="0">
                        <a:latin typeface="Cambria Math" panose="02040503050406030204" pitchFamily="18" charset="0"/>
                      </a:rPr>
                      <m:t>=20,  </m:t>
                    </m:r>
                    <m:r>
                      <a:rPr lang="tr-TR" i="1" dirty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tr-TR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i="1" dirty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tr-TR" b="0" i="1" dirty="0" smtClean="0">
                        <a:latin typeface="Cambria Math" panose="02040503050406030204" pitchFamily="18" charset="0"/>
                      </a:rPr>
                      <m:t>=40 </m:t>
                    </m:r>
                    <m:r>
                      <a:rPr lang="tr-TR" i="1" dirty="0">
                        <a:latin typeface="Cambria Math" panose="02040503050406030204" pitchFamily="18" charset="0"/>
                      </a:rPr>
                      <m:t>𝑣𝑒</m:t>
                    </m:r>
                    <m:r>
                      <a:rPr lang="tr-TR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i="1" dirty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tr-TR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i="1" dirty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</m:d>
                    <m:r>
                      <a:rPr lang="tr-TR" b="0" i="1" dirty="0" smtClean="0">
                        <a:latin typeface="Cambria Math" panose="02040503050406030204" pitchFamily="18" charset="0"/>
                      </a:rPr>
                      <m:t>=200</m:t>
                    </m:r>
                  </m:oMath>
                </a14:m>
                <a:r>
                  <a:rPr lang="tr-TR" dirty="0" smtClean="0"/>
                  <a:t> sınır değerleriyle analitik çözümü aşağıdaki gibidir.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=73.4523</m:t>
                      </m:r>
                      <m:sSup>
                        <m:sSupPr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0.1</m:t>
                          </m:r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−53.4523</m:t>
                      </m:r>
                      <m:sSup>
                        <m:sSupPr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−0.1</m:t>
                          </m:r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+20</m:t>
                      </m:r>
                    </m:oMath>
                  </m:oMathPara>
                </a14:m>
                <a:endParaRPr lang="tr-TR" dirty="0"/>
              </a:p>
              <a:p>
                <a:pPr marL="109728" indent="0">
                  <a:buNone/>
                </a:pPr>
                <a:endParaRPr lang="tr-TR" dirty="0"/>
              </a:p>
            </p:txBody>
          </p:sp>
        </mc:Choice>
        <mc:Fallback xmlns="">
          <p:sp>
            <p:nvSpPr>
              <p:cNvPr id="7" name="İçerik Yer Tutucusu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1143637"/>
                <a:ext cx="10972800" cy="5382550"/>
              </a:xfrm>
              <a:blipFill rotWithShape="0">
                <a:blip r:embed="rId3"/>
                <a:stretch>
                  <a:fillRect t="-906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1288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Tahmin Yöntemi</a:t>
            </a: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>
              <a:xfrm>
                <a:off x="273686" y="1135742"/>
                <a:ext cx="8658648" cy="5426529"/>
              </a:xfrm>
            </p:spPr>
            <p:txBody>
              <a:bodyPr>
                <a:normAutofit/>
              </a:bodyPr>
              <a:lstStyle/>
              <a:p>
                <a:pPr marL="109728" indent="0">
                  <a:buNone/>
                </a:pPr>
                <a:r>
                  <a:rPr lang="tr-TR" sz="2200" b="1" dirty="0" smtClean="0"/>
                  <a:t>Çözüm: </a:t>
                </a:r>
              </a:p>
              <a:p>
                <a:pPr marL="109728" indent="0">
                  <a:buNone/>
                </a:pPr>
                <a:r>
                  <a:rPr lang="tr-TR" sz="2200" dirty="0" smtClean="0"/>
                  <a:t>Sınır değer olarak; </a:t>
                </a:r>
                <a14:m>
                  <m:oMath xmlns:m="http://schemas.openxmlformats.org/officeDocument/2006/math">
                    <m:r>
                      <a:rPr lang="tr-TR" sz="2200" i="1" dirty="0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tr-TR" sz="2200" i="1" dirty="0" smtClean="0">
                        <a:latin typeface="Cambria Math" panose="02040503050406030204" pitchFamily="18" charset="0"/>
                      </a:rPr>
                      <m:t>(0)=40 </m:t>
                    </m:r>
                  </m:oMath>
                </a14:m>
                <a:r>
                  <a:rPr lang="tr-TR" sz="2200" dirty="0" smtClean="0"/>
                  <a:t>ve </a:t>
                </a:r>
                <a14:m>
                  <m:oMath xmlns:m="http://schemas.openxmlformats.org/officeDocument/2006/math">
                    <m:r>
                      <a:rPr lang="tr-TR" sz="2200" i="1" dirty="0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tr-TR" sz="2200" i="1" dirty="0" smtClean="0">
                        <a:latin typeface="Cambria Math" panose="02040503050406030204" pitchFamily="18" charset="0"/>
                      </a:rPr>
                      <m:t>(10)=200 </m:t>
                    </m:r>
                  </m:oMath>
                </a14:m>
                <a:r>
                  <a:rPr lang="tr-TR" sz="2200" dirty="0" smtClean="0"/>
                  <a:t>değerleri verilmiş olsun.</a:t>
                </a:r>
              </a:p>
              <a:p>
                <a:pPr marL="109728" indent="0">
                  <a:buNone/>
                </a:pPr>
                <a:r>
                  <a:rPr lang="tr-TR" sz="2200" dirty="0" smtClean="0"/>
                  <a:t>Tahmin yöntemi, bilinmeyen </a:t>
                </a:r>
                <a14:m>
                  <m:oMath xmlns:m="http://schemas.openxmlformats.org/officeDocument/2006/math">
                    <m:r>
                      <a:rPr lang="tr-TR" sz="2200" i="1" dirty="0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tr-TR" sz="2200" i="1" dirty="0" smtClean="0">
                        <a:latin typeface="Cambria Math" panose="02040503050406030204" pitchFamily="18" charset="0"/>
                      </a:rPr>
                      <m:t>(0)</m:t>
                    </m:r>
                  </m:oMath>
                </a14:m>
                <a:r>
                  <a:rPr lang="tr-TR" sz="2200" dirty="0" smtClean="0"/>
                  <a:t> değerinin tahmin edilmesine dayanır. </a:t>
                </a:r>
              </a:p>
              <a:p>
                <a:pPr marL="109728" indent="0">
                  <a:buNone/>
                </a:pPr>
                <a:r>
                  <a:rPr lang="tr-TR" sz="2200" dirty="0" smtClean="0"/>
                  <a:t>İlk tahmin </a:t>
                </a:r>
                <a14:m>
                  <m:oMath xmlns:m="http://schemas.openxmlformats.org/officeDocument/2006/math">
                    <m:r>
                      <a:rPr lang="tr-TR" sz="2200" i="1" dirty="0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tr-TR" sz="2200" i="1" dirty="0" smtClean="0">
                        <a:latin typeface="Cambria Math" panose="02040503050406030204" pitchFamily="18" charset="0"/>
                      </a:rPr>
                      <m:t>(0)=10 </m:t>
                    </m:r>
                  </m:oMath>
                </a14:m>
                <a:r>
                  <a:rPr lang="tr-TR" sz="2200" dirty="0" smtClean="0"/>
                  <a:t>olsun çözüm sonucu </a:t>
                </a:r>
                <a14:m>
                  <m:oMath xmlns:m="http://schemas.openxmlformats.org/officeDocument/2006/math">
                    <m:r>
                      <a:rPr lang="tr-TR" sz="2200" i="1" dirty="0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tr-TR" sz="2200" i="1" dirty="0" smtClean="0">
                        <a:latin typeface="Cambria Math" panose="02040503050406030204" pitchFamily="18" charset="0"/>
                      </a:rPr>
                      <m:t>(10)=168.3797</m:t>
                    </m:r>
                  </m:oMath>
                </a14:m>
                <a:r>
                  <a:rPr lang="tr-TR" sz="2200" dirty="0" smtClean="0"/>
                  <a:t>’yi verir</a:t>
                </a:r>
              </a:p>
              <a:p>
                <a:pPr marL="109728" indent="0">
                  <a:buNone/>
                </a:pPr>
                <a:r>
                  <a:rPr lang="tr-TR" sz="2200" dirty="0" smtClean="0"/>
                  <a:t>İkinci Tahmin </a:t>
                </a:r>
                <a14:m>
                  <m:oMath xmlns:m="http://schemas.openxmlformats.org/officeDocument/2006/math">
                    <m:r>
                      <a:rPr lang="tr-TR" sz="2200" i="1" dirty="0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tr-TR" sz="2200" i="1" dirty="0" smtClean="0">
                        <a:latin typeface="Cambria Math" panose="02040503050406030204" pitchFamily="18" charset="0"/>
                      </a:rPr>
                      <m:t>(0)=20 </m:t>
                    </m:r>
                  </m:oMath>
                </a14:m>
                <a:r>
                  <a:rPr lang="tr-TR" sz="2200" dirty="0" smtClean="0"/>
                  <a:t>olsun çözüm sonucu </a:t>
                </a:r>
                <a14:m>
                  <m:oMath xmlns:m="http://schemas.openxmlformats.org/officeDocument/2006/math">
                    <m:r>
                      <a:rPr lang="tr-TR" sz="2200" i="1" dirty="0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tr-TR" sz="2200" i="1" dirty="0" smtClean="0">
                        <a:latin typeface="Cambria Math" panose="02040503050406030204" pitchFamily="18" charset="0"/>
                      </a:rPr>
                      <m:t>(10)=285.8980</m:t>
                    </m:r>
                  </m:oMath>
                </a14:m>
                <a:r>
                  <a:rPr lang="tr-TR" sz="2200" dirty="0" smtClean="0"/>
                  <a:t>’i verir.</a:t>
                </a:r>
              </a:p>
              <a:p>
                <a:pPr marL="109728" indent="0">
                  <a:buNone/>
                </a:pPr>
                <a:r>
                  <a:rPr lang="tr-TR" sz="2200" dirty="0" smtClean="0"/>
                  <a:t>Bu iki tahminden, doğrusal </a:t>
                </a:r>
                <a:r>
                  <a:rPr lang="tr-TR" sz="2200" dirty="0" err="1" smtClean="0"/>
                  <a:t>interpolasyon</a:t>
                </a:r>
                <a:r>
                  <a:rPr lang="tr-TR" sz="2200" dirty="0" smtClean="0"/>
                  <a:t> yoluyla </a:t>
                </a:r>
                <a14:m>
                  <m:oMath xmlns:m="http://schemas.openxmlformats.org/officeDocument/2006/math">
                    <m:r>
                      <a:rPr lang="tr-TR" sz="2200" i="1" dirty="0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tr-TR" sz="2200" i="1" dirty="0" smtClean="0">
                        <a:latin typeface="Cambria Math" panose="02040503050406030204" pitchFamily="18" charset="0"/>
                      </a:rPr>
                      <m:t>(10)=200</m:t>
                    </m:r>
                  </m:oMath>
                </a14:m>
                <a:r>
                  <a:rPr lang="tr-TR" sz="2200" dirty="0" smtClean="0"/>
                  <a:t>’ü verecek </a:t>
                </a:r>
                <a14:m>
                  <m:oMath xmlns:m="http://schemas.openxmlformats.org/officeDocument/2006/math">
                    <m:r>
                      <a:rPr lang="tr-TR" sz="2200" i="1" dirty="0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tr-TR" sz="2200" i="1" dirty="0" smtClean="0">
                        <a:latin typeface="Cambria Math" panose="02040503050406030204" pitchFamily="18" charset="0"/>
                      </a:rPr>
                      <m:t>(0)</m:t>
                    </m:r>
                  </m:oMath>
                </a14:m>
                <a:r>
                  <a:rPr lang="tr-TR" sz="2200" dirty="0" smtClean="0"/>
                  <a:t> değerine ulaşılabilir.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200" i="1" dirty="0" smtClean="0">
                          <a:latin typeface="Cambria Math" panose="02040503050406030204" pitchFamily="18" charset="0"/>
                        </a:rPr>
                        <m:t>𝑧</m:t>
                      </m:r>
                      <m:d>
                        <m:dPr>
                          <m:ctrlPr>
                            <a:rPr lang="tr-TR" sz="220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200" i="1" dirty="0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tr-TR" sz="2200" i="1" dirty="0" smtClean="0">
                          <a:latin typeface="Cambria Math" panose="02040503050406030204" pitchFamily="18" charset="0"/>
                        </a:rPr>
                        <m:t>=10+</m:t>
                      </m:r>
                      <m:f>
                        <m:fPr>
                          <m:ctrlPr>
                            <a:rPr lang="tr-TR" sz="22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2200" b="0" i="1" dirty="0" smtClean="0">
                              <a:latin typeface="Cambria Math" panose="02040503050406030204" pitchFamily="18" charset="0"/>
                            </a:rPr>
                            <m:t>20−10</m:t>
                          </m:r>
                        </m:num>
                        <m:den>
                          <m:r>
                            <a:rPr lang="tr-TR" sz="2200" b="0" i="1" dirty="0" smtClean="0">
                              <a:latin typeface="Cambria Math" panose="02040503050406030204" pitchFamily="18" charset="0"/>
                            </a:rPr>
                            <m:t>285.8980−168.3797</m:t>
                          </m:r>
                        </m:den>
                      </m:f>
                      <m:d>
                        <m:dPr>
                          <m:ctrlPr>
                            <a:rPr lang="tr-TR" sz="22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200" b="0" i="1" dirty="0" smtClean="0">
                              <a:latin typeface="Cambria Math" panose="02040503050406030204" pitchFamily="18" charset="0"/>
                            </a:rPr>
                            <m:t>200−168.3797</m:t>
                          </m:r>
                        </m:e>
                      </m:d>
                      <m:r>
                        <a:rPr lang="tr-TR" sz="2200" b="0" i="1" dirty="0" smtClean="0">
                          <a:latin typeface="Cambria Math" panose="02040503050406030204" pitchFamily="18" charset="0"/>
                        </a:rPr>
                        <m:t>=12.69</m:t>
                      </m:r>
                    </m:oMath>
                  </m:oMathPara>
                </a14:m>
                <a:endParaRPr lang="tr-TR" sz="2200" dirty="0"/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73686" y="1135742"/>
                <a:ext cx="8658648" cy="5426529"/>
              </a:xfrm>
              <a:blipFill rotWithShape="0">
                <a:blip r:embed="rId2"/>
                <a:stretch>
                  <a:fillRect t="-674" r="-35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43102" y="738000"/>
            <a:ext cx="3448898" cy="61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74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Sonlu Fark Yöntemleri</a:t>
            </a: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 smtClean="0"/>
                  <a:t>Diğer bir sınır değer problemini dönüştürme yaklaşımı sonlu fark yöntemidir.  Orijinal </a:t>
                </a:r>
                <a:r>
                  <a:rPr lang="tr-TR" dirty="0" err="1" smtClean="0"/>
                  <a:t>ADD’deki</a:t>
                </a:r>
                <a:r>
                  <a:rPr lang="tr-TR" dirty="0" smtClean="0"/>
                  <a:t> türevler yerine sonlu fark açılımlarından biri konularak sistem cebirsel bir denklem haline dönüştürülür.</a:t>
                </a:r>
              </a:p>
              <a:p>
                <a:r>
                  <a:rPr lang="tr-TR" dirty="0" smtClean="0"/>
                  <a:t>Örneğin </a:t>
                </a:r>
                <a:r>
                  <a:rPr lang="tr-TR" dirty="0"/>
                  <a:t>Uzun ince yalıtılmamış çubuğun ısı dağılımı </a:t>
                </a:r>
                <a:r>
                  <a:rPr lang="tr-TR" dirty="0" smtClean="0"/>
                  <a:t>için türetilmiş </a:t>
                </a:r>
                <a:r>
                  <a:rPr lang="tr-TR" dirty="0"/>
                  <a:t>diferansiyel </a:t>
                </a:r>
                <a:r>
                  <a:rPr lang="tr-TR" dirty="0" smtClean="0"/>
                  <a:t>denkleminde merkezi sonlu bölünmüş fark formülü kullanarak aşağıdaki yaklaşık ifade elde edilebilir:</a:t>
                </a:r>
                <a:endParaRPr lang="tr-TR" dirty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𝑇</m:t>
                          </m:r>
                        </m:num>
                        <m:den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tr-T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  <m:sSub>
                            <m:sSubPr>
                              <m:ctrlP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</m:num>
                        <m:den>
                          <m:r>
                            <a:rPr lang="tr-T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sSup>
                            <m:sSupPr>
                              <m:ctrlPr>
                                <a:rPr lang="tr-TR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tr-T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tr-TR" dirty="0" smtClean="0"/>
              </a:p>
              <a:p>
                <a:r>
                  <a:rPr lang="tr-TR" dirty="0" smtClean="0"/>
                  <a:t>Bu yaklaşımı diferansiyel denklemde yerine yazarsak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−2</m:t>
                          </m:r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</m:num>
                        <m:den>
                          <m:r>
                            <a:rPr lang="tr-T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sSup>
                            <m:sSupPr>
                              <m:ctrlPr>
                                <a:rPr lang="tr-T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tr-T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tr-TR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tr-T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tr-TR" dirty="0" smtClean="0"/>
              </a:p>
              <a:p>
                <a:r>
                  <a:rPr lang="tr-TR" dirty="0" smtClean="0"/>
                  <a:t>Terimler düzenlenirse;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2+</m:t>
                          </m:r>
                          <m:sSup>
                            <m:sSup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tr-T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sSup>
                            <m:sSupPr>
                              <m:ctrlPr>
                                <a:rPr lang="tr-T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tr-T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tr-T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sSup>
                        <m:sSupPr>
                          <m:ctrlPr>
                            <a:rPr lang="tr-T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tr-T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</m:oMath>
                  </m:oMathPara>
                </a14:m>
                <a:endParaRPr lang="tr-TR" dirty="0" smtClean="0"/>
              </a:p>
              <a:p>
                <a:pPr marL="109728" indent="0">
                  <a:buNone/>
                </a:pPr>
                <a:r>
                  <a:rPr lang="tr-TR" dirty="0" smtClean="0"/>
                  <a:t>Elde edilir.</a:t>
                </a:r>
                <a:endParaRPr lang="tr-TR" dirty="0"/>
              </a:p>
              <a:p>
                <a:endParaRPr lang="tr-TR" dirty="0"/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906" b="-147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1102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Örnek</a:t>
            </a:r>
            <a:endParaRPr lang="tr-T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tr-TR" dirty="0" smtClean="0"/>
                  <a:t>Problem: Aşağıdaki diferansiyel denklemi T(0)=40, T(10)=200, Ta=20 ve h’=0.01 verilerini baz alarak merkezi sonlu fark açılımını kullanarak çözünüz.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𝑇</m:t>
                          </m:r>
                        </m:num>
                        <m:den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tr-TR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tr-TR" dirty="0" smtClean="0"/>
              </a:p>
              <a:p>
                <a:r>
                  <a:rPr lang="tr-TR" dirty="0" smtClean="0"/>
                  <a:t>Çözüm: </a:t>
                </a: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tr-TR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2+</m:t>
                        </m:r>
                        <m:sSup>
                          <m:sSupPr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p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tr-T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sSup>
                          <m:sSupPr>
                            <m:ctrlPr>
                              <a:rPr lang="tr-T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tr-T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tr-TR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tr-TR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p>
                      <m:sSupPr>
                        <m:ctrlPr>
                          <a:rPr lang="tr-T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</m:oMath>
                </a14:m>
                <a:r>
                  <a:rPr lang="tr-TR" dirty="0" smtClean="0"/>
                  <a:t> denklemini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tr-TR" b="0" i="0" dirty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tr-TR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tr-TR" i="1" dirty="0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tr-TR" dirty="0" smtClean="0"/>
                  <a:t> aralıkları kullanarak 4 düğüm noktası için çözelim.</a:t>
                </a:r>
              </a:p>
              <a:p>
                <a:r>
                  <a:rPr lang="tr-TR" dirty="0" smtClean="0"/>
                  <a:t>i=1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40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2+</m:t>
                          </m:r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0.01∗</m:t>
                          </m:r>
                          <m:sSup>
                            <m:sSupPr>
                              <m:ctrlPr>
                                <a:rPr lang="tr-T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tr-T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tr-TR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tr-TR" i="1">
                          <a:latin typeface="Cambria Math" panose="02040503050406030204" pitchFamily="18" charset="0"/>
                        </a:rPr>
                        <m:t>=0.01∗</m:t>
                      </m:r>
                      <m:sSup>
                        <m:sSupPr>
                          <m:ctrlPr>
                            <a:rPr lang="tr-T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tr-T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tr-T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∗20</m:t>
                      </m:r>
                    </m:oMath>
                  </m:oMathPara>
                </a14:m>
                <a:endParaRPr lang="tr-TR" dirty="0" smtClean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2.04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tr-TR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40.8</m:t>
                      </m:r>
                    </m:oMath>
                  </m:oMathPara>
                </a14:m>
                <a:endParaRPr lang="tr-TR" dirty="0" smtClean="0"/>
              </a:p>
              <a:p>
                <a:r>
                  <a:rPr lang="tr-TR" dirty="0" smtClean="0"/>
                  <a:t>i=2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tr-TR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2.04</m:t>
                          </m:r>
                        </m:e>
                      </m:d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tr-TR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0.8</m:t>
                      </m:r>
                    </m:oMath>
                  </m:oMathPara>
                </a14:m>
                <a:endParaRPr lang="tr-TR" dirty="0"/>
              </a:p>
              <a:p>
                <a:r>
                  <a:rPr lang="tr-TR" dirty="0" smtClean="0"/>
                  <a:t>i=3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tr-TR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2.04</m:t>
                          </m:r>
                        </m:e>
                      </m:d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tr-TR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0.8</m:t>
                      </m:r>
                    </m:oMath>
                  </m:oMathPara>
                </a14:m>
                <a:endParaRPr lang="tr-TR" dirty="0" smtClean="0"/>
              </a:p>
              <a:p>
                <a:r>
                  <a:rPr lang="tr-TR" dirty="0" smtClean="0"/>
                  <a:t>i=4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tr-TR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2.04</m:t>
                          </m:r>
                        </m:e>
                      </m:d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tr-TR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200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0.8</m:t>
                      </m:r>
                    </m:oMath>
                  </m:oMathPara>
                </a14:m>
                <a:endParaRPr lang="tr-TR" b="0" dirty="0" smtClean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tr-TR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2.04</m:t>
                          </m:r>
                        </m:e>
                      </m:d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200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.8</m:t>
                      </m:r>
                    </m:oMath>
                  </m:oMathPara>
                </a14:m>
                <a:endParaRPr lang="tr-TR" dirty="0"/>
              </a:p>
            </p:txBody>
          </p:sp>
        </mc:Choice>
        <mc:Fallback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472" r="-1167" b="-113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9369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Örnek</a:t>
            </a: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109728" indent="0">
                  <a:buNone/>
                </a:pPr>
                <a:r>
                  <a:rPr lang="tr-TR" i="1" dirty="0" smtClean="0">
                    <a:latin typeface="Cambria Math" panose="02040503050406030204" pitchFamily="18" charset="0"/>
                  </a:rPr>
                  <a:t>Bu dört denklemi matris formuna getirirsek;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tr-T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.04</m:t>
                                </m:r>
                              </m:e>
                              <m:e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m:rPr>
                                    <m:brk m:alnAt="7"/>
                                  </m:rPr>
                                  <a:rPr lang="tr-TR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.04</m:t>
                                </m:r>
                              </m:e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m:rPr>
                                    <m:brk m:alnAt="7"/>
                                  </m:rPr>
                                  <a:rPr lang="tr-TR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.04</m:t>
                                </m:r>
                              </m:e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m:rPr>
                                    <m:brk m:alnAt="7"/>
                                  </m:rPr>
                                  <a:rPr lang="tr-TR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.04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tr-T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tr-T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tr-TR" b="0" i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0.8</m:t>
                                </m:r>
                              </m:e>
                            </m:mr>
                            <m:mr>
                              <m:e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0.8</m:t>
                                </m:r>
                              </m:e>
                            </m:mr>
                            <m:mr>
                              <m:e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0.8</m:t>
                                </m:r>
                              </m:e>
                            </m:mr>
                            <m:mr>
                              <m:e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200.8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tr-TR" dirty="0" smtClean="0"/>
              </a:p>
              <a:p>
                <a:pPr marL="109728" indent="0">
                  <a:buNone/>
                </a:pPr>
                <a:r>
                  <a:rPr lang="tr-TR" dirty="0" smtClean="0"/>
                  <a:t>Bu matris çözülürse; </a:t>
                </a:r>
              </a:p>
              <a:p>
                <a:pPr marL="109728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tr-TR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b="0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p>
                        <m:r>
                          <a:rPr lang="tr-TR" b="0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tr-TR" b="0" i="1" dirty="0" smtClean="0">
                        <a:latin typeface="Cambria Math" panose="02040503050406030204" pitchFamily="18" charset="0"/>
                      </a:rPr>
                      <m:t>=[65.9698 93.7785 124.5382 159.4795]</m:t>
                    </m:r>
                  </m:oMath>
                </a14:m>
                <a:r>
                  <a:rPr lang="tr-TR" dirty="0" smtClean="0"/>
                  <a:t> </a:t>
                </a:r>
              </a:p>
              <a:p>
                <a:pPr marL="109728" indent="0">
                  <a:buNone/>
                </a:pPr>
                <a:r>
                  <a:rPr lang="tr-TR" dirty="0" smtClean="0"/>
                  <a:t>elde edilir.</a:t>
                </a:r>
              </a:p>
              <a:p>
                <a:pPr marL="109728" indent="0">
                  <a:buNone/>
                </a:pPr>
                <a:endParaRPr lang="tr-TR" dirty="0"/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906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7847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Sonlu Fark Yöntemi</a:t>
            </a: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 smtClean="0"/>
                  <a:t>Problem: Eşit yayılı yük altında iki ucundan </a:t>
                </a:r>
                <a:r>
                  <a:rPr lang="tr-TR" dirty="0" err="1" smtClean="0"/>
                  <a:t>mesnetlenmiş</a:t>
                </a:r>
                <a:r>
                  <a:rPr lang="tr-TR" dirty="0" smtClean="0"/>
                  <a:t> kirişin sehim ifadesini veren diferansiyel denklem aşağıdaki gibidir.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>
                          <a:latin typeface="Cambria Math" panose="02040503050406030204" pitchFamily="18" charset="0"/>
                        </a:rPr>
                        <m:t>𝐸𝐼</m:t>
                      </m:r>
                      <m:f>
                        <m:f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𝑤</m:t>
                          </m:r>
                        </m:num>
                        <m:den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tr-TR" i="1">
                          <a:latin typeface="Cambria Math" panose="02040503050406030204" pitchFamily="18" charset="0"/>
                        </a:rPr>
                        <m:t>𝐿𝑥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𝑤</m:t>
                          </m:r>
                        </m:num>
                        <m:den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tr-TR" dirty="0" smtClean="0"/>
              </a:p>
              <a:p>
                <a14:m>
                  <m:oMath xmlns:m="http://schemas.openxmlformats.org/officeDocument/2006/math">
                    <m:r>
                      <a:rPr lang="tr-TR" b="0" i="1" dirty="0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tr-TR" b="0" i="1" dirty="0" smtClean="0">
                        <a:latin typeface="Cambria Math" panose="02040503050406030204" pitchFamily="18" charset="0"/>
                      </a:rPr>
                      <m:t>=3.35×</m:t>
                    </m:r>
                    <m:sSup>
                      <m:sSupPr>
                        <m:ctrlPr>
                          <a:rPr lang="tr-TR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tr-TR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−4</m:t>
                        </m:r>
                      </m:sup>
                    </m:sSup>
                    <m:r>
                      <a:rPr lang="tr-TR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tr-TR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tr-TR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tr-TR" b="0" i="0" dirty="0" smtClean="0">
                    <a:latin typeface="Cambria Math" panose="020405030504060302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tr-TR" b="0" i="1" dirty="0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tr-TR" b="0" i="1" dirty="0" smtClean="0">
                        <a:latin typeface="Cambria Math" panose="02040503050406030204" pitchFamily="18" charset="0"/>
                      </a:rPr>
                      <m:t>=15 </m:t>
                    </m:r>
                    <m:r>
                      <a:rPr lang="tr-TR" b="0" i="1" dirty="0" err="1" smtClean="0">
                        <a:latin typeface="Cambria Math" panose="02040503050406030204" pitchFamily="18" charset="0"/>
                      </a:rPr>
                      <m:t>𝑘𝑁</m:t>
                    </m:r>
                    <m:r>
                      <a:rPr lang="tr-TR" b="0" i="1" dirty="0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tr-TR" b="0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tr-TR" b="0" i="0" dirty="0" smtClean="0">
                    <a:latin typeface="Cambria Math" panose="02040503050406030204" pitchFamily="18" charset="0"/>
                  </a:rPr>
                  <a:t> , </a:t>
                </a:r>
                <a14:m>
                  <m:oMath xmlns:m="http://schemas.openxmlformats.org/officeDocument/2006/math">
                    <m:r>
                      <a:rPr lang="tr-TR" b="0" i="1" dirty="0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tr-TR" b="0" i="1" dirty="0" smtClean="0">
                        <a:latin typeface="Cambria Math" panose="02040503050406030204" pitchFamily="18" charset="0"/>
                      </a:rPr>
                      <m:t>=3 </m:t>
                    </m:r>
                    <m:r>
                      <a:rPr lang="tr-TR" b="0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tr-TR" b="0" i="0" dirty="0" smtClean="0">
                    <a:latin typeface="Cambria Math" panose="02040503050406030204" pitchFamily="18" charset="0"/>
                  </a:rPr>
                  <a:t> ve sınır değer koşulları </a:t>
                </a:r>
                <a14:m>
                  <m:oMath xmlns:m="http://schemas.openxmlformats.org/officeDocument/2006/math">
                    <m:r>
                      <a:rPr lang="tr-TR" b="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tr-TR" b="0" i="1" dirty="0" smtClean="0">
                        <a:latin typeface="Cambria Math" panose="02040503050406030204" pitchFamily="18" charset="0"/>
                      </a:rPr>
                      <m:t>(0)=0 </m:t>
                    </m:r>
                  </m:oMath>
                </a14:m>
                <a:r>
                  <a:rPr lang="tr-TR" b="0" i="0" dirty="0" smtClean="0">
                    <a:latin typeface="Cambria Math" panose="02040503050406030204" pitchFamily="18" charset="0"/>
                  </a:rPr>
                  <a:t>ve </a:t>
                </a:r>
                <a14:m>
                  <m:oMath xmlns:m="http://schemas.openxmlformats.org/officeDocument/2006/math">
                    <m:r>
                      <a:rPr lang="tr-TR" b="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tr-TR" b="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tr-TR" b="0" i="1" dirty="0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tr-TR" b="0" i="1" dirty="0" smtClean="0">
                        <a:latin typeface="Cambria Math" panose="02040503050406030204" pitchFamily="18" charset="0"/>
                      </a:rPr>
                      <m:t>)=0 </m:t>
                    </m:r>
                  </m:oMath>
                </a14:m>
                <a:r>
                  <a:rPr lang="tr-TR" b="0" i="0" dirty="0" smtClean="0">
                    <a:latin typeface="Cambria Math" panose="02040503050406030204" pitchFamily="18" charset="0"/>
                  </a:rPr>
                  <a:t>olarak verildiğine göre dört düğüm noktası ve merkezi sonlu fark açılımı kullanarak </a:t>
                </a:r>
                <a:r>
                  <a:rPr lang="tr-TR" b="0" i="0" dirty="0" err="1" smtClean="0">
                    <a:latin typeface="Cambria Math" panose="02040503050406030204" pitchFamily="18" charset="0"/>
                  </a:rPr>
                  <a:t>kirişdeki</a:t>
                </a:r>
                <a:r>
                  <a:rPr lang="tr-TR" b="0" i="0" dirty="0" smtClean="0">
                    <a:latin typeface="Cambria Math" panose="02040503050406030204" pitchFamily="18" charset="0"/>
                  </a:rPr>
                  <a:t> </a:t>
                </a:r>
                <a:r>
                  <a:rPr lang="tr-TR" b="0" i="0" dirty="0" err="1" smtClean="0">
                    <a:latin typeface="Cambria Math" panose="02040503050406030204" pitchFamily="18" charset="0"/>
                  </a:rPr>
                  <a:t>sehimi</a:t>
                </a:r>
                <a:r>
                  <a:rPr lang="tr-TR" b="0" i="0" dirty="0" smtClean="0">
                    <a:latin typeface="Cambria Math" panose="02040503050406030204" pitchFamily="18" charset="0"/>
                  </a:rPr>
                  <a:t> hesaplayınız.</a:t>
                </a:r>
                <a:endParaRPr lang="tr-TR" dirty="0"/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906" r="-1333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2059" y="4069820"/>
            <a:ext cx="4681008" cy="1803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14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Sonlu Fark Yöntemi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 smtClean="0"/>
                  <a:t>Çözüm: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tr-TR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−2</m:t>
                          </m:r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</m:num>
                        <m:den>
                          <m:r>
                            <a:rPr lang="tr-T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sSup>
                            <m:sSupPr>
                              <m:ctrlPr>
                                <a:rPr lang="tr-T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tr-T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tr-TR" dirty="0" smtClean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>
                          <a:latin typeface="Cambria Math" panose="02040503050406030204" pitchFamily="18" charset="0"/>
                        </a:rPr>
                        <m:t>𝐸𝐼</m:t>
                      </m:r>
                      <m:f>
                        <m:f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−2</m:t>
                          </m:r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</m:num>
                        <m:den>
                          <m:r>
                            <a:rPr lang="tr-T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sSup>
                            <m:sSupPr>
                              <m:ctrlPr>
                                <a:rPr lang="tr-T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tr-T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𝑤</m:t>
                          </m:r>
                        </m:num>
                        <m:den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tr-TR" i="1">
                          <a:latin typeface="Cambria Math" panose="02040503050406030204" pitchFamily="18" charset="0"/>
                        </a:rPr>
                        <m:t>𝐿𝑥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𝑤</m:t>
                          </m:r>
                        </m:num>
                        <m:den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tr-TR" dirty="0" smtClean="0"/>
              </a:p>
              <a:p>
                <a:r>
                  <a:rPr lang="tr-TR" dirty="0" smtClean="0"/>
                  <a:t>Denklem düzenlenirse;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tr-TR" i="1">
                          <a:latin typeface="Cambria Math" panose="02040503050406030204" pitchFamily="18" charset="0"/>
                        </a:rPr>
                        <m:t>−2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tr-TR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tr-TR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𝑤</m:t>
                          </m:r>
                        </m:num>
                        <m:den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𝐸𝐼</m:t>
                          </m:r>
                        </m:den>
                      </m:f>
                      <m:r>
                        <a:rPr lang="tr-T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sSup>
                        <m:sSupPr>
                          <m:ctrlPr>
                            <a:rPr lang="tr-T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tr-T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tr-TR" i="1">
                          <a:latin typeface="Cambria Math" panose="02040503050406030204" pitchFamily="18" charset="0"/>
                        </a:rPr>
                        <m:t>𝐿𝑥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𝑤</m:t>
                          </m:r>
                        </m:num>
                        <m:den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𝐸𝐼</m:t>
                          </m:r>
                        </m:den>
                      </m:f>
                      <m:r>
                        <a:rPr lang="tr-T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sSup>
                        <m:sSupPr>
                          <m:ctrlPr>
                            <a:rPr lang="tr-T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tr-T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tr-TR" dirty="0" smtClean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tr-T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tr-T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r>
                        <a:rPr lang="tr-T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tr-T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=0.6</m:t>
                      </m:r>
                      <m:r>
                        <a:rPr lang="tr-TR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;  </m:t>
                      </m:r>
                      <m:sSub>
                        <m:sSubPr>
                          <m:ctrlP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tr-T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tr-T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  <m:r>
                        <a:rPr lang="tr-T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∗∆</m:t>
                      </m:r>
                      <m:r>
                        <a:rPr lang="tr-T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tr-TR" dirty="0" smtClean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tr-TR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527</m:t>
                                </m:r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tr-TR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tr-TR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tr-TR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−5</m:t>
                                    </m:r>
                                  </m:sup>
                                </m:sSup>
                              </m:e>
                            </m:mr>
                            <m:mr>
                              <m:e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8.290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−5</m:t>
                                    </m:r>
                                  </m:sup>
                                </m:sSup>
                              </m:e>
                            </m:m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8.290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−5</m:t>
                                    </m:r>
                                  </m:sup>
                                </m:sSup>
                              </m:e>
                            </m:m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5.527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−5</m:t>
                                    </m:r>
                                  </m:sup>
                                </m:sSup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906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7" name="Grup 26"/>
          <p:cNvGrpSpPr/>
          <p:nvPr/>
        </p:nvGrpSpPr>
        <p:grpSpPr>
          <a:xfrm>
            <a:off x="8978349" y="1126671"/>
            <a:ext cx="3213651" cy="1510379"/>
            <a:chOff x="1406987" y="4296715"/>
            <a:chExt cx="3213651" cy="1510379"/>
          </a:xfrm>
        </p:grpSpPr>
        <p:cxnSp>
          <p:nvCxnSpPr>
            <p:cNvPr id="5" name="Düz Bağlayıcı 4"/>
            <p:cNvCxnSpPr/>
            <p:nvPr/>
          </p:nvCxnSpPr>
          <p:spPr>
            <a:xfrm>
              <a:off x="1478987" y="4368715"/>
              <a:ext cx="2160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l 5"/>
            <p:cNvSpPr/>
            <p:nvPr/>
          </p:nvSpPr>
          <p:spPr>
            <a:xfrm>
              <a:off x="1406987" y="4296715"/>
              <a:ext cx="143934" cy="144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7" name="Oval 6"/>
            <p:cNvSpPr/>
            <p:nvPr/>
          </p:nvSpPr>
          <p:spPr>
            <a:xfrm>
              <a:off x="3566987" y="4296715"/>
              <a:ext cx="143934" cy="144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8" name="Oval 7"/>
            <p:cNvSpPr/>
            <p:nvPr/>
          </p:nvSpPr>
          <p:spPr>
            <a:xfrm>
              <a:off x="1838987" y="4329115"/>
              <a:ext cx="72000" cy="720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9" name="Oval 8"/>
            <p:cNvSpPr/>
            <p:nvPr/>
          </p:nvSpPr>
          <p:spPr>
            <a:xfrm>
              <a:off x="2270987" y="4329115"/>
              <a:ext cx="72000" cy="720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0" name="Oval 9"/>
            <p:cNvSpPr/>
            <p:nvPr/>
          </p:nvSpPr>
          <p:spPr>
            <a:xfrm>
              <a:off x="2702987" y="4329115"/>
              <a:ext cx="72000" cy="720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1" name="Oval 10"/>
            <p:cNvSpPr/>
            <p:nvPr/>
          </p:nvSpPr>
          <p:spPr>
            <a:xfrm>
              <a:off x="3134987" y="4329115"/>
              <a:ext cx="72000" cy="720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cxnSp>
          <p:nvCxnSpPr>
            <p:cNvPr id="14" name="Düz Ok Bağlayıcısı 13"/>
            <p:cNvCxnSpPr>
              <a:stCxn id="6" idx="4"/>
            </p:cNvCxnSpPr>
            <p:nvPr/>
          </p:nvCxnSpPr>
          <p:spPr>
            <a:xfrm>
              <a:off x="1478954" y="4440715"/>
              <a:ext cx="991872" cy="89004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Düz Ok Bağlayıcısı 15"/>
            <p:cNvCxnSpPr>
              <a:stCxn id="7" idx="5"/>
            </p:cNvCxnSpPr>
            <p:nvPr/>
          </p:nvCxnSpPr>
          <p:spPr>
            <a:xfrm flipH="1">
              <a:off x="2702987" y="4419627"/>
              <a:ext cx="986855" cy="90140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Metin kutusu 16"/>
            <p:cNvSpPr txBox="1"/>
            <p:nvPr/>
          </p:nvSpPr>
          <p:spPr>
            <a:xfrm>
              <a:off x="1741251" y="5437762"/>
              <a:ext cx="15661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smtClean="0"/>
                <a:t>Sınır Değerler</a:t>
              </a:r>
              <a:endParaRPr lang="tr-TR" dirty="0"/>
            </a:p>
          </p:txBody>
        </p:sp>
        <p:cxnSp>
          <p:nvCxnSpPr>
            <p:cNvPr id="19" name="Düz Ok Bağlayıcısı 18"/>
            <p:cNvCxnSpPr>
              <a:stCxn id="8" idx="6"/>
            </p:cNvCxnSpPr>
            <p:nvPr/>
          </p:nvCxnSpPr>
          <p:spPr>
            <a:xfrm>
              <a:off x="1910987" y="4365115"/>
              <a:ext cx="360000" cy="36252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1" name="Düz Ok Bağlayıcısı 20"/>
            <p:cNvCxnSpPr>
              <a:stCxn id="9" idx="5"/>
            </p:cNvCxnSpPr>
            <p:nvPr/>
          </p:nvCxnSpPr>
          <p:spPr>
            <a:xfrm>
              <a:off x="2332443" y="4390571"/>
              <a:ext cx="210350" cy="35652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3" name="Düz Ok Bağlayıcısı 22"/>
            <p:cNvCxnSpPr>
              <a:stCxn id="10" idx="4"/>
            </p:cNvCxnSpPr>
            <p:nvPr/>
          </p:nvCxnSpPr>
          <p:spPr>
            <a:xfrm flipH="1">
              <a:off x="2630987" y="4401115"/>
              <a:ext cx="108000" cy="32652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5" name="Düz Ok Bağlayıcısı 24"/>
            <p:cNvCxnSpPr>
              <a:stCxn id="11" idx="5"/>
            </p:cNvCxnSpPr>
            <p:nvPr/>
          </p:nvCxnSpPr>
          <p:spPr>
            <a:xfrm flipH="1">
              <a:off x="2830826" y="4390571"/>
              <a:ext cx="365617" cy="33707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26" name="Metin kutusu 25"/>
            <p:cNvSpPr txBox="1"/>
            <p:nvPr/>
          </p:nvSpPr>
          <p:spPr>
            <a:xfrm>
              <a:off x="2144768" y="4723098"/>
              <a:ext cx="24758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smtClean="0"/>
                <a:t>Düğüm noktaları, n adet</a:t>
              </a:r>
              <a:endParaRPr lang="tr-TR" dirty="0"/>
            </a:p>
          </p:txBody>
        </p:sp>
      </p:grpSp>
      <p:pic>
        <p:nvPicPr>
          <p:cNvPr id="30" name="Resim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3573" y="2643475"/>
            <a:ext cx="2357230" cy="1380215"/>
          </a:xfrm>
          <a:prstGeom prst="rect">
            <a:avLst/>
          </a:prstGeom>
        </p:spPr>
      </p:pic>
      <p:pic>
        <p:nvPicPr>
          <p:cNvPr id="31" name="Resim 3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23573" y="4142343"/>
            <a:ext cx="2493735" cy="1697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165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Sonlu Fark Yöntemi</a:t>
            </a:r>
          </a:p>
        </p:txBody>
      </p:sp>
      <p:graphicFrame>
        <p:nvGraphicFramePr>
          <p:cNvPr id="4" name="İçerik Yer Tutucusu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2702497"/>
              </p:ext>
            </p:extLst>
          </p:nvPr>
        </p:nvGraphicFramePr>
        <p:xfrm>
          <a:off x="609600" y="1126671"/>
          <a:ext cx="11495017" cy="27352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" name="Çalışma Sayfası" r:id="rId3" imgW="8162889" imgH="1943015" progId="Excel.Sheet.12">
                  <p:embed/>
                </p:oleObj>
              </mc:Choice>
              <mc:Fallback>
                <p:oleObj name="Çalışma Sayfası" r:id="rId3" imgW="8162889" imgH="194301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1126671"/>
                        <a:ext cx="11495017" cy="27352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82714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Bu bölümde Tartışacağımız Konular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>
                <a:solidFill>
                  <a:srgbClr val="92D050"/>
                </a:solidFill>
              </a:rPr>
              <a:t>Bu bölümde </a:t>
            </a:r>
            <a:r>
              <a:rPr lang="tr-TR" i="1" dirty="0">
                <a:solidFill>
                  <a:srgbClr val="92D050"/>
                </a:solidFill>
              </a:rPr>
              <a:t>başlangıç değer problemlerinin çözümü </a:t>
            </a:r>
            <a:r>
              <a:rPr lang="tr-TR" dirty="0">
                <a:solidFill>
                  <a:srgbClr val="92D050"/>
                </a:solidFill>
              </a:rPr>
              <a:t>için sayısal yöntemler ele alınacaktır. </a:t>
            </a:r>
          </a:p>
          <a:p>
            <a:r>
              <a:rPr lang="tr-TR" i="1" dirty="0">
                <a:solidFill>
                  <a:srgbClr val="92D050"/>
                </a:solidFill>
              </a:rPr>
              <a:t>Adımlı yöntemler, </a:t>
            </a:r>
            <a:r>
              <a:rPr lang="tr-TR" dirty="0">
                <a:solidFill>
                  <a:srgbClr val="92D050"/>
                </a:solidFill>
              </a:rPr>
              <a:t>verilen bir diferansiyel denklemden ve </a:t>
            </a:r>
            <a:r>
              <a:rPr lang="tr-TR" dirty="0" err="1">
                <a:solidFill>
                  <a:srgbClr val="92D050"/>
                </a:solidFill>
              </a:rPr>
              <a:t>yi’den</a:t>
            </a:r>
            <a:r>
              <a:rPr lang="tr-TR" dirty="0">
                <a:solidFill>
                  <a:srgbClr val="92D050"/>
                </a:solidFill>
              </a:rPr>
              <a:t> hareketle yi+1’i hesaplamaya dayanmaktadır. </a:t>
            </a:r>
            <a:r>
              <a:rPr lang="tr-TR" dirty="0" err="1">
                <a:solidFill>
                  <a:srgbClr val="92D050"/>
                </a:solidFill>
              </a:rPr>
              <a:t>Runge</a:t>
            </a:r>
            <a:r>
              <a:rPr lang="tr-TR" dirty="0">
                <a:solidFill>
                  <a:srgbClr val="92D050"/>
                </a:solidFill>
              </a:rPr>
              <a:t> Kutta tekniği diye adlandırılırlar.</a:t>
            </a:r>
          </a:p>
          <a:p>
            <a:pPr lvl="1"/>
            <a:r>
              <a:rPr lang="tr-TR" dirty="0" err="1">
                <a:solidFill>
                  <a:srgbClr val="92D050"/>
                </a:solidFill>
              </a:rPr>
              <a:t>Euler</a:t>
            </a:r>
            <a:r>
              <a:rPr lang="tr-TR" dirty="0">
                <a:solidFill>
                  <a:srgbClr val="92D050"/>
                </a:solidFill>
              </a:rPr>
              <a:t> </a:t>
            </a:r>
            <a:r>
              <a:rPr lang="tr-TR" dirty="0" smtClean="0">
                <a:solidFill>
                  <a:srgbClr val="92D050"/>
                </a:solidFill>
              </a:rPr>
              <a:t>Yöntemi</a:t>
            </a:r>
          </a:p>
          <a:p>
            <a:pPr lvl="1"/>
            <a:r>
              <a:rPr lang="tr-TR" dirty="0" err="1" smtClean="0">
                <a:solidFill>
                  <a:srgbClr val="92D050"/>
                </a:solidFill>
              </a:rPr>
              <a:t>Heun</a:t>
            </a:r>
            <a:r>
              <a:rPr lang="tr-TR" dirty="0" smtClean="0">
                <a:solidFill>
                  <a:srgbClr val="92D050"/>
                </a:solidFill>
              </a:rPr>
              <a:t> Tekniği Yöntemi</a:t>
            </a:r>
          </a:p>
          <a:p>
            <a:pPr lvl="1"/>
            <a:r>
              <a:rPr lang="tr-TR" dirty="0" smtClean="0">
                <a:solidFill>
                  <a:srgbClr val="92D050"/>
                </a:solidFill>
              </a:rPr>
              <a:t>Orta Nokta Yöntemi</a:t>
            </a:r>
          </a:p>
          <a:p>
            <a:pPr lvl="1"/>
            <a:r>
              <a:rPr lang="tr-TR" dirty="0" err="1" smtClean="0">
                <a:solidFill>
                  <a:srgbClr val="92D050"/>
                </a:solidFill>
              </a:rPr>
              <a:t>Runge</a:t>
            </a:r>
            <a:r>
              <a:rPr lang="tr-TR" dirty="0" smtClean="0">
                <a:solidFill>
                  <a:srgbClr val="92D050"/>
                </a:solidFill>
              </a:rPr>
              <a:t>-Kutta </a:t>
            </a:r>
            <a:r>
              <a:rPr lang="tr-TR" dirty="0">
                <a:solidFill>
                  <a:srgbClr val="92D050"/>
                </a:solidFill>
              </a:rPr>
              <a:t>(veya RK) </a:t>
            </a:r>
            <a:endParaRPr lang="tr-TR" dirty="0" smtClean="0">
              <a:solidFill>
                <a:srgbClr val="92D050"/>
              </a:solidFill>
            </a:endParaRPr>
          </a:p>
          <a:p>
            <a:pPr lvl="1"/>
            <a:r>
              <a:rPr lang="tr-TR" dirty="0" smtClean="0">
                <a:solidFill>
                  <a:srgbClr val="92D050"/>
                </a:solidFill>
              </a:rPr>
              <a:t>Adım </a:t>
            </a:r>
            <a:r>
              <a:rPr lang="tr-TR" dirty="0">
                <a:solidFill>
                  <a:srgbClr val="92D050"/>
                </a:solidFill>
              </a:rPr>
              <a:t>büyüklüğünü otomatik olarak ayarlayan </a:t>
            </a:r>
            <a:r>
              <a:rPr lang="tr-TR" dirty="0" smtClean="0">
                <a:solidFill>
                  <a:srgbClr val="92D050"/>
                </a:solidFill>
              </a:rPr>
              <a:t>uyarlanmış RK yöntemi</a:t>
            </a:r>
            <a:endParaRPr lang="tr-TR" dirty="0">
              <a:solidFill>
                <a:srgbClr val="92D050"/>
              </a:solidFill>
            </a:endParaRPr>
          </a:p>
          <a:p>
            <a:r>
              <a:rPr lang="tr-TR" i="1" dirty="0" smtClean="0">
                <a:solidFill>
                  <a:srgbClr val="92D050"/>
                </a:solidFill>
              </a:rPr>
              <a:t>Çok </a:t>
            </a:r>
            <a:r>
              <a:rPr lang="tr-TR" i="1" dirty="0">
                <a:solidFill>
                  <a:srgbClr val="92D050"/>
                </a:solidFill>
              </a:rPr>
              <a:t>adımlı yöntemler </a:t>
            </a:r>
            <a:r>
              <a:rPr lang="tr-TR" dirty="0">
                <a:solidFill>
                  <a:srgbClr val="92D050"/>
                </a:solidFill>
              </a:rPr>
              <a:t>ise, i’dekilerden başka ek y değerlerini de gerektirmektedir. Katı </a:t>
            </a:r>
            <a:r>
              <a:rPr lang="tr-TR" dirty="0" err="1" smtClean="0">
                <a:solidFill>
                  <a:srgbClr val="92D050"/>
                </a:solidFill>
              </a:rPr>
              <a:t>ADD’lerin</a:t>
            </a:r>
            <a:r>
              <a:rPr lang="tr-TR" dirty="0" smtClean="0">
                <a:solidFill>
                  <a:srgbClr val="92D050"/>
                </a:solidFill>
              </a:rPr>
              <a:t> çözümünde </a:t>
            </a:r>
            <a:r>
              <a:rPr lang="tr-TR" dirty="0">
                <a:solidFill>
                  <a:srgbClr val="92D050"/>
                </a:solidFill>
              </a:rPr>
              <a:t>kullanılırlar. </a:t>
            </a:r>
            <a:endParaRPr lang="tr-TR" dirty="0" smtClean="0">
              <a:solidFill>
                <a:srgbClr val="92D050"/>
              </a:solidFill>
            </a:endParaRPr>
          </a:p>
          <a:p>
            <a:r>
              <a:rPr lang="tr-TR" dirty="0" smtClean="0">
                <a:solidFill>
                  <a:srgbClr val="FF0000"/>
                </a:solidFill>
              </a:rPr>
              <a:t>Katı </a:t>
            </a:r>
            <a:r>
              <a:rPr lang="tr-TR" dirty="0" err="1">
                <a:solidFill>
                  <a:srgbClr val="FF0000"/>
                </a:solidFill>
              </a:rPr>
              <a:t>ADD’ler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/>
              <a:t>hem tek hem de sistem halinde olan </a:t>
            </a:r>
            <a:r>
              <a:rPr lang="tr-TR" dirty="0" err="1"/>
              <a:t>ADD’lerdir</a:t>
            </a:r>
            <a:r>
              <a:rPr lang="tr-TR" dirty="0"/>
              <a:t> ve çözümleri için </a:t>
            </a:r>
            <a:r>
              <a:rPr lang="tr-TR" i="1" dirty="0">
                <a:solidFill>
                  <a:srgbClr val="FF0000"/>
                </a:solidFill>
              </a:rPr>
              <a:t>hem hızlı hem de yavaş bileşenler </a:t>
            </a:r>
            <a:r>
              <a:rPr lang="tr-TR" dirty="0"/>
              <a:t>vardır. </a:t>
            </a:r>
            <a:endParaRPr lang="tr-TR" dirty="0" smtClean="0"/>
          </a:p>
          <a:p>
            <a:pPr lvl="1"/>
            <a:r>
              <a:rPr lang="tr-TR" dirty="0" smtClean="0"/>
              <a:t>Kendiliğinden </a:t>
            </a:r>
            <a:r>
              <a:rPr lang="tr-TR" dirty="0"/>
              <a:t>Başlamayan </a:t>
            </a:r>
            <a:r>
              <a:rPr lang="tr-TR" dirty="0" err="1"/>
              <a:t>Heun</a:t>
            </a:r>
            <a:r>
              <a:rPr lang="tr-TR" dirty="0"/>
              <a:t> </a:t>
            </a:r>
            <a:r>
              <a:rPr lang="tr-TR" dirty="0" smtClean="0"/>
              <a:t>Yöntemi</a:t>
            </a:r>
            <a:endParaRPr lang="tr-TR" dirty="0"/>
          </a:p>
          <a:p>
            <a:r>
              <a:rPr lang="tr-TR" sz="2400" dirty="0" smtClean="0"/>
              <a:t>Ardından, </a:t>
            </a:r>
            <a:r>
              <a:rPr lang="tr-TR" sz="2400" i="1" dirty="0">
                <a:solidFill>
                  <a:srgbClr val="FF0000"/>
                </a:solidFill>
              </a:rPr>
              <a:t>sınır-değer</a:t>
            </a:r>
            <a:r>
              <a:rPr lang="tr-TR" sz="2400" dirty="0"/>
              <a:t> ve </a:t>
            </a:r>
            <a:r>
              <a:rPr lang="tr-TR" sz="2400" i="1" dirty="0" err="1">
                <a:solidFill>
                  <a:srgbClr val="FF0000"/>
                </a:solidFill>
              </a:rPr>
              <a:t>özdeğer</a:t>
            </a:r>
            <a:r>
              <a:rPr lang="tr-TR" sz="2400" i="1" dirty="0">
                <a:solidFill>
                  <a:srgbClr val="FF0000"/>
                </a:solidFill>
              </a:rPr>
              <a:t> problemlerini </a:t>
            </a:r>
            <a:r>
              <a:rPr lang="tr-TR" sz="2400" dirty="0"/>
              <a:t>tartışacağız. İlki </a:t>
            </a:r>
            <a:r>
              <a:rPr lang="tr-TR" sz="2400" dirty="0" smtClean="0"/>
              <a:t>için </a:t>
            </a:r>
            <a:r>
              <a:rPr lang="tr-TR" i="1" dirty="0" smtClean="0">
                <a:solidFill>
                  <a:srgbClr val="FF0000"/>
                </a:solidFill>
              </a:rPr>
              <a:t>tahmin</a:t>
            </a:r>
            <a:r>
              <a:rPr lang="tr-TR" dirty="0" smtClean="0"/>
              <a:t> </a:t>
            </a:r>
            <a:r>
              <a:rPr lang="tr-TR" dirty="0"/>
              <a:t>ve </a:t>
            </a:r>
            <a:r>
              <a:rPr lang="tr-TR" i="1" dirty="0">
                <a:solidFill>
                  <a:srgbClr val="FF0000"/>
                </a:solidFill>
              </a:rPr>
              <a:t>sonlu fark yöntemleri</a:t>
            </a:r>
            <a:r>
              <a:rPr lang="tr-TR" dirty="0"/>
              <a:t>nin her ikisini de tanıtacağız. İkincisi için</a:t>
            </a:r>
            <a:r>
              <a:rPr lang="tr-TR" dirty="0" smtClean="0"/>
              <a:t>: </a:t>
            </a:r>
            <a:r>
              <a:rPr lang="tr-TR" i="1" dirty="0" err="1" smtClean="0">
                <a:solidFill>
                  <a:srgbClr val="FF0000"/>
                </a:solidFill>
              </a:rPr>
              <a:t>polinom</a:t>
            </a:r>
            <a:r>
              <a:rPr lang="tr-TR" dirty="0" smtClean="0"/>
              <a:t> </a:t>
            </a:r>
            <a:r>
              <a:rPr lang="tr-TR" dirty="0"/>
              <a:t>ve </a:t>
            </a:r>
            <a:r>
              <a:rPr lang="tr-TR" i="1" dirty="0">
                <a:solidFill>
                  <a:srgbClr val="FF0000"/>
                </a:solidFill>
              </a:rPr>
              <a:t>üslü yöntemler </a:t>
            </a:r>
            <a:r>
              <a:rPr lang="tr-TR" dirty="0"/>
              <a:t>dahil olmak üzere farklı yaklaşımları tartışacağız. </a:t>
            </a:r>
          </a:p>
          <a:p>
            <a:r>
              <a:rPr lang="tr-TR" dirty="0"/>
              <a:t>Son olarak bu </a:t>
            </a:r>
            <a:r>
              <a:rPr lang="tr-TR" dirty="0" smtClean="0"/>
              <a:t>derste, </a:t>
            </a:r>
            <a:r>
              <a:rPr lang="tr-TR" dirty="0" err="1"/>
              <a:t>ADD’lerin</a:t>
            </a:r>
            <a:r>
              <a:rPr lang="tr-TR" dirty="0"/>
              <a:t> ve </a:t>
            </a:r>
            <a:r>
              <a:rPr lang="tr-TR" dirty="0" err="1"/>
              <a:t>özdeğerlerin</a:t>
            </a:r>
            <a:r>
              <a:rPr lang="tr-TR" dirty="0"/>
              <a:t> çözümünde </a:t>
            </a:r>
            <a:r>
              <a:rPr lang="tr-TR" dirty="0" err="1"/>
              <a:t>matlab</a:t>
            </a:r>
            <a:r>
              <a:rPr lang="tr-TR" dirty="0"/>
              <a:t> uygulamalarından bahsedeceğiz</a:t>
            </a:r>
          </a:p>
          <a:p>
            <a:r>
              <a:rPr lang="tr-TR" dirty="0"/>
              <a:t>Mühendislik uygulamaları ile ilgili örnekler çözeceğiz. </a:t>
            </a:r>
          </a:p>
        </p:txBody>
      </p:sp>
    </p:spTree>
    <p:extLst>
      <p:ext uri="{BB962C8B-B14F-4D97-AF65-F5344CB8AC3E}">
        <p14:creationId xmlns:p14="http://schemas.microsoft.com/office/powerpoint/2010/main" val="1765471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Özdeğer</a:t>
            </a:r>
            <a:r>
              <a:rPr lang="tr-TR" dirty="0" smtClean="0"/>
              <a:t> Problemleri</a:t>
            </a: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={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tr-TR" dirty="0" smtClean="0"/>
              </a:p>
              <a:p>
                <a:pPr marL="109728" indent="0">
                  <a:buNone/>
                </a:pPr>
                <a:r>
                  <a:rPr lang="tr-TR" dirty="0" smtClean="0"/>
                  <a:t>Probleminde </a:t>
                </a:r>
                <a14:m>
                  <m:oMath xmlns:m="http://schemas.openxmlformats.org/officeDocument/2006/math">
                    <m:r>
                      <a:rPr lang="tr-TR" i="1" dirty="0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tr-TR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tr-TR" i="1" dirty="0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tr-TR" dirty="0" smtClean="0"/>
                  <a:t> tekil değilse problemi sağlayan tek bir </a:t>
                </a:r>
                <a14:m>
                  <m:oMath xmlns:m="http://schemas.openxmlformats.org/officeDocument/2006/math">
                    <m:r>
                      <a:rPr lang="tr-TR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tr-TR" dirty="0" smtClean="0"/>
                  <a:t> değeri bulunabilmekte idi.</a:t>
                </a:r>
              </a:p>
              <a:p>
                <a:pPr marL="109728" indent="0">
                  <a:buNone/>
                </a:pPr>
                <a:r>
                  <a:rPr lang="tr-TR" dirty="0" smtClean="0"/>
                  <a:t>Oysa 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tr-TR" dirty="0" smtClean="0"/>
              </a:p>
              <a:p>
                <a:pPr marL="109728" indent="0">
                  <a:buNone/>
                </a:pPr>
                <a:r>
                  <a:rPr lang="tr-TR" dirty="0" smtClean="0"/>
                  <a:t>Probleminde, birden fazla çözüm olabilir. Bu tip denklemlerin çözümünde </a:t>
                </a:r>
                <a:r>
                  <a:rPr lang="tr-TR" dirty="0" err="1" smtClean="0"/>
                  <a:t>özdeğerlerden</a:t>
                </a:r>
                <a:r>
                  <a:rPr lang="tr-TR" dirty="0" smtClean="0"/>
                  <a:t> yararlanırız.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tr-TR" dirty="0"/>
              </a:p>
              <a:p>
                <a:pPr marL="109728" indent="0">
                  <a:buNone/>
                </a:pPr>
                <a:endParaRPr lang="tr-TR" dirty="0"/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69894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09600" y="474133"/>
            <a:ext cx="10972800" cy="491067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Örnek</a:t>
            </a: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İçerik Yer Tutucusu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711199" y="1038692"/>
                <a:ext cx="5926667" cy="5667041"/>
              </a:xfrm>
            </p:spPr>
            <p:txBody>
              <a:bodyPr/>
              <a:lstStyle/>
              <a:p>
                <a:pPr marL="109728" indent="0">
                  <a:buNone/>
                </a:pPr>
                <a:r>
                  <a:rPr lang="tr-TR" dirty="0" smtClean="0"/>
                  <a:t>Yay kuvveti etkisi ile salınan kütlelerin dinamik denklemleri çıkarılıp gerekli düzenlemeler yapılırsa aşağıdaki </a:t>
                </a:r>
                <a:r>
                  <a:rPr lang="tr-TR" dirty="0" err="1" smtClean="0"/>
                  <a:t>difarensiyel</a:t>
                </a:r>
                <a:r>
                  <a:rPr lang="tr-TR" dirty="0" smtClean="0"/>
                  <a:t> denklemler elde edilir.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f>
                        <m:fPr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b>
                            <m:sSubPr>
                              <m:ctrlP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𝑘</m:t>
                      </m:r>
                      <m:d>
                        <m:dPr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  <m:sSub>
                            <m:sSubPr>
                              <m:ctrlP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tr-TR" dirty="0" smtClean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f>
                        <m:f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tr-TR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𝑘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tr-TR" dirty="0" smtClean="0"/>
              </a:p>
              <a:p>
                <a:pPr marL="109728" indent="0">
                  <a:buNone/>
                </a:pPr>
                <a:r>
                  <a:rPr lang="tr-TR" dirty="0" smtClean="0"/>
                  <a:t>Titreşim kuramından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tr-TR" b="0" i="0" smtClean="0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𝜔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tr-TR" dirty="0" smtClean="0"/>
              </a:p>
              <a:p>
                <a:pPr marL="109728" indent="0">
                  <a:buNone/>
                </a:pPr>
                <a14:m>
                  <m:oMath xmlns:m="http://schemas.openxmlformats.org/officeDocument/2006/math">
                    <m:r>
                      <a:rPr lang="tr-TR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tr-TR" dirty="0" smtClean="0"/>
                  <a:t> genlik, </a:t>
                </a:r>
                <a14:m>
                  <m:oMath xmlns:m="http://schemas.openxmlformats.org/officeDocument/2006/math">
                    <m:r>
                      <a:rPr lang="tr-TR" i="1" dirty="0" smtClean="0">
                        <a:latin typeface="Cambria Math" panose="02040503050406030204" pitchFamily="18" charset="0"/>
                      </a:rPr>
                      <m:t>𝜔</m:t>
                    </m:r>
                    <m:r>
                      <a:rPr lang="tr-TR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tr-TR" dirty="0" smtClean="0"/>
                  <a:t>frekans.</a:t>
                </a:r>
                <a:endParaRPr lang="tr-TR" dirty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′′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sSup>
                        <m:sSupPr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tr-TR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𝜔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tr-TR" dirty="0"/>
              </a:p>
              <a:p>
                <a:pPr marL="109728" indent="0">
                  <a:buNone/>
                </a:pPr>
                <a:r>
                  <a:rPr lang="tr-TR" dirty="0" smtClean="0"/>
                  <a:t>Böylece aşağıdaki denklem sistemi oluşur.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tr-T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tr-TR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tr-T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tr-TR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p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sSub>
                        <m:sSubPr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sSub>
                            <m:sSubPr>
                              <m:ctrlP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tr-TR" b="0" dirty="0" smtClean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tr-T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tr-TR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p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tr-TR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tr-TR" dirty="0"/>
              </a:p>
              <a:p>
                <a:pPr marL="109728" indent="0">
                  <a:buNone/>
                </a:pPr>
                <a:endParaRPr lang="tr-TR" dirty="0"/>
              </a:p>
            </p:txBody>
          </p:sp>
        </mc:Choice>
        <mc:Fallback xmlns="">
          <p:sp>
            <p:nvSpPr>
              <p:cNvPr id="4" name="İçerik Yer Tutucusu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711199" y="1038692"/>
                <a:ext cx="5926667" cy="5667041"/>
              </a:xfrm>
              <a:blipFill rotWithShape="0">
                <a:blip r:embed="rId2"/>
                <a:stretch>
                  <a:fillRect t="-53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İçerik Yer Tutucusu 5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703847" y="651929"/>
            <a:ext cx="4705657" cy="2640394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03846" y="3404927"/>
            <a:ext cx="4705657" cy="3300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18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09600" y="474133"/>
            <a:ext cx="10972800" cy="491067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Örnek</a:t>
            </a: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İçerik Yer Tutucusu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711199" y="1038692"/>
                <a:ext cx="5926667" cy="5667041"/>
              </a:xfrm>
            </p:spPr>
            <p:txBody>
              <a:bodyPr/>
              <a:lstStyle/>
              <a:p>
                <a:pPr marL="109728" indent="0">
                  <a:buNone/>
                </a:pPr>
                <a:r>
                  <a:rPr lang="tr-TR" dirty="0" smtClean="0"/>
                  <a:t>Aşağıdaki denklem sistemini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tr-TR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tr-TR" i="1" dirty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tr-TR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tr-TR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tr-TR" i="1" dirty="0" smtClean="0">
                        <a:latin typeface="Cambria Math" panose="02040503050406030204" pitchFamily="18" charset="0"/>
                      </a:rPr>
                      <m:t>=40 </m:t>
                    </m:r>
                    <m:r>
                      <a:rPr lang="tr-TR" i="1" dirty="0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tr-TR" dirty="0" smtClean="0"/>
                  <a:t> ve </a:t>
                </a:r>
                <a14:m>
                  <m:oMath xmlns:m="http://schemas.openxmlformats.org/officeDocument/2006/math">
                    <m:r>
                      <a:rPr lang="tr-TR" i="1" dirty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tr-TR" i="1" dirty="0">
                        <a:latin typeface="Cambria Math" panose="02040503050406030204" pitchFamily="18" charset="0"/>
                      </a:rPr>
                      <m:t>=200 </m:t>
                    </m:r>
                    <m:r>
                      <a:rPr lang="tr-TR" i="1" dirty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tr-TR" i="1" dirty="0">
                        <a:latin typeface="Cambria Math" panose="02040503050406030204" pitchFamily="18" charset="0"/>
                      </a:rPr>
                      <m:t>/</m:t>
                    </m:r>
                    <m:r>
                      <a:rPr lang="tr-TR" i="1" dirty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tr-TR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tr-TR" dirty="0" smtClean="0"/>
                  <a:t>için çözelim.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tr-T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tr-TR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tr-T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tr-TR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p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sSub>
                        <m:sSubPr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sSub>
                            <m:sSubPr>
                              <m:ctrlP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tr-TR" b="0" dirty="0" smtClean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tr-T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tr-TR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p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tr-TR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tr-TR" dirty="0" smtClean="0"/>
              </a:p>
              <a:p>
                <a:pPr marL="109728" indent="0">
                  <a:buNone/>
                </a:pPr>
                <a:r>
                  <a:rPr lang="tr-TR" dirty="0" smtClean="0"/>
                  <a:t>Çözüm: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tr-T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tr-T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0−</m:t>
                                </m:r>
                                <m:sSup>
                                  <m:sSup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𝜔</m:t>
                                    </m:r>
                                  </m:e>
                                  <m:sup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  <m:e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e>
                            </m:mr>
                            <m:mr>
                              <m:e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e>
                              <m:e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−(</m:t>
                                </m:r>
                                <m:r>
                                  <m:rPr>
                                    <m:brk m:alnAt="7"/>
                                  </m:rPr>
                                  <a:rPr lang="tr-T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0−</m:t>
                                </m:r>
                                <m:sSup>
                                  <m:sSup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𝜔</m:t>
                                    </m:r>
                                  </m:e>
                                  <m:sup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tr-T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tr-TR" dirty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tr-TR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p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−20</m:t>
                      </m:r>
                      <m:sSup>
                        <m:sSup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+75=0</m:t>
                      </m:r>
                    </m:oMath>
                  </m:oMathPara>
                </a14:m>
                <a:endParaRPr lang="tr-TR" dirty="0" smtClean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=15 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𝑣𝑒</m:t>
                      </m:r>
                      <m:sSup>
                        <m:sSup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=5⟹</m:t>
                      </m:r>
                    </m:oMath>
                  </m:oMathPara>
                </a14:m>
                <a:endParaRPr lang="tr-TR" b="0" i="1" dirty="0" smtClean="0">
                  <a:latin typeface="Cambria Math" panose="02040503050406030204" pitchFamily="18" charset="0"/>
                </a:endParaRP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𝜔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=3.873 </m:t>
                      </m:r>
                      <m:sSup>
                        <m:sSupPr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𝐵𝑖𝑟𝑖𝑛𝑐𝑖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𝑚𝑜𝑑𝑒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) ;</m:t>
                      </m:r>
                    </m:oMath>
                  </m:oMathPara>
                </a14:m>
                <a:endParaRPr lang="tr-TR" b="0" i="1" dirty="0" smtClean="0">
                  <a:latin typeface="Cambria Math" panose="02040503050406030204" pitchFamily="18" charset="0"/>
                </a:endParaRP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𝜔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=2.236 </m:t>
                      </m:r>
                      <m:sSup>
                        <m:sSupPr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İ</m:t>
                          </m:r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𝑘𝑖𝑛𝑐𝑖</m:t>
                          </m:r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𝑚𝑜𝑑𝑒</m:t>
                          </m:r>
                        </m:e>
                      </m:d>
                    </m:oMath>
                  </m:oMathPara>
                </a14:m>
                <a:endParaRPr lang="tr-TR" b="0" dirty="0" smtClean="0"/>
              </a:p>
              <a:p>
                <a:pPr marL="109728" indent="0">
                  <a:buNone/>
                </a:pPr>
                <a:r>
                  <a:rPr lang="tr-TR" dirty="0" smtClean="0"/>
                  <a:t>Birinci </a:t>
                </a:r>
                <a:r>
                  <a:rPr lang="tr-TR" dirty="0" err="1" smtClean="0"/>
                  <a:t>mode</a:t>
                </a:r>
                <a:r>
                  <a:rPr lang="tr-TR" dirty="0" smtClean="0"/>
                  <a:t> için çözüm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tr-TR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tr-T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𝑣𝑒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tr-T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tr-TR" b="0" i="1" smtClean="0">
                        <a:latin typeface="Cambria Math" panose="02040503050406030204" pitchFamily="18" charset="0"/>
                      </a:rPr>
                      <m:t>=1.62 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tr-TR" dirty="0" smtClean="0"/>
              </a:p>
              <a:p>
                <a:pPr marL="109728" indent="0">
                  <a:buNone/>
                </a:pPr>
                <a:r>
                  <a:rPr lang="tr-TR" dirty="0" smtClean="0"/>
                  <a:t>İkinci </a:t>
                </a:r>
                <a:r>
                  <a:rPr lang="tr-TR" dirty="0" err="1"/>
                  <a:t>mode</a:t>
                </a:r>
                <a:r>
                  <a:rPr lang="tr-TR" dirty="0"/>
                  <a:t> için çözüm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tr-TR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tr-TR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𝑣𝑒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tr-TR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2.81 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tr-TR" dirty="0"/>
              </a:p>
            </p:txBody>
          </p:sp>
        </mc:Choice>
        <mc:Fallback xmlns="">
          <p:sp>
            <p:nvSpPr>
              <p:cNvPr id="4" name="İçerik Yer Tutucusu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711199" y="1038692"/>
                <a:ext cx="5926667" cy="5667041"/>
              </a:xfrm>
              <a:blipFill rotWithShape="0">
                <a:blip r:embed="rId2"/>
                <a:stretch>
                  <a:fillRect t="-53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İçerik Yer Tutucusu 5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703847" y="651929"/>
            <a:ext cx="4705657" cy="2640394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03846" y="3404927"/>
            <a:ext cx="4705657" cy="3300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912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Katılık ve Çok Adımlı Yöntemler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1"/>
                </a:solidFill>
              </a:rPr>
              <a:t>Katı (</a:t>
            </a:r>
            <a:r>
              <a:rPr lang="tr-TR" dirty="0" err="1" smtClean="0">
                <a:solidFill>
                  <a:schemeClr val="tx1"/>
                </a:solidFill>
              </a:rPr>
              <a:t>Stiff</a:t>
            </a:r>
            <a:r>
              <a:rPr lang="tr-TR" dirty="0" smtClean="0">
                <a:solidFill>
                  <a:schemeClr val="tx1"/>
                </a:solidFill>
              </a:rPr>
              <a:t>) </a:t>
            </a:r>
            <a:r>
              <a:rPr lang="tr-TR" dirty="0" err="1" smtClean="0">
                <a:solidFill>
                  <a:schemeClr val="tx1"/>
                </a:solidFill>
              </a:rPr>
              <a:t>ADD’ler</a:t>
            </a:r>
            <a:r>
              <a:rPr lang="tr-TR" dirty="0" smtClean="0">
                <a:solidFill>
                  <a:schemeClr val="tx1"/>
                </a:solidFill>
              </a:rPr>
              <a:t> hızlı ve yavaş</a:t>
            </a:r>
            <a:r>
              <a:rPr lang="tr-TR" dirty="0">
                <a:solidFill>
                  <a:schemeClr val="tx1"/>
                </a:solidFill>
              </a:rPr>
              <a:t> </a:t>
            </a:r>
            <a:r>
              <a:rPr lang="tr-TR" dirty="0" smtClean="0">
                <a:solidFill>
                  <a:schemeClr val="tx1"/>
                </a:solidFill>
              </a:rPr>
              <a:t>değişen bileşenlere sahiptirler.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Genellikle, hızlı değişen bileşenler çok kısa süreli ve geçici olup hızla ortadan kaybolurlar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Ardından çözümde yavaş değişkenler egemen olur.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Hızlı değişen bileşenler sadece çok kısa süreli görünse bile, tüm çözüm için zaman adımını etkileyebilir. 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1213" y="3334536"/>
            <a:ext cx="5099521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841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Katılık</a:t>
            </a: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109728" indent="0">
                  <a:buNone/>
                </a:pPr>
                <a:r>
                  <a:rPr lang="tr-TR" dirty="0" smtClean="0"/>
                  <a:t>Örnek üzerinden açıklamak daha kolay olabilir,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=−1000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+3000−2000</m:t>
                      </m:r>
                      <m:sSup>
                        <m:sSupPr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tr-TR" b="0" dirty="0" smtClean="0"/>
              </a:p>
              <a:p>
                <a:pPr marL="109728" indent="0">
                  <a:buNone/>
                </a:pPr>
                <a:r>
                  <a:rPr lang="tr-TR" dirty="0" smtClean="0"/>
                  <a:t>Eğer </a:t>
                </a:r>
                <a14:m>
                  <m:oMath xmlns:m="http://schemas.openxmlformats.org/officeDocument/2006/math">
                    <m:r>
                      <a:rPr lang="tr-TR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tr-TR" i="1" dirty="0" smtClean="0">
                        <a:latin typeface="Cambria Math" panose="02040503050406030204" pitchFamily="18" charset="0"/>
                      </a:rPr>
                      <m:t>(0)=0 </m:t>
                    </m:r>
                  </m:oMath>
                </a14:m>
                <a:r>
                  <a:rPr lang="tr-TR" dirty="0" smtClean="0"/>
                  <a:t>ise analitik çözüm;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=3−</m:t>
                      </m:r>
                      <m:limLow>
                        <m:limLowPr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0.998</m:t>
                              </m:r>
                              <m:sSup>
                                <m:sSupPr>
                                  <m:ctrlPr>
                                    <a:rPr lang="tr-TR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−1000</m:t>
                                  </m:r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</m:e>
                          </m:groupChr>
                        </m:e>
                        <m:lim>
                          <m:eqArr>
                            <m:eqArrPr>
                              <m:ctrlP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sSup>
                                <m:sSupPr>
                                  <m:ctrlPr>
                                    <a:rPr lang="tr-T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tr-TR" b="0" i="1" smtClean="0">
                                      <a:latin typeface="Cambria Math" panose="02040503050406030204" pitchFamily="18" charset="0"/>
                                    </a:rPr>
                                    <m:t>0.005</m:t>
                                  </m:r>
                                </m:e>
                                <m:sup>
                                  <m:r>
                                    <a:rPr lang="tr-TR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𝑘𝑎𝑑𝑎𝑟</m:t>
                              </m:r>
                            </m:e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𝑒𝑡𝑘𝑖𝑙𝑖</m:t>
                              </m:r>
                            </m:e>
                          </m:eqArr>
                        </m:lim>
                      </m:limLow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−2.002</m:t>
                      </m:r>
                      <m:sSup>
                        <m:sSupPr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tr-TR" dirty="0" smtClean="0"/>
              </a:p>
              <a:p>
                <a:pPr marL="109728" indent="0">
                  <a:buNone/>
                </a:pPr>
                <a:r>
                  <a:rPr lang="tr-TR" dirty="0" smtClean="0"/>
                  <a:t>Sonrasında denklem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=3−2.002</m:t>
                      </m:r>
                      <m:sSup>
                        <m:sSup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tr-TR" dirty="0" smtClean="0"/>
              </a:p>
              <a:p>
                <a:pPr marL="109728" indent="0">
                  <a:buNone/>
                </a:pPr>
                <a:r>
                  <a:rPr lang="tr-TR" dirty="0" smtClean="0"/>
                  <a:t>Gibi davranmaya başlar çünkü ortadaki terimin değeri sıfıra yaklaşmıştır. Bu problemde çözümün kararlılığı için gerekli adım büyüklüğünün ne olması gerektiğinin anlaşılması açısından analitik çözüme başvurabiliriz. Denklemin homojen kısmına bakacak olursak.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tr-TR" i="1">
                          <a:latin typeface="Cambria Math" panose="02040503050406030204" pitchFamily="18" charset="0"/>
                        </a:rPr>
                        <m:t>=−1000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⟹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p>
                        <m:sSupPr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𝑎𝑡</m:t>
                          </m:r>
                        </m:sup>
                      </m:sSup>
                    </m:oMath>
                  </m:oMathPara>
                </a14:m>
                <a:endParaRPr lang="tr-TR" dirty="0" smtClean="0"/>
              </a:p>
              <a:p>
                <a:pPr marL="109728" indent="0">
                  <a:buNone/>
                </a:pPr>
                <a:r>
                  <a:rPr lang="tr-TR" dirty="0" smtClean="0"/>
                  <a:t>Çözüm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tr-TR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tr-TR" dirty="0" smtClean="0"/>
                  <a:t>’da başlar ve asimptotik olarak sıfıra yaklaşır.  </a:t>
                </a:r>
                <a:endParaRPr lang="tr-TR" dirty="0"/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1586" r="-1389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9242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Katılık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tr-TR" dirty="0" smtClean="0"/>
              <a:t>Problemi sayısal olarak çözmek için </a:t>
            </a:r>
          </a:p>
          <a:p>
            <a:r>
              <a:rPr lang="tr-TR" dirty="0" smtClean="0"/>
              <a:t>Yeterince küçük adım seçmek problemi çözer; aksi halde çözüm kararsız olur.</a:t>
            </a:r>
          </a:p>
          <a:p>
            <a:r>
              <a:rPr lang="tr-TR" dirty="0" smtClean="0"/>
              <a:t>Problemin belirli bölgesinde, küçük adım daha sonra büyük adım seçmek sistemi kararsız yapabilir, iyi bir çözüm önerisi değildir.</a:t>
            </a:r>
          </a:p>
          <a:p>
            <a:pPr marL="109728" indent="0">
              <a:buNone/>
            </a:pPr>
            <a:r>
              <a:rPr lang="tr-TR" dirty="0" smtClean="0"/>
              <a:t>Bu tür problemlerin çözümü için farklı yöntemler geliştirilmiştir.</a:t>
            </a:r>
          </a:p>
          <a:p>
            <a:r>
              <a:rPr lang="tr-TR" dirty="0" smtClean="0"/>
              <a:t>Kapalı </a:t>
            </a:r>
            <a:r>
              <a:rPr lang="tr-TR" dirty="0" err="1" smtClean="0"/>
              <a:t>Euler</a:t>
            </a:r>
            <a:r>
              <a:rPr lang="tr-TR" dirty="0" smtClean="0"/>
              <a:t> Yöntemi</a:t>
            </a:r>
          </a:p>
          <a:p>
            <a:r>
              <a:rPr lang="tr-TR" dirty="0"/>
              <a:t>Kendiliğinden Başlamayan </a:t>
            </a:r>
            <a:r>
              <a:rPr lang="tr-TR" dirty="0" err="1"/>
              <a:t>Heun</a:t>
            </a:r>
            <a:r>
              <a:rPr lang="tr-TR" dirty="0"/>
              <a:t> Yöntemi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94355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Kapalı </a:t>
            </a:r>
            <a:r>
              <a:rPr lang="tr-TR" dirty="0" err="1" smtClean="0"/>
              <a:t>Euler</a:t>
            </a:r>
            <a:r>
              <a:rPr lang="tr-TR" dirty="0" smtClean="0"/>
              <a:t> Yöntemi</a:t>
            </a: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</m:num>
                        <m:den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tr-TR" dirty="0" smtClean="0"/>
              </a:p>
              <a:p>
                <a:pPr marL="109728" indent="0">
                  <a:buNone/>
                </a:pPr>
                <a:r>
                  <a:rPr lang="tr-TR" dirty="0" smtClean="0"/>
                  <a:t>Bu, ifade </a:t>
                </a:r>
                <a:r>
                  <a:rPr lang="tr-TR" i="1" dirty="0" smtClean="0"/>
                  <a:t>geriye doğru </a:t>
                </a:r>
                <a:r>
                  <a:rPr lang="tr-TR" dirty="0" smtClean="0"/>
                  <a:t>veya </a:t>
                </a:r>
                <a:r>
                  <a:rPr lang="tr-TR" i="1" dirty="0" smtClean="0"/>
                  <a:t>kapalı </a:t>
                </a:r>
                <a:r>
                  <a:rPr lang="tr-TR" i="1" dirty="0" err="1" smtClean="0"/>
                  <a:t>Euler</a:t>
                </a:r>
                <a:r>
                  <a:rPr lang="tr-TR" i="1" dirty="0" smtClean="0"/>
                  <a:t> yöntemi</a:t>
                </a:r>
                <a:r>
                  <a:rPr lang="tr-TR" dirty="0" smtClean="0"/>
                  <a:t> diye adlandırılır. Denklemin homojen kısmı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i="1">
                            <a:latin typeface="Cambria Math" panose="020405030504060302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tr-TR" i="1">
                        <a:latin typeface="Cambria Math" panose="02040503050406030204" pitchFamily="18" charset="0"/>
                      </a:rPr>
                      <m:t>=−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𝑎</m:t>
                    </m:r>
                    <m:sSub>
                      <m:sSubPr>
                        <m:ctrlPr>
                          <a:rPr lang="tr-T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tr-TR" dirty="0" smtClean="0"/>
                  <a:t> yukarıda yerine yazılıp denklem düzenlenirse;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tr-TR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𝑎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tr-TR" i="1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tr-TR" dirty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𝑎h</m:t>
                          </m:r>
                        </m:den>
                      </m:f>
                    </m:oMath>
                  </m:oMathPara>
                </a14:m>
                <a:endParaRPr lang="tr-TR" i="1" dirty="0" smtClean="0"/>
              </a:p>
              <a:p>
                <a:pPr marL="109728" indent="0">
                  <a:buNone/>
                </a:pPr>
                <a:r>
                  <a:rPr lang="tr-TR" dirty="0" smtClean="0"/>
                  <a:t>Bu durumda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→∞,|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tr-TR" b="0" i="1" smtClean="0">
                        <a:latin typeface="Cambria Math" panose="02040503050406030204" pitchFamily="18" charset="0"/>
                      </a:rPr>
                      <m:t>|→0</m:t>
                    </m:r>
                  </m:oMath>
                </a14:m>
                <a:endParaRPr lang="tr-TR" i="1" dirty="0" smtClean="0"/>
              </a:p>
              <a:p>
                <a:pPr marL="109728" indent="0">
                  <a:buNone/>
                </a:pPr>
                <a:r>
                  <a:rPr lang="tr-TR" dirty="0" smtClean="0"/>
                  <a:t>Bu nedenle bu yaklaşım </a:t>
                </a:r>
                <a:r>
                  <a:rPr lang="tr-TR" b="1" i="1" dirty="0" err="1" smtClean="0"/>
                  <a:t>koşulşuz</a:t>
                </a:r>
                <a:r>
                  <a:rPr lang="tr-TR" b="1" i="1" dirty="0" smtClean="0"/>
                  <a:t> olarak kararlıdır.</a:t>
                </a:r>
                <a:endParaRPr lang="tr-TR" b="1" i="1" dirty="0"/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r="-16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2693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Örnek</a:t>
            </a: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tr-T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tr-TR" i="1">
                          <a:latin typeface="Cambria Math" panose="02040503050406030204" pitchFamily="18" charset="0"/>
                        </a:rPr>
                        <m:t>=−1000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+3000−2000</m:t>
                      </m:r>
                      <m:sSup>
                        <m:sSup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tr-TR" dirty="0" smtClean="0"/>
              </a:p>
              <a:p>
                <a:pPr marL="109728" indent="0">
                  <a:buNone/>
                </a:pPr>
                <a:r>
                  <a:rPr lang="tr-TR" dirty="0" smtClean="0"/>
                  <a:t>Örneğini </a:t>
                </a:r>
                <a14:m>
                  <m:oMath xmlns:m="http://schemas.openxmlformats.org/officeDocument/2006/math">
                    <m:r>
                      <a:rPr lang="tr-TR" i="1" dirty="0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tr-TR" i="1" dirty="0" smtClean="0">
                        <a:latin typeface="Cambria Math" panose="02040503050406030204" pitchFamily="18" charset="0"/>
                      </a:rPr>
                      <m:t>=0.0005, </m:t>
                    </m:r>
                    <m:r>
                      <a:rPr lang="tr-TR" i="1" dirty="0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tr-TR" i="1" dirty="0" smtClean="0">
                        <a:latin typeface="Cambria Math" panose="02040503050406030204" pitchFamily="18" charset="0"/>
                      </a:rPr>
                      <m:t>=0.002 </m:t>
                    </m:r>
                  </m:oMath>
                </a14:m>
                <a:r>
                  <a:rPr lang="tr-TR" dirty="0" smtClean="0"/>
                  <a:t>ve </a:t>
                </a:r>
                <a14:m>
                  <m:oMath xmlns:m="http://schemas.openxmlformats.org/officeDocument/2006/math">
                    <m:r>
                      <a:rPr lang="tr-TR" i="1" dirty="0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tr-TR" i="1" dirty="0" smtClean="0">
                        <a:latin typeface="Cambria Math" panose="02040503050406030204" pitchFamily="18" charset="0"/>
                      </a:rPr>
                      <m:t>=0.003</m:t>
                    </m:r>
                  </m:oMath>
                </a14:m>
                <a:r>
                  <a:rPr lang="tr-TR" dirty="0" smtClean="0"/>
                  <a:t> olmak üzere tam çözüm, açık çözüm ve kapalı çözüm için inceleyelim. </a:t>
                </a:r>
              </a:p>
              <a:p>
                <a:pPr marL="109728" indent="0">
                  <a:buNone/>
                </a:pPr>
                <a:r>
                  <a:rPr lang="tr-TR" dirty="0" smtClean="0"/>
                  <a:t>Çözüm;</a:t>
                </a:r>
              </a:p>
              <a:p>
                <a:pPr marL="109728" indent="0">
                  <a:buNone/>
                </a:pPr>
                <a:r>
                  <a:rPr lang="tr-TR" dirty="0" smtClean="0"/>
                  <a:t>Tam çözüm;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tr-TR" i="1">
                          <a:latin typeface="Cambria Math" panose="02040503050406030204" pitchFamily="18" charset="0"/>
                        </a:rPr>
                        <m:t>=3−0.998</m:t>
                      </m:r>
                      <m:sSup>
                        <m:sSup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−1000</m:t>
                          </m:r>
                          <m:sSub>
                            <m:sSubPr>
                              <m:ctrlP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sup>
                      </m:sSup>
                      <m:r>
                        <a:rPr lang="tr-TR" i="1">
                          <a:latin typeface="Cambria Math" panose="02040503050406030204" pitchFamily="18" charset="0"/>
                        </a:rPr>
                        <m:t>−2.002</m:t>
                      </m:r>
                      <m:sSup>
                        <m:sSup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sup>
                      </m:sSup>
                    </m:oMath>
                  </m:oMathPara>
                </a14:m>
                <a:endParaRPr lang="tr-TR" dirty="0" smtClean="0"/>
              </a:p>
              <a:p>
                <a:pPr marL="109728" indent="0">
                  <a:buNone/>
                </a:pPr>
                <a:r>
                  <a:rPr lang="tr-TR" dirty="0" smtClean="0"/>
                  <a:t>Açık </a:t>
                </a:r>
                <a:r>
                  <a:rPr lang="tr-TR" dirty="0" err="1" smtClean="0"/>
                  <a:t>Euler</a:t>
                </a:r>
                <a:r>
                  <a:rPr lang="tr-TR" dirty="0" smtClean="0"/>
                  <a:t> Yöntemi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tr-TR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−1000</m:t>
                      </m:r>
                      <m:sSub>
                        <m:sSubPr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tr-TR" i="1">
                          <a:latin typeface="Cambria Math" panose="02040503050406030204" pitchFamily="18" charset="0"/>
                        </a:rPr>
                        <m:t>+3000−2000</m:t>
                      </m:r>
                      <m:sSup>
                        <m:sSup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sup>
                      </m:sSup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tr-TR" dirty="0" smtClean="0"/>
              </a:p>
              <a:p>
                <a:pPr marL="109728" indent="0">
                  <a:buNone/>
                </a:pPr>
                <a:r>
                  <a:rPr lang="tr-TR" dirty="0" smtClean="0"/>
                  <a:t>Kapalı </a:t>
                </a:r>
                <a:r>
                  <a:rPr lang="tr-TR" dirty="0" err="1" smtClean="0"/>
                  <a:t>Euler</a:t>
                </a:r>
                <a:r>
                  <a:rPr lang="tr-TR" dirty="0" smtClean="0"/>
                  <a:t> Yöntemi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tr-TR" i="1">
                          <a:latin typeface="Cambria Math" panose="02040503050406030204" pitchFamily="18" charset="0"/>
                        </a:rPr>
                        <m:t>+(</m:t>
                      </m:r>
                      <m:r>
                        <a:rPr lang="tr-TR" i="1" smtClean="0">
                          <a:latin typeface="Cambria Math" panose="02040503050406030204" pitchFamily="18" charset="0"/>
                        </a:rPr>
                        <m:t>−1000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tr-TR" i="1">
                          <a:latin typeface="Cambria Math" panose="02040503050406030204" pitchFamily="18" charset="0"/>
                        </a:rPr>
                        <m:t>+3000−2000</m:t>
                      </m:r>
                      <m:sSup>
                        <m:sSup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</m:sup>
                      </m:sSup>
                      <m:r>
                        <a:rPr lang="tr-TR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tr-TR" dirty="0" smtClean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3000−2000</m:t>
                              </m:r>
                              <m:sSup>
                                <m:sSupPr>
                                  <m:ctrlPr>
                                    <a:rPr lang="tr-TR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tr-T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tr-TR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tr-TR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  <m:r>
                                        <a:rPr lang="tr-TR" i="1">
                                          <a:latin typeface="Cambria Math" panose="02040503050406030204" pitchFamily="18" charset="0"/>
                                        </a:rPr>
                                        <m:t>+1</m:t>
                                      </m:r>
                                    </m:sub>
                                  </m:sSub>
                                </m:sup>
                              </m:sSup>
                            </m:e>
                          </m:d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h</m:t>
                          </m:r>
                        </m:num>
                        <m:den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1+1000</m:t>
                          </m:r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</m:oMath>
                  </m:oMathPara>
                </a14:m>
                <a:endParaRPr lang="tr-TR" b="0" dirty="0" smtClean="0"/>
              </a:p>
              <a:p>
                <a:pPr marL="109728" indent="0">
                  <a:buNone/>
                </a:pPr>
                <a:endParaRPr lang="tr-TR" dirty="0"/>
              </a:p>
              <a:p>
                <a:pPr marL="109728" indent="0">
                  <a:buNone/>
                </a:pPr>
                <a:endParaRPr lang="tr-TR" dirty="0"/>
              </a:p>
              <a:p>
                <a:pPr marL="109728" indent="0">
                  <a:buNone/>
                </a:pPr>
                <a:endParaRPr lang="tr-TR" dirty="0"/>
              </a:p>
              <a:p>
                <a:pPr marL="109728" indent="0">
                  <a:buNone/>
                </a:pPr>
                <a:endParaRPr lang="tr-TR" dirty="0"/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r="-889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9807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 idx="4294967295"/>
          </p:nvPr>
        </p:nvSpPr>
        <p:spPr>
          <a:xfrm>
            <a:off x="0" y="620713"/>
            <a:ext cx="10972800" cy="506412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Örnek Çözüm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27125"/>
            <a:ext cx="5008501" cy="3752000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4248" y="3003125"/>
            <a:ext cx="5008501" cy="3752000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53016" y="1127125"/>
            <a:ext cx="5008501" cy="37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52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Çok Adımlı Yöntemler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Adımlı yöntemler, sadece bir sonraki değeri tahmin etmek i.in içinde bulunulan adımın bilgisini kullanmaktadır.</a:t>
            </a:r>
          </a:p>
          <a:p>
            <a:r>
              <a:rPr lang="tr-TR" dirty="0" smtClean="0"/>
              <a:t>Çok adımlı yöntemler ise daha önce türetilmiş olan </a:t>
            </a:r>
            <a:r>
              <a:rPr lang="tr-TR" dirty="0" err="1" smtClean="0"/>
              <a:t>bilgiyide</a:t>
            </a:r>
            <a:r>
              <a:rPr lang="tr-TR" dirty="0" smtClean="0"/>
              <a:t> kullanarak daha iyi tahmin yaparlar. </a:t>
            </a:r>
          </a:p>
          <a:p>
            <a:r>
              <a:rPr lang="tr-TR" dirty="0" smtClean="0"/>
              <a:t>Örneğin «Kendiliğinden başlamayan </a:t>
            </a:r>
            <a:r>
              <a:rPr lang="tr-TR" dirty="0" err="1" smtClean="0"/>
              <a:t>Heun</a:t>
            </a:r>
            <a:r>
              <a:rPr lang="tr-TR" dirty="0" smtClean="0"/>
              <a:t>» yöntemi hem içinde bulunulan adımı hem de ondan bir önceki adımı kullanarak tahmin yapar.</a:t>
            </a:r>
          </a:p>
          <a:p>
            <a:r>
              <a:rPr lang="tr-TR" dirty="0" smtClean="0"/>
              <a:t>Bu konuda geliştirilmiş bir dizi yöntem vardır, ancak gerekli olduğunda başvurmak üzere varlıklarını bilmemiz yeterlidir.</a:t>
            </a:r>
          </a:p>
          <a:p>
            <a:r>
              <a:rPr lang="tr-TR" dirty="0" smtClean="0"/>
              <a:t>Gerekli adım uzunluğunu doğru belirlemek bilgisayarların bu denli hızlı olmadığı zamanlarda önemli bir konu iken bugün pratikte seçilen adım uzunluğunu yarıya bölerek ve/veya ikiye katlayarak denemeler yapıp sonuçları gözlemlemek yeterli olmaktadır.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29938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ğitim sunusu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225310_TF03460604" id="{B907DBB3-4E67-4415-ADAE-0DCAA6E8B6F3}" vid="{1830F63D-7166-45C8-9B0B-CAE90AE85AA8}"/>
    </a:ext>
  </a:extLst>
</a:theme>
</file>

<file path=ppt/theme/theme2.xml><?xml version="1.0" encoding="utf-8"?>
<a:theme xmlns:a="http://schemas.openxmlformats.org/drawingml/2006/main" name="Ofis Teması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is Teması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Eğitim sunusu</Template>
  <TotalTime>7669</TotalTime>
  <Words>545</Words>
  <Application>Microsoft Office PowerPoint</Application>
  <PresentationFormat>Widescreen</PresentationFormat>
  <Paragraphs>168</Paragraphs>
  <Slides>22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Calibri</vt:lpstr>
      <vt:lpstr>Cambria</vt:lpstr>
      <vt:lpstr>Cambria Math</vt:lpstr>
      <vt:lpstr>Georgia</vt:lpstr>
      <vt:lpstr>Wingdings 2</vt:lpstr>
      <vt:lpstr>Eğitim sunusu</vt:lpstr>
      <vt:lpstr>Çalışma Sayfası</vt:lpstr>
      <vt:lpstr>MÜHENDİSLİKTE SAYISAL YÖNTEMLER Adi Diferansiyel Denklemler</vt:lpstr>
      <vt:lpstr>Bu bölümde Tartışacağımız Konular</vt:lpstr>
      <vt:lpstr>Katılık ve Çok Adımlı Yöntemler</vt:lpstr>
      <vt:lpstr>Katılık</vt:lpstr>
      <vt:lpstr>Katılık</vt:lpstr>
      <vt:lpstr>Kapalı Euler Yöntemi</vt:lpstr>
      <vt:lpstr>Örnek</vt:lpstr>
      <vt:lpstr>Örnek Çözüm</vt:lpstr>
      <vt:lpstr>Çok Adımlı Yöntemler</vt:lpstr>
      <vt:lpstr>Kendiliğinden Başlamayan Heun Yöntemi</vt:lpstr>
      <vt:lpstr>Sınır Değer ve Özdeğer Problemleri</vt:lpstr>
      <vt:lpstr>Analitik Çözüm</vt:lpstr>
      <vt:lpstr>Tahmin Yöntemi</vt:lpstr>
      <vt:lpstr>Sonlu Fark Yöntemleri</vt:lpstr>
      <vt:lpstr>Örnek</vt:lpstr>
      <vt:lpstr>Örnek</vt:lpstr>
      <vt:lpstr>Sonlu Fark Yöntemi</vt:lpstr>
      <vt:lpstr>Sonlu Fark Yöntemi</vt:lpstr>
      <vt:lpstr>Sonlu Fark Yöntemi</vt:lpstr>
      <vt:lpstr>Özdeğer Problemleri</vt:lpstr>
      <vt:lpstr>Örnek</vt:lpstr>
      <vt:lpstr>Örnek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SAYISAL YÖNTEMLER</dc:title>
  <dc:creator>Nurdan Bilgin</dc:creator>
  <cp:lastModifiedBy>Windows Kullanıcısı</cp:lastModifiedBy>
  <cp:revision>607</cp:revision>
  <dcterms:created xsi:type="dcterms:W3CDTF">2018-01-23T10:11:14Z</dcterms:created>
  <dcterms:modified xsi:type="dcterms:W3CDTF">2018-12-05T20:08:46Z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