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8" r:id="rId3"/>
    <p:sldId id="261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7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3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9911" autoAdjust="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3" d="100"/>
          <a:sy n="93" d="100"/>
        </p:scale>
        <p:origin x="28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FC8FC1-A1A8-42CB-96AC-83684F0DF578}" type="datetime1">
              <a:rPr lang="tr-TR" smtClean="0"/>
              <a:t>19.12.2019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0653A-FB33-4975-A611-5D53C5C337D6}" type="datetime1">
              <a:rPr lang="tr-TR" smtClean="0"/>
              <a:pPr/>
              <a:t>19.12.2019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3" name="Dikdörtgen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4" name="Dikdörtgen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5" name="Dikdörtgen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6" name="Dikdörtgen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7" name="Dikdörtgen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0" name="Yuvarlatılmış Dikdörtgen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1" name="Yuvarlatılmış Dikdörtgen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7" name="Dikdörtgen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0" name="Dikdörtgen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1" name="Dikdörtgen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17" name="Alt Bilgi Yer Tutucusu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8" name="Tarih Yer Tutucusu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E8609038-EC1C-40A6-91EB-4A3D73CE9547}" type="datetime1">
              <a:rPr lang="tr-TR" smtClean="0"/>
              <a:pPr/>
              <a:t>19.12.2019</a:t>
            </a:fld>
            <a:endParaRPr lang="tr-TR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3DEEBB-C631-4BE4-9EB9-151005B5892D}" type="datetime1">
              <a:rPr lang="tr-TR" smtClean="0"/>
              <a:pPr/>
              <a:t>19.12.2019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tıklayın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6B82DB-6D5C-486A-98D3-E008B7673553}" type="datetime1">
              <a:rPr lang="tr-TR" smtClean="0"/>
              <a:pPr/>
              <a:t>19.12.2019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584200"/>
            <a:ext cx="10972800" cy="567267"/>
          </a:xfrm>
        </p:spPr>
        <p:txBody>
          <a:bodyPr rtlCol="0">
            <a:noAutofit/>
          </a:bodyPr>
          <a:lstStyle>
            <a:lvl1pPr>
              <a:defRPr sz="3600"/>
            </a:lvl1pPr>
          </a:lstStyle>
          <a:p>
            <a:pPr rtl="0"/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227667"/>
            <a:ext cx="10972800" cy="5503333"/>
          </a:xfrm>
        </p:spPr>
        <p:txBody>
          <a:bodyPr rtlCol="0"/>
          <a:lstStyle>
            <a:lvl1pPr marL="109728" indent="0">
              <a:buFontTx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11480" indent="0">
              <a:buFontTx/>
              <a:buNone/>
              <a:defRPr sz="2200"/>
            </a:lvl2pPr>
            <a:lvl3pPr marL="704088" indent="0">
              <a:buFontTx/>
              <a:buNone/>
              <a:defRPr sz="2000"/>
            </a:lvl3pPr>
            <a:lvl4pPr marL="978408" indent="0">
              <a:buFontTx/>
              <a:buNone/>
              <a:defRPr sz="2000"/>
            </a:lvl4pPr>
            <a:lvl5pPr marL="1207008" indent="0">
              <a:buFontTx/>
              <a:buNone/>
              <a:defRPr sz="2000"/>
            </a:lvl5pPr>
            <a:lvl6pPr>
              <a:defRPr/>
            </a:lvl6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56EF26-BBDF-4885-BB66-53FDFCADA69E}" type="datetime1">
              <a:rPr lang="tr-TR" smtClean="0"/>
              <a:pPr/>
              <a:t>19.12.2019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499533"/>
          </a:xfrm>
        </p:spPr>
        <p:txBody>
          <a:bodyPr rtlCol="0">
            <a:noAutofit/>
          </a:bodyPr>
          <a:lstStyle>
            <a:lvl1pPr>
              <a:defRPr sz="3600"/>
            </a:lvl1pPr>
          </a:lstStyle>
          <a:p>
            <a:pPr rtl="0"/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109133"/>
            <a:ext cx="5384800" cy="5482167"/>
          </a:xfrm>
        </p:spPr>
        <p:txBody>
          <a:bodyPr rtlCol="0">
            <a:normAutofit/>
          </a:bodyPr>
          <a:lstStyle>
            <a:lvl1pPr marL="109728" indent="0">
              <a:buFontTx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11480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704088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78408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207008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109133"/>
            <a:ext cx="5384800" cy="5482167"/>
          </a:xfrm>
        </p:spPr>
        <p:txBody>
          <a:bodyPr rtlCol="0">
            <a:normAutofit/>
          </a:bodyPr>
          <a:lstStyle>
            <a:lvl1pPr marL="109728" indent="0">
              <a:buFontTx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11480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704088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78408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207008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28" name="Alt Bilgi Yer Tutucusu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6" name="Tarih Yer Tutucus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2EC71D-25AD-4A7C-AB6C-E63D5EDA9366}" type="datetime1">
              <a:rPr lang="tr-TR" smtClean="0"/>
              <a:pPr/>
              <a:t>19.12.2019</a:t>
            </a:fld>
            <a:endParaRPr lang="tr-TR" dirty="0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>
            <a:lvl1pPr>
              <a:defRPr/>
            </a:lvl1pPr>
          </a:lstStyle>
          <a:p>
            <a:fld id="{851036E3-487C-41B5-92E9-47E0F0B9591B}" type="datetime1">
              <a:rPr lang="tr-TR" smtClean="0"/>
              <a:pPr/>
              <a:t>19.12.2019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730CD3-31CA-47BB-8FC4-9AA93086A77D}" type="datetime1">
              <a:rPr lang="tr-TR" smtClean="0"/>
              <a:pPr/>
              <a:t>19.12.2019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5B609-EC73-4CF8-A564-D90D0E54FA36}" type="datetime1">
              <a:rPr lang="tr-TR" smtClean="0"/>
              <a:pPr/>
              <a:t>19.12.2019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tr-TR" noProof="0" smtClean="0"/>
              <a:t>Resim eklemek için simgeyi tıklatın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5D7756-B745-4648-9348-5BA7D8FC560E}" type="datetime1">
              <a:rPr lang="tr-TR" smtClean="0"/>
              <a:pPr/>
              <a:t>19.12.2019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kdörtgen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9" name="Dikdörtgen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0" name="Dikdörtgen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1" name="Dikdörtgen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2" name="Dikdörtgen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3" name="Yuvarlatılmış Dikdörtgen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4" name="Yuvarlatılmış Dikdörtgen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5" name="Dikdörtgen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6" name="Dikdörtgen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7" name="Dikdörtgen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8" name="Dikdörtgen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9" name="Dikdörtgen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40" name="Dikdörtgen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14" name="Tarih Yer Tutucusu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8A9E5AA4-4083-47B0-96D9-3464BE7D917D}" type="datetime1">
              <a:rPr lang="tr-TR" smtClean="0"/>
              <a:pPr/>
              <a:t>19.12.2019</a:t>
            </a:fld>
            <a:endParaRPr lang="tr-TR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Modern Kontrol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Veren kişi</a:t>
            </a:r>
          </a:p>
          <a:p>
            <a:pPr rtl="0"/>
            <a:r>
              <a:rPr lang="tr-TR" dirty="0" smtClean="0"/>
              <a:t>Dr. </a:t>
            </a:r>
            <a:r>
              <a:rPr lang="tr-TR" dirty="0" err="1" smtClean="0"/>
              <a:t>Öğr</a:t>
            </a:r>
            <a:r>
              <a:rPr lang="tr-TR" dirty="0" smtClean="0"/>
              <a:t>. Üyesi Nurdan Bilgin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İntegral Kontrollü Durum Geri Besleme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tr-TR" i="1">
                          <a:latin typeface="Cambria Math"/>
                        </a:rPr>
                        <m:t>=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/>
                            </a:rPr>
                            <m:t>𝑇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r>
                        <a:rPr lang="tr-TR" i="1">
                          <a:latin typeface="Cambria Math"/>
                        </a:rPr>
                        <m:t>=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/>
                            </a:rPr>
                            <m:t>𝐴</m:t>
                          </m:r>
                        </m:e>
                      </m:acc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tr-TR" i="1">
                          <a:latin typeface="Cambria Math"/>
                        </a:rPr>
                        <m:t>+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/>
                            </a:rPr>
                            <m:t>𝐵</m:t>
                          </m:r>
                        </m:e>
                      </m:acc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tr-TR" i="1">
                          <a:latin typeface="Cambria Math"/>
                        </a:rPr>
                        <m:t>⇒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̂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acc>
                        </m:e>
                      </m:acc>
                      <m:r>
                        <a:rPr lang="tr-TR" i="1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𝐴</m:t>
                              </m:r>
                            </m:e>
                          </m:acc>
                        </m:e>
                      </m:acc>
                      <m:acc>
                        <m:accPr>
                          <m:chr m:val="̂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r>
                        <a:rPr lang="tr-TR" i="1">
                          <a:latin typeface="Cambria Math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𝐵</m:t>
                              </m:r>
                            </m:e>
                          </m:acc>
                        </m:e>
                      </m:acc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𝐴</m:t>
                              </m:r>
                            </m:e>
                          </m:acc>
                        </m:e>
                      </m:acc>
                      <m:r>
                        <a:rPr lang="tr-TR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𝑇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/>
                            </a:rPr>
                            <m:t>−1</m:t>
                          </m:r>
                        </m:sup>
                      </m:sSup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/>
                            </a:rPr>
                            <m:t>𝐴</m:t>
                          </m:r>
                        </m:e>
                      </m:acc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/>
                            </a:rPr>
                            <m:t>𝑇</m:t>
                          </m:r>
                        </m:e>
                      </m:acc>
                      <m:r>
                        <a:rPr lang="tr-TR" i="1">
                          <a:latin typeface="Cambria Math"/>
                        </a:rPr>
                        <m:t>,   </m:t>
                      </m:r>
                      <m:acc>
                        <m:accPr>
                          <m:chr m:val="̂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𝐵</m:t>
                              </m:r>
                            </m:e>
                          </m:acc>
                        </m:e>
                      </m:acc>
                      <m:r>
                        <a:rPr lang="tr-TR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tr-TR" i="1">
                              <a:latin typeface="Cambria Math"/>
                            </a:rPr>
                            <m:t>−1</m:t>
                          </m:r>
                        </m:sup>
                      </m:sSup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𝐴</m:t>
                              </m:r>
                            </m:e>
                          </m:acc>
                        </m:e>
                      </m:acc>
                      <m:r>
                        <a:rPr lang="tr-TR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>
                                                <a:latin typeface="Cambria Math"/>
                                              </a:rPr>
                                              <m:t>𝐴</m:t>
                                            </m:r>
                                          </m:e>
                                        </m:acc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>
                                                <a:latin typeface="Cambria Math"/>
                                              </a:rPr>
                                              <m:t>𝐴</m:t>
                                            </m:r>
                                          </m:e>
                                        </m:acc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>
                                                <a:latin typeface="Cambria Math"/>
                                              </a:rPr>
                                              <m:t>𝐴</m:t>
                                            </m:r>
                                          </m:e>
                                        </m:acc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tr-TR" i="1"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>
                                                <a:latin typeface="Cambria Math"/>
                                              </a:rPr>
                                              <m:t>𝐴</m:t>
                                            </m:r>
                                          </m:e>
                                        </m:acc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>
                                                <a:latin typeface="Cambria Math"/>
                                              </a:rPr>
                                              <m:t>𝐴</m:t>
                                            </m:r>
                                          </m:e>
                                        </m:acc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>
                                                <a:latin typeface="Cambria Math"/>
                                              </a:rPr>
                                              <m:t>𝐴</m:t>
                                            </m:r>
                                          </m:e>
                                        </m:acc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tr-TR" i="1"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</m:acc>
                                  </m:e>
                                </m:acc>
                                <m:r>
                                  <a:rPr lang="tr-TR" i="1">
                                    <a:latin typeface="Cambria Math"/>
                                  </a:rPr>
                                  <m:t>_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>
                                                <a:latin typeface="Cambria Math"/>
                                              </a:rPr>
                                              <m:t>𝐴</m:t>
                                            </m:r>
                                          </m:e>
                                        </m:acc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/>
                                      </a:rPr>
                                      <m:t>𝑟</m:t>
                                    </m:r>
                                    <m:r>
                                      <a:rPr lang="tr-TR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>
                                                <a:latin typeface="Cambria Math"/>
                                              </a:rPr>
                                              <m:t>𝐴</m:t>
                                            </m:r>
                                          </m:e>
                                        </m:acc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/>
                                      </a:rPr>
                                      <m:t>𝑟𝑟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/>
                            </a:rPr>
                            <m:t>𝑖𝑖</m:t>
                          </m:r>
                        </m:sub>
                      </m:sSub>
                      <m:r>
                        <a:rPr lang="tr-TR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..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..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..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..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..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𝐵</m:t>
                              </m:r>
                            </m:e>
                          </m:acc>
                        </m:e>
                      </m:acc>
                      <m:r>
                        <a:rPr lang="tr-TR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tr-TR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acc>
                                        <m:accPr>
                                          <m:chr m:val="̲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</m:acc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Eğri Bağlayıcı 4"/>
          <p:cNvCxnSpPr/>
          <p:nvPr/>
        </p:nvCxnSpPr>
        <p:spPr>
          <a:xfrm>
            <a:off x="7620000" y="6135329"/>
            <a:ext cx="1111045" cy="324465"/>
          </a:xfrm>
          <a:prstGeom prst="curvedConnector3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/>
              <p:cNvSpPr txBox="1"/>
              <p:nvPr/>
            </p:nvSpPr>
            <p:spPr>
              <a:xfrm>
                <a:off x="8175522" y="6112895"/>
                <a:ext cx="18484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𝑘𝑜𝑙𝑜𝑛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522" y="6112895"/>
                <a:ext cx="1848464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361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İntegral Kontrollü Durum Geri Besleme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tr-T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Eğri Bağlayıcı 3"/>
          <p:cNvCxnSpPr/>
          <p:nvPr/>
        </p:nvCxnSpPr>
        <p:spPr>
          <a:xfrm>
            <a:off x="7895303" y="2330245"/>
            <a:ext cx="1111045" cy="324465"/>
          </a:xfrm>
          <a:prstGeom prst="curvedConnector3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kutusu 4"/>
              <p:cNvSpPr txBox="1"/>
              <p:nvPr/>
            </p:nvSpPr>
            <p:spPr>
              <a:xfrm>
                <a:off x="8450825" y="2307811"/>
                <a:ext cx="18484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𝑘𝑜𝑙𝑜𝑛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5" name="Metin kutusu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825" y="2307811"/>
                <a:ext cx="1848464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36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tr-TR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/>
                        </a:rPr>
                        <m:t>, 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/>
                            </a:rPr>
                            <m:t>𝐵</m:t>
                          </m:r>
                        </m:e>
                      </m:acc>
                      <m:r>
                        <a:rPr lang="tr-TR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r>
                  <a:rPr lang="tr-TR" dirty="0" err="1"/>
                  <a:t>Özdeğerler</a:t>
                </a:r>
                <a:r>
                  <a:rPr lang="tr-TR" dirty="0"/>
                  <a:t>=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/>
                      </a:rPr>
                      <m:t>−2, +</m:t>
                    </m:r>
                    <m:r>
                      <a:rPr lang="tr-TR" i="1">
                        <a:latin typeface="Cambria Math"/>
                      </a:rPr>
                      <m:t>𝑗</m:t>
                    </m:r>
                    <m:r>
                      <a:rPr lang="tr-TR" i="1">
                        <a:latin typeface="Cambria Math"/>
                      </a:rPr>
                      <m:t>, −</m:t>
                    </m:r>
                    <m:r>
                      <a:rPr lang="tr-TR" i="1">
                        <a:latin typeface="Cambria Math"/>
                      </a:rPr>
                      <m:t>𝑗</m:t>
                    </m:r>
                    <m:r>
                      <a:rPr lang="tr-TR" i="1">
                        <a:latin typeface="Cambria Math"/>
                      </a:rPr>
                      <m:t>;</m:t>
                    </m:r>
                    <m:r>
                      <a:rPr lang="tr-TR" i="1">
                        <a:latin typeface="Cambria Math"/>
                      </a:rPr>
                      <m:t>𝑖𝑠𝑡𝑒𝑛𝑒𝑛</m:t>
                    </m:r>
                    <m:r>
                      <a:rPr lang="tr-TR" i="1">
                        <a:latin typeface="Cambria Math"/>
                      </a:rPr>
                      <m:t> ö</m:t>
                    </m:r>
                    <m:r>
                      <a:rPr lang="tr-TR" i="1">
                        <a:latin typeface="Cambria Math"/>
                      </a:rPr>
                      <m:t>𝑧𝑑𝑒</m:t>
                    </m:r>
                    <m:r>
                      <a:rPr lang="tr-TR" i="1">
                        <a:latin typeface="Cambria Math"/>
                      </a:rPr>
                      <m:t>ğ</m:t>
                    </m:r>
                    <m:r>
                      <a:rPr lang="tr-TR" i="1">
                        <a:latin typeface="Cambria Math"/>
                      </a:rPr>
                      <m:t>𝑒𝑟𝑙𝑒𝑟</m:t>
                    </m:r>
                    <m:r>
                      <a:rPr lang="tr-TR" i="1">
                        <a:latin typeface="Cambria Math"/>
                      </a:rPr>
                      <m:t>:−1,−2,−3</m:t>
                    </m:r>
                  </m:oMath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/>
                            </a:rPr>
                            <m:t>⋮</m:t>
                          </m:r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𝐴</m:t>
                              </m:r>
                            </m:e>
                          </m:acc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/>
                            </a:rPr>
                            <m:t>⋮</m:t>
                          </m:r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/>
                            </a:rPr>
                            <m:t>⋮</m:t>
                          </m:r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𝐴</m:t>
                              </m:r>
                            </m:e>
                          </m:acc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/>
                            </a:rPr>
                            <m:t>⋮</m:t>
                          </m:r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/>
                        </a:rPr>
                        <m:t>=−8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 </a:t>
                </a:r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918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𝑆𝑒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𝑖𝑙𝑠𝑖𝑛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tr-TR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/>
                        </a:rPr>
                        <m:t>=2, 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tr-TR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/>
                        </a:rPr>
                        <m:t>=1, 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tr-TR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/>
                        </a:rPr>
                        <m:t>=2, 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tr-TR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tr-TR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496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devam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tr-TR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tr-TR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Sup>
                                            <m:sSubSup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acc>
                                                <m:accPr>
                                                  <m:chr m:val="̲"/>
                                                  <m:ctrlP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tr-TR" i="1">
                                                      <a:latin typeface="Cambria Math"/>
                                                    </a:rPr>
                                                    <m:t>𝛾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tr-TR" i="1"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bSup>
                                        </m:e>
                                      </m:mr>
                                      <m:mr>
                                        <m:e>
                                          <m:sSubSup>
                                            <m:sSubSup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acc>
                                                <m:accPr>
                                                  <m:chr m:val="̲"/>
                                                  <m:ctrlP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tr-TR" i="1">
                                                      <a:latin typeface="Cambria Math"/>
                                                    </a:rPr>
                                                    <m:t>𝛾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tr-TR" i="1"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bSup>
                                          <m:r>
                                            <a:rPr lang="tr-TR" i="1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⋯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>
                                                <a:latin typeface="Cambria Math"/>
                                              </a:rPr>
                                              <m:t>𝛾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  <m:sup>
                                        <m:r>
                                          <a:rPr lang="tr-TR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/>
                        </a:rPr>
                        <m:t>⇒</m:t>
                      </m:r>
                      <m:r>
                        <a:rPr lang="tr-TR" i="1">
                          <a:latin typeface="Cambria Math"/>
                        </a:rPr>
                        <m:t>𝑇</m:t>
                      </m:r>
                      <m:r>
                        <a:rPr lang="tr-TR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endParaRPr lang="tr-TR" dirty="0"/>
              </a:p>
              <a:p>
                <a:endParaRPr lang="tr-TR" dirty="0" smtClean="0"/>
              </a:p>
              <a:p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up 19"/>
          <p:cNvGrpSpPr/>
          <p:nvPr/>
        </p:nvGrpSpPr>
        <p:grpSpPr>
          <a:xfrm>
            <a:off x="4971713" y="3118887"/>
            <a:ext cx="3880729" cy="2583165"/>
            <a:chOff x="4952049" y="3368072"/>
            <a:chExt cx="3880729" cy="2583165"/>
          </a:xfrm>
        </p:grpSpPr>
        <p:sp>
          <p:nvSpPr>
            <p:cNvPr id="4" name="Dikdörtgen 3"/>
            <p:cNvSpPr/>
            <p:nvPr/>
          </p:nvSpPr>
          <p:spPr>
            <a:xfrm>
              <a:off x="6125497" y="4247535"/>
              <a:ext cx="1130709" cy="69809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" name="Dikdörtgen 4"/>
            <p:cNvSpPr/>
            <p:nvPr/>
          </p:nvSpPr>
          <p:spPr>
            <a:xfrm>
              <a:off x="6125497" y="4994788"/>
              <a:ext cx="1130709" cy="373626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" name="Dikdörtgen 5"/>
            <p:cNvSpPr/>
            <p:nvPr/>
          </p:nvSpPr>
          <p:spPr>
            <a:xfrm>
              <a:off x="7408606" y="4994787"/>
              <a:ext cx="427705" cy="373626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" name="Dikdörtgen 6"/>
            <p:cNvSpPr/>
            <p:nvPr/>
          </p:nvSpPr>
          <p:spPr>
            <a:xfrm>
              <a:off x="7408607" y="4247535"/>
              <a:ext cx="427704" cy="69809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9" name="Eğri Bağlayıcı 8"/>
            <p:cNvCxnSpPr/>
            <p:nvPr/>
          </p:nvCxnSpPr>
          <p:spPr>
            <a:xfrm rot="10800000">
              <a:off x="5702711" y="3696929"/>
              <a:ext cx="963561" cy="550606"/>
            </a:xfrm>
            <a:prstGeom prst="curvedConnector3">
              <a:avLst/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ğri Bağlayıcı 10"/>
            <p:cNvCxnSpPr/>
            <p:nvPr/>
          </p:nvCxnSpPr>
          <p:spPr>
            <a:xfrm rot="5400000">
              <a:off x="7725290" y="3743224"/>
              <a:ext cx="615333" cy="393289"/>
            </a:xfrm>
            <a:prstGeom prst="curvedConnector3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ğri Bağlayıcı 12"/>
            <p:cNvCxnSpPr/>
            <p:nvPr/>
          </p:nvCxnSpPr>
          <p:spPr>
            <a:xfrm rot="10800000">
              <a:off x="7836312" y="5368414"/>
              <a:ext cx="639095" cy="580103"/>
            </a:xfrm>
            <a:prstGeom prst="curvedConnector3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ğri Bağlayıcı 14"/>
            <p:cNvCxnSpPr/>
            <p:nvPr/>
          </p:nvCxnSpPr>
          <p:spPr>
            <a:xfrm flipV="1">
              <a:off x="5299587" y="5368413"/>
              <a:ext cx="825910" cy="422787"/>
            </a:xfrm>
            <a:prstGeom prst="curvedConnector3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Metin kutusu 15"/>
                <p:cNvSpPr txBox="1"/>
                <p:nvPr/>
              </p:nvSpPr>
              <p:spPr>
                <a:xfrm>
                  <a:off x="5513256" y="3372404"/>
                  <a:ext cx="398571" cy="2864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6" name="Metin kutusu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3256" y="3372404"/>
                  <a:ext cx="398571" cy="28642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3846" t="-25532" r="-18462" b="-1702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Metin kutusu 16"/>
                <p:cNvSpPr txBox="1"/>
                <p:nvPr/>
              </p:nvSpPr>
              <p:spPr>
                <a:xfrm>
                  <a:off x="8229600" y="3368072"/>
                  <a:ext cx="398571" cy="2864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7" name="Metin kutusu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9600" y="3368072"/>
                  <a:ext cx="398571" cy="28642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2121" t="-25532" r="-18182" b="-1702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Metin kutusu 17"/>
                <p:cNvSpPr txBox="1"/>
                <p:nvPr/>
              </p:nvSpPr>
              <p:spPr>
                <a:xfrm>
                  <a:off x="8428885" y="5662093"/>
                  <a:ext cx="403893" cy="2864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8" name="Metin kutusu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8885" y="5662093"/>
                  <a:ext cx="403893" cy="28642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3636" t="-27660" r="-16667" b="-14894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Metin kutusu 18"/>
                <p:cNvSpPr txBox="1"/>
                <p:nvPr/>
              </p:nvSpPr>
              <p:spPr>
                <a:xfrm>
                  <a:off x="4952049" y="5664812"/>
                  <a:ext cx="403893" cy="2864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9" name="Metin kutusu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2049" y="5664812"/>
                  <a:ext cx="403893" cy="28642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3636" t="-25532" r="-16667" b="-1702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4718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devam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i="1"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i="1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i="1"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tr-TR" i="1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/>
                            </a:rPr>
                            <m:t>θ</m:t>
                          </m:r>
                        </m:e>
                      </m:acc>
                      <m:r>
                        <a:rPr lang="tr-TR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tr-TR" i="1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𝐵</m:t>
                              </m:r>
                            </m:e>
                          </m:acc>
                        </m:e>
                      </m:acc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/>
                            </a:rPr>
                            <m:t>𝜃</m:t>
                          </m:r>
                        </m:e>
                        <m:sup>
                          <m:r>
                            <a:rPr lang="tr-TR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tr-TR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⋯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tr-TR" i="1">
                          <a:latin typeface="Cambria Math"/>
                        </a:rPr>
                        <m:t>=−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/>
                            </a:rPr>
                            <m:t>𝐾</m:t>
                          </m:r>
                        </m:e>
                      </m:acc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tr-TR" i="1">
                          <a:latin typeface="Cambria Math"/>
                        </a:rPr>
                        <m:t>= −</m:t>
                      </m:r>
                      <m:acc>
                        <m:accPr>
                          <m:chr m:val="̂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</m:acc>
                      <m:acc>
                        <m:accPr>
                          <m:chr m:val="̂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r>
                        <a:rPr lang="tr-TR" i="1">
                          <a:latin typeface="Cambria Math"/>
                        </a:rPr>
                        <m:t>=−</m:t>
                      </m:r>
                      <m:acc>
                        <m:accPr>
                          <m:chr m:val="̂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</m:acc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tr-TR" i="1">
                              <a:latin typeface="Cambria Math"/>
                            </a:rPr>
                            <m:t>−1</m:t>
                          </m:r>
                        </m:sup>
                      </m:sSup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  <m:r>
                            <a:rPr lang="tr-TR" i="1">
                              <a:latin typeface="Cambria Math"/>
                            </a:rPr>
                            <m:t>=</m:t>
                          </m:r>
                          <m:acc>
                            <m:accPr>
                              <m:chr m:val="̂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</m:acc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tr-TR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borderBox>
                    </m:oMath>
                  </m:oMathPara>
                </a14:m>
                <a:endParaRPr lang="tr-TR" dirty="0"/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33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up 17"/>
          <p:cNvGrpSpPr/>
          <p:nvPr/>
        </p:nvGrpSpPr>
        <p:grpSpPr>
          <a:xfrm>
            <a:off x="7408606" y="1310125"/>
            <a:ext cx="1667846" cy="1730638"/>
            <a:chOff x="7408606" y="1310125"/>
            <a:chExt cx="1667846" cy="1730638"/>
          </a:xfrm>
        </p:grpSpPr>
        <p:sp>
          <p:nvSpPr>
            <p:cNvPr id="5" name="Dikdörtgen 4"/>
            <p:cNvSpPr/>
            <p:nvPr/>
          </p:nvSpPr>
          <p:spPr>
            <a:xfrm>
              <a:off x="7408607" y="1952226"/>
              <a:ext cx="742336" cy="31739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" name="Dikdörtgen 5"/>
            <p:cNvSpPr/>
            <p:nvPr/>
          </p:nvSpPr>
          <p:spPr>
            <a:xfrm>
              <a:off x="7408606" y="2313153"/>
              <a:ext cx="742337" cy="373626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0" name="Eğri Bağlayıcı 9"/>
            <p:cNvCxnSpPr/>
            <p:nvPr/>
          </p:nvCxnSpPr>
          <p:spPr>
            <a:xfrm rot="5400000">
              <a:off x="8121218" y="1685277"/>
              <a:ext cx="615333" cy="393289"/>
            </a:xfrm>
            <a:prstGeom prst="curvedConnector3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ğri Bağlayıcı 10"/>
            <p:cNvCxnSpPr/>
            <p:nvPr/>
          </p:nvCxnSpPr>
          <p:spPr>
            <a:xfrm rot="10800000">
              <a:off x="8232240" y="2460660"/>
              <a:ext cx="639095" cy="580103"/>
            </a:xfrm>
            <a:prstGeom prst="curvedConnector3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Metin kutusu 13"/>
                <p:cNvSpPr txBox="1"/>
                <p:nvPr/>
              </p:nvSpPr>
              <p:spPr>
                <a:xfrm>
                  <a:off x="8625528" y="1310125"/>
                  <a:ext cx="297068" cy="2844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4" name="Metin kutusu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5528" y="1310125"/>
                  <a:ext cx="297068" cy="28443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8367" t="-19149" r="-44898" b="-14894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Metin kutusu 16"/>
                <p:cNvSpPr txBox="1"/>
                <p:nvPr/>
              </p:nvSpPr>
              <p:spPr>
                <a:xfrm>
                  <a:off x="8774062" y="2696325"/>
                  <a:ext cx="302390" cy="2844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7" name="Metin kutusu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4062" y="2696325"/>
                  <a:ext cx="302390" cy="28443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8000" t="-17021" r="-42000" b="-1702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16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İntegral Kontrollü Durum Geri Besleme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𝐴</m:t>
                              </m:r>
                            </m:e>
                          </m:acc>
                        </m:e>
                      </m:acc>
                      <m:r>
                        <a:rPr lang="tr-TR" i="1">
                          <a:latin typeface="Cambria Math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𝐵</m:t>
                              </m:r>
                            </m:e>
                          </m:acc>
                        </m:e>
                      </m:acc>
                      <m:acc>
                        <m:accPr>
                          <m:chr m:val="̂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</m:acc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𝐵</m:t>
                              </m:r>
                            </m:e>
                          </m:acc>
                        </m:e>
                      </m:acc>
                      <m:acc>
                        <m:accPr>
                          <m:chr m:val="̂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</m:acc>
                      <m:r>
                        <a:rPr lang="tr-TR" i="1">
                          <a:latin typeface="Cambria Math"/>
                        </a:rPr>
                        <m:t>=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𝐵</m:t>
                              </m:r>
                            </m:e>
                          </m:acc>
                        </m:e>
                      </m:acc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/>
                            </a:rPr>
                            <m:t>𝜃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</m:acc>
                      <m:r>
                        <a:rPr lang="tr-TR" i="1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𝐵</m:t>
                              </m:r>
                            </m:e>
                          </m:acc>
                        </m:e>
                      </m:acc>
                      <m:acc>
                        <m:accPr>
                          <m:chr m:val="̅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</m:acc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/>
                            </a:rPr>
                            <m:t>𝜆</m:t>
                          </m:r>
                          <m:r>
                            <a:rPr lang="tr-TR" i="1">
                              <a:latin typeface="Cambria Math"/>
                            </a:rPr>
                            <m:t>𝐼</m:t>
                          </m:r>
                          <m:r>
                            <a:rPr lang="tr-TR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</m:acc>
                              <m:r>
                                <a:rPr lang="tr-TR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</m:acc>
                                </m:e>
                              </m:acc>
                              <m:acc>
                                <m:accPr>
                                  <m:chr m:val="̂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</m:acc>
                                </m:e>
                              </m:acc>
                            </m:e>
                          </m:d>
                        </m:e>
                      </m:d>
                      <m:r>
                        <a:rPr lang="tr-TR" i="1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latin typeface="Cambria Math"/>
                            </a:rPr>
                            <m:t>𝑖</m:t>
                          </m:r>
                          <m:r>
                            <a:rPr lang="tr-TR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tr-TR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𝜆</m:t>
                              </m:r>
                              <m:r>
                                <a:rPr lang="tr-TR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/>
                            </a:rPr>
                            <m:t>𝜆</m:t>
                          </m:r>
                          <m:r>
                            <a:rPr lang="tr-TR" i="1">
                              <a:latin typeface="Cambria Math"/>
                            </a:rPr>
                            <m:t>𝐼</m:t>
                          </m:r>
                          <m:r>
                            <a:rPr lang="tr-TR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</m:acc>
                              <m:r>
                                <a:rPr lang="tr-TR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</m:acc>
                                </m:e>
                              </m:acc>
                              <m:acc>
                                <m:accPr>
                                  <m:chr m:val="̂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</m:acc>
                                </m:e>
                              </m:acc>
                            </m:e>
                          </m:d>
                        </m:e>
                      </m:d>
                      <m:r>
                        <a:rPr lang="tr-TR" i="1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latin typeface="Cambria Math"/>
                            </a:rPr>
                            <m:t>𝑖</m:t>
                          </m:r>
                          <m:r>
                            <a:rPr lang="tr-TR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tr-TR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tr-TR" i="1">
                              <a:latin typeface="Cambria Math"/>
                            </a:rPr>
                            <m:t>[</m:t>
                          </m:r>
                          <m:r>
                            <a:rPr lang="tr-TR" i="1">
                              <a:latin typeface="Cambria Math"/>
                            </a:rPr>
                            <m:t>𝜆</m:t>
                          </m:r>
                          <m:r>
                            <a:rPr lang="tr-TR" i="1">
                              <a:latin typeface="Cambria Math"/>
                            </a:rPr>
                            <m:t>−(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/>
                                </a:rPr>
                                <m:t>𝑖𝑖</m:t>
                              </m:r>
                            </m:sub>
                          </m:sSub>
                          <m:r>
                            <a:rPr lang="tr-TR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</m:acc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</m:acc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/>
                                </a:rPr>
                                <m:t>𝑖𝑖</m:t>
                              </m:r>
                            </m:sub>
                          </m:sSub>
                          <m:r>
                            <a:rPr lang="tr-TR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tr-TR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209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𝐴</m:t>
                              </m:r>
                            </m:e>
                          </m:acc>
                        </m:e>
                      </m:acc>
                      <m:r>
                        <a:rPr lang="tr-TR" i="1">
                          <a:latin typeface="Cambria Math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𝐵</m:t>
                              </m:r>
                            </m:e>
                          </m:acc>
                        </m:e>
                      </m:acc>
                      <m:acc>
                        <m:accPr>
                          <m:chr m:val="̂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</m:acc>
                      <m:r>
                        <a:rPr lang="tr-TR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−9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−9−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−4−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10−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⋯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−2−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2−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/>
                            </a:rPr>
                            <m:t>13</m:t>
                          </m:r>
                        </m:sub>
                      </m:sSub>
                      <m:r>
                        <a:rPr lang="tr-TR" i="1">
                          <a:latin typeface="Cambria Math"/>
                        </a:rPr>
                        <m:t>=10 </m:t>
                      </m:r>
                      <m:r>
                        <a:rPr lang="tr-TR" i="1">
                          <a:latin typeface="Cambria Math"/>
                        </a:rPr>
                        <m:t>𝑜𝑙𝑠𝑢𝑛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/>
                        </a:rPr>
                        <m:t>𝑣𝑒𝑦𝑎</m:t>
                      </m:r>
                      <m:r>
                        <a:rPr lang="tr-TR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/>
                            </a:rPr>
                            <m:t>22</m:t>
                          </m:r>
                        </m:sub>
                      </m:sSub>
                      <m:r>
                        <a:rPr lang="tr-TR" i="1">
                          <a:latin typeface="Cambria Math"/>
                        </a:rPr>
                        <m:t>=0 &amp;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/>
                            </a:rPr>
                            <m:t>21</m:t>
                          </m:r>
                        </m:sub>
                      </m:sSub>
                      <m:r>
                        <a:rPr lang="tr-TR" i="1">
                          <a:latin typeface="Cambria Math"/>
                        </a:rPr>
                        <m:t>=−2 </m:t>
                      </m:r>
                      <m:r>
                        <a:rPr lang="tr-TR" i="1">
                          <a:latin typeface="Cambria Math"/>
                        </a:rPr>
                        <m:t>𝑜𝑙𝑠𝑢𝑛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acc>
                      <m:acc>
                        <m:accPr>
                          <m:chr m:val="̂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−9−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−4−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91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Devam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2×2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tr-TR" dirty="0" smtClean="0"/>
                  <a:t> bloğunu ele alırsak;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</m:acc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acc>
                                </m:e>
                              </m:acc>
                              <m:acc>
                                <m:accPr>
                                  <m:chr m:val="̂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</m:acc>
                                </m:e>
                              </m:acc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acc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</m:acc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−9−</m:t>
                                    </m:r>
                                    <m:sSub>
                                      <m:sSub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−4−</m:t>
                                    </m:r>
                                    <m:sSub>
                                      <m:sSub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−2)(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−3)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/>
                            </a:rPr>
                            <m:t>𝜆</m:t>
                          </m:r>
                        </m:e>
                        <m:sup>
                          <m:r>
                            <a:rPr lang="tr-TR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/>
                            </a:rPr>
                            <m:t>4+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/>
                        </a:rPr>
                        <m:t>𝜆</m:t>
                      </m:r>
                      <m:r>
                        <a:rPr lang="tr-TR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/>
                            </a:rPr>
                            <m:t>9+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/>
                                </a:rPr>
                                <m:t>11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/>
                                </a:rPr>
                                <m:t>+5</m:t>
                              </m:r>
                              <m:r>
                                <a:rPr lang="tr-TR" i="1">
                                  <a:latin typeface="Cambria Math"/>
                                </a:rPr>
                                <m:t>𝜆</m:t>
                              </m:r>
                              <m:r>
                                <a:rPr lang="tr-TR" i="1">
                                  <a:latin typeface="Cambria Math"/>
                                </a:rPr>
                                <m:t>+6</m:t>
                              </m:r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−2 </m:t>
                              </m:r>
                              <m:r>
                                <a:rPr lang="tr-TR" i="1">
                                  <a:latin typeface="Cambria Math"/>
                                </a:rPr>
                                <m:t>𝑣𝑒</m:t>
                              </m:r>
                              <m:r>
                                <a:rPr lang="tr-TR" i="1">
                                  <a:latin typeface="Cambria Math"/>
                                </a:rPr>
                                <m:t>−3 </m:t>
                              </m:r>
                              <m:r>
                                <a:rPr lang="tr-TR" i="1">
                                  <a:latin typeface="Cambria Math"/>
                                </a:rPr>
                                <m:t>𝑖𝑙𝑒</m:t>
                              </m:r>
                            </m:e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𝑖𝑙𝑖</m:t>
                              </m:r>
                              <m:r>
                                <a:rPr lang="tr-TR" i="1">
                                  <a:latin typeface="Cambria Math"/>
                                </a:rPr>
                                <m:t>ş</m:t>
                              </m:r>
                              <m:r>
                                <a:rPr lang="tr-TR" i="1">
                                  <a:latin typeface="Cambria Math"/>
                                </a:rPr>
                                <m:t>𝑘𝑖𝑙𝑖</m:t>
                              </m:r>
                            </m:e>
                          </m:eqArr>
                        </m:lim>
                      </m:limLow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/>
                        </a:rPr>
                        <m:t>4+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/>
                        </a:rPr>
                        <m:t>=5⇒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/>
                        </a:rPr>
                        <m:t>9+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/>
                            </a:rPr>
                            <m:t>11</m:t>
                          </m:r>
                        </m:sub>
                      </m:sSub>
                      <m:r>
                        <a:rPr lang="tr-TR" i="1">
                          <a:latin typeface="Cambria Math"/>
                        </a:rPr>
                        <m:t>=6⇒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/>
                            </a:rPr>
                            <m:t>11</m:t>
                          </m:r>
                        </m:sub>
                      </m:sSub>
                      <m:r>
                        <a:rPr lang="tr-TR" i="1">
                          <a:latin typeface="Cambria Math"/>
                        </a:rPr>
                        <m:t>=−3</m:t>
                      </m:r>
                    </m:oMath>
                  </m:oMathPara>
                </a14:m>
                <a:endParaRPr lang="tr-TR" dirty="0"/>
              </a:p>
              <a:p>
                <a:endParaRPr lang="tr-TR" dirty="0" smtClean="0"/>
              </a:p>
              <a:p>
                <a:endParaRPr lang="tr-TR" dirty="0"/>
              </a:p>
              <a:p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745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Devam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acc>
                      <m:acc>
                        <m:accPr>
                          <m:chr m:val="̂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−9−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−4−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/>
                        </a:rPr>
                        <m:t>2−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/>
                            </a:rPr>
                            <m:t>23</m:t>
                          </m:r>
                        </m:sub>
                      </m:sSub>
                      <m:r>
                        <a:rPr lang="tr-TR" i="1">
                          <a:latin typeface="Cambria Math"/>
                        </a:rPr>
                        <m:t>=−1;</m:t>
                      </m:r>
                      <m:r>
                        <a:rPr lang="tr-TR" i="1">
                          <a:latin typeface="Cambria Math"/>
                        </a:rPr>
                        <m:t>𝑖𝑠𝑡𝑒𝑛𝑒𝑛</m:t>
                      </m:r>
                      <m:r>
                        <a:rPr lang="tr-TR" i="1">
                          <a:latin typeface="Cambria Math"/>
                        </a:rPr>
                        <m:t> 3. ö</m:t>
                      </m:r>
                      <m:r>
                        <a:rPr lang="tr-TR" i="1">
                          <a:latin typeface="Cambria Math"/>
                        </a:rPr>
                        <m:t>𝑧𝑑𝑒</m:t>
                      </m:r>
                      <m:r>
                        <a:rPr lang="tr-TR" i="1">
                          <a:latin typeface="Cambria Math"/>
                        </a:rPr>
                        <m:t>ğ</m:t>
                      </m:r>
                      <m:r>
                        <a:rPr lang="tr-TR" i="1">
                          <a:latin typeface="Cambria Math"/>
                        </a:rPr>
                        <m:t>𝑒𝑟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/>
                            </a:rPr>
                            <m:t>23</m:t>
                          </m:r>
                        </m:sub>
                      </m:sSub>
                      <m:r>
                        <a:rPr lang="tr-TR" i="1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</m:acc>
                      <m:r>
                        <a:rPr lang="tr-TR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/>
                            </a:rPr>
                            <m:t>𝐾</m:t>
                          </m:r>
                        </m:e>
                      </m:acc>
                      <m:r>
                        <a:rPr lang="tr-TR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/>
                            </a:rPr>
                            <m:t>−1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</m:acc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tr-TR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tr-TR" i="1">
                          <a:latin typeface="Cambria Math"/>
                        </a:rPr>
                        <m:t>=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/>
                            </a:rPr>
                            <m:t>𝐾</m:t>
                          </m:r>
                        </m:e>
                      </m:acc>
                      <m:r>
                        <a:rPr lang="tr-TR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−5−2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/>
                                  </a:rPr>
                                  <m:t>+4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1−2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−4−4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/>
                                  </a:rPr>
                                  <m:t>−2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/>
                                  </a:rPr>
                                  <m:t>+3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004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İntegral Kontrollü Durum Geri Besleme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Şimdiye kadar çıkışın ve girişin sabit sayılar olduğu varsayımı ile problemleri çözdük; Bu varsayım regülatör sistemler için uygundur. Oysa mühendislerin uğraştığı problemlerin bir çoğu </a:t>
            </a:r>
            <a:r>
              <a:rPr lang="tr-TR" dirty="0" err="1" smtClean="0"/>
              <a:t>servo</a:t>
            </a:r>
            <a:r>
              <a:rPr lang="tr-TR" dirty="0" smtClean="0"/>
              <a:t> problemlerdir. Yani sistemin bir referansı takip etmesini isteriz</a:t>
            </a:r>
            <a:r>
              <a:rPr lang="tr-TR" dirty="0"/>
              <a:t>. </a:t>
            </a:r>
            <a:r>
              <a:rPr lang="tr-TR" dirty="0" smtClean="0"/>
              <a:t>Bunu sağlamak için</a:t>
            </a:r>
            <a:r>
              <a:rPr lang="tr-TR" dirty="0"/>
              <a:t>, PI </a:t>
            </a:r>
            <a:r>
              <a:rPr lang="tr-TR" dirty="0" smtClean="0"/>
              <a:t>kontrolde yaptığımız gibi, sabit </a:t>
            </a:r>
            <a:r>
              <a:rPr lang="tr-TR" dirty="0"/>
              <a:t>kazanç </a:t>
            </a:r>
            <a:r>
              <a:rPr lang="tr-TR" dirty="0" smtClean="0"/>
              <a:t>durum </a:t>
            </a:r>
            <a:r>
              <a:rPr lang="tr-TR" dirty="0"/>
              <a:t>geri </a:t>
            </a:r>
            <a:r>
              <a:rPr lang="tr-TR" dirty="0" smtClean="0"/>
              <a:t>bildirimine ek integral kontrol eklememiz gerekir. Şimdi bunu nasıl yaptığımızı inceleyeceğiz. </a:t>
            </a:r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4303" y="2693988"/>
            <a:ext cx="846552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1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Giriş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Şimdi referansı </a:t>
            </a:r>
            <a:r>
              <a:rPr lang="tr-TR" dirty="0" smtClean="0"/>
              <a:t>izlemesini izlediğimiz sistemler için durum geri bildirimli sistemlerde integral kontrol kullanılması konusunu biraz daha yalın olarak tekrar tartışacağız.</a:t>
            </a:r>
          </a:p>
          <a:p>
            <a:r>
              <a:rPr lang="tr-TR" dirty="0"/>
              <a:t>Bu </a:t>
            </a:r>
            <a:r>
              <a:rPr lang="tr-TR" dirty="0" smtClean="0"/>
              <a:t>bölümde, </a:t>
            </a:r>
            <a:r>
              <a:rPr lang="tr-TR" b="1" dirty="0" smtClean="0"/>
              <a:t>tip </a:t>
            </a:r>
            <a:r>
              <a:rPr lang="tr-TR" b="1" dirty="0"/>
              <a:t>1 </a:t>
            </a:r>
            <a:r>
              <a:rPr lang="tr-TR" b="1" dirty="0" err="1"/>
              <a:t>servo</a:t>
            </a:r>
            <a:r>
              <a:rPr lang="tr-TR" b="1" dirty="0"/>
              <a:t> sistemlerinin</a:t>
            </a:r>
            <a:r>
              <a:rPr lang="tr-TR" dirty="0"/>
              <a:t> tasarımında </a:t>
            </a:r>
            <a:r>
              <a:rPr lang="tr-TR" b="1" dirty="0" smtClean="0"/>
              <a:t>kutup </a:t>
            </a:r>
            <a:r>
              <a:rPr lang="tr-TR" b="1" dirty="0"/>
              <a:t>yerleştirme </a:t>
            </a:r>
            <a:r>
              <a:rPr lang="tr-TR" dirty="0" smtClean="0"/>
              <a:t>yaklaşımını tartışacağız</a:t>
            </a:r>
            <a:r>
              <a:rPr lang="tr-TR" dirty="0"/>
              <a:t>.</a:t>
            </a:r>
          </a:p>
          <a:p>
            <a:r>
              <a:rPr lang="tr-TR" dirty="0" smtClean="0"/>
              <a:t>Burada tartışılacak sistemleri, </a:t>
            </a:r>
            <a:r>
              <a:rPr lang="tr-TR" b="1" dirty="0"/>
              <a:t>kontrol sinyali u ve </a:t>
            </a:r>
            <a:r>
              <a:rPr lang="tr-TR" b="1" dirty="0" smtClean="0"/>
              <a:t>çıkış sinyali </a:t>
            </a:r>
            <a:r>
              <a:rPr lang="tr-TR" b="1" dirty="0"/>
              <a:t>y </a:t>
            </a:r>
            <a:r>
              <a:rPr lang="tr-TR" b="1" dirty="0" err="1" smtClean="0"/>
              <a:t>skaler</a:t>
            </a:r>
            <a:r>
              <a:rPr lang="tr-TR" b="1" dirty="0" smtClean="0"/>
              <a:t> </a:t>
            </a:r>
            <a:r>
              <a:rPr lang="tr-TR" dirty="0" smtClean="0"/>
              <a:t>olacak </a:t>
            </a:r>
            <a:r>
              <a:rPr lang="tr-TR" dirty="0"/>
              <a:t>şekilde sınırlayacağız.</a:t>
            </a:r>
          </a:p>
          <a:p>
            <a:r>
              <a:rPr lang="tr-TR" dirty="0" smtClean="0"/>
              <a:t>Önce</a:t>
            </a:r>
            <a:r>
              <a:rPr lang="tr-TR" dirty="0" smtClean="0"/>
              <a:t>, </a:t>
            </a:r>
            <a:r>
              <a:rPr lang="tr-TR" dirty="0"/>
              <a:t>kontrol edilecek </a:t>
            </a:r>
            <a:r>
              <a:rPr lang="tr-TR" b="1" dirty="0"/>
              <a:t>sistem integratör </a:t>
            </a:r>
            <a:r>
              <a:rPr lang="tr-TR" b="1" dirty="0" smtClean="0"/>
              <a:t>barındırdığında, </a:t>
            </a:r>
            <a:r>
              <a:rPr lang="tr-TR" b="1" dirty="0"/>
              <a:t>tip 1 servo </a:t>
            </a:r>
            <a:r>
              <a:rPr lang="tr-TR" b="1" dirty="0" smtClean="0"/>
              <a:t>sistem </a:t>
            </a:r>
            <a:r>
              <a:rPr lang="tr-TR" b="1" dirty="0"/>
              <a:t>tasarlama </a:t>
            </a:r>
            <a:r>
              <a:rPr lang="tr-TR" dirty="0"/>
              <a:t>problemini tartışacağız.</a:t>
            </a:r>
          </a:p>
          <a:p>
            <a:r>
              <a:rPr lang="tr-TR" dirty="0" smtClean="0"/>
              <a:t>Daha </a:t>
            </a:r>
            <a:r>
              <a:rPr lang="tr-TR" dirty="0"/>
              <a:t>sonra, kontrol edilecek sistem </a:t>
            </a:r>
            <a:r>
              <a:rPr lang="tr-TR" b="1" dirty="0" err="1"/>
              <a:t>integratör</a:t>
            </a:r>
            <a:r>
              <a:rPr lang="tr-TR" b="1" dirty="0"/>
              <a:t> </a:t>
            </a:r>
            <a:r>
              <a:rPr lang="tr-TR" b="1" dirty="0" smtClean="0"/>
              <a:t>barındırmadığında tip </a:t>
            </a:r>
            <a:r>
              <a:rPr lang="tr-TR" b="1" dirty="0"/>
              <a:t>1 </a:t>
            </a:r>
            <a:r>
              <a:rPr lang="tr-TR" b="1" dirty="0" err="1"/>
              <a:t>servo</a:t>
            </a:r>
            <a:r>
              <a:rPr lang="tr-TR" b="1" dirty="0"/>
              <a:t> </a:t>
            </a:r>
            <a:r>
              <a:rPr lang="tr-TR" dirty="0"/>
              <a:t>sisteminin tasarımını tartışacağız</a:t>
            </a:r>
            <a:r>
              <a:rPr lang="tr-T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724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Kontrol Edilecek Sistem </a:t>
            </a:r>
            <a:r>
              <a:rPr lang="tr-TR" dirty="0" err="1"/>
              <a:t>İntegratör</a:t>
            </a:r>
            <a:r>
              <a:rPr lang="tr-TR" dirty="0"/>
              <a:t> Barındırdığında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0" y="1109133"/>
                <a:ext cx="6917267" cy="5482167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𝐵𝑢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𝐶𝑥</m:t>
                      </m:r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tr-TR"/>
                        <m:t>Burada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1" i="1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 ⋯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𝐵𝑢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𝐵𝐾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0" y="1109133"/>
                <a:ext cx="6917267" cy="5482167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İçerik Yer Tutucusu 7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5469467" y="3237180"/>
            <a:ext cx="6849533" cy="35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3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Kontrol Edilecek Sistem </a:t>
            </a:r>
            <a:r>
              <a:rPr lang="tr-TR" dirty="0" err="1" smtClean="0"/>
              <a:t>İntegratör</a:t>
            </a:r>
            <a:r>
              <a:rPr lang="tr-TR" dirty="0" smtClean="0"/>
              <a:t> Barındırdığında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tr-TR" dirty="0" smtClean="0"/>
                  <a:t>Şimdi problem istenilen kutup yerlerine göre sistemi tasarlama problemine dönüştü.</a:t>
                </a:r>
              </a:p>
              <a:p>
                <a:pPr marL="452628" indent="-342900">
                  <a:buFont typeface="Arial" panose="020B0604020202020204" pitchFamily="34" charset="0"/>
                  <a:buChar char="•"/>
                </a:pPr>
                <a:r>
                  <a:rPr lang="tr-TR" dirty="0" smtClean="0"/>
                  <a:t>Tasarlanan sistem asimptotik kararlı olmalı ve </a:t>
                </a:r>
              </a:p>
              <a:p>
                <a:pPr marL="452628" indent="-342900">
                  <a:buFont typeface="Arial" panose="020B0604020202020204" pitchFamily="34" charset="0"/>
                  <a:buChar char="•"/>
                </a:pPr>
                <a:r>
                  <a:rPr lang="tr-TR" dirty="0" smtClean="0"/>
                  <a:t>Durgun duruma ulaşıldığında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(∞)</m:t>
                    </m:r>
                  </m:oMath>
                </a14:m>
                <a:r>
                  <a:rPr lang="tr-TR" dirty="0" smtClean="0"/>
                  <a:t> istenilen referans değere oturmalı ve</a:t>
                </a:r>
              </a:p>
              <a:p>
                <a:pPr marL="452628" indent="-342900">
                  <a:buFont typeface="Arial" panose="020B0604020202020204" pitchFamily="34" charset="0"/>
                  <a:buChar char="•"/>
                </a:pPr>
                <a:r>
                  <a:rPr lang="tr-TR" dirty="0" smtClean="0"/>
                  <a:t>Kontrol girişi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(∞)</m:t>
                    </m:r>
                  </m:oMath>
                </a14:m>
                <a:r>
                  <a:rPr lang="tr-TR" dirty="0" smtClean="0"/>
                  <a:t> sıfıra yaklaşmalıdır.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t="-15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tr-TR" dirty="0" smtClean="0"/>
                  <a:t>r’ı adım giriş olarak vereceğiz. Dolayısıyla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tr-TR" dirty="0"/>
                  <a:t> olduğu her durumda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(∞)=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Olur. Her hangi bir t anında sistemin durum denklemleri aşağıdaki gibidir.</a:t>
                </a:r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)=(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𝐵𝐾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r>
                  <a:rPr lang="tr-TR" dirty="0" smtClean="0">
                    <a:latin typeface="Cambria Math" panose="02040503050406030204" pitchFamily="18" charset="0"/>
                  </a:rPr>
                  <a:t>Sistem durgun duruma ulaştığında ise durum denklemleri aşağıdaki hali alır.</a:t>
                </a:r>
                <a:endParaRPr lang="tr-TR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(∞) =(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𝐵𝐾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(∞)+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(∞)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r>
                  <a:rPr lang="tr-TR" dirty="0" smtClean="0">
                    <a:latin typeface="Cambria Math" panose="02040503050406030204" pitchFamily="18" charset="0"/>
                  </a:rPr>
                  <a:t>İki durum arasındaki fark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(∞)=(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𝐵𝐾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)[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(∞)]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Tanımıyla,</a:t>
                </a:r>
                <a:endParaRPr lang="tr-TR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𝐵𝐾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Olur.</a:t>
                </a: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t="-1557" r="-113" b="-189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45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Kontrol Edilecek Sistem </a:t>
            </a:r>
            <a:r>
              <a:rPr lang="tr-TR" dirty="0" err="1"/>
              <a:t>İntegratör</a:t>
            </a:r>
            <a:r>
              <a:rPr lang="tr-TR" dirty="0"/>
              <a:t> Barındırdığında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0" y="1109133"/>
                <a:ext cx="4702629" cy="5482167"/>
              </a:xfrm>
            </p:spPr>
            <p:txBody>
              <a:bodyPr>
                <a:normAutofit/>
              </a:bodyPr>
              <a:lstStyle/>
              <a:p>
                <a:r>
                  <a:rPr lang="tr-TR" dirty="0" smtClean="0"/>
                  <a:t>Bu noktada tip 1 </a:t>
                </a:r>
                <a:r>
                  <a:rPr lang="tr-TR" dirty="0" err="1" smtClean="0"/>
                  <a:t>servo</a:t>
                </a:r>
                <a:r>
                  <a:rPr lang="tr-TR" dirty="0" smtClean="0"/>
                  <a:t> sistem tasarımı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’</a:t>
                </a:r>
                <a:r>
                  <a:rPr lang="tr-TR" dirty="0" err="1" smtClean="0"/>
                  <a:t>yi</a:t>
                </a:r>
                <a:r>
                  <a:rPr lang="tr-TR" dirty="0" smtClean="0"/>
                  <a:t> 0 yaklaştıracak asimptotik kararlı </a:t>
                </a:r>
                <a:r>
                  <a:rPr lang="tr-TR" b="1" dirty="0" smtClean="0"/>
                  <a:t>regülatör problemine</a:t>
                </a:r>
                <a:r>
                  <a:rPr lang="tr-TR" dirty="0" smtClean="0"/>
                  <a:t> dönüşmüş oldu.</a:t>
                </a:r>
              </a:p>
              <a:p>
                <a:endParaRPr lang="tr-TR" dirty="0" smtClean="0"/>
              </a:p>
              <a:p>
                <a:r>
                  <a:rPr lang="tr-TR" dirty="0" smtClean="0"/>
                  <a:t>Böylece hedeflenen kutup yerleri belirlenerek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𝐵𝐾</m:t>
                    </m:r>
                  </m:oMath>
                </a14:m>
                <a:r>
                  <a:rPr lang="tr-TR" dirty="0" smtClean="0"/>
                  <a:t> matrisin bu kutuplarla örtüşmesini sağlayacak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tr-TR" dirty="0" smtClean="0"/>
                  <a:t> değerleri bulunabilir.</a:t>
                </a:r>
              </a:p>
              <a:p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0" y="1109133"/>
                <a:ext cx="4702629" cy="5482167"/>
              </a:xfrm>
              <a:blipFill rotWithShape="0">
                <a:blip r:embed="rId2"/>
                <a:stretch>
                  <a:fillRect t="-89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İçerik Yer Tutucusu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852160" y="1109133"/>
                <a:ext cx="5730240" cy="5482167"/>
              </a:xfrm>
            </p:spPr>
            <p:txBody>
              <a:bodyPr>
                <a:normAutofit/>
              </a:bodyPr>
              <a:lstStyle/>
              <a:p>
                <a:r>
                  <a:rPr lang="tr-TR" dirty="0"/>
                  <a:t>Durgun durumda durum değişkenler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ve kontrol girişi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aşağıdaki gibi bulunmaktadır. </a:t>
                </a:r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=0=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𝐵𝐾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𝐵𝐾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dirty="0"/>
                  <a:t>matrisin bütün kutuplarının uygun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tr-TR" dirty="0"/>
                  <a:t> seçimi sol yarım kürede olması  sağlandığı için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𝐵𝐾</m:t>
                    </m:r>
                  </m:oMath>
                </a14:m>
                <a:r>
                  <a:rPr lang="tr-TR" dirty="0"/>
                  <a:t> matrisinin tersi alınabilir. Bu durumda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/>
                  <a:t> durumu için yukarıdaki denklem çözüldüğünde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𝐵𝐾</m:t>
                              </m:r>
                            </m:e>
                          </m:d>
                        </m:e>
                        <m: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Bu durumda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𝐾𝑥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Olarak bulunur.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7" name="İçerik Yer Tutucusu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852160" y="1109133"/>
                <a:ext cx="5730240" cy="5482167"/>
              </a:xfrm>
              <a:blipFill rotWithShape="0">
                <a:blip r:embed="rId3"/>
                <a:stretch>
                  <a:fillRect t="-890" r="-276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330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Kontrol Edilecek Sistem </a:t>
            </a:r>
            <a:r>
              <a:rPr lang="tr-TR" dirty="0" err="1"/>
              <a:t>İntegratör</a:t>
            </a:r>
            <a:r>
              <a:rPr lang="tr-TR" dirty="0"/>
              <a:t> </a:t>
            </a:r>
            <a:r>
              <a:rPr lang="tr-TR" dirty="0" smtClean="0"/>
              <a:t>Barındırmadığında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109134"/>
            <a:ext cx="10972799" cy="1525912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Eğer kontrol edilecek sistem </a:t>
            </a:r>
            <a:r>
              <a:rPr lang="tr-TR" dirty="0" err="1" smtClean="0"/>
              <a:t>integratör</a:t>
            </a:r>
            <a:r>
              <a:rPr lang="tr-TR" dirty="0" smtClean="0"/>
              <a:t> barındırmıyorsa tip 0 sistemdir, bu durumda tip 1 </a:t>
            </a:r>
            <a:r>
              <a:rPr lang="tr-TR" dirty="0" err="1" smtClean="0"/>
              <a:t>servo</a:t>
            </a:r>
            <a:r>
              <a:rPr lang="tr-TR" dirty="0" smtClean="0"/>
              <a:t> sistem tasarlamanın temel prensibi uyarınca ileri bildirim koluna kontrol edilecek sistemle hata karşılaştırıcı arasına aşağıdaki </a:t>
            </a:r>
            <a:r>
              <a:rPr lang="tr-TR" dirty="0"/>
              <a:t>şekilde görüldüğü gibi </a:t>
            </a:r>
          </a:p>
          <a:p>
            <a:r>
              <a:rPr lang="tr-TR" dirty="0" err="1" smtClean="0"/>
              <a:t>integratör</a:t>
            </a:r>
            <a:r>
              <a:rPr lang="tr-TR" dirty="0" smtClean="0"/>
              <a:t> eklenmesi gerekmektedir</a:t>
            </a:r>
          </a:p>
          <a:p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3662" y="2711247"/>
            <a:ext cx="9232558" cy="32126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Dikdörtgen 7"/>
              <p:cNvSpPr/>
              <p:nvPr/>
            </p:nvSpPr>
            <p:spPr>
              <a:xfrm>
                <a:off x="9350477" y="3408529"/>
                <a:ext cx="2694039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𝐴𝑥</m:t>
                      </m:r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𝐵𝑢</m:t>
                      </m:r>
                    </m:oMath>
                  </m:oMathPara>
                </a14:m>
                <a:endParaRPr lang="tr-TR" sz="2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𝐶𝑥</m:t>
                      </m:r>
                    </m:oMath>
                  </m:oMathPara>
                </a14:m>
                <a:endParaRPr lang="tr-TR" sz="2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𝑲</m:t>
                      </m:r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𝜀</m:t>
                      </m:r>
                    </m:oMath>
                  </m:oMathPara>
                </a14:m>
                <a:endParaRPr lang="tr-TR" sz="2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</m:acc>
                      <m:r>
                        <a:rPr lang="tr-TR" sz="2400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2400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tr-TR" sz="2400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tr-TR" sz="2400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tr-TR" sz="2400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2400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tr-TR" sz="2400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tr-TR" sz="2400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𝐶𝑥</m:t>
                      </m:r>
                    </m:oMath>
                  </m:oMathPara>
                </a14:m>
                <a:endParaRPr lang="tr-TR" sz="2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Dikdörtgen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0477" y="3408529"/>
                <a:ext cx="2694039" cy="1569660"/>
              </a:xfrm>
              <a:prstGeom prst="rect">
                <a:avLst/>
              </a:prstGeom>
              <a:blipFill rotWithShape="0">
                <a:blip r:embed="rId3"/>
                <a:stretch>
                  <a:fillRect b="-271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17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Kontrol Edilecek Sistem </a:t>
            </a:r>
            <a:r>
              <a:rPr lang="tr-TR" dirty="0" err="1"/>
              <a:t>İntegratör</a:t>
            </a:r>
            <a:r>
              <a:rPr lang="tr-TR" dirty="0"/>
              <a:t> Barındırmadığında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0" y="1109133"/>
                <a:ext cx="11120284" cy="5482167"/>
              </a:xfrm>
            </p:spPr>
            <p:txBody>
              <a:bodyPr/>
              <a:lstStyle/>
              <a:p>
                <a:r>
                  <a:rPr lang="tr-TR" dirty="0" smtClean="0"/>
                  <a:t>Kontrol edilecek sistemin </a:t>
                </a:r>
                <a:r>
                  <a:rPr lang="tr-TR" dirty="0" err="1" smtClean="0"/>
                  <a:t>kontroledilebilir</a:t>
                </a:r>
                <a:r>
                  <a:rPr lang="tr-TR" dirty="0" smtClean="0"/>
                  <a:t> olduğunu varsayıyoruz. Kontrol edilecek sistemin 0’da sıfırının olmaması gerekir aksi halde eklenecek </a:t>
                </a:r>
                <a:r>
                  <a:rPr lang="tr-TR" dirty="0" err="1" smtClean="0"/>
                  <a:t>integratörün</a:t>
                </a:r>
                <a:r>
                  <a:rPr lang="tr-TR" dirty="0" smtClean="0"/>
                  <a:t> etkisini yok edecektir. Referans girişin yine adım giriş olduğunu varsayalım, t&gt;0 olduğu sürece aynı değerde olacaktır. Bu durumda sistem dinamiği aşağıdaki gibi ifade edilebilir.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acc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)+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0" y="1109133"/>
                <a:ext cx="11120284" cy="5482167"/>
              </a:xfrm>
              <a:blipFill rotWithShape="0">
                <a:blip r:embed="rId2"/>
                <a:stretch>
                  <a:fillRect t="-890" r="-5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81260" y="3342968"/>
            <a:ext cx="9557243" cy="332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8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Kontrol Edilecek Sistem </a:t>
            </a:r>
            <a:r>
              <a:rPr lang="tr-TR" dirty="0" err="1"/>
              <a:t>İntegratör</a:t>
            </a:r>
            <a:r>
              <a:rPr lang="tr-TR" dirty="0"/>
              <a:t> Barındırmadığında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(∞)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(∞)</m:t>
                    </m:r>
                  </m:oMath>
                </a14:m>
                <a:r>
                  <a:rPr lang="tr-TR" dirty="0" smtClean="0"/>
                  <a:t>’un sabit değerlere yakınsadığı asimptotik kararlı bir sistem tasarlamalıyız. Bu durumda durgun duruma ulaşıldığında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acc>
                    <m:r>
                      <a:rPr lang="tr-TR" i="1">
                        <a:latin typeface="Cambria Math" panose="02040503050406030204" pitchFamily="18" charset="0"/>
                      </a:rPr>
                      <m:t>(∞)</m:t>
                    </m:r>
                  </m:oMath>
                </a14:m>
                <a:r>
                  <a:rPr lang="tr-TR" dirty="0" smtClean="0"/>
                  <a:t> sıfır olmalıdır. Durgun duruma gelindiğinde durum denklemleri aşağıdaki hali alır.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(∞)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acc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(∞)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(∞)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(∞)+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∞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Herhangi bir t anındaki durum denklemlerinden durgun durumdaki durum çıkarılırsa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(∞)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acc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)−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acc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(∞)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(∞)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tr-TR" dirty="0"/>
                  <a:t> olduğu her durumda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olduğu için fark alınınca yok olduğuna dikkat edin.</a:t>
                </a:r>
                <a:endParaRPr lang="tr-TR" dirty="0"/>
              </a:p>
              <a:p>
                <a:endParaRPr lang="tr-TR" dirty="0" smtClean="0"/>
              </a:p>
              <a:p>
                <a:endParaRPr lang="tr-TR" dirty="0"/>
              </a:p>
              <a:p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386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Kontrol Edilecek Sistem </a:t>
            </a:r>
            <a:r>
              <a:rPr lang="tr-TR" dirty="0" err="1"/>
              <a:t>İntegratör</a:t>
            </a:r>
            <a:r>
              <a:rPr lang="tr-TR" dirty="0"/>
              <a:t> Barındırmadığında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(∞)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acc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)−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acc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(∞)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(∞)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Denkleminde basitleştirme gereği bir takım tanımlamalar yapalım.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</m:d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mr>
                        <m:m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</m:d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mr>
                        <m:m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</m:d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Bu durumda denklemi yeniden yazarsak;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 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 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Burada </a:t>
                </a:r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𝑲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tr-TR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70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Kontrol Edilecek Sistem </a:t>
            </a:r>
            <a:r>
              <a:rPr lang="tr-TR" dirty="0" err="1"/>
              <a:t>İntegratör</a:t>
            </a:r>
            <a:r>
              <a:rPr lang="tr-TR" dirty="0"/>
              <a:t> Barındırmadığında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 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 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Yeni bir tanımlama daha yapalım.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Olsun,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vektörünün uzunluğu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tr-TR" dirty="0" smtClean="0"/>
                  <a:t> olur. Ve  durum denklemi daha kompakt bir formda aşağıdaki gibi yazılır.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tr-TR" b="0" dirty="0" smtClean="0"/>
              </a:p>
              <a:p>
                <a:r>
                  <a:rPr lang="tr-TR" dirty="0" smtClean="0"/>
                  <a:t>Burada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tr-TR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̂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acc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e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acc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e</m:t>
                      </m:r>
                    </m:oMath>
                  </m:oMathPara>
                </a14:m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56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Durum Gözlemcisi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609600" y="1109134"/>
            <a:ext cx="10972800" cy="1604570"/>
          </a:xfrm>
        </p:spPr>
        <p:txBody>
          <a:bodyPr/>
          <a:lstStyle/>
          <a:p>
            <a:r>
              <a:rPr lang="tr-TR" dirty="0" smtClean="0"/>
              <a:t>Genellikle, bir sistem tüm durum değişkenleri direkt olarak ölçülemezler. Bu durumda durum gözlemcisi kullanılması gerekir. Önümüzdeki derslerde bu konuyu genişçe tartışacağız.</a:t>
            </a:r>
          </a:p>
          <a:p>
            <a:r>
              <a:rPr lang="tr-TR" dirty="0" smtClean="0"/>
              <a:t>Aşağıdaki şekilde durum gözlemcisi eklenmiş tip bir </a:t>
            </a:r>
            <a:r>
              <a:rPr lang="tr-TR" dirty="0" err="1" smtClean="0"/>
              <a:t>servo</a:t>
            </a:r>
            <a:r>
              <a:rPr lang="tr-TR" dirty="0" smtClean="0"/>
              <a:t> sistem görünmektedir.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23161" y="2789905"/>
            <a:ext cx="9353236" cy="369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1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İntegral Kontrollü Durum Geri Besleme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İçerik Yer Tutucusu 4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tr-TR"/>
                        <m:t>Blok</m:t>
                      </m:r>
                      <m:r>
                        <m:rPr>
                          <m:nor/>
                        </m:rPr>
                        <a:rPr lang="tr-TR"/>
                        <m:t> </m:t>
                      </m:r>
                      <m:r>
                        <m:rPr>
                          <m:nor/>
                        </m:rPr>
                        <a:rPr lang="tr-TR"/>
                        <m:t>diyagram</m:t>
                      </m:r>
                      <m:r>
                        <m:rPr>
                          <m:nor/>
                        </m:rPr>
                        <a:rPr lang="tr-TR"/>
                        <m:t>ı</m:t>
                      </m:r>
                      <m:r>
                        <m:rPr>
                          <m:nor/>
                        </m:rPr>
                        <a:rPr lang="tr-TR"/>
                        <m:t>na</m:t>
                      </m:r>
                      <m:r>
                        <m:rPr>
                          <m:nor/>
                        </m:rPr>
                        <a:rPr lang="tr-TR"/>
                        <m:t> </m:t>
                      </m:r>
                      <m:r>
                        <m:rPr>
                          <m:nor/>
                        </m:rPr>
                        <a:rPr lang="tr-TR"/>
                        <m:t>bakacak</m:t>
                      </m:r>
                      <m:r>
                        <m:rPr>
                          <m:nor/>
                        </m:rPr>
                        <a:rPr lang="tr-TR"/>
                        <m:t> </m:t>
                      </m:r>
                      <m:r>
                        <m:rPr>
                          <m:nor/>
                        </m:rPr>
                        <a:rPr lang="tr-TR"/>
                        <m:t>olursak</m:t>
                      </m:r>
                      <m:r>
                        <m:rPr>
                          <m:nor/>
                        </m:rPr>
                        <a:rPr lang="tr-TR"/>
                        <m:t>; </m:t>
                      </m:r>
                      <m:r>
                        <m:rPr>
                          <m:nor/>
                        </m:rPr>
                        <a:rPr lang="tr-TR"/>
                        <m:t>giri</m:t>
                      </m:r>
                      <m:r>
                        <m:rPr>
                          <m:nor/>
                        </m:rPr>
                        <a:rPr lang="tr-TR"/>
                        <m:t>ş</m:t>
                      </m:r>
                      <m:r>
                        <m:rPr>
                          <m:nor/>
                        </m:rPr>
                        <a:rPr lang="tr-TR"/>
                        <m:t>teki</m:t>
                      </m:r>
                      <m:r>
                        <m:rPr>
                          <m:nor/>
                        </m:rPr>
                        <a:rPr lang="tr-TR"/>
                        <m:t> </m:t>
                      </m:r>
                      <m:r>
                        <m:rPr>
                          <m:nor/>
                        </m:rPr>
                        <a:rPr lang="tr-TR"/>
                        <m:t>integrat</m:t>
                      </m:r>
                      <m:r>
                        <m:rPr>
                          <m:nor/>
                        </m:rPr>
                        <a:rPr lang="tr-TR"/>
                        <m:t>ö</m:t>
                      </m:r>
                      <m:r>
                        <m:rPr>
                          <m:nor/>
                        </m:rPr>
                        <a:rPr lang="tr-TR"/>
                        <m:t>r</m:t>
                      </m:r>
                      <m:r>
                        <m:rPr>
                          <m:nor/>
                        </m:rPr>
                        <a:rPr lang="tr-TR"/>
                        <m:t>ü</m:t>
                      </m:r>
                      <m:r>
                        <m:rPr>
                          <m:nor/>
                        </m:rPr>
                        <a:rPr lang="tr-TR"/>
                        <m:t>n</m:t>
                      </m:r>
                      <m:r>
                        <m:rPr>
                          <m:nor/>
                        </m:rPr>
                        <a:rPr lang="tr-TR"/>
                        <m:t> </m:t>
                      </m:r>
                      <m:r>
                        <m:rPr>
                          <m:nor/>
                        </m:rPr>
                        <a:rPr lang="tr-TR"/>
                        <m:t>sa</m:t>
                      </m:r>
                      <m:r>
                        <m:rPr>
                          <m:nor/>
                        </m:rPr>
                        <a:rPr lang="tr-TR"/>
                        <m:t>ğ </m:t>
                      </m:r>
                      <m:r>
                        <m:rPr>
                          <m:nor/>
                        </m:rPr>
                        <a:rPr lang="tr-TR"/>
                        <m:t>taraf</m:t>
                      </m:r>
                      <m:r>
                        <m:rPr>
                          <m:nor/>
                        </m:rPr>
                        <a:rPr lang="tr-TR"/>
                        <m:t>ı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m:rPr>
                          <m:nor/>
                        </m:rPr>
                        <a:rPr lang="tr-TR"/>
                        <m:t>olarak</m:t>
                      </m:r>
                      <m:r>
                        <m:rPr>
                          <m:nor/>
                        </m:rPr>
                        <a:rPr lang="tr-TR"/>
                        <m:t> </m:t>
                      </m:r>
                      <m:r>
                        <m:rPr>
                          <m:nor/>
                        </m:rPr>
                        <a:rPr lang="tr-TR"/>
                        <m:t>belirlenmi</m:t>
                      </m:r>
                      <m:r>
                        <m:rPr>
                          <m:nor/>
                        </m:rPr>
                        <a:rPr lang="tr-TR"/>
                        <m:t>ş</m:t>
                      </m:r>
                      <m:r>
                        <m:rPr>
                          <m:nor/>
                        </m:rPr>
                        <a:rPr lang="tr-TR"/>
                        <m:t>tir</m:t>
                      </m:r>
                      <m:r>
                        <m:rPr>
                          <m:nor/>
                        </m:rPr>
                        <a:rPr lang="tr-TR"/>
                        <m:t>. </m:t>
                      </m:r>
                      <m:r>
                        <m:rPr>
                          <m:nor/>
                        </m:rPr>
                        <a:rPr lang="tr-TR"/>
                        <m:t>Sistem</m:t>
                      </m:r>
                      <m:r>
                        <m:rPr>
                          <m:nor/>
                        </m:rPr>
                        <a:rPr lang="tr-TR"/>
                        <m:t> </m:t>
                      </m:r>
                      <m:r>
                        <m:rPr>
                          <m:nor/>
                        </m:rPr>
                        <a:rPr lang="tr-TR"/>
                        <m:t>dinami</m:t>
                      </m:r>
                      <m:r>
                        <m:rPr>
                          <m:nor/>
                        </m:rPr>
                        <a:rPr lang="tr-TR"/>
                        <m:t>ğ</m:t>
                      </m:r>
                      <m:r>
                        <m:rPr>
                          <m:nor/>
                        </m:rPr>
                        <a:rPr lang="tr-TR"/>
                        <m:t>i</m:t>
                      </m:r>
                      <m:r>
                        <m:rPr>
                          <m:nor/>
                        </m:rPr>
                        <a:rPr lang="tr-TR"/>
                        <m:t> </m:t>
                      </m:r>
                      <m:r>
                        <m:rPr>
                          <m:nor/>
                        </m:rPr>
                        <a:rPr lang="tr-TR"/>
                        <m:t>ise</m:t>
                      </m:r>
                      <m:r>
                        <m:rPr>
                          <m:nor/>
                        </m:rPr>
                        <a:rPr lang="tr-TR"/>
                        <m:t> </m:t>
                      </m:r>
                      <m:r>
                        <m:rPr>
                          <m:nor/>
                        </m:rPr>
                        <a:rPr lang="tr-TR"/>
                        <m:t>g</m:t>
                      </m:r>
                      <m:r>
                        <m:rPr>
                          <m:nor/>
                        </m:rPr>
                        <a:rPr lang="tr-TR"/>
                        <m:t>ü</m:t>
                      </m:r>
                      <m:r>
                        <m:rPr>
                          <m:nor/>
                        </m:rPr>
                        <a:rPr lang="tr-TR"/>
                        <m:t>r</m:t>
                      </m:r>
                      <m:r>
                        <m:rPr>
                          <m:nor/>
                        </m:rPr>
                        <a:rPr lang="tr-TR"/>
                        <m:t>ü</m:t>
                      </m:r>
                      <m:r>
                        <m:rPr>
                          <m:nor/>
                        </m:rPr>
                        <a:rPr lang="tr-TR"/>
                        <m:t>lt</m:t>
                      </m:r>
                      <m:r>
                        <m:rPr>
                          <m:nor/>
                        </m:rPr>
                        <a:rPr lang="tr-TR"/>
                        <m:t>ü </m:t>
                      </m:r>
                      <m:r>
                        <m:rPr>
                          <m:nor/>
                        </m:rPr>
                        <a:rPr lang="tr-TR"/>
                        <m:t>ifadesi</m:t>
                      </m:r>
                      <m:r>
                        <m:rPr>
                          <m:nor/>
                        </m:rPr>
                        <a:rPr lang="tr-TR"/>
                        <m:t> </m:t>
                      </m:r>
                      <m:r>
                        <m:rPr>
                          <m:nor/>
                        </m:rPr>
                        <a:rPr lang="tr-TR"/>
                        <m:t>ile</m:t>
                      </m:r>
                      <m:r>
                        <m:rPr>
                          <m:nor/>
                        </m:rPr>
                        <a:rPr lang="tr-TR"/>
                        <m:t> </m:t>
                      </m:r>
                      <m:r>
                        <m:rPr>
                          <m:nor/>
                        </m:rPr>
                        <a:rPr lang="tr-TR"/>
                        <m:t>beraber</m:t>
                      </m:r>
                      <m:r>
                        <m:rPr>
                          <m:nor/>
                        </m:rPr>
                        <a:rPr lang="tr-TR"/>
                        <m:t> </m:t>
                      </m:r>
                      <m:r>
                        <m:rPr>
                          <m:nor/>
                        </m:rPr>
                        <a:rPr lang="tr-TR"/>
                        <m:t>a</m:t>
                      </m:r>
                      <m:r>
                        <m:rPr>
                          <m:nor/>
                        </m:rPr>
                        <a:rPr lang="tr-TR"/>
                        <m:t>ş</m:t>
                      </m:r>
                      <m:r>
                        <m:rPr>
                          <m:nor/>
                        </m:rPr>
                        <a:rPr lang="tr-TR"/>
                        <m:t>a</m:t>
                      </m:r>
                      <m:r>
                        <m:rPr>
                          <m:nor/>
                        </m:rPr>
                        <a:rPr lang="tr-TR"/>
                        <m:t>ğı</m:t>
                      </m:r>
                      <m:r>
                        <m:rPr>
                          <m:nor/>
                        </m:rPr>
                        <a:rPr lang="tr-TR"/>
                        <m:t>daki</m:t>
                      </m:r>
                      <m:r>
                        <m:rPr>
                          <m:nor/>
                        </m:rPr>
                        <a:rPr lang="tr-TR"/>
                        <m:t> ş</m:t>
                      </m:r>
                      <m:r>
                        <m:rPr>
                          <m:nor/>
                        </m:rPr>
                        <a:rPr lang="tr-TR"/>
                        <m:t>ekildedir</m:t>
                      </m:r>
                      <m:r>
                        <m:rPr>
                          <m:nor/>
                        </m:rPr>
                        <a:rPr lang="tr-TR"/>
                        <m:t>.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𝐵𝑢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𝐸𝑛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tr-TR"/>
                        <m:t>Blok</m:t>
                      </m:r>
                      <m:r>
                        <m:rPr>
                          <m:nor/>
                        </m:rPr>
                        <a:rPr lang="tr-TR"/>
                        <m:t> </m:t>
                      </m:r>
                      <m:r>
                        <m:rPr>
                          <m:nor/>
                        </m:rPr>
                        <a:rPr lang="tr-TR"/>
                        <m:t>diyagramdan</m:t>
                      </m:r>
                      <m:r>
                        <m:rPr>
                          <m:nor/>
                        </m:rPr>
                        <a:rPr lang="tr-TR"/>
                        <m:t>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m:rPr>
                          <m:nor/>
                        </m:rPr>
                        <a:rPr lang="tr-TR"/>
                        <m:t> </m:t>
                      </m:r>
                      <m:r>
                        <m:rPr>
                          <m:nor/>
                        </m:rPr>
                        <a:rPr lang="tr-TR"/>
                        <m:t>ifadesinin</m:t>
                      </m:r>
                      <m:r>
                        <m:rPr>
                          <m:nor/>
                        </m:rPr>
                        <a:rPr lang="tr-TR"/>
                        <m:t> </m:t>
                      </m:r>
                      <m:r>
                        <m:rPr>
                          <m:nor/>
                        </m:rPr>
                        <a:rPr lang="tr-TR"/>
                        <m:t>referans</m:t>
                      </m:r>
                      <m:r>
                        <m:rPr>
                          <m:nor/>
                        </m:rPr>
                        <a:rPr lang="tr-TR"/>
                        <m:t> </m:t>
                      </m:r>
                      <m:r>
                        <m:rPr>
                          <m:nor/>
                        </m:rPr>
                        <a:rPr lang="tr-TR"/>
                        <m:t>giri</m:t>
                      </m:r>
                      <m:r>
                        <m:rPr>
                          <m:nor/>
                        </m:rPr>
                        <a:rPr lang="tr-TR"/>
                        <m:t>ş </m:t>
                      </m:r>
                      <m:r>
                        <m:rPr>
                          <m:nor/>
                        </m:rPr>
                        <a:rPr lang="tr-TR"/>
                        <m:t>ile</m:t>
                      </m:r>
                      <m:r>
                        <m:rPr>
                          <m:nor/>
                        </m:rPr>
                        <a:rPr lang="tr-TR"/>
                        <m:t> çı</m:t>
                      </m:r>
                      <m:r>
                        <m:rPr>
                          <m:nor/>
                        </m:rPr>
                        <a:rPr lang="tr-TR"/>
                        <m:t>k</m:t>
                      </m:r>
                      <m:r>
                        <m:rPr>
                          <m:nor/>
                        </m:rPr>
                        <a:rPr lang="tr-TR"/>
                        <m:t>ış </m:t>
                      </m:r>
                      <m:r>
                        <m:rPr>
                          <m:nor/>
                        </m:rPr>
                        <a:rPr lang="tr-TR"/>
                        <m:t>aras</m:t>
                      </m:r>
                      <m:r>
                        <m:rPr>
                          <m:nor/>
                        </m:rPr>
                        <a:rPr lang="tr-TR"/>
                        <m:t>ı</m:t>
                      </m:r>
                      <m:r>
                        <m:rPr>
                          <m:nor/>
                        </m:rPr>
                        <a:rPr lang="tr-TR"/>
                        <m:t>ndaki</m:t>
                      </m:r>
                      <m:r>
                        <m:rPr>
                          <m:nor/>
                        </m:rPr>
                        <a:rPr lang="tr-TR"/>
                        <m:t> </m:t>
                      </m:r>
                      <m:r>
                        <m:rPr>
                          <m:nor/>
                        </m:rPr>
                        <a:rPr lang="tr-TR"/>
                        <m:t>fark</m:t>
                      </m:r>
                      <m:r>
                        <m:rPr>
                          <m:nor/>
                        </m:rPr>
                        <a:rPr lang="tr-TR"/>
                        <m:t> </m:t>
                      </m:r>
                      <m:r>
                        <m:rPr>
                          <m:nor/>
                        </m:rPr>
                        <a:rPr lang="tr-TR"/>
                        <m:t>olarak</m:t>
                      </m:r>
                      <m:r>
                        <m:rPr>
                          <m:nor/>
                        </m:rPr>
                        <a:rPr lang="tr-TR"/>
                        <m:t> </m:t>
                      </m:r>
                      <m:r>
                        <m:rPr>
                          <m:nor/>
                        </m:rPr>
                        <a:rPr lang="tr-TR"/>
                        <m:t>al</m:t>
                      </m:r>
                      <m:r>
                        <m:rPr>
                          <m:nor/>
                        </m:rPr>
                        <a:rPr lang="tr-TR"/>
                        <m:t>ı</m:t>
                      </m:r>
                      <m:r>
                        <m:rPr>
                          <m:nor/>
                        </m:rPr>
                        <a:rPr lang="tr-TR"/>
                        <m:t>nd</m:t>
                      </m:r>
                      <m:r>
                        <m:rPr>
                          <m:nor/>
                        </m:rPr>
                        <a:rPr lang="tr-TR"/>
                        <m:t>ığı</m:t>
                      </m:r>
                      <m:r>
                        <m:rPr>
                          <m:nor/>
                        </m:rPr>
                        <a:rPr lang="tr-TR"/>
                        <m:t>n</m:t>
                      </m:r>
                      <m:r>
                        <m:rPr>
                          <m:nor/>
                        </m:rPr>
                        <a:rPr lang="tr-TR"/>
                        <m:t>ı </m:t>
                      </m:r>
                      <m:r>
                        <m:rPr>
                          <m:nor/>
                        </m:rPr>
                        <a:rPr lang="tr-TR"/>
                        <m:t>g</m:t>
                      </m:r>
                      <m:r>
                        <m:rPr>
                          <m:nor/>
                        </m:rPr>
                        <a:rPr lang="tr-TR"/>
                        <m:t>ö</m:t>
                      </m:r>
                      <m:r>
                        <m:rPr>
                          <m:nor/>
                        </m:rPr>
                        <a:rPr lang="tr-TR"/>
                        <m:t>rebiliyoruz</m:t>
                      </m:r>
                      <m:r>
                        <m:rPr>
                          <m:nor/>
                        </m:rPr>
                        <a:rPr lang="tr-TR"/>
                        <m:t>. </m:t>
                      </m:r>
                      <m:r>
                        <m:rPr>
                          <m:nor/>
                        </m:rPr>
                        <a:rPr lang="tr-TR"/>
                        <m:t>Yani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tr-TR"/>
                        <m:t>Çı</m:t>
                      </m:r>
                      <m:r>
                        <m:rPr>
                          <m:nor/>
                        </m:rPr>
                        <a:rPr lang="tr-TR"/>
                        <m:t>k</m:t>
                      </m:r>
                      <m:r>
                        <m:rPr>
                          <m:nor/>
                        </m:rPr>
                        <a:rPr lang="tr-TR"/>
                        <m:t>ış </m:t>
                      </m:r>
                      <m:r>
                        <m:rPr>
                          <m:nor/>
                        </m:rPr>
                        <a:rPr lang="tr-TR"/>
                        <m:t>ifadesi</m:t>
                      </m:r>
                      <m:r>
                        <m:rPr>
                          <m:nor/>
                        </m:rPr>
                        <a:rPr lang="tr-TR"/>
                        <m:t> </m:t>
                      </m:r>
                      <m:r>
                        <m:rPr>
                          <m:nor/>
                        </m:rPr>
                        <a:rPr lang="tr-TR"/>
                        <m:t>ise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𝐷𝑢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5" name="İçerik Yer Tutucus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94400" y="607106"/>
            <a:ext cx="6138333" cy="2607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İçerik Yer Tutucusu 4"/>
              <p:cNvSpPr txBox="1">
                <a:spLocks/>
              </p:cNvSpPr>
              <p:nvPr/>
            </p:nvSpPr>
            <p:spPr>
              <a:xfrm>
                <a:off x="5621867" y="3214461"/>
                <a:ext cx="6434665" cy="3121100"/>
              </a:xfrm>
              <a:prstGeom prst="rect">
                <a:avLst/>
              </a:prstGeom>
            </p:spPr>
            <p:txBody>
              <a:bodyPr vert="horz" rtlCol="0">
                <a:noAutofit/>
              </a:bodyPr>
              <a:lstStyle>
                <a:lvl1pPr marL="109728" indent="0" algn="l" rtl="0" eaLnBrk="1" latinLnBrk="0" hangingPunct="1">
                  <a:spcBef>
                    <a:spcPts val="300"/>
                  </a:spcBef>
                  <a:buClr>
                    <a:schemeClr val="accent3">
                      <a:lumMod val="75000"/>
                    </a:schemeClr>
                  </a:buClr>
                  <a:buFontTx/>
                  <a:buNone/>
                  <a:defRPr kumimoji="0" sz="2400" kern="120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411480" indent="0" algn="l" rtl="0" eaLnBrk="1" latinLnBrk="0" hangingPunct="1">
                  <a:spcBef>
                    <a:spcPts val="300"/>
                  </a:spcBef>
                  <a:buClr>
                    <a:schemeClr val="accent2">
                      <a:lumMod val="75000"/>
                    </a:schemeClr>
                  </a:buClr>
                  <a:buFontTx/>
                  <a:buNone/>
                  <a:defRPr kumimoji="0" sz="2000" kern="120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2pPr>
                <a:lvl3pPr marL="704088" indent="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Tx/>
                  <a:buNone/>
                  <a:defRPr kumimoji="0" sz="2000" kern="120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3pPr>
                <a:lvl4pPr marL="978408" indent="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Tx/>
                  <a:buNone/>
                  <a:defRPr kumimoji="0" sz="2000" kern="120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4pPr>
                <a:lvl5pPr marL="1207008" indent="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Tx/>
                  <a:buNone/>
                  <a:defRPr kumimoji="0" sz="2000" kern="120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5pPr>
                <a:lvl6pPr marL="1609344" indent="-18288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15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240280" indent="-18288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tr-TR" smtClean="0"/>
                        <m:t>Bu</m:t>
                      </m:r>
                      <m:r>
                        <m:rPr>
                          <m:nor/>
                        </m:rPr>
                        <a:rPr lang="tr-TR" smtClean="0"/>
                        <m:t> </m:t>
                      </m:r>
                      <m:r>
                        <m:rPr>
                          <m:nor/>
                        </m:rPr>
                        <a:rPr lang="tr-TR" smtClean="0"/>
                        <m:t>durumda</m:t>
                      </m:r>
                      <m:r>
                        <m:rPr>
                          <m:nor/>
                        </m:rPr>
                        <a:rPr lang="tr-TR" smtClean="0"/>
                        <m:t> </m:t>
                      </m:r>
                      <m:r>
                        <m:rPr>
                          <m:nor/>
                        </m:rPr>
                        <a:rPr lang="tr-TR" smtClean="0"/>
                        <m:t>kontrol</m:t>
                      </m:r>
                      <m:r>
                        <m:rPr>
                          <m:nor/>
                        </m:rPr>
                        <a:rPr lang="tr-TR" smtClean="0"/>
                        <m:t> </m:t>
                      </m:r>
                      <m:r>
                        <m:rPr>
                          <m:nor/>
                        </m:rPr>
                        <a:rPr lang="tr-TR" smtClean="0"/>
                        <m:t>giri</m:t>
                      </m:r>
                      <m:r>
                        <m:rPr>
                          <m:nor/>
                        </m:rPr>
                        <a:rPr lang="tr-TR" smtClean="0"/>
                        <m:t>ş </m:t>
                      </m:r>
                      <m:r>
                        <m:rPr>
                          <m:nor/>
                        </m:rPr>
                        <a:rPr lang="tr-TR" smtClean="0"/>
                        <m:t>sinyali</m:t>
                      </m:r>
                      <m:r>
                        <m:rPr>
                          <m:nor/>
                        </m:rPr>
                        <a:rPr lang="tr-TR" smtClean="0"/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tr-TR"/>
                        <m:t> </m:t>
                      </m:r>
                      <m:r>
                        <m:rPr>
                          <m:nor/>
                        </m:rPr>
                        <a:rPr lang="tr-TR"/>
                        <m:t>sadece</m:t>
                      </m:r>
                      <m:r>
                        <m:rPr>
                          <m:nor/>
                        </m:rPr>
                        <a:rPr lang="tr-TR"/>
                        <m:t> </m:t>
                      </m:r>
                      <m:r>
                        <m:rPr>
                          <m:nor/>
                        </m:rPr>
                        <a:rPr lang="tr-TR"/>
                        <m:t>durum</m:t>
                      </m:r>
                      <m:r>
                        <m:rPr>
                          <m:nor/>
                        </m:rPr>
                        <a:rPr lang="tr-TR"/>
                        <m:t> </m:t>
                      </m:r>
                      <m:r>
                        <m:rPr>
                          <m:nor/>
                        </m:rPr>
                        <a:rPr lang="tr-TR"/>
                        <m:t>geri</m:t>
                      </m:r>
                      <m:r>
                        <m:rPr>
                          <m:nor/>
                        </m:rPr>
                        <a:rPr lang="tr-TR"/>
                        <m:t> </m:t>
                      </m:r>
                      <m:r>
                        <m:rPr>
                          <m:nor/>
                        </m:rPr>
                        <a:rPr lang="tr-TR"/>
                        <m:t>bildirimi</m:t>
                      </m:r>
                      <m:r>
                        <m:rPr>
                          <m:nor/>
                        </m:rPr>
                        <a:rPr lang="tr-TR"/>
                        <m:t> </m:t>
                      </m:r>
                      <m:r>
                        <m:rPr>
                          <m:nor/>
                        </m:rPr>
                        <a:rPr lang="tr-TR"/>
                        <m:t>ile</m:t>
                      </m:r>
                      <m:r>
                        <m:rPr>
                          <m:nor/>
                        </m:rPr>
                        <a:rPr lang="tr-TR"/>
                        <m:t> </m:t>
                      </m:r>
                      <m:r>
                        <m:rPr>
                          <m:nor/>
                        </m:rPr>
                        <a:rPr lang="tr-TR"/>
                        <m:t>ili</m:t>
                      </m:r>
                      <m:r>
                        <m:rPr>
                          <m:nor/>
                        </m:rPr>
                        <a:rPr lang="tr-TR"/>
                        <m:t>ş</m:t>
                      </m:r>
                      <m:r>
                        <m:rPr>
                          <m:nor/>
                        </m:rPr>
                        <a:rPr lang="tr-TR"/>
                        <m:t>kili</m:t>
                      </m:r>
                      <m:r>
                        <m:rPr>
                          <m:nor/>
                        </m:rPr>
                        <a:rPr lang="tr-TR"/>
                        <m:t> </m:t>
                      </m:r>
                      <m:r>
                        <m:rPr>
                          <m:nor/>
                        </m:rPr>
                        <a:rPr lang="tr-TR"/>
                        <m:t>de</m:t>
                      </m:r>
                      <m:r>
                        <m:rPr>
                          <m:nor/>
                        </m:rPr>
                        <a:rPr lang="tr-TR"/>
                        <m:t>ğ</m:t>
                      </m:r>
                      <m:r>
                        <m:rPr>
                          <m:nor/>
                        </m:rPr>
                        <a:rPr lang="tr-TR"/>
                        <m:t>il</m:t>
                      </m:r>
                      <m:r>
                        <m:rPr>
                          <m:nor/>
                        </m:rPr>
                        <a:rPr lang="tr-TR"/>
                        <m:t> </m:t>
                      </m:r>
                      <m:r>
                        <m:rPr>
                          <m:nor/>
                        </m:rPr>
                        <a:rPr lang="tr-TR"/>
                        <m:t>ayn</m:t>
                      </m:r>
                      <m:r>
                        <m:rPr>
                          <m:nor/>
                        </m:rPr>
                        <a:rPr lang="tr-TR"/>
                        <m:t>ı </m:t>
                      </m:r>
                      <m:r>
                        <m:rPr>
                          <m:nor/>
                        </m:rPr>
                        <a:rPr lang="tr-TR"/>
                        <m:t>zamanda</m:t>
                      </m:r>
                      <m:r>
                        <m:rPr>
                          <m:nor/>
                        </m:rPr>
                        <a:rPr lang="tr-TR"/>
                        <m:t> </m:t>
                      </m:r>
                      <m:r>
                        <m:rPr>
                          <m:nor/>
                        </m:rPr>
                        <a:rPr lang="tr-TR"/>
                        <m:t>integral</m:t>
                      </m:r>
                      <m:r>
                        <m:rPr>
                          <m:nor/>
                        </m:rPr>
                        <a:rPr lang="tr-TR"/>
                        <m:t> </m:t>
                      </m:r>
                      <m:r>
                        <m:rPr>
                          <m:nor/>
                        </m:rPr>
                        <a:rPr lang="tr-TR"/>
                        <m:t>geri</m:t>
                      </m:r>
                      <m:r>
                        <m:rPr>
                          <m:nor/>
                        </m:rPr>
                        <a:rPr lang="tr-TR"/>
                        <m:t> </m:t>
                      </m:r>
                      <m:r>
                        <m:rPr>
                          <m:nor/>
                        </m:rPr>
                        <a:rPr lang="tr-TR"/>
                        <m:t>bildirimle</m:t>
                      </m:r>
                      <m:r>
                        <m:rPr>
                          <m:nor/>
                        </m:rPr>
                        <a:rPr lang="tr-TR"/>
                        <m:t> </m:t>
                      </m:r>
                      <m:r>
                        <m:rPr>
                          <m:nor/>
                        </m:rPr>
                        <a:rPr lang="tr-TR"/>
                        <m:t>de</m:t>
                      </m:r>
                      <m:r>
                        <m:rPr>
                          <m:nor/>
                        </m:rPr>
                        <a:rPr lang="tr-TR"/>
                        <m:t> </m:t>
                      </m:r>
                      <m:r>
                        <m:rPr>
                          <m:nor/>
                        </m:rPr>
                        <a:rPr lang="tr-TR"/>
                        <m:t>ili</m:t>
                      </m:r>
                      <m:r>
                        <m:rPr>
                          <m:nor/>
                        </m:rPr>
                        <a:rPr lang="tr-TR"/>
                        <m:t>ş</m:t>
                      </m:r>
                      <m:r>
                        <m:rPr>
                          <m:nor/>
                        </m:rPr>
                        <a:rPr lang="tr-TR"/>
                        <m:t>kili</m:t>
                      </m:r>
                      <m:r>
                        <m:rPr>
                          <m:nor/>
                        </m:rPr>
                        <a:rPr lang="tr-TR"/>
                        <m:t>, Şö</m:t>
                      </m:r>
                      <m:r>
                        <m:rPr>
                          <m:nor/>
                        </m:rPr>
                        <a:rPr lang="tr-TR"/>
                        <m:t>yleki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𝐾𝑥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tr-TR"/>
                        <m:t>Burada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 ⋯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tr-TR"/>
                        <m:t>Ger</m:t>
                      </m:r>
                      <m:r>
                        <m:rPr>
                          <m:nor/>
                        </m:rPr>
                        <a:rPr lang="tr-TR"/>
                        <m:t>ç</m:t>
                      </m:r>
                      <m:r>
                        <m:rPr>
                          <m:nor/>
                        </m:rPr>
                        <a:rPr lang="tr-TR"/>
                        <m:t>ek</m:t>
                      </m:r>
                      <m:r>
                        <m:rPr>
                          <m:nor/>
                        </m:rPr>
                        <a:rPr lang="tr-TR"/>
                        <m:t> </m:t>
                      </m:r>
                      <m:r>
                        <m:rPr>
                          <m:nor/>
                        </m:rPr>
                        <a:rPr lang="tr-TR"/>
                        <m:t>kazan</m:t>
                      </m:r>
                      <m:r>
                        <m:rPr>
                          <m:nor/>
                        </m:rPr>
                        <a:rPr lang="tr-TR"/>
                        <m:t>ç </m:t>
                      </m:r>
                      <m:r>
                        <m:rPr>
                          <m:nor/>
                        </m:rPr>
                        <a:rPr lang="tr-TR"/>
                        <m:t>elemanlar</m:t>
                      </m:r>
                      <m:r>
                        <m:rPr>
                          <m:nor/>
                        </m:rPr>
                        <a:rPr lang="tr-TR"/>
                        <m:t>ı</m:t>
                      </m:r>
                      <m:r>
                        <m:rPr>
                          <m:nor/>
                        </m:rPr>
                        <a:rPr lang="tr-TR"/>
                        <m:t>n</m:t>
                      </m:r>
                      <m:r>
                        <m:rPr>
                          <m:nor/>
                        </m:rPr>
                        <a:rPr lang="tr-TR"/>
                        <m:t>ı </m:t>
                      </m:r>
                      <m:r>
                        <m:rPr>
                          <m:nor/>
                        </m:rPr>
                        <a:rPr lang="tr-TR"/>
                        <m:t>tutan</m:t>
                      </m:r>
                      <m:r>
                        <m:rPr>
                          <m:nor/>
                        </m:rPr>
                        <a:rPr lang="tr-TR"/>
                        <m:t> </m:t>
                      </m:r>
                      <m:r>
                        <m:rPr>
                          <m:nor/>
                        </m:rPr>
                        <a:rPr lang="tr-TR"/>
                        <m:t>dizi</m:t>
                      </m:r>
                      <m:r>
                        <m:rPr>
                          <m:nor/>
                        </m:rPr>
                        <a:rPr lang="tr-TR"/>
                        <m:t> </m:t>
                      </m:r>
                      <m:r>
                        <m:rPr>
                          <m:nor/>
                        </m:rPr>
                        <a:rPr lang="tr-TR"/>
                        <m:t>matris</m:t>
                      </m:r>
                      <m:r>
                        <m:rPr>
                          <m:nor/>
                        </m:rPr>
                        <a:rPr lang="tr-TR"/>
                        <m:t>, </m:t>
                      </m:r>
                      <m:r>
                        <m:rPr>
                          <m:nor/>
                        </m:rPr>
                        <a:rPr lang="tr-TR"/>
                        <m:t>ve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m:rPr>
                          <m:nor/>
                        </m:rPr>
                        <a:rPr lang="tr-TR"/>
                        <m:t>integral</m:t>
                      </m:r>
                      <m:r>
                        <m:rPr>
                          <m:nor/>
                        </m:rPr>
                        <a:rPr lang="tr-TR"/>
                        <m:t> </m:t>
                      </m:r>
                      <m:r>
                        <m:rPr>
                          <m:nor/>
                        </m:rPr>
                        <a:rPr lang="tr-TR"/>
                        <m:t>geri</m:t>
                      </m:r>
                      <m:r>
                        <m:rPr>
                          <m:nor/>
                        </m:rPr>
                        <a:rPr lang="tr-TR"/>
                        <m:t> </m:t>
                      </m:r>
                      <m:r>
                        <m:rPr>
                          <m:nor/>
                        </m:rPr>
                        <a:rPr lang="tr-TR"/>
                        <m:t>bildirim</m:t>
                      </m:r>
                      <m:r>
                        <m:rPr>
                          <m:nor/>
                        </m:rPr>
                        <a:rPr lang="tr-TR"/>
                        <m:t> </m:t>
                      </m:r>
                      <m:r>
                        <m:rPr>
                          <m:nor/>
                        </m:rPr>
                        <a:rPr lang="tr-TR"/>
                        <m:t>kazanc</m:t>
                      </m:r>
                      <m:r>
                        <m:rPr>
                          <m:nor/>
                        </m:rPr>
                        <a:rPr lang="tr-TR"/>
                        <m:t>ı.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8" name="İçerik Yer Tutucusu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867" y="3214461"/>
                <a:ext cx="6434665" cy="3121100"/>
              </a:xfrm>
              <a:prstGeom prst="rect">
                <a:avLst/>
              </a:prstGeom>
              <a:blipFill rotWithShape="0">
                <a:blip r:embed="rId4"/>
                <a:stretch>
                  <a:fillRect b="-1035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92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İntegral Kontrollü Durum Geri Besleme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tr-T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tr-T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tr-T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≜</m:t>
                            </m:r>
                            <m:nary>
                              <m:naryPr>
                                <m:limLoc m:val="subSup"/>
                                <m:ctrlPr>
                                  <a:rPr lang="tr-T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tr-T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tr-T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  <m:e>
                                <m:r>
                                  <a:rPr lang="tr-T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d>
                                  <m:dPr>
                                    <m:ctrlPr>
                                      <a:rPr lang="tr-T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d>
                                <m:r>
                                  <a:rPr lang="tr-T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tr-T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nary>
                          </m:e>
                        </m:mr>
                        <m:m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⇓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tr-TR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tr-TR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≜</m:t>
                            </m:r>
                            <m:r>
                              <a:rPr lang="tr-TR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tr-TR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tr-TR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tr-TR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tr-TR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acc>
                              <m:accPr>
                                <m:chr m:val="̲"/>
                                <m:ctrlPr>
                                  <a:rPr lang="tr-TR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tr-TR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tr-TR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tr-TR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tr-TR" dirty="0">
                                <a:solidFill>
                                  <a:srgbClr val="002060"/>
                                </a:solidFill>
                              </a:rPr>
                              <m:t> </m:t>
                            </m:r>
                          </m:e>
                        </m:mr>
                      </m:m>
                    </m:oMath>
                  </m:oMathPara>
                </a14:m>
                <a:endParaRPr lang="tr-TR" dirty="0" smtClean="0">
                  <a:solidFill>
                    <a:srgbClr val="002060"/>
                  </a:solidFill>
                </a:endParaRPr>
              </a:p>
              <a:p>
                <a:endParaRPr lang="tr-TR" dirty="0" smtClean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ac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̲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⋮0</m:t>
                          </m:r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77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İntegral Kontrollü Durum Geri Besleme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tr-TR" dirty="0"/>
              </a:p>
              <a:p>
                <a:endParaRPr lang="tr-TR" dirty="0"/>
              </a:p>
              <a:p>
                <a:endParaRPr lang="tr-TR" dirty="0"/>
              </a:p>
              <a:p>
                <a:endParaRPr lang="tr-TR" dirty="0"/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128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−200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−200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=−100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Yukarıda durum uzay formunda verilen ve </a:t>
                </a:r>
                <a:r>
                  <a:rPr lang="tr-TR" dirty="0" err="1" smtClean="0"/>
                  <a:t>özdeğerleri</a:t>
                </a:r>
                <a:r>
                  <a:rPr lang="tr-TR" dirty="0" smtClean="0"/>
                  <a:t> -100 olan sistem için durum geri bildirimli kontrolcü tasarlayın, ilk durum değişkeni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 smtClean="0"/>
                  <a:t>’in referans giriş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 smtClean="0"/>
                  <a:t>’i izlemesini sağlayın ve kontrollü sistemin tüm </a:t>
                </a:r>
                <a:r>
                  <a:rPr lang="tr-TR" dirty="0" err="1" smtClean="0"/>
                  <a:t>özdeğerlerinin</a:t>
                </a:r>
                <a:r>
                  <a:rPr lang="tr-TR" dirty="0" smtClean="0"/>
                  <a:t> -200’de olmasını sağlayın.</a:t>
                </a:r>
              </a:p>
              <a:p>
                <a:r>
                  <a:rPr lang="tr-TR" dirty="0" smtClean="0"/>
                  <a:t>Çözüm;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−200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−200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+200</m:t>
                              </m:r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=11, 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=2, 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=−800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r="-12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12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 32"/>
          <p:cNvGrpSpPr/>
          <p:nvPr/>
        </p:nvGrpSpPr>
        <p:grpSpPr>
          <a:xfrm>
            <a:off x="912060" y="1717929"/>
            <a:ext cx="9944058" cy="2879725"/>
            <a:chOff x="862900" y="2878137"/>
            <a:chExt cx="9944058" cy="2879725"/>
          </a:xfrm>
        </p:grpSpPr>
        <p:pic>
          <p:nvPicPr>
            <p:cNvPr id="4" name="Picture 1" descr="C:\Users\Apollo\AppData\Local\Microsoft\Windows\INetCache\Content.Word\14.pn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9573" y="2878137"/>
              <a:ext cx="5747385" cy="28797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" name="Düz Ok Bağlayıcısı 6"/>
            <p:cNvCxnSpPr>
              <a:stCxn id="9" idx="3"/>
            </p:cNvCxnSpPr>
            <p:nvPr/>
          </p:nvCxnSpPr>
          <p:spPr>
            <a:xfrm flipV="1">
              <a:off x="4506820" y="3716867"/>
              <a:ext cx="552753" cy="73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Metin kutusu 7"/>
                <p:cNvSpPr txBox="1"/>
                <p:nvPr/>
              </p:nvSpPr>
              <p:spPr>
                <a:xfrm>
                  <a:off x="3312954" y="3347535"/>
                  <a:ext cx="4660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8" name="Metin kutusu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2954" y="3347535"/>
                  <a:ext cx="466089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Dikdörtgen 8"/>
                <p:cNvSpPr/>
                <p:nvPr/>
              </p:nvSpPr>
              <p:spPr>
                <a:xfrm>
                  <a:off x="3786820" y="3357600"/>
                  <a:ext cx="720000" cy="720000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" name="Dikdörtgen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6820" y="3357600"/>
                  <a:ext cx="720000" cy="7200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Dikdörtgen 9"/>
                <p:cNvSpPr/>
                <p:nvPr/>
              </p:nvSpPr>
              <p:spPr>
                <a:xfrm>
                  <a:off x="2669576" y="3355200"/>
                  <a:ext cx="720000" cy="720000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tr-T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0" name="Dikdörtgen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9576" y="3355200"/>
                  <a:ext cx="720000" cy="72000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Akış Çizelgesi: Toplam Birleşimi 10"/>
            <p:cNvSpPr/>
            <p:nvPr/>
          </p:nvSpPr>
          <p:spPr>
            <a:xfrm>
              <a:off x="1468675" y="3355200"/>
              <a:ext cx="720000" cy="720000"/>
            </a:xfrm>
            <a:prstGeom prst="flowChartSummingJuncti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6" name="Düz Ok Bağlayıcısı 15"/>
            <p:cNvCxnSpPr>
              <a:endCxn id="11" idx="2"/>
            </p:cNvCxnSpPr>
            <p:nvPr/>
          </p:nvCxnSpPr>
          <p:spPr>
            <a:xfrm>
              <a:off x="894737" y="3715200"/>
              <a:ext cx="57393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Düz Ok Bağlayıcısı 17"/>
            <p:cNvCxnSpPr>
              <a:stCxn id="11" idx="6"/>
              <a:endCxn id="10" idx="1"/>
            </p:cNvCxnSpPr>
            <p:nvPr/>
          </p:nvCxnSpPr>
          <p:spPr>
            <a:xfrm>
              <a:off x="2188675" y="3715200"/>
              <a:ext cx="480901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Düz Ok Bağlayıcısı 19"/>
            <p:cNvCxnSpPr>
              <a:stCxn id="10" idx="3"/>
              <a:endCxn id="9" idx="1"/>
            </p:cNvCxnSpPr>
            <p:nvPr/>
          </p:nvCxnSpPr>
          <p:spPr>
            <a:xfrm>
              <a:off x="3389576" y="3715200"/>
              <a:ext cx="397244" cy="2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Metin kutusu 22"/>
                <p:cNvSpPr txBox="1"/>
                <p:nvPr/>
              </p:nvSpPr>
              <p:spPr>
                <a:xfrm>
                  <a:off x="862900" y="3345868"/>
                  <a:ext cx="3516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3" name="Metin kutusu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900" y="3345868"/>
                  <a:ext cx="351635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Metin kutusu 23"/>
                <p:cNvSpPr txBox="1"/>
                <p:nvPr/>
              </p:nvSpPr>
              <p:spPr>
                <a:xfrm>
                  <a:off x="1142272" y="3705868"/>
                  <a:ext cx="4106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4" name="Metin kutusu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2272" y="3705868"/>
                  <a:ext cx="410689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Metin kutusu 24"/>
                <p:cNvSpPr txBox="1"/>
                <p:nvPr/>
              </p:nvSpPr>
              <p:spPr>
                <a:xfrm>
                  <a:off x="1963036" y="3948667"/>
                  <a:ext cx="4106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5" name="Metin kutusu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3036" y="3948667"/>
                  <a:ext cx="410689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Metin kutusu 25"/>
                <p:cNvSpPr txBox="1"/>
                <p:nvPr/>
              </p:nvSpPr>
              <p:spPr>
                <a:xfrm>
                  <a:off x="2177636" y="3336536"/>
                  <a:ext cx="4660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6" name="Metin kutusu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7636" y="3336536"/>
                  <a:ext cx="466090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Dirsek Bağlayıcısı 27"/>
            <p:cNvCxnSpPr>
              <a:endCxn id="11" idx="4"/>
            </p:cNvCxnSpPr>
            <p:nvPr/>
          </p:nvCxnSpPr>
          <p:spPr>
            <a:xfrm rot="10800000" flipV="1">
              <a:off x="1828676" y="3715200"/>
              <a:ext cx="8682009" cy="360000"/>
            </a:xfrm>
            <a:prstGeom prst="bentConnector4">
              <a:avLst>
                <a:gd name="adj1" fmla="val -317"/>
                <a:gd name="adj2" fmla="val 726124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Metin kutusu 31"/>
                <p:cNvSpPr txBox="1"/>
                <p:nvPr/>
              </p:nvSpPr>
              <p:spPr>
                <a:xfrm>
                  <a:off x="1429767" y="4188555"/>
                  <a:ext cx="4660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2" name="Metin kutusu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9767" y="4188555"/>
                  <a:ext cx="466089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9198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İntegral Kontrollü Durum Geri Besleme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Çok </a:t>
                </a:r>
                <a:r>
                  <a:rPr lang="tr-TR" dirty="0"/>
                  <a:t>G</a:t>
                </a:r>
                <a:r>
                  <a:rPr lang="tr-TR" dirty="0" smtClean="0"/>
                  <a:t>irişli Sistemler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/>
                            </a:rPr>
                            <m:t>𝑀</m:t>
                          </m:r>
                        </m:e>
                      </m:acc>
                      <m:r>
                        <a:rPr lang="tr-TR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limLow>
                                <m:limLow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groupChr>
                                    <m:groupChrPr>
                                      <m:chr m:val="⏟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groupChrP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̲"/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i="1">
                                                  <a:latin typeface="Cambria Math"/>
                                                </a:rPr>
                                                <m:t>𝑏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tr-TR" i="1">
                                          <a:latin typeface="Cambria Math"/>
                                        </a:rPr>
                                        <m:t>⋮</m:t>
                                      </m:r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̲"/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i="1">
                                                  <a:latin typeface="Cambria Math"/>
                                                </a:rPr>
                                                <m:t>𝑏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tr-TR" i="1">
                                          <a:latin typeface="Cambria Math"/>
                                        </a:rPr>
                                        <m:t>⋮⋯⋮</m:t>
                                      </m:r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̲"/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i="1">
                                                  <a:latin typeface="Cambria Math"/>
                                                </a:rPr>
                                                <m:t>𝑏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groupChr>
                                </m:e>
                                <m:lim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</m:acc>
                                </m:lim>
                              </m:limLow>
                            </m:e>
                          </m:d>
                          <m:r>
                            <a:rPr lang="tr-TR" i="1">
                              <a:latin typeface="Cambria Math"/>
                            </a:rPr>
                            <m:t>⋮</m:t>
                          </m:r>
                          <m:limLow>
                            <m:limLow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</m:acc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̲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/>
                                    </a:rPr>
                                    <m:t>⋮</m:t>
                                  </m:r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</m:acc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̲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/>
                                    </a:rPr>
                                    <m:t>⋮⋯⋮</m:t>
                                  </m:r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</m:acc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̲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i="1"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groupChr>
                            </m:e>
                            <m:lim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acc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</m:acc>
                            </m:lim>
                          </m:limLow>
                          <m:r>
                            <a:rPr lang="tr-TR" i="1">
                              <a:latin typeface="Cambria Math"/>
                            </a:rPr>
                            <m:t>⋮⋯⋮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tr-TR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tr-TR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/>
                                </a:rPr>
                                <m:t>⋮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tr-TR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tr-TR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/>
                                </a:rPr>
                                <m:t>⋮…⋮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tr-TR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tr-TR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300">
                          <a:latin typeface="Cambria Math"/>
                        </a:rPr>
                        <m:t>Γ</m:t>
                      </m:r>
                      <m:r>
                        <a:rPr lang="tr-TR" sz="23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̲"/>
                                  <m:ctrlPr>
                                    <a:rPr lang="tr-TR" sz="23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3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3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300" i="1">
                              <a:latin typeface="Cambria Math"/>
                            </a:rPr>
                            <m:t>⋮</m:t>
                          </m:r>
                          <m:acc>
                            <m:accPr>
                              <m:chr m:val="̲"/>
                              <m:ctrlPr>
                                <a:rPr lang="tr-TR" sz="23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300" i="1">
                                  <a:latin typeface="Cambria Math"/>
                                </a:rPr>
                                <m:t>𝐴</m:t>
                              </m:r>
                            </m:e>
                          </m:acc>
                          <m:sSub>
                            <m:sSubPr>
                              <m:ctrlPr>
                                <a:rPr lang="tr-TR" sz="2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̲"/>
                                  <m:ctrlPr>
                                    <a:rPr lang="tr-TR" sz="23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3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3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300" i="1">
                              <a:latin typeface="Cambria Math"/>
                            </a:rPr>
                            <m:t>⋮…⋮</m:t>
                          </m:r>
                          <m:sSup>
                            <m:sSupPr>
                              <m:ctrlPr>
                                <a:rPr lang="tr-TR" sz="23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̲"/>
                                  <m:ctrlPr>
                                    <a:rPr lang="tr-TR" sz="23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300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p>
                              <m:sSub>
                                <m:sSubPr>
                                  <m:ctrlPr>
                                    <a:rPr lang="tr-TR" sz="23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300" i="1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tr-TR" sz="23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3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̲"/>
                                  <m:ctrlPr>
                                    <a:rPr lang="tr-TR" sz="23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3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3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sz="2300" i="1">
                          <a:latin typeface="Cambria Math"/>
                        </a:rPr>
                        <m:t>⋮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̲"/>
                                  <m:ctrlPr>
                                    <a:rPr lang="tr-TR" sz="23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3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3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300" i="1">
                              <a:latin typeface="Cambria Math"/>
                            </a:rPr>
                            <m:t>⋮</m:t>
                          </m:r>
                          <m:acc>
                            <m:accPr>
                              <m:chr m:val="̲"/>
                              <m:ctrlPr>
                                <a:rPr lang="tr-TR" sz="23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300" i="1">
                                  <a:latin typeface="Cambria Math"/>
                                </a:rPr>
                                <m:t>𝐴</m:t>
                              </m:r>
                            </m:e>
                          </m:acc>
                          <m:sSub>
                            <m:sSubPr>
                              <m:ctrlPr>
                                <a:rPr lang="tr-TR" sz="2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̲"/>
                                  <m:ctrlPr>
                                    <a:rPr lang="tr-TR" sz="23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3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3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300" i="1">
                              <a:latin typeface="Cambria Math"/>
                            </a:rPr>
                            <m:t>⋮…⋮</m:t>
                          </m:r>
                          <m:sSup>
                            <m:sSupPr>
                              <m:ctrlPr>
                                <a:rPr lang="tr-TR" sz="23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̲"/>
                                  <m:ctrlPr>
                                    <a:rPr lang="tr-TR" sz="23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300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p>
                              <m:sSub>
                                <m:sSubPr>
                                  <m:ctrlPr>
                                    <a:rPr lang="tr-TR" sz="23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300" i="1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tr-TR" sz="23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sz="23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̲"/>
                                  <m:ctrlPr>
                                    <a:rPr lang="tr-TR" sz="23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3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3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sz="2300" i="1">
                          <a:latin typeface="Cambria Math"/>
                        </a:rPr>
                        <m:t>⋮…⋮[</m:t>
                      </m:r>
                      <m:sSub>
                        <m:sSubPr>
                          <m:ctrlPr>
                            <a:rPr lang="tr-TR" sz="2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tr-TR" sz="23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300" i="1"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tr-TR" sz="23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tr-TR" sz="2300" i="1">
                          <a:latin typeface="Cambria Math"/>
                        </a:rPr>
                        <m:t>⋮</m:t>
                      </m:r>
                      <m:acc>
                        <m:accPr>
                          <m:chr m:val="̲"/>
                          <m:ctrlPr>
                            <a:rPr lang="tr-TR" sz="23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300" i="1">
                              <a:latin typeface="Cambria Math"/>
                            </a:rPr>
                            <m:t>𝐴</m:t>
                          </m:r>
                        </m:e>
                      </m:acc>
                      <m:sSub>
                        <m:sSubPr>
                          <m:ctrlPr>
                            <a:rPr lang="tr-TR" sz="2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tr-TR" sz="23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300" i="1"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tr-TR" sz="23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tr-TR" sz="2300" i="1">
                          <a:latin typeface="Cambria Math"/>
                        </a:rPr>
                        <m:t>⋮…⋮</m:t>
                      </m:r>
                      <m:sSup>
                        <m:sSupPr>
                          <m:ctrlPr>
                            <a:rPr lang="tr-TR" sz="2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sz="23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300" i="1">
                                  <a:latin typeface="Cambria Math"/>
                                </a:rPr>
                                <m:t>𝐴</m:t>
                              </m:r>
                            </m:e>
                          </m:acc>
                        </m:e>
                        <m:sup>
                          <m:sSub>
                            <m:sSubPr>
                              <m:ctrlPr>
                                <a:rPr lang="tr-TR" sz="2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300" i="1"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tr-TR" sz="2300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r>
                            <a:rPr lang="tr-TR" sz="23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tr-TR" sz="2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tr-TR" sz="23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300" i="1"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tr-TR" sz="23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tr-TR" sz="2300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tr-TR" sz="2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latin typeface="Cambria Math"/>
                            </a:rPr>
                            <m:t>𝑖</m:t>
                          </m:r>
                          <m:r>
                            <a:rPr lang="tr-TR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tr-TR" i="1">
                              <a:latin typeface="Cambria Math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tr-TR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tr-TR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tr-TR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/>
                            </a:rPr>
                            <m:t>+…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tr-TR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r>
                            <a:rPr lang="tr-TR" i="1">
                              <a:latin typeface="Cambria Math"/>
                            </a:rPr>
                            <m:t>=</m:t>
                          </m:r>
                          <m:r>
                            <a:rPr lang="tr-TR" i="1">
                              <a:latin typeface="Cambria Math"/>
                            </a:rPr>
                            <m:t>𝑛</m:t>
                          </m:r>
                        </m:e>
                      </m:nary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tr-TR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/>
                        </a:rPr>
                        <m:t>: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𝑔𝑖𝑟𝑖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ş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𝑏𝑎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𝑙𝚤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𝑘𝑜𝑛𝑡𝑟𝑜𝑙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𝑒𝑑𝑖𝑙𝑒𝑏𝑖𝑙𝑖𝑟𝑙𝑖𝑘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𝑖𝑛𝑑𝑒𝑘𝑠𝑖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912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İntegral Kontrollü Durum Geri Besleme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i="0" dirty="0" smtClean="0">
                    <a:latin typeface="+mj-lt"/>
                  </a:rPr>
                  <a:t>diyelim ki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̲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/>
                          </a:rPr>
                          <m:t>𝑘𝑖</m:t>
                        </m:r>
                      </m:sub>
                      <m:sup>
                        <m:r>
                          <a:rPr lang="tr-TR" i="1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tr-TR" i="1">
                        <a:latin typeface="Cambria Math"/>
                      </a:rPr>
                      <m:t>,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̲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tr-TR">
                                <a:latin typeface="Cambria Math"/>
                              </a:rPr>
                              <m:t>Γ</m:t>
                            </m:r>
                          </m:e>
                        </m:acc>
                      </m:e>
                      <m:sup>
                        <m:r>
                          <a:rPr lang="tr-TR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tr-TR" i="1">
                        <a:latin typeface="Cambria Math"/>
                      </a:rPr>
                      <m:t> </m:t>
                    </m:r>
                  </m:oMath>
                </a14:m>
                <a:r>
                  <a:rPr lang="tr-TR" i="0" dirty="0" smtClean="0">
                    <a:latin typeface="+mj-lt"/>
                  </a:rPr>
                  <a:t>matrisinin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tr-TR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tr-TR" i="0" dirty="0" smtClean="0">
                    <a:latin typeface="+mj-lt"/>
                  </a:rPr>
                  <a:t>inci satırı olsun. Burada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  <m:e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tr-TR" b="0" i="1" smtClean="0">
                        <a:latin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i="1" dirty="0" smtClean="0"/>
              </a:p>
              <a:p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/>
                                          </a:rPr>
                                          <m:t>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tr-TR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i="1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/>
                                          </a:rPr>
                                          <m:t>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tr-TR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i="1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bSup>
                                <m:r>
                                  <a:rPr lang="tr-TR" i="1">
                                    <a:latin typeface="Cambria Math"/>
                                  </a:rPr>
                                  <m:t>𝐴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/>
                                          </a:rPr>
                                          <m:t>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tr-TR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i="1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tr-TR" i="1"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⋯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̲"/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i="1">
                                                  <a:latin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  <m:r>
                                            <a:rPr lang="tr-TR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tr-TR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̲"/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i="1">
                                                  <a:latin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  <m:r>
                                            <a:rPr lang="tr-TR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tr-TR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r>
                                        <a:rPr lang="tr-TR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̲"/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i="1">
                                                  <a:latin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  <m:r>
                                            <a:rPr lang="tr-TR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tr-TR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sSup>
                                        <m:sSup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tr-TR" i="1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e>
                                        <m:sup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/>
                                                </a:rPr>
                                                <m:t>𝛾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tr-TR" i="1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r>
                                        <a:rPr lang="tr-TR" i="1">
                                          <a:latin typeface="Cambria Math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𝑇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up 9"/>
          <p:cNvGrpSpPr/>
          <p:nvPr/>
        </p:nvGrpSpPr>
        <p:grpSpPr>
          <a:xfrm>
            <a:off x="6439639" y="2602177"/>
            <a:ext cx="2880520" cy="3308532"/>
            <a:chOff x="6439639" y="2602177"/>
            <a:chExt cx="2880520" cy="3308532"/>
          </a:xfrm>
        </p:grpSpPr>
        <p:cxnSp>
          <p:nvCxnSpPr>
            <p:cNvPr id="4" name="Straight Arrow Connector 3"/>
            <p:cNvCxnSpPr/>
            <p:nvPr/>
          </p:nvCxnSpPr>
          <p:spPr>
            <a:xfrm flipH="1">
              <a:off x="6439640" y="2918171"/>
              <a:ext cx="450215" cy="45085"/>
            </a:xfrm>
            <a:prstGeom prst="straightConnector1">
              <a:avLst/>
            </a:prstGeom>
            <a:ln w="38100">
              <a:solidFill>
                <a:srgbClr val="F9330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 Box 4"/>
                <p:cNvSpPr txBox="1"/>
                <p:nvPr/>
              </p:nvSpPr>
              <p:spPr>
                <a:xfrm>
                  <a:off x="6889855" y="2602177"/>
                  <a:ext cx="1744874" cy="51752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𝑠𝑎𝑡</m:t>
                        </m:r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ı</m:t>
                        </m:r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𝑟𝑙𝑎𝑟</m:t>
                        </m:r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ı</m:t>
                        </m:r>
                      </m:oMath>
                    </m:oMathPara>
                  </a14:m>
                  <a:endParaRPr lang="tr-TR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9855" y="2602177"/>
                  <a:ext cx="1744874" cy="51752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 Box 5"/>
                <p:cNvSpPr txBox="1"/>
                <p:nvPr/>
              </p:nvSpPr>
              <p:spPr>
                <a:xfrm>
                  <a:off x="6889854" y="4232668"/>
                  <a:ext cx="1289685" cy="27241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𝑠𝑎𝑡</m:t>
                        </m:r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ı</m:t>
                        </m:r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𝑟𝑙𝑎𝑟</m:t>
                        </m:r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ı</m:t>
                        </m:r>
                      </m:oMath>
                    </m:oMathPara>
                  </a14:m>
                  <a:endParaRPr lang="tr-TR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 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9854" y="4232668"/>
                  <a:ext cx="1289685" cy="27241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24528" b="-55556"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3"/>
            <p:cNvCxnSpPr/>
            <p:nvPr/>
          </p:nvCxnSpPr>
          <p:spPr>
            <a:xfrm flipH="1">
              <a:off x="6439639" y="4580612"/>
              <a:ext cx="450215" cy="45085"/>
            </a:xfrm>
            <a:prstGeom prst="straightConnector1">
              <a:avLst/>
            </a:prstGeom>
            <a:ln w="38100">
              <a:solidFill>
                <a:srgbClr val="F9330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Satır Belirtme Çizgisi 1 (Diğer Çubuk) 8"/>
                <p:cNvSpPr/>
                <p:nvPr/>
              </p:nvSpPr>
              <p:spPr>
                <a:xfrm>
                  <a:off x="7762292" y="4998320"/>
                  <a:ext cx="1557867" cy="912389"/>
                </a:xfrm>
                <a:prstGeom prst="accentCallout1">
                  <a:avLst>
                    <a:gd name="adj1" fmla="val 18750"/>
                    <a:gd name="adj2" fmla="val -8333"/>
                    <a:gd name="adj3" fmla="val 7640"/>
                    <a:gd name="adj4" fmla="val -91050"/>
                  </a:avLst>
                </a:prstGeom>
                <a:noFill/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tr-TR" dirty="0" smtClean="0">
                      <a:solidFill>
                        <a:schemeClr val="tx1"/>
                      </a:solidFill>
                    </a:rPr>
                    <a:t>  Tekil olmayan matris</a:t>
                  </a:r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Satır Belirtme Çizgisi 1 (Diğer Çubuk)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2292" y="4998320"/>
                  <a:ext cx="1557867" cy="912389"/>
                </a:xfrm>
                <a:prstGeom prst="accentCallout1">
                  <a:avLst>
                    <a:gd name="adj1" fmla="val 18750"/>
                    <a:gd name="adj2" fmla="val -8333"/>
                    <a:gd name="adj3" fmla="val 7640"/>
                    <a:gd name="adj4" fmla="val -91050"/>
                  </a:avLst>
                </a:prstGeom>
                <a:blipFill rotWithShape="0">
                  <a:blip r:embed="rId5"/>
                  <a:stretch>
                    <a:fillRect r="-112821"/>
                  </a:stretch>
                </a:blipFill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8592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ğitim sunusu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lnDef>
      <a:spPr>
        <a:ln w="38100">
          <a:solidFill>
            <a:srgbClr val="FF0000"/>
          </a:solidFill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6225310_TF03460604" id="{B907DBB3-4E67-4415-ADAE-0DCAA6E8B6F3}" vid="{1830F63D-7166-45C8-9B0B-CAE90AE85AA8}"/>
    </a:ext>
  </a:extLst>
</a:theme>
</file>

<file path=ppt/theme/theme2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Eğitim sunusu</Template>
  <TotalTime>3843</TotalTime>
  <Words>545</Words>
  <Application>Microsoft Office PowerPoint</Application>
  <PresentationFormat>Widescreen</PresentationFormat>
  <Paragraphs>215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 Math</vt:lpstr>
      <vt:lpstr>Georgia</vt:lpstr>
      <vt:lpstr>Times New Roman</vt:lpstr>
      <vt:lpstr>Wingdings 2</vt:lpstr>
      <vt:lpstr>Eğitim sunusu</vt:lpstr>
      <vt:lpstr>Modern Kontrol</vt:lpstr>
      <vt:lpstr>İntegral Kontrollü Durum Geri Besleme</vt:lpstr>
      <vt:lpstr>İntegral Kontrollü Durum Geri Besleme</vt:lpstr>
      <vt:lpstr>İntegral Kontrollü Durum Geri Besleme</vt:lpstr>
      <vt:lpstr>İntegral Kontrollü Durum Geri Besleme</vt:lpstr>
      <vt:lpstr>Örnek</vt:lpstr>
      <vt:lpstr>PowerPoint Presentation</vt:lpstr>
      <vt:lpstr>İntegral Kontrollü Durum Geri Besleme</vt:lpstr>
      <vt:lpstr>İntegral Kontrollü Durum Geri Besleme</vt:lpstr>
      <vt:lpstr>İntegral Kontrollü Durum Geri Besleme</vt:lpstr>
      <vt:lpstr>İntegral Kontrollü Durum Geri Besleme</vt:lpstr>
      <vt:lpstr>Örnek</vt:lpstr>
      <vt:lpstr>Örnek devam</vt:lpstr>
      <vt:lpstr>Örnek devam</vt:lpstr>
      <vt:lpstr>Örnek devam</vt:lpstr>
      <vt:lpstr>İntegral Kontrollü Durum Geri Besleme</vt:lpstr>
      <vt:lpstr>Örnek Devam</vt:lpstr>
      <vt:lpstr>Örnek Devam</vt:lpstr>
      <vt:lpstr>Örnek Devam</vt:lpstr>
      <vt:lpstr>Giriş</vt:lpstr>
      <vt:lpstr>Kontrol Edilecek Sistem İntegratör Barındırdığında</vt:lpstr>
      <vt:lpstr>Kontrol Edilecek Sistem İntegratör Barındırdığında</vt:lpstr>
      <vt:lpstr>Kontrol Edilecek Sistem İntegratör Barındırdığında</vt:lpstr>
      <vt:lpstr>Kontrol Edilecek Sistem İntegratör Barındırmadığında</vt:lpstr>
      <vt:lpstr>Kontrol Edilecek Sistem İntegratör Barındırmadığında</vt:lpstr>
      <vt:lpstr>Kontrol Edilecek Sistem İntegratör Barındırmadığında</vt:lpstr>
      <vt:lpstr>Kontrol Edilecek Sistem İntegratör Barındırmadığında</vt:lpstr>
      <vt:lpstr>Kontrol Edilecek Sistem İntegratör Barındırmadığında</vt:lpstr>
      <vt:lpstr>Durum Gözlemcisi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Kontrol</dc:title>
  <dc:creator>Nurdan Bilgin</dc:creator>
  <cp:lastModifiedBy>Nurdan Bilgin</cp:lastModifiedBy>
  <cp:revision>309</cp:revision>
  <dcterms:created xsi:type="dcterms:W3CDTF">2018-09-26T10:51:27Z</dcterms:created>
  <dcterms:modified xsi:type="dcterms:W3CDTF">2019-12-19T05:26:04Z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