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handoutMasterIdLst>
    <p:handoutMasterId r:id="rId3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2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3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9911" autoAdjust="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3" d="100"/>
          <a:sy n="93" d="100"/>
        </p:scale>
        <p:origin x="28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FC8FC1-A1A8-42CB-96AC-83684F0DF578}" type="datetime1">
              <a:rPr lang="tr-TR" smtClean="0"/>
              <a:t>19.12.2018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0653A-FB33-4975-A611-5D53C5C337D6}" type="datetime1">
              <a:rPr lang="tr-TR" smtClean="0"/>
              <a:pPr/>
              <a:t>19.12.2018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3" name="Dikdörtgen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4" name="Dikdörtgen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5" name="Dikdörtgen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6" name="Dikdörtgen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7" name="Dikdörtgen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0" name="Yuvarlatılmış Dikdörtgen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1" name="Yuvarlatılmış Dikdörtgen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7" name="Dikdörtgen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0" name="Dikdörtgen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1" name="Dikdörtgen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17" name="Alt Bilgi Yer Tutucusu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8" name="Tarih Yer Tutucusu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E8609038-EC1C-40A6-91EB-4A3D73CE9547}" type="datetime1">
              <a:rPr lang="tr-TR" smtClean="0"/>
              <a:pPr/>
              <a:t>19.12.2018</a:t>
            </a:fld>
            <a:endParaRPr lang="tr-TR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3DEEBB-C631-4BE4-9EB9-151005B5892D}" type="datetime1">
              <a:rPr lang="tr-TR" smtClean="0"/>
              <a:pPr/>
              <a:t>19.12.2018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tıklayın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6B82DB-6D5C-486A-98D3-E008B7673553}" type="datetime1">
              <a:rPr lang="tr-TR" smtClean="0"/>
              <a:pPr/>
              <a:t>19.12.2018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584200"/>
            <a:ext cx="10972800" cy="567267"/>
          </a:xfrm>
        </p:spPr>
        <p:txBody>
          <a:bodyPr rtlCol="0">
            <a:noAutofit/>
          </a:bodyPr>
          <a:lstStyle>
            <a:lvl1pPr>
              <a:defRPr sz="3600"/>
            </a:lvl1pPr>
          </a:lstStyle>
          <a:p>
            <a:pPr rtl="0"/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227667"/>
            <a:ext cx="10972800" cy="5503333"/>
          </a:xfrm>
        </p:spPr>
        <p:txBody>
          <a:bodyPr rtlCol="0"/>
          <a:lstStyle>
            <a:lvl1pPr marL="109728" indent="0">
              <a:buFontTx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11480" indent="0">
              <a:buFontTx/>
              <a:buNone/>
              <a:defRPr sz="2200"/>
            </a:lvl2pPr>
            <a:lvl3pPr marL="704088" indent="0">
              <a:buFontTx/>
              <a:buNone/>
              <a:defRPr sz="2000"/>
            </a:lvl3pPr>
            <a:lvl4pPr marL="978408" indent="0">
              <a:buFontTx/>
              <a:buNone/>
              <a:defRPr sz="2000"/>
            </a:lvl4pPr>
            <a:lvl5pPr marL="1207008" indent="0">
              <a:buFontTx/>
              <a:buNone/>
              <a:defRPr sz="2000"/>
            </a:lvl5pPr>
            <a:lvl6pPr>
              <a:defRPr/>
            </a:lvl6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56EF26-BBDF-4885-BB66-53FDFCADA69E}" type="datetime1">
              <a:rPr lang="tr-TR" smtClean="0"/>
              <a:pPr/>
              <a:t>19.12.2018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499533"/>
          </a:xfrm>
        </p:spPr>
        <p:txBody>
          <a:bodyPr rtlCol="0">
            <a:noAutofit/>
          </a:bodyPr>
          <a:lstStyle>
            <a:lvl1pPr>
              <a:defRPr sz="3600"/>
            </a:lvl1pPr>
          </a:lstStyle>
          <a:p>
            <a:pPr rtl="0"/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109133"/>
            <a:ext cx="5384800" cy="5482167"/>
          </a:xfrm>
        </p:spPr>
        <p:txBody>
          <a:bodyPr rtlCol="0">
            <a:normAutofit/>
          </a:bodyPr>
          <a:lstStyle>
            <a:lvl1pPr marL="109728" indent="0">
              <a:buFontTx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11480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704088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78408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207008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109133"/>
            <a:ext cx="5384800" cy="5482167"/>
          </a:xfrm>
        </p:spPr>
        <p:txBody>
          <a:bodyPr rtlCol="0">
            <a:normAutofit/>
          </a:bodyPr>
          <a:lstStyle>
            <a:lvl1pPr marL="109728" indent="0">
              <a:buFontTx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11480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704088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78408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207008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28" name="Alt Bilgi Yer Tutucusu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6" name="Tarih Yer Tutucus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2EC71D-25AD-4A7C-AB6C-E63D5EDA9366}" type="datetime1">
              <a:rPr lang="tr-TR" smtClean="0"/>
              <a:pPr/>
              <a:t>19.12.2018</a:t>
            </a:fld>
            <a:endParaRPr lang="tr-TR" dirty="0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>
            <a:lvl1pPr>
              <a:defRPr/>
            </a:lvl1pPr>
          </a:lstStyle>
          <a:p>
            <a:fld id="{851036E3-487C-41B5-92E9-47E0F0B9591B}" type="datetime1">
              <a:rPr lang="tr-TR" smtClean="0"/>
              <a:pPr/>
              <a:t>19.12.2018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730CD3-31CA-47BB-8FC4-9AA93086A77D}" type="datetime1">
              <a:rPr lang="tr-TR" smtClean="0"/>
              <a:pPr/>
              <a:t>19.12.2018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5B609-EC73-4CF8-A564-D90D0E54FA36}" type="datetime1">
              <a:rPr lang="tr-TR" smtClean="0"/>
              <a:pPr/>
              <a:t>19.12.2018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tr-TR" noProof="0" smtClean="0"/>
              <a:t>Resim eklemek için simgeyi tıklatın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5D7756-B745-4648-9348-5BA7D8FC560E}" type="datetime1">
              <a:rPr lang="tr-TR" smtClean="0"/>
              <a:pPr/>
              <a:t>19.12.2018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kdörtgen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9" name="Dikdörtgen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0" name="Dikdörtgen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1" name="Dikdörtgen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2" name="Dikdörtgen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3" name="Yuvarlatılmış Dikdörtgen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4" name="Yuvarlatılmış Dikdörtgen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5" name="Dikdörtgen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6" name="Dikdörtgen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7" name="Dikdörtgen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8" name="Dikdörtgen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9" name="Dikdörtgen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40" name="Dikdörtgen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14" name="Tarih Yer Tutucusu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8A9E5AA4-4083-47B0-96D9-3464BE7D917D}" type="datetime1">
              <a:rPr lang="tr-TR" smtClean="0"/>
              <a:pPr/>
              <a:t>19.12.2018</a:t>
            </a:fld>
            <a:endParaRPr lang="tr-TR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Modern Kontrol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Veren kişi</a:t>
            </a:r>
          </a:p>
          <a:p>
            <a:pPr rtl="0"/>
            <a:r>
              <a:rPr lang="tr-TR" dirty="0" smtClean="0"/>
              <a:t>Dr. </a:t>
            </a:r>
            <a:r>
              <a:rPr lang="tr-TR" dirty="0" err="1" smtClean="0"/>
              <a:t>Öğr</a:t>
            </a:r>
            <a:r>
              <a:rPr lang="tr-TR" dirty="0" smtClean="0"/>
              <a:t>. Üyesi Nurdan Bilgin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Kutup Yerleştirme (</a:t>
            </a:r>
            <a:r>
              <a:rPr lang="tr-TR" dirty="0" err="1" smtClean="0"/>
              <a:t>Pole</a:t>
            </a:r>
            <a:r>
              <a:rPr lang="tr-TR" dirty="0" smtClean="0"/>
              <a:t> </a:t>
            </a:r>
            <a:r>
              <a:rPr lang="tr-TR" dirty="0" err="1" smtClean="0"/>
              <a:t>Placement</a:t>
            </a:r>
            <a:r>
              <a:rPr lang="tr-TR" dirty="0" smtClean="0"/>
              <a:t>/</a:t>
            </a:r>
            <a:r>
              <a:rPr lang="tr-TR" dirty="0" err="1" smtClean="0"/>
              <a:t>Assignment</a:t>
            </a:r>
            <a:r>
              <a:rPr lang="tr-TR" dirty="0" smtClean="0"/>
              <a:t>)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/>
                  <a:t>Doğrusal zamanla değişmeyen (LTI) bir sistem için eğer (A,B) çifti kontrol edilebilir ise, uygun bir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tr-TR" dirty="0"/>
                  <a:t> matrisi seçimiyle oluşturulacak yeni sistem matrisinin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𝐵𝐾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 tüm öz değerlerinin istenilen konumlara yerleştirilebilmesi mümkündür.</a:t>
                </a:r>
              </a:p>
              <a:p>
                <a:endParaRPr lang="tr-TR" dirty="0" smtClean="0"/>
              </a:p>
              <a:p>
                <a:r>
                  <a:rPr lang="tr-TR" dirty="0"/>
                  <a:t>Eğer kontrol edilebilirlik matrisinin </a:t>
                </a:r>
                <a:r>
                  <a:rPr lang="tr-TR" dirty="0" err="1"/>
                  <a:t>rankı</a:t>
                </a:r>
                <a:r>
                  <a:rPr lang="tr-TR" dirty="0"/>
                  <a:t> tam değilse, ör: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𝑟𝑎𝑛𝑘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tr-TR" dirty="0"/>
                  <a:t>, o zaman sadece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tr-TR" dirty="0"/>
                  <a:t> tane </a:t>
                </a:r>
                <a:r>
                  <a:rPr lang="tr-TR" dirty="0" err="1"/>
                  <a:t>özdeğer</a:t>
                </a:r>
                <a:r>
                  <a:rPr lang="tr-TR" dirty="0"/>
                  <a:t> istenen konumlara yerleştirilebilir.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624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584200"/>
            <a:ext cx="10972800" cy="1016000"/>
          </a:xfrm>
        </p:spPr>
        <p:txBody>
          <a:bodyPr/>
          <a:lstStyle/>
          <a:p>
            <a:r>
              <a:rPr lang="tr-TR" dirty="0" smtClean="0"/>
              <a:t>Tek Girişli Tek Çıkışlı (SISO) Sistem ve Kontrol Edilebilir </a:t>
            </a:r>
            <a:r>
              <a:rPr lang="tr-TR" dirty="0" err="1" smtClean="0"/>
              <a:t>Kanonik</a:t>
            </a:r>
            <a:r>
              <a:rPr lang="tr-TR" dirty="0" smtClean="0"/>
              <a:t> Form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5130800"/>
              </a:xfrm>
            </p:spPr>
            <p:txBody>
              <a:bodyPr/>
              <a:lstStyle/>
              <a:p>
                <a:r>
                  <a:rPr lang="tr-TR" dirty="0" smtClean="0"/>
                  <a:t>Kontrol Edilebilir </a:t>
                </a:r>
                <a:r>
                  <a:rPr lang="tr-TR" dirty="0" err="1" smtClean="0"/>
                  <a:t>Kanonik</a:t>
                </a:r>
                <a:r>
                  <a:rPr lang="tr-TR" dirty="0" smtClean="0"/>
                  <a:t> formunun sistem ve giriş matrislerini ele alalım.</a:t>
                </a:r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𝐾𝑥</m:t>
                      </m:r>
                    </m:oMath>
                  </m:oMathPara>
                </a14:m>
                <a:endParaRPr lang="tr-TR" b="0" dirty="0" smtClean="0"/>
              </a:p>
              <a:p>
                <a:r>
                  <a:rPr lang="tr-TR" dirty="0" smtClean="0"/>
                  <a:t>Bu durumda yeni sistem matrisi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𝐵𝐾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tr-TR" dirty="0" smtClean="0"/>
                  <a:t> olacaktır.</a:t>
                </a: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5130800"/>
              </a:xfrm>
              <a:blipFill rotWithShape="0">
                <a:blip r:embed="rId2"/>
                <a:stretch>
                  <a:fillRect t="-9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780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SISO </a:t>
            </a:r>
            <a:r>
              <a:rPr lang="tr-TR" dirty="0"/>
              <a:t>Sistem ve Kontrol Edilebilir </a:t>
            </a:r>
            <a:r>
              <a:rPr lang="tr-TR" dirty="0" err="1"/>
              <a:t>Kanonik</a:t>
            </a:r>
            <a:r>
              <a:rPr lang="tr-TR" dirty="0"/>
              <a:t>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201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SISO Sistem ve Kontrol Edilebilir </a:t>
            </a:r>
            <a:r>
              <a:rPr lang="tr-TR" dirty="0" err="1"/>
              <a:t>Kanonik</a:t>
            </a:r>
            <a:r>
              <a:rPr lang="tr-TR" dirty="0"/>
              <a:t>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Şimdi problemimizi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Determinantı ile elde edeceğimiz karakteristik denkleminin köklerinin bizim istediğimiz kökler olmasını sağlama problemine dönüştü.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857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SISO Sistem ve Kontrol Edilebilir </a:t>
            </a:r>
            <a:r>
              <a:rPr lang="tr-TR" dirty="0" err="1"/>
              <a:t>Kanonik</a:t>
            </a:r>
            <a:r>
              <a:rPr lang="tr-TR" dirty="0"/>
              <a:t>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Sistemin öz değerlerinin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dirty="0" smtClean="0"/>
                  <a:t> şeklinde istendiğini varsayalım.</a:t>
                </a:r>
              </a:p>
              <a:p>
                <a:r>
                  <a:rPr lang="tr-TR" dirty="0" smtClean="0"/>
                  <a:t>Bu durumda istenilen karakteristik denklem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Yeni sistem matrisinin karakteristik denkleminin istenilen karakteristik denklemle eşit olması durumu problemin çözümüdür. Dolayısıyla bu eşitliği sağlayacak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tr-TR" dirty="0" smtClean="0"/>
                  <a:t> değerlerini bulmamız gerekir.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b="-66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582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SISO Sistem ve Kontrol Edilebilir </a:t>
            </a:r>
            <a:r>
              <a:rPr lang="tr-TR" dirty="0" err="1"/>
              <a:t>Kanonik</a:t>
            </a:r>
            <a:r>
              <a:rPr lang="tr-TR" dirty="0"/>
              <a:t>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Eşitliği sağlayacak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tr-TR" dirty="0" smtClean="0"/>
                  <a:t> değerlerini bulduğumuzda problem çözülmüş olur..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297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+3+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+1+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+1+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r>
                  <a:rPr lang="tr-TR" dirty="0"/>
                  <a:t>Sistemin öz </a:t>
                </a:r>
                <a:r>
                  <a:rPr lang="tr-TR" dirty="0" smtClean="0"/>
                  <a:t>değerleri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=−3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lang="tr-TR" dirty="0"/>
                  <a:t> şeklinde </a:t>
                </a:r>
                <a:r>
                  <a:rPr lang="tr-TR" dirty="0" smtClean="0"/>
                  <a:t>istensin.</a:t>
                </a:r>
              </a:p>
              <a:p>
                <a:r>
                  <a:rPr lang="tr-TR" dirty="0"/>
                  <a:t>Bu durumda istenilen karakteristik denklem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</m:nary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26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+24</m:t>
                      </m:r>
                    </m:oMath>
                  </m:oMathPara>
                </a14:m>
                <a:endParaRPr lang="tr-TR" dirty="0"/>
              </a:p>
              <a:p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291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+1+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26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+24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Eşitliği sağlayacak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tr-TR" dirty="0"/>
                  <a:t> değerlerini bulduğumuzda problem çözülmüş olur</a:t>
                </a:r>
                <a:r>
                  <a:rPr lang="tr-TR" dirty="0" smtClean="0"/>
                  <a:t>..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3+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3+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𝐾𝑥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=−23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−23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6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endParaRPr lang="tr-TR" dirty="0"/>
              </a:p>
              <a:p>
                <a:endParaRPr lang="tr-TR" dirty="0"/>
              </a:p>
              <a:p>
                <a:endParaRPr lang="tr-TR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22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584200"/>
            <a:ext cx="10972800" cy="982133"/>
          </a:xfrm>
        </p:spPr>
        <p:txBody>
          <a:bodyPr/>
          <a:lstStyle/>
          <a:p>
            <a:r>
              <a:rPr lang="tr-TR" dirty="0" smtClean="0"/>
              <a:t>Uygun Kazanç Matrisinin Bulunmasına İlişkin Yöntemler</a:t>
            </a:r>
            <a:br>
              <a:rPr lang="tr-TR" dirty="0" smtClean="0"/>
            </a:br>
            <a:r>
              <a:rPr lang="tr-TR" dirty="0" smtClean="0"/>
              <a:t>Direkt Yöntem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42533"/>
                <a:ext cx="10972800" cy="5088467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limLow>
                                <m:limLow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groupChr>
                                    <m:groupChrPr>
                                      <m:chr m:val="⏟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groupChrP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groupChr>
                                </m:e>
                                <m:lim>
                                  <m:eqArr>
                                    <m:eqArr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𝑖𝑠𝑡𝑒𝑛𝑒𝑛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ö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𝑧𝑑𝑒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ğ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𝑒𝑟</m:t>
                                      </m:r>
                                    </m:e>
                                  </m:eqArr>
                                </m:lim>
                              </m:limLow>
                            </m:e>
                          </m:d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Konuyu anlatırken çözdüğümüz gibi bu eşitlikten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tr-TR" dirty="0" smtClean="0"/>
                  <a:t> adet doğrusal cebirsel denklem çıkar ve bunların çözümü ile elde edilen kazanç katsayıları kazanç matrisini oluşturur.</a:t>
                </a: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42533"/>
                <a:ext cx="10972800" cy="5088467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784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+7=0⇒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=−1,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=−7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=−10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𝑜𝑙𝑠𝑢𝑛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−3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−5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+10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+3+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−2+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+10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+4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+7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+20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+100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=20;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=12;</m:t>
                      </m:r>
                    </m:oMath>
                  </m:oMathPara>
                </a14:m>
                <a:endParaRPr lang="tr-TR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=100;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33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72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Durum Uzayı Formunda Kontrol Sistemleri Tasarımı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Bu </a:t>
            </a:r>
            <a:r>
              <a:rPr lang="tr-TR" dirty="0" smtClean="0"/>
              <a:t>bölümde </a:t>
            </a:r>
          </a:p>
          <a:p>
            <a:r>
              <a:rPr lang="tr-TR" dirty="0"/>
              <a:t>	</a:t>
            </a:r>
            <a:r>
              <a:rPr lang="tr-TR" dirty="0" smtClean="0"/>
              <a:t>Kutup </a:t>
            </a:r>
            <a:r>
              <a:rPr lang="tr-TR" dirty="0"/>
              <a:t>yerleştirme </a:t>
            </a:r>
            <a:r>
              <a:rPr lang="tr-TR" dirty="0" smtClean="0"/>
              <a:t>yöntemi</a:t>
            </a:r>
          </a:p>
          <a:p>
            <a:r>
              <a:rPr lang="tr-TR" dirty="0" smtClean="0"/>
              <a:t>	Gözlemci Tasarımı </a:t>
            </a:r>
          </a:p>
          <a:p>
            <a:r>
              <a:rPr lang="tr-TR" dirty="0"/>
              <a:t>	</a:t>
            </a:r>
            <a:r>
              <a:rPr lang="tr-TR" dirty="0" err="1" smtClean="0"/>
              <a:t>Kuadratik</a:t>
            </a:r>
            <a:r>
              <a:rPr lang="tr-TR" dirty="0" smtClean="0"/>
              <a:t> Optimal Regülatör Sistemleri Tasarımı ve </a:t>
            </a:r>
          </a:p>
          <a:p>
            <a:r>
              <a:rPr lang="tr-TR" dirty="0" smtClean="0"/>
              <a:t>	Gürbüz (</a:t>
            </a:r>
            <a:r>
              <a:rPr lang="tr-TR" dirty="0" err="1" smtClean="0"/>
              <a:t>Robust</a:t>
            </a:r>
            <a:r>
              <a:rPr lang="tr-TR" dirty="0" smtClean="0"/>
              <a:t>) Kontrol Sistemlerine Giriş </a:t>
            </a:r>
          </a:p>
          <a:p>
            <a:r>
              <a:rPr lang="tr-TR" dirty="0" smtClean="0"/>
              <a:t>Şeklinde alt bölümler ile durum </a:t>
            </a:r>
            <a:r>
              <a:rPr lang="tr-TR" dirty="0"/>
              <a:t>uzayı </a:t>
            </a:r>
            <a:r>
              <a:rPr lang="tr-TR" dirty="0" smtClean="0"/>
              <a:t>formunda kontrol sistemleri tasarımına giriş yapmaktadır.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811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584200"/>
            <a:ext cx="10972800" cy="982133"/>
          </a:xfrm>
        </p:spPr>
        <p:txBody>
          <a:bodyPr/>
          <a:lstStyle/>
          <a:p>
            <a:r>
              <a:rPr lang="tr-TR" dirty="0" smtClean="0"/>
              <a:t>Uygun Kazanç Matrisinin Bulunmasına İlişkin Yöntemler</a:t>
            </a:r>
            <a:br>
              <a:rPr lang="tr-TR" dirty="0" smtClean="0"/>
            </a:br>
            <a:r>
              <a:rPr lang="tr-TR" dirty="0" smtClean="0"/>
              <a:t>KK Forma Dönüştürme Yoluyla Kazançların Bulunması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42533"/>
                <a:ext cx="10972800" cy="5088467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𝑜𝑙𝑠𝑢𝑛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⋮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⋮…⋮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⋰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⋰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⋰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h𝑎𝑙𝑑𝑒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42533"/>
                <a:ext cx="10972800" cy="5088467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41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Bir önceki yöntemde çözdüğümüz problemi karşılaştırma açısından tekrar yeni öğrendiğimiz yöntemle bulalım.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⋮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⋮…⋮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⋮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⋰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⋰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⋰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097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=−10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𝑜𝑙𝑠𝑢𝑛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+10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+100</m:t>
                      </m:r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𝐴𝑃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−5/4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93</m:t>
                            </m: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Direkt yöntemle bulduğumuz kazançları elde edebilir miyiz?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93 12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33/4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127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584200"/>
            <a:ext cx="10972800" cy="982133"/>
          </a:xfrm>
        </p:spPr>
        <p:txBody>
          <a:bodyPr/>
          <a:lstStyle/>
          <a:p>
            <a:r>
              <a:rPr lang="tr-TR" dirty="0" smtClean="0"/>
              <a:t>Uygun Kazanç Matrisinin Bulunmasına İlişkin Yöntemler</a:t>
            </a:r>
            <a:br>
              <a:rPr lang="tr-TR" dirty="0" smtClean="0"/>
            </a:br>
            <a:r>
              <a:rPr lang="tr-TR" dirty="0" err="1" smtClean="0"/>
              <a:t>Ackermann’ın</a:t>
            </a:r>
            <a:r>
              <a:rPr lang="tr-TR" dirty="0" smtClean="0"/>
              <a:t> Formülü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42533"/>
                <a:ext cx="10972800" cy="5088467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⋮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𝐴𝑏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⋮…⋮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42533"/>
                <a:ext cx="10972800" cy="5088467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034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Bir önceki yöntemde çözdüğümüz problemi karşılaştırma açısından şimdide </a:t>
                </a:r>
                <a:r>
                  <a:rPr lang="tr-TR" dirty="0" err="1" smtClean="0"/>
                  <a:t>Accermann’ın</a:t>
                </a:r>
                <a:r>
                  <a:rPr lang="tr-TR" dirty="0" smtClean="0"/>
                  <a:t> formülünü kullanarak çözelim.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⋮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⋮…⋮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⋮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1/4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=−10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𝑜𝑙𝑠𝑢𝑛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+10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+20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+100</m:t>
                      </m:r>
                    </m:oMath>
                  </m:oMathPara>
                </a14:m>
                <a:endParaRPr lang="tr-TR" dirty="0" smtClean="0"/>
              </a:p>
              <a:p>
                <a:endParaRPr lang="tr-TR" dirty="0"/>
              </a:p>
              <a:p>
                <a:endParaRPr lang="tr-TR" dirty="0"/>
              </a:p>
              <a:p>
                <a:endParaRPr lang="tr-TR" dirty="0" smtClean="0"/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982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+10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+20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+100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+20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+100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−16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−32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33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57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48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33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3/4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1/4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57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48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57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48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33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 33/4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endParaRPr lang="tr-TR" dirty="0"/>
              </a:p>
              <a:p>
                <a:endParaRPr lang="tr-TR" dirty="0" smtClean="0"/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253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Ödev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Kitabınızdan 10.1,10.2 ve 10.3 numaralı örnekleri yeniden çözünüz.</a:t>
            </a:r>
          </a:p>
          <a:p>
            <a:r>
              <a:rPr lang="tr-TR" dirty="0" smtClean="0"/>
              <a:t>Bilgisayar uygulamalarını yapınız. Grafikleri elde ediniz. </a:t>
            </a:r>
          </a:p>
          <a:p>
            <a:endParaRPr lang="tr-TR" dirty="0"/>
          </a:p>
          <a:p>
            <a:r>
              <a:rPr lang="tr-TR" dirty="0" smtClean="0"/>
              <a:t>Bilgisayar uygulamanızda tanımladığınız kutup yerleri (öz değerleri) değiştirerek sistemin kararlı, marjinal kararlı ve kararsız olmasını sağlayınız.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774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Çok Girişli Çok Çıkışlı Sistemlerde Çıkışın Geri Bildirimi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𝐵𝑢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𝐷𝑢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Çıkışın geri beslenmesi;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groupChr>
                        </m:e>
                        <m:li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×1</m:t>
                          </m:r>
                        </m:lim>
                      </m:limLow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lim>
                      </m:limLow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groupChr>
                        </m:e>
                        <m:li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×1</m:t>
                          </m:r>
                        </m:lim>
                      </m:limLow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𝐶𝑥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𝐷𝑢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𝐷𝑢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𝐶𝑥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limUpp>
                        <m:limUp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groupChr>
                        </m:e>
                        <m:li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lim>
                      </m:limUpp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groupChr>
                                <m:groupChrPr>
                                  <m:chr m:val="⏞"/>
                                  <m:pos m:val="top"/>
                                  <m:vertJc m:val="bot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  <m:r>
                                            <a:rPr lang="tr-TR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groupCh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526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Çok Girişli Çok Çıkışlı Sistemlerde Çıkışın Geri Bildirimi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Eğer kontrol edilebilirlik matrisinin </a:t>
                </a:r>
                <a:r>
                  <a:rPr lang="tr-TR" dirty="0" err="1"/>
                  <a:t>rankı</a:t>
                </a:r>
                <a:r>
                  <a:rPr lang="tr-TR" dirty="0"/>
                  <a:t> tam </a:t>
                </a:r>
                <a:r>
                  <a:rPr lang="tr-TR" dirty="0" smtClean="0"/>
                  <a:t>ve çıkış matrisinin </a:t>
                </a:r>
                <a:r>
                  <a:rPr lang="tr-TR" dirty="0" err="1" smtClean="0"/>
                  <a:t>rankı</a:t>
                </a:r>
                <a:r>
                  <a:rPr lang="tr-TR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𝑟𝑎𝑛𝑘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tr-TR" dirty="0"/>
                  <a:t>, o zaman sadece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tr-TR" dirty="0"/>
                  <a:t> tane </a:t>
                </a:r>
                <a:r>
                  <a:rPr lang="tr-TR" dirty="0" smtClean="0"/>
                  <a:t>öz değer </a:t>
                </a:r>
                <a:r>
                  <a:rPr lang="tr-TR" dirty="0"/>
                  <a:t>istenen konumlara </a:t>
                </a:r>
                <a:r>
                  <a:rPr lang="tr-TR" dirty="0" smtClean="0"/>
                  <a:t>keyfi olarak yerleştirilebilir.</a:t>
                </a:r>
              </a:p>
              <a:p>
                <a:endParaRPr lang="tr-TR" dirty="0"/>
              </a:p>
              <a:p>
                <a:r>
                  <a:rPr lang="tr-TR" dirty="0" smtClean="0"/>
                  <a:t>Yukarıda ifade edilen kavramı anlamak için aşağıda verilen örneği çözelim.</a:t>
                </a:r>
              </a:p>
              <a:p>
                <a:r>
                  <a:rPr lang="tr-TR" dirty="0" smtClean="0"/>
                  <a:t>Örnek: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groupChr>
                        </m:e>
                        <m:li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2×1</m:t>
                          </m:r>
                        </m:lim>
                      </m:limLow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352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groupChr>
                                <m:groupChrPr>
                                  <m:chr m:val="⏞"/>
                                  <m:pos m:val="top"/>
                                  <m:vertJc m:val="bot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  <m:r>
                                            <a:rPr lang="tr-TR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groupChr>
                            </m:e>
                          </m:d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−4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−4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tr-TR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tr-TR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−4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tr-T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tr-TR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−4−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Kontrollü çıkış için oluşturulan sistemin karakteristik denklemi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tr-TR" dirty="0" smtClean="0"/>
                  <a:t>’i dayatmaktadır. Yani sadece ikinci öz değerin yerini belirleyebiliriz. Varsayalım ki ikinci öz değerin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=−1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tr-TR" dirty="0" smtClean="0"/>
                  <a:t> olmasını istiyoruz bu durumda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tr-TR" dirty="0" smtClean="0"/>
                  <a:t> olarak seçilmelidir. </a:t>
                </a:r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r="-1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73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Kutup Yerleştirme Yöntemi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Kutup yerleştirme yöntemi, </a:t>
            </a:r>
            <a:r>
              <a:rPr lang="tr-TR" dirty="0" smtClean="0"/>
              <a:t>kök-yer eğrisi </a:t>
            </a:r>
            <a:r>
              <a:rPr lang="tr-TR" dirty="0"/>
              <a:t>yöntemine benzerdir. </a:t>
            </a:r>
            <a:r>
              <a:rPr lang="tr-TR" dirty="0" smtClean="0"/>
              <a:t>Her ikisinde de kapalı çevrim sistemin kutuplarının tasarım </a:t>
            </a:r>
            <a:r>
              <a:rPr lang="tr-TR" dirty="0" err="1" smtClean="0"/>
              <a:t>isterlerini</a:t>
            </a:r>
            <a:r>
              <a:rPr lang="tr-TR" dirty="0" smtClean="0"/>
              <a:t> karşılayacak yerlere yerleştirilmesi hedeflenmektedir.</a:t>
            </a:r>
          </a:p>
          <a:p>
            <a:r>
              <a:rPr lang="tr-TR" dirty="0" smtClean="0"/>
              <a:t>Temel </a:t>
            </a:r>
            <a:r>
              <a:rPr lang="tr-TR" dirty="0"/>
              <a:t>fark şu ki, </a:t>
            </a:r>
            <a:r>
              <a:rPr lang="tr-TR" dirty="0" smtClean="0"/>
              <a:t>kök-yer eğrisi ile tasarımda </a:t>
            </a:r>
            <a:r>
              <a:rPr lang="tr-TR" dirty="0"/>
              <a:t>sadece istenen kapalı döngü kutuplarını istenilen yerlere koyarken, kutup yerleştirme tasarımında tüm kapalı </a:t>
            </a:r>
            <a:r>
              <a:rPr lang="tr-TR" dirty="0" smtClean="0"/>
              <a:t>çevrim kutuplarını </a:t>
            </a:r>
            <a:r>
              <a:rPr lang="tr-TR" dirty="0"/>
              <a:t>istenilen yerlere yerleştiriyoruz </a:t>
            </a:r>
            <a:r>
              <a:rPr lang="tr-TR" dirty="0" smtClean="0"/>
              <a:t>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243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Çok Girişli Çok Çıkışlı Sistemlerde </a:t>
            </a:r>
            <a:r>
              <a:rPr lang="tr-TR" dirty="0" smtClean="0"/>
              <a:t>Durum </a:t>
            </a:r>
            <a:r>
              <a:rPr lang="tr-TR" dirty="0"/>
              <a:t>Geri Bildirimi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=−</m:t>
                      </m:r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groupChr>
                        </m:e>
                        <m:li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lim>
                      </m:limLow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İstenen öz değerler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=1,2,3,⋯,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tr-TR" dirty="0"/>
                  <a:t> olmak üzere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boyutlarında</a:t>
                </a:r>
                <a:r>
                  <a:rPr lang="en-US" dirty="0"/>
                  <a:t> </a:t>
                </a:r>
                <a:r>
                  <a:rPr lang="en-US" dirty="0" err="1"/>
                  <a:t>bir</a:t>
                </a:r>
                <a:r>
                  <a:rPr lang="en-US" dirty="0"/>
                  <a:t> </a:t>
                </a:r>
                <a:r>
                  <a:rPr lang="en-US" dirty="0" err="1"/>
                  <a:t>matris</a:t>
                </a:r>
                <a:r>
                  <a:rPr lang="en-US" dirty="0"/>
                  <a:t> </a:t>
                </a:r>
                <a:r>
                  <a:rPr lang="en-US" dirty="0" err="1"/>
                  <a:t>olmak</a:t>
                </a:r>
                <a:r>
                  <a:rPr lang="en-US" dirty="0"/>
                  <a:t> </a:t>
                </a:r>
                <a:r>
                  <a:rPr lang="en-US" dirty="0" err="1"/>
                  <a:t>üzere</a:t>
                </a:r>
                <a:r>
                  <a:rPr lang="en-US" dirty="0"/>
                  <a:t> </a:t>
                </a:r>
                <a:r>
                  <a:rPr lang="en-US" dirty="0" err="1"/>
                  <a:t>sistemin</a:t>
                </a:r>
                <a:r>
                  <a:rPr lang="en-US" dirty="0"/>
                  <a:t> </a:t>
                </a:r>
                <a:r>
                  <a:rPr lang="en-US" dirty="0" err="1"/>
                  <a:t>serbestlik</a:t>
                </a:r>
                <a:r>
                  <a:rPr lang="en-US" dirty="0"/>
                  <a:t> </a:t>
                </a:r>
                <a:r>
                  <a:rPr lang="en-US" dirty="0" err="1"/>
                  <a:t>derecesini</a:t>
                </a:r>
                <a:r>
                  <a:rPr lang="en-US" dirty="0"/>
                  <a:t> n(r-1) </a:t>
                </a:r>
                <a:r>
                  <a:rPr lang="en-US" dirty="0" err="1"/>
                  <a:t>şeklinde</a:t>
                </a:r>
                <a:r>
                  <a:rPr lang="en-US" dirty="0"/>
                  <a:t> </a:t>
                </a:r>
                <a:r>
                  <a:rPr lang="en-US" dirty="0" err="1"/>
                  <a:t>belirlenir</a:t>
                </a:r>
                <a:r>
                  <a:rPr lang="en-US" dirty="0"/>
                  <a:t>.</a:t>
                </a:r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𝐵𝑢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𝐾𝑥</m:t>
                      </m:r>
                    </m:oMath>
                  </m:oMathPara>
                </a14:m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’</a:t>
                </a:r>
                <a:r>
                  <a:rPr lang="en-US" dirty="0" err="1"/>
                  <a:t>yı</a:t>
                </a:r>
                <a:r>
                  <a:rPr lang="en-US" dirty="0"/>
                  <a:t> </a:t>
                </a:r>
                <a:r>
                  <a:rPr lang="en-US" dirty="0" err="1"/>
                  <a:t>şu</a:t>
                </a:r>
                <a:r>
                  <a:rPr lang="en-US" dirty="0"/>
                  <a:t> </a:t>
                </a:r>
                <a:r>
                  <a:rPr lang="en-US" dirty="0" err="1"/>
                  <a:t>şekilde</a:t>
                </a:r>
                <a:r>
                  <a:rPr lang="en-US" dirty="0"/>
                  <a:t> </a:t>
                </a:r>
                <a:r>
                  <a:rPr lang="en-US" dirty="0" err="1"/>
                  <a:t>seçelim</a:t>
                </a:r>
                <a:r>
                  <a:rPr lang="en-US" dirty="0"/>
                  <a:t>;</a:t>
                </a:r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groupChr>
                        </m:e>
                        <m:li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lim>
                      </m:limLow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groupChr>
                        </m:e>
                        <m:li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×1</m:t>
                          </m:r>
                        </m:lim>
                      </m:limLow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groupChr>
                        </m:e>
                        <m:li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lim>
                      </m:limLow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24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Çok Girişli Çok Çıkışlı Sistemlerde Durum Geri Bildirimi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𝐵𝑟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𝐵𝑟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groupChr>
                        </m:e>
                        <m:li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×1</m:t>
                          </m:r>
                        </m:lim>
                      </m:limLow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Kontrol edilebilirlik;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𝑟𝑎𝑛𝑘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⋮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𝐴𝑏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⋮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⋮⋯⋮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𝐵𝑟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254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=−2;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=−10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𝑜𝑙𝑠𝑢𝑛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𝑟𝑎𝑛𝑘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−4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𝑟𝑎𝑛𝑘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=2 (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≠0 &amp;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≠0)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Hesaplamada basitlik sağlama için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tr-TR" dirty="0"/>
                  <a:t> seçelim</a:t>
                </a:r>
                <a:r>
                  <a:rPr lang="tr-TR" dirty="0" smtClean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𝐵𝑟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−4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+10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+4+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+10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003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+4+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+10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+4+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+20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+4+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+20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5+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=12⟹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=7/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4+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+4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=20⟹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=16/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=−3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−4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10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Durum Geri Bildirim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3058431"/>
            <a:ext cx="5384800" cy="1584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İçerik Yer Tutucusu 4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𝐵𝑢</m:t>
                      </m:r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𝐷𝑢</m:t>
                      </m:r>
                    </m:oMath>
                  </m:oMathPara>
                </a14:m>
                <a:endParaRPr lang="tr-TR" b="0" dirty="0" smtClean="0"/>
              </a:p>
              <a:p>
                <a:r>
                  <a:rPr lang="tr-TR" dirty="0" smtClean="0"/>
                  <a:t>Diyagrama göre;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𝐻𝑥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5" name="İçerik Yer Tutucus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531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3197375"/>
            <a:ext cx="5384800" cy="13062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588001" y="1109133"/>
                <a:ext cx="5994400" cy="5482167"/>
              </a:xfrm>
            </p:spPr>
            <p:txBody>
              <a:bodyPr/>
              <a:lstStyle/>
              <a:p>
                <a:r>
                  <a:rPr lang="tr-TR" dirty="0" smtClean="0"/>
                  <a:t>Açık Çevrim Sistemin Transfer Fonksiyonu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Kapalı Çevrim Sistemin Transfer Fonksiyonu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den>
                          </m:f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tr-TR" b="0" dirty="0" smtClean="0"/>
              </a:p>
              <a:p>
                <a:r>
                  <a:rPr lang="tr-TR" dirty="0" smtClean="0"/>
                  <a:t>Varsayalım a=2 olsun.</a:t>
                </a:r>
                <a:endParaRPr lang="tr-TR" b="0" dirty="0" smtClean="0"/>
              </a:p>
              <a:p>
                <a:endParaRPr lang="tr-TR" b="0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588001" y="1109133"/>
                <a:ext cx="5994400" cy="5482167"/>
              </a:xfrm>
              <a:blipFill rotWithShape="0">
                <a:blip r:embed="rId3"/>
                <a:stretch>
                  <a:fillRect t="-89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389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Kök Yer eğrisi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97749" y="1974481"/>
            <a:ext cx="5008501" cy="3752000"/>
          </a:xfrm>
          <a:prstGeom prst="rect">
            <a:avLst/>
          </a:prstGeom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err="1" smtClean="0"/>
              <a:t>K’yı</a:t>
            </a:r>
            <a:r>
              <a:rPr lang="tr-TR" dirty="0" smtClean="0"/>
              <a:t> 0 ile a/2 arasında seçersem kökler gerçek ve 0 ile a arasındadır.</a:t>
            </a:r>
          </a:p>
          <a:p>
            <a:r>
              <a:rPr lang="tr-TR" dirty="0" err="1" smtClean="0"/>
              <a:t>K’yı</a:t>
            </a:r>
            <a:r>
              <a:rPr lang="tr-TR" dirty="0" smtClean="0"/>
              <a:t> a/2 olarak seçersem katlı iki kök vardır.</a:t>
            </a:r>
          </a:p>
          <a:p>
            <a:r>
              <a:rPr lang="tr-TR" dirty="0" err="1" smtClean="0"/>
              <a:t>K’yı</a:t>
            </a:r>
            <a:r>
              <a:rPr lang="tr-TR" dirty="0" smtClean="0"/>
              <a:t> a/2’den büyük seçersem sistemin köklerinin gerçek kısmı değişmeksizin </a:t>
            </a:r>
            <a:r>
              <a:rPr lang="tr-TR" dirty="0" err="1" smtClean="0"/>
              <a:t>K’nın</a:t>
            </a:r>
            <a:r>
              <a:rPr lang="tr-TR" dirty="0" smtClean="0"/>
              <a:t> büyüklüğüne bağlı </a:t>
            </a:r>
            <a:r>
              <a:rPr lang="tr-TR" dirty="0" err="1" smtClean="0"/>
              <a:t>imajiner</a:t>
            </a:r>
            <a:r>
              <a:rPr lang="tr-TR" dirty="0" smtClean="0"/>
              <a:t> kısmı büyür.</a:t>
            </a:r>
          </a:p>
          <a:p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/>
              <p:cNvSpPr txBox="1"/>
              <p:nvPr/>
            </p:nvSpPr>
            <p:spPr>
              <a:xfrm>
                <a:off x="2048933" y="3850216"/>
                <a:ext cx="3725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933" y="3850216"/>
                <a:ext cx="372534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213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Metin kutusu 6"/>
              <p:cNvSpPr txBox="1"/>
              <p:nvPr/>
            </p:nvSpPr>
            <p:spPr>
              <a:xfrm>
                <a:off x="3412066" y="3850216"/>
                <a:ext cx="8720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7" name="Metin kutusu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066" y="3850216"/>
                <a:ext cx="87206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Düz Ok Bağlayıcısı 8"/>
          <p:cNvCxnSpPr/>
          <p:nvPr/>
        </p:nvCxnSpPr>
        <p:spPr>
          <a:xfrm flipH="1">
            <a:off x="3937000" y="3867150"/>
            <a:ext cx="72813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>
            <a:off x="2192858" y="3867150"/>
            <a:ext cx="72813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 rot="5400000">
            <a:off x="3081850" y="4358218"/>
            <a:ext cx="72813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 rot="16200000" flipV="1">
            <a:off x="3081833" y="3393018"/>
            <a:ext cx="72813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67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868333" y="1109133"/>
                <a:ext cx="6714067" cy="5482167"/>
              </a:xfrm>
            </p:spPr>
            <p:txBody>
              <a:bodyPr/>
              <a:lstStyle/>
              <a:p>
                <a:r>
                  <a:rPr lang="tr-TR" dirty="0" smtClean="0"/>
                  <a:t>Sistemin hem hızını hem de konumunu geri bildirdiğimizi düşünelim.</a:t>
                </a:r>
              </a:p>
              <a:p>
                <a:r>
                  <a:rPr lang="tr-TR" dirty="0" smtClean="0"/>
                  <a:t>Bu durumda sistemin transfer fonksiyonu değişmeyecektir.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den>
                          </m:f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b="0" dirty="0" smtClean="0"/>
              </a:p>
              <a:p>
                <a:r>
                  <a:rPr lang="tr-TR" dirty="0"/>
                  <a:t>Varsayalım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=2, </m:t>
                    </m:r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tr-TR" dirty="0" smtClean="0"/>
                  <a:t>  </a:t>
                </a:r>
                <a:r>
                  <a:rPr lang="tr-TR" dirty="0"/>
                  <a:t>olsun.</a:t>
                </a:r>
              </a:p>
              <a:p>
                <a:endParaRPr lang="tr-TR" b="0" dirty="0" smtClean="0"/>
              </a:p>
              <a:p>
                <a:endParaRPr lang="tr-TR" b="0" dirty="0" smtClean="0"/>
              </a:p>
              <a:p>
                <a:endParaRPr lang="tr-TR" b="0" dirty="0" smtClean="0"/>
              </a:p>
              <a:p>
                <a:endParaRPr lang="tr-TR" b="0" dirty="0" smtClean="0"/>
              </a:p>
              <a:p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868333" y="1109133"/>
                <a:ext cx="6714067" cy="5482167"/>
              </a:xfrm>
              <a:blipFill rotWithShape="0">
                <a:blip r:embed="rId2"/>
                <a:stretch>
                  <a:fillRect t="-89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04633" y="2702147"/>
            <a:ext cx="3863700" cy="263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1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Kök Yer Eğrisi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97749" y="1974481"/>
            <a:ext cx="5008501" cy="375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 smtClean="0"/>
                  <a:t>’i </a:t>
                </a:r>
                <a:r>
                  <a:rPr lang="tr-TR" dirty="0"/>
                  <a:t>0 ile </a:t>
                </a:r>
                <a14:m>
                  <m:oMath xmlns:m="http://schemas.openxmlformats.org/officeDocument/2006/math"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tr-TR" dirty="0"/>
                  <a:t> arasında seçersem kökler gerçek ve 0 ile </a:t>
                </a:r>
                <a14:m>
                  <m:oMath xmlns:m="http://schemas.openxmlformats.org/officeDocument/2006/math">
                    <m:r>
                      <a:rPr lang="tr-TR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arasındadır.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 smtClean="0"/>
                  <a:t>’i </a:t>
                </a:r>
                <a14:m>
                  <m:oMath xmlns:m="http://schemas.openxmlformats.org/officeDocument/2006/math">
                    <m:r>
                      <a:rPr lang="tr-TR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 dirty="0">
                        <a:latin typeface="Cambria Math" panose="02040503050406030204" pitchFamily="18" charset="0"/>
                      </a:rPr>
                      <m:t>)/2</m:t>
                    </m:r>
                  </m:oMath>
                </a14:m>
                <a:r>
                  <a:rPr lang="tr-TR" dirty="0"/>
                  <a:t> olarak seçersem katlı iki kök vardır.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 smtClean="0"/>
                  <a:t>’i </a:t>
                </a:r>
                <a14:m>
                  <m:oMath xmlns:m="http://schemas.openxmlformats.org/officeDocument/2006/math">
                    <m:r>
                      <a:rPr lang="tr-TR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 dirty="0">
                        <a:latin typeface="Cambria Math" panose="02040503050406030204" pitchFamily="18" charset="0"/>
                      </a:rPr>
                      <m:t>)/2</m:t>
                    </m:r>
                  </m:oMath>
                </a14:m>
                <a:r>
                  <a:rPr lang="tr-TR" dirty="0"/>
                  <a:t> ’den büyük seçersem sistemin köklerinin gerçek kısmı değişmeksizin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 smtClean="0"/>
                  <a:t>’in </a:t>
                </a:r>
                <a:r>
                  <a:rPr lang="tr-TR" dirty="0"/>
                  <a:t>büyüklüğüne bağlı </a:t>
                </a:r>
                <a:r>
                  <a:rPr lang="tr-TR" dirty="0" err="1"/>
                  <a:t>imajiner</a:t>
                </a:r>
                <a:r>
                  <a:rPr lang="tr-TR" dirty="0"/>
                  <a:t> kısmı büyür.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t="-890" r="-260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/>
              <p:cNvSpPr txBox="1"/>
              <p:nvPr/>
            </p:nvSpPr>
            <p:spPr>
              <a:xfrm>
                <a:off x="1413925" y="3497818"/>
                <a:ext cx="15578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925" y="3497818"/>
                <a:ext cx="1557866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Metin kutusu 6"/>
              <p:cNvSpPr txBox="1"/>
              <p:nvPr/>
            </p:nvSpPr>
            <p:spPr>
              <a:xfrm>
                <a:off x="2662732" y="3994151"/>
                <a:ext cx="15663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7" name="Metin kutusu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732" y="3994151"/>
                <a:ext cx="1566334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Düz Ok Bağlayıcısı 7"/>
          <p:cNvCxnSpPr/>
          <p:nvPr/>
        </p:nvCxnSpPr>
        <p:spPr>
          <a:xfrm flipH="1">
            <a:off x="3937000" y="3867150"/>
            <a:ext cx="72813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>
            <a:off x="2192858" y="3867150"/>
            <a:ext cx="72813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 rot="5400000">
            <a:off x="3081850" y="4358218"/>
            <a:ext cx="72813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 rot="16200000" flipV="1">
            <a:off x="3081833" y="3393018"/>
            <a:ext cx="72813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49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00667"/>
          </a:xfrm>
        </p:spPr>
        <p:txBody>
          <a:bodyPr/>
          <a:lstStyle/>
          <a:p>
            <a:r>
              <a:rPr lang="tr-TR" dirty="0" smtClean="0"/>
              <a:t>Doğrusal Zamanla Değişmeyen Sistemler (LTI) için</a:t>
            </a:r>
            <a:br>
              <a:rPr lang="tr-TR" dirty="0" smtClean="0"/>
            </a:br>
            <a:r>
              <a:rPr lang="tr-TR" dirty="0" smtClean="0"/>
              <a:t>Doğrusal Durum Geri Bildirimi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7999" y="1543598"/>
            <a:ext cx="7035801" cy="23763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" y="3641705"/>
                <a:ext cx="10972800" cy="2949595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;   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acc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𝐷𝑢𝑟𝑢𝑚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𝐺𝑒𝑟𝑖𝑏𝑖𝑙𝑑𝑖𝑟𝑖𝑚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𝐾𝑎𝑡𝑠𝑎𝑦𝚤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𝑀𝑎𝑡𝑟𝑖𝑠𝑖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𝐾𝑎𝑧𝑎𝑛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ç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𝑀𝑎𝑡𝑟𝑖𝑠𝑖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acc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</m:d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𝐷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𝐷𝑟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𝐷𝐾𝑥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</m:d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𝐵𝐾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𝑌𝑒𝑛𝑖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𝑠𝑖𝑠𝑡𝑒𝑚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𝑚𝑎𝑡𝑟𝑖𝑠𝑖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" y="3641705"/>
                <a:ext cx="10972800" cy="2949595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28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ğitim sunusu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5310_TF03460604" id="{B907DBB3-4E67-4415-ADAE-0DCAA6E8B6F3}" vid="{1830F63D-7166-45C8-9B0B-CAE90AE85AA8}"/>
    </a:ext>
  </a:extLst>
</a:theme>
</file>

<file path=ppt/theme/theme2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Eğitim sunusu</Template>
  <TotalTime>3380</TotalTime>
  <Words>414</Words>
  <Application>Microsoft Office PowerPoint</Application>
  <PresentationFormat>Geniş ekran</PresentationFormat>
  <Paragraphs>222</Paragraphs>
  <Slides>33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9" baseType="lpstr">
      <vt:lpstr>Calibri</vt:lpstr>
      <vt:lpstr>Cambria Math</vt:lpstr>
      <vt:lpstr>Georgia</vt:lpstr>
      <vt:lpstr>Times New Roman</vt:lpstr>
      <vt:lpstr>Wingdings 2</vt:lpstr>
      <vt:lpstr>Eğitim sunusu</vt:lpstr>
      <vt:lpstr>Modern Kontrol</vt:lpstr>
      <vt:lpstr>Durum Uzayı Formunda Kontrol Sistemleri Tasarımı</vt:lpstr>
      <vt:lpstr>Kutup Yerleştirme Yöntemi</vt:lpstr>
      <vt:lpstr>Durum Geri Bildirim</vt:lpstr>
      <vt:lpstr>Örnek</vt:lpstr>
      <vt:lpstr>Kök Yer eğrisi</vt:lpstr>
      <vt:lpstr>Örnek Devam</vt:lpstr>
      <vt:lpstr>Kök Yer Eğrisi</vt:lpstr>
      <vt:lpstr>Doğrusal Zamanla Değişmeyen Sistemler (LTI) için Doğrusal Durum Geri Bildirimi</vt:lpstr>
      <vt:lpstr>Kutup Yerleştirme (Pole Placement/Assignment)</vt:lpstr>
      <vt:lpstr>Tek Girişli Tek Çıkışlı (SISO) Sistem ve Kontrol Edilebilir Kanonik Form</vt:lpstr>
      <vt:lpstr>SISO Sistem ve Kontrol Edilebilir Kanonik Form</vt:lpstr>
      <vt:lpstr>SISO Sistem ve Kontrol Edilebilir Kanonik Form</vt:lpstr>
      <vt:lpstr>SISO Sistem ve Kontrol Edilebilir Kanonik Form</vt:lpstr>
      <vt:lpstr>SISO Sistem ve Kontrol Edilebilir Kanonik Form</vt:lpstr>
      <vt:lpstr>Örnek</vt:lpstr>
      <vt:lpstr>Örnek</vt:lpstr>
      <vt:lpstr>Uygun Kazanç Matrisinin Bulunmasına İlişkin Yöntemler Direkt Yöntem</vt:lpstr>
      <vt:lpstr>Örnek</vt:lpstr>
      <vt:lpstr>Uygun Kazanç Matrisinin Bulunmasına İlişkin Yöntemler KK Forma Dönüştürme Yoluyla Kazançların Bulunması</vt:lpstr>
      <vt:lpstr>Örnek</vt:lpstr>
      <vt:lpstr>Örnek Devam</vt:lpstr>
      <vt:lpstr>Uygun Kazanç Matrisinin Bulunmasına İlişkin Yöntemler Ackermann’ın Formülü</vt:lpstr>
      <vt:lpstr>Örnek</vt:lpstr>
      <vt:lpstr>Örnek</vt:lpstr>
      <vt:lpstr>Ödev</vt:lpstr>
      <vt:lpstr>Çok Girişli Çok Çıkışlı Sistemlerde Çıkışın Geri Bildirimi</vt:lpstr>
      <vt:lpstr>Çok Girişli Çok Çıkışlı Sistemlerde Çıkışın Geri Bildirimi</vt:lpstr>
      <vt:lpstr>Çözüm</vt:lpstr>
      <vt:lpstr>Çok Girişli Çok Çıkışlı Sistemlerde Durum Geri Bildirimi</vt:lpstr>
      <vt:lpstr>Çok Girişli Çok Çıkışlı Sistemlerde Durum Geri Bildirimi</vt:lpstr>
      <vt:lpstr>Örnek</vt:lpstr>
      <vt:lpstr>Örnek Devam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Kontrol</dc:title>
  <dc:creator>Nurdan Bilgin</dc:creator>
  <cp:lastModifiedBy>Nurdan Bilgin</cp:lastModifiedBy>
  <cp:revision>271</cp:revision>
  <dcterms:created xsi:type="dcterms:W3CDTF">2018-09-26T10:51:27Z</dcterms:created>
  <dcterms:modified xsi:type="dcterms:W3CDTF">2018-12-19T10:49:08Z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