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19.12.2018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567267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5503333"/>
          </a:xfrm>
        </p:spPr>
        <p:txBody>
          <a:bodyPr rtlCol="0"/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200"/>
            </a:lvl2pPr>
            <a:lvl3pPr marL="704088" indent="0">
              <a:buFontTx/>
              <a:buNone/>
              <a:defRPr sz="2000"/>
            </a:lvl3pPr>
            <a:lvl4pPr marL="978408" indent="0">
              <a:buFontTx/>
              <a:buNone/>
              <a:defRPr sz="2000"/>
            </a:lvl4pPr>
            <a:lvl5pPr marL="1207008" indent="0">
              <a:buFontTx/>
              <a:buNone/>
              <a:defRPr sz="20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99533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 Ayrışması (</a:t>
            </a:r>
            <a:r>
              <a:rPr lang="tr-TR" dirty="0" err="1"/>
              <a:t>Modal</a:t>
            </a:r>
            <a:r>
              <a:rPr lang="tr-TR" dirty="0"/>
              <a:t> </a:t>
            </a:r>
            <a:r>
              <a:rPr lang="tr-TR" dirty="0" err="1"/>
              <a:t>Decomposition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Farklı </a:t>
                </a:r>
                <a:r>
                  <a:rPr lang="tr-TR" dirty="0" err="1"/>
                  <a:t>özdeğerlerin</a:t>
                </a:r>
                <a:r>
                  <a:rPr lang="tr-TR" dirty="0"/>
                  <a:t> varlığında,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Λ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𝑃𝑧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olduğunda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𝑃𝑧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𝑦𝑎𝑑𝑎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=1,2,3,…,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=1,2,3,…,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4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2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 Ayrışması (</a:t>
            </a:r>
            <a:r>
              <a:rPr lang="tr-TR" dirty="0" err="1"/>
              <a:t>Modal</a:t>
            </a:r>
            <a:r>
              <a:rPr lang="tr-TR" dirty="0"/>
              <a:t> </a:t>
            </a:r>
            <a:r>
              <a:rPr lang="tr-TR" dirty="0" err="1"/>
              <a:t>Decomposition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/>
                  <a:t>Tekrarların </a:t>
                </a:r>
                <a:r>
                  <a:rPr lang="tr-TR" dirty="0" err="1"/>
                  <a:t>özdeğerlerin</a:t>
                </a:r>
                <a:r>
                  <a:rPr lang="tr-TR" dirty="0"/>
                  <a:t> varlığında,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tekrarlayan öz değer sayısı 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büyüklüğü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kadardır.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olabilir.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33" t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0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Üç </a:t>
                </a:r>
                <a:r>
                  <a:rPr lang="tr-TR" dirty="0" err="1"/>
                  <a:t>özdeğerinde</a:t>
                </a:r>
                <a:r>
                  <a:rPr lang="tr-TR" dirty="0"/>
                  <a:t> eşit olduğu durum için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Alt satırdan itibaren başlangıç koşullarıyla ilişkilerini yazarak yukarı doğru gidelim.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/2!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</a:t>
            </a:r>
            <a:r>
              <a:rPr lang="tr-TR" dirty="0" smtClean="0"/>
              <a:t>THEOREM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Her kare matris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kendi karakteristik denklemini gerçekleştirir. </a:t>
                </a:r>
              </a:p>
              <a:p>
                <a:r>
                  <a:rPr lang="tr-TR" dirty="0"/>
                  <a:t>Yani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tr-TR" dirty="0"/>
                  <a:t> 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)=|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5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</a:t>
            </a:r>
            <a:r>
              <a:rPr lang="tr-TR" dirty="0" smtClean="0"/>
              <a:t>THEOREM: 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1.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 err="1" smtClean="0"/>
                  <a:t>Cayley</a:t>
                </a:r>
                <a:r>
                  <a:rPr lang="tr-TR" dirty="0" smtClean="0"/>
                  <a:t>-Hamilton </a:t>
                </a:r>
                <a:r>
                  <a:rPr lang="tr-TR" dirty="0" err="1"/>
                  <a:t>theoremi</a:t>
                </a:r>
                <a:r>
                  <a:rPr lang="tr-TR" dirty="0"/>
                  <a:t> bize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tr-TR" dirty="0"/>
                  <a:t> fonksiyonunda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dirty="0"/>
                  <a:t> yerine A matrisini yazarsanız toplamın sonucu sıfır olur demektedir. O halde aşağıdaki işlemler sonucunda matris toplamını sıfır olarak görmeliyiz.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6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THEOREM: 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2.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Matrisinin tersini </a:t>
                </a:r>
                <a:r>
                  <a:rPr lang="tr-TR" dirty="0" err="1" smtClean="0"/>
                  <a:t>Cayley</a:t>
                </a:r>
                <a:r>
                  <a:rPr lang="tr-TR" dirty="0" smtClean="0"/>
                  <a:t>-Hamilton teoremi kullanarak alalım. Şöyle ki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+3+2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−3/2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6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THEOREM: 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3.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Matrisi için aşağıdaki </a:t>
                </a:r>
                <a:r>
                  <a:rPr lang="tr-TR" dirty="0" err="1" smtClean="0"/>
                  <a:t>fonsiyonun</a:t>
                </a:r>
                <a:r>
                  <a:rPr lang="tr-TR" dirty="0" smtClean="0"/>
                  <a:t> değerini bulunuz.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THEOREM: 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3 Devam.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 smtClean="0"/>
                  <a:t>İlk örnekte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olduğunu göstermiştik. O halde</a:t>
                </a:r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=7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=−15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=−10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</a:t>
            </a:r>
            <a:r>
              <a:rPr lang="tr-TR" dirty="0" smtClean="0"/>
              <a:t>THEOREMİ UYGULAMALARI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i="1" dirty="0" smtClean="0"/>
              </a:p>
              <a:p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0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3’ün Tekrar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+5+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Doğrusal Sistemlerin Zaman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Cevabı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 smtClean="0"/>
                  <a:t>Burada </a:t>
                </a:r>
                <a:r>
                  <a:rPr lang="tr-TR" dirty="0"/>
                  <a:t>A ve B matrisleri sabit matrislerdir. </a:t>
                </a:r>
                <a:endParaRPr lang="tr-TR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 smtClean="0"/>
                  <a:t>Böyle </a:t>
                </a:r>
                <a:r>
                  <a:rPr lang="tr-TR" dirty="0"/>
                  <a:t>sistemlere </a:t>
                </a:r>
                <a:r>
                  <a:rPr lang="tr-TR" dirty="0" smtClean="0"/>
                  <a:t>Zamanla Değişmeyen Doğrusal Sistemler </a:t>
                </a:r>
                <a:r>
                  <a:rPr lang="tr-TR" dirty="0"/>
                  <a:t>(</a:t>
                </a:r>
                <a:r>
                  <a:rPr lang="tr-TR" dirty="0" err="1"/>
                  <a:t>LTI:Linear</a:t>
                </a:r>
                <a:r>
                  <a:rPr lang="tr-TR" dirty="0"/>
                  <a:t> Time </a:t>
                </a:r>
                <a:r>
                  <a:rPr lang="tr-TR" dirty="0" err="1"/>
                  <a:t>Invariant</a:t>
                </a:r>
                <a:r>
                  <a:rPr lang="tr-TR" dirty="0"/>
                  <a:t>) adı verilir.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7030A0"/>
                    </a:solidFill>
                  </a:rPr>
                  <a:t> için belirli bir giriş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tr-T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tr-TR" dirty="0">
                    <a:solidFill>
                      <a:srgbClr val="7030A0"/>
                    </a:solidFill>
                  </a:rPr>
                  <a:t> ve </a:t>
                </a:r>
                <a:r>
                  <a:rPr lang="tr-TR" dirty="0" smtClean="0">
                    <a:solidFill>
                      <a:srgbClr val="7030A0"/>
                    </a:solidFill>
                  </a:rPr>
                  <a:t>belirli </a:t>
                </a:r>
                <a:r>
                  <a:rPr lang="tr-TR" dirty="0">
                    <a:solidFill>
                      <a:srgbClr val="7030A0"/>
                    </a:solidFill>
                  </a:rPr>
                  <a:t>başlangıç </a:t>
                </a:r>
                <a:r>
                  <a:rPr lang="tr-TR" dirty="0" smtClean="0">
                    <a:solidFill>
                      <a:srgbClr val="7030A0"/>
                    </a:solidFill>
                  </a:rPr>
                  <a:t>koşulları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tr-T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b="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tr-TR" b="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7030A0"/>
                    </a:solidFill>
                  </a:rPr>
                  <a:t> </a:t>
                </a:r>
                <a:r>
                  <a:rPr lang="tr-TR" dirty="0" smtClean="0">
                    <a:solidFill>
                      <a:srgbClr val="7030A0"/>
                    </a:solidFill>
                  </a:rPr>
                  <a:t> </a:t>
                </a:r>
                <a:r>
                  <a:rPr lang="tr-TR" dirty="0">
                    <a:solidFill>
                      <a:srgbClr val="7030A0"/>
                    </a:solidFill>
                  </a:rPr>
                  <a:t>için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tr-TR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7030A0"/>
                    </a:solidFill>
                  </a:rPr>
                  <a:t>’da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rgbClr val="7030A0"/>
                    </a:solidFill>
                  </a:rPr>
                  <a:t>’</a:t>
                </a:r>
                <a:r>
                  <a:rPr lang="tr-TR" dirty="0" err="1">
                    <a:solidFill>
                      <a:srgbClr val="7030A0"/>
                    </a:solidFill>
                  </a:rPr>
                  <a:t>nin</a:t>
                </a:r>
                <a:r>
                  <a:rPr lang="tr-TR" dirty="0">
                    <a:solidFill>
                      <a:srgbClr val="7030A0"/>
                    </a:solidFill>
                  </a:rPr>
                  <a:t> çözümü sistemin zaman cevabını gösterir.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4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8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THEOREMİ UYGULAMALARI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farklı öz değerlerin varlığı durumunda,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=1,2,3,…,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4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THEOREMİ UYGULAMALARI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için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b="0" i="0" dirty="0" smtClean="0">
                    <a:latin typeface="Cambria Math" panose="02040503050406030204" pitchFamily="18" charset="0"/>
                  </a:rPr>
                  <a:t>fonksiyonunun değerini bulunuz.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THEOREMİ UYGULAMALARI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=−1,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(−1)  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(−2) 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iki denklemin çözümünden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CAYLEY-HAMILTON THEOREMİ UYGULAMALARI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−2(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r>
                  <a:rPr lang="tr-TR" dirty="0"/>
                  <a:t>Bu yaklaşımı kullanarak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’ya bağlı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tr-TR" dirty="0"/>
                  <a:t> gibi çok değişik fonksiyonların değerini bulabiliriz.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7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ZORLANMIŞ CEVAP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Zorlama olmadan sistemi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tr-TR" dirty="0"/>
                  <a:t> olarak ele almış ve çözümün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tr-TR" dirty="0"/>
                  <a:t> olduğunu göstermiştik. Ancak zorlama olduğunda bu çözüm geçerli olmaz bu durumda  çözümün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şeklinde olacağını düşünelim. Doğal olarak çözümün yukarıda verilen durum denklemini sağlamasını bekleriz. O halde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türevini alarak denklemde yerine yazalım.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6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9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ZORLANMIŞ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Denklemde bulduğumuz değerleri yerine yazalım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4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ZORLANMIŞ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durumda tam cevap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≠0⟹</m:t>
                    </m:r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ZORLANMIŞ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 uygulanan darbe girişlere cevap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𝐵𝑤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𝐴𝑡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𝐵𝑤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𝐵𝑤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3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Kısa </a:t>
            </a:r>
            <a:r>
              <a:rPr lang="tr-TR" dirty="0" err="1" smtClean="0"/>
              <a:t>Polinom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 j tekrarlayan </a:t>
                </a:r>
                <a:r>
                  <a:rPr lang="tr-TR" dirty="0" err="1"/>
                  <a:t>özdeğerlerle</a:t>
                </a:r>
                <a:r>
                  <a:rPr lang="tr-TR" dirty="0"/>
                  <a:t> ilişkili olarak </a:t>
                </a:r>
                <a:r>
                  <a:rPr lang="tr-TR" dirty="0" err="1"/>
                  <a:t>jordan</a:t>
                </a:r>
                <a:r>
                  <a:rPr lang="tr-TR" dirty="0"/>
                  <a:t> bloklarının sayısı</a:t>
                </a:r>
              </a:p>
              <a:p>
                <a:r>
                  <a:rPr lang="tr-TR" dirty="0"/>
                  <a:t>İşlem Sırası</a:t>
                </a:r>
              </a:p>
              <a:p>
                <a:pPr marL="566928" lvl="0" indent="-457200">
                  <a:buFont typeface="+mj-lt"/>
                  <a:buAutoNum type="alphaLcParenR"/>
                </a:pPr>
                <a:r>
                  <a:rPr lang="tr-TR" dirty="0"/>
                  <a:t>Eşlenik (</a:t>
                </a:r>
                <a:r>
                  <a:rPr lang="tr-TR" dirty="0" err="1"/>
                  <a:t>Adjoint</a:t>
                </a:r>
                <a:r>
                  <a:rPr lang="tr-TR" dirty="0"/>
                  <a:t>) matrisi yaz. Elemanları çarpım şeklinde bırak çünkü matrisin tamamını bölen bir terim arıyoruz.</a:t>
                </a:r>
              </a:p>
              <a:p>
                <a:pPr marL="566928" lvl="0" indent="-457200">
                  <a:buFont typeface="+mj-lt"/>
                  <a:buAutoNum type="alphaLcParenR"/>
                </a:pPr>
                <a:r>
                  <a:rPr lang="tr-TR" dirty="0"/>
                  <a:t>Eşlenik matriste bütün elemanları ortak böleni olan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yı</a:t>
                </a:r>
                <a:r>
                  <a:rPr lang="tr-TR" dirty="0"/>
                  <a:t> belirle; eğer ortak bir bölen yoksa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dir</a:t>
                </a:r>
                <a:r>
                  <a:rPr lang="tr-TR" dirty="0"/>
                  <a:t>.</a:t>
                </a:r>
              </a:p>
              <a:p>
                <a:pPr marL="566928" lvl="0" indent="-457200">
                  <a:buFont typeface="+mj-lt"/>
                  <a:buAutoNum type="alphaLcParenR"/>
                </a:pPr>
                <a:r>
                  <a:rPr lang="tr-TR" dirty="0"/>
                  <a:t>En kısa </a:t>
                </a:r>
                <a:r>
                  <a:rPr lang="tr-TR" dirty="0" err="1"/>
                  <a:t>polinom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/>
                  <a:t> ile 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Örnek 1: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+11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Ortak bölen yok o halde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dolayısıyla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18" b="-18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Doğrusal Sistemlerin Zaman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Cevabı: </a:t>
            </a:r>
            <a:r>
              <a:rPr lang="tr-TR" dirty="0" smtClean="0">
                <a:solidFill>
                  <a:schemeClr val="accent1"/>
                </a:solidFill>
              </a:rPr>
              <a:t>Zorlanmamış Cevap</a:t>
            </a:r>
            <a:endParaRPr lang="tr-T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tr-TR" dirty="0"/>
                  <a:t>’in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’ya cevabını ele alırsak</a:t>
                </a:r>
              </a:p>
              <a:p>
                <a:r>
                  <a:rPr lang="tr-TR" dirty="0"/>
                  <a:t>Serilerle Çözüm: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𝐴𝑡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2!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3!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𝐴𝑡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𝑚𝑎𝑡𝑟𝑖𝑠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 ü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𝑠𝑡𝑒𝑙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çı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ı</m:t>
                          </m:r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r>
                  <a:rPr lang="tr-TR" dirty="0"/>
                  <a:t>Hatırlatma: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/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3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dirty="0" smtClean="0"/>
                  <a:t>Örnek </a:t>
                </a:r>
                <a:r>
                  <a:rPr lang="tr-TR" smtClean="0"/>
                  <a:t>2 Devam</a:t>
                </a:r>
                <a:r>
                  <a:rPr lang="tr-TR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2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r-TR" dirty="0"/>
                  <a:t>Soru: en kısa </a:t>
                </a:r>
                <a:r>
                  <a:rPr lang="tr-TR" dirty="0" err="1"/>
                  <a:t>polinom</a:t>
                </a:r>
                <a:r>
                  <a:rPr lang="tr-TR" dirty="0"/>
                  <a:t> içinde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geçerli midir?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Zamanla Değişen </a:t>
            </a:r>
            <a:r>
              <a:rPr lang="tr-TR" dirty="0" smtClean="0"/>
              <a:t>Sistemlerin </a:t>
            </a:r>
            <a:r>
              <a:rPr lang="tr-TR" dirty="0"/>
              <a:t>Cevapları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Durum geçiş matrisi (</a:t>
                </a:r>
                <a:r>
                  <a:rPr lang="tr-TR" dirty="0" err="1"/>
                  <a:t>State</a:t>
                </a:r>
                <a:r>
                  <a:rPr lang="tr-TR" dirty="0"/>
                  <a:t> </a:t>
                </a:r>
                <a:r>
                  <a:rPr lang="tr-TR" dirty="0" err="1"/>
                  <a:t>transition</a:t>
                </a:r>
                <a:r>
                  <a:rPr lang="tr-TR" dirty="0"/>
                  <a:t> </a:t>
                </a:r>
                <a:r>
                  <a:rPr lang="tr-TR" dirty="0" err="1"/>
                  <a:t>matrix</a:t>
                </a:r>
                <a:r>
                  <a:rPr lang="tr-TR" dirty="0"/>
                  <a:t> STM)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aşağıdaki denklemin çözümüdür.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Dikkat: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2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Zamanla Değişen Sistemlerin Cevapları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Teorem:</a:t>
                </a:r>
              </a:p>
              <a:p>
                <a:r>
                  <a:rPr lang="tr-TR" dirty="0"/>
                  <a:t>Doğrusal zamanla değişen sistemlerde (LTV) durum geçiş matrisi (STM) aşağıdaki gibi yazılabilir.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nun</a:t>
                </a:r>
                <a:r>
                  <a:rPr lang="tr-TR" dirty="0"/>
                  <a:t> her değeri için yer değişebiliyorlarsa yani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koşul, aşağıdaki durumlardan biri karşılandığında sağlanır.</a:t>
                </a:r>
              </a:p>
              <a:p>
                <a:pPr marL="566928" lvl="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sabit matristir.</a:t>
                </a:r>
              </a:p>
              <a:p>
                <a:pPr marL="566928" lvl="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köşegen matristir.</a:t>
                </a:r>
              </a:p>
              <a:p>
                <a:pPr marL="566928" lvl="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/>
                  <a:t> 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skaler</a:t>
                </a:r>
                <a:r>
                  <a:rPr lang="tr-TR" dirty="0"/>
                  <a:t> bir zaman </a:t>
                </a:r>
                <a:r>
                  <a:rPr lang="tr-TR" dirty="0" err="1"/>
                  <a:t>fonsiyonu</a:t>
                </a:r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/>
                  <a:t> herhangi bir sabit matris.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5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p>
                                </m:s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1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LTV sistemlerde, Durum Geçiş Matrisinin Bazı </a:t>
            </a:r>
            <a:r>
              <a:rPr lang="tr-TR" dirty="0" smtClean="0"/>
              <a:t>Özellikleri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nun</a:t>
                </a:r>
                <a:r>
                  <a:rPr lang="tr-TR" dirty="0"/>
                  <a:t> yaklaşık olarak serilerle </a:t>
                </a:r>
                <a:r>
                  <a:rPr lang="tr-TR" dirty="0" smtClean="0"/>
                  <a:t>hesaplanması</a:t>
                </a:r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3656" b="-473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890"/>
          <a:stretch/>
        </p:blipFill>
        <p:spPr>
          <a:xfrm>
            <a:off x="9048505" y="2988733"/>
            <a:ext cx="275724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den>
                                </m:f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4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Zorlanmamış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+…=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𝐴𝑡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Yukarıdaki </a:t>
                </a:r>
                <a:r>
                  <a:rPr lang="tr-TR" dirty="0"/>
                  <a:t>denklemin her iki tarafının türevi alınırsa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6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Zorlanmamış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r>
                  <a:rPr lang="tr-TR" dirty="0"/>
                  <a:t>Başlangıç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∙0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tr-TR"/>
                          <m:t>I</m:t>
                        </m:r>
                      </m:lim>
                    </m:limLow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tr-TR"/>
                            <m:t>Durum</m:t>
                          </m:r>
                          <m:r>
                            <m:rPr>
                              <m:nor/>
                            </m:rPr>
                            <a:rPr lang="tr-TR"/>
                            <m:t> </m:t>
                          </m:r>
                          <m:r>
                            <m:rPr>
                              <m:nor/>
                            </m:rPr>
                            <a:rPr lang="tr-TR"/>
                            <m:t>Ge</m:t>
                          </m:r>
                          <m:r>
                            <m:rPr>
                              <m:nor/>
                            </m:rPr>
                            <a:rPr lang="tr-TR"/>
                            <m:t>ç</m:t>
                          </m:r>
                          <m:r>
                            <m:rPr>
                              <m:nor/>
                            </m:rPr>
                            <a:rPr lang="tr-TR"/>
                            <m:t>i</m:t>
                          </m:r>
                          <m:r>
                            <m:rPr>
                              <m:nor/>
                            </m:rPr>
                            <a:rPr lang="tr-TR"/>
                            <m:t>ş </m:t>
                          </m:r>
                          <m:r>
                            <m:rPr>
                              <m:nor/>
                            </m:rPr>
                            <a:rPr lang="tr-TR"/>
                            <m:t>Matrisi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i satır sayısını ve j sütün sayısını göstermektedir.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r>
                  <a:rPr lang="tr-TR" dirty="0"/>
                  <a:t>Başlangıç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≠0⟹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Geçiş Matrisi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𝑠𝐼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tr-TR"/>
                            <m:t>Φ</m:t>
                          </m:r>
                          <m:r>
                            <m:rPr>
                              <m:nor/>
                            </m:rPr>
                            <a:rPr lang="tr-TR"/>
                            <m:t>(</m:t>
                          </m:r>
                          <m:r>
                            <m:rPr>
                              <m:nor/>
                            </m:rPr>
                            <a:rPr lang="tr-TR"/>
                            <m:t>s</m:t>
                          </m:r>
                          <m:r>
                            <m:rPr>
                              <m:nor/>
                            </m:rPr>
                            <a:rPr lang="tr-TR"/>
                            <m:t>)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/>
                        <m:t>Φ</m:t>
                      </m:r>
                      <m:r>
                        <m:rPr>
                          <m:nor/>
                        </m:rPr>
                        <a:rPr lang="tr-TR"/>
                        <m:t>(</m:t>
                      </m:r>
                      <m:r>
                        <m:rPr>
                          <m:nor/>
                        </m:rPr>
                        <a:rPr lang="tr-TR"/>
                        <m:t>s</m:t>
                      </m:r>
                      <m:r>
                        <m:rPr>
                          <m:nor/>
                        </m:rPr>
                        <a:rPr lang="tr-TR"/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Geçiş </a:t>
            </a:r>
            <a:r>
              <a:rPr lang="tr-TR" dirty="0" smtClean="0"/>
              <a:t>Matrisinin Bazı Özellikleri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0)=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𝑇𝑒𝑘𝑖𝑙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𝐷𝑒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𝑖𝑙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 marL="452628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4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591"/>
          <a:stretch/>
        </p:blipFill>
        <p:spPr>
          <a:xfrm>
            <a:off x="6426199" y="1551151"/>
            <a:ext cx="453671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At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/>
              </a:p>
              <a:p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tr-TR"/>
                            <m:t>Bu</m:t>
                          </m:r>
                          <m:r>
                            <m:rPr>
                              <m:nor/>
                            </m:rPr>
                            <a:rPr lang="tr-TR"/>
                            <m:t> </m:t>
                          </m:r>
                          <m:r>
                            <m:rPr>
                              <m:nor/>
                            </m:rPr>
                            <a:rPr lang="tr-TR"/>
                            <m:t>k</m:t>
                          </m:r>
                          <m:r>
                            <m:rPr>
                              <m:nor/>
                            </m:rPr>
                            <a:rPr lang="tr-TR"/>
                            <m:t>ı</m:t>
                          </m:r>
                          <m:r>
                            <m:rPr>
                              <m:nor/>
                            </m:rPr>
                            <a:rPr lang="tr-TR"/>
                            <m:t>sm</m:t>
                          </m:r>
                          <m:r>
                            <m:rPr>
                              <m:nor/>
                            </m:rPr>
                            <a:rPr lang="tr-TR"/>
                            <m:t>ı </m:t>
                          </m:r>
                          <m:r>
                            <m:rPr>
                              <m:nor/>
                            </m:rPr>
                            <a:rPr lang="tr-TR"/>
                            <m:t>silebilirsiniz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9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2: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At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tr-TR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𝑠𝑖𝑛𝑡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𝑠𝑖𝑛𝑡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</m:e>
                            </m:mr>
                          </m: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8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2870</TotalTime>
  <Words>272</Words>
  <Application>Microsoft Office PowerPoint</Application>
  <PresentationFormat>Geniş ekran</PresentationFormat>
  <Paragraphs>261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Calibri</vt:lpstr>
      <vt:lpstr>Cambria Math</vt:lpstr>
      <vt:lpstr>Georgia</vt:lpstr>
      <vt:lpstr>Times New Roman</vt:lpstr>
      <vt:lpstr>Wingdings</vt:lpstr>
      <vt:lpstr>Wingdings 2</vt:lpstr>
      <vt:lpstr>Eğitim sunusu</vt:lpstr>
      <vt:lpstr>Modern Kontrol</vt:lpstr>
      <vt:lpstr>Doğrusal Sistemlerin Zaman Cevabı</vt:lpstr>
      <vt:lpstr>Doğrusal Sistemlerin Zaman Cevabı: Zorlanmamış Cevap</vt:lpstr>
      <vt:lpstr>Zorlanmamış Cevap</vt:lpstr>
      <vt:lpstr>Zorlanmamış Cevap</vt:lpstr>
      <vt:lpstr>Durum Geçiş Matrisi</vt:lpstr>
      <vt:lpstr>Durum Geçiş Matrisinin Bazı Özellikleri</vt:lpstr>
      <vt:lpstr>Örnekler</vt:lpstr>
      <vt:lpstr>Örnekler</vt:lpstr>
      <vt:lpstr>Model Ayrışması (Modal Decomposition)</vt:lpstr>
      <vt:lpstr>Model Ayrışması (Modal Decomposition)</vt:lpstr>
      <vt:lpstr>Örnek</vt:lpstr>
      <vt:lpstr>CAYLEY-HAMILTON THEOREM</vt:lpstr>
      <vt:lpstr>CAYLEY-HAMILTON THEOREM: Örnekler</vt:lpstr>
      <vt:lpstr>CAYLEY-HAMILTON THEOREM: Örnekler</vt:lpstr>
      <vt:lpstr>CAYLEY-HAMILTON THEOREM: Örnekler</vt:lpstr>
      <vt:lpstr>CAYLEY-HAMILTON THEOREM: Örnekler</vt:lpstr>
      <vt:lpstr>CAYLEY-HAMILTON THEOREMİ UYGULAMALARI</vt:lpstr>
      <vt:lpstr>Örnek 3’ün Tekrar çözümü</vt:lpstr>
      <vt:lpstr>CAYLEY-HAMILTON THEOREMİ UYGULAMALARI</vt:lpstr>
      <vt:lpstr>CAYLEY-HAMILTON THEOREMİ UYGULAMALARI</vt:lpstr>
      <vt:lpstr>CAYLEY-HAMILTON THEOREMİ UYGULAMALARI</vt:lpstr>
      <vt:lpstr>CAYLEY-HAMILTON THEOREMİ UYGULAMALARI</vt:lpstr>
      <vt:lpstr>ZORLANMIŞ CEVAP</vt:lpstr>
      <vt:lpstr>ZORLANMIŞ CEVAP</vt:lpstr>
      <vt:lpstr>ZORLANMIŞ CEVAP</vt:lpstr>
      <vt:lpstr>ZORLANMIŞ CEVAP</vt:lpstr>
      <vt:lpstr>En Kısa Polinom</vt:lpstr>
      <vt:lpstr>Örnekler</vt:lpstr>
      <vt:lpstr>Örnekler</vt:lpstr>
      <vt:lpstr>Örnekler</vt:lpstr>
      <vt:lpstr>Doğrusal Zamanla Değişen Sistemlerin Cevapları</vt:lpstr>
      <vt:lpstr>Doğrusal Zamanla Değişen Sistemlerin Cevapları</vt:lpstr>
      <vt:lpstr>Örnek</vt:lpstr>
      <vt:lpstr>LTV sistemlerde, Durum Geçiş Matrisinin Bazı Özellikleri</vt:lpstr>
      <vt:lpstr>Φ(t,t_0 )’nun yaklaşık olarak serilerle hesaplanması</vt:lpstr>
      <vt:lpstr>Örnek</vt:lpstr>
      <vt:lpstr>Örnek Devam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230</cp:revision>
  <dcterms:created xsi:type="dcterms:W3CDTF">2018-09-26T10:51:27Z</dcterms:created>
  <dcterms:modified xsi:type="dcterms:W3CDTF">2018-12-19T10:47:46Z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