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58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13.12.2018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567267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227667"/>
            <a:ext cx="10972800" cy="5503333"/>
          </a:xfrm>
        </p:spPr>
        <p:txBody>
          <a:bodyPr rtlCol="0"/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200"/>
            </a:lvl2pPr>
            <a:lvl3pPr marL="704088" indent="0">
              <a:buFontTx/>
              <a:buNone/>
              <a:defRPr sz="2000"/>
            </a:lvl3pPr>
            <a:lvl4pPr marL="978408" indent="0">
              <a:buFontTx/>
              <a:buNone/>
              <a:defRPr sz="2000"/>
            </a:lvl4pPr>
            <a:lvl5pPr marL="1207008" indent="0">
              <a:buFontTx/>
              <a:buNone/>
              <a:defRPr sz="20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499533"/>
          </a:xfr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109133"/>
            <a:ext cx="5384800" cy="5482167"/>
          </a:xfrm>
        </p:spPr>
        <p:txBody>
          <a:bodyPr rtlCol="0">
            <a:normAutofit/>
          </a:bodyPr>
          <a:lstStyle>
            <a:lvl1pPr marL="109728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1148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0408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784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07008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13.12.2018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Lyapunov’un 2. (Direkt-Doğrudan)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Lyapunov anlamında kararlılık konusunu çalıştık, Bu yaklaşımın LTI sistemlere uygulanması üzerine duralım.</a:t>
                </a:r>
              </a:p>
              <a:p>
                <a:endParaRPr lang="tr-TR" dirty="0"/>
              </a:p>
              <a:p>
                <a:r>
                  <a:rPr lang="tr-TR" dirty="0" smtClean="0"/>
                  <a:t>LTI sistem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4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Lyapunov’un Birinci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tr-T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tr-T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3435927" y="1330036"/>
            <a:ext cx="734291" cy="9282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6036" y="1227667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</a:t>
            </a: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6705601" y="2687782"/>
            <a:ext cx="1177636" cy="789709"/>
          </a:xfrm>
          <a:prstGeom prst="curvedConnector3">
            <a:avLst>
              <a:gd name="adj1" fmla="val 2294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83237" y="2258291"/>
            <a:ext cx="326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Jakobiyen Matrisi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Teorem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tr-TR" dirty="0" smtClean="0"/>
                  <a:t> şeklinde doğrusallaştırılabilen bir doğrusal olmayan sistemi ele alırsak</a:t>
                </a:r>
              </a:p>
              <a:p>
                <a:r>
                  <a:rPr lang="tr-TR" dirty="0" smtClean="0"/>
                  <a:t>a.) Sonlu bir bölgede doğrusal olmayan sistemin kararlılığı garanti edilebiliyorsa, sistem asimptotik kararlıdır.</a:t>
                </a:r>
              </a:p>
              <a:p>
                <a:r>
                  <a:rPr lang="tr-TR" dirty="0" smtClean="0"/>
                  <a:t>b.) Bu genel sistemin kararlılığı yüksek dereceli terimler tarafından belirleniyorsa, o zaman sistem sadece Lyapunov’un yaklaşımı uyarınca kararlıdır.</a:t>
                </a:r>
              </a:p>
              <a:p>
                <a:r>
                  <a:rPr lang="tr-TR" dirty="0" smtClean="0"/>
                  <a:t>c.) </a:t>
                </a:r>
                <a:r>
                  <a:rPr lang="tr-TR" dirty="0"/>
                  <a:t>Sonlu bir bölgede doğrusal olmayan sistemin </a:t>
                </a:r>
                <a:r>
                  <a:rPr lang="tr-TR" dirty="0" smtClean="0"/>
                  <a:t>kararsızlığı </a:t>
                </a:r>
                <a:r>
                  <a:rPr lang="tr-TR" dirty="0"/>
                  <a:t>garanti edilebiliyorsa, sistem </a:t>
                </a:r>
                <a:r>
                  <a:rPr lang="tr-TR" dirty="0" smtClean="0"/>
                  <a:t>kararsızdır.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8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667"/>
                <a:ext cx="5638800" cy="550333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b="0" i="1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t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667"/>
                <a:ext cx="5638800" cy="55033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 8"/>
          <p:cNvGrpSpPr/>
          <p:nvPr/>
        </p:nvGrpSpPr>
        <p:grpSpPr>
          <a:xfrm>
            <a:off x="5748878" y="821524"/>
            <a:ext cx="6570122" cy="5103141"/>
            <a:chOff x="5621878" y="978985"/>
            <a:chExt cx="6570122" cy="51031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1878" y="978985"/>
              <a:ext cx="6570122" cy="4942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Metin kutusu 4"/>
                <p:cNvSpPr txBox="1"/>
                <p:nvPr/>
              </p:nvSpPr>
              <p:spPr>
                <a:xfrm>
                  <a:off x="5952066" y="4936066"/>
                  <a:ext cx="592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" name="Metin kutusu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066" y="4936066"/>
                  <a:ext cx="5926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Metin kutusu 5"/>
                <p:cNvSpPr txBox="1"/>
                <p:nvPr/>
              </p:nvSpPr>
              <p:spPr>
                <a:xfrm>
                  <a:off x="9525000" y="5422330"/>
                  <a:ext cx="592667" cy="659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6" name="Metin kutusu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5422330"/>
                  <a:ext cx="592667" cy="65979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Metin kutusu 6"/>
                <p:cNvSpPr txBox="1"/>
                <p:nvPr/>
              </p:nvSpPr>
              <p:spPr>
                <a:xfrm>
                  <a:off x="9821333" y="4892593"/>
                  <a:ext cx="11430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" name="Metin kutusu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1333" y="4892593"/>
                  <a:ext cx="114300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Metin kutusu 7"/>
                <p:cNvSpPr txBox="1"/>
                <p:nvPr/>
              </p:nvSpPr>
              <p:spPr>
                <a:xfrm>
                  <a:off x="8648699" y="1963126"/>
                  <a:ext cx="11430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Metin kutusu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699" y="1963126"/>
                  <a:ext cx="114300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1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𝑅𝑋</m:t>
                    </m:r>
                  </m:oMath>
                </a14:m>
                <a:r>
                  <a:rPr lang="tr-TR" dirty="0" smtClean="0"/>
                  <a:t> şeklinde bir </a:t>
                </a:r>
                <a:r>
                  <a:rPr lang="tr-TR" dirty="0" err="1" smtClean="0"/>
                  <a:t>Lyapunov</a:t>
                </a:r>
                <a:r>
                  <a:rPr lang="tr-TR" dirty="0" smtClean="0"/>
                  <a:t> fonksiyonu seçelim.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𝑅𝐴𝑋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𝑅𝑔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𝑅𝑔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Pozitif Tanımlı bir Q matrisi seçilip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Lyapunov</a:t>
                </a:r>
                <a:r>
                  <a:rPr lang="tr-TR" dirty="0" smtClean="0">
                    <a:latin typeface="Cambria Math" panose="02040503050406030204" pitchFamily="18" charset="0"/>
                  </a:rPr>
                  <a:t> fonksiyonu çözülür.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R’ın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işareti kontrol edilir.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2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r>
                  <a:rPr lang="tr-TR" dirty="0" err="1" smtClean="0"/>
                  <a:t>Doğrusallaştırılmış</a:t>
                </a:r>
                <a:r>
                  <a:rPr lang="tr-TR" dirty="0" smtClean="0"/>
                  <a:t> sistem asimptotik olarak kararlı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=−1±2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𝑝𝑜𝑧𝑖𝑡𝑖𝑓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𝑡𝑎𝑛𝚤𝑚𝑙𝚤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R pozitif tanımlı</a:t>
                </a:r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6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𝑅𝑋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7"/>
                        </m:rP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667"/>
                <a:ext cx="4385733" cy="5503333"/>
              </a:xfrm>
            </p:spPr>
            <p:txBody>
              <a:bodyPr/>
              <a:lstStyle/>
              <a:p>
                <a:r>
                  <a:rPr lang="tr-TR" dirty="0" smtClean="0"/>
                  <a:t>Sistemin kararlı olduğu bölge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667"/>
                <a:ext cx="4385733" cy="5503333"/>
              </a:xfrm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549" y="1151467"/>
            <a:ext cx="6796851" cy="5091700"/>
          </a:xfrm>
          <a:prstGeom prst="rect">
            <a:avLst/>
          </a:prstGeom>
        </p:spPr>
      </p:pic>
      <p:cxnSp>
        <p:nvCxnSpPr>
          <p:cNvPr id="9" name="Eğri Bağlayıcı 8"/>
          <p:cNvCxnSpPr/>
          <p:nvPr/>
        </p:nvCxnSpPr>
        <p:spPr>
          <a:xfrm rot="10800000">
            <a:off x="8559801" y="4385733"/>
            <a:ext cx="804333" cy="77893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9364134" y="5122928"/>
                <a:ext cx="1301831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&lt;0,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134" y="5122928"/>
                <a:ext cx="1301831" cy="285656"/>
              </a:xfrm>
              <a:prstGeom prst="rect">
                <a:avLst/>
              </a:prstGeom>
              <a:blipFill rotWithShape="0">
                <a:blip r:embed="rId4"/>
                <a:stretch>
                  <a:fillRect l="-3738" t="-12766" r="-3738" b="-85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ğri Bağlayıcı 11"/>
          <p:cNvCxnSpPr/>
          <p:nvPr/>
        </p:nvCxnSpPr>
        <p:spPr>
          <a:xfrm rot="10800000">
            <a:off x="8559801" y="2819401"/>
            <a:ext cx="1608666" cy="220133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9759092" y="2740473"/>
                <a:ext cx="818750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092" y="2740473"/>
                <a:ext cx="818750" cy="3779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8446759" y="1768313"/>
                <a:ext cx="818750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759" y="1768313"/>
                <a:ext cx="818750" cy="3779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err="1"/>
                  <a:t>Doğrusallaştırılmış</a:t>
                </a:r>
                <a:r>
                  <a:rPr lang="tr-TR" dirty="0"/>
                  <a:t> sistem asimptotik olarak kararlı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=−1±2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𝑝𝑜𝑧𝑖𝑡𝑖𝑓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𝑡𝑎𝑛𝚤𝑚𝑙𝚤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R pozitif tanımlı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6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7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667"/>
                <a:ext cx="6773333" cy="550333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𝑅𝑋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m:rPr>
                          <m:brk m:alnAt="7"/>
                        </m:rP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Global asimptotik kararlı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667"/>
                <a:ext cx="6773333" cy="550333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49" y="1409067"/>
            <a:ext cx="500850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Kuadratik</a:t>
            </a:r>
            <a:r>
              <a:rPr lang="tr-TR" dirty="0" smtClean="0"/>
              <a:t> Form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27667"/>
                <a:ext cx="11277600" cy="550333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lim>
                          </m:limLow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lim>
                          </m:limLow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+…+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𝑛𝑛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groupChr>
                                </m:e>
                                <m:li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𝑎𝑑𝑒𝑡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𝑡𝑒𝑟𝑖𝑚</m:t>
                                  </m:r>
                                </m:lim>
                              </m:limLow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limLow>
                                <m:limLow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+…+2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𝑎𝑑𝑒𝑡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𝑡𝑒𝑟𝑖𝑚</m:t>
                                  </m:r>
                                </m:lim>
                              </m:limLow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𝑡𝑒𝑟𝑖𝑚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27667"/>
                <a:ext cx="11277600" cy="550333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PD</m:t>
                      </m:r>
                    </m:oMath>
                  </m:oMathPara>
                </a14:m>
                <a:endParaRPr lang="tr-TR" dirty="0" smtClean="0"/>
              </a:p>
              <a:p>
                <a:pPr/>
                <a:r>
                  <a:rPr lang="tr-TR" dirty="0" smtClean="0"/>
                  <a:t>Orijin etrafında </a:t>
                </a:r>
                <a:r>
                  <a:rPr lang="tr-TR" dirty="0" err="1" smtClean="0"/>
                  <a:t>doğrusallaştırma</a:t>
                </a:r>
                <a:r>
                  <a:rPr lang="tr-TR" dirty="0" smtClean="0"/>
                  <a:t> yapılırsa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/>
                <a:r>
                  <a:rPr lang="tr-TR" dirty="0" err="1" smtClean="0"/>
                  <a:t>Doğrusallaştırılmış</a:t>
                </a:r>
                <a:r>
                  <a:rPr lang="tr-TR" dirty="0" smtClean="0"/>
                  <a:t> sistem için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/>
                <a:r>
                  <a:rPr lang="tr-TR" dirty="0" smtClean="0"/>
                  <a:t>Tüm x değerleri için türev negatif tanımlı ve V(x) fonksiyonu pozitif tanımlı olduğu için sistem asimptotik kararlıdır.</a:t>
                </a:r>
              </a:p>
              <a:p>
                <a:pPr/>
                <a:r>
                  <a:rPr lang="tr-TR" dirty="0" smtClean="0"/>
                  <a:t>Doğrusal olmayan sistemin asimptotik kararlılığı bir bölge için garanti edilmektedir.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8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Aynı örneğe sistemi </a:t>
                </a:r>
                <a:r>
                  <a:rPr lang="tr-TR" dirty="0" err="1" smtClean="0"/>
                  <a:t>doğrusallaştırmadan</a:t>
                </a:r>
                <a:r>
                  <a:rPr lang="tr-TR" dirty="0" smtClean="0"/>
                  <a:t> devam edersek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pPr/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’in her ikisinin birden sıfırdan büyük olmasını sağlayan değerler için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ın</a:t>
                </a:r>
                <a:r>
                  <a:rPr lang="tr-TR" dirty="0" smtClean="0"/>
                  <a:t> negatif </a:t>
                </a:r>
                <a:r>
                  <a:rPr lang="tr-TR" dirty="0" err="1" smtClean="0"/>
                  <a:t>tanımlılığı</a:t>
                </a:r>
                <a:r>
                  <a:rPr lang="tr-TR" dirty="0" smtClean="0"/>
                  <a:t> garanti edilebilir.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 r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1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93133" y="1236134"/>
                <a:ext cx="6121400" cy="550333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&gt;0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&gt;0</m:t>
                          </m:r>
                        </m:lim>
                      </m:limLow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Denkleminin her </a:t>
                </a:r>
                <a:r>
                  <a:rPr lang="tr-TR" dirty="0" err="1" smtClean="0"/>
                  <a:t>şartda</a:t>
                </a:r>
                <a:r>
                  <a:rPr lang="tr-TR" dirty="0" smtClean="0"/>
                  <a:t> negatif olmasını garanti eden bölge</a:t>
                </a:r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33" y="1236134"/>
                <a:ext cx="6121400" cy="5503333"/>
              </a:xfrm>
              <a:blipFill rotWithShape="0">
                <a:blip r:embed="rId2"/>
                <a:stretch>
                  <a:fillRect r="-27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 13"/>
          <p:cNvGrpSpPr/>
          <p:nvPr/>
        </p:nvGrpSpPr>
        <p:grpSpPr>
          <a:xfrm>
            <a:off x="5488282" y="1227667"/>
            <a:ext cx="6348118" cy="5193182"/>
            <a:chOff x="5259682" y="1247276"/>
            <a:chExt cx="6348118" cy="5193182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3"/>
            <a:srcRect r="8427"/>
            <a:stretch/>
          </p:blipFill>
          <p:spPr>
            <a:xfrm>
              <a:off x="5259682" y="1247276"/>
              <a:ext cx="6348118" cy="5193182"/>
            </a:xfrm>
            <a:prstGeom prst="rect">
              <a:avLst/>
            </a:prstGeom>
          </p:spPr>
        </p:pic>
        <p:cxnSp>
          <p:nvCxnSpPr>
            <p:cNvPr id="12" name="Eğri Bağlayıcı 11"/>
            <p:cNvCxnSpPr/>
            <p:nvPr/>
          </p:nvCxnSpPr>
          <p:spPr>
            <a:xfrm rot="10800000" flipV="1">
              <a:off x="6527800" y="4664027"/>
              <a:ext cx="1583266" cy="939800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7999117" y="4106553"/>
              <a:ext cx="3132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Doğrusal olmayan sistemin asimptotik kararlılığını garanti eden bölge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4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PD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err="1" smtClean="0"/>
                  <a:t>Doğrusallaştırılmış</a:t>
                </a:r>
                <a:r>
                  <a:rPr lang="tr-TR" dirty="0" smtClean="0"/>
                  <a:t> </a:t>
                </a:r>
                <a:r>
                  <a:rPr lang="tr-TR" dirty="0"/>
                  <a:t>sistem için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Tüm x değerleri için türev negatif tanımlı ve V(x) fonksiyonu pozitif tanımlı olduğu için sistem asimptotik kararlıdır.</a:t>
                </a:r>
              </a:p>
              <a:p>
                <a:r>
                  <a:rPr lang="tr-TR" dirty="0"/>
                  <a:t>Doğrusal olmayan sistemin asimptotik kararlılığı bir bölge için garanti edilmektedir.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7667"/>
                <a:ext cx="5477933" cy="550333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&gt;0</m:t>
                          </m:r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&gt;0</m:t>
                          </m:r>
                        </m:lim>
                      </m:limLow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7667"/>
                <a:ext cx="5477933" cy="550333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82" y="1227667"/>
            <a:ext cx="5008501" cy="375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Dikdörtgen 4"/>
              <p:cNvSpPr/>
              <p:nvPr/>
            </p:nvSpPr>
            <p:spPr>
              <a:xfrm>
                <a:off x="8100397" y="1622148"/>
                <a:ext cx="1799339" cy="650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7" y="1622148"/>
                <a:ext cx="1799339" cy="6503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ğri Bağlayıcı 5"/>
          <p:cNvCxnSpPr/>
          <p:nvPr/>
        </p:nvCxnSpPr>
        <p:spPr>
          <a:xfrm rot="10800000" flipV="1">
            <a:off x="7213600" y="3478530"/>
            <a:ext cx="1583266" cy="93980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8684917" y="2921056"/>
            <a:ext cx="313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Doğrusal olmayan sistemin asimptotik kararlılığını garanti eden bölge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29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Orijin etrafında </a:t>
                </a:r>
                <a:r>
                  <a:rPr lang="tr-TR" dirty="0" err="1" smtClean="0"/>
                  <a:t>doğrusallaştırırsak</a:t>
                </a:r>
                <a:r>
                  <a:rPr lang="tr-TR" dirty="0" smtClean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özdeğerler</a:t>
                </a:r>
                <a:r>
                  <a:rPr lang="tr-TR" dirty="0" smtClean="0"/>
                  <a:t> 0 ve -1 sistem marjinal kararlı</a:t>
                </a:r>
              </a:p>
              <a:p>
                <a:r>
                  <a:rPr lang="tr-TR" dirty="0" smtClean="0"/>
                  <a:t>Doğrusal olmayan sistemin kararlılığını doğrusal olmayan terimler belirler. </a:t>
                </a:r>
                <a:r>
                  <a:rPr lang="tr-TR" dirty="0" err="1" smtClean="0"/>
                  <a:t>Lyapunov</a:t>
                </a:r>
                <a:r>
                  <a:rPr lang="tr-TR" dirty="0" smtClean="0"/>
                  <a:t> fonksiyonunu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olarak seçelim. Bu durumda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ID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Fonksiyonun işareti belirsiz. </a:t>
                </a:r>
                <a:r>
                  <a:rPr lang="tr-TR" dirty="0" err="1"/>
                  <a:t>Lyapunov</a:t>
                </a:r>
                <a:r>
                  <a:rPr lang="tr-TR" dirty="0"/>
                  <a:t> </a:t>
                </a:r>
                <a:r>
                  <a:rPr lang="tr-TR" dirty="0" smtClean="0"/>
                  <a:t>fonksiyonunu değiştirelim.</a:t>
                </a:r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olarak seçelim. Bu durumda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NSD</m:t>
                      </m:r>
                    </m:oMath>
                  </m:oMathPara>
                </a14:m>
                <a:endParaRPr lang="tr-TR" dirty="0"/>
              </a:p>
              <a:p>
                <a:pPr/>
                <a:r>
                  <a:rPr lang="tr-TR" dirty="0" smtClean="0"/>
                  <a:t>Fonksiyon yarı-negatif tanımlıdır.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Global asimptotik kararlıdır.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Sylvester</a:t>
            </a:r>
            <a:r>
              <a:rPr lang="tr-TR" dirty="0" smtClean="0"/>
              <a:t> Teoremi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Kuadratik formdaki bir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tr-TR" dirty="0" smtClean="0"/>
                  <a:t> fonksiyonunun </a:t>
                </a:r>
                <a:r>
                  <a:rPr lang="tr-TR" b="1" dirty="0" smtClean="0"/>
                  <a:t>pozitif tanımlı </a:t>
                </a:r>
                <a:r>
                  <a:rPr lang="tr-TR" dirty="0" smtClean="0"/>
                  <a:t>olması için R’nin determinantını hesaplamak için kullanılan tüm minörlerin pozitif olması ve determinantın pozitif olması gereklidir.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&gt;0,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&gt;0,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Kuadratik formdaki bir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tr-TR" dirty="0"/>
                  <a:t> fonksiyonunun </a:t>
                </a:r>
                <a:r>
                  <a:rPr lang="tr-TR" b="1" dirty="0" smtClean="0"/>
                  <a:t>yarı-pozitif </a:t>
                </a:r>
                <a:r>
                  <a:rPr lang="tr-TR" b="1" dirty="0"/>
                  <a:t>tanımlı </a:t>
                </a:r>
                <a:r>
                  <a:rPr lang="tr-TR" dirty="0"/>
                  <a:t>olması için R’nin determinantını hesaplamak için kullanılan tüm minörlerin pozitif olması ve determinantın pozitif olması gereklidir.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&gt;0,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0,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 r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Lyapunov’un</a:t>
            </a:r>
            <a:r>
              <a:rPr lang="tr-TR" dirty="0" smtClean="0"/>
              <a:t> Kararlılık Teoremi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Teorem: </a:t>
                </a:r>
                <a:r>
                  <a:rPr lang="tr-TR" dirty="0" err="1" smtClean="0"/>
                  <a:t>Skaler</a:t>
                </a:r>
                <a:r>
                  <a:rPr lang="tr-TR" dirty="0" smtClean="0"/>
                  <a:t> bir V(x) fonksiyonu varsa ve birinci türevi sürekli ise ve aşağıdaki koşulları sağlıyorsa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tr-TR" dirty="0" smtClean="0"/>
                  <a:t>;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kümesindeki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 smtClean="0"/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için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kümesindeki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/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</a:t>
                </a:r>
                <a:r>
                  <a:rPr lang="tr-TR" dirty="0" smtClean="0"/>
                  <a:t>için</a:t>
                </a:r>
              </a:p>
              <a:p>
                <a:r>
                  <a:rPr lang="tr-TR" dirty="0" smtClean="0"/>
                  <a:t>Bu durumda sistem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ler</a:t>
                </a:r>
                <a:r>
                  <a:rPr lang="tr-TR" dirty="0" smtClean="0"/>
                  <a:t> ile ifade edilen sistem </a:t>
                </a:r>
                <a:r>
                  <a:rPr lang="tr-TR" dirty="0" err="1" smtClean="0"/>
                  <a:t>Lypunov’un</a:t>
                </a:r>
                <a:r>
                  <a:rPr lang="tr-TR" dirty="0" smtClean="0"/>
                  <a:t> teorisine göre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kümesinde kararlıdır.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kümesi </a:t>
                </a:r>
                <a:r>
                  <a:rPr lang="tr-TR" dirty="0" err="1" smtClean="0"/>
                  <a:t>origin</a:t>
                </a:r>
                <a:r>
                  <a:rPr lang="tr-TR" dirty="0" smtClean="0"/>
                  <a:t> etrafında seçilen bir tanım kümesidir.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limLow>
                        <m:limLow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5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Asimptotik Kararlılık Teoremi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Teorem: </a:t>
                </a:r>
                <a:r>
                  <a:rPr lang="tr-TR" dirty="0" err="1"/>
                  <a:t>Skaler</a:t>
                </a:r>
                <a:r>
                  <a:rPr lang="tr-TR" dirty="0"/>
                  <a:t> bir V(x) fonksiyonu varsa ve birinci türevi sürekli ise ve aşağıdaki koşulları sağlıyorsa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tr-TR" dirty="0"/>
                  <a:t>;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kümesindeki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/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için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𝑑𝑉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kümesindeki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/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için</a:t>
                </a:r>
              </a:p>
              <a:p>
                <a:r>
                  <a:rPr lang="tr-TR" dirty="0"/>
                  <a:t>Bu durumda sistem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ile ifade edilen sistem </a:t>
                </a:r>
                <a:r>
                  <a:rPr lang="tr-TR" dirty="0" err="1"/>
                  <a:t>Lypunov’un</a:t>
                </a:r>
                <a:r>
                  <a:rPr lang="tr-TR" dirty="0"/>
                  <a:t> teorisine göre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kümesinde </a:t>
                </a:r>
                <a:r>
                  <a:rPr lang="tr-TR" dirty="0" smtClean="0"/>
                  <a:t>asimptotik kararlıdır</a:t>
                </a:r>
                <a:r>
                  <a:rPr lang="tr-TR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kümesi </a:t>
                </a:r>
                <a:r>
                  <a:rPr lang="tr-TR" dirty="0" err="1"/>
                  <a:t>origin</a:t>
                </a:r>
                <a:r>
                  <a:rPr lang="tr-TR" dirty="0"/>
                  <a:t> etrafında seçilen bir tanım kümesidir.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5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Global Asimptotik Kararlılık Teoremi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Teorem: </a:t>
                </a:r>
                <a:r>
                  <a:rPr lang="tr-TR" dirty="0" err="1"/>
                  <a:t>Skaler</a:t>
                </a:r>
                <a:r>
                  <a:rPr lang="tr-TR" dirty="0"/>
                  <a:t> bir V(x) fonksiyonu varsa ve birinci türevi sürekli ise ve aşağıdaki koşulları sağlıyorsa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tr-TR" dirty="0"/>
                  <a:t>;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’</a:t>
                </a:r>
                <a:r>
                  <a:rPr lang="tr-TR" dirty="0" err="1">
                    <a:solidFill>
                      <a:srgbClr val="FF0000"/>
                    </a:solidFill>
                  </a:rPr>
                  <a:t>ler</a:t>
                </a:r>
                <a:r>
                  <a:rPr lang="tr-TR" dirty="0">
                    <a:solidFill>
                      <a:srgbClr val="FF0000"/>
                    </a:solidFill>
                  </a:rPr>
                  <a:t> için</a:t>
                </a:r>
                <a:endParaRPr lang="tr-TR" dirty="0"/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𝑑𝑉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’</a:t>
                </a:r>
                <a:r>
                  <a:rPr lang="tr-TR" dirty="0" err="1">
                    <a:solidFill>
                      <a:srgbClr val="FF0000"/>
                    </a:solidFill>
                  </a:rPr>
                  <a:t>ler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için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dirty="0" smtClean="0"/>
                  <a:t> iken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dirty="0" smtClean="0"/>
                  <a:t> radyal olarak sınırsız (</a:t>
                </a:r>
                <a:r>
                  <a:rPr lang="tr-TR" dirty="0" err="1" smtClean="0"/>
                  <a:t>radially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unbounded</a:t>
                </a:r>
                <a:r>
                  <a:rPr lang="tr-TR" dirty="0" smtClean="0"/>
                  <a:t>)</a:t>
                </a:r>
                <a:endParaRPr lang="tr-TR" dirty="0"/>
              </a:p>
              <a:p>
                <a:r>
                  <a:rPr lang="tr-TR" dirty="0"/>
                  <a:t>Bu durumda sistem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ler</a:t>
                </a:r>
                <a:r>
                  <a:rPr lang="tr-TR" dirty="0"/>
                  <a:t> ile ifade edilen sistem </a:t>
                </a:r>
                <a:r>
                  <a:rPr lang="tr-TR" dirty="0" err="1"/>
                  <a:t>Lypunov’un</a:t>
                </a:r>
                <a:r>
                  <a:rPr lang="tr-TR" dirty="0"/>
                  <a:t> teorisine göre </a:t>
                </a:r>
                <a:r>
                  <a:rPr lang="tr-TR" dirty="0" smtClean="0"/>
                  <a:t>global asimptotik kararlıdır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r>
                  <a:rPr lang="tr-TR" dirty="0" smtClean="0"/>
                  <a:t>Örnek: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8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5237" y="800064"/>
            <a:ext cx="7297440" cy="54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Global Asimptotik Kararlılık Teoremi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Teorem: </a:t>
                </a:r>
                <a:r>
                  <a:rPr lang="tr-TR" dirty="0" err="1"/>
                  <a:t>Skaler</a:t>
                </a:r>
                <a:r>
                  <a:rPr lang="tr-TR" dirty="0"/>
                  <a:t> bir V(x) fonksiyonu varsa ve birinci türevi sürekli ise ve aşağıdaki koşulları sağlıyorsa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tr-TR" dirty="0"/>
                  <a:t>;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’</a:t>
                </a:r>
                <a:r>
                  <a:rPr lang="tr-TR" dirty="0" err="1">
                    <a:solidFill>
                      <a:srgbClr val="FF0000"/>
                    </a:solidFill>
                  </a:rPr>
                  <a:t>ler</a:t>
                </a:r>
                <a:r>
                  <a:rPr lang="tr-TR" dirty="0">
                    <a:solidFill>
                      <a:srgbClr val="FF0000"/>
                    </a:solidFill>
                  </a:rPr>
                  <a:t> için</a:t>
                </a:r>
                <a:endParaRPr lang="tr-TR" dirty="0"/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𝑑𝑉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dışında bütün </a:t>
                </a:r>
                <a14:m>
                  <m:oMath xmlns:m="http://schemas.openxmlformats.org/officeDocument/2006/math"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’</a:t>
                </a:r>
                <a:r>
                  <a:rPr lang="tr-TR" dirty="0" err="1">
                    <a:solidFill>
                      <a:srgbClr val="FF0000"/>
                    </a:solidFill>
                  </a:rPr>
                  <a:t>ler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için</a:t>
                </a:r>
              </a:p>
              <a:p>
                <a:pPr marL="566928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dirty="0" smtClean="0"/>
                  <a:t> iken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tr-TR" dirty="0" smtClean="0"/>
                  <a:t> radyal olarak sınırsız (</a:t>
                </a:r>
                <a:r>
                  <a:rPr lang="tr-TR" dirty="0" err="1" smtClean="0"/>
                  <a:t>radially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unbounded</a:t>
                </a:r>
                <a:r>
                  <a:rPr lang="tr-TR" dirty="0" smtClean="0"/>
                  <a:t>)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Fonksiyonun orijin dışında hiçbir noktasındaki türevi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) tam olarak sıfır olmamalıdır.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7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LTI Sistemlere Uygulama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err="1" smtClean="0"/>
                  <a:t>Kuadratik</a:t>
                </a:r>
                <a:r>
                  <a:rPr lang="tr-TR" dirty="0" smtClean="0"/>
                  <a:t> bir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tr-TR" dirty="0" smtClean="0"/>
                  <a:t> fonksiyonu tanımlayalım.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𝑅𝐴𝑥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𝑅𝐴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dirty="0" err="1" smtClean="0">
                    <a:solidFill>
                      <a:srgbClr val="FF0000"/>
                    </a:solidFill>
                  </a:rPr>
                  <a:t>Lypunov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 denklemi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09600" y="3659329"/>
            <a:ext cx="10063163" cy="2840546"/>
            <a:chOff x="609600" y="3659329"/>
            <a:chExt cx="10063163" cy="2840546"/>
          </a:xfrm>
        </p:grpSpPr>
        <p:sp>
          <p:nvSpPr>
            <p:cNvPr id="5" name="Rounded Rectangle 4"/>
            <p:cNvSpPr/>
            <p:nvPr/>
          </p:nvSpPr>
          <p:spPr>
            <a:xfrm>
              <a:off x="609600" y="4170218"/>
              <a:ext cx="3380509" cy="149629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64727" y="4170217"/>
              <a:ext cx="3380509" cy="149629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Wave 6"/>
            <p:cNvSpPr/>
            <p:nvPr/>
          </p:nvSpPr>
          <p:spPr>
            <a:xfrm>
              <a:off x="1295399" y="4357253"/>
              <a:ext cx="2064327" cy="1122218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Wave 7"/>
            <p:cNvSpPr/>
            <p:nvPr/>
          </p:nvSpPr>
          <p:spPr>
            <a:xfrm>
              <a:off x="6026726" y="4357253"/>
              <a:ext cx="2064327" cy="1122218"/>
            </a:xfrm>
            <a:prstGeom prst="wav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Oval 8"/>
            <p:cNvSpPr/>
            <p:nvPr/>
          </p:nvSpPr>
          <p:spPr>
            <a:xfrm>
              <a:off x="1551709" y="4682836"/>
              <a:ext cx="1537855" cy="457200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Oval 9"/>
            <p:cNvSpPr/>
            <p:nvPr/>
          </p:nvSpPr>
          <p:spPr>
            <a:xfrm>
              <a:off x="6289961" y="4689762"/>
              <a:ext cx="1537855" cy="457200"/>
            </a:xfrm>
            <a:prstGeom prst="ellipse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2455718" y="3903517"/>
              <a:ext cx="633844" cy="453736"/>
            </a:xfrm>
            <a:prstGeom prst="curvedConnector3">
              <a:avLst/>
            </a:prstGeom>
            <a:ln w="38100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909455" y="3659329"/>
              <a:ext cx="374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Bütün simetrik R matrisleri kümesi</a:t>
              </a:r>
              <a:endParaRPr lang="tr-T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1709" y="6090988"/>
              <a:ext cx="374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Bütün simetrik Q matrisleri kümesi</a:t>
              </a:r>
              <a:endParaRPr lang="tr-TR" dirty="0"/>
            </a:p>
          </p:txBody>
        </p:sp>
        <p:cxnSp>
          <p:nvCxnSpPr>
            <p:cNvPr id="16" name="Curved Connector 15"/>
            <p:cNvCxnSpPr/>
            <p:nvPr/>
          </p:nvCxnSpPr>
          <p:spPr>
            <a:xfrm rot="5400000">
              <a:off x="7354485" y="5733504"/>
              <a:ext cx="558739" cy="387925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endCxn id="7" idx="1"/>
            </p:cNvCxnSpPr>
            <p:nvPr/>
          </p:nvCxnSpPr>
          <p:spPr>
            <a:xfrm rot="16200000" flipV="1">
              <a:off x="935181" y="5278580"/>
              <a:ext cx="935182" cy="214746"/>
            </a:xfrm>
            <a:prstGeom prst="curvedConnector4">
              <a:avLst>
                <a:gd name="adj1" fmla="val 20000"/>
                <a:gd name="adj2" fmla="val 20645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16578" y="5853544"/>
              <a:ext cx="3749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Bütün simetrik pozitif tanımlı R matrisleri kümesi</a:t>
              </a:r>
              <a:endParaRPr lang="tr-TR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80764" y="4294714"/>
              <a:ext cx="17919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Bütün simetrik pozitif tanımlı Q matrisleri kümesi</a:t>
              </a:r>
              <a:endParaRPr lang="tr-TR" dirty="0"/>
            </a:p>
          </p:txBody>
        </p:sp>
        <p:cxnSp>
          <p:nvCxnSpPr>
            <p:cNvPr id="27" name="Curved Connector 26"/>
            <p:cNvCxnSpPr/>
            <p:nvPr/>
          </p:nvCxnSpPr>
          <p:spPr>
            <a:xfrm flipV="1">
              <a:off x="7439892" y="4581344"/>
              <a:ext cx="1440872" cy="337018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386138" y="4103124"/>
              <a:ext cx="2271712" cy="326001"/>
            </a:xfrm>
            <a:custGeom>
              <a:avLst/>
              <a:gdLst>
                <a:gd name="connsiteX0" fmla="*/ 0 w 2271712"/>
                <a:gd name="connsiteY0" fmla="*/ 254564 h 326001"/>
                <a:gd name="connsiteX1" fmla="*/ 642937 w 2271712"/>
                <a:gd name="connsiteY1" fmla="*/ 25964 h 326001"/>
                <a:gd name="connsiteX2" fmla="*/ 1443037 w 2271712"/>
                <a:gd name="connsiteY2" fmla="*/ 25964 h 326001"/>
                <a:gd name="connsiteX3" fmla="*/ 2114550 w 2271712"/>
                <a:gd name="connsiteY3" fmla="*/ 211701 h 326001"/>
                <a:gd name="connsiteX4" fmla="*/ 2271712 w 2271712"/>
                <a:gd name="connsiteY4" fmla="*/ 326001 h 32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2" h="326001">
                  <a:moveTo>
                    <a:pt x="0" y="254564"/>
                  </a:moveTo>
                  <a:cubicBezTo>
                    <a:pt x="201215" y="159314"/>
                    <a:pt x="402431" y="64064"/>
                    <a:pt x="642937" y="25964"/>
                  </a:cubicBezTo>
                  <a:cubicBezTo>
                    <a:pt x="883443" y="-12136"/>
                    <a:pt x="1197768" y="-4992"/>
                    <a:pt x="1443037" y="25964"/>
                  </a:cubicBezTo>
                  <a:cubicBezTo>
                    <a:pt x="1688306" y="56920"/>
                    <a:pt x="1976438" y="161695"/>
                    <a:pt x="2114550" y="211701"/>
                  </a:cubicBezTo>
                  <a:cubicBezTo>
                    <a:pt x="2252662" y="261707"/>
                    <a:pt x="2262187" y="293854"/>
                    <a:pt x="2271712" y="326001"/>
                  </a:cubicBezTo>
                </a:path>
              </a:pathLst>
            </a:custGeom>
            <a:noFill/>
            <a:ln w="63500" cmpd="tri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57463" y="4972050"/>
              <a:ext cx="4014787" cy="686279"/>
            </a:xfrm>
            <a:custGeom>
              <a:avLst/>
              <a:gdLst>
                <a:gd name="connsiteX0" fmla="*/ 4014787 w 4014787"/>
                <a:gd name="connsiteY0" fmla="*/ 85725 h 686279"/>
                <a:gd name="connsiteX1" fmla="*/ 1943100 w 4014787"/>
                <a:gd name="connsiteY1" fmla="*/ 685800 h 686279"/>
                <a:gd name="connsiteX2" fmla="*/ 0 w 4014787"/>
                <a:gd name="connsiteY2" fmla="*/ 0 h 68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787" h="686279">
                  <a:moveTo>
                    <a:pt x="4014787" y="85725"/>
                  </a:moveTo>
                  <a:cubicBezTo>
                    <a:pt x="3313509" y="392906"/>
                    <a:pt x="2612231" y="700087"/>
                    <a:pt x="1943100" y="685800"/>
                  </a:cubicBezTo>
                  <a:cubicBezTo>
                    <a:pt x="1273969" y="671513"/>
                    <a:pt x="636984" y="335756"/>
                    <a:pt x="0" y="0"/>
                  </a:cubicBezTo>
                </a:path>
              </a:pathLst>
            </a:custGeom>
            <a:noFill/>
            <a:ln w="63500" cmpd="tri">
              <a:solidFill>
                <a:srgbClr val="FF0000"/>
              </a:solidFill>
              <a:headEnd w="lg" len="lg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8305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5107</TotalTime>
  <Words>304</Words>
  <Application>Microsoft Office PowerPoint</Application>
  <PresentationFormat>Geniş ekran</PresentationFormat>
  <Paragraphs>186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Cambria Math</vt:lpstr>
      <vt:lpstr>Georgia</vt:lpstr>
      <vt:lpstr>Times New Roman</vt:lpstr>
      <vt:lpstr>Wingdings 2</vt:lpstr>
      <vt:lpstr>Eğitim sunusu</vt:lpstr>
      <vt:lpstr>Modern Kontrol</vt:lpstr>
      <vt:lpstr>Kuadratik Form</vt:lpstr>
      <vt:lpstr>Sylvester Teoremi</vt:lpstr>
      <vt:lpstr>Lyapunov’un Kararlılık Teoremi</vt:lpstr>
      <vt:lpstr>Asimptotik Kararlılık Teoremi</vt:lpstr>
      <vt:lpstr>Global Asimptotik Kararlılık Teoremi</vt:lpstr>
      <vt:lpstr>Örnek: </vt:lpstr>
      <vt:lpstr>Global Asimptotik Kararlılık Teoremi</vt:lpstr>
      <vt:lpstr>LTI Sistemlere Uygulama</vt:lpstr>
      <vt:lpstr>Lyapunov’un 2. (Direkt-Doğrudan) Yöntemi</vt:lpstr>
      <vt:lpstr>Lyapunov’un Birinci Yöntemi</vt:lpstr>
      <vt:lpstr>Teorem</vt:lpstr>
      <vt:lpstr>Örnek</vt:lpstr>
      <vt:lpstr>Örnek</vt:lpstr>
      <vt:lpstr>Örnek</vt:lpstr>
      <vt:lpstr>Örnek Devam</vt:lpstr>
      <vt:lpstr>Örnek</vt:lpstr>
      <vt:lpstr>Örnek 2</vt:lpstr>
      <vt:lpstr>Örnek 2 devam</vt:lpstr>
      <vt:lpstr>Örnek 3</vt:lpstr>
      <vt:lpstr>Örnek 3 devam</vt:lpstr>
      <vt:lpstr>Örnek 3 devam</vt:lpstr>
      <vt:lpstr>Örnek 3 devam</vt:lpstr>
      <vt:lpstr>Örnek 3 devam</vt:lpstr>
      <vt:lpstr>Örnek 4</vt:lpstr>
      <vt:lpstr>Örnek 4 devam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403</cp:revision>
  <dcterms:created xsi:type="dcterms:W3CDTF">2018-09-26T10:51:27Z</dcterms:created>
  <dcterms:modified xsi:type="dcterms:W3CDTF">2018-12-13T13:21:36Z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