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3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30" autoAdjust="0"/>
    <p:restoredTop sz="89911" autoAdjust="0"/>
  </p:normalViewPr>
  <p:slideViewPr>
    <p:cSldViewPr snapToGrid="0">
      <p:cViewPr>
        <p:scale>
          <a:sx n="130" d="100"/>
          <a:sy n="130" d="100"/>
        </p:scale>
        <p:origin x="-210" y="84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87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FC8FC1-A1A8-42CB-96AC-83684F0DF578}" type="datetime1">
              <a:rPr lang="tr-TR" smtClean="0"/>
              <a:t>29.11.2018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653A-FB33-4975-A611-5D53C5C337D6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tıklayın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3" name="Dikdörtgen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4" name="Dikdörtgen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5" name="Dikdörtgen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6" name="Dikdörtgen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7" name="Dikdörtgen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0" name="Dikdörtgen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1" name="Dikdörtgen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tr-TR" noProof="0" smtClean="0"/>
              <a:t>Asıl alt başlık stilini düzenlemek için tıklatın</a:t>
            </a:r>
            <a:endParaRPr lang="tr-TR" noProof="0" dirty="0"/>
          </a:p>
        </p:txBody>
      </p:sp>
      <p:sp>
        <p:nvSpPr>
          <p:cNvPr id="17" name="Alt Bilgi Yer Tutucusu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8" name="Tarih Yer Tutucusu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E8609038-EC1C-40A6-91EB-4A3D73CE9547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43DEEBB-C631-4BE4-9EB9-151005B5892D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tr-TR" noProof="0" dirty="0" smtClean="0"/>
              <a:t>Asıl başlık stilini düzenle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tr-TR" noProof="0" dirty="0" smtClean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6B82DB-6D5C-486A-98D3-E008B7673553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584200"/>
            <a:ext cx="10972800" cy="567267"/>
          </a:xfrm>
        </p:spPr>
        <p:txBody>
          <a:bodyPr rtlCol="0">
            <a:noAutofit/>
          </a:bodyPr>
          <a:lstStyle>
            <a:lvl1pPr>
              <a:defRPr sz="3600"/>
            </a:lvl1pPr>
          </a:lstStyle>
          <a:p>
            <a:pPr rtl="0"/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227667"/>
            <a:ext cx="10972800" cy="5503333"/>
          </a:xfrm>
        </p:spPr>
        <p:txBody>
          <a:bodyPr rtlCol="0"/>
          <a:lstStyle>
            <a:lvl1pPr marL="109728" indent="0">
              <a:buFontTx/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11480" indent="0">
              <a:buFontTx/>
              <a:buNone/>
              <a:defRPr sz="2200"/>
            </a:lvl2pPr>
            <a:lvl3pPr marL="704088" indent="0">
              <a:buFontTx/>
              <a:buNone/>
              <a:defRPr sz="2000"/>
            </a:lvl3pPr>
            <a:lvl4pPr marL="978408" indent="0">
              <a:buFontTx/>
              <a:buNone/>
              <a:defRPr sz="2000"/>
            </a:lvl4pPr>
            <a:lvl5pPr marL="1207008" indent="0">
              <a:buFontTx/>
              <a:buNone/>
              <a:defRPr sz="2000"/>
            </a:lvl5pPr>
            <a:lvl6pPr>
              <a:defRPr/>
            </a:lvl6pPr>
          </a:lstStyle>
          <a:p>
            <a:pPr lvl="0" rtl="0" eaLnBrk="1" latinLnBrk="0" hangingPunct="1"/>
            <a:r>
              <a:rPr lang="tr-TR" noProof="0" dirty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kumimoji="0"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F56EF26-BBDF-4885-BB66-53FDFCADA69E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499533"/>
          </a:xfrm>
        </p:spPr>
        <p:txBody>
          <a:bodyPr rtlCol="0">
            <a:noAutofit/>
          </a:bodyPr>
          <a:lstStyle>
            <a:lvl1pPr>
              <a:defRPr sz="3600"/>
            </a:lvl1pPr>
          </a:lstStyle>
          <a:p>
            <a:pPr rtl="0"/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109133"/>
            <a:ext cx="5384800" cy="5482167"/>
          </a:xfrm>
        </p:spPr>
        <p:txBody>
          <a:bodyPr rtlCol="0">
            <a:normAutofit/>
          </a:bodyPr>
          <a:lstStyle>
            <a:lvl1pPr marL="109728" indent="0">
              <a:buFontTx/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11480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704088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978408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207008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 rtl="0" eaLnBrk="1" latinLnBrk="0" hangingPunct="1"/>
            <a:r>
              <a:rPr lang="tr-TR" noProof="0" dirty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109133"/>
            <a:ext cx="5384800" cy="5482167"/>
          </a:xfrm>
        </p:spPr>
        <p:txBody>
          <a:bodyPr rtlCol="0">
            <a:normAutofit/>
          </a:bodyPr>
          <a:lstStyle>
            <a:lvl1pPr marL="109728" indent="0">
              <a:buFontTx/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11480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704088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978408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207008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 rtl="0" eaLnBrk="1" latinLnBrk="0" hangingPunct="1"/>
            <a:r>
              <a:rPr lang="tr-TR" noProof="0" dirty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kumimoji="0" lang="tr-TR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28" name="Alt 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6" name="Tarih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72EC71D-25AD-4A7C-AB6C-E63D5EDA9366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>
            <a:lvl1pPr>
              <a:defRPr/>
            </a:lvl1pPr>
          </a:lstStyle>
          <a:p>
            <a:fld id="{851036E3-487C-41B5-92E9-47E0F0B9591B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730CD3-31CA-47BB-8FC4-9AA93086A77D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tr-TR" noProof="0" dirty="0" smtClean="0"/>
              <a:t>Asıl başlık stilini düzenle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0C5B609-EC73-4CF8-A564-D90D0E54FA36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tr-TR" noProof="0" smtClean="0"/>
              <a:t>Resim eklemek için simgeyi tıklatın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5D7756-B745-4648-9348-5BA7D8FC560E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0" name="Dikdörtgen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1" name="Dikdörtgen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2" name="Dikdörtgen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5" name="Dikdörtgen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8" name="Dikdörtgen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9" name="Dikdörtgen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40" name="Dikdörtgen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tr-TR" noProof="0" dirty="0" smtClean="0"/>
              <a:t>Asıl başlık stilini düzenlemek için tıklayın</a:t>
            </a:r>
            <a:endParaRPr lang="tr-TR" noProof="0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tr-TR" noProof="0" dirty="0" smtClean="0"/>
              <a:t>Asıl metin stillerini düzenle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14" name="Tarih Yer Tutucusu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8A9E5AA4-4083-47B0-96D9-3464BE7D917D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Modern Kontrol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Veren kişi</a:t>
            </a:r>
          </a:p>
          <a:p>
            <a:pPr rtl="0"/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Nurdan Bilgin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 smtClean="0"/>
                  <a:t>Doğal sistemler genellikle doğrusal olmayan sistemlerdir. Doğrusal sistemler için geçerli olan süper pozisyon ilkesi doğrusal olmayan sistemler için geçerli değildir. </a:t>
                </a:r>
              </a:p>
              <a:p>
                <a:r>
                  <a:rPr lang="tr-TR" dirty="0" smtClean="0"/>
                  <a:t>Örneğin, basit sarkaç doğrusal olmayan bir sistemdir.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𝑚𝑙</m:t>
                      </m:r>
                      <m:acc>
                        <m:accPr>
                          <m:chr m:val="̈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𝑚𝑔𝑠𝑖𝑛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𝑘𝑙</m:t>
                      </m:r>
                      <m:acc>
                        <m:accPr>
                          <m:chr m:val="̇"/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</m:oMath>
                  </m:oMathPara>
                </a14:m>
                <a:endParaRPr lang="tr-TR" dirty="0" smtClean="0"/>
              </a:p>
              <a:p>
                <a:r>
                  <a:rPr lang="tr-TR" dirty="0" smtClean="0"/>
                  <a:t>Bu denklemi durum uzayı formunda yazmak istersek;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tr-TR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endParaRPr lang="tr-TR" dirty="0" smtClean="0"/>
              </a:p>
              <a:p>
                <a:endParaRPr lang="tr-TR" dirty="0" smtClean="0"/>
              </a:p>
              <a:p>
                <a:endParaRPr lang="tr-TR" dirty="0" smtClean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88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03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Denge Noktaları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b="0" dirty="0" smtClean="0"/>
              </a:p>
              <a:p>
                <a:r>
                  <a:rPr lang="tr-TR" dirty="0" smtClean="0"/>
                  <a:t>Formunda bir doğrusal olmayan denklem sisteminin durum denklemlerinin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tr-TR" i="1"/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=−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+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=−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r>
                            <a:rPr lang="tr-TR" i="1"/>
                            <m:t>1</m:t>
                          </m:r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𝑥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tr-TR" i="1"/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=−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=−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r>
                            <a:rPr lang="tr-TR" i="1"/>
                            <m:t>1</m:t>
                          </m:r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𝑥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dirty="0"/>
              </a:p>
              <a:p>
                <a:r>
                  <a:rPr lang="tr-TR" dirty="0" smtClean="0"/>
                  <a:t>Şeklinde olduğunu varsayalım. Doğrusal olmayan sistemlerde birden fazla denge noktası olabilir. Örneğin yukarıdaki sistemde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 smtClean="0"/>
              </a:p>
              <a:p>
                <a:r>
                  <a:rPr lang="tr-TR" dirty="0" smtClean="0"/>
                  <a:t>Alınıp sistemin denge noktaları araştırıldığında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d>
                            <m:dPr>
                              <m:ctrlPr>
                                <a:rPr lang="tr-TR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acc>
                                    <m:accPr>
                                      <m:chr m:val="̲"/>
                                      <m:ctrlPr>
                                        <a:rPr lang="tr-TR" i="1"/>
                                      </m:ctrlPr>
                                    </m:accPr>
                                    <m:e>
                                      <m:r>
                                        <a:rPr lang="tr-TR" i="1"/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tr-TR" i="1"/>
                                    <m:t>𝑒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/>
                              </m:ctrlPr>
                            </m:mPr>
                            <m:mr>
                              <m:e>
                                <m:r>
                                  <a:rPr lang="tr-TR" i="1"/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/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/>
                        <m:t>;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d>
                            <m:dPr>
                              <m:ctrlPr>
                                <a:rPr lang="tr-TR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acc>
                                    <m:accPr>
                                      <m:chr m:val="̲"/>
                                      <m:ctrlPr>
                                        <a:rPr lang="tr-TR" i="1"/>
                                      </m:ctrlPr>
                                    </m:accPr>
                                    <m:e>
                                      <m:r>
                                        <a:rPr lang="tr-TR" i="1"/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tr-TR" i="1"/>
                                    <m:t>𝑒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/>
                              </m:ctrlPr>
                            </m:mPr>
                            <m:mr>
                              <m:e>
                                <m:r>
                                  <a:rPr lang="tr-TR" i="1"/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/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tr-TR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/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/>
                                        </m:ctrlPr>
                                      </m:accPr>
                                      <m:e>
                                        <m:r>
                                          <a:rPr lang="tr-TR" i="1"/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/>
                                      <m:t>1</m:t>
                                    </m:r>
                                  </m:sub>
                                </m:sSub>
                                <m:r>
                                  <a:rPr lang="tr-TR" i="1"/>
                                  <m:t>=−</m:t>
                                </m:r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r>
                                      <a:rPr lang="tr-TR" i="1"/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i="1"/>
                                      <m:t>1</m:t>
                                    </m:r>
                                  </m:sub>
                                </m:sSub>
                                <m:r>
                                  <a:rPr lang="tr-TR" i="1"/>
                                  <m:t>+</m:t>
                                </m:r>
                                <m:sSubSup>
                                  <m:sSubSupPr>
                                    <m:ctrlPr>
                                      <a:rPr lang="tr-TR" i="1"/>
                                    </m:ctrlPr>
                                  </m:sSubSupPr>
                                  <m:e>
                                    <m:r>
                                      <a:rPr lang="tr-TR" i="1"/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i="1"/>
                                      <m:t>1</m:t>
                                    </m:r>
                                  </m:sub>
                                  <m:sup>
                                    <m:r>
                                      <a:rPr lang="tr-TR" i="1"/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/>
                                        </m:ctrlPr>
                                      </m:accPr>
                                      <m:e>
                                        <m:r>
                                          <a:rPr lang="tr-TR" i="1"/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/>
                                      <m:t>2</m:t>
                                    </m:r>
                                  </m:sub>
                                </m:sSub>
                                <m:r>
                                  <a:rPr lang="tr-TR" i="1"/>
                                  <m:t>=−</m:t>
                                </m:r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/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i="1"/>
                                      <m:t>2</m:t>
                                    </m:r>
                                  </m:sub>
                                </m:sSub>
                                <m:r>
                                  <a:rPr lang="tr-TR" i="1"/>
                                  <m:t>+</m:t>
                                </m:r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r>
                                      <a:rPr lang="tr-TR" i="1"/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i="1"/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r>
                                      <a:rPr lang="tr-TR" i="1"/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i="1"/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i="1"/>
                        <m:t>⇒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  <m:r>
                        <a:rPr lang="tr-TR" i="1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d>
                            <m:dPr>
                              <m:ctrlPr>
                                <a:rPr lang="tr-TR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𝑥</m:t>
                                  </m:r>
                                </m:e>
                                <m:sub>
                                  <m:r>
                                    <a:rPr lang="tr-TR" i="1"/>
                                    <m:t>𝑒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/>
                              </m:ctrlPr>
                            </m:mPr>
                            <m:mr>
                              <m:e>
                                <m:r>
                                  <a:rPr lang="tr-TR" i="1"/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/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/>
                        <m:t>;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d>
                            <m:dPr>
                              <m:ctrlPr>
                                <a:rPr lang="tr-TR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acc>
                                    <m:accPr>
                                      <m:chr m:val="̲"/>
                                      <m:ctrlPr>
                                        <a:rPr lang="tr-TR" i="1"/>
                                      </m:ctrlPr>
                                    </m:accPr>
                                    <m:e>
                                      <m:r>
                                        <a:rPr lang="tr-TR" i="1"/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tr-TR" i="1"/>
                                    <m:t>𝑒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/>
                              </m:ctrlPr>
                            </m:mPr>
                            <m:mr>
                              <m:e>
                                <m:r>
                                  <a:rPr lang="tr-TR" i="1"/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/>
                                  <m:t>h</m:t>
                                </m:r>
                                <m:r>
                                  <a:rPr lang="tr-TR" i="1"/>
                                  <m:t>𝑒𝑟</m:t>
                                </m:r>
                                <m:r>
                                  <a:rPr lang="tr-TR" i="1"/>
                                  <m:t>h</m:t>
                                </m:r>
                                <m:r>
                                  <a:rPr lang="tr-TR" i="1"/>
                                  <m:t>𝑎𝑛𝑔𝑖</m:t>
                                </m:r>
                                <m:r>
                                  <a:rPr lang="tr-TR" i="1"/>
                                  <m:t> </m:t>
                                </m:r>
                                <m:r>
                                  <a:rPr lang="tr-TR" i="1"/>
                                  <m:t>𝑏𝑖𝑟</m:t>
                                </m:r>
                                <m:r>
                                  <a:rPr lang="tr-TR" i="1"/>
                                  <m:t> ş</m:t>
                                </m:r>
                                <m:r>
                                  <a:rPr lang="tr-TR" i="1"/>
                                  <m:t>𝑒𝑦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02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Denge noktaları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Birinci Denge Noktaları</a:t>
            </a:r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 smtClean="0"/>
              <a:t>İkinci Denge Noktası ve Denge Bölgesi</a:t>
            </a:r>
            <a:endParaRPr lang="tr-TR" dirty="0"/>
          </a:p>
        </p:txBody>
      </p:sp>
      <p:pic>
        <p:nvPicPr>
          <p:cNvPr id="12" name="İçerik Yer Tutucusu 11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481793" y="2775375"/>
            <a:ext cx="5008501" cy="3752000"/>
          </a:xfrm>
          <a:prstGeom prst="rect">
            <a:avLst/>
          </a:prstGeom>
        </p:spPr>
      </p:pic>
      <p:pic>
        <p:nvPicPr>
          <p:cNvPr id="11" name="İçerik Yer Tutucusu 10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698531" y="2775375"/>
            <a:ext cx="5008501" cy="37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4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Doğrusal Zamanla Değişmeyen Sistemler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İçerik Yer Tutucusu 6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𝐴𝑥</m:t>
                      </m:r>
                    </m:oMath>
                  </m:oMathPara>
                </a14:m>
                <a:endParaRPr lang="tr-TR" dirty="0" smtClean="0"/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tr-TR" dirty="0" smtClean="0"/>
                  <a:t> çözüldüğünde orijin daima denge noktasıdır. Bu durumun farklı olduğu tek farklı durum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tr-TR" dirty="0" smtClean="0"/>
                  <a:t> matrisinin tekil olması durumudur.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7" name="İçerik Yer Tutucus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r="-271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85749" y="1974481"/>
            <a:ext cx="5008501" cy="37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4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Doğrusal olmayan sistemlerin faz düzlemindeki hareketlerine bakılarak kararlılıkları hakkında karar verilebilir.</a:t>
                </a:r>
              </a:p>
              <a:p>
                <a:r>
                  <a:rPr lang="tr-TR" dirty="0" smtClean="0"/>
                  <a:t>Eğer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tr-TR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tr-TR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tr-T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→0</m:t>
                          </m:r>
                        </m:e>
                      </m:func>
                    </m:oMath>
                  </m:oMathPara>
                </a14:m>
                <a:endParaRPr lang="tr-TR" dirty="0" smtClean="0"/>
              </a:p>
              <a:p>
                <a:r>
                  <a:rPr lang="tr-TR" dirty="0" smtClean="0"/>
                  <a:t>Sistem asimptotik kararlıdır.</a:t>
                </a:r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t="-8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97600" y="2103573"/>
            <a:ext cx="5384800" cy="3493816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9573342" y="5597389"/>
            <a:ext cx="2212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Wikipedia’dan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094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İşaret Kesinliği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err="1" smtClean="0"/>
                  <a:t>Skaler</a:t>
                </a:r>
                <a:r>
                  <a:rPr lang="tr-TR" dirty="0" smtClean="0"/>
                  <a:t> bir </a:t>
                </a:r>
                <a:r>
                  <a:rPr lang="en-US" dirty="0" smtClean="0"/>
                  <a:t>V(x</a:t>
                </a:r>
                <a:r>
                  <a:rPr lang="en-US" dirty="0"/>
                  <a:t>) </a:t>
                </a:r>
                <a:r>
                  <a:rPr lang="tr-TR" dirty="0" smtClean="0"/>
                  <a:t>fonksiyonunun </a:t>
                </a:r>
                <a:r>
                  <a:rPr lang="tr-TR" b="1" dirty="0" smtClean="0"/>
                  <a:t>işareti</a:t>
                </a:r>
                <a:r>
                  <a:rPr lang="tr-TR" dirty="0" smtClean="0"/>
                  <a:t> ile ilgili aşağıdaki durumlar söylenebilir.</a:t>
                </a:r>
              </a:p>
              <a:p>
                <a:pPr marL="452628" indent="-342900">
                  <a:buFont typeface="Wingdings" panose="05000000000000000000" pitchFamily="2" charset="2"/>
                  <a:buChar char="ü"/>
                </a:pPr>
                <a:r>
                  <a:rPr lang="en-US" dirty="0" smtClean="0"/>
                  <a:t>Po</a:t>
                </a:r>
                <a:r>
                  <a:rPr lang="tr-TR" dirty="0" smtClean="0"/>
                  <a:t>z</a:t>
                </a:r>
                <a:r>
                  <a:rPr lang="en-US" dirty="0" err="1" smtClean="0"/>
                  <a:t>iti</a:t>
                </a:r>
                <a:r>
                  <a:rPr lang="tr-TR" dirty="0" smtClean="0"/>
                  <a:t>f</a:t>
                </a:r>
                <a:r>
                  <a:rPr lang="en-US" dirty="0" smtClean="0"/>
                  <a:t> </a:t>
                </a:r>
                <a:r>
                  <a:rPr lang="tr-TR" dirty="0" smtClean="0"/>
                  <a:t>tanımlı eğer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&gt; 0 ∀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≠ 0 </m:t>
                    </m:r>
                  </m:oMath>
                </a14:m>
                <a:r>
                  <a:rPr lang="tr-TR" dirty="0" smtClean="0"/>
                  <a:t> ve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(0) = 0 </m:t>
                    </m:r>
                  </m:oMath>
                </a14:m>
                <a:endParaRPr lang="tr-TR" dirty="0" smtClean="0"/>
              </a:p>
              <a:p>
                <a:pPr marL="452628" indent="-342900">
                  <a:buFont typeface="Wingdings" panose="05000000000000000000" pitchFamily="2" charset="2"/>
                  <a:buChar char="ü"/>
                </a:pPr>
                <a:r>
                  <a:rPr lang="en-US" dirty="0" smtClean="0"/>
                  <a:t>Po</a:t>
                </a:r>
                <a:r>
                  <a:rPr lang="tr-TR" dirty="0" smtClean="0"/>
                  <a:t>z</a:t>
                </a:r>
                <a:r>
                  <a:rPr lang="en-US" dirty="0" err="1" smtClean="0"/>
                  <a:t>iti</a:t>
                </a:r>
                <a:r>
                  <a:rPr lang="tr-TR" dirty="0" smtClean="0"/>
                  <a:t>f</a:t>
                </a:r>
                <a:r>
                  <a:rPr lang="en-US" dirty="0" smtClean="0"/>
                  <a:t> </a:t>
                </a:r>
                <a:r>
                  <a:rPr lang="tr-TR" dirty="0" smtClean="0"/>
                  <a:t>yarı</a:t>
                </a:r>
                <a:r>
                  <a:rPr lang="en-US" dirty="0" smtClean="0"/>
                  <a:t>-</a:t>
                </a:r>
                <a:r>
                  <a:rPr lang="tr-TR" dirty="0" smtClean="0"/>
                  <a:t>tanımlı eğer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≥ 0 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tr-TR" dirty="0" smtClean="0"/>
              </a:p>
              <a:p>
                <a:pPr marL="452628" indent="-342900">
                  <a:buFont typeface="Wingdings" panose="05000000000000000000" pitchFamily="2" charset="2"/>
                  <a:buChar char="ü"/>
                </a:pPr>
                <a:r>
                  <a:rPr lang="en-US" dirty="0" err="1" smtClean="0"/>
                  <a:t>Negati</a:t>
                </a:r>
                <a:r>
                  <a:rPr lang="tr-TR" dirty="0" smtClean="0"/>
                  <a:t>f</a:t>
                </a:r>
                <a:r>
                  <a:rPr lang="en-US" dirty="0" smtClean="0"/>
                  <a:t> </a:t>
                </a:r>
                <a:r>
                  <a:rPr lang="tr-TR" dirty="0" smtClean="0"/>
                  <a:t>tanımlı eğer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&lt; 0 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≠ 0 </m:t>
                    </m:r>
                  </m:oMath>
                </a14:m>
                <a:r>
                  <a:rPr lang="tr-TR" dirty="0" smtClean="0"/>
                  <a:t>ve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(0) = 0 </m:t>
                    </m:r>
                  </m:oMath>
                </a14:m>
                <a:endParaRPr lang="tr-TR" dirty="0" smtClean="0"/>
              </a:p>
              <a:p>
                <a:pPr marL="452628" indent="-342900">
                  <a:buFont typeface="Wingdings" panose="05000000000000000000" pitchFamily="2" charset="2"/>
                  <a:buChar char="ü"/>
                </a:pPr>
                <a:r>
                  <a:rPr lang="en-US" dirty="0" err="1" smtClean="0"/>
                  <a:t>Negati</a:t>
                </a:r>
                <a:r>
                  <a:rPr lang="tr-TR" dirty="0" smtClean="0"/>
                  <a:t>f</a:t>
                </a:r>
                <a:r>
                  <a:rPr lang="en-US" dirty="0" smtClean="0"/>
                  <a:t> </a:t>
                </a:r>
                <a:r>
                  <a:rPr lang="tr-TR" dirty="0" smtClean="0"/>
                  <a:t>yarı</a:t>
                </a:r>
                <a:r>
                  <a:rPr lang="en-US" dirty="0" smtClean="0"/>
                  <a:t>-</a:t>
                </a:r>
                <a:r>
                  <a:rPr lang="tr-TR" dirty="0" smtClean="0"/>
                  <a:t>tanımlı</a:t>
                </a:r>
                <a:r>
                  <a:rPr lang="en-US" dirty="0" smtClean="0"/>
                  <a:t> </a:t>
                </a:r>
                <a:r>
                  <a:rPr lang="tr-TR" dirty="0" smtClean="0"/>
                  <a:t>eğer</a:t>
                </a:r>
                <a:r>
                  <a:rPr lang="en-US" dirty="0" smtClean="0"/>
                  <a:t> </a:t>
                </a:r>
                <a:r>
                  <a:rPr lang="en-US" dirty="0"/>
                  <a:t>V(x) ≤ 0 ∀x </a:t>
                </a:r>
                <a:endParaRPr lang="tr-TR" dirty="0" smtClean="0"/>
              </a:p>
              <a:p>
                <a:pPr marL="452628" indent="-342900">
                  <a:buFont typeface="Wingdings" panose="05000000000000000000" pitchFamily="2" charset="2"/>
                  <a:buChar char="ü"/>
                </a:pPr>
                <a:r>
                  <a:rPr lang="tr-TR" dirty="0" smtClean="0"/>
                  <a:t>Aksi takdirde belirsiz.</a:t>
                </a:r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88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13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508000" y="1143001"/>
            <a:ext cx="11176000" cy="317202"/>
          </a:xfrm>
        </p:spPr>
        <p:txBody>
          <a:bodyPr>
            <a:noAutofit/>
          </a:bodyPr>
          <a:lstStyle/>
          <a:p>
            <a:r>
              <a:rPr lang="tr-TR" sz="2800" dirty="0" smtClean="0"/>
              <a:t>Örnek</a:t>
            </a:r>
            <a:endParaRPr lang="tr-T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etin Yer Tutucusu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08000" y="1460203"/>
                <a:ext cx="5388864" cy="1241967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)=</m:t>
                      </m:r>
                      <m:sSubSup>
                        <m:sSubSupPr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tr-TR" b="0" i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𝑑𝚤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ş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𝚤𝑛𝑑𝑎𝑘𝑖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𝑙𝑒𝑟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ç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𝑖𝑛</m:t>
                      </m:r>
                    </m:oMath>
                  </m:oMathPara>
                </a14:m>
                <a:endParaRPr lang="tr-TR" b="0" i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dirty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tr-TR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dirty="0">
                          <a:latin typeface="Cambria Math" panose="02040503050406030204" pitchFamily="18" charset="0"/>
                        </a:rPr>
                        <m:t>&gt;0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⟹</m:t>
                      </m:r>
                      <m:r>
                        <a:rPr lang="tr-TR" b="0" i="1" dirty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tr-TR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𝑃𝑜𝑧𝑖𝑡𝑖𝑓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𝑇𝑎𝑛𝚤𝑚𝑙𝚤</m:t>
                      </m:r>
                    </m:oMath>
                  </m:oMathPara>
                </a14:m>
                <a:endParaRPr lang="tr-TR" b="0" i="1" dirty="0"/>
              </a:p>
            </p:txBody>
          </p:sp>
        </mc:Choice>
        <mc:Fallback>
          <p:sp>
            <p:nvSpPr>
              <p:cNvPr id="5" name="Metin Yer Tutucusu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08000" y="1460203"/>
                <a:ext cx="5388864" cy="1241967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İçerik Yer Tutucusu 8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1602443" y="3486938"/>
            <a:ext cx="3200677" cy="232887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Metin Yer Tutucusu 6"/>
              <p:cNvSpPr>
                <a:spLocks noGrp="1"/>
              </p:cNvSpPr>
              <p:nvPr>
                <p:ph type="body" sz="half" idx="3"/>
              </p:nvPr>
            </p:nvSpPr>
            <p:spPr>
              <a:xfrm>
                <a:off x="6294968" y="1460203"/>
                <a:ext cx="5389033" cy="1241967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tr-TR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dirty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tr-TR" b="0" i="1" dirty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tr-TR" b="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dirty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tr-TR" b="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b="0" i="1" dirty="0">
                          <a:latin typeface="Cambria Math" panose="02040503050406030204" pitchFamily="18" charset="0"/>
                        </a:rPr>
                        <m:t>)=</m:t>
                      </m:r>
                      <m:sSubSup>
                        <m:sSubSupPr>
                          <m:ctrlPr>
                            <a:rPr lang="tr-TR" b="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tr-TR" b="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dirty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tr-TR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b="0" i="1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tr-TR" b="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b="0" i="1" dirty="0">
                          <a:latin typeface="Cambria Math" panose="02040503050406030204" pitchFamily="18" charset="0"/>
                        </a:rPr>
                        <m:t>=0 </m:t>
                      </m:r>
                      <m:sSub>
                        <m:sSubPr>
                          <m:ctrlPr>
                            <a:rPr lang="tr-TR" b="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h𝑒𝑟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𝑛𝑒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𝑜𝑙𝑢𝑟𝑠𝑎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𝑜𝑙𝑠𝑢𝑛</m:t>
                      </m:r>
                    </m:oMath>
                  </m:oMathPara>
                </a14:m>
                <a:endParaRPr lang="tr-TR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dirty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tr-TR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tr-TR" b="0" i="1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tr-TR" b="0" i="1" dirty="0">
                          <a:latin typeface="Cambria Math" panose="02040503050406030204" pitchFamily="18" charset="0"/>
                        </a:rPr>
                        <m:t>⟹</m:t>
                      </m:r>
                      <m:r>
                        <a:rPr lang="tr-TR" b="0" i="1" dirty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tr-TR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𝑌𝑎𝑟𝚤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b="0" i="1" dirty="0">
                          <a:latin typeface="Cambria Math" panose="02040503050406030204" pitchFamily="18" charset="0"/>
                        </a:rPr>
                        <m:t>𝑃𝑜𝑧𝑖𝑡𝑖𝑓</m:t>
                      </m:r>
                      <m:r>
                        <a:rPr lang="tr-TR" b="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dirty="0">
                          <a:latin typeface="Cambria Math" panose="02040503050406030204" pitchFamily="18" charset="0"/>
                        </a:rPr>
                        <m:t>𝑇𝑎𝑛𝚤𝑚𝑙𝚤</m:t>
                      </m:r>
                    </m:oMath>
                  </m:oMathPara>
                </a14:m>
                <a:endParaRPr lang="tr-TR" b="0" i="1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7" name="Metin Yer Tutucus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3"/>
              </p:nvPr>
            </p:nvSpPr>
            <p:spPr>
              <a:xfrm>
                <a:off x="6294968" y="1460203"/>
                <a:ext cx="5389033" cy="1241967"/>
              </a:xfr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7410091" y="3550951"/>
            <a:ext cx="3151905" cy="220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2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ğitim sunusu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16225310_TF03460604" id="{B907DBB3-4E67-4415-ADAE-0DCAA6E8B6F3}" vid="{1830F63D-7166-45C8-9B0B-CAE90AE85AA8}"/>
    </a:ext>
  </a:extLst>
</a:theme>
</file>

<file path=ppt/theme/theme2.xml><?xml version="1.0" encoding="utf-8"?>
<a:theme xmlns:a="http://schemas.openxmlformats.org/drawingml/2006/main" name="Ofis Teması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Eğitim sunusu</Template>
  <TotalTime>4353</TotalTime>
  <Words>169</Words>
  <Application>Microsoft Office PowerPoint</Application>
  <PresentationFormat>Geniş ekran</PresentationFormat>
  <Paragraphs>49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Calibri</vt:lpstr>
      <vt:lpstr>Cambria Math</vt:lpstr>
      <vt:lpstr>Georgia</vt:lpstr>
      <vt:lpstr>Times New Roman</vt:lpstr>
      <vt:lpstr>Wingdings</vt:lpstr>
      <vt:lpstr>Wingdings 2</vt:lpstr>
      <vt:lpstr>Eğitim sunusu</vt:lpstr>
      <vt:lpstr>Modern Kontrol</vt:lpstr>
      <vt:lpstr>Giriş</vt:lpstr>
      <vt:lpstr>Denge Noktaları</vt:lpstr>
      <vt:lpstr>Denge noktaları</vt:lpstr>
      <vt:lpstr>Doğrusal Zamanla Değişmeyen Sistemler</vt:lpstr>
      <vt:lpstr>PowerPoint Sunusu</vt:lpstr>
      <vt:lpstr>İşaret Kesinliği</vt:lpstr>
      <vt:lpstr>Örnek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Kontrol</dc:title>
  <dc:creator>Nurdan Bilgin</dc:creator>
  <cp:lastModifiedBy>Nurdan Bilgin</cp:lastModifiedBy>
  <cp:revision>348</cp:revision>
  <dcterms:created xsi:type="dcterms:W3CDTF">2018-09-26T10:51:27Z</dcterms:created>
  <dcterms:modified xsi:type="dcterms:W3CDTF">2018-11-29T13:46:35Z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