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3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9911" autoAdjust="0"/>
  </p:normalViewPr>
  <p:slideViewPr>
    <p:cSldViewPr snapToGrid="0">
      <p:cViewPr varScale="1">
        <p:scale>
          <a:sx n="97" d="100"/>
          <a:sy n="97" d="100"/>
        </p:scale>
        <p:origin x="90" y="43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87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FC8FC1-A1A8-42CB-96AC-83684F0DF578}" type="datetime1">
              <a:rPr lang="tr-TR" smtClean="0"/>
              <a:t>29.11.2018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653A-FB33-4975-A611-5D53C5C337D6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3" name="Dikdörtgen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4" name="Dikdörtgen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5" name="Dikdörtgen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6" name="Dikdörtgen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7" name="Dikdörtgen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0" name="Dikdörtgen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1" name="Dikdörtgen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tr-TR" noProof="0" smtClean="0"/>
              <a:t>Asıl alt başlık stilini düzenlemek için tıklatın</a:t>
            </a:r>
            <a:endParaRPr lang="tr-TR" noProof="0" dirty="0"/>
          </a:p>
        </p:txBody>
      </p:sp>
      <p:sp>
        <p:nvSpPr>
          <p:cNvPr id="17" name="Alt Bilgi Yer Tutucusu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8" name="Tarih Yer Tutucusu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E8609038-EC1C-40A6-91EB-4A3D73CE9547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43DEEBB-C631-4BE4-9EB9-151005B5892D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tr-TR" noProof="0" dirty="0" smtClean="0"/>
              <a:t>Asıl başlık stilini düzenle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tr-TR" noProof="0" dirty="0" smtClean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6B82DB-6D5C-486A-98D3-E008B7673553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584200"/>
            <a:ext cx="10972800" cy="567267"/>
          </a:xfrm>
        </p:spPr>
        <p:txBody>
          <a:bodyPr rtlCol="0">
            <a:noAutofit/>
          </a:bodyPr>
          <a:lstStyle>
            <a:lvl1pPr>
              <a:defRPr sz="3600"/>
            </a:lvl1pPr>
          </a:lstStyle>
          <a:p>
            <a:pPr rtl="0"/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27667"/>
            <a:ext cx="10972800" cy="5503333"/>
          </a:xfrm>
        </p:spPr>
        <p:txBody>
          <a:bodyPr rtlCol="0"/>
          <a:lstStyle>
            <a:lvl1pPr marL="109728" indent="0">
              <a:buFontTx/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11480" indent="0">
              <a:buFontTx/>
              <a:buNone/>
              <a:defRPr sz="2200"/>
            </a:lvl2pPr>
            <a:lvl3pPr marL="704088" indent="0">
              <a:buFontTx/>
              <a:buNone/>
              <a:defRPr sz="2000"/>
            </a:lvl3pPr>
            <a:lvl4pPr marL="978408" indent="0">
              <a:buFontTx/>
              <a:buNone/>
              <a:defRPr sz="2000"/>
            </a:lvl4pPr>
            <a:lvl5pPr marL="1207008" indent="0">
              <a:buFontTx/>
              <a:buNone/>
              <a:defRPr sz="2000"/>
            </a:lvl5pPr>
            <a:lvl6pPr>
              <a:defRPr/>
            </a:lvl6pPr>
          </a:lstStyle>
          <a:p>
            <a:pPr lvl="0" rtl="0" eaLnBrk="1" latinLnBrk="0" hangingPunct="1"/>
            <a:r>
              <a:rPr lang="tr-TR" noProof="0" dirty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kumimoji="0"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F56EF26-BBDF-4885-BB66-53FDFCADA69E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499533"/>
          </a:xfrm>
        </p:spPr>
        <p:txBody>
          <a:bodyPr rtlCol="0">
            <a:noAutofit/>
          </a:bodyPr>
          <a:lstStyle>
            <a:lvl1pPr>
              <a:defRPr sz="3600"/>
            </a:lvl1pPr>
          </a:lstStyle>
          <a:p>
            <a:pPr rtl="0"/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109133"/>
            <a:ext cx="5384800" cy="5482167"/>
          </a:xfrm>
        </p:spPr>
        <p:txBody>
          <a:bodyPr rtlCol="0">
            <a:normAutofit/>
          </a:bodyPr>
          <a:lstStyle>
            <a:lvl1pPr marL="109728" indent="0">
              <a:buFontTx/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11480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704088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978408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207008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 rtl="0" eaLnBrk="1" latinLnBrk="0" hangingPunct="1"/>
            <a:r>
              <a:rPr lang="tr-TR" noProof="0" dirty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109133"/>
            <a:ext cx="5384800" cy="5482167"/>
          </a:xfrm>
        </p:spPr>
        <p:txBody>
          <a:bodyPr rtlCol="0">
            <a:normAutofit/>
          </a:bodyPr>
          <a:lstStyle>
            <a:lvl1pPr marL="109728" indent="0">
              <a:buFontTx/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11480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704088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978408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207008" indent="0">
              <a:buFontTx/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 rtl="0" eaLnBrk="1" latinLnBrk="0" hangingPunct="1"/>
            <a:r>
              <a:rPr lang="tr-TR" noProof="0" dirty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kumimoji="0" lang="tr-TR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28" name="Alt 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6" name="Tarih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72EC71D-25AD-4A7C-AB6C-E63D5EDA9366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>
            <a:lvl1pPr>
              <a:defRPr/>
            </a:lvl1pPr>
          </a:lstStyle>
          <a:p>
            <a:fld id="{851036E3-487C-41B5-92E9-47E0F0B9591B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730CD3-31CA-47BB-8FC4-9AA93086A77D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tr-TR" noProof="0" dirty="0" smtClean="0"/>
              <a:t>Asıl başlık stilini düzenle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0C5B609-EC73-4CF8-A564-D90D0E54FA36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tr-TR" noProof="0" smtClean="0"/>
              <a:t>Resim eklemek için simgeyi tıklatın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5D7756-B745-4648-9348-5BA7D8FC560E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0" name="Dikdörtgen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1" name="Dikdörtgen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2" name="Dikdörtgen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5" name="Dikdörtgen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8" name="Dikdörtgen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9" name="Dikdörtgen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40" name="Dikdörtgen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tr-TR" noProof="0" dirty="0" smtClean="0"/>
              <a:t>Asıl başlık stilini düzenlemek için tıklayın</a:t>
            </a:r>
            <a:endParaRPr lang="tr-TR" noProof="0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tr-TR" noProof="0" dirty="0" smtClean="0"/>
              <a:t>Asıl metin stillerini düzenle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14" name="Tarih Yer Tutucusu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8A9E5AA4-4083-47B0-96D9-3464BE7D917D}" type="datetime1">
              <a:rPr lang="tr-TR" smtClean="0"/>
              <a:pPr/>
              <a:t>29.11.2018</a:t>
            </a:fld>
            <a:endParaRPr lang="tr-TR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Modern Kontrol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Veren kişi</a:t>
            </a:r>
          </a:p>
          <a:p>
            <a:pPr rtl="0"/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Nurdan Bilgin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Kontrol Edilecek Sistem </a:t>
            </a:r>
            <a:r>
              <a:rPr lang="tr-TR" dirty="0" err="1"/>
              <a:t>İntegratör</a:t>
            </a:r>
            <a:r>
              <a:rPr lang="tr-TR" dirty="0"/>
              <a:t> Barındırmadığında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İçerik Yer Tutucusu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 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 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dirty="0"/>
              </a:p>
              <a:p>
                <a:r>
                  <a:rPr lang="tr-TR" dirty="0" smtClean="0"/>
                  <a:t>Yeni bir tanımlama daha yapalım.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𝑒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Olsun,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 smtClean="0"/>
                  <a:t> vektörünün uzunluğu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tr-TR" dirty="0" smtClean="0"/>
                  <a:t> olur. Ve  durum denklemi daha kompakt bir formda aşağıdaki gibi yazılır.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tr-TR" b="0" dirty="0" smtClean="0"/>
              </a:p>
              <a:p>
                <a:r>
                  <a:rPr lang="tr-TR" dirty="0" smtClean="0"/>
                  <a:t>Burada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𝑣𝑒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>
                                    <a:latin typeface="Cambria Math" panose="02040503050406030204" pitchFamily="18" charset="0"/>
                                  </a:rPr>
                                  <m:t>𝑲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tr-TR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̂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lang="tr-TR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̂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acc>
                        <m:accPr>
                          <m:chr m:val="̂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lang="tr-TR" dirty="0" smtClean="0"/>
              </a:p>
              <a:p>
                <a:endParaRPr lang="tr-TR" dirty="0"/>
              </a:p>
            </p:txBody>
          </p:sp>
        </mc:Choice>
        <mc:Fallback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98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Durum Gözlemcisi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609600" y="1109134"/>
            <a:ext cx="10972800" cy="1604570"/>
          </a:xfrm>
        </p:spPr>
        <p:txBody>
          <a:bodyPr/>
          <a:lstStyle/>
          <a:p>
            <a:r>
              <a:rPr lang="tr-TR" dirty="0" smtClean="0"/>
              <a:t>Genellikle, bir sistem tüm durum değişkenleri direkt olarak ölçülemezler. Bu durumda durum gözlemcisi kullanılması gerekir. Önümüzdeki derslerde bu konuyu genişçe tartışacağız.</a:t>
            </a:r>
          </a:p>
          <a:p>
            <a:r>
              <a:rPr lang="tr-TR" dirty="0" smtClean="0"/>
              <a:t>Aşağıdaki şekilde durum gözlemcisi eklenmiş tip bir </a:t>
            </a:r>
            <a:r>
              <a:rPr lang="tr-TR" dirty="0" err="1" smtClean="0"/>
              <a:t>servo</a:t>
            </a:r>
            <a:r>
              <a:rPr lang="tr-TR" dirty="0" smtClean="0"/>
              <a:t> sistem görünmektedir.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23161" y="2789905"/>
            <a:ext cx="9353236" cy="369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5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Geçen hafta konuştuğumuz bir referansı izlemesini izlediğimiz sistemler için durum geri bildirimli sistemlerde integral kontrol kullanılması konusunu biraz daha yalın olarak tekrar tartışacağız.</a:t>
            </a:r>
          </a:p>
          <a:p>
            <a:r>
              <a:rPr lang="tr-TR" dirty="0"/>
              <a:t>Bu </a:t>
            </a:r>
            <a:r>
              <a:rPr lang="tr-TR" dirty="0" smtClean="0"/>
              <a:t>bölümde, tip </a:t>
            </a:r>
            <a:r>
              <a:rPr lang="tr-TR" dirty="0"/>
              <a:t>1 </a:t>
            </a:r>
            <a:r>
              <a:rPr lang="tr-TR" dirty="0" err="1"/>
              <a:t>servo</a:t>
            </a:r>
            <a:r>
              <a:rPr lang="tr-TR" dirty="0"/>
              <a:t> sistemlerinin tasarımında </a:t>
            </a:r>
            <a:r>
              <a:rPr lang="tr-TR" dirty="0" smtClean="0"/>
              <a:t>kutup </a:t>
            </a:r>
            <a:r>
              <a:rPr lang="tr-TR" dirty="0"/>
              <a:t>yerleştirme </a:t>
            </a:r>
            <a:r>
              <a:rPr lang="tr-TR" dirty="0" smtClean="0"/>
              <a:t>yaklaşımını tartışacağız</a:t>
            </a:r>
            <a:r>
              <a:rPr lang="tr-TR" dirty="0"/>
              <a:t>.</a:t>
            </a:r>
          </a:p>
          <a:p>
            <a:r>
              <a:rPr lang="tr-TR" dirty="0" smtClean="0"/>
              <a:t>Burada tartışılacak sistemleri, </a:t>
            </a:r>
            <a:r>
              <a:rPr lang="tr-TR" dirty="0"/>
              <a:t>kontrol sinyali u ve </a:t>
            </a:r>
            <a:r>
              <a:rPr lang="tr-TR" dirty="0" smtClean="0"/>
              <a:t>çıkış sinyali </a:t>
            </a:r>
            <a:r>
              <a:rPr lang="tr-TR" dirty="0"/>
              <a:t>y </a:t>
            </a:r>
            <a:r>
              <a:rPr lang="tr-TR" dirty="0" err="1" smtClean="0"/>
              <a:t>skaler</a:t>
            </a:r>
            <a:r>
              <a:rPr lang="tr-TR" dirty="0" smtClean="0"/>
              <a:t> olacak </a:t>
            </a:r>
            <a:r>
              <a:rPr lang="tr-TR" dirty="0"/>
              <a:t>şekilde sınırlayacağız.</a:t>
            </a:r>
          </a:p>
          <a:p>
            <a:r>
              <a:rPr lang="tr-TR" dirty="0" smtClean="0"/>
              <a:t>Aşağıda</a:t>
            </a:r>
            <a:r>
              <a:rPr lang="tr-TR" dirty="0"/>
              <a:t>, </a:t>
            </a:r>
            <a:r>
              <a:rPr lang="tr-TR" dirty="0" smtClean="0"/>
              <a:t>önce, </a:t>
            </a:r>
            <a:r>
              <a:rPr lang="tr-TR" dirty="0"/>
              <a:t>kontrol edilecek sistem </a:t>
            </a:r>
            <a:r>
              <a:rPr lang="tr-TR" dirty="0" err="1"/>
              <a:t>integratör</a:t>
            </a:r>
            <a:r>
              <a:rPr lang="tr-TR" dirty="0"/>
              <a:t> </a:t>
            </a:r>
            <a:r>
              <a:rPr lang="tr-TR" dirty="0" smtClean="0"/>
              <a:t>barındırdığında, </a:t>
            </a:r>
            <a:r>
              <a:rPr lang="tr-TR" dirty="0"/>
              <a:t>tip 1 </a:t>
            </a:r>
            <a:r>
              <a:rPr lang="tr-TR" dirty="0" err="1"/>
              <a:t>servo</a:t>
            </a:r>
            <a:r>
              <a:rPr lang="tr-TR" dirty="0"/>
              <a:t> </a:t>
            </a:r>
            <a:r>
              <a:rPr lang="tr-TR" dirty="0" smtClean="0"/>
              <a:t>sistem </a:t>
            </a:r>
            <a:r>
              <a:rPr lang="tr-TR" dirty="0"/>
              <a:t>tasarlama problemini tartışacağız.</a:t>
            </a:r>
          </a:p>
          <a:p>
            <a:r>
              <a:rPr lang="tr-TR" dirty="0" smtClean="0"/>
              <a:t>Daha </a:t>
            </a:r>
            <a:r>
              <a:rPr lang="tr-TR" dirty="0"/>
              <a:t>sonra, kontrol edilecek sistem </a:t>
            </a:r>
            <a:r>
              <a:rPr lang="tr-TR" dirty="0" err="1"/>
              <a:t>integratör</a:t>
            </a:r>
            <a:r>
              <a:rPr lang="tr-TR" dirty="0"/>
              <a:t> </a:t>
            </a:r>
            <a:r>
              <a:rPr lang="tr-TR" dirty="0" smtClean="0"/>
              <a:t>barındırmadığında tip </a:t>
            </a:r>
            <a:r>
              <a:rPr lang="tr-TR" dirty="0"/>
              <a:t>1 </a:t>
            </a:r>
            <a:r>
              <a:rPr lang="tr-TR" dirty="0" err="1"/>
              <a:t>servo</a:t>
            </a:r>
            <a:r>
              <a:rPr lang="tr-TR" dirty="0"/>
              <a:t> sisteminin tasarımını tartışacağız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03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Kontrol Edilecek Sistem </a:t>
            </a:r>
            <a:r>
              <a:rPr lang="tr-TR" dirty="0" err="1"/>
              <a:t>İntegratör</a:t>
            </a:r>
            <a:r>
              <a:rPr lang="tr-TR" dirty="0"/>
              <a:t> Barındırdığında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İçerik Yer Tutucusu 5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1109133"/>
                <a:ext cx="6917267" cy="5482167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𝐵𝑢</m:t>
                      </m:r>
                    </m:oMath>
                  </m:oMathPara>
                </a14:m>
                <a:endParaRPr lang="tr-T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𝐶𝑥</m:t>
                      </m:r>
                    </m:oMath>
                  </m:oMathPara>
                </a14:m>
                <a:endParaRPr lang="tr-TR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tr-TR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tr-TR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tr-TR"/>
                        <m:t>Burada</m:t>
                      </m:r>
                    </m:oMath>
                  </m:oMathPara>
                </a14:m>
                <a:endParaRPr lang="tr-T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=[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 ⋯ 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𝐵𝑢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𝐵𝐾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tr-TR" i="1" dirty="0">
                  <a:latin typeface="Cambria Math" panose="02040503050406030204" pitchFamily="18" charset="0"/>
                </a:endParaRPr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6" name="İçerik Yer Tutucusu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1109133"/>
                <a:ext cx="6917267" cy="548216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İçerik Yer Tutucusu 7"/>
          <p:cNvPicPr>
            <a:picLocks noGrp="1" noChangeAspect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40000"/>
          </a:blip>
          <a:stretch>
            <a:fillRect/>
          </a:stretch>
        </p:blipFill>
        <p:spPr>
          <a:xfrm>
            <a:off x="5469467" y="3237180"/>
            <a:ext cx="6849533" cy="357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10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Edilecek Sistem </a:t>
            </a:r>
            <a:r>
              <a:rPr lang="tr-TR" dirty="0" err="1" smtClean="0"/>
              <a:t>İntegratör</a:t>
            </a:r>
            <a:r>
              <a:rPr lang="tr-TR" dirty="0" smtClean="0"/>
              <a:t> Barındırdığında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tr-TR" dirty="0" smtClean="0"/>
                  <a:t>Şimdi problem istenilen kutup yerlerine göre sistemi tasarlama problemine dönüştü.</a:t>
                </a:r>
              </a:p>
              <a:p>
                <a:pPr marL="452628" indent="-342900">
                  <a:buFont typeface="Arial" panose="020B0604020202020204" pitchFamily="34" charset="0"/>
                  <a:buChar char="•"/>
                </a:pPr>
                <a:r>
                  <a:rPr lang="tr-TR" dirty="0" smtClean="0"/>
                  <a:t>Tasarlanan sistem asimptotik kararlı olmalı ve </a:t>
                </a:r>
                <a:endParaRPr lang="tr-TR" dirty="0" smtClean="0"/>
              </a:p>
              <a:p>
                <a:pPr marL="452628" indent="-342900">
                  <a:buFont typeface="Arial" panose="020B0604020202020204" pitchFamily="34" charset="0"/>
                  <a:buChar char="•"/>
                </a:pPr>
                <a:r>
                  <a:rPr lang="tr-TR" dirty="0" smtClean="0"/>
                  <a:t>Durgun </a:t>
                </a:r>
                <a:r>
                  <a:rPr lang="tr-TR" dirty="0" smtClean="0"/>
                  <a:t>duruma ulaşıldığında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∞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 smtClean="0"/>
                  <a:t> istenilen referans değere oturmalı </a:t>
                </a:r>
                <a:r>
                  <a:rPr lang="tr-TR" dirty="0" smtClean="0"/>
                  <a:t>ve</a:t>
                </a:r>
              </a:p>
              <a:p>
                <a:pPr marL="452628" indent="-342900">
                  <a:buFont typeface="Arial" panose="020B0604020202020204" pitchFamily="34" charset="0"/>
                  <a:buChar char="•"/>
                </a:pPr>
                <a:r>
                  <a:rPr lang="tr-TR" dirty="0" smtClean="0"/>
                  <a:t>Kontrol </a:t>
                </a:r>
                <a:r>
                  <a:rPr lang="tr-TR" dirty="0" smtClean="0"/>
                  <a:t>girişi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∞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 smtClean="0"/>
                  <a:t> sıfıra </a:t>
                </a:r>
                <a:r>
                  <a:rPr lang="tr-TR" dirty="0" smtClean="0"/>
                  <a:t>yaklaşmalıdır.</a:t>
                </a:r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t="-155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tr-TR" dirty="0" smtClean="0"/>
                  <a:t>r’ı adım giriş olarak vereceğiz. Dolayısıyla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tr-TR" dirty="0"/>
                  <a:t> olduğu her durumda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tr-TR" dirty="0" smtClean="0"/>
              </a:p>
              <a:p>
                <a:pPr/>
                <a:r>
                  <a:rPr lang="tr-TR" dirty="0" smtClean="0"/>
                  <a:t>Olur. Her hangi bir t anında sistemin durum denklemleri aşağıdaki gibidir.</a:t>
                </a:r>
                <a:endParaRPr lang="tr-T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)=(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𝐵𝐾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i="1" dirty="0" smtClean="0">
                  <a:latin typeface="Cambria Math" panose="02040503050406030204" pitchFamily="18" charset="0"/>
                </a:endParaRPr>
              </a:p>
              <a:p>
                <a:pPr/>
                <a:r>
                  <a:rPr lang="tr-TR" dirty="0" smtClean="0">
                    <a:latin typeface="Cambria Math" panose="02040503050406030204" pitchFamily="18" charset="0"/>
                  </a:rPr>
                  <a:t>Sistem durgun duruma ulaştığında ise durum denklemleri aşağıdaki hali alır.</a:t>
                </a:r>
                <a:endParaRPr lang="tr-TR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 =(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𝐵𝐾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i="1" dirty="0" smtClean="0">
                  <a:latin typeface="Cambria Math" panose="02040503050406030204" pitchFamily="18" charset="0"/>
                </a:endParaRPr>
              </a:p>
              <a:p>
                <a:r>
                  <a:rPr lang="tr-TR" dirty="0" smtClean="0">
                    <a:latin typeface="Cambria Math" panose="02040503050406030204" pitchFamily="18" charset="0"/>
                  </a:rPr>
                  <a:t>İki durum arasındaki fark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)=(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𝐵𝐾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)[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tr-TR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Tanımıyla,</a:t>
                </a:r>
                <a:endParaRPr lang="tr-TR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𝐵𝐾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tr-TR" dirty="0" smtClean="0"/>
              </a:p>
              <a:p>
                <a:pPr/>
                <a:r>
                  <a:rPr lang="tr-TR" dirty="0" smtClean="0"/>
                  <a:t>Olur.</a:t>
                </a:r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t="-1557" r="-113" b="-189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855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Kontrol Edilecek Sistem </a:t>
            </a:r>
            <a:r>
              <a:rPr lang="tr-TR" dirty="0" err="1"/>
              <a:t>İntegratör</a:t>
            </a:r>
            <a:r>
              <a:rPr lang="tr-TR" dirty="0"/>
              <a:t> Barındırdığında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1109133"/>
                <a:ext cx="4702629" cy="5482167"/>
              </a:xfrm>
            </p:spPr>
            <p:txBody>
              <a:bodyPr>
                <a:normAutofit/>
              </a:bodyPr>
              <a:lstStyle/>
              <a:p>
                <a:r>
                  <a:rPr lang="tr-TR" dirty="0" smtClean="0"/>
                  <a:t>Bu noktada tip 1 </a:t>
                </a:r>
                <a:r>
                  <a:rPr lang="tr-TR" dirty="0" err="1" smtClean="0"/>
                  <a:t>servo</a:t>
                </a:r>
                <a:r>
                  <a:rPr lang="tr-TR" dirty="0" smtClean="0"/>
                  <a:t> sistem tasarımı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 smtClean="0"/>
                  <a:t>’</a:t>
                </a:r>
                <a:r>
                  <a:rPr lang="tr-TR" dirty="0" err="1" smtClean="0"/>
                  <a:t>yi</a:t>
                </a:r>
                <a:r>
                  <a:rPr lang="tr-TR" dirty="0" smtClean="0"/>
                  <a:t> 0 yaklaştıracak asimptotik kararlı </a:t>
                </a:r>
                <a:r>
                  <a:rPr lang="tr-TR" b="1" dirty="0" smtClean="0"/>
                  <a:t>regülatör problemine</a:t>
                </a:r>
                <a:r>
                  <a:rPr lang="tr-TR" dirty="0" smtClean="0"/>
                  <a:t> dönüşmüş oldu.</a:t>
                </a:r>
              </a:p>
              <a:p>
                <a:endParaRPr lang="tr-TR" dirty="0" smtClean="0"/>
              </a:p>
              <a:p>
                <a:r>
                  <a:rPr lang="tr-TR" dirty="0" smtClean="0"/>
                  <a:t>Böylece hedeflenen kutup yerleri belirlenerek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𝐵𝐾</m:t>
                    </m:r>
                  </m:oMath>
                </a14:m>
                <a:r>
                  <a:rPr lang="tr-TR" dirty="0" smtClean="0"/>
                  <a:t> matrisin bu kutuplarla örtüşmesini sağlayacak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tr-TR" dirty="0" smtClean="0"/>
                  <a:t> değerleri bulunabilir.</a:t>
                </a:r>
              </a:p>
              <a:p>
                <a:endParaRPr lang="tr-TR" dirty="0" smtClean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1109133"/>
                <a:ext cx="4702629" cy="5482167"/>
              </a:xfrm>
              <a:blipFill rotWithShape="0">
                <a:blip r:embed="rId2"/>
                <a:stretch>
                  <a:fillRect t="-8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İçerik Yer Tutucusu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852160" y="1109133"/>
                <a:ext cx="5730240" cy="5482167"/>
              </a:xfrm>
            </p:spPr>
            <p:txBody>
              <a:bodyPr>
                <a:normAutofit/>
              </a:bodyPr>
              <a:lstStyle/>
              <a:p>
                <a:r>
                  <a:rPr lang="tr-TR" dirty="0"/>
                  <a:t>Durgun durumda durum değişkenler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/>
                  <a:t> ve kontrol girişi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/>
                  <a:t> aşağıdaki gibi bulunmaktadır. </a:t>
                </a:r>
                <a:endParaRPr lang="tr-TR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𝐵𝐾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tr-TR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𝐵𝐾</m:t>
                    </m:r>
                  </m:oMath>
                </a14:m>
                <a:r>
                  <a:rPr lang="tr-TR" dirty="0" smtClean="0"/>
                  <a:t> </a:t>
                </a:r>
                <a:r>
                  <a:rPr lang="tr-TR" dirty="0"/>
                  <a:t>matrisin </a:t>
                </a:r>
                <a:r>
                  <a:rPr lang="tr-TR" dirty="0"/>
                  <a:t>bütün kutuplarının uygun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tr-TR" dirty="0"/>
                  <a:t> seçimi sol yarım kürede olması  sağlandığı için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𝐵𝐾</m:t>
                    </m:r>
                  </m:oMath>
                </a14:m>
                <a:r>
                  <a:rPr lang="tr-TR" dirty="0"/>
                  <a:t> matrisinin tersi alınabilir. </a:t>
                </a:r>
                <a:r>
                  <a:rPr lang="tr-TR" dirty="0"/>
                  <a:t>Bu durumda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∞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tr-TR" dirty="0"/>
                  <a:t> durumu için yukarıdaki denklem çözüldüğünde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𝐵𝐾</m:t>
                              </m:r>
                            </m:e>
                          </m:d>
                        </m:e>
                        <m:sup>
                          <m:r>
                            <a:rPr lang="tr-TR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tr-TR" dirty="0"/>
              </a:p>
              <a:p>
                <a:r>
                  <a:rPr lang="tr-TR" dirty="0"/>
                  <a:t>Bu durumda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tr-TR" dirty="0"/>
              </a:p>
              <a:p>
                <a:r>
                  <a:rPr lang="tr-TR" dirty="0"/>
                  <a:t>Olarak bulunur.</a:t>
                </a:r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7" name="İçerik Yer Tutucus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52160" y="1109133"/>
                <a:ext cx="5730240" cy="5482167"/>
              </a:xfrm>
              <a:blipFill rotWithShape="0">
                <a:blip r:embed="rId3"/>
                <a:stretch>
                  <a:fillRect t="-890" r="-276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0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Kontrol Edilecek Sistem </a:t>
            </a:r>
            <a:r>
              <a:rPr lang="tr-TR" dirty="0" err="1"/>
              <a:t>İntegratör</a:t>
            </a:r>
            <a:r>
              <a:rPr lang="tr-TR" dirty="0"/>
              <a:t> </a:t>
            </a:r>
            <a:r>
              <a:rPr lang="tr-TR" dirty="0" smtClean="0"/>
              <a:t>Barındırmadığında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109134"/>
            <a:ext cx="10972799" cy="152591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Eğer kontrol edilecek sistem </a:t>
            </a:r>
            <a:r>
              <a:rPr lang="tr-TR" dirty="0" err="1" smtClean="0"/>
              <a:t>integratör</a:t>
            </a:r>
            <a:r>
              <a:rPr lang="tr-TR" dirty="0" smtClean="0"/>
              <a:t> barındırmıyorsa tip 0 sistemdir, bu durumda tip 1 </a:t>
            </a:r>
            <a:r>
              <a:rPr lang="tr-TR" dirty="0" err="1" smtClean="0"/>
              <a:t>servo</a:t>
            </a:r>
            <a:r>
              <a:rPr lang="tr-TR" dirty="0" smtClean="0"/>
              <a:t> sistem tasarlamanın temel prensibi uyarınca ileri bildirim koluna kontrol edilecek sistemle hata karşılaştırıcı arasına aşağıdaki </a:t>
            </a:r>
            <a:r>
              <a:rPr lang="tr-TR" dirty="0"/>
              <a:t>şekilde görüldüğü gibi </a:t>
            </a:r>
          </a:p>
          <a:p>
            <a:r>
              <a:rPr lang="tr-TR" dirty="0" err="1" smtClean="0"/>
              <a:t>integratör</a:t>
            </a:r>
            <a:r>
              <a:rPr lang="tr-TR" dirty="0" smtClean="0"/>
              <a:t> eklenmesi gerekmektedir</a:t>
            </a:r>
          </a:p>
          <a:p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3662" y="2711247"/>
            <a:ext cx="9232558" cy="321268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Dikdörtgen 7"/>
              <p:cNvSpPr/>
              <p:nvPr/>
            </p:nvSpPr>
            <p:spPr>
              <a:xfrm>
                <a:off x="9350477" y="3408529"/>
                <a:ext cx="2694039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sz="2400">
                              <a:solidFill>
                                <a:schemeClr val="tx2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tr-TR" sz="2400">
                              <a:solidFill>
                                <a:schemeClr val="tx2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tr-TR"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𝐴𝑥</m:t>
                      </m:r>
                      <m:r>
                        <a:rPr lang="tr-TR"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tr-TR"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𝐵𝑢</m:t>
                      </m:r>
                    </m:oMath>
                  </m:oMathPara>
                </a14:m>
                <a:endParaRPr lang="tr-TR" sz="2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tr-TR"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tr-TR"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𝐶𝑥</m:t>
                      </m:r>
                    </m:oMath>
                  </m:oMathPara>
                </a14:m>
                <a:endParaRPr lang="tr-TR" sz="2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r>
                        <a:rPr lang="tr-TR"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tr-TR"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𝑲</m:t>
                      </m:r>
                      <m:r>
                        <a:rPr lang="tr-TR"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tr-TR"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400">
                              <a:solidFill>
                                <a:schemeClr val="tx2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tr-TR" sz="2400">
                              <a:solidFill>
                                <a:schemeClr val="tx2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 sz="2400">
                              <a:solidFill>
                                <a:schemeClr val="tx2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sz="240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𝜀</m:t>
                      </m:r>
                    </m:oMath>
                  </m:oMathPara>
                </a14:m>
                <a:endParaRPr lang="tr-TR" sz="2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sz="2400">
                              <a:solidFill>
                                <a:schemeClr val="tx2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tr-TR" sz="2400">
                              <a:solidFill>
                                <a:schemeClr val="tx2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</m:acc>
                      <m:r>
                        <a:rPr lang="tr-TR" sz="2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tr-TR" sz="2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tr-TR" sz="2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tr-TR" sz="2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tr-TR" sz="2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tr-TR" sz="2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tr-TR" sz="2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tr-TR" sz="2400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𝐶𝑥</m:t>
                      </m:r>
                    </m:oMath>
                  </m:oMathPara>
                </a14:m>
                <a:endParaRPr lang="tr-TR" sz="2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0477" y="3408529"/>
                <a:ext cx="2694039" cy="1569660"/>
              </a:xfrm>
              <a:prstGeom prst="rect">
                <a:avLst/>
              </a:prstGeom>
              <a:blipFill rotWithShape="0">
                <a:blip r:embed="rId3"/>
                <a:stretch>
                  <a:fillRect b="-27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553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Kontrol Edilecek Sistem </a:t>
            </a:r>
            <a:r>
              <a:rPr lang="tr-TR" dirty="0" err="1"/>
              <a:t>İntegratör</a:t>
            </a:r>
            <a:r>
              <a:rPr lang="tr-TR" dirty="0"/>
              <a:t> Barındırmadığında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1109133"/>
                <a:ext cx="11120284" cy="5482167"/>
              </a:xfrm>
            </p:spPr>
            <p:txBody>
              <a:bodyPr/>
              <a:lstStyle/>
              <a:p>
                <a:r>
                  <a:rPr lang="tr-TR" dirty="0" smtClean="0"/>
                  <a:t>Kontrol edilecek sistemin </a:t>
                </a:r>
                <a:r>
                  <a:rPr lang="tr-TR" dirty="0" err="1" smtClean="0"/>
                  <a:t>kontroledilebilir</a:t>
                </a:r>
                <a:r>
                  <a:rPr lang="tr-TR" dirty="0" smtClean="0"/>
                  <a:t> olduğunu varsayıyoruz. Kontrol edilecek sistemin 0’da sıfırının olmaması gerekir aksi halde eklenecek </a:t>
                </a:r>
                <a:r>
                  <a:rPr lang="tr-TR" dirty="0" err="1" smtClean="0"/>
                  <a:t>integratörün</a:t>
                </a:r>
                <a:r>
                  <a:rPr lang="tr-TR" dirty="0" smtClean="0"/>
                  <a:t> etkisini yok edecektir. Referans girişin yine adım giriş olduğunu varsayalım, t&gt;0 olduğu sürece aynı değerde olacaktır. Bu durumda sistem dinamiği aşağıdaki gibi ifade edilebilir.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</m:acc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)+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1109133"/>
                <a:ext cx="11120284" cy="5482167"/>
              </a:xfrm>
              <a:blipFill rotWithShape="0">
                <a:blip r:embed="rId2"/>
                <a:stretch>
                  <a:fillRect t="-890" r="-5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081260" y="3342968"/>
            <a:ext cx="9557243" cy="332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Kontrol Edilecek Sistem </a:t>
            </a:r>
            <a:r>
              <a:rPr lang="tr-TR" dirty="0" err="1"/>
              <a:t>İntegratör</a:t>
            </a:r>
            <a:r>
              <a:rPr lang="tr-TR" dirty="0"/>
              <a:t> Barındırmadığında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∞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(∞)</m:t>
                    </m:r>
                  </m:oMath>
                </a14:m>
                <a:r>
                  <a:rPr lang="tr-TR" dirty="0" smtClean="0"/>
                  <a:t> ve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(∞)</m:t>
                    </m:r>
                  </m:oMath>
                </a14:m>
                <a:r>
                  <a:rPr lang="tr-TR" dirty="0" smtClean="0"/>
                  <a:t>’un sabit değerlere yakınsadığı asimptotik kararlı bir sistem tasarlamalıyız. Bu durumda durgun duruma ulaşıldığında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</m:acc>
                    <m:r>
                      <a:rPr lang="tr-TR" i="1">
                        <a:latin typeface="Cambria Math" panose="02040503050406030204" pitchFamily="18" charset="0"/>
                      </a:rPr>
                      <m:t>(∞)</m:t>
                    </m:r>
                  </m:oMath>
                </a14:m>
                <a:r>
                  <a:rPr lang="tr-TR" dirty="0" smtClean="0"/>
                  <a:t> sıfır olmalıdır. Durgun duruma gelindiğinde durum denklemleri aşağıdaki hali alır.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</m:acc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(∞)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(∞)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(∞)+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tr-TR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∞</m:t>
                      </m:r>
                      <m:r>
                        <a:rPr lang="tr-TR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/>
              </a:p>
              <a:p>
                <a:r>
                  <a:rPr lang="tr-TR" dirty="0" smtClean="0"/>
                  <a:t>Herhangi bir t anındaki durum denklemlerinden durgun durumdaki durum çıkarılırsa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</m:acc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)−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</m:acc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(∞)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)−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(∞)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dirty="0" smtClean="0"/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tr-TR" dirty="0"/>
                  <a:t> olduğu her durumda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tr-TR" dirty="0" smtClean="0"/>
              </a:p>
              <a:p>
                <a:pPr/>
                <a:r>
                  <a:rPr lang="tr-TR" dirty="0" smtClean="0"/>
                  <a:t>olduğu için fark alınınca yok olduğuna dikkat edin.</a:t>
                </a:r>
                <a:endParaRPr lang="tr-TR" dirty="0"/>
              </a:p>
              <a:p>
                <a:endParaRPr lang="tr-TR" dirty="0" smtClean="0"/>
              </a:p>
              <a:p>
                <a:endParaRPr lang="tr-TR" dirty="0"/>
              </a:p>
              <a:p>
                <a:endParaRPr lang="tr-TR" dirty="0" smtClean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88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16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Kontrol Edilecek Sistem </a:t>
            </a:r>
            <a:r>
              <a:rPr lang="tr-TR" dirty="0" err="1"/>
              <a:t>İntegratör</a:t>
            </a:r>
            <a:r>
              <a:rPr lang="tr-TR" dirty="0"/>
              <a:t> Barındırmadığında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İçerik Yer Tutucusu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(∞)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</m:acc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)−</m:t>
                                </m:r>
                                <m:acc>
                                  <m:accPr>
                                    <m:chr m:val="̇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</m:acc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(∞)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)−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(∞)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dirty="0"/>
              </a:p>
              <a:p>
                <a:r>
                  <a:rPr lang="tr-TR" dirty="0" smtClean="0"/>
                  <a:t>Denkleminde basitleştirme gereği bir takım tanımlamalar yapalım.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m:rPr>
                                <m:brk m:alnAt="7"/>
                              </m:rPr>
                              <a:rPr lang="tr-T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</m:d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  <m:d>
                              <m:dPr>
                                <m:ctrl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  <m:d>
                              <m:dPr>
                                <m:ctrl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</m:d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d>
                              <m:d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d>
                              <m:d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</m:d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Bu durumda denklemi yeniden yazarsak;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 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 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dirty="0" smtClean="0"/>
              </a:p>
              <a:p>
                <a:r>
                  <a:rPr lang="tr-TR" dirty="0" smtClean="0"/>
                  <a:t>Burada </a:t>
                </a:r>
                <a:endParaRPr lang="tr-TR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>
                          <a:latin typeface="Cambria Math" panose="02040503050406030204" pitchFamily="18" charset="0"/>
                        </a:rPr>
                        <m:t>𝑲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brk m:alnAt="7"/>
                            </m:rP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brk m:alnAt="7"/>
                            </m:rPr>
                            <a:rPr lang="tr-TR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tr-T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>
                                    <a:latin typeface="Cambria Math" panose="02040503050406030204" pitchFamily="18" charset="0"/>
                                  </a:rPr>
                                  <m:t>𝑲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tr-TR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) 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 smtClean="0"/>
              </a:p>
              <a:p>
                <a:endParaRPr lang="tr-TR" dirty="0"/>
              </a:p>
            </p:txBody>
          </p:sp>
        </mc:Choice>
        <mc:Fallback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53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ğitim sunusu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16225310_TF03460604" id="{B907DBB3-4E67-4415-ADAE-0DCAA6E8B6F3}" vid="{1830F63D-7166-45C8-9B0B-CAE90AE85AA8}"/>
    </a:ext>
  </a:extLst>
</a:theme>
</file>

<file path=ppt/theme/theme2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Eğitim sunusu</Template>
  <TotalTime>4109</TotalTime>
  <Words>369</Words>
  <Application>Microsoft Office PowerPoint</Application>
  <PresentationFormat>Geniş ekran</PresentationFormat>
  <Paragraphs>87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Georgia</vt:lpstr>
      <vt:lpstr>Times New Roman</vt:lpstr>
      <vt:lpstr>Wingdings 2</vt:lpstr>
      <vt:lpstr>Eğitim sunusu</vt:lpstr>
      <vt:lpstr>Modern Kontrol</vt:lpstr>
      <vt:lpstr>Giriş</vt:lpstr>
      <vt:lpstr>Kontrol Edilecek Sistem İntegratör Barındırdığında</vt:lpstr>
      <vt:lpstr>Kontrol Edilecek Sistem İntegratör Barındırdığında</vt:lpstr>
      <vt:lpstr>Kontrol Edilecek Sistem İntegratör Barındırdığında</vt:lpstr>
      <vt:lpstr>Kontrol Edilecek Sistem İntegratör Barındırmadığında</vt:lpstr>
      <vt:lpstr>Kontrol Edilecek Sistem İntegratör Barındırmadığında</vt:lpstr>
      <vt:lpstr>Kontrol Edilecek Sistem İntegratör Barındırmadığında</vt:lpstr>
      <vt:lpstr>Kontrol Edilecek Sistem İntegratör Barındırmadığında</vt:lpstr>
      <vt:lpstr>Kontrol Edilecek Sistem İntegratör Barındırmadığında</vt:lpstr>
      <vt:lpstr>Durum Gözlemcisi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Kontrol</dc:title>
  <dc:creator>Nurdan Bilgin</dc:creator>
  <cp:lastModifiedBy>Nurdan Bilgin</cp:lastModifiedBy>
  <cp:revision>334</cp:revision>
  <dcterms:created xsi:type="dcterms:W3CDTF">2018-09-26T10:51:27Z</dcterms:created>
  <dcterms:modified xsi:type="dcterms:W3CDTF">2018-11-29T09:42:21Z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