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25.10.2018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25.10.2018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92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07438"/>
              </p:ext>
            </p:extLst>
          </p:nvPr>
        </p:nvGraphicFramePr>
        <p:xfrm>
          <a:off x="498088" y="2008717"/>
          <a:ext cx="5743919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Çalışma Sayfası" r:id="rId3" imgW="8696193" imgH="4057607" progId="Excel.Sheet.12">
                  <p:embed/>
                </p:oleObj>
              </mc:Choice>
              <mc:Fallback>
                <p:oleObj name="Çalışma Sayfası" r:id="rId3" imgW="8696193" imgH="40576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088" y="2008717"/>
                        <a:ext cx="5743919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242007" y="2294303"/>
                <a:ext cx="3594574" cy="13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007" y="2294303"/>
                <a:ext cx="3594574" cy="13050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0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6700" y="1961388"/>
                <a:ext cx="10972800" cy="4325112"/>
              </a:xfrm>
            </p:spPr>
            <p:txBody>
              <a:bodyPr>
                <a:normAutofit fontScale="85000" lnSpcReduction="2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+3)</m:t>
                          </m:r>
                        </m:num>
                        <m:den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=2[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Hatırlatma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önce;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/>
                  <a:t> adet farklı öz değer varsa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, </a:t>
                </a:r>
                <a14:m>
                  <m:oMath xmlns:m="http://schemas.openxmlformats.org/officeDocument/2006/math">
                    <m:r>
                      <a:rPr lang="tr-TR" i="1" dirty="0" err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dönüşüm matrisini aşağıdaki gibi bulmuştuk. Farklı dönüşüm matrisleri bulmak mümkündür. 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ba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6700" y="1961388"/>
                <a:ext cx="10972800" cy="43251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matris </a:t>
            </a:r>
            <a:r>
              <a:rPr lang="tr-TR" sz="3200" dirty="0" smtClean="0">
                <a:solidFill>
                  <a:schemeClr val="accent6">
                    <a:lumMod val="75000"/>
                  </a:schemeClr>
                </a:solidFill>
              </a:rPr>
              <a:t>öz değerleri </a:t>
            </a:r>
            <a:r>
              <a:rPr lang="tr-TR" sz="3200" dirty="0">
                <a:solidFill>
                  <a:schemeClr val="accent6">
                    <a:lumMod val="75000"/>
                  </a:schemeClr>
                </a:solidFill>
              </a:rPr>
              <a:t>ile </a:t>
            </a:r>
            <a:r>
              <a:rPr lang="tr-TR" sz="3200" dirty="0" err="1">
                <a:solidFill>
                  <a:schemeClr val="accent6">
                    <a:lumMod val="75000"/>
                  </a:schemeClr>
                </a:solidFill>
              </a:rPr>
              <a:t>köşegenleştirme</a:t>
            </a:r>
            <a:endParaRPr lang="tr-T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matrisin öz değerleri üç farklı yapı gösterebilir.</a:t>
            </a:r>
          </a:p>
          <a:p>
            <a:pPr lvl="1"/>
            <a:r>
              <a:rPr lang="tr-TR" dirty="0" smtClean="0"/>
              <a:t>Tüm öz değerler farklı ve gerçek olabilir.</a:t>
            </a:r>
          </a:p>
          <a:p>
            <a:pPr lvl="1"/>
            <a:r>
              <a:rPr lang="tr-TR" dirty="0" smtClean="0"/>
              <a:t>Tüm öz değerler farklı ve kompleks sayı olabilir</a:t>
            </a:r>
          </a:p>
          <a:p>
            <a:pPr lvl="1"/>
            <a:r>
              <a:rPr lang="tr-TR" dirty="0" smtClean="0"/>
              <a:t>Tekrar eden birden çok öz değer olabilir.</a:t>
            </a:r>
          </a:p>
          <a:p>
            <a:r>
              <a:rPr lang="tr-TR" dirty="0" smtClean="0"/>
              <a:t>Bu bölümde bu üç farklı durum için </a:t>
            </a:r>
            <a:r>
              <a:rPr lang="tr-TR" dirty="0" err="1" smtClean="0"/>
              <a:t>köşegenleştirmeyi</a:t>
            </a:r>
            <a:r>
              <a:rPr lang="tr-TR" dirty="0" smtClean="0"/>
              <a:t>  çalışacağız.</a:t>
            </a: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955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durumunda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220133" y="1151467"/>
                <a:ext cx="11861800" cy="5423069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i="1" smtClean="0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sty m:val="p"/>
                        </m:rPr>
                        <a:rPr lang="tr-TR" sz="2900"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900" i="1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900" dirty="0" smtClean="0"/>
                  <a:t>Eşitliğin sol tarafı        </a:t>
                </a:r>
                <a14:m>
                  <m:oMath xmlns:m="http://schemas.openxmlformats.org/officeDocument/2006/math">
                    <m:r>
                      <a:rPr lang="tr-TR" sz="2900" i="1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⋮</m:t>
                        </m:r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⋮…⋮</m:t>
                        </m:r>
                        <m:sSup>
                          <m:sSupPr>
                            <m:ctrlPr>
                              <a:rPr lang="tr-TR" sz="29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tr-TR" sz="2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tr-TR" sz="2900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⋮</m:t>
                    </m:r>
                    <m:r>
                      <a:rPr lang="tr-TR" sz="29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⋮…⋮</m:t>
                    </m:r>
                    <m:sSup>
                      <m:sSup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𝐴𝑣</m:t>
                        </m:r>
                      </m:e>
                      <m:sup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r-TR" sz="29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900" dirty="0" smtClean="0"/>
                  <a:t>Eşitliğin sağ tarafı   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Λ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⋮…⋮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4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⋮…⋮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mr>
                    </m:m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9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9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b>
                                    <m:sSubPr>
                                      <m:ctrlP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tr-TR" sz="29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groupChr>
                            </m:e>
                            <m:lim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𝑛𝑥𝑛</m:t>
                              </m:r>
                            </m:lim>
                          </m:limLow>
                        </m:e>
                      </m:d>
                      <m:limLow>
                        <m:limLow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tr-TR" sz="29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tr-TR" sz="29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9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groupChr>
                        </m:e>
                        <m:lim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𝑛𝑥</m:t>
                          </m:r>
                          <m:r>
                            <a:rPr lang="tr-TR" sz="2900" i="1">
                              <a:latin typeface="Cambria Math" panose="02040503050406030204" pitchFamily="18" charset="0"/>
                            </a:rPr>
                            <m:t>1</m:t>
                          </m:r>
                        </m:lim>
                      </m:limLow>
                      <m:r>
                        <a:rPr lang="tr-TR" sz="29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tr-TR" sz="2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900" dirty="0" smtClean="0"/>
                  <a:t> için geçerli bir çözüm bulmak için</a:t>
                </a:r>
                <a:endParaRPr lang="tr-TR" sz="29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9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9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900" i="1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29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9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133" y="1151467"/>
                <a:ext cx="11861800" cy="5423069"/>
              </a:xfrm>
              <a:blipFill rotWithShape="0">
                <a:blip r:embed="rId2"/>
                <a:stretch>
                  <a:fillRect l="-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 için örnek problem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tr-TR" sz="2400" b="1" dirty="0" smtClean="0"/>
                  <a:t>Örnek: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Önce öz değerleri bulalım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tr-TR" sz="2400" i="1" dirty="0" smtClean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+2=0⇒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=−1,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:r>
                  <a:rPr lang="tr-TR" sz="2400" i="1" dirty="0" smtClean="0"/>
                  <a:t>Kural                 </a:t>
                </a:r>
                <a14:m>
                  <m:oMath xmlns:m="http://schemas.openxmlformats.org/officeDocument/2006/math">
                    <m:r>
                      <a:rPr lang="tr-TR" sz="240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    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Matris formunda yazarsak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Matris çarpımını yaparsak iki denklem buluruz.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5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8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Tüm öz değerler farklı ve </a:t>
            </a:r>
            <a:r>
              <a:rPr lang="tr-TR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gerçek durumu için örnek problem</a:t>
            </a:r>
            <a:endParaRPr lang="tr-T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Şimdi bu iki denklemi birinci ve ikinci öz değer için değerlendirelim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=1,2; 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=1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: −</m:t>
                            </m:r>
                            <m:sSubSup>
                              <m:sSub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=0⇒</m:t>
                            </m:r>
                            <m:borderBox>
                              <m:borderBox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borderBoxP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borderBox>
                          </m:e>
                        </m:mr>
                        <m:m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ç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: </m:t>
                            </m:r>
                            <m:borderBox>
                              <m:borderBox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borderBox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borderBox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𝑒𝑟𝑠𝑒𝑘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𝑒𝑟𝑠𝑒𝑘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4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Tüm öz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değerlerin </a:t>
            </a:r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farklı ve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kompleks olduğu durum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;   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𝑔𝑒𝑟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𝑜𝑙𝑠𝑢𝑛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𝐵𝑢𝑟𝑎𝑑𝑎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groupChr>
                        </m:e>
                        <m:li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𝑣𝑒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𝑒𝑘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İkinci öz vektör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tr-TR" sz="2400" i="0">
                            <a:latin typeface="Cambria Math" panose="02040503050406030204" pitchFamily="18" charset="0"/>
                          </a:rPr>
                          <m:t>ν</m:t>
                        </m:r>
                      </m:e>
                      <m:sup>
                        <m:r>
                          <a:rPr lang="tr-TR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sz="2400" dirty="0" smtClean="0"/>
                  <a:t> ise onun kompleks eşleniği olarak belirlenir.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buNone/>
                </a:pPr>
                <a:r>
                  <a:rPr lang="tr-TR" sz="2400" dirty="0" smtClean="0"/>
                  <a:t>Eşitliğin sol tarafı 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                   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𝐽𝐴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tr-TR" sz="2400" dirty="0"/>
              </a:p>
              <a:p>
                <a:pPr marL="109728" indent="0">
                  <a:buNone/>
                </a:pPr>
                <a:r>
                  <a:rPr lang="tr-TR" sz="2400" dirty="0" smtClean="0"/>
                  <a:t>Eşitliğin sağ tarafı 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𝜎𝛼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𝜎𝛽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𝜔𝛼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𝜔𝛽</m:t>
                    </m:r>
                  </m:oMath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𝜎𝛽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8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Tüm öz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değerlerin </a:t>
            </a:r>
            <a:r>
              <a:rPr lang="tr-TR" sz="2400" dirty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farklı ve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kompleks olduğu durum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𝐽𝐴</m:t>
                      </m:r>
                      <m:r>
                        <a:rPr lang="tr-TR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𝜔𝛽</m:t>
                          </m:r>
                        </m:e>
                      </m:d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𝜎𝛽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𝜔𝛽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𝜎𝛽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𝜎𝛼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𝜔𝛽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𝜎𝛽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lim>
                      </m:limLow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eqArr>
                            <m:eqArr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240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𝑈𝑦𝑎𝑟𝑙𝑎𝑛𝑚𝚤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ş </m:t>
                              </m:r>
                            </m:e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𝑘𝑎𝑛𝑜𝑛𝑖𝑘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𝑓𝑜𝑟𝑚</m:t>
                              </m:r>
                            </m:e>
                          </m:eqAr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10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 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2400" b="1" dirty="0" smtClean="0"/>
                  <a:t>Örnek: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/>
                  <a:t>Önce öz değerleri bulalım</a:t>
                </a:r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>
                    <a:solidFill>
                      <a:srgbClr val="FF0000"/>
                    </a:solidFill>
                  </a:rPr>
                  <a:t>Kural                                          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d>
                      <m:dPr>
                        <m:begChr m:val="["/>
                        <m:endChr m:val="]"/>
                        <m:ctrlP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sSup>
                      <m:sSup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tr-TR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82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Durum Değişkenlerinin Doğrusal Transformasyonu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bar>
                              </m:e>
                            </m:mr>
                            <m:m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ba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ba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bar>
                                  <m:bar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ba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Formuna dönüştürmek istiyoruz. Daha önce transformasyon matrisi P’nin bulunmasını göstermiştik. Şimdi ise durum değişkenlerinin transformasyonunu göreceğiz.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İlk durum değişkeni formunda gösterim ifadesinde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bar>
                  </m:oMath>
                </a14:m>
                <a:r>
                  <a:rPr lang="tr-TR" dirty="0" smtClean="0"/>
                  <a:t> yerine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𝑃</m:t>
                    </m:r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tr-TR" dirty="0" smtClean="0"/>
                  <a:t> yazalım ve düzenleyelim.</a:t>
                </a: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 r="-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1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Şimdi bu denklemi öz değer için değerlendirelim. Birinci öz değer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=+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için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𝒐𝒍𝒂𝒓𝒂𝒌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𝒔𝒆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𝒆𝒍𝒊𝒎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𝑏𝑢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𝑑𝑢𝑟𝑢𝑚𝑑𝑎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tr-TR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𝑜𝑙𝑎𝑟𝑎𝑘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𝑏𝑢𝑙𝑢𝑛𝑢𝑟</m:t>
                      </m:r>
                      <m:r>
                        <a:rPr lang="tr-TR" sz="24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>
                  <a:solidFill>
                    <a:srgbClr val="002060"/>
                  </a:solidFill>
                </a:endParaRP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chemeClr val="accent3">
                    <a:lumMod val="75000"/>
                  </a:schemeClr>
                </a:solidFill>
              </a:rPr>
              <a:t>Tüm öz değerlerin farklı ve kompleks olduğu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</a:rPr>
              <a:t>durum </a:t>
            </a:r>
            <a:r>
              <a:rPr lang="tr-TR" sz="2400" dirty="0" smtClean="0">
                <a:solidFill>
                  <a:schemeClr val="accent3">
                    <a:lumMod val="75000"/>
                  </a:schemeClr>
                </a:solidFill>
                <a:ea typeface="+mn-ea"/>
                <a:cs typeface="+mn-cs"/>
              </a:rPr>
              <a:t>için örnek problem</a:t>
            </a:r>
            <a:endParaRPr lang="tr-T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b="1" dirty="0" smtClean="0"/>
                  <a:t>Örnek devam: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lim>
                      </m:limLow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lim>
                      </m:limLow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6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2400" dirty="0"/>
                  <a:t>Varsayalım </a:t>
                </a:r>
                <a:r>
                  <a:rPr lang="tr-TR" sz="2400" dirty="0" smtClean="0"/>
                  <a:t>ki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tr-TR" sz="2400" dirty="0" smtClean="0"/>
                  <a:t> bir matrisin dört eş öz değerinden biri yani</a:t>
                </a:r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r>
                  <a:rPr lang="tr-TR" sz="2400" dirty="0" smtClean="0"/>
                  <a:t>Bu şekilde 8 eş matris yazabiliriz tamamının </a:t>
                </a:r>
                <a:r>
                  <a:rPr lang="tr-TR" sz="2400" dirty="0" err="1" smtClean="0"/>
                  <a:t>özdeğerleri</a:t>
                </a:r>
                <a:r>
                  <a:rPr lang="tr-TR" sz="2400" dirty="0" smtClean="0"/>
                  <a:t> ve determinantları birbirine eşittir.</a:t>
                </a: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6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borderBox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407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durum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4224866" y="4504266"/>
            <a:ext cx="450000" cy="1979802"/>
            <a:chOff x="4224866" y="4504266"/>
            <a:chExt cx="450000" cy="1979802"/>
          </a:xfrm>
        </p:grpSpPr>
        <p:sp>
          <p:nvSpPr>
            <p:cNvPr id="5" name="Satır Belirtme Çizgisi 1 (Kenarlık Yok) 4"/>
            <p:cNvSpPr/>
            <p:nvPr/>
          </p:nvSpPr>
          <p:spPr>
            <a:xfrm>
              <a:off x="4224866" y="4504266"/>
              <a:ext cx="450000" cy="450000"/>
            </a:xfrm>
            <a:prstGeom prst="callout1">
              <a:avLst>
                <a:gd name="adj1" fmla="val 52553"/>
                <a:gd name="adj2" fmla="val 17983"/>
                <a:gd name="adj3" fmla="val 150058"/>
                <a:gd name="adj4" fmla="val -397456"/>
              </a:avLst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Satır Belirtme Çizgisi 1 (Kenarlık Yok) 5"/>
            <p:cNvSpPr/>
            <p:nvPr/>
          </p:nvSpPr>
          <p:spPr>
            <a:xfrm>
              <a:off x="4224866" y="5044734"/>
              <a:ext cx="450000" cy="1439334"/>
            </a:xfrm>
            <a:prstGeom prst="callout1">
              <a:avLst>
                <a:gd name="adj1" fmla="val 18750"/>
                <a:gd name="adj2" fmla="val -8333"/>
                <a:gd name="adj3" fmla="val 52500"/>
                <a:gd name="adj4" fmla="val -331076"/>
              </a:avLst>
            </a:prstGeom>
            <a:ln w="28575"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𝑃𝐽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⋮…⋮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𝜈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borderBox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etin kutusu 6"/>
          <p:cNvSpPr txBox="1"/>
          <p:nvPr/>
        </p:nvSpPr>
        <p:spPr>
          <a:xfrm>
            <a:off x="1490133" y="4954266"/>
            <a:ext cx="215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</a:rPr>
              <a:t>Öz vektör</a:t>
            </a:r>
            <a:endParaRPr lang="tr-TR" dirty="0">
              <a:solidFill>
                <a:schemeClr val="accent4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396999" y="5466099"/>
            <a:ext cx="215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4"/>
                </a:solidFill>
              </a:rPr>
              <a:t>Genelleştirilmiş</a:t>
            </a:r>
          </a:p>
          <a:p>
            <a:r>
              <a:rPr lang="tr-TR" dirty="0" smtClean="0">
                <a:solidFill>
                  <a:schemeClr val="accent4"/>
                </a:solidFill>
              </a:rPr>
              <a:t>Öz vektörler</a:t>
            </a:r>
            <a:endParaRPr lang="tr-TR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7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85000" lnSpcReduction="1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</a:t>
                </a: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+4=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=−1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smtClean="0">
                          <a:latin typeface="Cambria Math" panose="02040503050406030204" pitchFamily="18" charset="0"/>
                        </a:rPr>
                        <m:t>ve</m:t>
                      </m:r>
                      <m:r>
                        <a:rPr lang="tr-TR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 −4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i="1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𝑑𝑒𝑟𝑠𝑒𝑘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2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09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İkinci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𝑢𝑛𝑑𝑎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97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1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Üçüncü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0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925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2</a:t>
                </a: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+20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+125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+250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=−5 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 −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=3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𝑑𝑒𝑟𝑠𝑒𝑘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78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95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sz="2400" dirty="0" smtClean="0"/>
                  <a:t>Örnek 2 devam</a:t>
                </a:r>
                <a:endParaRPr lang="tr-TR" sz="2400" dirty="0"/>
              </a:p>
              <a:p>
                <a:pPr marL="109728" indent="0">
                  <a:buNone/>
                </a:pPr>
                <a:r>
                  <a:rPr lang="tr-TR" sz="2000" dirty="0" smtClean="0"/>
                  <a:t>İkinci öz vektörü bulmak için</a:t>
                </a:r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̲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acc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=0⟹</m:t>
                      </m:r>
                      <m:sSup>
                        <m:sSup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6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Sup>
                        <m:sSub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𝑢𝑛𝑑𝑎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𝑒𝑙𝑑𝑒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𝑒𝑑𝑖𝑙𝑖𝑟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Durum Değişkenlerinin Doğrusal Transformasyonu</a:t>
            </a:r>
            <a:endParaRPr lang="tr-TR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bar>
                  </m:oMath>
                </a14:m>
                <a:r>
                  <a:rPr lang="tr-TR" dirty="0" smtClean="0"/>
                  <a:t> yalnız bırakmak üzere durum denklemini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ile çarpalım.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  <m:mr>
                          <m:e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ba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1867" y="685800"/>
            <a:ext cx="10972800" cy="465667"/>
          </a:xfrm>
        </p:spPr>
        <p:txBody>
          <a:bodyPr>
            <a:normAutofit/>
          </a:bodyPr>
          <a:lstStyle/>
          <a:p>
            <a:r>
              <a:rPr lang="tr-TR" sz="2400" dirty="0">
                <a:solidFill>
                  <a:srgbClr val="7030A0"/>
                </a:solidFill>
                <a:ea typeface="+mn-ea"/>
                <a:cs typeface="+mn-cs"/>
              </a:rPr>
              <a:t>Tekrar eden birden çok öz değer olduğu </a:t>
            </a:r>
            <a:r>
              <a:rPr lang="tr-TR" sz="2400" dirty="0" smtClean="0">
                <a:solidFill>
                  <a:srgbClr val="7030A0"/>
                </a:solidFill>
                <a:ea typeface="+mn-ea"/>
                <a:cs typeface="+mn-cs"/>
              </a:rPr>
              <a:t>durum için örnekler</a:t>
            </a:r>
            <a:endParaRPr lang="tr-TR" sz="2400" dirty="0">
              <a:solidFill>
                <a:srgbClr val="7030A0"/>
              </a:solidFill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tr-TR" dirty="0" smtClean="0"/>
                  <a:t>Örnek 2 devam</a:t>
                </a:r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Üçüncü öz vektörü bulmak için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−9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−4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sz="2400" dirty="0"/>
              </a:p>
              <a:p>
                <a:pPr marL="109728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1867" y="1151467"/>
                <a:ext cx="11540066" cy="5423069"/>
              </a:xfrm>
              <a:blipFill rotWithShape="0">
                <a:blip r:embed="rId2"/>
                <a:stretch>
                  <a:fillRect t="-16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3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1C3F9">
                    <a:lumMod val="75000"/>
                  </a:srgbClr>
                </a:solidFill>
              </a:rPr>
              <a:t>Durum Değişkenlerinin Doğrusal Transformasyonu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Durum değişkenlerinin doğrusal transformasyonu sistemin öz niteliklerini yani öz değerlerini dolayısıyla transfer fonksiyonlarını değiştirmez.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⁡[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)−(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det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⁡[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func>
                        <m:func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𝑠𝐼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1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51C3F9">
                    <a:lumMod val="75000"/>
                  </a:srgbClr>
                </a:solidFill>
              </a:rPr>
              <a:t>Durum Değişkenlerinin Doğrusal Transformasyonu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Transfer fonksiyonları arasındaki eşitliği değerlendirelim.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2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3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Yukarıdaki sistemi 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forma dönüştürecek P matrisini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b="0" i="0" dirty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=−1,−2</m:t>
                      </m:r>
                    </m:oMath>
                  </m:oMathPara>
                </a14:m>
                <a:endParaRPr lang="tr-TR" b="0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4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Yukarıdaki sistemi 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forma dönüştürecek P matrisini bulunuz.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Çözüm: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17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36158"/>
                <a:ext cx="10972800" cy="4325112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Dört parametre ancak sadece iki bağımsız denklem var ilave denklemlere gereksinim var. </a:t>
                </a: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36158"/>
                <a:ext cx="10972800" cy="4325112"/>
              </a:xfrm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3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51C3F9">
                    <a:lumMod val="75000"/>
                  </a:srgbClr>
                </a:solidFill>
              </a:rPr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sz="2400" dirty="0" smtClean="0">
                    <a:latin typeface="Cambria Math" panose="02040503050406030204" pitchFamily="18" charset="0"/>
                  </a:rPr>
                  <a:t>İlave denklemler için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sz="2400" dirty="0">
                    <a:latin typeface="Cambria Math" panose="02040503050406030204" pitchFamily="18" charset="0"/>
                  </a:rPr>
                  <a:t>Denklemini kullanıyoruz.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2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2638</TotalTime>
  <Words>374</Words>
  <Application>Microsoft Office PowerPoint</Application>
  <PresentationFormat>Geniş ekran</PresentationFormat>
  <Paragraphs>223</Paragraphs>
  <Slides>30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Georgia</vt:lpstr>
      <vt:lpstr>Wingdings 2</vt:lpstr>
      <vt:lpstr>Eğitim sunusu</vt:lpstr>
      <vt:lpstr>Microsoft Excel Çalışma Sayfası</vt:lpstr>
      <vt:lpstr>Modern Kontrol</vt:lpstr>
      <vt:lpstr>Durum Değişkenlerinin Doğrusal Transformasyonu</vt:lpstr>
      <vt:lpstr>Durum Değişkenlerinin Doğrusal Transformasyonu</vt:lpstr>
      <vt:lpstr>Durum Değişkenlerinin Doğrusal Transformasyonu</vt:lpstr>
      <vt:lpstr>Durum Değişkenlerinin Doğrusal Transformasyonu</vt:lpstr>
      <vt:lpstr>Örnek</vt:lpstr>
      <vt:lpstr>Örnek</vt:lpstr>
      <vt:lpstr>Örnek</vt:lpstr>
      <vt:lpstr>Örnek</vt:lpstr>
      <vt:lpstr>Örnek</vt:lpstr>
      <vt:lpstr>Örnek</vt:lpstr>
      <vt:lpstr>Örnek</vt:lpstr>
      <vt:lpstr>Model matris öz değerleri ile köşegenleştirme</vt:lpstr>
      <vt:lpstr>Tüm öz değerler farklı ve gerçek durumunda</vt:lpstr>
      <vt:lpstr>Tüm öz değerler farklı ve gerçek durumu için örnek problem</vt:lpstr>
      <vt:lpstr>Tüm öz değerler farklı ve gerçek durumu için örnek problem</vt:lpstr>
      <vt:lpstr>Tüm öz değerlerin farklı ve kompleks olduğu durum</vt:lpstr>
      <vt:lpstr>Tüm öz değerlerin farklı ve kompleks olduğu durum</vt:lpstr>
      <vt:lpstr>Tüm öz değerlerin farklı ve kompleks olduğu durum için örnek problem</vt:lpstr>
      <vt:lpstr>Tüm öz değerlerin farklı ve kompleks olduğu durum için örnek problem</vt:lpstr>
      <vt:lpstr>Tüm öz değerlerin farklı ve kompleks olduğu durum için örnek problem</vt:lpstr>
      <vt:lpstr>Tekrar eden birden çok öz değer olduğu durum</vt:lpstr>
      <vt:lpstr>Tekrar eden birden çok öz değer olduğu durum</vt:lpstr>
      <vt:lpstr>Tekrar eden birden çok öz değer olduğu durum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  <vt:lpstr>Tekrar eden birden çok öz değer olduğu durum için örnekler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209</cp:revision>
  <dcterms:created xsi:type="dcterms:W3CDTF">2018-09-26T10:51:27Z</dcterms:created>
  <dcterms:modified xsi:type="dcterms:W3CDTF">2018-10-25T16:06:40Z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