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86" r:id="rId4"/>
    <p:sldId id="287" r:id="rId5"/>
    <p:sldId id="288" r:id="rId6"/>
    <p:sldId id="289" r:id="rId7"/>
    <p:sldId id="292" r:id="rId8"/>
    <p:sldId id="291" r:id="rId9"/>
    <p:sldId id="290" r:id="rId10"/>
    <p:sldId id="293" r:id="rId11"/>
    <p:sldId id="294" r:id="rId12"/>
    <p:sldId id="285" r:id="rId13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911" autoAdjust="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8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FC8FC1-A1A8-42CB-96AC-83684F0DF578}" type="datetime1">
              <a:rPr lang="tr-TR" smtClean="0"/>
              <a:t>18.10.2018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653A-FB33-4975-A611-5D53C5C337D6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3" name="Dikdörtgen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4" name="Dikdörtgen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5" name="Dikdörtgen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6" name="Dikdörtgen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7" name="Dikdörtgen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0" name="Dikdörtgen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1" name="Dikdörtgen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8" name="Tarih Yer Tutucusu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E8609038-EC1C-40A6-91EB-4A3D73CE9547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3DEEBB-C631-4BE4-9EB9-151005B5892D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6B82DB-6D5C-486A-98D3-E008B7673553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610F96-FFD0-4BC1-86F0-D957A2A4B8C7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56EF26-BBDF-4885-BB66-53FDFCADA69E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84B813B-74D5-4B4F-94CB-6CD8395E9845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28" name="Alt 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6" name="Tarih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72EC71D-25AD-4A7C-AB6C-E63D5EDA9366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>
            <a:lvl1pPr>
              <a:defRPr/>
            </a:lvl1pPr>
          </a:lstStyle>
          <a:p>
            <a:fld id="{851036E3-487C-41B5-92E9-47E0F0B9591B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730CD3-31CA-47BB-8FC4-9AA93086A77D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0C5B609-EC73-4CF8-A564-D90D0E54FA36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5D7756-B745-4648-9348-5BA7D8FC560E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0" name="Dikdörtgen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1" name="Dikdörtgen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2" name="Dikdörtgen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5" name="Dikdörtgen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8" name="Dikdörtgen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9" name="Dikdörtgen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40" name="Dikdörtgen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lang="tr-TR" noProof="0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tr-TR" noProof="0" dirty="0" smtClean="0"/>
              <a:t>Asıl metin stillerini düzenle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14" name="Tarih Yer Tutucusu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A9E5AA4-4083-47B0-96D9-3464BE7D917D}" type="datetime1">
              <a:rPr lang="tr-TR" smtClean="0"/>
              <a:pPr/>
              <a:t>18.10.2018</a:t>
            </a:fld>
            <a:endParaRPr lang="tr-TR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Modern Kontrol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Veren kişi</a:t>
            </a:r>
          </a:p>
          <a:p>
            <a:pPr rtl="0"/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Nurdan Bilgin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tr-TR" dirty="0" smtClean="0"/>
                  <a:t>Örnek 1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</m:acc>
                      <m:r>
                        <a:rPr lang="tr-TR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̲"/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</m:acc>
                              </m:e>
                            </m:mr>
                          </m:m>
                          <m:d>
                            <m:dPr>
                              <m:begChr m:val="|"/>
                              <m:endChr m:val="|"/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𝑩</m:t>
                                        </m:r>
                                      </m:e>
                                    </m:acc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acc>
                                  <m:accPr>
                                    <m:chr m:val="̲"/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</m:acc>
                              </m:e>
                            </m:mr>
                          </m:m>
                          <m:d>
                            <m:dPr>
                              <m:begChr m:val="|"/>
                              <m:endChr m:val="|"/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  <m:acc>
                                  <m:accPr>
                                    <m:chr m:val="̲"/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⟹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𝑇𝑒𝑘𝑖𝑙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𝑖𝑙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tr-TR" i="1" dirty="0" smtClean="0"/>
              </a:p>
              <a:p>
                <a:pPr marL="109728" indent="0">
                  <a:buNone/>
                </a:pPr>
                <a:r>
                  <a:rPr lang="tr-TR" i="1" dirty="0" smtClean="0"/>
                  <a:t>Bu sistem </a:t>
                </a:r>
                <a:r>
                  <a:rPr lang="tr-TR" i="1" dirty="0" err="1" smtClean="0"/>
                  <a:t>tamamıyle</a:t>
                </a:r>
                <a:r>
                  <a:rPr lang="tr-TR" i="1" dirty="0" smtClean="0"/>
                  <a:t> kontrol edilebilir bir sistemdir.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tr-TR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𝑪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sup>
                                </m:sSup>
                              </m:e>
                            </m:mr>
                          </m:m>
                          <m:d>
                            <m:dPr>
                              <m:begChr m:val="|"/>
                              <m:endChr m:val="|"/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̲"/>
                                            <m:ctrlP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𝑨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̲"/>
                                            <m:ctrlP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𝑪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̲"/>
                                            <m:ctrlP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𝑨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𝑪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sup>
                                </m:sSup>
                              </m:e>
                            </m:mr>
                          </m:m>
                          <m:d>
                            <m:dPr>
                              <m:begChr m:val="|"/>
                              <m:endChr m:val="|"/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̲"/>
                                            <m:ctrlP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𝑨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sup>
                                    </m:s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𝑪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⟹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𝑇𝑒𝑘𝑖𝑙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𝑖𝑙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i="1" dirty="0"/>
                  <a:t>Bu sistem </a:t>
                </a:r>
                <a:r>
                  <a:rPr lang="tr-TR" i="1" dirty="0" err="1"/>
                  <a:t>tamamıyle</a:t>
                </a:r>
                <a:r>
                  <a:rPr lang="tr-TR" i="1" dirty="0"/>
                  <a:t> </a:t>
                </a:r>
                <a:r>
                  <a:rPr lang="tr-TR" i="1" dirty="0" smtClean="0"/>
                  <a:t>gözlenebilir bir </a:t>
                </a:r>
                <a:r>
                  <a:rPr lang="tr-TR" i="1" dirty="0"/>
                  <a:t>sistemdir.</a:t>
                </a:r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t="-98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20697" y="2249425"/>
                <a:ext cx="5761703" cy="4341875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tr-TR" dirty="0" smtClean="0"/>
                  <a:t>Örnek 2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𝑡𝑒𝑘𝑖𝑙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𝑖𝑙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𝑇𝑎𝑚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𝑘𝑜𝑛𝑡𝑟𝑜𝑙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𝑒𝑑𝑖𝑙𝑒𝑏𝑖𝑙𝑖𝑟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𝑡𝑒𝑘𝑖𝑙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ğ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𝑖𝑙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𝑇𝑎𝑚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𝑧𝑙𝑒𝑛𝑒𝑏𝑖𝑙𝑖𝑟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tr-TR" dirty="0"/>
              </a:p>
              <a:p>
                <a:r>
                  <a:rPr lang="tr-TR" dirty="0"/>
                  <a:t>Örnek </a:t>
                </a:r>
                <a:r>
                  <a:rPr lang="tr-TR" dirty="0" smtClean="0"/>
                  <a:t>3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𝑇𝑒𝑘𝑖𝑙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𝑇𝑎𝑚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𝐾𝑜𝑛𝑡𝑟𝑜𝑙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𝑒𝑑𝑖𝑙𝑒𝑚𝑒𝑧</m:t>
                      </m:r>
                    </m:oMath>
                  </m:oMathPara>
                </a14:m>
                <a:endParaRPr lang="tr-TR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𝑟𝑎𝑛𝑘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̲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𝑠𝑎𝑑𝑒𝑐𝑒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𝑏𝑖𝑟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𝑑𝑢𝑟𝑢𝑚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𝑘𝑒𝑛𝑖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𝑘𝑜𝑛𝑡𝑟𝑜𝑙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𝑒𝑑𝑖𝑙𝑒𝑏𝑖𝑙𝑖𝑟𝑑𝑖𝑟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𝑡𝑒𝑘𝑖𝑙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𝑇𝑎𝑚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𝑧𝑙𝑒𝑛𝑒𝑚𝑒𝑧</m:t>
                      </m:r>
                    </m:oMath>
                  </m:oMathPara>
                </a14:m>
                <a:endParaRPr lang="tr-TR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̲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𝑠𝑎𝑑𝑒𝑐𝑒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𝑏𝑖𝑟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𝑑𝑢𝑟𝑢𝑚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ğ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𝑘𝑒𝑛𝑖</m:t>
                    </m:r>
                  </m:oMath>
                </a14:m>
                <a:r>
                  <a:rPr lang="tr-TR" dirty="0" smtClean="0"/>
                  <a:t> gözlenebilir.</a:t>
                </a: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20697" y="2249425"/>
                <a:ext cx="5761703" cy="4341875"/>
              </a:xfrm>
              <a:blipFill rotWithShape="0">
                <a:blip r:embed="rId3"/>
                <a:stretch>
                  <a:fillRect t="-98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49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455F51"/>
                </a:solidFill>
              </a:rPr>
              <a:t>Kontrol edilebilirliği ve </a:t>
            </a:r>
            <a:r>
              <a:rPr lang="tr-TR" sz="2800" dirty="0" err="1">
                <a:solidFill>
                  <a:srgbClr val="455F51"/>
                </a:solidFill>
              </a:rPr>
              <a:t>Gözlenebilirliği</a:t>
            </a:r>
            <a:r>
              <a:rPr lang="tr-TR" sz="2800" dirty="0">
                <a:solidFill>
                  <a:srgbClr val="455F51"/>
                </a:solidFill>
              </a:rPr>
              <a:t> test etmek için Uygun Yollar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Teorem: n. </a:t>
                </a:r>
                <a:r>
                  <a:rPr lang="tr-TR" dirty="0" smtClean="0"/>
                  <a:t>dereceden </a:t>
                </a:r>
                <a:r>
                  <a:rPr lang="tr-TR" dirty="0"/>
                  <a:t>çok girişli çok çıkışlı bir sistem durum uzay formunda aşağıdaki gibi ifade edilir.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̲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r>
                  <a:rPr lang="tr-TR" dirty="0"/>
                  <a:t>i.) </a:t>
                </a:r>
                <a:r>
                  <a:rPr lang="tr-TR" dirty="0" smtClean="0"/>
                  <a:t>Ancak ve ancak giriş matrisi B’nin hiç sıfırlardan oluşan </a:t>
                </a:r>
                <a:r>
                  <a:rPr lang="tr-TR" smtClean="0"/>
                  <a:t>bir </a:t>
                </a:r>
                <a:r>
                  <a:rPr lang="tr-TR" smtClean="0"/>
                  <a:t>satırı </a:t>
                </a:r>
                <a:r>
                  <a:rPr lang="tr-TR" dirty="0" smtClean="0"/>
                  <a:t>yoksa </a:t>
                </a:r>
                <a:r>
                  <a:rPr lang="tr-TR" b="1" dirty="0" smtClean="0"/>
                  <a:t>tüm </a:t>
                </a:r>
                <a:r>
                  <a:rPr lang="tr-TR" b="1" dirty="0"/>
                  <a:t>durum değişkenleri kontrol </a:t>
                </a:r>
                <a:r>
                  <a:rPr lang="tr-TR" b="1" dirty="0" smtClean="0"/>
                  <a:t>edilebilirdir.</a:t>
                </a:r>
              </a:p>
              <a:p>
                <a:pPr marL="109728" indent="0">
                  <a:buNone/>
                </a:pPr>
                <a:r>
                  <a:rPr lang="tr-TR" dirty="0" smtClean="0"/>
                  <a:t>ii.) Ancak ve ancak çıkış matrisi </a:t>
                </a:r>
                <a:r>
                  <a:rPr lang="tr-TR" dirty="0" err="1" smtClean="0"/>
                  <a:t>C’nın</a:t>
                </a:r>
                <a:r>
                  <a:rPr lang="tr-TR" dirty="0" smtClean="0"/>
                  <a:t> sütunlarından hiç biri sadece sıfırlardan oluşmuyorsa </a:t>
                </a:r>
                <a:r>
                  <a:rPr lang="tr-TR" b="1" dirty="0"/>
                  <a:t>tüm durum değişkenleri </a:t>
                </a:r>
                <a:r>
                  <a:rPr lang="tr-TR" b="1" dirty="0" smtClean="0"/>
                  <a:t>gözlenebilirdir.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Örnek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tr-TR" b="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97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Özet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derste durum değişkeni formundan transfer fonksiyona dönüşümü</a:t>
            </a:r>
            <a:endParaRPr lang="tr-TR" dirty="0"/>
          </a:p>
          <a:p>
            <a:r>
              <a:rPr lang="tr-TR" dirty="0" smtClean="0"/>
              <a:t>Kontrol edilebilirlik ve </a:t>
            </a:r>
            <a:r>
              <a:rPr lang="tr-TR" dirty="0" err="1" smtClean="0"/>
              <a:t>gözlenebilirlik</a:t>
            </a:r>
            <a:r>
              <a:rPr lang="tr-TR" dirty="0" smtClean="0"/>
              <a:t> </a:t>
            </a:r>
            <a:r>
              <a:rPr lang="tr-TR" smtClean="0"/>
              <a:t>teoremlerini inceledik.</a:t>
            </a:r>
            <a:endParaRPr lang="tr-TR" dirty="0"/>
          </a:p>
          <a:p>
            <a:pPr marL="10972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183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DURUM UZAYI FORMUNDA VERİLEN 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SİSTEMLERİN TRANSFER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FONKSİYONU OLARAK GÖSTERİMİ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tr-TR" dirty="0" smtClean="0"/>
                  <a:t>Çok girişli çok çıkışlı sistemlerde tek bir transfer fonksiyonu yerine transfer fonksiyonları matrisi elde ediyorduk. Şöyle ki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𝑚𝑟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r>
                  <a:rPr lang="tr-TR" dirty="0" smtClean="0"/>
                  <a:t>Bu matris her bir çıkışın her bir girişle olan ilişkisini tutan </a:t>
                </a:r>
                <a:r>
                  <a:rPr lang="tr-TR" dirty="0" err="1" smtClean="0"/>
                  <a:t>matrisdir</a:t>
                </a:r>
                <a:r>
                  <a:rPr lang="tr-TR" dirty="0" smtClean="0"/>
                  <a:t>.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" t="-1268" r="-13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13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Çözücü </a:t>
            </a:r>
            <a:r>
              <a:rPr lang="tr-TR" dirty="0" smtClean="0"/>
              <a:t>Matris (</a:t>
            </a:r>
            <a:r>
              <a:rPr lang="tr-TR" dirty="0" err="1" smtClean="0"/>
              <a:t>resolvent</a:t>
            </a:r>
            <a:r>
              <a:rPr lang="tr-TR" dirty="0" smtClean="0"/>
              <a:t> </a:t>
            </a:r>
            <a:r>
              <a:rPr lang="tr-TR" dirty="0" err="1"/>
              <a:t>matrix</a:t>
            </a:r>
            <a:r>
              <a:rPr lang="tr-TR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bar>
                                  <m:bar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</m:acc>
                                  </m:e>
                                </m:ba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ar>
                                  <m:bar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ba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ar>
                                  <m:bar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bar>
                              </m:e>
                            </m:mr>
                            <m:mr>
                              <m:e>
                                <m:bar>
                                  <m:bar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ar>
                                  <m:bar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a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ba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bar>
                                  <m:bar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ba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→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Durum uzayı formundan transfer fonksiyonuna geçmek istenirse</a:t>
                </a:r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bar>
                              <m:bar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ba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)=</m:t>
                            </m:r>
                            <m:bar>
                              <m:bar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ba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bar>
                              <m:bar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ba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)+</m:t>
                            </m:r>
                            <m:bar>
                              <m:bar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ba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bar>
                              <m:bar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</m:ba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bar>
                              <m:bar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ba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)=</m:t>
                            </m:r>
                            <m:bar>
                              <m:bar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ba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bar>
                              <m:bar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ba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)+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bar>
                              <m:bar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</m:ba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</m:m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Durum uzay formundaki tüm terimlerin </a:t>
                </a:r>
                <a:r>
                  <a:rPr lang="tr-TR" dirty="0" err="1" smtClean="0"/>
                  <a:t>Laplace’ını</a:t>
                </a:r>
                <a:r>
                  <a:rPr lang="tr-TR" dirty="0" smtClean="0"/>
                  <a:t> alırız ve düzenleriz.</a:t>
                </a:r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ba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acc>
                            <m:accPr>
                              <m:chr m:val="̲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̲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 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ba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acc>
                                <m:accPr>
                                  <m:chr m:val="̲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acc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𝐵𝑈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U(s)’e bağlı olarak elde ettiğimiz X(s)’i çıkış denkleminde yerine yazarsak</a:t>
                </a: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b="-224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acc>
                                <m:accPr>
                                  <m:chr m:val="̲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acc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̲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𝐵𝑈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𝐷𝑈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tr-TR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r>
                  <a:rPr lang="tr-TR" dirty="0" smtClean="0">
                    <a:latin typeface="Cambria Math" panose="02040503050406030204" pitchFamily="18" charset="0"/>
                  </a:rPr>
                  <a:t>U(s) parantezine alıp düzenlediğimizde, girişle çıkış arasındaki ilişkiyi aşağıdaki gibi buluruz.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̲"/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</m:acc>
                                  <m:sSup>
                                    <m:sSup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tr-T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tr-TR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  <m:acc>
                                            <m:accPr>
                                              <m:chr m:val="̲"/>
                                              <m:ctrlP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  <m:t>𝐼</m:t>
                                              </m:r>
                                            </m:e>
                                          </m:acc>
                                          <m:r>
                                            <a:rPr lang="tr-TR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tr-TR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acc>
                                    <m:accPr>
                                      <m:chr m:val="̲"/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acc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acc>
                                    <m:accPr>
                                      <m:chr m:val="̲"/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</m:acc>
                                </m:e>
                              </m:d>
                            </m:e>
                          </m:groupChr>
                        </m:e>
                        <m:lim>
                          <m:acc>
                            <m:accPr>
                              <m:chr m:val="̲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acc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)</m:t>
                          </m:r>
                        </m:lim>
                      </m:limLow>
                      <m:r>
                        <a:rPr lang="tr-TR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acc>
                                <m:accPr>
                                  <m:chr m:val="̲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acc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Bu transfer fonksiyonu matrisi ifadesindeki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acc>
                              <m:accPr>
                                <m:chr m:val="̲"/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acc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̲"/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tr-TR" dirty="0" smtClean="0"/>
                  <a:t> terimine çözücü (</a:t>
                </a:r>
                <a:r>
                  <a:rPr lang="tr-TR" dirty="0" err="1" smtClean="0"/>
                  <a:t>resolvent</a:t>
                </a:r>
                <a:r>
                  <a:rPr lang="tr-TR" dirty="0" smtClean="0"/>
                  <a:t>) matrisi denir ve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tr-TR" b="0" dirty="0" smtClean="0"/>
                  <a:t> ile gösterilir.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Tek girişli tek çıkışlı (SISO) Sistemler için: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̲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şeklinde bulunur.</a:t>
                </a: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r="-13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119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tr-TR" dirty="0" smtClean="0"/>
                  <a:t>Örnek 1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⟹</m:t>
                      </m:r>
                      <m:acc>
                        <m:accPr>
                          <m:chr m:val="̇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⟹</m:t>
                      </m:r>
                      <m:acc>
                        <m:accPr>
                          <m:chr m:val="̈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b="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−2</m:t>
                      </m:r>
                      <m:acc>
                        <m:accPr>
                          <m:chr m:val="̇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tr-TR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acc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>
                          <a:latin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acc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Y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tr-TR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Y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tr-TR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U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tr-TR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</m:d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tr-TR" dirty="0" smtClean="0"/>
                  <a:t>Örnek 2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lang="tr-T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e>
                                              <m: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  <m:e>
                                              <m: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</m:e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lang="tr-T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  <m:e>
                                              <m: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  <m:e>
                                              <m:r>
                                                <a:rPr lang="tr-TR" i="1">
                                                  <a:latin typeface="Cambria Math" panose="02040503050406030204" pitchFamily="18" charset="0"/>
                                                </a:rPr>
                                                <m:t>−2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i="1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80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Örnek 3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 smtClean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tr-TR" dirty="0" smtClean="0"/>
                  <a:t>Örnek 4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74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Örnek 5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tr-TR" dirty="0" smtClean="0"/>
                  <a:t>Örnek 6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35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</a:t>
            </a:r>
            <a:r>
              <a:rPr lang="tr-TR" dirty="0"/>
              <a:t>E</a:t>
            </a:r>
            <a:r>
              <a:rPr lang="tr-TR" dirty="0" smtClean="0"/>
              <a:t>dilebilirlik, </a:t>
            </a:r>
            <a:r>
              <a:rPr lang="tr-TR" dirty="0" err="1" smtClean="0"/>
              <a:t>Gözlenebilirlik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Kontrol Edilebilirlik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İçerik Yer Tutucusu 6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r>
                  <a:rPr lang="tr-TR" dirty="0" smtClean="0"/>
                  <a:t>Belirli bir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tr-TR" dirty="0" smtClean="0"/>
                  <a:t> zaman aralığında, belirli bir sistem uygun bir kontrolcü uygulanarak ilk durumundan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 smtClean="0"/>
                  <a:t> arzu edilen son duruma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 smtClean="0"/>
                  <a:t>’a getirilebiliyorsa böyle bir sistem kontrol edilebilirdir.</a:t>
                </a:r>
                <a:endParaRPr lang="tr-TR" dirty="0"/>
              </a:p>
            </p:txBody>
          </p:sp>
        </mc:Choice>
        <mc:Fallback xmlns="">
          <p:sp>
            <p:nvSpPr>
              <p:cNvPr id="7" name="İçerik Yer Tutucus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0">
                <a:blip r:embed="rId2"/>
                <a:stretch>
                  <a:fillRect t="-62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etin Yer Tutucusu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err="1" smtClean="0"/>
              <a:t>Gözlenebilirlik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İçerik Yer Tutucusu 8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tr-TR" dirty="0"/>
                  <a:t>Belirli bir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tr-TR" dirty="0"/>
                  <a:t> zaman aralığında, </a:t>
                </a:r>
                <a:r>
                  <a:rPr lang="tr-TR" dirty="0" smtClean="0"/>
                  <a:t>eğer sistemin bütün ilk durum değişkenleri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 çıkışın ölçülmesi ile tam olarak belirlenebiliyorsa sistem gözlenebilirdir.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9" name="İçerik Yer Tutucusu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0">
                <a:blip r:embed="rId3"/>
                <a:stretch>
                  <a:fillRect t="-62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61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455F51"/>
                </a:solidFill>
              </a:rPr>
              <a:t>Kontrol Edilebilirlik, </a:t>
            </a:r>
            <a:r>
              <a:rPr lang="tr-TR" dirty="0" err="1">
                <a:solidFill>
                  <a:srgbClr val="455F51"/>
                </a:solidFill>
              </a:rPr>
              <a:t>Gözlenebilirlik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932903" y="2249425"/>
                <a:ext cx="7649497" cy="4341875"/>
              </a:xfrm>
            </p:spPr>
            <p:txBody>
              <a:bodyPr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𝐾𝑜𝑛𝑡𝑟𝑜𝑙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𝐸𝑑𝑖𝑙𝑒𝑏𝑖𝑙𝑖𝑟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𝑎𝑚𝑎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ö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𝑧𝑙𝑒𝑛𝑒𝑚𝑒𝑧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𝐾𝑜𝑛𝑡𝑟𝑜𝑙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𝐸𝑑𝑖𝑙𝑒𝑏𝑖𝑙𝑖𝑟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𝑣𝑒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ö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𝑧𝑙𝑒𝑛𝑒𝑏𝑖𝑙𝑖𝑟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𝐾𝑜𝑛𝑡𝑟𝑜𝑙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𝐸𝑑𝑖𝑙𝑒𝑚𝑒𝑧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𝑣𝑒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ö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𝑧𝑙𝑒𝑛𝑒𝑚𝑒𝑧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𝐾𝑜𝑛𝑡𝑟𝑜𝑙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𝐸𝑑𝑖𝑙𝑒𝑚𝑒𝑧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𝐴𝑚𝑎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ö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𝑧𝑙𝑒𝑛𝑒𝑏𝑖𝑙𝑖𝑟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34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44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acc>
                                <m:accPr>
                                  <m:chr m:val="̲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acc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acc>
                                <m:accPr>
                                  <m:chr m:val="̲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acc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932903" y="2249425"/>
                <a:ext cx="7649497" cy="434187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Düz Ok Bağlayıcısı 5"/>
          <p:cNvCxnSpPr/>
          <p:nvPr/>
        </p:nvCxnSpPr>
        <p:spPr>
          <a:xfrm flipV="1">
            <a:off x="900000" y="3240000"/>
            <a:ext cx="1080000" cy="0"/>
          </a:xfrm>
          <a:prstGeom prst="straightConnector1">
            <a:avLst/>
          </a:prstGeom>
          <a:ln w="28575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/>
              <p:cNvSpPr/>
              <p:nvPr/>
            </p:nvSpPr>
            <p:spPr>
              <a:xfrm>
                <a:off x="1980000" y="3060000"/>
                <a:ext cx="360000" cy="36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000" y="3060000"/>
                <a:ext cx="360000" cy="360000"/>
              </a:xfrm>
              <a:prstGeom prst="rect">
                <a:avLst/>
              </a:prstGeom>
              <a:blipFill rotWithShape="0">
                <a:blip r:embed="rId3"/>
                <a:stretch>
                  <a:fillRect l="-24194" r="-1613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1980000" y="3780000"/>
                <a:ext cx="360000" cy="36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𝑈𝑂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000" y="3780000"/>
                <a:ext cx="360000" cy="360000"/>
              </a:xfrm>
              <a:prstGeom prst="rect">
                <a:avLst/>
              </a:prstGeom>
              <a:blipFill rotWithShape="0">
                <a:blip r:embed="rId4"/>
                <a:stretch>
                  <a:fillRect l="-27419" r="-3226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/>
              <p:cNvSpPr/>
              <p:nvPr/>
            </p:nvSpPr>
            <p:spPr>
              <a:xfrm>
                <a:off x="1980000" y="4500000"/>
                <a:ext cx="360000" cy="36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𝐶𝑈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9" name="Dikdörtgen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000" y="4500000"/>
                <a:ext cx="360000" cy="360000"/>
              </a:xfrm>
              <a:prstGeom prst="rect">
                <a:avLst/>
              </a:prstGeom>
              <a:blipFill rotWithShape="0">
                <a:blip r:embed="rId5"/>
                <a:stretch>
                  <a:fillRect l="-25806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Dikdörtgen 9"/>
              <p:cNvSpPr/>
              <p:nvPr/>
            </p:nvSpPr>
            <p:spPr>
              <a:xfrm>
                <a:off x="1980000" y="5220000"/>
                <a:ext cx="360000" cy="36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𝑈𝑈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0" name="Dikdörtgen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000" y="5220000"/>
                <a:ext cx="360000" cy="360000"/>
              </a:xfrm>
              <a:prstGeom prst="rect">
                <a:avLst/>
              </a:prstGeom>
              <a:blipFill rotWithShape="0">
                <a:blip r:embed="rId6"/>
                <a:stretch>
                  <a:fillRect l="-27419" r="-3226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Düz Ok Bağlayıcısı 11"/>
          <p:cNvCxnSpPr>
            <a:stCxn id="7" idx="3"/>
          </p:cNvCxnSpPr>
          <p:nvPr/>
        </p:nvCxnSpPr>
        <p:spPr>
          <a:xfrm>
            <a:off x="2340000" y="3240000"/>
            <a:ext cx="1080000" cy="0"/>
          </a:xfrm>
          <a:prstGeom prst="straightConnector1">
            <a:avLst/>
          </a:prstGeom>
          <a:ln w="31750" cmpd="dbl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Dirsek Bağlayıcısı 13"/>
          <p:cNvCxnSpPr>
            <a:endCxn id="8" idx="3"/>
          </p:cNvCxnSpPr>
          <p:nvPr/>
        </p:nvCxnSpPr>
        <p:spPr>
          <a:xfrm rot="5400000">
            <a:off x="2334000" y="3246000"/>
            <a:ext cx="720000" cy="708000"/>
          </a:xfrm>
          <a:prstGeom prst="bentConnector2">
            <a:avLst/>
          </a:prstGeom>
          <a:ln w="31750" cmpd="dbl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Dirsek Bağlayıcısı 15"/>
          <p:cNvCxnSpPr>
            <a:endCxn id="9" idx="1"/>
          </p:cNvCxnSpPr>
          <p:nvPr/>
        </p:nvCxnSpPr>
        <p:spPr>
          <a:xfrm rot="16200000" flipH="1">
            <a:off x="963174" y="3663174"/>
            <a:ext cx="1440000" cy="593652"/>
          </a:xfrm>
          <a:prstGeom prst="bentConnector2">
            <a:avLst/>
          </a:prstGeom>
          <a:ln w="31750" cmpd="dbl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irsek Bağlayıcısı 17"/>
          <p:cNvCxnSpPr>
            <a:stCxn id="10" idx="3"/>
            <a:endCxn id="8" idx="1"/>
          </p:cNvCxnSpPr>
          <p:nvPr/>
        </p:nvCxnSpPr>
        <p:spPr>
          <a:xfrm flipH="1" flipV="1">
            <a:off x="1980000" y="3960000"/>
            <a:ext cx="360000" cy="1440000"/>
          </a:xfrm>
          <a:prstGeom prst="bentConnector5">
            <a:avLst>
              <a:gd name="adj1" fmla="val -63500"/>
              <a:gd name="adj2" fmla="val -29204"/>
              <a:gd name="adj3" fmla="val 3683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irsek Bağlayıcısı 21"/>
          <p:cNvCxnSpPr>
            <a:stCxn id="9" idx="2"/>
            <a:endCxn id="10" idx="1"/>
          </p:cNvCxnSpPr>
          <p:nvPr/>
        </p:nvCxnSpPr>
        <p:spPr>
          <a:xfrm rot="5400000">
            <a:off x="1800000" y="5040000"/>
            <a:ext cx="540000" cy="180000"/>
          </a:xfrm>
          <a:prstGeom prst="bentConnector4">
            <a:avLst>
              <a:gd name="adj1" fmla="val 33333"/>
              <a:gd name="adj2" fmla="val 227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irsek Bağlayıcısı 27"/>
          <p:cNvCxnSpPr>
            <a:stCxn id="9" idx="0"/>
            <a:endCxn id="8" idx="2"/>
          </p:cNvCxnSpPr>
          <p:nvPr/>
        </p:nvCxnSpPr>
        <p:spPr>
          <a:xfrm rot="5400000" flipH="1" flipV="1">
            <a:off x="1980000" y="4320000"/>
            <a:ext cx="360000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irsek Bağlayıcısı 30"/>
          <p:cNvCxnSpPr>
            <a:stCxn id="9" idx="3"/>
            <a:endCxn id="7" idx="0"/>
          </p:cNvCxnSpPr>
          <p:nvPr/>
        </p:nvCxnSpPr>
        <p:spPr>
          <a:xfrm flipH="1" flipV="1">
            <a:off x="2160000" y="3060000"/>
            <a:ext cx="180000" cy="1620000"/>
          </a:xfrm>
          <a:prstGeom prst="bentConnector4">
            <a:avLst>
              <a:gd name="adj1" fmla="val -127000"/>
              <a:gd name="adj2" fmla="val 1141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irsek Bağlayıcısı 32"/>
          <p:cNvCxnSpPr>
            <a:stCxn id="7" idx="2"/>
            <a:endCxn id="8" idx="0"/>
          </p:cNvCxnSpPr>
          <p:nvPr/>
        </p:nvCxnSpPr>
        <p:spPr>
          <a:xfrm rot="5400000">
            <a:off x="1980000" y="3600000"/>
            <a:ext cx="360000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>
            <a:off x="1199535" y="6248470"/>
            <a:ext cx="4836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etin kutusu 35"/>
          <p:cNvSpPr txBox="1"/>
          <p:nvPr/>
        </p:nvSpPr>
        <p:spPr>
          <a:xfrm>
            <a:off x="1683174" y="5944969"/>
            <a:ext cx="2487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Yeşil renkli bağlantılar sonucu değiştirmez.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507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Kontrol edilebilirliği ve </a:t>
            </a:r>
            <a:r>
              <a:rPr lang="tr-TR" sz="2800" dirty="0" err="1" smtClean="0"/>
              <a:t>Gözlenebilirliği</a:t>
            </a:r>
            <a:r>
              <a:rPr lang="tr-TR" sz="2800" dirty="0" smtClean="0"/>
              <a:t> test etmek için Uygun Yollar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Teorem: n. Dereceden çok girişli çok çıkışlı bir sistem durum uzay formunda aşağıdaki gibi ifade edilir.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̲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acc>
                        <m:accPr>
                          <m:chr m:val="̲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i.) </a:t>
                </a:r>
                <a:r>
                  <a:rPr lang="tr-TR" b="1" dirty="0" smtClean="0"/>
                  <a:t>Tüm durum değişkenleri kontrol edilebilir</a:t>
                </a:r>
                <a:r>
                  <a:rPr lang="tr-TR" dirty="0" smtClean="0"/>
                  <a:t> ise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𝑛𝑥𝑛𝑟</m:t>
                    </m:r>
                  </m:oMath>
                </a14:m>
                <a:r>
                  <a:rPr lang="tr-TR" dirty="0" smtClean="0"/>
                  <a:t> boyutlu birleşik kontrol edilebilirlik matrisi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tr-TR" dirty="0" err="1" smtClean="0"/>
                  <a:t>’in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rankı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tr-TR" dirty="0" smtClean="0"/>
                  <a:t>’e eşittir.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tr-TR" dirty="0" err="1" smtClean="0"/>
                  <a:t>’in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rankı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tr-TR" dirty="0" smtClean="0"/>
                  <a:t>’den küçükse,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tr-TR" dirty="0" smtClean="0"/>
                  <a:t>’in </a:t>
                </a:r>
                <a:r>
                  <a:rPr lang="tr-TR" dirty="0" err="1" smtClean="0"/>
                  <a:t>rankı</a:t>
                </a:r>
                <a:r>
                  <a:rPr lang="tr-TR" dirty="0" smtClean="0"/>
                  <a:t> kadar durum değişkeni kontrol edilebilirdir.</a:t>
                </a:r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r>
                  <a:rPr lang="tr-TR" b="1" dirty="0" smtClean="0">
                    <a:solidFill>
                      <a:srgbClr val="C00000"/>
                    </a:solidFill>
                  </a:rPr>
                  <a:t>Kontrol Edilebilirlik Matrisi: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̲"/>
                          <m:ctrlPr>
                            <a:rPr lang="tr-TR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</m:acc>
                      <m:r>
                        <a:rPr lang="tr-TR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̲"/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</m:acc>
                              </m:e>
                            </m:mr>
                          </m:m>
                          <m:d>
                            <m:dPr>
                              <m:begChr m:val="|"/>
                              <m:endChr m:val="|"/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𝑩</m:t>
                                        </m:r>
                                      </m:e>
                                    </m:acc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acc>
                                  <m:accPr>
                                    <m:chr m:val="̲"/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</m:acc>
                              </m:e>
                            </m:mr>
                          </m:m>
                          <m:d>
                            <m:dPr>
                              <m:begChr m:val="|"/>
                              <m:endChr m:val="|"/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  <m:acc>
                                  <m:accPr>
                                    <m:chr m:val="̲"/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b="1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tr-TR" dirty="0" smtClean="0"/>
                  <a:t>ii.) </a:t>
                </a:r>
                <a:r>
                  <a:rPr lang="tr-TR" b="1" dirty="0"/>
                  <a:t>Tüm durum değişkenleri </a:t>
                </a:r>
                <a:r>
                  <a:rPr lang="tr-TR" b="1" dirty="0" smtClean="0"/>
                  <a:t>gözlenebilir</a:t>
                </a:r>
                <a:r>
                  <a:rPr lang="tr-TR" dirty="0" smtClean="0"/>
                  <a:t> </a:t>
                </a:r>
                <a:r>
                  <a:rPr lang="tr-TR" dirty="0"/>
                  <a:t>ise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𝑛𝑥𝑛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tr-TR" dirty="0"/>
                  <a:t> boyutlu birleşik </a:t>
                </a:r>
                <a:r>
                  <a:rPr lang="tr-TR" dirty="0" err="1" smtClean="0"/>
                  <a:t>gözlenebilirlik</a:t>
                </a:r>
                <a:r>
                  <a:rPr lang="tr-TR" dirty="0" smtClean="0"/>
                  <a:t> matrisi 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tr-TR" dirty="0" err="1"/>
                  <a:t>’in</a:t>
                </a:r>
                <a:r>
                  <a:rPr lang="tr-TR" dirty="0"/>
                  <a:t> </a:t>
                </a:r>
                <a:r>
                  <a:rPr lang="tr-TR" dirty="0" err="1"/>
                  <a:t>rankı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tr-TR" dirty="0"/>
                  <a:t>’e eşittir. 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tr-TR" dirty="0" err="1"/>
                  <a:t>’in</a:t>
                </a:r>
                <a:r>
                  <a:rPr lang="tr-TR" dirty="0"/>
                  <a:t> </a:t>
                </a:r>
                <a:r>
                  <a:rPr lang="tr-TR" dirty="0" err="1"/>
                  <a:t>rankı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tr-TR" dirty="0"/>
                  <a:t>’den küçükse, 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tr-TR" dirty="0"/>
                  <a:t>’in </a:t>
                </a:r>
                <a:r>
                  <a:rPr lang="tr-TR" dirty="0" err="1"/>
                  <a:t>rankı</a:t>
                </a:r>
                <a:r>
                  <a:rPr lang="tr-TR" dirty="0"/>
                  <a:t> kadar durum değişkeni </a:t>
                </a:r>
                <a:r>
                  <a:rPr lang="tr-TR" dirty="0" smtClean="0"/>
                  <a:t>gözlenebilirdir.</a:t>
                </a:r>
              </a:p>
              <a:p>
                <a:pPr marL="109728" indent="0">
                  <a:buNone/>
                </a:pPr>
                <a:r>
                  <a:rPr lang="tr-TR" b="1" dirty="0" err="1" smtClean="0">
                    <a:solidFill>
                      <a:srgbClr val="C00000"/>
                    </a:solidFill>
                  </a:rPr>
                  <a:t>Gözlenebilir</a:t>
                </a:r>
                <a:r>
                  <a:rPr lang="tr-TR" b="1" dirty="0" err="1" smtClean="0">
                    <a:solidFill>
                      <a:srgbClr val="C00000"/>
                    </a:solidFill>
                  </a:rPr>
                  <a:t>lik</a:t>
                </a:r>
                <a:r>
                  <a:rPr lang="tr-TR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tr-TR" b="1" dirty="0">
                    <a:solidFill>
                      <a:srgbClr val="C00000"/>
                    </a:solidFill>
                  </a:rPr>
                  <a:t>Matrisi: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tr-TR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𝑪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sup>
                                </m:sSup>
                              </m:e>
                            </m:mr>
                          </m:m>
                          <m:d>
                            <m:dPr>
                              <m:begChr m:val="|"/>
                              <m:endChr m:val="|"/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̲"/>
                                            <m:ctrlP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𝑨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̲"/>
                                            <m:ctrlP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𝑪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̲"/>
                                            <m:ctrlP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𝑨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𝑪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sup>
                                </m:sSup>
                              </m:e>
                            </m:mr>
                          </m:m>
                          <m:d>
                            <m:dPr>
                              <m:begChr m:val="|"/>
                              <m:endChr m:val="|"/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tr-TR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acc>
                                          <m:accPr>
                                            <m:chr m:val="̲"/>
                                            <m:ctrlP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tr-TR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𝑨</m:t>
                                            </m:r>
                                          </m:e>
                                        </m:acc>
                                      </m:e>
                                      <m:sup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sup>
                                    </m:s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̲"/>
                                        <m:ctrlP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𝑪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tr-TR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b="1" i="1" dirty="0">
                  <a:solidFill>
                    <a:srgbClr val="002060"/>
                  </a:solidFill>
                </a:endParaRPr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r>
                  <a:rPr lang="tr-TR" dirty="0" smtClean="0"/>
                  <a:t>Eğer r=1 ise </a:t>
                </a:r>
                <a:r>
                  <a:rPr lang="tr-TR" dirty="0" err="1" smtClean="0"/>
                  <a:t>M’in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rankı</a:t>
                </a:r>
                <a:r>
                  <a:rPr lang="tr-TR" dirty="0" smtClean="0"/>
                  <a:t> yerine, </a:t>
                </a:r>
                <a:r>
                  <a:rPr lang="tr-TR" dirty="0" err="1" smtClean="0"/>
                  <a:t>singular</a:t>
                </a:r>
                <a:r>
                  <a:rPr lang="tr-TR" dirty="0" smtClean="0"/>
                  <a:t> olup olmama durumuna göre kontrol edilebilirli</a:t>
                </a:r>
                <a:r>
                  <a:rPr lang="tr-TR" dirty="0"/>
                  <a:t>k</a:t>
                </a:r>
                <a:r>
                  <a:rPr lang="tr-TR" dirty="0" smtClean="0"/>
                  <a:t> </a:t>
                </a:r>
                <a:r>
                  <a:rPr lang="tr-TR" dirty="0"/>
                  <a:t>ve </a:t>
                </a:r>
                <a:r>
                  <a:rPr lang="tr-TR" dirty="0" err="1" smtClean="0"/>
                  <a:t>gözlenebilirlik</a:t>
                </a:r>
                <a:r>
                  <a:rPr lang="tr-TR" dirty="0" smtClean="0"/>
                  <a:t> belirlenebilir. </a:t>
                </a: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t="-702" r="-34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71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ğitim sunusu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5310_TF03460604" id="{B907DBB3-4E67-4415-ADAE-0DCAA6E8B6F3}" vid="{1830F63D-7166-45C8-9B0B-CAE90AE85AA8}"/>
    </a:ext>
  </a:extLst>
</a:theme>
</file>

<file path=ppt/theme/theme2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Eğitim sunusu</Template>
  <TotalTime>1991</TotalTime>
  <Words>200</Words>
  <Application>Microsoft Office PowerPoint</Application>
  <PresentationFormat>Geniş ekran</PresentationFormat>
  <Paragraphs>130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Cambria Math</vt:lpstr>
      <vt:lpstr>Georgia</vt:lpstr>
      <vt:lpstr>Wingdings 2</vt:lpstr>
      <vt:lpstr>Eğitim sunusu</vt:lpstr>
      <vt:lpstr>Modern Kontrol</vt:lpstr>
      <vt:lpstr>DURUM UZAYI FORMUNDA VERİLEN SİSTEMLERİN TRANSFER FONKSİYONU OLARAK GÖSTERİMİ </vt:lpstr>
      <vt:lpstr>Çözücü Matris (resolvent matrix)</vt:lpstr>
      <vt:lpstr>Örnekler</vt:lpstr>
      <vt:lpstr>Örnekler</vt:lpstr>
      <vt:lpstr>Örnekler</vt:lpstr>
      <vt:lpstr>Kontrol Edilebilirlik, Gözlenebilirlik</vt:lpstr>
      <vt:lpstr>Kontrol Edilebilirlik, Gözlenebilirlik</vt:lpstr>
      <vt:lpstr>Kontrol edilebilirliği ve Gözlenebilirliği test etmek için Uygun Yollar</vt:lpstr>
      <vt:lpstr>Örnekler</vt:lpstr>
      <vt:lpstr>Kontrol edilebilirliği ve Gözlenebilirliği test etmek için Uygun Yollar</vt:lpstr>
      <vt:lpstr>Özet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Kontrol</dc:title>
  <dc:creator>Nurdan Bilgin</dc:creator>
  <cp:lastModifiedBy>Nurdan Bilgin</cp:lastModifiedBy>
  <cp:revision>157</cp:revision>
  <dcterms:created xsi:type="dcterms:W3CDTF">2018-09-26T10:51:27Z</dcterms:created>
  <dcterms:modified xsi:type="dcterms:W3CDTF">2018-10-18T15:57:01Z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