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86" r:id="rId9"/>
    <p:sldId id="266" r:id="rId10"/>
    <p:sldId id="287" r:id="rId11"/>
    <p:sldId id="267" r:id="rId12"/>
    <p:sldId id="268" r:id="rId13"/>
    <p:sldId id="269" r:id="rId14"/>
    <p:sldId id="270" r:id="rId15"/>
    <p:sldId id="289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0" r:id="rId24"/>
    <p:sldId id="281" r:id="rId25"/>
    <p:sldId id="279" r:id="rId26"/>
    <p:sldId id="282" r:id="rId27"/>
    <p:sldId id="276" r:id="rId28"/>
    <p:sldId id="283" r:id="rId29"/>
    <p:sldId id="284" r:id="rId30"/>
    <p:sldId id="285" r:id="rId31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9911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28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FC8FC1-A1A8-42CB-96AC-83684F0DF578}" type="datetime1">
              <a:rPr lang="tr-TR" smtClean="0"/>
              <a:t>16.10.2018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0653A-FB33-4975-A611-5D53C5C337D6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 smtClean="0"/>
              <a:t>Asıl metin stillerini düzenlemek için tıklayın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kdörtgen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3" name="Dikdörtgen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4" name="Dikdörtgen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5" name="Dikdörtgen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6" name="Dikdörtgen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7" name="Dikdörtgen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0" name="Yuvarlatılmış Dikdörtgen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1" name="Yuvarlatılmış Dikdörtgen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7" name="Dikdörtgen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0" name="Dikdörtgen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11" name="Dikdörtgen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tr-TR" noProof="0" smtClean="0"/>
              <a:t>Asıl alt başlık stilini düzenlemek için tıklatın</a:t>
            </a:r>
            <a:endParaRPr lang="tr-TR" noProof="0" dirty="0"/>
          </a:p>
        </p:txBody>
      </p:sp>
      <p:sp>
        <p:nvSpPr>
          <p:cNvPr id="17" name="Alt Bilgi Yer Tutucusu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8" name="Tarih Yer Tutucusu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E8609038-EC1C-40A6-91EB-4A3D73CE9547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3DEEBB-C631-4BE4-9EB9-151005B5892D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tr-TR" noProof="0" dirty="0" smtClean="0"/>
              <a:t>Asıl metin stillerini düzenlemek için tıklayın</a:t>
            </a:r>
          </a:p>
          <a:p>
            <a:pPr lvl="1" rtl="0" eaLnBrk="1" latinLnBrk="0" hangingPunct="1"/>
            <a:r>
              <a:rPr lang="tr-TR" noProof="0" dirty="0" smtClean="0"/>
              <a:t>İkinci düzey</a:t>
            </a:r>
          </a:p>
          <a:p>
            <a:pPr lvl="2" rtl="0" eaLnBrk="1" latinLnBrk="0" hangingPunct="1"/>
            <a:r>
              <a:rPr lang="tr-TR" noProof="0" dirty="0" smtClean="0"/>
              <a:t>Üçüncü düzey</a:t>
            </a:r>
          </a:p>
          <a:p>
            <a:pPr lvl="3" rtl="0" eaLnBrk="1" latinLnBrk="0" hangingPunct="1"/>
            <a:r>
              <a:rPr lang="tr-TR" noProof="0" dirty="0" smtClean="0"/>
              <a:t>Dördüncü düzey</a:t>
            </a:r>
          </a:p>
          <a:p>
            <a:pPr lvl="4" rtl="0" eaLnBrk="1" latinLnBrk="0" hangingPunct="1"/>
            <a:r>
              <a:rPr lang="tr-TR" noProof="0" dirty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6B82DB-6D5C-486A-98D3-E008B7673553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10F96-FFD0-4BC1-86F0-D957A2A4B8C7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6EF26-BBDF-4885-BB66-53FDFCADA69E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4B813B-74D5-4B4F-94CB-6CD8395E9845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28" name="Alt Bilgi Yer Tutucusu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6" name="Tarih Yer Tutucus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72EC71D-25AD-4A7C-AB6C-E63D5EDA9366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>
            <a:lvl1pPr>
              <a:defRPr/>
            </a:lvl1pPr>
          </a:lstStyle>
          <a:p>
            <a:fld id="{851036E3-487C-41B5-92E9-47E0F0B9591B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730CD3-31CA-47BB-8FC4-9AA93086A77D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tr-TR" noProof="0" dirty="0" smtClean="0"/>
              <a:t>Asıl başlık stilini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  <a:p>
            <a:pPr lvl="1" rtl="0" eaLnBrk="1" latinLnBrk="0" hangingPunct="1"/>
            <a:r>
              <a:rPr lang="tr-TR" noProof="0" smtClean="0"/>
              <a:t>İkinci düzey</a:t>
            </a:r>
          </a:p>
          <a:p>
            <a:pPr lvl="2" rtl="0" eaLnBrk="1" latinLnBrk="0" hangingPunct="1"/>
            <a:r>
              <a:rPr lang="tr-TR" noProof="0" smtClean="0"/>
              <a:t>Üçüncü düzey</a:t>
            </a:r>
          </a:p>
          <a:p>
            <a:pPr lvl="3" rtl="0" eaLnBrk="1" latinLnBrk="0" hangingPunct="1"/>
            <a:r>
              <a:rPr lang="tr-TR" noProof="0" smtClean="0"/>
              <a:t>Dördüncü düzey</a:t>
            </a:r>
          </a:p>
          <a:p>
            <a:pPr lvl="4" rtl="0" eaLnBrk="1" latinLnBrk="0" hangingPunct="1"/>
            <a:r>
              <a:rPr lang="tr-TR" noProof="0" smtClean="0"/>
              <a:t>Beşinci düzey</a:t>
            </a:r>
            <a:endParaRPr kumimoji="0"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5B609-EC73-4CF8-A564-D90D0E54FA36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Resim Yer Tutucusu 2" descr="Resim eklemek için boş yer tutucu. Yer tutucuya tıklayın ve eklemek istediğiniz resmi seçin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tr-TR" noProof="0" smtClean="0"/>
              <a:t>Resim eklemek için simgeyi tıklatın</a:t>
            </a:r>
            <a:endParaRPr kumimoji="0"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tr-TR" noProof="0" smtClean="0"/>
              <a:t>Asıl metin stillerini düzenlemek için tıklatın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5D7756-B745-4648-9348-5BA7D8FC560E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kdörtgen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9" name="Dikdörtgen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0" name="Dikdörtgen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1" name="Dikdörtgen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2" name="Dikdörtgen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3" name="Yuvarlatılmış Dikdörtgen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 useBgFill="1">
        <p:nvSpPr>
          <p:cNvPr id="34" name="Yuvarlatılmış Dikdörtgen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5" name="Dikdörtgen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6" name="Dikdörtgen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7" name="Dikdörtgen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8" name="Dikdörtgen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39" name="Dikdörtgen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40" name="Dikdörtgen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tr-TR" sz="1800" noProof="0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tr-TR" noProof="0" dirty="0" smtClean="0"/>
              <a:t>Alt bilgi ekleme</a:t>
            </a:r>
            <a:endParaRPr lang="tr-TR" noProof="0" dirty="0"/>
          </a:p>
        </p:txBody>
      </p:sp>
      <p:sp>
        <p:nvSpPr>
          <p:cNvPr id="14" name="Tarih Yer Tutucusu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A9E5AA4-4083-47B0-96D9-3464BE7D917D}" type="datetime1">
              <a:rPr lang="tr-TR" smtClean="0"/>
              <a:pPr/>
              <a:t>16.10.2018</a:t>
            </a:fld>
            <a:endParaRPr lang="tr-TR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 smtClean="0"/>
              <a:t>Modern Kontrol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 smtClean="0"/>
              <a:t>Veren kişi</a:t>
            </a:r>
          </a:p>
          <a:p>
            <a:pPr rtl="0"/>
            <a:r>
              <a:rPr lang="tr-TR" dirty="0" smtClean="0"/>
              <a:t>Dr. </a:t>
            </a:r>
            <a:r>
              <a:rPr lang="tr-TR" dirty="0" err="1" smtClean="0"/>
              <a:t>Öğr</a:t>
            </a:r>
            <a:r>
              <a:rPr lang="tr-TR" dirty="0" smtClean="0"/>
              <a:t>. Üyesi Nurdan Bilgin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653602"/>
            <a:ext cx="10972800" cy="763073"/>
          </a:xfrm>
        </p:spPr>
        <p:txBody>
          <a:bodyPr>
            <a:normAutofit fontScale="90000"/>
          </a:bodyPr>
          <a:lstStyle/>
          <a:p>
            <a:r>
              <a:rPr lang="tr-TR" sz="2900" dirty="0">
                <a:solidFill>
                  <a:srgbClr val="455F51"/>
                </a:solidFill>
              </a:rPr>
              <a:t>Kontrol Edilebilir </a:t>
            </a:r>
            <a:r>
              <a:rPr lang="tr-TR" sz="2900" dirty="0" err="1">
                <a:solidFill>
                  <a:srgbClr val="455F51"/>
                </a:solidFill>
              </a:rPr>
              <a:t>Kanonik</a:t>
            </a:r>
            <a:r>
              <a:rPr lang="tr-TR" sz="2900" dirty="0">
                <a:solidFill>
                  <a:srgbClr val="455F51"/>
                </a:solidFill>
              </a:rPr>
              <a:t> Formun Elde </a:t>
            </a:r>
            <a:r>
              <a:rPr lang="tr-TR" sz="2900" dirty="0" smtClean="0">
                <a:solidFill>
                  <a:srgbClr val="455F51"/>
                </a:solidFill>
              </a:rPr>
              <a:t>Edilişi</a:t>
            </a:r>
            <a:br>
              <a:rPr lang="tr-TR" sz="2900" dirty="0" smtClean="0">
                <a:solidFill>
                  <a:srgbClr val="455F51"/>
                </a:solidFill>
              </a:rPr>
            </a:br>
            <a:r>
              <a:rPr lang="tr-TR" sz="2900" dirty="0" smtClean="0">
                <a:solidFill>
                  <a:srgbClr val="455F51"/>
                </a:solidFill>
              </a:rPr>
              <a:t>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3683358"/>
                <a:ext cx="5384800" cy="290794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/>
                  <a:t>Giriş U(s); Çıkış Y(s)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tr-TR" b="0" i="1" smtClean="0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3683358"/>
                <a:ext cx="5384800" cy="290794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66703" y="1416675"/>
                <a:ext cx="6207617" cy="5174625"/>
              </a:xfrm>
            </p:spPr>
            <p:txBody>
              <a:bodyPr>
                <a:normAutofit/>
              </a:bodyPr>
              <a:lstStyle/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>
                  <a:solidFill>
                    <a:srgbClr val="455F51"/>
                  </a:solidFill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i="1" dirty="0" smtClean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66703" y="1416675"/>
                <a:ext cx="6207617" cy="51746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397" y="1553159"/>
            <a:ext cx="145097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753533"/>
            <a:ext cx="10972800" cy="491067"/>
          </a:xfrm>
        </p:spPr>
        <p:txBody>
          <a:bodyPr>
            <a:noAutofit/>
          </a:bodyPr>
          <a:lstStyle/>
          <a:p>
            <a:r>
              <a:rPr lang="tr-TR" sz="3200" dirty="0"/>
              <a:t>Kontrol Edilebilir </a:t>
            </a:r>
            <a:r>
              <a:rPr lang="tr-TR" sz="3200" dirty="0" err="1"/>
              <a:t>Kanonik</a:t>
            </a:r>
            <a:r>
              <a:rPr lang="tr-TR" sz="3200" dirty="0"/>
              <a:t> Formun Elde Edilişi</a:t>
            </a: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2341" y="1854558"/>
            <a:ext cx="6939131" cy="36279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652653" y="1497584"/>
                <a:ext cx="5384800" cy="4341875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𝐾𝑢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52653" y="1497584"/>
                <a:ext cx="5384800" cy="43418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6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660400"/>
            <a:ext cx="10972800" cy="533400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Gözlenebilir </a:t>
            </a:r>
            <a:r>
              <a:rPr lang="tr-TR" sz="3200" dirty="0" err="1" smtClean="0"/>
              <a:t>Kanonik</a:t>
            </a:r>
            <a:r>
              <a:rPr lang="tr-TR" sz="3200" dirty="0" smtClean="0"/>
              <a:t> Form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3800"/>
                <a:ext cx="10972800" cy="5380736"/>
              </a:xfrm>
            </p:spPr>
            <p:txBody>
              <a:bodyPr>
                <a:normAutofit fontScale="70000" lnSpcReduction="20000"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Aşağıdaki gösterim gözlenebilir </a:t>
                </a:r>
                <a:r>
                  <a:rPr lang="tr-TR" dirty="0" err="1"/>
                  <a:t>kanonik</a:t>
                </a:r>
                <a:r>
                  <a:rPr lang="tr-TR" dirty="0"/>
                  <a:t> form olarak adlandırılmaktadır.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Dikkat edilirse, gözlenebilir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formdaki durum matrisinin kontrol edilebilir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formdaki matrisin </a:t>
                </a:r>
                <a:r>
                  <a:rPr lang="tr-TR" dirty="0" err="1" smtClean="0"/>
                  <a:t>transpozu</a:t>
                </a:r>
                <a:r>
                  <a:rPr lang="tr-TR" dirty="0" smtClean="0"/>
                  <a:t> olduğu </a:t>
                </a:r>
                <a:r>
                  <a:rPr lang="tr-TR" dirty="0" err="1" smtClean="0"/>
                  <a:t>farkedilebilir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3800"/>
                <a:ext cx="10972800" cy="5380736"/>
              </a:xfrm>
              <a:blipFill rotWithShape="0">
                <a:blip r:embed="rId2"/>
                <a:stretch>
                  <a:fillRect t="-16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Gözlenebilir </a:t>
            </a:r>
            <a:r>
              <a:rPr lang="tr-TR" sz="3200" dirty="0" err="1"/>
              <a:t>Kanonik</a:t>
            </a:r>
            <a:r>
              <a:rPr lang="tr-TR" sz="3200" dirty="0"/>
              <a:t> </a:t>
            </a:r>
            <a:r>
              <a:rPr lang="tr-TR" sz="3200" dirty="0" smtClean="0"/>
              <a:t>Formun Elde Edilişi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1)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𝐷𝑢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𝐶𝑋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ba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r>
                  <a:rPr lang="tr-TR" dirty="0" smtClean="0"/>
                  <a:t>Çıkışı aşağıdaki gibi yeniden tanımlarsak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Du</m:t>
                              </m:r>
                            </m:e>
                          </m:groupChr>
                        </m:e>
                        <m:li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lim>
                      </m:limLow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46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753533"/>
            <a:ext cx="10972800" cy="491067"/>
          </a:xfrm>
        </p:spPr>
        <p:txBody>
          <a:bodyPr>
            <a:noAutofit/>
          </a:bodyPr>
          <a:lstStyle/>
          <a:p>
            <a:r>
              <a:rPr lang="tr-TR" sz="3200" dirty="0" smtClean="0"/>
              <a:t>Gözlenebilir </a:t>
            </a:r>
            <a:r>
              <a:rPr lang="tr-TR" sz="3200" dirty="0" err="1" smtClean="0"/>
              <a:t>Kanonik</a:t>
            </a:r>
            <a:r>
              <a:rPr lang="tr-TR" sz="3200" dirty="0" smtClean="0"/>
              <a:t> </a:t>
            </a:r>
            <a:r>
              <a:rPr lang="tr-TR" sz="3200" dirty="0"/>
              <a:t>Formun Elde Edilişi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340600" y="1605959"/>
                <a:ext cx="3970867" cy="4341875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tr-TR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340600" y="1605959"/>
                <a:ext cx="3970867" cy="43418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5954" y="2870200"/>
            <a:ext cx="7009910" cy="23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0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653602"/>
            <a:ext cx="10972800" cy="763073"/>
          </a:xfrm>
        </p:spPr>
        <p:txBody>
          <a:bodyPr>
            <a:normAutofit fontScale="90000"/>
          </a:bodyPr>
          <a:lstStyle/>
          <a:p>
            <a:r>
              <a:rPr lang="tr-TR" sz="2900" dirty="0" smtClean="0">
                <a:solidFill>
                  <a:srgbClr val="455F51"/>
                </a:solidFill>
              </a:rPr>
              <a:t>Gözlenebilir </a:t>
            </a:r>
            <a:r>
              <a:rPr lang="tr-TR" sz="2900" dirty="0" err="1">
                <a:solidFill>
                  <a:srgbClr val="455F51"/>
                </a:solidFill>
              </a:rPr>
              <a:t>Kanonik</a:t>
            </a:r>
            <a:r>
              <a:rPr lang="tr-TR" sz="2900" dirty="0">
                <a:solidFill>
                  <a:srgbClr val="455F51"/>
                </a:solidFill>
              </a:rPr>
              <a:t> Formun Elde </a:t>
            </a:r>
            <a:r>
              <a:rPr lang="tr-TR" sz="2900" dirty="0" smtClean="0">
                <a:solidFill>
                  <a:srgbClr val="455F51"/>
                </a:solidFill>
              </a:rPr>
              <a:t>Edilişi</a:t>
            </a:r>
            <a:br>
              <a:rPr lang="tr-TR" sz="2900" dirty="0" smtClean="0">
                <a:solidFill>
                  <a:srgbClr val="455F51"/>
                </a:solidFill>
              </a:rPr>
            </a:br>
            <a:r>
              <a:rPr lang="tr-TR" sz="2900" dirty="0" smtClean="0">
                <a:solidFill>
                  <a:srgbClr val="455F51"/>
                </a:solidFill>
              </a:rPr>
              <a:t>Örnek: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13265" y="3315056"/>
                <a:ext cx="6180667" cy="2907942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=∫(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olsun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∫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tr-TR" dirty="0"/>
                                <m:t> 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13265" y="3315056"/>
                <a:ext cx="6180667" cy="290794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66703" y="1416675"/>
                <a:ext cx="6207617" cy="5174625"/>
              </a:xfrm>
            </p:spPr>
            <p:txBody>
              <a:bodyPr>
                <a:normAutofit lnSpcReduction="10000"/>
              </a:bodyPr>
              <a:lstStyle/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455F5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455F5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455F5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lvl="0" indent="0">
                  <a:buClr>
                    <a:srgbClr val="37A76F">
                      <a:lumMod val="75000"/>
                    </a:srgbClr>
                  </a:buClr>
                  <a:buNone/>
                </a:pPr>
                <a:endParaRPr lang="tr-TR" i="1" dirty="0" smtClean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i="1" dirty="0">
                  <a:solidFill>
                    <a:srgbClr val="455F5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66703" y="1416675"/>
                <a:ext cx="6207617" cy="51746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397" y="1553159"/>
            <a:ext cx="145097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601133"/>
          </a:xfrm>
        </p:spPr>
        <p:txBody>
          <a:bodyPr>
            <a:normAutofit fontScale="90000"/>
          </a:bodyPr>
          <a:lstStyle/>
          <a:p>
            <a:r>
              <a:rPr lang="tr-TR" dirty="0"/>
              <a:t>Köşegen </a:t>
            </a:r>
            <a:r>
              <a:rPr lang="tr-TR" dirty="0" err="1"/>
              <a:t>kanonik</a:t>
            </a:r>
            <a:r>
              <a:rPr lang="tr-TR" dirty="0"/>
              <a:t> </a:t>
            </a:r>
            <a:r>
              <a:rPr lang="tr-TR" dirty="0" smtClean="0"/>
              <a:t>form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82159"/>
                <a:ext cx="5384800" cy="4341875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Formundaki bir ifadeyi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Şeklinde yazabiliriz paydaki E,F ve G terimleri sabit sayılar olabildiği gibi </a:t>
                </a:r>
                <a:r>
                  <a:rPr lang="tr-TR" sz="1800" dirty="0" err="1" smtClean="0"/>
                  <a:t>s’in</a:t>
                </a:r>
                <a:r>
                  <a:rPr lang="tr-TR" sz="1800" dirty="0" smtClean="0"/>
                  <a:t> fonksiyonları da olabilirler.</a:t>
                </a:r>
              </a:p>
              <a:p>
                <a14:m>
                  <m:oMath xmlns:m="http://schemas.openxmlformats.org/officeDocument/2006/math">
                    <m:r>
                      <a:rPr lang="tr-TR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1800" dirty="0" smtClean="0"/>
                  <a:t>’ler: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tr-TR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1800" dirty="0" smtClean="0"/>
                  <a:t> transfer fonksiyonunun kökleridir ve varsayalım ki bu transfer fonksiyonun tüm kökleri birbirinden farklı olsun.</a:t>
                </a:r>
                <a:endParaRPr lang="tr-TR" sz="1800" dirty="0"/>
              </a:p>
              <a:p>
                <a14:m>
                  <m:oMath xmlns:m="http://schemas.openxmlformats.org/officeDocument/2006/math">
                    <m:r>
                      <a:rPr lang="tr-TR" sz="18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tr-TR" sz="1800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1800" dirty="0" smtClean="0"/>
                  <a:t>’s</a:t>
                </a:r>
                <a:r>
                  <a:rPr lang="tr-TR" sz="1800" dirty="0"/>
                  <a:t>: </a:t>
                </a:r>
                <a:r>
                  <a:rPr lang="tr-TR" sz="1800" dirty="0" smtClean="0"/>
                  <a:t>Kısmi farklar genişlemesinde kalıntı terimidir</a:t>
                </a:r>
                <a:endParaRPr lang="tr-TR" sz="18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şeklinde elde edilir</a:t>
                </a:r>
                <a:endParaRPr lang="tr-TR" sz="1800" dirty="0"/>
              </a:p>
              <a:p>
                <a:pPr marL="109728" indent="0">
                  <a:buNone/>
                </a:pPr>
                <a:endParaRPr lang="tr-TR" sz="1800" dirty="0"/>
              </a:p>
              <a:p>
                <a:pPr marL="109728" indent="0">
                  <a:buNone/>
                </a:pPr>
                <a:endParaRPr lang="tr-TR" sz="18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82159"/>
                <a:ext cx="5384800" cy="43418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82159"/>
                <a:ext cx="5384800" cy="4341875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sz="1800" dirty="0" smtClean="0"/>
                  <a:t>Köşegen </a:t>
                </a:r>
                <a:r>
                  <a:rPr lang="tr-TR" sz="1800" dirty="0" err="1" smtClean="0"/>
                  <a:t>kanonik</a:t>
                </a:r>
                <a:r>
                  <a:rPr lang="tr-TR" sz="1800" dirty="0" smtClean="0"/>
                  <a:t> form elde etmek için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Şeklinde bir durum (</a:t>
                </a:r>
                <a:r>
                  <a:rPr lang="tr-TR" sz="1800" dirty="0" err="1" smtClean="0"/>
                  <a:t>state</a:t>
                </a:r>
                <a:r>
                  <a:rPr lang="tr-TR" sz="1800" dirty="0" smtClean="0"/>
                  <a:t>) tanımı yapabiliriz. Böylece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≜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sub>
                          </m:sSub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olur. Bu durumda çıkış aşağıdaki gibi ifade edilebilir.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1800" dirty="0"/>
              </a:p>
              <a:p>
                <a:pPr marL="109728" indent="0">
                  <a:buNone/>
                </a:pPr>
                <a:endParaRPr lang="tr-TR" sz="1800" dirty="0"/>
              </a:p>
              <a:p>
                <a:pPr marL="109728" indent="0">
                  <a:buNone/>
                </a:pPr>
                <a:endParaRPr lang="tr-TR" sz="18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82159"/>
                <a:ext cx="5384800" cy="4341875"/>
              </a:xfrm>
              <a:blipFill rotWithShape="0">
                <a:blip r:embed="rId3"/>
                <a:stretch>
                  <a:fillRect t="-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4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745067"/>
          </a:xfrm>
        </p:spPr>
        <p:txBody>
          <a:bodyPr>
            <a:normAutofit/>
          </a:bodyPr>
          <a:lstStyle/>
          <a:p>
            <a:r>
              <a:rPr lang="tr-TR" sz="3600" dirty="0"/>
              <a:t>Köşegen </a:t>
            </a:r>
            <a:r>
              <a:rPr lang="tr-TR" sz="3600" dirty="0" err="1"/>
              <a:t>kanonik</a:t>
            </a:r>
            <a:r>
              <a:rPr lang="tr-TR" sz="3600" dirty="0"/>
              <a:t>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sz="1800" dirty="0" smtClean="0"/>
                  <a:t>Durumu (</a:t>
                </a:r>
                <a:r>
                  <a:rPr lang="tr-TR" sz="1800" dirty="0" err="1" smtClean="0"/>
                  <a:t>state</a:t>
                </a:r>
                <a:r>
                  <a:rPr lang="tr-TR" sz="1800" dirty="0" smtClean="0"/>
                  <a:t>) aşağıdaki gibi tanımlamıştık.</a:t>
                </a:r>
                <a:endParaRPr lang="tr-TR" sz="1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r>
                  <a:rPr lang="tr-TR" sz="1800" dirty="0" smtClean="0"/>
                  <a:t>Bu durumda, cebirsel manipülasyon ve ters </a:t>
                </a:r>
                <a:r>
                  <a:rPr lang="tr-TR" sz="1800" dirty="0" err="1" smtClean="0"/>
                  <a:t>Laplace</a:t>
                </a:r>
                <a:r>
                  <a:rPr lang="tr-TR" sz="1800" dirty="0" smtClean="0"/>
                  <a:t> işlemi ile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=1,2,…,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1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mr>
                        <m:mr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⋮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mr>
                      </m:m>
                      <m:r>
                        <a:rPr lang="tr-T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bar>
                        <m:bar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</m:bar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bar>
                        <m:bar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sz="1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1800" dirty="0" smtClean="0"/>
                  <a:t>’</a:t>
                </a:r>
                <a:r>
                  <a:rPr lang="tr-TR" sz="1800" dirty="0" err="1" smtClean="0"/>
                  <a:t>ler</a:t>
                </a:r>
                <a:r>
                  <a:rPr lang="tr-TR" sz="1800" dirty="0" smtClean="0"/>
                  <a:t> matrisin </a:t>
                </a:r>
                <a:r>
                  <a:rPr lang="tr-TR" sz="1800" dirty="0" err="1" smtClean="0"/>
                  <a:t>özdeğerleridir</a:t>
                </a:r>
                <a:r>
                  <a:rPr lang="tr-TR" sz="1800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1800" dirty="0" smtClean="0"/>
                  <a:t>)</a:t>
                </a:r>
                <a:endParaRPr lang="tr-TR" sz="18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 t="-7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10198"/>
          <a:stretch/>
        </p:blipFill>
        <p:spPr>
          <a:xfrm>
            <a:off x="5808406" y="2312326"/>
            <a:ext cx="6086423" cy="32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711200"/>
            <a:ext cx="10972800" cy="584200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Jordan </a:t>
            </a:r>
            <a:r>
              <a:rPr lang="tr-TR" sz="3600" dirty="0" err="1"/>
              <a:t>Kanonik</a:t>
            </a:r>
            <a:r>
              <a:rPr lang="tr-TR" sz="3600" dirty="0"/>
              <a:t> </a:t>
            </a:r>
            <a:r>
              <a:rPr lang="tr-TR" sz="3600" dirty="0" smtClean="0"/>
              <a:t>form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267289"/>
                <a:ext cx="4199467" cy="4341875"/>
              </a:xfrm>
            </p:spPr>
            <p:txBody>
              <a:bodyPr>
                <a:normAutofit/>
              </a:bodyPr>
              <a:lstStyle/>
              <a:p>
                <a:r>
                  <a:rPr lang="tr-TR" sz="1800" dirty="0" smtClean="0"/>
                  <a:t>Köşegen </a:t>
                </a:r>
                <a:r>
                  <a:rPr lang="tr-TR" sz="1800" dirty="0" err="1" smtClean="0"/>
                  <a:t>kanonik</a:t>
                </a:r>
                <a:r>
                  <a:rPr lang="tr-TR" sz="1800" dirty="0" smtClean="0"/>
                  <a:t> formun elde edilişini anlatırken «transfer </a:t>
                </a:r>
                <a:r>
                  <a:rPr lang="tr-TR" sz="1800" dirty="0"/>
                  <a:t>fonksiyonun tüm </a:t>
                </a:r>
                <a:r>
                  <a:rPr lang="tr-TR" sz="1800" dirty="0" smtClean="0"/>
                  <a:t>köklerinin </a:t>
                </a:r>
                <a:r>
                  <a:rPr lang="tr-TR" sz="1800" dirty="0"/>
                  <a:t>birbirinden farklı </a:t>
                </a:r>
                <a:r>
                  <a:rPr lang="tr-TR" sz="1800" dirty="0" smtClean="0"/>
                  <a:t>olduğu» varsayımını yapmıştık.</a:t>
                </a:r>
              </a:p>
              <a:p>
                <a:r>
                  <a:rPr lang="tr-TR" sz="1800" dirty="0" smtClean="0"/>
                  <a:t>Jordan </a:t>
                </a:r>
                <a:r>
                  <a:rPr lang="tr-TR" sz="1800" dirty="0" err="1" smtClean="0"/>
                  <a:t>kanonik</a:t>
                </a:r>
                <a:r>
                  <a:rPr lang="tr-TR" sz="1800" dirty="0" smtClean="0"/>
                  <a:t> form tekrarlayan kök varsa çözüm vermek üzere geliştirilmiş bir gösterim biçimidir. Örneğin;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+4)</m:t>
                          </m:r>
                        </m:den>
                      </m:f>
                    </m:oMath>
                  </m:oMathPara>
                </a14:m>
                <a:endParaRPr lang="tr-TR" sz="1800" dirty="0" smtClean="0"/>
              </a:p>
              <a:p>
                <a:r>
                  <a:rPr lang="tr-TR" sz="1800" dirty="0" smtClean="0"/>
                  <a:t>Transfer fonksiyonunu ele alalım. Transfer fonksiyonunu kısmi farklar genişlemesi uyarınca açtığımızda</a:t>
                </a:r>
                <a:endParaRPr lang="tr-TR" sz="18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267289"/>
                <a:ext cx="4199467" cy="4341875"/>
              </a:xfrm>
              <a:blipFill rotWithShape="0">
                <a:blip r:embed="rId2"/>
                <a:stretch>
                  <a:fillRect t="-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93734" y="1264581"/>
                <a:ext cx="6688666" cy="535635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+4)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endParaRPr lang="tr-TR" sz="18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endParaRPr lang="tr-TR" sz="1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endParaRPr lang="tr-TR" sz="1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tr-TR" sz="18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tr-TR" sz="1800" dirty="0" smtClean="0"/>
              </a:p>
              <a:p>
                <a:pPr marL="109728" indent="0">
                  <a:buNone/>
                </a:pPr>
                <a:endParaRPr lang="tr-TR" sz="1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18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tr-TR" sz="1800" dirty="0"/>
              </a:p>
              <a:p>
                <a:endParaRPr lang="tr-TR" sz="1800" dirty="0"/>
              </a:p>
              <a:p>
                <a:pPr marL="109728" indent="0">
                  <a:buNone/>
                </a:pPr>
                <a:endParaRPr lang="tr-TR" sz="18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93734" y="1264581"/>
                <a:ext cx="6688666" cy="535635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Jordan </a:t>
            </a:r>
            <a:r>
              <a:rPr lang="tr-TR" dirty="0" err="1"/>
              <a:t>Kanonik</a:t>
            </a:r>
            <a:r>
              <a:rPr lang="tr-TR" dirty="0"/>
              <a:t>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−2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−2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+4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−1]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60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TRANSFER FONKSİYONU OLARAK VERİLEN SİSTEMLERİN DURUM UZAYI FORMUNDA GÖSTERİMİ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err="1" smtClean="0"/>
                  <a:t>Kanonik</a:t>
                </a:r>
                <a:r>
                  <a:rPr lang="tr-TR" dirty="0" smtClean="0"/>
                  <a:t> Formlarda Durum Uzay Gösterimi</a:t>
                </a:r>
              </a:p>
              <a:p>
                <a:pPr lvl="1"/>
                <a:r>
                  <a:rPr lang="tr-TR" dirty="0" err="1" smtClean="0"/>
                  <a:t>Kontroledilebilir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</a:t>
                </a:r>
              </a:p>
              <a:p>
                <a:pPr lvl="1"/>
                <a:r>
                  <a:rPr lang="tr-TR" dirty="0" smtClean="0"/>
                  <a:t>Gözlenebilir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</a:t>
                </a:r>
              </a:p>
              <a:p>
                <a:pPr lvl="1"/>
                <a:r>
                  <a:rPr lang="tr-TR" dirty="0" smtClean="0"/>
                  <a:t>Köşegen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</a:t>
                </a:r>
              </a:p>
              <a:p>
                <a:pPr lvl="1"/>
                <a:r>
                  <a:rPr lang="tr-TR" dirty="0" smtClean="0"/>
                  <a:t>Jordan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</a:t>
                </a:r>
              </a:p>
              <a:p>
                <a:r>
                  <a:rPr lang="tr-TR" dirty="0" err="1"/>
                  <a:t>Matlab</a:t>
                </a:r>
                <a:r>
                  <a:rPr lang="tr-TR" dirty="0"/>
                  <a:t> ile sistem modelleri arasında dönüşüm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tr-TR" dirty="0" smtClean="0"/>
                  <a:t> boyutlu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 smtClean="0"/>
                  <a:t> matrisinin öz değerlerinin bulunması</a:t>
                </a:r>
              </a:p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boyutlu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matrisinin </a:t>
                </a:r>
                <a:r>
                  <a:rPr lang="tr-TR" dirty="0" err="1" smtClean="0"/>
                  <a:t>köşegenleştirilmesi</a:t>
                </a:r>
                <a:r>
                  <a:rPr lang="tr-TR" dirty="0" smtClean="0"/>
                  <a:t> (</a:t>
                </a:r>
                <a:r>
                  <a:rPr lang="tr-TR" dirty="0" err="1" smtClean="0"/>
                  <a:t>diyagonalleştirme</a:t>
                </a:r>
                <a:r>
                  <a:rPr lang="tr-TR" dirty="0" smtClean="0"/>
                  <a:t>)</a:t>
                </a:r>
              </a:p>
              <a:p>
                <a:r>
                  <a:rPr lang="tr-TR" dirty="0" smtClean="0"/>
                  <a:t>Öz değerlerin değişmezliği</a:t>
                </a:r>
              </a:p>
              <a:p>
                <a:r>
                  <a:rPr lang="tr-TR" dirty="0" smtClean="0"/>
                  <a:t>Durum değişkenleri kümesinin tek bir biçiminin olmaması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54" b="-2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61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702734"/>
            <a:ext cx="10972800" cy="635000"/>
          </a:xfrm>
        </p:spPr>
        <p:txBody>
          <a:bodyPr>
            <a:normAutofit fontScale="90000"/>
          </a:bodyPr>
          <a:lstStyle/>
          <a:p>
            <a:r>
              <a:rPr lang="tr-TR" sz="3600" dirty="0"/>
              <a:t>Jordan </a:t>
            </a:r>
            <a:r>
              <a:rPr lang="tr-TR" sz="3600" dirty="0" err="1"/>
              <a:t>Kanonik</a:t>
            </a:r>
            <a:r>
              <a:rPr lang="tr-TR" sz="3600" dirty="0"/>
              <a:t>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614400"/>
                <a:ext cx="2904067" cy="4341875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4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4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]</m:t>
                            </m:r>
                            <m:bar>
                              <m:ba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ba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614400"/>
                <a:ext cx="2904067" cy="43418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05452" y="1337734"/>
            <a:ext cx="7200000" cy="425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1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769374"/>
            <a:ext cx="10972800" cy="518652"/>
          </a:xfrm>
        </p:spPr>
        <p:txBody>
          <a:bodyPr>
            <a:normAutofit fontScale="90000"/>
          </a:bodyPr>
          <a:lstStyle/>
          <a:p>
            <a:r>
              <a:rPr lang="tr-TR" sz="3600" dirty="0" smtClean="0"/>
              <a:t>Örnek</a:t>
            </a:r>
            <a:endParaRPr lang="tr-T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88025"/>
                <a:ext cx="10972800" cy="5142271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Aşağıda verilen transfer fonksiyonunu kontrol edilebilir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form, gözlenebilir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 ve köşegen </a:t>
                </a:r>
                <a:r>
                  <a:rPr lang="tr-TR" dirty="0" err="1" smtClean="0"/>
                  <a:t>kanonik</a:t>
                </a:r>
                <a:r>
                  <a:rPr lang="tr-TR" dirty="0" smtClean="0"/>
                  <a:t> formda durum uzayı gösterimi olarak elde ediniz.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88025"/>
                <a:ext cx="10972800" cy="5142271"/>
              </a:xfrm>
              <a:blipFill rotWithShape="0">
                <a:blip r:embed="rId2"/>
                <a:stretch>
                  <a:fillRect l="-111" t="-10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1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Unvan 3"/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661220"/>
                <a:ext cx="11176000" cy="715297"/>
              </a:xfrm>
            </p:spPr>
            <p:txBody>
              <a:bodyPr>
                <a:normAutofit fontScale="90000"/>
              </a:bodyPr>
              <a:lstStyle/>
              <a:p>
                <a:r>
                  <a:rPr lang="tr-TR" sz="3600" dirty="0" smtClean="0"/>
                  <a:t>Örnek: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𝑌𝑈</m:t>
                        </m:r>
                      </m:sub>
                    </m:sSub>
                    <m:d>
                      <m:d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tr-T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tr-T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tr-TR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tr-TR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tr-TR" sz="3600" dirty="0"/>
              </a:p>
            </p:txBody>
          </p:sp>
        </mc:Choice>
        <mc:Fallback xmlns="">
          <p:sp>
            <p:nvSpPr>
              <p:cNvPr id="4" name="Unvan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661220"/>
                <a:ext cx="11176000" cy="715297"/>
              </a:xfrm>
              <a:blipFill rotWithShape="0">
                <a:blip r:embed="rId2"/>
                <a:stretch>
                  <a:fillRect l="-1363" t="-1695" b="-177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Kontrol Edilebilir </a:t>
            </a:r>
            <a:r>
              <a:rPr lang="tr-TR" dirty="0" err="1" smtClean="0"/>
              <a:t>Kanonik</a:t>
            </a:r>
            <a:r>
              <a:rPr lang="tr-TR" dirty="0" smtClean="0"/>
              <a:t> Form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508000" y="2708519"/>
                <a:ext cx="5656826" cy="3886200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tr-T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dirty="0" smtClean="0">
                  <a:solidFill>
                    <a:schemeClr val="accent6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̇"/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508000" y="2708519"/>
                <a:ext cx="5656826" cy="3886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896864" y="2702170"/>
                <a:ext cx="6223203" cy="3886200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tr-TR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nor/>
                                </m:rPr>
                                <a:rPr lang="tr-TR" dirty="0">
                                  <a:solidFill>
                                    <a:schemeClr val="tx2"/>
                                  </a:solidFill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mr>
                        </m:m>
                      </m:e>
                    </m:d>
                    <m:r>
                      <a:rPr lang="tr-TR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tr-T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tr-TR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tr-TR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tr-T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tr-TR" dirty="0" smtClean="0">
                    <a:solidFill>
                      <a:schemeClr val="tx2"/>
                    </a:solidFill>
                    <a:ea typeface="Cambria Math" panose="02040503050406030204" pitchFamily="18" charset="0"/>
                  </a:rPr>
                  <a:t>u</a:t>
                </a:r>
                <a:endParaRPr lang="tr-TR" dirty="0">
                  <a:solidFill>
                    <a:schemeClr val="tx2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i="1" dirty="0" smtClean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tr-TR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tr-TR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896864" y="2702170"/>
                <a:ext cx="6223203" cy="38862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9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Unvan 3"/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661220"/>
                <a:ext cx="11176000" cy="715297"/>
              </a:xfrm>
            </p:spPr>
            <p:txBody>
              <a:bodyPr>
                <a:normAutofit fontScale="90000"/>
              </a:bodyPr>
              <a:lstStyle/>
              <a:p>
                <a:r>
                  <a:rPr lang="tr-TR" sz="3600" dirty="0" smtClean="0"/>
                  <a:t>Örnek: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𝑌𝑈</m:t>
                        </m:r>
                      </m:sub>
                    </m:sSub>
                    <m:d>
                      <m:d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tr-T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tr-T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tr-TR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tr-TR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tr-TR" sz="3600" dirty="0"/>
              </a:p>
            </p:txBody>
          </p:sp>
        </mc:Choice>
        <mc:Fallback xmlns="">
          <p:sp>
            <p:nvSpPr>
              <p:cNvPr id="4" name="Unvan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661220"/>
                <a:ext cx="11176000" cy="715297"/>
              </a:xfrm>
              <a:blipFill rotWithShape="0">
                <a:blip r:embed="rId2"/>
                <a:stretch>
                  <a:fillRect l="-1363" t="-1695" b="-177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Gözlenebilir </a:t>
            </a:r>
            <a:r>
              <a:rPr lang="tr-TR" dirty="0" err="1" smtClean="0"/>
              <a:t>Kanonik</a:t>
            </a:r>
            <a:r>
              <a:rPr lang="tr-TR" dirty="0" smtClean="0"/>
              <a:t> Form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508000" y="2708519"/>
                <a:ext cx="6256594" cy="3886200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̈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nor/>
                                </m:r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=−3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m:rPr>
                                  <m:nor/>
                                </m:rPr>
                                <a:rPr lang="tr-TR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tr-TR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olsun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̇"/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−3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groupChrPr>
                          <m:e>
                            <m:nary>
                              <m:naryPr>
                                <m:limLoc m:val="undOvr"/>
                                <m:subHide m:val="on"/>
                                <m:supHide m:val="on"/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+3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tr-TR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𝑑𝑡</m:t>
                            </m:r>
                            <m:r>
                              <m:rPr>
                                <m:nor/>
                              </m:rPr>
                              <a:rPr lang="tr-TR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lim>
                    </m:limLow>
                  </m:oMath>
                </a14:m>
                <a:endParaRPr lang="tr-T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508000" y="2708519"/>
                <a:ext cx="6256594" cy="3886200"/>
              </a:xfrm>
              <a:blipFill rotWithShape="0">
                <a:blip r:embed="rId3"/>
                <a:stretch>
                  <a:fillRect b="-150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896864" y="2702170"/>
                <a:ext cx="6223203" cy="38862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−3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896864" y="2702170"/>
                <a:ext cx="6223203" cy="38862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7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Unvan 3"/>
              <p:cNvSpPr>
                <a:spLocks noGrp="1"/>
              </p:cNvSpPr>
              <p:nvPr>
                <p:ph type="title"/>
              </p:nvPr>
            </p:nvSpPr>
            <p:spPr>
              <a:xfrm>
                <a:off x="508000" y="661220"/>
                <a:ext cx="11176000" cy="715297"/>
              </a:xfrm>
            </p:spPr>
            <p:txBody>
              <a:bodyPr>
                <a:normAutofit fontScale="90000"/>
              </a:bodyPr>
              <a:lstStyle/>
              <a:p>
                <a:r>
                  <a:rPr lang="tr-TR" sz="3600" dirty="0" smtClean="0"/>
                  <a:t>Örnek: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𝑌𝑈</m:t>
                        </m:r>
                      </m:sub>
                    </m:sSub>
                    <m:d>
                      <m:d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𝑌</m:t>
                        </m:r>
                        <m:d>
                          <m:dPr>
                            <m:ctrlPr>
                              <a:rPr lang="tr-T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tr-TR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tr-TR" sz="3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sSup>
                          <m:sSupPr>
                            <m:ctrlPr>
                              <a:rPr lang="tr-TR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3600" i="1">
                            <a:latin typeface="Cambria Math" panose="02040503050406030204" pitchFamily="18" charset="0"/>
                          </a:rPr>
                          <m:t>+2</m:t>
                        </m:r>
                      </m:den>
                    </m:f>
                  </m:oMath>
                </a14:m>
                <a:endParaRPr lang="tr-TR" sz="3600" dirty="0"/>
              </a:p>
            </p:txBody>
          </p:sp>
        </mc:Choice>
        <mc:Fallback xmlns="">
          <p:sp>
            <p:nvSpPr>
              <p:cNvPr id="4" name="Unvan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8000" y="661220"/>
                <a:ext cx="11176000" cy="715297"/>
              </a:xfrm>
              <a:blipFill rotWithShape="0">
                <a:blip r:embed="rId2"/>
                <a:stretch>
                  <a:fillRect l="-1363" t="-1695" b="-1779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Köşegen </a:t>
            </a:r>
            <a:r>
              <a:rPr lang="tr-TR" dirty="0" err="1" smtClean="0"/>
              <a:t>Kanonik</a:t>
            </a:r>
            <a:r>
              <a:rPr lang="tr-TR" dirty="0" smtClean="0"/>
              <a:t> Form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508000" y="2708519"/>
                <a:ext cx="6256594" cy="38862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</m:m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>
                  <a:solidFill>
                    <a:srgbClr val="FF0000"/>
                  </a:solidFill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508000" y="2708519"/>
                <a:ext cx="6256594" cy="388620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5896864" y="2702170"/>
                <a:ext cx="6223203" cy="388620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 smtClean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=[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mr>
                      </m:m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5896864" y="2702170"/>
                <a:ext cx="6223203" cy="3886200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75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Matlab</a:t>
            </a:r>
            <a:r>
              <a:rPr lang="tr-TR" dirty="0" smtClean="0"/>
              <a:t> ile Sistem Modellerinin Dönüşümü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08000" y="1946787"/>
            <a:ext cx="5388864" cy="755383"/>
          </a:xfrm>
        </p:spPr>
        <p:txBody>
          <a:bodyPr/>
          <a:lstStyle/>
          <a:p>
            <a:r>
              <a:rPr lang="tr-TR" dirty="0" smtClean="0"/>
              <a:t>Transfer fonksiyonundan durum uzayı gösterimine</a:t>
            </a:r>
          </a:p>
          <a:p>
            <a:r>
              <a:rPr lang="tr-TR" dirty="0" smtClean="0"/>
              <a:t>[A,B,C,D]=tf2ss(</a:t>
            </a:r>
            <a:r>
              <a:rPr lang="tr-TR" dirty="0" err="1" smtClean="0"/>
              <a:t>num,den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507999" y="2708519"/>
                <a:ext cx="5388865" cy="38862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r>
                  <a:rPr lang="tr-TR" dirty="0" smtClean="0"/>
                  <a:t>Örnek: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𝑌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pt-BR" dirty="0" smtClean="0"/>
                  <a:t>num</a:t>
                </a:r>
                <a:r>
                  <a:rPr lang="pt-BR" dirty="0"/>
                  <a:t>=[0 0 10 10</a:t>
                </a:r>
                <a:r>
                  <a:rPr lang="pt-BR" dirty="0" smtClean="0"/>
                  <a:t>];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pt-BR" dirty="0" smtClean="0"/>
                  <a:t>den</a:t>
                </a:r>
                <a:r>
                  <a:rPr lang="pt-BR" dirty="0"/>
                  <a:t>=[1 6 5 10</a:t>
                </a:r>
                <a:r>
                  <a:rPr lang="pt-BR" dirty="0" smtClean="0"/>
                  <a:t>];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pt-BR" dirty="0" smtClean="0"/>
                  <a:t>[</a:t>
                </a:r>
                <a:r>
                  <a:rPr lang="pt-BR" dirty="0"/>
                  <a:t>A,B,C,D]=tf2ss(num,den</a:t>
                </a:r>
                <a:r>
                  <a:rPr lang="pt-BR" dirty="0" smtClean="0"/>
                  <a:t>)</a:t>
                </a:r>
                <a:endParaRPr lang="tr-TR" dirty="0" smtClean="0"/>
              </a:p>
              <a:p>
                <a:pPr marL="109728" indent="0">
                  <a:buNone/>
                </a:pPr>
                <a:endParaRPr lang="pt-B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brk m:alnAt="7"/>
                                  </m:r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b="0" i="0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b="0" i="0" dirty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  <a:p>
                <a:pPr marL="109728" indent="0">
                  <a:buNone/>
                </a:pPr>
                <a:r>
                  <a:rPr lang="pt-BR" sz="1800" dirty="0"/>
                  <a:t>    </a:t>
                </a:r>
                <a:endParaRPr lang="tr-TR" sz="18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507999" y="2708519"/>
                <a:ext cx="5388865" cy="3886200"/>
              </a:xfrm>
              <a:blipFill rotWithShape="0">
                <a:blip r:embed="rId2"/>
                <a:stretch>
                  <a:fillRect t="-7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Yer Tutucusu 4"/>
          <p:cNvSpPr>
            <a:spLocks noGrp="1"/>
          </p:cNvSpPr>
          <p:nvPr>
            <p:ph type="body" sz="half" idx="3"/>
          </p:nvPr>
        </p:nvSpPr>
        <p:spPr>
          <a:xfrm>
            <a:off x="6294968" y="1946787"/>
            <a:ext cx="5389033" cy="755383"/>
          </a:xfrm>
        </p:spPr>
        <p:txBody>
          <a:bodyPr/>
          <a:lstStyle/>
          <a:p>
            <a:r>
              <a:rPr lang="tr-TR" dirty="0" smtClean="0"/>
              <a:t>Durum uzayı gösteriminden transfer fonksiyonuna</a:t>
            </a:r>
          </a:p>
          <a:p>
            <a:r>
              <a:rPr lang="tr-TR" dirty="0" smtClean="0"/>
              <a:t>[</a:t>
            </a:r>
            <a:r>
              <a:rPr lang="tr-TR" dirty="0" err="1" smtClean="0"/>
              <a:t>num,den</a:t>
            </a:r>
            <a:r>
              <a:rPr lang="tr-TR" dirty="0" smtClean="0"/>
              <a:t>]=ss2tf(</a:t>
            </a:r>
            <a:r>
              <a:rPr lang="tr-TR" dirty="0" err="1" smtClean="0"/>
              <a:t>A,B,C,D,ui</a:t>
            </a:r>
            <a:r>
              <a:rPr lang="tr-TR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dirty="0" smtClean="0">
                    <a:latin typeface="Cambria Math" panose="02040503050406030204" pitchFamily="18" charset="0"/>
                  </a:rPr>
                  <a:t>Örnek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008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1026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03247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dirty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tr-TR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04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121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005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dirty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tr-TR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dirty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dirty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tr-TR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pt-BR" dirty="0"/>
              </a:p>
              <a:p>
                <a:pPr marL="109728" indent="0">
                  <a:buNone/>
                </a:pPr>
                <a:r>
                  <a:rPr lang="tr-TR" dirty="0"/>
                  <a:t>[</a:t>
                </a:r>
                <a:r>
                  <a:rPr lang="tr-TR" dirty="0" err="1"/>
                  <a:t>num,den</a:t>
                </a:r>
                <a:r>
                  <a:rPr lang="tr-TR" dirty="0"/>
                  <a:t>]=</a:t>
                </a:r>
                <a:r>
                  <a:rPr lang="tr-TR" dirty="0" smtClean="0"/>
                  <a:t>ss2tf(A,B,C,D)</a:t>
                </a:r>
                <a:r>
                  <a:rPr lang="pt-BR" dirty="0"/>
                  <a:t> </a:t>
                </a:r>
                <a:endParaRPr lang="tr-TR" dirty="0" smtClean="0"/>
              </a:p>
              <a:p>
                <a:pPr marL="109728" indent="0">
                  <a:buNone/>
                </a:pPr>
                <a:r>
                  <a:rPr lang="pt-BR" dirty="0" smtClean="0"/>
                  <a:t>num =</a:t>
                </a:r>
                <a:r>
                  <a:rPr lang="tr-TR" dirty="0" smtClean="0"/>
                  <a:t>[</a:t>
                </a:r>
                <a:r>
                  <a:rPr lang="pt-BR" dirty="0" smtClean="0"/>
                  <a:t> </a:t>
                </a:r>
                <a:r>
                  <a:rPr lang="pt-BR" dirty="0"/>
                  <a:t>0         0   25.0400    </a:t>
                </a:r>
                <a:r>
                  <a:rPr lang="pt-BR" dirty="0" smtClean="0"/>
                  <a:t>5.0080</a:t>
                </a:r>
                <a:r>
                  <a:rPr lang="tr-TR" dirty="0" smtClean="0"/>
                  <a:t>]</a:t>
                </a:r>
                <a:endParaRPr lang="pt-BR" dirty="0"/>
              </a:p>
              <a:p>
                <a:pPr marL="109728" indent="0">
                  <a:buNone/>
                </a:pPr>
                <a:r>
                  <a:rPr lang="pt-BR" dirty="0" smtClean="0"/>
                  <a:t>den =</a:t>
                </a:r>
                <a:r>
                  <a:rPr lang="tr-TR" dirty="0" smtClean="0"/>
                  <a:t>[</a:t>
                </a:r>
                <a:r>
                  <a:rPr lang="pt-BR" dirty="0" smtClean="0"/>
                  <a:t>1.0000    </a:t>
                </a:r>
                <a:r>
                  <a:rPr lang="pt-BR" dirty="0"/>
                  <a:t>5.0325   25.1026    </a:t>
                </a:r>
                <a:r>
                  <a:rPr lang="pt-BR" dirty="0" smtClean="0"/>
                  <a:t>5.0080</a:t>
                </a:r>
                <a:r>
                  <a:rPr lang="tr-TR" dirty="0" smtClean="0"/>
                  <a:t>]</a:t>
                </a: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 t="-7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98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MIMO sistemlerde transfer fonksiyonu gösterimi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−25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sistem iki girişli ve iki çıkışlıdır. Bu nedenle dört farklı transfer fonksiyonu içerecektir;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Bu şekilde olan problemler için </a:t>
                </a:r>
                <a:r>
                  <a:rPr lang="tr-TR" dirty="0" err="1" smtClean="0"/>
                  <a:t>matlab</a:t>
                </a:r>
                <a:r>
                  <a:rPr lang="tr-TR" dirty="0" smtClean="0"/>
                  <a:t> fonksiyonundaki </a:t>
                </a:r>
                <a:r>
                  <a:rPr lang="tr-TR" dirty="0" err="1" smtClean="0"/>
                  <a:t>ui</a:t>
                </a:r>
                <a:r>
                  <a:rPr lang="tr-TR" dirty="0" smtClean="0"/>
                  <a:t> parametresini kullanıyoruz.</a:t>
                </a:r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İçerik Yer Tutucusu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96000" y="2212848"/>
            <a:ext cx="2890684" cy="460658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71"/>
          <a:stretch/>
        </p:blipFill>
        <p:spPr>
          <a:xfrm>
            <a:off x="8900929" y="3796140"/>
            <a:ext cx="2407081" cy="1440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853"/>
          <a:stretch/>
        </p:blipFill>
        <p:spPr>
          <a:xfrm>
            <a:off x="8900929" y="2212848"/>
            <a:ext cx="222645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8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tr-TR" dirty="0"/>
                  <a:t> boyutlu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matrisinin öz değerlerinin </a:t>
                </a:r>
                <a:r>
                  <a:rPr lang="tr-TR" dirty="0" smtClean="0"/>
                  <a:t>bulunması</a:t>
                </a:r>
                <a:endParaRPr lang="tr-TR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r="-556" b="-68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tr-TR" dirty="0"/>
                  <a:t> boyutlu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dirty="0"/>
                  <a:t> matrisinin öz </a:t>
                </a:r>
                <a:r>
                  <a:rPr lang="tr-TR" dirty="0" smtClean="0"/>
                  <a:t>değerleri karakteristik denklemin kökleridir ve şu şekilde bulunur.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Burada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tr-TR" dirty="0" smtClean="0"/>
                  <a:t> bilinmeyen </a:t>
                </a:r>
                <a:r>
                  <a:rPr lang="tr-TR" dirty="0" err="1" smtClean="0"/>
                  <a:t>özdeğerleri</a:t>
                </a:r>
                <a:r>
                  <a:rPr lang="tr-TR" dirty="0" smtClean="0"/>
                  <a:t> temsil eden değişken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tr-TR" dirty="0" smtClean="0"/>
                  <a:t> birim matris 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tr-TR" dirty="0" smtClean="0"/>
                  <a:t>işlemi determinantı temsil eder. </a:t>
                </a:r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0">
                <a:blip r:embed="rId3"/>
                <a:stretch>
                  <a:fillRect t="-702" r="-16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İçerik Yer Tutucusu 6"/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Örnek: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  <m:e>
                                <m:r>
                                  <a:rPr lang="tr-TR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Karakteristik denklemin kökleri A matrisinin öz değerleridir. 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Bunlar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tr-TR" dirty="0" smtClean="0"/>
                  <a:t> olarak bulunur.</a:t>
                </a:r>
              </a:p>
              <a:p>
                <a:pPr marL="109728" indent="0">
                  <a:buNone/>
                </a:pPr>
                <a:r>
                  <a:rPr lang="tr-TR" dirty="0" smtClean="0">
                    <a:solidFill>
                      <a:srgbClr val="00B050"/>
                    </a:solidFill>
                  </a:rPr>
                  <a:t>NOT: </a:t>
                </a:r>
                <a:r>
                  <a:rPr lang="tr-TR" dirty="0" err="1" smtClean="0">
                    <a:solidFill>
                      <a:srgbClr val="00B050"/>
                    </a:solidFill>
                  </a:rPr>
                  <a:t>Matlab</a:t>
                </a:r>
                <a:r>
                  <a:rPr lang="tr-TR" dirty="0" smtClean="0">
                    <a:solidFill>
                      <a:srgbClr val="00B050"/>
                    </a:solidFill>
                  </a:rPr>
                  <a:t> komutu </a:t>
                </a:r>
                <a:r>
                  <a:rPr lang="tr-TR" dirty="0" err="1" smtClean="0">
                    <a:solidFill>
                      <a:srgbClr val="00B050"/>
                    </a:solidFill>
                  </a:rPr>
                  <a:t>eig</a:t>
                </a:r>
                <a:r>
                  <a:rPr lang="tr-TR" dirty="0" smtClean="0">
                    <a:solidFill>
                      <a:srgbClr val="00B050"/>
                    </a:solidFill>
                  </a:rPr>
                  <a:t>(A)</a:t>
                </a:r>
                <a:endParaRPr lang="tr-T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İçerik Yer Tutucusu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4"/>
                <a:stretch>
                  <a:fillRect t="-702" b="-8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8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Unvan 1"/>
              <p:cNvSpPr>
                <a:spLocks noGrp="1"/>
              </p:cNvSpPr>
              <p:nvPr>
                <p:ph type="title"/>
              </p:nvPr>
            </p:nvSpPr>
            <p:spPr>
              <a:xfrm>
                <a:off x="504106" y="690717"/>
                <a:ext cx="11176000" cy="567813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tr-TR" sz="3200" i="1" dirty="0">
                        <a:latin typeface="Cambria Math" panose="02040503050406030204" pitchFamily="18" charset="0"/>
                      </a:rPr>
                      <m:t>𝑛𝑥𝑛</m:t>
                    </m:r>
                  </m:oMath>
                </a14:m>
                <a:r>
                  <a:rPr lang="tr-TR" sz="3200" dirty="0"/>
                  <a:t> boyutlu </a:t>
                </a:r>
                <a14:m>
                  <m:oMath xmlns:m="http://schemas.openxmlformats.org/officeDocument/2006/math">
                    <m:r>
                      <a:rPr lang="tr-TR" sz="32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tr-TR" sz="3200" dirty="0"/>
                  <a:t> matrisinin </a:t>
                </a:r>
                <a:r>
                  <a:rPr lang="tr-TR" sz="3200" dirty="0" err="1"/>
                  <a:t>köşegenleştirilmesi</a:t>
                </a:r>
                <a:r>
                  <a:rPr lang="tr-TR" sz="3200" dirty="0"/>
                  <a:t> (</a:t>
                </a:r>
                <a:r>
                  <a:rPr lang="tr-TR" sz="3200" dirty="0" err="1"/>
                  <a:t>diyagonalleştirme</a:t>
                </a:r>
                <a:r>
                  <a:rPr lang="tr-TR" sz="3200" dirty="0" smtClean="0"/>
                  <a:t>)</a:t>
                </a:r>
                <a:endParaRPr lang="tr-TR" sz="3200" dirty="0"/>
              </a:p>
            </p:txBody>
          </p:sp>
        </mc:Choice>
        <mc:Fallback xmlns="">
          <p:sp>
            <p:nvSpPr>
              <p:cNvPr id="2" name="Unvan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04106" y="690717"/>
                <a:ext cx="11176000" cy="567813"/>
              </a:xfrm>
              <a:blipFill rotWithShape="0">
                <a:blip r:embed="rId2"/>
                <a:stretch>
                  <a:fillRect t="-13978" b="-376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508000" y="1330572"/>
            <a:ext cx="5388864" cy="457200"/>
          </a:xfrm>
        </p:spPr>
        <p:txBody>
          <a:bodyPr/>
          <a:lstStyle/>
          <a:p>
            <a:r>
              <a:rPr lang="tr-TR" dirty="0" smtClean="0"/>
              <a:t>Öz değerlerin hepsi birbirinden farklıysa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508000" y="1872799"/>
                <a:ext cx="5388864" cy="4636156"/>
              </a:xfrm>
            </p:spPr>
            <p:txBody>
              <a:bodyPr>
                <a:normAutofit fontScale="92500" lnSpcReduction="1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tr-TR" dirty="0" smtClean="0"/>
                  <a:t> adet farklı öz değer varsa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dirty="0" smtClean="0"/>
                  <a:t> , bu durumda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err="1" smtClean="0">
                        <a:latin typeface="Cambria Math" panose="02040503050406030204" pitchFamily="18" charset="0"/>
                      </a:rPr>
                      <m:t>𝑃𝑧</m:t>
                    </m:r>
                  </m:oMath>
                </a14:m>
                <a:r>
                  <a:rPr lang="tr-TR" dirty="0" smtClean="0"/>
                  <a:t> dönüşümü yapılır.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ba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tr-TR" smtClean="0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508000" y="1872799"/>
                <a:ext cx="5388864" cy="463615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etin Yer Tutucusu 6"/>
          <p:cNvSpPr>
            <a:spLocks noGrp="1"/>
          </p:cNvSpPr>
          <p:nvPr>
            <p:ph type="body" sz="half" idx="3"/>
          </p:nvPr>
        </p:nvSpPr>
        <p:spPr>
          <a:xfrm>
            <a:off x="6294968" y="1330572"/>
            <a:ext cx="5389033" cy="457200"/>
          </a:xfrm>
        </p:spPr>
        <p:txBody>
          <a:bodyPr/>
          <a:lstStyle/>
          <a:p>
            <a:r>
              <a:rPr lang="tr-TR" dirty="0" smtClean="0"/>
              <a:t>Öz değerler birbirinden farklı değilse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İçerik Yer Tutucusu 7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6291073" y="1872799"/>
                <a:ext cx="5389033" cy="4636156"/>
              </a:xfrm>
            </p:spPr>
            <p:txBody>
              <a:bodyPr/>
              <a:lstStyle/>
              <a:p>
                <a:pPr marL="109728" indent="0">
                  <a:buNone/>
                </a:pPr>
                <a:r>
                  <a:rPr lang="tr-TR" dirty="0" smtClean="0"/>
                  <a:t>Örneğin A matrisinin öz değerleri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tr-TR" dirty="0" smtClean="0"/>
                  <a:t> şeklinde ise </a:t>
                </a:r>
                <a:r>
                  <a:rPr lang="tr-TR" dirty="0"/>
                  <a:t>bu durumda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tr-TR" i="1" dirty="0" err="1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tr-TR" dirty="0"/>
                  <a:t> dönüşümü yapılır.</a:t>
                </a:r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İçerik Yer Tutucusu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6291073" y="1872799"/>
                <a:ext cx="5389033" cy="4636156"/>
              </a:xfrm>
              <a:blipFill rotWithShape="0">
                <a:blip r:embed="rId4"/>
                <a:stretch>
                  <a:fillRect t="-6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2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quarter" idx="2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−11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tr-TR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Yukarıdaki durum uzayı gösterimini köşegen formunda gösteriniz.</a:t>
                </a:r>
              </a:p>
              <a:p>
                <a:pPr marL="109728" indent="0">
                  <a:buNone/>
                </a:pPr>
                <a:r>
                  <a:rPr lang="tr-TR" dirty="0" smtClean="0"/>
                  <a:t>Daha önce öz değerlerini bulmuştuk.</a:t>
                </a:r>
              </a:p>
              <a:p>
                <a:pPr marL="109728" indent="0">
                  <a:buNone/>
                </a:pPr>
                <a:r>
                  <a:rPr lang="tr-TR" dirty="0"/>
                  <a:t>Bunlar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=−1,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=−2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tr-TR" dirty="0"/>
                  <a:t> olarak bulunur.</a:t>
                </a: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Yer Tutucusu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İçerik Yer Tutucusu 5"/>
              <p:cNvSpPr>
                <a:spLocks noGrp="1"/>
              </p:cNvSpPr>
              <p:nvPr>
                <p:ph sz="quarter" idx="4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>
                          <a:latin typeface="Cambria Math" panose="02040503050406030204" pitchFamily="18" charset="0"/>
                        </a:rPr>
                        <m:t>𝑃𝑧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r>
                  <a:rPr lang="tr-TR" dirty="0" smtClean="0"/>
                  <a:t>Dönüşümü yapılırsa 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pt-BR" i="1" dirty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𝐴𝑥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𝐵𝑢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𝐴𝑃𝑧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𝐴𝑃</m:t>
                      </m:r>
                      <m:r>
                        <a:rPr lang="tr-TR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𝐵𝑢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 dirty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i="1" dirty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dirty="0"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136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Kanonik</a:t>
            </a:r>
            <a:r>
              <a:rPr lang="tr-TR" dirty="0"/>
              <a:t> Formlarda Durum Uzay </a:t>
            </a:r>
            <a:r>
              <a:rPr lang="tr-TR" dirty="0" smtClean="0"/>
              <a:t>Gösterimi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tr-TR" sz="2000" dirty="0" smtClean="0"/>
                  <a:t>Aşağıdaki sistem denklemini düşünelim burada u girişi y ise çıkış ifade etmektedir. </a:t>
                </a:r>
                <a:endParaRPr lang="tr-TR" sz="2000" i="1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sz="20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sz="2000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sz="2000" dirty="0"/>
                  <a:t>Bu denklem geçmiş deneyimlerimizden bildiğimiz gibi </a:t>
                </a:r>
                <a:r>
                  <a:rPr lang="tr-TR" sz="2000" dirty="0" smtClean="0"/>
                  <a:t>transfer fonksiyonu formunda aşağıdaki gibi yazılabilir.</a:t>
                </a:r>
                <a:endParaRPr lang="tr-TR" sz="2000" dirty="0"/>
              </a:p>
              <a:p>
                <a:pPr marL="109728" indent="0">
                  <a:buNone/>
                </a:pPr>
                <a:endParaRPr lang="tr-TR" sz="2000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:r>
                  <a:rPr lang="tr-TR" sz="2000" dirty="0" smtClean="0"/>
                  <a:t>İlk olarak bu formdaki bir transfer fonksiyonunu aşağıdaki formlarda yazmayı göreceğiz.</a:t>
                </a:r>
              </a:p>
              <a:p>
                <a:pPr lvl="1"/>
                <a:r>
                  <a:rPr lang="tr-TR" sz="1700" dirty="0" err="1" smtClean="0"/>
                  <a:t>Kontroledilebilir</a:t>
                </a:r>
                <a:r>
                  <a:rPr lang="tr-TR" sz="1700" dirty="0" smtClean="0"/>
                  <a:t> </a:t>
                </a:r>
                <a:r>
                  <a:rPr lang="tr-TR" sz="1700" dirty="0" err="1"/>
                  <a:t>kanonik</a:t>
                </a:r>
                <a:r>
                  <a:rPr lang="tr-TR" sz="1700" dirty="0"/>
                  <a:t> form</a:t>
                </a:r>
              </a:p>
              <a:p>
                <a:pPr lvl="1"/>
                <a:r>
                  <a:rPr lang="tr-TR" sz="1700" dirty="0"/>
                  <a:t>Gözlenebilir </a:t>
                </a:r>
                <a:r>
                  <a:rPr lang="tr-TR" sz="1700" dirty="0" err="1"/>
                  <a:t>kanonik</a:t>
                </a:r>
                <a:r>
                  <a:rPr lang="tr-TR" sz="1700" dirty="0"/>
                  <a:t> form</a:t>
                </a:r>
              </a:p>
              <a:p>
                <a:pPr lvl="1"/>
                <a:r>
                  <a:rPr lang="tr-TR" sz="1700" dirty="0"/>
                  <a:t>Köşegen </a:t>
                </a:r>
                <a:r>
                  <a:rPr lang="tr-TR" sz="1700" dirty="0" err="1" smtClean="0"/>
                  <a:t>kanonik</a:t>
                </a:r>
                <a:r>
                  <a:rPr lang="tr-TR" sz="1700" dirty="0" smtClean="0"/>
                  <a:t> </a:t>
                </a:r>
                <a:r>
                  <a:rPr lang="tr-TR" sz="1700" dirty="0"/>
                  <a:t>form</a:t>
                </a:r>
              </a:p>
              <a:p>
                <a:pPr lvl="1"/>
                <a:r>
                  <a:rPr lang="tr-TR" sz="1700" dirty="0"/>
                  <a:t>Jordan </a:t>
                </a:r>
                <a:r>
                  <a:rPr lang="tr-TR" sz="1700" dirty="0" err="1" smtClean="0"/>
                  <a:t>kanonik</a:t>
                </a:r>
                <a:r>
                  <a:rPr lang="tr-TR" sz="1700" dirty="0" smtClean="0"/>
                  <a:t> </a:t>
                </a:r>
                <a:r>
                  <a:rPr lang="tr-TR" sz="1700" dirty="0"/>
                  <a:t>form</a:t>
                </a:r>
              </a:p>
              <a:p>
                <a:pPr marL="109728" indent="0">
                  <a:buNone/>
                </a:pPr>
                <a:endParaRPr lang="tr-TR" sz="2000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340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Öz değerlerin değişmezliği</a:t>
            </a:r>
          </a:p>
          <a:p>
            <a:r>
              <a:rPr lang="tr-TR" dirty="0"/>
              <a:t>Durum değişkenleri kümesinin tek bir biçiminin olmaması</a:t>
            </a:r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18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465667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Kontrol Edilebilir </a:t>
            </a:r>
            <a:r>
              <a:rPr lang="tr-TR" sz="3200" dirty="0" err="1" smtClean="0"/>
              <a:t>Kanonik</a:t>
            </a:r>
            <a:r>
              <a:rPr lang="tr-TR" sz="3200" dirty="0" smtClean="0"/>
              <a:t> Form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r>
                  <a:rPr lang="tr-TR" sz="2000" dirty="0" smtClean="0"/>
                  <a:t>Aşağıdaki gösterim kontrol edilebilir </a:t>
                </a:r>
                <a:r>
                  <a:rPr lang="tr-TR" sz="2000" dirty="0" err="1" smtClean="0"/>
                  <a:t>kanonik</a:t>
                </a:r>
                <a:r>
                  <a:rPr lang="tr-TR" sz="2000" dirty="0" smtClean="0"/>
                  <a:t> form olarak adlandırılmaktadır.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00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00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:r>
                  <a:rPr lang="tr-TR" sz="2000" dirty="0" smtClean="0"/>
                  <a:t>Kontrol edilebilir </a:t>
                </a:r>
                <a:r>
                  <a:rPr lang="tr-TR" sz="2000" dirty="0" err="1" smtClean="0"/>
                  <a:t>kanonik</a:t>
                </a:r>
                <a:r>
                  <a:rPr lang="tr-TR" sz="2000" dirty="0" smtClean="0"/>
                  <a:t> form kontrol sistemleri tasarımı kısmına geldiğimizde kutup yerleştirme yaklaşımını tartışırken önemli olacaktır.</a:t>
                </a:r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  <a:blipFill rotWithShape="0">
                <a:blip r:embed="rId2"/>
                <a:stretch>
                  <a:fillRect t="-6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76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465667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Kontrol Edilebilir </a:t>
            </a:r>
            <a:r>
              <a:rPr lang="tr-TR" sz="3200" dirty="0" err="1" smtClean="0"/>
              <a:t>Kanonik</a:t>
            </a:r>
            <a:r>
              <a:rPr lang="tr-TR" sz="3200" dirty="0" smtClean="0"/>
              <a:t> Formun Elde Edilişi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r>
                  <a:rPr lang="tr-TR" sz="2000" dirty="0" smtClean="0"/>
                  <a:t>Geçen Ders gördüğümüz hareket denklemlerinden durum uzayı formuna dönüştürmeyi hatırlayalım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𝐾𝑢</m:t>
                      </m:r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r>
                  <a:rPr lang="tr-TR" sz="2000" dirty="0" smtClean="0"/>
                  <a:t>şeklinde düzenliyorduk.</a:t>
                </a:r>
              </a:p>
              <a:p>
                <a:pPr marL="109728" indent="0">
                  <a:buNone/>
                </a:pPr>
                <a:r>
                  <a:rPr lang="tr-TR" sz="2000" dirty="0" smtClean="0"/>
                  <a:t>Tek girişli tek çıkışlı bir transfer fonksiyonunun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𝑌𝑈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tr-TR" sz="2000" dirty="0" smtClean="0">
                    <a:latin typeface="Cambria Math" panose="02040503050406030204" pitchFamily="18" charset="0"/>
                  </a:rPr>
                  <a:t>Sistemin tek çıkışlı olduğunu kabul ettiğimize göre, çıkışın  sadece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sz="20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tr-TR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000" dirty="0" smtClean="0">
                    <a:latin typeface="Cambria Math" panose="02040503050406030204" pitchFamily="18" charset="0"/>
                  </a:rPr>
                  <a:t>’e eşit olduğunu söyleyebiliriz.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 0 0…0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lim>
                      </m:limLow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limLow>
                        <m:limLow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p>
                                    <m:sSup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lim>
                      </m:limLow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limLow>
                        <m:limLow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lim>
                      </m:limLow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limLow>
                        <m:limLow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lim>
                      </m:limLow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𝐾𝑢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𝐾𝑢</m:t>
                      </m:r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sz="2000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sz="2000" dirty="0"/>
              </a:p>
              <a:p>
                <a:pPr marL="109728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  <a:blipFill rotWithShape="0">
                <a:blip r:embed="rId2"/>
                <a:stretch>
                  <a:fillRect t="-646" r="-333" b="-8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7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465667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Kontrol Edilebilir </a:t>
            </a:r>
            <a:r>
              <a:rPr lang="tr-TR" sz="3200" dirty="0" err="1" smtClean="0"/>
              <a:t>Kanonik</a:t>
            </a:r>
            <a:r>
              <a:rPr lang="tr-TR" sz="3200" dirty="0" smtClean="0"/>
              <a:t> Formun Elde Edilişi</a:t>
            </a:r>
            <a:endParaRPr lang="tr-T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:r>
                  <a:rPr lang="tr-TR" sz="2000" dirty="0" smtClean="0"/>
                  <a:t>Geçen Ders gördüğümüz hareket denklemlerinden durum uzayı formuna dönüştürmeyi hatırlayalım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𝐾𝑢</m:t>
                      </m:r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r>
                  <a:rPr lang="tr-TR" sz="2000" dirty="0" smtClean="0">
                    <a:latin typeface="Cambria Math" panose="02040503050406030204" pitchFamily="18" charset="0"/>
                  </a:rPr>
                  <a:t>Bu denklemi transfer fonksiyondan elde ettiğimize göre </a:t>
                </a:r>
                <a:r>
                  <a:rPr lang="tr-TR" sz="2000" dirty="0" err="1" smtClean="0">
                    <a:latin typeface="Cambria Math" panose="02040503050406030204" pitchFamily="18" charset="0"/>
                  </a:rPr>
                  <a:t>A,b</a:t>
                </a:r>
                <a:r>
                  <a:rPr lang="tr-TR" sz="2000" dirty="0" smtClean="0">
                    <a:latin typeface="Cambria Math" panose="02040503050406030204" pitchFamily="18" charset="0"/>
                  </a:rPr>
                  <a:t> ve c </a:t>
                </a:r>
                <a:r>
                  <a:rPr lang="tr-TR" sz="2000" dirty="0" err="1" smtClean="0">
                    <a:latin typeface="Cambria Math" panose="02040503050406030204" pitchFamily="18" charset="0"/>
                  </a:rPr>
                  <a:t>notasyonu</a:t>
                </a:r>
                <a:r>
                  <a:rPr lang="tr-TR" sz="2000" dirty="0" smtClean="0">
                    <a:latin typeface="Cambria Math" panose="02040503050406030204" pitchFamily="18" charset="0"/>
                  </a:rPr>
                  <a:t> ile de aşağıdaki gibi gösterebiliriz.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bar>
                      <m:r>
                        <a:rPr lang="tr-TR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tr-T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tr-TR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ba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bar>
                        <m:bar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tr-TR" sz="2000" b="0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</m:ba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sz="20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𝐾𝑈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  <a:blipFill rotWithShape="0">
                <a:blip r:embed="rId2"/>
                <a:stretch>
                  <a:fillRect t="-64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13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465667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Kontrol Edilebilir </a:t>
            </a:r>
            <a:r>
              <a:rPr lang="tr-TR" sz="3200" dirty="0" err="1" smtClean="0"/>
              <a:t>Kanonik</a:t>
            </a:r>
            <a:r>
              <a:rPr lang="tr-TR" sz="3200" dirty="0" smtClean="0"/>
              <a:t> Formun Elde Edilişi</a:t>
            </a:r>
            <a:endParaRPr lang="tr-T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𝑌𝑈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0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tr-TR" sz="20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tr-TR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tr-TR" sz="2000" b="0" i="1" dirty="0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tr-TR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0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0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𝐾𝑈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tr-TR" sz="2000" b="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0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r>
                  <a:rPr lang="tr-T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Ters </a:t>
                </a:r>
                <a:r>
                  <a:rPr lang="tr-TR" sz="2000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Laplace</a:t>
                </a:r>
                <a:r>
                  <a:rPr lang="tr-TR" sz="20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Dönüşümü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sz="2000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465667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Kontrol Edilebilir </a:t>
            </a:r>
            <a:r>
              <a:rPr lang="tr-TR" sz="3200" dirty="0" err="1" smtClean="0"/>
              <a:t>Kanonik</a:t>
            </a:r>
            <a:r>
              <a:rPr lang="tr-TR" sz="3200" dirty="0" smtClean="0"/>
              <a:t> Formun Elde Edilişi</a:t>
            </a:r>
            <a:endParaRPr lang="tr-T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</p:spPr>
            <p:txBody>
              <a:bodyPr>
                <a:no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m:rPr>
                          <m:sty m:val="p"/>
                        </m:rPr>
                        <a:rPr lang="tr-TR" sz="2000" b="0" i="0" smtClean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𝐾𝑢</m:t>
                      </m:r>
                    </m:oMath>
                  </m:oMathPara>
                </a14:m>
                <a:endParaRPr lang="tr-TR" sz="200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sz="20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sz="2000" i="1" dirty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tr-TR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058333"/>
                <a:ext cx="10972800" cy="566420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8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711200" y="677334"/>
            <a:ext cx="10972800" cy="491067"/>
          </a:xfrm>
        </p:spPr>
        <p:txBody>
          <a:bodyPr>
            <a:normAutofit fontScale="90000"/>
          </a:bodyPr>
          <a:lstStyle/>
          <a:p>
            <a:r>
              <a:rPr lang="tr-TR" sz="3200" dirty="0" smtClean="0"/>
              <a:t>Kontrol Edilebilir </a:t>
            </a:r>
            <a:r>
              <a:rPr lang="tr-TR" sz="3200" dirty="0" err="1" smtClean="0"/>
              <a:t>Kanonik</a:t>
            </a:r>
            <a:r>
              <a:rPr lang="tr-TR" sz="3200" dirty="0" smtClean="0"/>
              <a:t> Formun Elde Edilişi</a:t>
            </a:r>
            <a:endParaRPr lang="tr-T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1899007"/>
                <a:ext cx="5384800" cy="4341875"/>
              </a:xfrm>
            </p:spPr>
            <p:txBody>
              <a:bodyPr/>
              <a:lstStyle/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−…−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𝐾𝑢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𝑐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1899007"/>
                <a:ext cx="5384800" cy="434187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İçerik Yer Tutucusu 5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899007"/>
                <a:ext cx="5384800" cy="4341875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…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bar>
                        <m:bar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ba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6" name="İçerik Yer Tutucusu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899007"/>
                <a:ext cx="5384800" cy="434187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ğitim sunusu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5310_TF03460604" id="{B907DBB3-4E67-4415-ADAE-0DCAA6E8B6F3}" vid="{1830F63D-7166-45C8-9B0B-CAE90AE85AA8}"/>
    </a:ext>
  </a:extLst>
</a:theme>
</file>

<file path=ppt/theme/theme2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Eğitim sunusu</Template>
  <TotalTime>1812</TotalTime>
  <Words>404</Words>
  <Application>Microsoft Office PowerPoint</Application>
  <PresentationFormat>Geniş ekran</PresentationFormat>
  <Paragraphs>324</Paragraphs>
  <Slides>30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6" baseType="lpstr">
      <vt:lpstr>Calibri</vt:lpstr>
      <vt:lpstr>Cambria Math</vt:lpstr>
      <vt:lpstr>Georgia</vt:lpstr>
      <vt:lpstr>Times New Roman</vt:lpstr>
      <vt:lpstr>Wingdings 2</vt:lpstr>
      <vt:lpstr>Eğitim sunusu</vt:lpstr>
      <vt:lpstr>Modern Kontrol</vt:lpstr>
      <vt:lpstr>TRANSFER FONKSİYONU OLARAK VERİLEN SİSTEMLERİN DURUM UZAYI FORMUNDA GÖSTERİMİ</vt:lpstr>
      <vt:lpstr>Kanonik Formlarda Durum Uzay Gösterimi</vt:lpstr>
      <vt:lpstr>Kontrol Edilebilir Kanonik Form</vt:lpstr>
      <vt:lpstr>Kontrol Edilebilir Kanonik Formun Elde Edilişi</vt:lpstr>
      <vt:lpstr>Kontrol Edilebilir Kanonik Formun Elde Edilişi</vt:lpstr>
      <vt:lpstr>Kontrol Edilebilir Kanonik Formun Elde Edilişi</vt:lpstr>
      <vt:lpstr>Kontrol Edilebilir Kanonik Formun Elde Edilişi</vt:lpstr>
      <vt:lpstr>Kontrol Edilebilir Kanonik Formun Elde Edilişi</vt:lpstr>
      <vt:lpstr>Kontrol Edilebilir Kanonik Formun Elde Edilişi Örnek:</vt:lpstr>
      <vt:lpstr>Kontrol Edilebilir Kanonik Formun Elde Edilişi</vt:lpstr>
      <vt:lpstr>Gözlenebilir Kanonik Form</vt:lpstr>
      <vt:lpstr>Gözlenebilir Kanonik Formun Elde Edilişi</vt:lpstr>
      <vt:lpstr>Gözlenebilir Kanonik Formun Elde Edilişi</vt:lpstr>
      <vt:lpstr>Gözlenebilir Kanonik Formun Elde Edilişi Örnek:</vt:lpstr>
      <vt:lpstr>Köşegen kanonik form</vt:lpstr>
      <vt:lpstr>Köşegen kanonik form</vt:lpstr>
      <vt:lpstr>Jordan Kanonik form</vt:lpstr>
      <vt:lpstr>Jordan Kanonik form</vt:lpstr>
      <vt:lpstr>Jordan Kanonik form</vt:lpstr>
      <vt:lpstr>Örnek</vt:lpstr>
      <vt:lpstr>Örnek: G_YU (s)=Y(s)/U(s) =(s+3)/(s^2+3s+2)</vt:lpstr>
      <vt:lpstr>Örnek: G_YU (s)=Y(s)/U(s) =(s+3)/(s^2+3s+2)</vt:lpstr>
      <vt:lpstr>Örnek: G_YU (s)=Y(s)/U(s) =(s+3)/(s^2+3s+2)</vt:lpstr>
      <vt:lpstr>Matlab ile Sistem Modellerinin Dönüşümü</vt:lpstr>
      <vt:lpstr>MIMO sistemlerde transfer fonksiyonu gösterimi</vt:lpstr>
      <vt:lpstr>nxn boyutlu A matrisinin öz değerlerinin bulunması</vt:lpstr>
      <vt:lpstr>nxn boyutlu A matrisinin köşegenleştirilmesi (diyagonalleştirme)</vt:lpstr>
      <vt:lpstr>PowerPoint Sunusu</vt:lpstr>
      <vt:lpstr>Özet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Kontrol</dc:title>
  <dc:creator>Nurdan Bilgin</dc:creator>
  <cp:lastModifiedBy>Nurdan Bilgin</cp:lastModifiedBy>
  <cp:revision>135</cp:revision>
  <dcterms:created xsi:type="dcterms:W3CDTF">2018-09-26T10:51:27Z</dcterms:created>
  <dcterms:modified xsi:type="dcterms:W3CDTF">2018-10-16T09:30:51Z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