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89911" autoAdjust="0"/>
  </p:normalViewPr>
  <p:slideViewPr>
    <p:cSldViewPr snapToGrid="0">
      <p:cViewPr>
        <p:scale>
          <a:sx n="90" d="100"/>
          <a:sy n="90" d="100"/>
        </p:scale>
        <p:origin x="540" y="59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24.12.2018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567267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5503333"/>
          </a:xfrm>
        </p:spPr>
        <p:txBody>
          <a:bodyPr rtlCol="0"/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200"/>
            </a:lvl2pPr>
            <a:lvl3pPr marL="704088" indent="0">
              <a:buFontTx/>
              <a:buNone/>
              <a:defRPr sz="2000"/>
            </a:lvl3pPr>
            <a:lvl4pPr marL="978408" indent="0">
              <a:buFontTx/>
              <a:buNone/>
              <a:defRPr sz="2000"/>
            </a:lvl4pPr>
            <a:lvl5pPr marL="1207008" indent="0">
              <a:buFontTx/>
              <a:buNone/>
              <a:defRPr sz="20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99533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24.12.2018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Hata Dinamiği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borderBox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borderBox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≜</m:t>
                          </m:r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groupCh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𝐺𝑒𝑟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𝐷𝑢𝑟𝑢𝑚𝑙𝑎𝑟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𝑑𝑢𝑟𝑢𝑚𝑙𝑎𝑟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𝑒𝑡𝑚𝑒𝑑𝑒𝑘𝑖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mr>
                      </m:m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𝑠𝑖𝑠𝑡𝑒𝑚𝑖𝑛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𝑡𝑒𝑚𝑠𝑖𝑙𝑖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𝑖𝑠𝑒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 strike="sngStrike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trike="sngStrik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 strike="sngStrike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trike="sngStrike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̲"/>
                          <m:ctrlPr>
                            <a:rPr lang="tr-TR" i="1" strike="sngStrike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trike="sngStrik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 strike="sngStrike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trike="sngStrike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𝐿𝐶</m:t>
                                  </m:r>
                                </m:e>
                              </m:groupCh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lim>
                          <m:eqArr>
                            <m:eqAr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𝑎𝑠𝑠𝑖𝑔𝑛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𝑠𝑡𝑎𝑏𝑙𝑒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𝑒𝑖𝑔𝑒𝑛𝑣𝑎𝑙𝑢𝑒𝑠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𝑝𝑜𝑠𝑠𝑖𝑏𝑙𝑒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𝑝𝑎𝑖𝑟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𝑜𝑏𝑠𝑒𝑟𝑣𝑎𝑏𝑙𝑒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𝑑𝑖𝑛𝑎𝑚𝑖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Gözlemcinin Kazanç Matrisinin Bulunması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Birim Rank Gözlemci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smtClean="0"/>
                  <a:t>’in boyutu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tr-TR" dirty="0" smtClean="0"/>
                  <a:t> boyutu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1551" y="1940794"/>
            <a:ext cx="5076897" cy="38193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82691" y="3200400"/>
            <a:ext cx="665018" cy="1357745"/>
          </a:xfrm>
          <a:prstGeom prst="line">
            <a:avLst/>
          </a:prstGeom>
          <a:ln w="31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218218" y="4100945"/>
            <a:ext cx="41560" cy="1246912"/>
          </a:xfrm>
          <a:prstGeom prst="line">
            <a:avLst/>
          </a:prstGeom>
          <a:ln w="31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Gözlemcinin kazanç matrisini bulmak için daha önce tartıştığımız üç yöntemi yeniden tartışacağız.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Dönüşüm Yaklaşımı (Transformation Approach)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Direkt-Yerleştirme Yaklaşımı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Ackermann Formülasyonu.</a:t>
                </a:r>
                <a:endParaRPr lang="tr-TR" dirty="0"/>
              </a:p>
              <a:p>
                <a:pPr marL="566928" indent="-457200">
                  <a:buFont typeface="+mj-lt"/>
                  <a:buAutoNum type="arabicPeriod"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Dönüşüm Yaklaşımı</a:t>
                </a:r>
              </a:p>
              <a:p>
                <a:r>
                  <a:rPr lang="tr-TR" dirty="0" smtClean="0"/>
                  <a:t>Yanda tanımlı durum uzayı formunda sistem için durum gözlemcisi tasarlamak istediğimizi düşünelim, gözlemcinin kazanç  matrisinin kutuplarının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olması istediğimiz düşünelim.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t="-779" r="-2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4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4"/>
                <a:ext cx="5384800" cy="25845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Direkt-Yerleştirme Yaklaşımı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tr-TR" b="0" dirty="0" smtClean="0"/>
              </a:p>
              <a:p>
                <a:r>
                  <a:rPr lang="tr-TR" dirty="0"/>
                  <a:t>gözlemcinin kazanç  matrisinin kutuplarının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olması istediğimiz düşünelim.</a:t>
                </a:r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4"/>
                <a:ext cx="5384800" cy="2584562"/>
              </a:xfrm>
              <a:blipFill>
                <a:blip r:embed="rId2"/>
                <a:stretch>
                  <a:fillRect t="-3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109132"/>
                <a:ext cx="5384800" cy="2584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Örnek: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b="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tr-TR" dirty="0"/>
                  <a:t>gözlemcinin kazanç  </a:t>
                </a:r>
                <a:r>
                  <a:rPr lang="tr-TR" dirty="0" smtClean="0"/>
                  <a:t>matrisini, kutupları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−8,  −8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olacak şekilde seçiniz. </a:t>
                </a:r>
                <a:endParaRPr lang="tr-TR" dirty="0"/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109132"/>
                <a:ext cx="5384800" cy="2584563"/>
              </a:xfrm>
              <a:blipFill>
                <a:blip r:embed="rId3"/>
                <a:stretch>
                  <a:fillRect t="-3302" r="-1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609600" y="3693695"/>
                <a:ext cx="10972800" cy="2584563"/>
              </a:xfrm>
              <a:prstGeom prst="rect">
                <a:avLst/>
              </a:prstGeom>
            </p:spPr>
            <p:txBody>
              <a:bodyPr vert="horz" rtlCol="0">
                <a:normAutofit/>
              </a:bodyPr>
              <a:lstStyle>
                <a:lvl1pPr marL="109728" indent="0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Tx/>
                  <a:buNone/>
                  <a:defRPr kumimoji="0" sz="24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11480" indent="0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70408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97840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207008" indent="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Tx/>
                  <a:buNone/>
                  <a:defRPr kumimoji="0" sz="2000" kern="120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b="1" dirty="0" smtClean="0">
                    <a:solidFill>
                      <a:srgbClr val="FF0000"/>
                    </a:solidFill>
                  </a:rPr>
                  <a:t>Çözüm: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tr-TR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tr-T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tr-TR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+64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+64⟹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=19, 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93695"/>
                <a:ext cx="10972800" cy="2584563"/>
              </a:xfrm>
              <a:prstGeom prst="rect">
                <a:avLst/>
              </a:prstGeom>
              <a:blipFill>
                <a:blip r:embed="rId4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8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4"/>
                <a:ext cx="6007768" cy="124905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121/2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̂"/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4"/>
                <a:ext cx="6007768" cy="12490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6253" y="2208314"/>
            <a:ext cx="8790996" cy="41323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98821" y="2719137"/>
            <a:ext cx="1431758" cy="12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1109133"/>
                <a:ext cx="11373853" cy="191079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121/2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Gözlemcinin denklemi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−121</m:t>
                                </m:r>
                                <m:r>
                                  <m:rPr>
                                    <m:lit/>
                                  </m:r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</m:t>
                                </m:r>
                                <m:r>
                                  <m:rPr>
                                    <m:lit/>
                                  </m:r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1109133"/>
                <a:ext cx="11373853" cy="19107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8442" y="2724134"/>
            <a:ext cx="7034463" cy="3845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87560" y="3244334"/>
                <a:ext cx="1016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60" y="3244334"/>
                <a:ext cx="1016880" cy="369332"/>
              </a:xfrm>
              <a:prstGeom prst="rect">
                <a:avLst/>
              </a:prstGeom>
              <a:blipFill>
                <a:blip r:embed="rId4"/>
                <a:stretch>
                  <a:fillRect t="-6557" r="-259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1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Bulunması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109133"/>
                <a:ext cx="4588042" cy="5482167"/>
              </a:xfrm>
            </p:spPr>
            <p:txBody>
              <a:bodyPr>
                <a:norm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Ackermann Formülasyonu.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b="1" dirty="0">
                    <a:solidFill>
                      <a:srgbClr val="FF0000"/>
                    </a:solidFill>
                  </a:rPr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r>
                  <a:rPr lang="tr-TR" dirty="0"/>
                  <a:t>gözlemcinin kazanç  matrisini, kutupları 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  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tr-TR" dirty="0"/>
                  <a:t> olacak şekilde </a:t>
                </a:r>
                <a:r>
                  <a:rPr lang="tr-TR" i="1" dirty="0">
                    <a:solidFill>
                      <a:srgbClr val="FF0000"/>
                    </a:solidFill>
                  </a:rPr>
                  <a:t>Ackermann Formülasyonunu kullanarak </a:t>
                </a:r>
                <a:r>
                  <a:rPr lang="tr-TR" dirty="0"/>
                  <a:t>seçiniz.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109133"/>
                <a:ext cx="4588042" cy="5482167"/>
              </a:xfrm>
              <a:blipFill>
                <a:blip r:embed="rId2"/>
                <a:stretch>
                  <a:fillRect t="-890" b="-17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81863" y="1109133"/>
                <a:ext cx="6300537" cy="5482167"/>
              </a:xfrm>
            </p:spPr>
            <p:txBody>
              <a:bodyPr>
                <a:norm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Çözüm: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e>
                              <m:e>
                                <m:r>
                                  <a:rPr lang="tr-T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</m:t>
                                </m:r>
                                <m:r>
                                  <m:rPr>
                                    <m:lit/>
                                  </m:r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81863" y="1109133"/>
                <a:ext cx="6300537" cy="5482167"/>
              </a:xfrm>
              <a:blipFill>
                <a:blip r:embed="rId3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AZALTILMIŞ DERECELİ GÖZLEMCİ (LUENBERGER)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𝑡𝑒𝑘𝑖𝑙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e>
                        </m:eqAr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 olsun,</a:t>
                </a:r>
              </a:p>
              <a:p>
                <a:r>
                  <a:rPr lang="tr-TR" dirty="0" smtClean="0"/>
                  <a:t>Burada </a:t>
                </a:r>
              </a:p>
              <a:p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𝑚𝑎𝑡𝑟𝑖𝑥</m:t>
                    </m:r>
                  </m:oMath>
                </a14:m>
                <a:r>
                  <a:rPr lang="tr-TR" i="1" dirty="0" smtClean="0"/>
                  <a:t> ve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𝑘𝑒𝑦𝑓𝑖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𝑜𝑙𝑎𝑟𝑎𝑘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𝑏𝑒𝑙𝑖𝑟𝑙𝑒𝑛𝑚𝑖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ş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𝑚𝑎𝑡𝑟𝑖𝑥</m:t>
                    </m:r>
                  </m:oMath>
                </a14:m>
                <a:r>
                  <a:rPr lang="tr-TR" i="1" dirty="0" smtClean="0"/>
                  <a:t> </a:t>
                </a:r>
                <a:endParaRPr lang="tr-TR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limLow>
                              <m:limLow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groupChr>
                              </m:e>
                              <m:li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lim>
                            </m:limLow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groupChr>
                              </m:e>
                              <m:li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𝑛𝑥𝑛</m:t>
                                </m:r>
                              </m:lim>
                            </m:limLow>
                            <m:limLow>
                              <m:limLow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groupChr>
                              </m:e>
                              <m:li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𝑛𝑥𝑚</m:t>
                                </m:r>
                              </m:lim>
                            </m:limLow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limLow>
                              <m:limLow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lim>
                            </m:limLow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𝑚𝑥𝑚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AZALTILMIŞ DERECELİ GÖZLEMCİ (LUENBERGER)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𝑜𝑙𝑠𝑢𝑛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𝑚𝑥𝑚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}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×1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)×1</m:t>
                            </m:r>
                          </m:e>
                        </m:mr>
                      </m:m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AZALTILMIŞ DERECELİ GÖZLEMCİ (LUENBERGER)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lim>
                      </m:limLow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  <a:p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3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Optimal Kontrol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 kontrol sistemi için, kontrol edilecek sistem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Ve kontrol için gerekli sınırlılıklar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veya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şekilde verilmiş olsun. Bu durumda en iyi kontrol stratejisini belirlemek  için 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°=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Sistemin performans indeksini minimize etmeye çalışacağız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𝑃𝐼</m:t>
                              </m:r>
                            </m:e>
                          </m:groupCh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eqArr>
                            <m:eqAr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𝑃𝑒𝑟𝑓𝑜𝑟𝑚𝑎𝑛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𝑖𝑛𝑑𝑒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𝑘𝑠𝑖</m:t>
                              </m:r>
                            </m:e>
                          </m:eqArr>
                        </m:lim>
                      </m:limLow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9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AZALTILMIŞ DERECELİ GÖZLEMCİ (LUENBERGER)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15915" y="2411441"/>
                <a:ext cx="8967538" cy="423288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𝑳𝒚</m:t>
                          </m:r>
                        </m:e>
                      </m:d>
                      <m: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sSub>
                            <m:sSubPr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tr-T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tr-TR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Azaltılmış Dereceli Gözlemci denklemi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endParaRPr lang="tr-TR" i="1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  <a:p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15915" y="2411441"/>
                <a:ext cx="8967538" cy="4232888"/>
              </a:xfrm>
              <a:blipFill>
                <a:blip r:embed="rId2"/>
                <a:stretch>
                  <a:fillRect t="-1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2715" y="1032933"/>
                <a:ext cx="3144253" cy="378371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Hatırlatma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borderBox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borderBox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≜</m:t>
                          </m:r>
                          <m:groupChr>
                            <m:groupChrPr>
                              <m:chr m:val="⏟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groupCh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li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𝐺𝑒𝑟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𝐷𝑢𝑟𝑢𝑚𝑙𝑎𝑟</m:t>
                          </m:r>
                        </m:lim>
                      </m:limLow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</m:d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2715" y="1032933"/>
                <a:ext cx="3144253" cy="3783710"/>
              </a:xfrm>
              <a:blipFill>
                <a:blip r:embed="rId3"/>
                <a:stretch>
                  <a:fillRect t="-804" r="-5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AZALTILMIŞ DERECELİ GÖZLEMCİ (LUENBERGER)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8653" y="1498848"/>
            <a:ext cx="2963672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Gerçek Sistem</a:t>
            </a:r>
            <a:endParaRPr lang="tr-TR" sz="24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7092325" y="1768848"/>
            <a:ext cx="1608330" cy="0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7496" y="3115605"/>
                <a:ext cx="144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96" y="3115605"/>
                <a:ext cx="1440000" cy="540000"/>
              </a:xfrm>
              <a:prstGeom prst="rect">
                <a:avLst/>
              </a:prstGeom>
              <a:blipFill>
                <a:blip r:embed="rId2"/>
                <a:stretch>
                  <a:fillRect l="-4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57496" y="1768848"/>
            <a:ext cx="3871157" cy="0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2326" y="1325605"/>
                <a:ext cx="1610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326" y="1325605"/>
                <a:ext cx="1610890" cy="369332"/>
              </a:xfrm>
              <a:prstGeom prst="rect">
                <a:avLst/>
              </a:prstGeom>
              <a:blipFill>
                <a:blip r:embed="rId3"/>
                <a:stretch>
                  <a:fillRect l="-4167" r="-6439" b="-344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8133347" y="1768848"/>
            <a:ext cx="0" cy="1391447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7774004" y="4435432"/>
                <a:ext cx="720000" cy="72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04" y="4435432"/>
                <a:ext cx="720000" cy="72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9" idx="0"/>
          </p:cNvCxnSpPr>
          <p:nvPr/>
        </p:nvCxnSpPr>
        <p:spPr>
          <a:xfrm flipV="1">
            <a:off x="8134004" y="3725687"/>
            <a:ext cx="0" cy="709745"/>
          </a:xfrm>
          <a:prstGeom prst="line">
            <a:avLst/>
          </a:prstGeom>
          <a:ln w="63500" cmpd="dbl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63347" y="3160295"/>
                <a:ext cx="54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347" y="3160295"/>
                <a:ext cx="540000" cy="540000"/>
              </a:xfrm>
              <a:prstGeom prst="rect">
                <a:avLst/>
              </a:prstGeom>
              <a:blipFill>
                <a:blip r:embed="rId5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5102994" y="4435432"/>
                <a:ext cx="720000" cy="72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94" y="4435432"/>
                <a:ext cx="720000" cy="720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2319687" y="4435432"/>
                <a:ext cx="720000" cy="72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87" y="4435432"/>
                <a:ext cx="720000" cy="72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977496" y="1768848"/>
            <a:ext cx="0" cy="1346757"/>
          </a:xfrm>
          <a:prstGeom prst="line">
            <a:avLst/>
          </a:prstGeom>
          <a:ln w="63500" cmpd="dbl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2"/>
            <a:endCxn id="33" idx="2"/>
          </p:cNvCxnSpPr>
          <p:nvPr/>
        </p:nvCxnSpPr>
        <p:spPr>
          <a:xfrm rot="16200000" flipH="1">
            <a:off x="1078678" y="3554422"/>
            <a:ext cx="1139827" cy="1342191"/>
          </a:xfrm>
          <a:prstGeom prst="bentConnector2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502283" y="4525431"/>
                <a:ext cx="108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283" y="4525431"/>
                <a:ext cx="1080000" cy="540000"/>
              </a:xfrm>
              <a:prstGeom prst="rect">
                <a:avLst/>
              </a:prstGeom>
              <a:blipFill>
                <a:blip r:embed="rId8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80388" y="4525431"/>
                <a:ext cx="54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88" y="4525431"/>
                <a:ext cx="540000" cy="540000"/>
              </a:xfrm>
              <a:prstGeom prst="rect">
                <a:avLst/>
              </a:prstGeom>
              <a:blipFill>
                <a:blip r:embed="rId9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192994" y="2845605"/>
                <a:ext cx="54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94" y="2845605"/>
                <a:ext cx="540000" cy="54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88405" y="3385603"/>
                <a:ext cx="1729919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05" y="3385603"/>
                <a:ext cx="1729919" cy="54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104511" y="6162561"/>
                <a:ext cx="1729919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11" y="6162561"/>
                <a:ext cx="1729919" cy="54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/>
          <p:cNvCxnSpPr>
            <a:endCxn id="43" idx="0"/>
          </p:cNvCxnSpPr>
          <p:nvPr/>
        </p:nvCxnSpPr>
        <p:spPr>
          <a:xfrm rot="10800000" flipV="1">
            <a:off x="5462995" y="2442225"/>
            <a:ext cx="2670353" cy="403379"/>
          </a:xfrm>
          <a:prstGeom prst="bentConnector2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4" idx="0"/>
          </p:cNvCxnSpPr>
          <p:nvPr/>
        </p:nvCxnSpPr>
        <p:spPr>
          <a:xfrm rot="10800000" flipV="1">
            <a:off x="2653365" y="2442223"/>
            <a:ext cx="5479982" cy="943379"/>
          </a:xfrm>
          <a:prstGeom prst="bentConnector2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2"/>
            <a:endCxn id="33" idx="0"/>
          </p:cNvCxnSpPr>
          <p:nvPr/>
        </p:nvCxnSpPr>
        <p:spPr>
          <a:xfrm>
            <a:off x="2653365" y="3925603"/>
            <a:ext cx="26322" cy="509829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3" idx="6"/>
            <a:endCxn id="41" idx="1"/>
          </p:cNvCxnSpPr>
          <p:nvPr/>
        </p:nvCxnSpPr>
        <p:spPr>
          <a:xfrm flipV="1">
            <a:off x="3039687" y="4795431"/>
            <a:ext cx="462596" cy="1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1" idx="3"/>
            <a:endCxn id="32" idx="2"/>
          </p:cNvCxnSpPr>
          <p:nvPr/>
        </p:nvCxnSpPr>
        <p:spPr>
          <a:xfrm>
            <a:off x="4582283" y="4795431"/>
            <a:ext cx="520711" cy="1"/>
          </a:xfrm>
          <a:prstGeom prst="line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6"/>
            <a:endCxn id="42" idx="1"/>
          </p:cNvCxnSpPr>
          <p:nvPr/>
        </p:nvCxnSpPr>
        <p:spPr>
          <a:xfrm flipV="1">
            <a:off x="5822994" y="4795431"/>
            <a:ext cx="857394" cy="1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2" idx="3"/>
            <a:endCxn id="29" idx="2"/>
          </p:cNvCxnSpPr>
          <p:nvPr/>
        </p:nvCxnSpPr>
        <p:spPr>
          <a:xfrm>
            <a:off x="7220388" y="4795431"/>
            <a:ext cx="553616" cy="1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6"/>
          </p:cNvCxnSpPr>
          <p:nvPr/>
        </p:nvCxnSpPr>
        <p:spPr>
          <a:xfrm flipV="1">
            <a:off x="8494004" y="4795431"/>
            <a:ext cx="938754" cy="1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3" idx="2"/>
            <a:endCxn id="32" idx="0"/>
          </p:cNvCxnSpPr>
          <p:nvPr/>
        </p:nvCxnSpPr>
        <p:spPr>
          <a:xfrm>
            <a:off x="5462994" y="3385605"/>
            <a:ext cx="0" cy="1049827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73" idx="2"/>
            <a:endCxn id="45" idx="3"/>
          </p:cNvCxnSpPr>
          <p:nvPr/>
        </p:nvCxnSpPr>
        <p:spPr>
          <a:xfrm rot="5400000">
            <a:off x="4686493" y="4916388"/>
            <a:ext cx="1664110" cy="1368236"/>
          </a:xfrm>
          <a:prstGeom prst="bentConnector2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45" idx="1"/>
            <a:endCxn id="33" idx="4"/>
          </p:cNvCxnSpPr>
          <p:nvPr/>
        </p:nvCxnSpPr>
        <p:spPr>
          <a:xfrm rot="10800000">
            <a:off x="2679687" y="5155433"/>
            <a:ext cx="424824" cy="1277129"/>
          </a:xfrm>
          <a:prstGeom prst="bentConnector2">
            <a:avLst/>
          </a:prstGeom>
          <a:ln w="635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24700" y="1325605"/>
                <a:ext cx="4377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0" y="1325605"/>
                <a:ext cx="43774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924320" y="430678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20" y="4306786"/>
                <a:ext cx="556691" cy="461665"/>
              </a:xfrm>
              <a:prstGeom prst="rect">
                <a:avLst/>
              </a:prstGeom>
              <a:blipFill>
                <a:blip r:embed="rId14"/>
                <a:stretch>
                  <a:fillRect t="-3947" r="-16484" b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775156" y="439911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56" y="4399119"/>
                <a:ext cx="42639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853061" y="5069724"/>
                <a:ext cx="1899431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𝑳𝒚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61" y="5069724"/>
                <a:ext cx="1899431" cy="7938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 rot="16200000">
                <a:off x="4206792" y="3869881"/>
                <a:ext cx="13040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𝑳𝒚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06792" y="3869881"/>
                <a:ext cx="1304075" cy="461665"/>
              </a:xfrm>
              <a:prstGeom prst="rect">
                <a:avLst/>
              </a:prstGeom>
              <a:blipFill>
                <a:blip r:embed="rId17"/>
                <a:stretch>
                  <a:fillRect l="-5263" t="-467" r="-17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4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Gözlemcinin Kazanç Matrisinin </a:t>
            </a:r>
            <a:r>
              <a:rPr lang="tr-TR" dirty="0" smtClean="0"/>
              <a:t>MATLAB ile Bulunması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Kutup yerleştirme probleminde A-BK’nin özdeğerlerini istediğimiz yerde olmasını sağlayacak K’yı buluyorduk. </a:t>
                </a:r>
              </a:p>
              <a:p>
                <a:r>
                  <a:rPr lang="tr-TR" dirty="0" smtClean="0"/>
                  <a:t>Benzer şekilde A-CL içinde, bu matrisin özdeğerlerinin istediğimiz yerlerde olmasını sağlayacak L matrisini bulmak için aynı komutları (acker, place) kullanacağız. Azaltılmış dereceli observer tasarımında ise ilgili matrisleri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𝒗𝒆</m:t>
                    </m:r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tr-TR" dirty="0" smtClean="0"/>
                  <a:t>’yi kullanmamız gerekecek.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8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Gözleyici ile Regülatör Sistem Tasarımı (10.6 Bölüm)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üzerinden ilerleyeceğiz.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Durum uzayı forumuna çevirirsek;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:r>
                  <a:rPr lang="tr-TR" dirty="0" smtClean="0"/>
                  <a:t>Kutup yerleştirme için istenen kutup yerleri: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:r>
                  <a:rPr lang="tr-TR" dirty="0" smtClean="0"/>
                  <a:t>Gözlemci için istenen kutup yerleri: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Gözleyici </a:t>
            </a:r>
            <a:r>
              <a:rPr lang="tr-TR" dirty="0"/>
              <a:t>ile Regülatör Sistem Tasarımı (10.6 Bölüm)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−80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−80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Düz Bağlayıcı 5"/>
          <p:cNvCxnSpPr/>
          <p:nvPr/>
        </p:nvCxnSpPr>
        <p:spPr>
          <a:xfrm flipV="1">
            <a:off x="3560233" y="1569509"/>
            <a:ext cx="1905000" cy="0"/>
          </a:xfrm>
          <a:prstGeom prst="line">
            <a:avLst/>
          </a:prstGeom>
          <a:ln w="3175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 flipV="1">
            <a:off x="6560608" y="1568451"/>
            <a:ext cx="360000" cy="0"/>
          </a:xfrm>
          <a:prstGeom prst="line">
            <a:avLst/>
          </a:prstGeom>
          <a:ln w="3175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 rot="16200000" flipV="1">
            <a:off x="3388533" y="1807384"/>
            <a:ext cx="1080000" cy="0"/>
          </a:xfrm>
          <a:prstGeom prst="line">
            <a:avLst/>
          </a:prstGeom>
          <a:ln w="3175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Gözleyici ile Regülatör Sistem Tasarımı (10.6 Bölüm)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küçük dereceli gözlemci için hata denklemi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Sistemin düzenlenmiş durum-uzay formu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𝐵𝐾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𝐵𝐾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(2: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Başlangıç koşulları: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(0)=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Gözleyici ile Regülatör Sistem Tasarımı (10.6 Bölüm)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 = [0 1 0;0 0 1;0 -24 -10];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B = [0;10 ;-80];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 = [1 0 0];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A11=A(1,1);A12=A(1,2:3);A21=A(2:3,1);A22=A(2:3,2:3);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B1=B(1);B2=B(2:3,1);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ppp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=[-1+2i -1-2i -5];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po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=[-4.5 -4.5];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acker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A,B,ppp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L=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acker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(A22',A12',po)';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sys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(A-B*K, eye(3), eye(3), eye(3));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 = 0:0.01:5;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,[1;0;0],t);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xp1 = [1 0 0]*x';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xp2 = [0 1 0]*x';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xp3 = [0 0 1]*x';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AA=[A-B*K B*K(2:3);zeros(2,3) A22-L*A12];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sys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(AA, eye(5), eye(5), eye(5));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,[1;0;0;1;0],t);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x01 = [1 0 0 0 0]*x';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x02 = [0 1 0 0 0]*x';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x03 = [0 0 1 0 0]*x';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e1 = [0 0 0 1 0]*x';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e2 = [0 0 0 0 1]*x';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(3,1,1);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(t,xp1,t,x01),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Baþlangýç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Koþullarýna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Cevap'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'x1'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'Kutup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Yerleþtirme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'Gözlemci ile Regülatör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Tasarýmý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(3,1,2);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(t,xp2,t,x02),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(3,1,3);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(t,xp3,t,x03),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nl-NL" dirty="0">
                <a:solidFill>
                  <a:srgbClr val="A020F0"/>
                </a:solidFill>
                <a:latin typeface="Courier New" panose="02070309020205020404" pitchFamily="49" charset="0"/>
              </a:rPr>
              <a:t>'x3'</a:t>
            </a:r>
            <a:r>
              <a:rPr lang="nl-NL" dirty="0">
                <a:solidFill>
                  <a:srgbClr val="000000"/>
                </a:solidFill>
                <a:latin typeface="Courier New" panose="02070309020205020404" pitchFamily="49" charset="0"/>
              </a:rPr>
              <a:t>); xlabel(</a:t>
            </a:r>
            <a:r>
              <a:rPr lang="nl-NL" dirty="0">
                <a:solidFill>
                  <a:srgbClr val="A020F0"/>
                </a:solidFill>
                <a:latin typeface="Courier New" panose="02070309020205020404" pitchFamily="49" charset="0"/>
              </a:rPr>
              <a:t>'Zaman (s)'</a:t>
            </a:r>
            <a:r>
              <a:rPr lang="nl-NL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8756" y="1231963"/>
            <a:ext cx="6163644" cy="46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Gözleyici ile Regülatör Sistem Tasarımı (10.6 Bölüm)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(2,1,1);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(t,e1),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it-IT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 durum deðiþkeni e1'</a:t>
            </a:r>
            <a:r>
              <a:rPr lang="it-IT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Hatanýn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Zamana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baðlý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Deðiþimi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(2,1,2);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(t,e2),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't (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sec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)'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 durum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deðiþkeni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e2'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5749" y="1974481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Gözleyici ile </a:t>
            </a:r>
            <a:r>
              <a:rPr lang="tr-TR" dirty="0" smtClean="0"/>
              <a:t>Kontrol Sistemi </a:t>
            </a:r>
            <a:r>
              <a:rPr lang="tr-TR" dirty="0"/>
              <a:t>Tasarımı (</a:t>
            </a:r>
            <a:r>
              <a:rPr lang="tr-TR" dirty="0" smtClean="0"/>
              <a:t>10.7 </a:t>
            </a:r>
            <a:r>
              <a:rPr lang="tr-TR" dirty="0"/>
              <a:t>Bölüm)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006510"/>
            <a:ext cx="5384800" cy="1687942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3637" y="2617681"/>
            <a:ext cx="4972726" cy="24656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99460" y="4774019"/>
            <a:ext cx="450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İleri bildirim yoluna eklenen gözleyici kontrolcü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042534" y="5097184"/>
            <a:ext cx="450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Geri bildirim yoluna eklenen gözleyici kontrolcü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9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Gözleyici ile Kontrol Sistemi Tasarımı (10.7 Bölüm)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Örnek üzerinden ilerleyeceğiz.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Durum uzayı forumuna çevirirsek;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Kutup yerleştirme için istenen kutup yerleri: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Gözlemci için istenen kutup yerleri: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7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7144" y="1032933"/>
            <a:ext cx="7193941" cy="18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LTI Sistem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Herhangi bir kısıt verilmediğini ancak sistemin başlangıç ve son değerlerin verildiğini varsayalım.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°= 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°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∞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groupChr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𝑃𝐷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𝑃𝑆𝐷</m:t>
                                  </m:r>
                                </m:lim>
                              </m:limLow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</m:groupChr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𝑃𝐷</m:t>
                                  </m:r>
                                </m:lim>
                              </m:limLow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 err="1"/>
                  <a:t>PD→Positive</a:t>
                </a:r>
                <a:r>
                  <a:rPr lang="tr-TR" dirty="0"/>
                  <a:t> </a:t>
                </a:r>
                <a:r>
                  <a:rPr lang="tr-TR" dirty="0" smtClean="0"/>
                  <a:t>Tanımlı</a:t>
                </a:r>
                <a:endParaRPr lang="tr-TR" dirty="0"/>
              </a:p>
              <a:p>
                <a:pPr lvl="0"/>
                <a:r>
                  <a:rPr lang="tr-TR" dirty="0" err="1"/>
                  <a:t>PSD</a:t>
                </a:r>
                <a:r>
                  <a:rPr lang="tr-TR" dirty="0" err="1" smtClean="0"/>
                  <a:t>→Yarı-Pozitif</a:t>
                </a:r>
                <a:r>
                  <a:rPr lang="tr-TR" dirty="0" smtClean="0"/>
                  <a:t> Tanımlı</a:t>
                </a:r>
                <a:endParaRPr lang="tr-TR" dirty="0"/>
              </a:p>
              <a:p>
                <a:r>
                  <a:rPr lang="tr-TR" dirty="0" smtClean="0"/>
                  <a:t>Sistemin performans indeksini minimize edecek optimal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dirty="0" smtClean="0"/>
                  <a:t> değerini belirlemek istiyoruz.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°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</m:acc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𝐵𝑢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𝑡𝑒𝑟𝑖𝑚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𝑜𝑙𝑚𝑎𝑧𝑠𝑎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𝑖𝑛𝑑𝑖𝑟𝑔𝑒𝑛𝑚𝑖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ş 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𝑅𝑖𝑐𝑐𝑎𝑡𝑖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𝐷𝑒𝑛𝑘𝑙𝑒𝑚𝑖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𝑜𝑙𝑢𝑟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lim>
                    </m:limLow>
                  </m:oMath>
                </a14:m>
                <a:r>
                  <a:rPr lang="tr-TR" dirty="0"/>
                  <a:t> </a:t>
                </a:r>
                <a:r>
                  <a:rPr lang="tr-TR" dirty="0" err="1" smtClean="0"/>
                  <a:t>Matriks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Riccati</a:t>
                </a:r>
                <a:r>
                  <a:rPr lang="tr-TR" dirty="0" smtClean="0"/>
                  <a:t> Denklemi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374" y="638628"/>
            <a:ext cx="5153247" cy="499533"/>
          </a:xfrm>
        </p:spPr>
        <p:txBody>
          <a:bodyPr/>
          <a:lstStyle/>
          <a:p>
            <a:r>
              <a:rPr lang="tr-TR" sz="2000" dirty="0"/>
              <a:t>İleri bildirim yoluna eklenen gözleyici </a:t>
            </a:r>
            <a:r>
              <a:rPr lang="tr-TR" sz="2000" dirty="0" smtClean="0"/>
              <a:t>kontrolcü</a:t>
            </a:r>
            <a:endParaRPr lang="tr-TR" sz="2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738" y="1277059"/>
            <a:ext cx="5286020" cy="1678792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738" y="2856983"/>
            <a:ext cx="5008501" cy="3752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635256" y="499730"/>
            <a:ext cx="64539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 = [0 1 0;0 0 1;0 -1 0];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 = [0;0 ;1];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 = [1 0 0];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A11=A(1,1);A12=A(1,2:3);A21=A(2:3,1);A22=A(2:3,2:3);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B1=B(1);B2=B(2:3,1);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ppp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=[-1+i -1-i -8];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=[-4 -4];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K=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acker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A,B,ppp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L=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acker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(A22',A12',po)';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plantnum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=[1];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plantden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=[1 0 1 0];</a:t>
            </a:r>
          </a:p>
          <a:p>
            <a:r>
              <a:rPr lang="es-E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En az dereceli Gözlemci Tabanlý Kontrolcü için </a:t>
            </a:r>
          </a:p>
          <a:p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Transfer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Fonsiyonu</a:t>
            </a:r>
            <a:endParaRPr lang="tr-TR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Ýspatý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Kitabýnýnýz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777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sayfasýnda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verilmek üzere </a:t>
            </a:r>
          </a:p>
          <a:p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aþaðýdaki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gibi bulunur.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Ahat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A22 - L*A12; Bhat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Ahat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*L + A21 - L*A11 ;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Fhat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B2 - L*B1;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Ahat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Fhat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*K(2:3);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Bhat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Fhat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*(K(1) +K(2:3)*L);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-K(2:3); 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-(K(1) + K(2:3)*L); 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contnum,contden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ss2tf(Atilde,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,-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,-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Dtilde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conv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plantnum,contnum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den=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conv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plantden,contden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Gp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plantnum,plantden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Go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contnum,contden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G=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num,den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);M=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feedback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(G,1);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step(M);</a:t>
            </a:r>
          </a:p>
        </p:txBody>
      </p:sp>
    </p:spTree>
    <p:extLst>
      <p:ext uri="{BB962C8B-B14F-4D97-AF65-F5344CB8AC3E}">
        <p14:creationId xmlns:p14="http://schemas.microsoft.com/office/powerpoint/2010/main" val="24174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374" y="638628"/>
            <a:ext cx="5153247" cy="499533"/>
          </a:xfrm>
        </p:spPr>
        <p:txBody>
          <a:bodyPr/>
          <a:lstStyle/>
          <a:p>
            <a:r>
              <a:rPr lang="tr-TR" sz="2000" dirty="0" smtClean="0"/>
              <a:t>Geri </a:t>
            </a:r>
            <a:r>
              <a:rPr lang="tr-TR" sz="2000" dirty="0"/>
              <a:t>bildirim yoluna eklenen gözleyici </a:t>
            </a:r>
            <a:r>
              <a:rPr lang="tr-TR" sz="2000" dirty="0" smtClean="0"/>
              <a:t>kontrolcü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602437" y="1138161"/>
            <a:ext cx="6453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N=256/113;</a:t>
            </a:r>
          </a:p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M=feedback(Gp,Go);</a:t>
            </a:r>
          </a:p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step(N*M);hold </a:t>
            </a:r>
            <a:r>
              <a:rPr lang="tr-TR" sz="140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step(A-B*K,B*K(1),C,0);</a:t>
            </a:r>
          </a:p>
          <a:p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tr-TR" sz="1400">
                <a:solidFill>
                  <a:srgbClr val="A020F0"/>
                </a:solidFill>
                <a:latin typeface="Courier New" panose="02070309020205020404" pitchFamily="49" charset="0"/>
              </a:rPr>
              <a:t>'Gözlemcili'</a:t>
            </a:r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400">
                <a:solidFill>
                  <a:srgbClr val="A020F0"/>
                </a:solidFill>
                <a:latin typeface="Courier New" panose="02070309020205020404" pitchFamily="49" charset="0"/>
              </a:rPr>
              <a:t>'Gözlemcisiz'</a:t>
            </a:r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);grid </a:t>
            </a:r>
            <a:r>
              <a:rPr lang="tr-TR" sz="140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662" y="1138161"/>
            <a:ext cx="4342487" cy="1718822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3758" y="2856983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Quadratik</a:t>
            </a:r>
            <a:r>
              <a:rPr lang="tr-TR" dirty="0" smtClean="0"/>
              <a:t> Optimal </a:t>
            </a:r>
            <a:r>
              <a:rPr lang="tr-TR" dirty="0" err="1" smtClean="0"/>
              <a:t>Regulatör</a:t>
            </a:r>
            <a:r>
              <a:rPr lang="tr-TR" dirty="0" smtClean="0"/>
              <a:t> Sistemler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343" y="1032933"/>
            <a:ext cx="4876979" cy="1938371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343" y="2952677"/>
            <a:ext cx="5008501" cy="3752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05647" y="1032933"/>
            <a:ext cx="6709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clear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 = [0  1  0;0  0  1;0  -2  -3];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 = [0;0;1];C = [1  0  0]; D = [0];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Q = [100  0  0;0  1  0;0  0  1];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 = [0.01];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K =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lqr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(A,B,Q,R);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AA = A - B*K;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BB = B*K(1);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CC = C; DD = D;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 = 0:0.01:4;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y,x,t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 =step (AA,BB,CC,DD,1,t);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'Durum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deðiþkenlerinin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Zamana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baðlý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gösterimi'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'Zaman sn.'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'x_1,x_2,x_3'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'x_1'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'x_2'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'x_3'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5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Example</a:t>
                </a:r>
                <a:r>
                  <a:rPr lang="tr-TR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Sistemin istenen kriterlere uygun davranması için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değerini bulunuz.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performans indeksine eklendiğinde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ifadesini minimize edecek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tr-TR" dirty="0" smtClean="0"/>
                  <a:t> değerini arıyoruz.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 r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4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PSD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𝑅𝑏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207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651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167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Denklemlerin çözümünden pozitif ve negatif çözüm geldiğinde sadece pozitif olanı seçeceğiz.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651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207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167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651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207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167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eqArr>
                        <m:eqAr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414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°=−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414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314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5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endCxn id="4" idx="1"/>
          </p:cNvCxnSpPr>
          <p:nvPr/>
        </p:nvCxnSpPr>
        <p:spPr>
          <a:xfrm rot="16200000" flipH="1">
            <a:off x="3017047" y="3328611"/>
            <a:ext cx="2229485" cy="714165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DURUM TAHMİNİ/GÖZLEMCİ/YENİDEN YAPILANDIRICI/FİLTRE</a:t>
            </a:r>
            <a:endParaRPr lang="tr-TR" sz="3200" dirty="0"/>
          </a:p>
        </p:txBody>
      </p:sp>
      <p:sp>
        <p:nvSpPr>
          <p:cNvPr id="4" name="Rectangle 3"/>
          <p:cNvSpPr/>
          <p:nvPr/>
        </p:nvSpPr>
        <p:spPr>
          <a:xfrm>
            <a:off x="4488872" y="4530437"/>
            <a:ext cx="216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Sistem Modeli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8653" y="2300952"/>
                <a:ext cx="2963672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dirty="0" smtClean="0"/>
                  <a:t>Gerçek Sistem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53" y="2300952"/>
                <a:ext cx="2963672" cy="540000"/>
              </a:xfrm>
              <a:prstGeom prst="rect">
                <a:avLst/>
              </a:prstGeom>
              <a:blipFill>
                <a:blip r:embed="rId2"/>
                <a:stretch>
                  <a:fillRect b="-164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7092325" y="2570952"/>
            <a:ext cx="16083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6648872" y="4800437"/>
            <a:ext cx="243971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23305" y="3280695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-K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3020290" y="2300952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</a:t>
            </a:r>
            <a:endParaRPr lang="tr-TR" sz="2400" dirty="0"/>
          </a:p>
        </p:txBody>
      </p:sp>
      <p:cxnSp>
        <p:nvCxnSpPr>
          <p:cNvPr id="17" name="Straight Arrow Connector 16"/>
          <p:cNvCxnSpPr>
            <a:stCxn id="15" idx="3"/>
            <a:endCxn id="5" idx="1"/>
          </p:cNvCxnSpPr>
          <p:nvPr/>
        </p:nvCxnSpPr>
        <p:spPr>
          <a:xfrm>
            <a:off x="3560290" y="2570952"/>
            <a:ext cx="5683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15" idx="1"/>
          </p:cNvCxnSpPr>
          <p:nvPr/>
        </p:nvCxnSpPr>
        <p:spPr>
          <a:xfrm rot="10800000" flipH="1">
            <a:off x="2923304" y="2570953"/>
            <a:ext cx="96985" cy="979743"/>
          </a:xfrm>
          <a:prstGeom prst="bentConnector3">
            <a:avLst>
              <a:gd name="adj1" fmla="val -23570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7301345" y="3280695"/>
                <a:ext cx="720000" cy="72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45" y="3280695"/>
                <a:ext cx="720000" cy="72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4" idx="4"/>
          </p:cNvCxnSpPr>
          <p:nvPr/>
        </p:nvCxnSpPr>
        <p:spPr>
          <a:xfrm>
            <a:off x="7661345" y="4000695"/>
            <a:ext cx="0" cy="799741"/>
          </a:xfrm>
          <a:prstGeom prst="line">
            <a:avLst/>
          </a:prstGeom>
          <a:ln w="38100">
            <a:solidFill>
              <a:srgbClr val="0070C0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</p:cNvCxnSpPr>
          <p:nvPr/>
        </p:nvCxnSpPr>
        <p:spPr>
          <a:xfrm flipV="1">
            <a:off x="7661345" y="2570950"/>
            <a:ext cx="0" cy="709745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2"/>
            <a:endCxn id="4" idx="0"/>
          </p:cNvCxnSpPr>
          <p:nvPr/>
        </p:nvCxnSpPr>
        <p:spPr>
          <a:xfrm rot="10800000" flipV="1">
            <a:off x="5568873" y="3640695"/>
            <a:ext cx="1732473" cy="88974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4" idx="2"/>
            <a:endCxn id="10" idx="2"/>
          </p:cNvCxnSpPr>
          <p:nvPr/>
        </p:nvCxnSpPr>
        <p:spPr>
          <a:xfrm rot="5400000" flipH="1">
            <a:off x="3756218" y="3257783"/>
            <a:ext cx="1249742" cy="2375567"/>
          </a:xfrm>
          <a:prstGeom prst="bentConnector3">
            <a:avLst>
              <a:gd name="adj1" fmla="val -1829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32326" y="2127709"/>
                <a:ext cx="1610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𝑙𝑒𝑛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326" y="2127709"/>
                <a:ext cx="1610890" cy="369332"/>
              </a:xfrm>
              <a:prstGeom prst="rect">
                <a:avLst/>
              </a:prstGeom>
              <a:blipFill>
                <a:blip r:embed="rId4"/>
                <a:stretch>
                  <a:fillRect l="-4167" r="-6439" b="-344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84690" y="4381440"/>
                <a:ext cx="25410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𝑡𝑎h𝑚𝑖𝑛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𝑒𝑑𝑖𝑙𝑒𝑛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90" y="4381440"/>
                <a:ext cx="2541080" cy="369332"/>
              </a:xfrm>
              <a:prstGeom prst="rect">
                <a:avLst/>
              </a:prstGeom>
              <a:blipFill>
                <a:blip r:embed="rId5"/>
                <a:stretch>
                  <a:fillRect l="-2404" t="-18333" r="-2644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98098" y="3244334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98" y="3244334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 t="-3947" r="-2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90768" y="4980436"/>
                <a:ext cx="256399" cy="376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68" y="4980436"/>
                <a:ext cx="256399" cy="376259"/>
              </a:xfrm>
              <a:prstGeom prst="rect">
                <a:avLst/>
              </a:prstGeom>
              <a:blipFill>
                <a:blip r:embed="rId7"/>
                <a:stretch>
                  <a:fillRect l="-11628" r="-9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647547" y="5451183"/>
            <a:ext cx="479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Gerçek Sistemin Durum Modeli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023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Sistemin Durum </a:t>
            </a:r>
            <a:r>
              <a:rPr lang="tr-TR" dirty="0" smtClean="0"/>
              <a:t>Modeli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durum vektörünün boyutu ve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çıkış vektörünün boyutu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𝐵𝑢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𝑖𝑠𝑒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𝑡𝑒𝑘𝑖𝑙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𝑖𝑙𝑠𝑒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𝑡𝑒𝑘𝑖𝑙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𝑖𝑙𝑠𝑒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groupChr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𝑚𝑥𝑛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m&lt;n olduğu zaman ne olur?</a:t>
                </a:r>
              </a:p>
              <a:p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7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m&lt;n olduğu zaman ne olur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Ölçülemeyen durum değişkenlerinin tahmin edilmesi genel olarak gözlem (observation) olarak isimlendirilir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r>
              <a:rPr lang="tr-TR" dirty="0" smtClean="0"/>
              <a:t>Bir araç genellikle bilgisayar durum değişkenlerini tahmin ediyor yada gözlüyorsa durum gözleyicisi, yada basitçe gözleyici ismini alır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Eğer durum gözleyicisi</a:t>
            </a:r>
            <a:r>
              <a:rPr lang="tr-TR" dirty="0"/>
              <a:t>, </a:t>
            </a:r>
            <a:r>
              <a:rPr lang="tr-TR" dirty="0" smtClean="0"/>
              <a:t>bazı </a:t>
            </a:r>
            <a:r>
              <a:rPr lang="tr-TR" dirty="0"/>
              <a:t>durum değişkenlerinin doğrudan ölçüm için uygun olup olmadığına </a:t>
            </a:r>
            <a:r>
              <a:rPr lang="tr-TR" dirty="0" smtClean="0"/>
              <a:t>bakmaksızın, sistemin tüm durum değişkenlerini gözlüyorsa, bu durumda tam-dereceli durum gözlemcisi ismini alır. </a:t>
            </a:r>
          </a:p>
          <a:p>
            <a:r>
              <a:rPr lang="tr-TR" dirty="0" smtClean="0"/>
              <a:t>Bazen sadece ölçülemeyen durum değişkenlerinin gözlenmesine gerek duyulur. Örneğin çıkış değişkenleri ile direkt ilişkili durum değişkenleri ölçülebildiğinden sadece n-m adet ölçülemeyen durum değişkeninin gözlenmesi gerekir. N değişkenden daha az değişkeni tahmin eden gözlemcilere azaltılmış dereceli durum gözlemcisi veya kısaca azaltılmış  dereceli gözlemci denilmektedir.</a:t>
            </a:r>
          </a:p>
          <a:p>
            <a:r>
              <a:rPr lang="tr-TR" dirty="0" smtClean="0"/>
              <a:t>Eğer azaltılmış dereceli gözlemcinin derecesi mümkün olan en küçük dereceye sahipse, gölemci minimum dereceli durum gözlemcisi denilmektedir.</a:t>
            </a:r>
            <a:endParaRPr lang="tr-TR" dirty="0"/>
          </a:p>
          <a:p>
            <a:r>
              <a:rPr lang="tr-TR" dirty="0" smtClean="0"/>
              <a:t>Bu bölümde tam dereceli ve minimum dereceli durum gözlemcilerini tartışacağız.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8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345302" y="2090641"/>
            <a:ext cx="8352880" cy="4181983"/>
            <a:chOff x="2079593" y="2090641"/>
            <a:chExt cx="8352880" cy="41819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9593" y="2090641"/>
              <a:ext cx="8032813" cy="418198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770909" y="2687782"/>
              <a:ext cx="7661564" cy="3584842"/>
              <a:chOff x="3034145" y="3172691"/>
              <a:chExt cx="7398328" cy="309993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034145" y="3172691"/>
                <a:ext cx="1898073" cy="138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034145" y="3448242"/>
                <a:ext cx="7398328" cy="28243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429216" y="543098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GÖZLEMCİ-OBSERVER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0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63500" cmpd="dbl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6648</TotalTime>
  <Words>1091</Words>
  <Application>Microsoft Office PowerPoint</Application>
  <PresentationFormat>Geniş ekran</PresentationFormat>
  <Paragraphs>338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Calibri</vt:lpstr>
      <vt:lpstr>Cambria Math</vt:lpstr>
      <vt:lpstr>Courier New</vt:lpstr>
      <vt:lpstr>Georgia</vt:lpstr>
      <vt:lpstr>Times New Roman</vt:lpstr>
      <vt:lpstr>Wingdings 2</vt:lpstr>
      <vt:lpstr>Eğitim sunusu</vt:lpstr>
      <vt:lpstr>Modern Kontrol</vt:lpstr>
      <vt:lpstr>Optimal Kontrol</vt:lpstr>
      <vt:lpstr>LTI Sistem</vt:lpstr>
      <vt:lpstr>Örnek</vt:lpstr>
      <vt:lpstr>Örnek Devam</vt:lpstr>
      <vt:lpstr>DURUM TAHMİNİ/GÖZLEMCİ/YENİDEN YAPILANDIRICI/FİLTRE</vt:lpstr>
      <vt:lpstr>Gerçek Sistemin Durum Modeli</vt:lpstr>
      <vt:lpstr>m&lt;n olduğu zaman ne olur?</vt:lpstr>
      <vt:lpstr>PowerPoint Sunusu</vt:lpstr>
      <vt:lpstr>Hata Dinamiği</vt:lpstr>
      <vt:lpstr>Gözlemcinin Kazanç Matrisinin Bulunması</vt:lpstr>
      <vt:lpstr>Gözlemcinin Kazanç Matrisinin Bulunması</vt:lpstr>
      <vt:lpstr>Gözlemcinin Kazanç Matrisinin Bulunması</vt:lpstr>
      <vt:lpstr>Gözlemcinin Kazanç Matrisinin Bulunması</vt:lpstr>
      <vt:lpstr>Gözlemcinin Kazanç Matrisinin Bulunması</vt:lpstr>
      <vt:lpstr>Gözlemcinin Kazanç Matrisinin Bulunması</vt:lpstr>
      <vt:lpstr>AZALTILMIŞ DERECELİ GÖZLEMCİ (LUENBERGER)</vt:lpstr>
      <vt:lpstr>AZALTILMIŞ DERECELİ GÖZLEMCİ (LUENBERGER)</vt:lpstr>
      <vt:lpstr>AZALTILMIŞ DERECELİ GÖZLEMCİ (LUENBERGER)</vt:lpstr>
      <vt:lpstr>AZALTILMIŞ DERECELİ GÖZLEMCİ (LUENBERGER)</vt:lpstr>
      <vt:lpstr>AZALTILMIŞ DERECELİ GÖZLEMCİ (LUENBERGER)</vt:lpstr>
      <vt:lpstr>Gözlemcinin Kazanç Matrisinin MATLAB ile Bulunması</vt:lpstr>
      <vt:lpstr>Gözleyici ile Regülatör Sistem Tasarımı (10.6 Bölüm)</vt:lpstr>
      <vt:lpstr>Gözleyici ile Regülatör Sistem Tasarımı (10.6 Bölüm)</vt:lpstr>
      <vt:lpstr>Gözleyici ile Regülatör Sistem Tasarımı (10.6 Bölüm)</vt:lpstr>
      <vt:lpstr>Gözleyici ile Regülatör Sistem Tasarımı (10.6 Bölüm)</vt:lpstr>
      <vt:lpstr>Gözleyici ile Regülatör Sistem Tasarımı (10.6 Bölüm)</vt:lpstr>
      <vt:lpstr>Gözleyici ile Kontrol Sistemi Tasarımı (10.7 Bölüm)</vt:lpstr>
      <vt:lpstr>Gözleyici ile Kontrol Sistemi Tasarımı (10.7 Bölüm)</vt:lpstr>
      <vt:lpstr>İleri bildirim yoluna eklenen gözleyici kontrolcü</vt:lpstr>
      <vt:lpstr>Geri bildirim yoluna eklenen gözleyici kontrolcü</vt:lpstr>
      <vt:lpstr>Quadratik Optimal Regulatör Sistemler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466</cp:revision>
  <dcterms:created xsi:type="dcterms:W3CDTF">2018-09-26T10:51:27Z</dcterms:created>
  <dcterms:modified xsi:type="dcterms:W3CDTF">2018-12-24T11:15:14Z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