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62" r:id="rId5"/>
    <p:sldId id="261" r:id="rId6"/>
    <p:sldId id="263" r:id="rId7"/>
    <p:sldId id="264" r:id="rId8"/>
    <p:sldId id="265" r:id="rId9"/>
    <p:sldId id="267" r:id="rId10"/>
    <p:sldId id="268" r:id="rId11"/>
    <p:sldId id="266" r:id="rId12"/>
    <p:sldId id="269" r:id="rId13"/>
    <p:sldId id="270" r:id="rId14"/>
    <p:sldId id="271" r:id="rId15"/>
    <p:sldId id="272" r:id="rId16"/>
    <p:sldId id="273" r:id="rId17"/>
    <p:sldId id="275" r:id="rId18"/>
    <p:sldId id="277" r:id="rId19"/>
    <p:sldId id="274" r:id="rId20"/>
    <p:sldId id="276" r:id="rId21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33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9911" autoAdjust="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87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96F55D-BBE7-4E14-A18D-B239F0EB6D65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A78172F-6ECA-408F-80AC-2A5B637744AA}">
      <dgm:prSet phldrT="[Metin]"/>
      <dgm:spPr/>
      <dgm:t>
        <a:bodyPr/>
        <a:lstStyle/>
        <a:p>
          <a:r>
            <a:rPr lang="tr-TR" dirty="0" smtClean="0"/>
            <a:t>Klasik Kontrol</a:t>
          </a:r>
          <a:endParaRPr lang="tr-TR" dirty="0"/>
        </a:p>
      </dgm:t>
    </dgm:pt>
    <dgm:pt modelId="{39897F09-AE4B-4523-8279-6ED4D9E71E52}" type="parTrans" cxnId="{2324E14C-E0BB-46C5-BB99-C113B4F19FC3}">
      <dgm:prSet/>
      <dgm:spPr/>
      <dgm:t>
        <a:bodyPr/>
        <a:lstStyle/>
        <a:p>
          <a:endParaRPr lang="tr-TR"/>
        </a:p>
      </dgm:t>
    </dgm:pt>
    <dgm:pt modelId="{9585C36A-BFAF-4740-8DC6-E83707DA0A6A}" type="sibTrans" cxnId="{2324E14C-E0BB-46C5-BB99-C113B4F19FC3}">
      <dgm:prSet/>
      <dgm:spPr/>
      <dgm:t>
        <a:bodyPr/>
        <a:lstStyle/>
        <a:p>
          <a:endParaRPr lang="tr-TR"/>
        </a:p>
      </dgm:t>
    </dgm:pt>
    <dgm:pt modelId="{480E6AC8-78C9-491C-99A2-26A9CD5F48A6}">
      <dgm:prSet phldrT="[Metin]" custT="1"/>
      <dgm:spPr/>
      <dgm:t>
        <a:bodyPr/>
        <a:lstStyle/>
        <a:p>
          <a:r>
            <a:rPr lang="tr-TR" sz="2400" dirty="0" smtClean="0"/>
            <a:t>Frekans tanım kümesinde (s domain)</a:t>
          </a:r>
          <a:endParaRPr lang="tr-TR" sz="2400" dirty="0"/>
        </a:p>
      </dgm:t>
    </dgm:pt>
    <dgm:pt modelId="{46B3E5B3-9EAB-420E-84AD-C097EF8B48AD}" type="parTrans" cxnId="{30515B8A-CCC9-43E2-9729-880D1932B3EF}">
      <dgm:prSet/>
      <dgm:spPr/>
      <dgm:t>
        <a:bodyPr/>
        <a:lstStyle/>
        <a:p>
          <a:endParaRPr lang="tr-TR"/>
        </a:p>
      </dgm:t>
    </dgm:pt>
    <dgm:pt modelId="{DBD906F6-8E69-4A04-946E-3B5D6C0A99F4}" type="sibTrans" cxnId="{30515B8A-CCC9-43E2-9729-880D1932B3EF}">
      <dgm:prSet/>
      <dgm:spPr/>
      <dgm:t>
        <a:bodyPr/>
        <a:lstStyle/>
        <a:p>
          <a:endParaRPr lang="tr-TR"/>
        </a:p>
      </dgm:t>
    </dgm:pt>
    <dgm:pt modelId="{6E3C4014-A886-472A-9191-D7480E943AEE}">
      <dgm:prSet phldrT="[Metin]" custT="1"/>
      <dgm:spPr/>
      <dgm:t>
        <a:bodyPr/>
        <a:lstStyle/>
        <a:p>
          <a:r>
            <a:rPr lang="tr-TR" sz="2400" dirty="0" smtClean="0"/>
            <a:t>Giriş-Çıkış ilişkisi var</a:t>
          </a:r>
          <a:endParaRPr lang="tr-TR" sz="2400" dirty="0"/>
        </a:p>
      </dgm:t>
    </dgm:pt>
    <dgm:pt modelId="{F59C797E-A21F-4B6F-8180-81D3FF800D23}" type="parTrans" cxnId="{60E6BCC3-D498-4809-87AB-32D3183E4BC4}">
      <dgm:prSet/>
      <dgm:spPr/>
      <dgm:t>
        <a:bodyPr/>
        <a:lstStyle/>
        <a:p>
          <a:endParaRPr lang="tr-TR"/>
        </a:p>
      </dgm:t>
    </dgm:pt>
    <dgm:pt modelId="{0C495D7B-C77B-4C6A-BC61-9022B5A5D97A}" type="sibTrans" cxnId="{60E6BCC3-D498-4809-87AB-32D3183E4BC4}">
      <dgm:prSet/>
      <dgm:spPr/>
      <dgm:t>
        <a:bodyPr/>
        <a:lstStyle/>
        <a:p>
          <a:endParaRPr lang="tr-TR"/>
        </a:p>
      </dgm:t>
    </dgm:pt>
    <dgm:pt modelId="{F8E5C275-F3E9-4B36-8291-5F1B4B167510}">
      <dgm:prSet phldrT="[Metin]"/>
      <dgm:spPr/>
      <dgm:t>
        <a:bodyPr/>
        <a:lstStyle/>
        <a:p>
          <a:r>
            <a:rPr lang="tr-TR" dirty="0" smtClean="0"/>
            <a:t>Modern Kontrol</a:t>
          </a:r>
          <a:endParaRPr lang="tr-TR" dirty="0"/>
        </a:p>
      </dgm:t>
    </dgm:pt>
    <dgm:pt modelId="{3174C1AE-3A98-4036-9B91-92588F5D4E5D}" type="parTrans" cxnId="{A37D7988-B8FE-41D6-BA88-22AFCA9B24EE}">
      <dgm:prSet/>
      <dgm:spPr/>
      <dgm:t>
        <a:bodyPr/>
        <a:lstStyle/>
        <a:p>
          <a:endParaRPr lang="tr-TR"/>
        </a:p>
      </dgm:t>
    </dgm:pt>
    <dgm:pt modelId="{FCC53AC6-F93A-4DF8-A977-F4D8EBCAB8AB}" type="sibTrans" cxnId="{A37D7988-B8FE-41D6-BA88-22AFCA9B24EE}">
      <dgm:prSet/>
      <dgm:spPr/>
      <dgm:t>
        <a:bodyPr/>
        <a:lstStyle/>
        <a:p>
          <a:endParaRPr lang="tr-TR"/>
        </a:p>
      </dgm:t>
    </dgm:pt>
    <dgm:pt modelId="{4042E9C2-DC7A-4F08-86B9-982A9B5D71AA}">
      <dgm:prSet phldrT="[Metin]"/>
      <dgm:spPr/>
      <dgm:t>
        <a:bodyPr/>
        <a:lstStyle/>
        <a:p>
          <a:r>
            <a:rPr lang="tr-TR" dirty="0" smtClean="0"/>
            <a:t>Zaman tanım kümesinde (t-domain)</a:t>
          </a:r>
          <a:endParaRPr lang="tr-TR" dirty="0"/>
        </a:p>
      </dgm:t>
    </dgm:pt>
    <dgm:pt modelId="{CBC127C3-F5B6-471C-B6AB-4D082F8FF032}" type="parTrans" cxnId="{55067738-41F2-4A85-8761-11025D4BDF5F}">
      <dgm:prSet/>
      <dgm:spPr/>
      <dgm:t>
        <a:bodyPr/>
        <a:lstStyle/>
        <a:p>
          <a:endParaRPr lang="tr-TR"/>
        </a:p>
      </dgm:t>
    </dgm:pt>
    <dgm:pt modelId="{05F5BDD4-9D26-4739-AB94-083726E43AB6}" type="sibTrans" cxnId="{55067738-41F2-4A85-8761-11025D4BDF5F}">
      <dgm:prSet/>
      <dgm:spPr/>
      <dgm:t>
        <a:bodyPr/>
        <a:lstStyle/>
        <a:p>
          <a:endParaRPr lang="tr-TR"/>
        </a:p>
      </dgm:t>
    </dgm:pt>
    <dgm:pt modelId="{3429B63E-CD3B-4718-B59A-1DAB993A8ACE}">
      <dgm:prSet phldrT="[Metin]"/>
      <dgm:spPr/>
      <dgm:t>
        <a:bodyPr/>
        <a:lstStyle/>
        <a:p>
          <a:r>
            <a:rPr lang="tr-TR" dirty="0" smtClean="0"/>
            <a:t>Giriş-Çıkış ilişkisi durum değişkenleri ile belirlenir.</a:t>
          </a:r>
          <a:endParaRPr lang="tr-TR" dirty="0"/>
        </a:p>
      </dgm:t>
    </dgm:pt>
    <dgm:pt modelId="{A741FF69-70FD-49A9-B8C4-8EF3C66A72B1}" type="parTrans" cxnId="{9A2B630D-9622-451D-AB87-1B025A45BBEB}">
      <dgm:prSet/>
      <dgm:spPr/>
      <dgm:t>
        <a:bodyPr/>
        <a:lstStyle/>
        <a:p>
          <a:endParaRPr lang="tr-TR"/>
        </a:p>
      </dgm:t>
    </dgm:pt>
    <dgm:pt modelId="{BB75B2E1-2BFF-4B50-A16F-B2BAD7730CF0}" type="sibTrans" cxnId="{9A2B630D-9622-451D-AB87-1B025A45BBEB}">
      <dgm:prSet/>
      <dgm:spPr/>
      <dgm:t>
        <a:bodyPr/>
        <a:lstStyle/>
        <a:p>
          <a:endParaRPr lang="tr-TR"/>
        </a:p>
      </dgm:t>
    </dgm:pt>
    <dgm:pt modelId="{244D7D1A-D250-4359-A75D-E1B15D00348A}">
      <dgm:prSet phldrT="[Metin]" custT="1"/>
      <dgm:spPr/>
      <dgm:t>
        <a:bodyPr/>
        <a:lstStyle/>
        <a:p>
          <a:r>
            <a:rPr lang="tr-TR" sz="2400" dirty="0" smtClean="0"/>
            <a:t>Tek Girişli Tek Çıkışlı (SISO) sistemler kontrol edilebilir.</a:t>
          </a:r>
          <a:endParaRPr lang="tr-TR" sz="2400" dirty="0"/>
        </a:p>
      </dgm:t>
    </dgm:pt>
    <dgm:pt modelId="{EF9D0DD6-E6E4-49C0-BCE7-BF0FB06871FE}" type="parTrans" cxnId="{45B9780E-2746-4BEA-B591-93B629816221}">
      <dgm:prSet/>
      <dgm:spPr/>
      <dgm:t>
        <a:bodyPr/>
        <a:lstStyle/>
        <a:p>
          <a:endParaRPr lang="tr-TR"/>
        </a:p>
      </dgm:t>
    </dgm:pt>
    <dgm:pt modelId="{FA4CFF05-B00A-4A13-BB17-8E45865BD17C}" type="sibTrans" cxnId="{45B9780E-2746-4BEA-B591-93B629816221}">
      <dgm:prSet/>
      <dgm:spPr/>
      <dgm:t>
        <a:bodyPr/>
        <a:lstStyle/>
        <a:p>
          <a:endParaRPr lang="tr-TR"/>
        </a:p>
      </dgm:t>
    </dgm:pt>
    <dgm:pt modelId="{519705F3-9AC4-4FE7-A7E9-62E0D1F4E8DA}">
      <dgm:prSet phldrT="[Metin]" custT="1"/>
      <dgm:spPr/>
      <dgm:t>
        <a:bodyPr/>
        <a:lstStyle/>
        <a:p>
          <a:r>
            <a:rPr lang="tr-TR" sz="2400" dirty="0" smtClean="0"/>
            <a:t>Transfer fonksiyonları ile iş yapar</a:t>
          </a:r>
          <a:endParaRPr lang="tr-TR" sz="2400" dirty="0"/>
        </a:p>
      </dgm:t>
    </dgm:pt>
    <dgm:pt modelId="{FF9DA1C8-A0B5-418B-B2E7-9A8D5115F090}" type="parTrans" cxnId="{4D48E6F5-6AB7-4C11-AEE9-9ABA0E0398AC}">
      <dgm:prSet/>
      <dgm:spPr/>
      <dgm:t>
        <a:bodyPr/>
        <a:lstStyle/>
        <a:p>
          <a:endParaRPr lang="tr-TR"/>
        </a:p>
      </dgm:t>
    </dgm:pt>
    <dgm:pt modelId="{31478B33-280F-4662-B375-0FBE21BE21DE}" type="sibTrans" cxnId="{4D48E6F5-6AB7-4C11-AEE9-9ABA0E0398AC}">
      <dgm:prSet/>
      <dgm:spPr/>
      <dgm:t>
        <a:bodyPr/>
        <a:lstStyle/>
        <a:p>
          <a:endParaRPr lang="tr-TR"/>
        </a:p>
      </dgm:t>
    </dgm:pt>
    <dgm:pt modelId="{63047240-8A2A-415C-A1D8-B5987B6FF7C9}">
      <dgm:prSet phldrT="[Metin]"/>
      <dgm:spPr/>
      <dgm:t>
        <a:bodyPr/>
        <a:lstStyle/>
        <a:p>
          <a:r>
            <a:rPr lang="tr-TR" dirty="0" smtClean="0"/>
            <a:t>Çok Girişli Çok Çıkışlı (MIMO) sistemler kontrol edilebilir.</a:t>
          </a:r>
          <a:endParaRPr lang="tr-TR" dirty="0"/>
        </a:p>
      </dgm:t>
    </dgm:pt>
    <dgm:pt modelId="{EF2C9589-4FD5-4BAE-A3C1-578F4197BCB8}" type="parTrans" cxnId="{8E7C31FC-9142-4C38-BFB6-51FE9C14FCF8}">
      <dgm:prSet/>
      <dgm:spPr/>
      <dgm:t>
        <a:bodyPr/>
        <a:lstStyle/>
        <a:p>
          <a:endParaRPr lang="tr-TR"/>
        </a:p>
      </dgm:t>
    </dgm:pt>
    <dgm:pt modelId="{48C0F342-1A69-492E-977C-1A69D1D1EDC8}" type="sibTrans" cxnId="{8E7C31FC-9142-4C38-BFB6-51FE9C14FCF8}">
      <dgm:prSet/>
      <dgm:spPr/>
      <dgm:t>
        <a:bodyPr/>
        <a:lstStyle/>
        <a:p>
          <a:endParaRPr lang="tr-TR"/>
        </a:p>
      </dgm:t>
    </dgm:pt>
    <dgm:pt modelId="{DB5B8D02-28CF-40F8-B646-77952641B718}">
      <dgm:prSet phldrT="[Metin]"/>
      <dgm:spPr/>
      <dgm:t>
        <a:bodyPr/>
        <a:lstStyle/>
        <a:p>
          <a:r>
            <a:rPr lang="tr-TR" dirty="0" smtClean="0"/>
            <a:t>Durum Denklemleri ile iş yapar</a:t>
          </a:r>
          <a:endParaRPr lang="tr-TR" dirty="0"/>
        </a:p>
      </dgm:t>
    </dgm:pt>
    <dgm:pt modelId="{BFBB05BB-2938-47AE-931E-EE25D8535290}" type="parTrans" cxnId="{76BEEA3B-77D6-4817-A660-463AD64BFECA}">
      <dgm:prSet/>
      <dgm:spPr/>
      <dgm:t>
        <a:bodyPr/>
        <a:lstStyle/>
        <a:p>
          <a:endParaRPr lang="tr-TR"/>
        </a:p>
      </dgm:t>
    </dgm:pt>
    <dgm:pt modelId="{6144414D-4ECF-4242-BCF7-1E037A120C0C}" type="sibTrans" cxnId="{76BEEA3B-77D6-4817-A660-463AD64BFECA}">
      <dgm:prSet/>
      <dgm:spPr/>
      <dgm:t>
        <a:bodyPr/>
        <a:lstStyle/>
        <a:p>
          <a:endParaRPr lang="tr-TR"/>
        </a:p>
      </dgm:t>
    </dgm:pt>
    <dgm:pt modelId="{20E7E083-B539-459B-A845-68E15E9FFD4C}" type="pres">
      <dgm:prSet presAssocID="{BA96F55D-BBE7-4E14-A18D-B239F0EB6D6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5357977A-A0DD-44F8-8549-F6DBCFFB1AF4}" type="pres">
      <dgm:prSet presAssocID="{1A78172F-6ECA-408F-80AC-2A5B637744AA}" presName="linNode" presStyleCnt="0"/>
      <dgm:spPr/>
    </dgm:pt>
    <dgm:pt modelId="{589021C8-1B6F-40B4-8F3C-56F49CACD5DE}" type="pres">
      <dgm:prSet presAssocID="{1A78172F-6ECA-408F-80AC-2A5B637744AA}" presName="parentShp" presStyleLbl="node1" presStyleIdx="0" presStyleCnt="2" custScaleX="7301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E0B5832-6950-494C-BEA4-47AA47B11440}" type="pres">
      <dgm:prSet presAssocID="{1A78172F-6ECA-408F-80AC-2A5B637744AA}" presName="childShp" presStyleLbl="bgAccFollowNode1" presStyleIdx="0" presStyleCnt="2" custScaleX="12248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BCD891-07F0-47FE-A534-5A67F4E8E6C3}" type="pres">
      <dgm:prSet presAssocID="{9585C36A-BFAF-4740-8DC6-E83707DA0A6A}" presName="spacing" presStyleCnt="0"/>
      <dgm:spPr/>
    </dgm:pt>
    <dgm:pt modelId="{631EC015-34F1-4DD0-A96A-322BC2146C1D}" type="pres">
      <dgm:prSet presAssocID="{F8E5C275-F3E9-4B36-8291-5F1B4B167510}" presName="linNode" presStyleCnt="0"/>
      <dgm:spPr/>
    </dgm:pt>
    <dgm:pt modelId="{403374E1-73DC-47DD-BC4F-1C04F4002C45}" type="pres">
      <dgm:prSet presAssocID="{F8E5C275-F3E9-4B36-8291-5F1B4B167510}" presName="parentShp" presStyleLbl="node1" presStyleIdx="1" presStyleCnt="2" custScaleX="7301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55C7AC-9752-424B-A5FB-B9FA6B8ED2DF}" type="pres">
      <dgm:prSet presAssocID="{F8E5C275-F3E9-4B36-8291-5F1B4B167510}" presName="childShp" presStyleLbl="bgAccFollowNode1" presStyleIdx="1" presStyleCnt="2" custScaleX="12248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A4A29AD-A3ED-4C9E-BD2A-DECA60DE1C62}" type="presOf" srcId="{BA96F55D-BBE7-4E14-A18D-B239F0EB6D65}" destId="{20E7E083-B539-459B-A845-68E15E9FFD4C}" srcOrd="0" destOrd="0" presId="urn:microsoft.com/office/officeart/2005/8/layout/vList6"/>
    <dgm:cxn modelId="{A37D7988-B8FE-41D6-BA88-22AFCA9B24EE}" srcId="{BA96F55D-BBE7-4E14-A18D-B239F0EB6D65}" destId="{F8E5C275-F3E9-4B36-8291-5F1B4B167510}" srcOrd="1" destOrd="0" parTransId="{3174C1AE-3A98-4036-9B91-92588F5D4E5D}" sibTransId="{FCC53AC6-F93A-4DF8-A977-F4D8EBCAB8AB}"/>
    <dgm:cxn modelId="{519BA759-12C6-4AA7-80ED-38F61595849D}" type="presOf" srcId="{480E6AC8-78C9-491C-99A2-26A9CD5F48A6}" destId="{2E0B5832-6950-494C-BEA4-47AA47B11440}" srcOrd="0" destOrd="0" presId="urn:microsoft.com/office/officeart/2005/8/layout/vList6"/>
    <dgm:cxn modelId="{EA8C7FEC-6DA3-49F7-B58E-2CCF3E9D5C57}" type="presOf" srcId="{F8E5C275-F3E9-4B36-8291-5F1B4B167510}" destId="{403374E1-73DC-47DD-BC4F-1C04F4002C45}" srcOrd="0" destOrd="0" presId="urn:microsoft.com/office/officeart/2005/8/layout/vList6"/>
    <dgm:cxn modelId="{B8601434-2965-422F-B073-D82203AC341E}" type="presOf" srcId="{1A78172F-6ECA-408F-80AC-2A5B637744AA}" destId="{589021C8-1B6F-40B4-8F3C-56F49CACD5DE}" srcOrd="0" destOrd="0" presId="urn:microsoft.com/office/officeart/2005/8/layout/vList6"/>
    <dgm:cxn modelId="{BA2EF467-2C08-4903-8B3B-2CCB7CD9DE7D}" type="presOf" srcId="{3429B63E-CD3B-4718-B59A-1DAB993A8ACE}" destId="{6455C7AC-9752-424B-A5FB-B9FA6B8ED2DF}" srcOrd="0" destOrd="1" presId="urn:microsoft.com/office/officeart/2005/8/layout/vList6"/>
    <dgm:cxn modelId="{D22289AB-1BA8-43F4-8BD1-2C93968CFF26}" type="presOf" srcId="{244D7D1A-D250-4359-A75D-E1B15D00348A}" destId="{2E0B5832-6950-494C-BEA4-47AA47B11440}" srcOrd="0" destOrd="2" presId="urn:microsoft.com/office/officeart/2005/8/layout/vList6"/>
    <dgm:cxn modelId="{0777CFA0-3AFE-456E-AAD8-6FE91348AF18}" type="presOf" srcId="{519705F3-9AC4-4FE7-A7E9-62E0D1F4E8DA}" destId="{2E0B5832-6950-494C-BEA4-47AA47B11440}" srcOrd="0" destOrd="3" presId="urn:microsoft.com/office/officeart/2005/8/layout/vList6"/>
    <dgm:cxn modelId="{4D48E6F5-6AB7-4C11-AEE9-9ABA0E0398AC}" srcId="{1A78172F-6ECA-408F-80AC-2A5B637744AA}" destId="{519705F3-9AC4-4FE7-A7E9-62E0D1F4E8DA}" srcOrd="3" destOrd="0" parTransId="{FF9DA1C8-A0B5-418B-B2E7-9A8D5115F090}" sibTransId="{31478B33-280F-4662-B375-0FBE21BE21DE}"/>
    <dgm:cxn modelId="{45B9780E-2746-4BEA-B591-93B629816221}" srcId="{1A78172F-6ECA-408F-80AC-2A5B637744AA}" destId="{244D7D1A-D250-4359-A75D-E1B15D00348A}" srcOrd="2" destOrd="0" parTransId="{EF9D0DD6-E6E4-49C0-BCE7-BF0FB06871FE}" sibTransId="{FA4CFF05-B00A-4A13-BB17-8E45865BD17C}"/>
    <dgm:cxn modelId="{C7282607-03F8-41AD-8606-8B06A60F0557}" type="presOf" srcId="{63047240-8A2A-415C-A1D8-B5987B6FF7C9}" destId="{6455C7AC-9752-424B-A5FB-B9FA6B8ED2DF}" srcOrd="0" destOrd="2" presId="urn:microsoft.com/office/officeart/2005/8/layout/vList6"/>
    <dgm:cxn modelId="{76BEEA3B-77D6-4817-A660-463AD64BFECA}" srcId="{F8E5C275-F3E9-4B36-8291-5F1B4B167510}" destId="{DB5B8D02-28CF-40F8-B646-77952641B718}" srcOrd="3" destOrd="0" parTransId="{BFBB05BB-2938-47AE-931E-EE25D8535290}" sibTransId="{6144414D-4ECF-4242-BCF7-1E037A120C0C}"/>
    <dgm:cxn modelId="{30515B8A-CCC9-43E2-9729-880D1932B3EF}" srcId="{1A78172F-6ECA-408F-80AC-2A5B637744AA}" destId="{480E6AC8-78C9-491C-99A2-26A9CD5F48A6}" srcOrd="0" destOrd="0" parTransId="{46B3E5B3-9EAB-420E-84AD-C097EF8B48AD}" sibTransId="{DBD906F6-8E69-4A04-946E-3B5D6C0A99F4}"/>
    <dgm:cxn modelId="{8E7C31FC-9142-4C38-BFB6-51FE9C14FCF8}" srcId="{F8E5C275-F3E9-4B36-8291-5F1B4B167510}" destId="{63047240-8A2A-415C-A1D8-B5987B6FF7C9}" srcOrd="2" destOrd="0" parTransId="{EF2C9589-4FD5-4BAE-A3C1-578F4197BCB8}" sibTransId="{48C0F342-1A69-492E-977C-1A69D1D1EDC8}"/>
    <dgm:cxn modelId="{A6223E23-B236-4BB7-8189-26B27E4BAB5D}" type="presOf" srcId="{4042E9C2-DC7A-4F08-86B9-982A9B5D71AA}" destId="{6455C7AC-9752-424B-A5FB-B9FA6B8ED2DF}" srcOrd="0" destOrd="0" presId="urn:microsoft.com/office/officeart/2005/8/layout/vList6"/>
    <dgm:cxn modelId="{60E6BCC3-D498-4809-87AB-32D3183E4BC4}" srcId="{1A78172F-6ECA-408F-80AC-2A5B637744AA}" destId="{6E3C4014-A886-472A-9191-D7480E943AEE}" srcOrd="1" destOrd="0" parTransId="{F59C797E-A21F-4B6F-8180-81D3FF800D23}" sibTransId="{0C495D7B-C77B-4C6A-BC61-9022B5A5D97A}"/>
    <dgm:cxn modelId="{2324E14C-E0BB-46C5-BB99-C113B4F19FC3}" srcId="{BA96F55D-BBE7-4E14-A18D-B239F0EB6D65}" destId="{1A78172F-6ECA-408F-80AC-2A5B637744AA}" srcOrd="0" destOrd="0" parTransId="{39897F09-AE4B-4523-8279-6ED4D9E71E52}" sibTransId="{9585C36A-BFAF-4740-8DC6-E83707DA0A6A}"/>
    <dgm:cxn modelId="{3C235391-4C8D-4386-8D6F-EE36313D160B}" type="presOf" srcId="{DB5B8D02-28CF-40F8-B646-77952641B718}" destId="{6455C7AC-9752-424B-A5FB-B9FA6B8ED2DF}" srcOrd="0" destOrd="3" presId="urn:microsoft.com/office/officeart/2005/8/layout/vList6"/>
    <dgm:cxn modelId="{55067738-41F2-4A85-8761-11025D4BDF5F}" srcId="{F8E5C275-F3E9-4B36-8291-5F1B4B167510}" destId="{4042E9C2-DC7A-4F08-86B9-982A9B5D71AA}" srcOrd="0" destOrd="0" parTransId="{CBC127C3-F5B6-471C-B6AB-4D082F8FF032}" sibTransId="{05F5BDD4-9D26-4739-AB94-083726E43AB6}"/>
    <dgm:cxn modelId="{7543E698-CE39-4016-9E49-959EF7D86E6D}" type="presOf" srcId="{6E3C4014-A886-472A-9191-D7480E943AEE}" destId="{2E0B5832-6950-494C-BEA4-47AA47B11440}" srcOrd="0" destOrd="1" presId="urn:microsoft.com/office/officeart/2005/8/layout/vList6"/>
    <dgm:cxn modelId="{9A2B630D-9622-451D-AB87-1B025A45BBEB}" srcId="{F8E5C275-F3E9-4B36-8291-5F1B4B167510}" destId="{3429B63E-CD3B-4718-B59A-1DAB993A8ACE}" srcOrd="1" destOrd="0" parTransId="{A741FF69-70FD-49A9-B8C4-8EF3C66A72B1}" sibTransId="{BB75B2E1-2BFF-4B50-A16F-B2BAD7730CF0}"/>
    <dgm:cxn modelId="{7FC808B9-47A4-42E1-8647-20E8EB58B842}" type="presParOf" srcId="{20E7E083-B539-459B-A845-68E15E9FFD4C}" destId="{5357977A-A0DD-44F8-8549-F6DBCFFB1AF4}" srcOrd="0" destOrd="0" presId="urn:microsoft.com/office/officeart/2005/8/layout/vList6"/>
    <dgm:cxn modelId="{3E7E1CAD-B5A5-45DE-810A-D440C2790A81}" type="presParOf" srcId="{5357977A-A0DD-44F8-8549-F6DBCFFB1AF4}" destId="{589021C8-1B6F-40B4-8F3C-56F49CACD5DE}" srcOrd="0" destOrd="0" presId="urn:microsoft.com/office/officeart/2005/8/layout/vList6"/>
    <dgm:cxn modelId="{36D5A1B9-8510-4C76-93B8-F1CA7B57F8CE}" type="presParOf" srcId="{5357977A-A0DD-44F8-8549-F6DBCFFB1AF4}" destId="{2E0B5832-6950-494C-BEA4-47AA47B11440}" srcOrd="1" destOrd="0" presId="urn:microsoft.com/office/officeart/2005/8/layout/vList6"/>
    <dgm:cxn modelId="{7EBC7BCE-B2C6-4270-88E8-4BBCA26451EB}" type="presParOf" srcId="{20E7E083-B539-459B-A845-68E15E9FFD4C}" destId="{8CBCD891-07F0-47FE-A534-5A67F4E8E6C3}" srcOrd="1" destOrd="0" presId="urn:microsoft.com/office/officeart/2005/8/layout/vList6"/>
    <dgm:cxn modelId="{DE73012B-602D-422E-87B5-7BE86438A95E}" type="presParOf" srcId="{20E7E083-B539-459B-A845-68E15E9FFD4C}" destId="{631EC015-34F1-4DD0-A96A-322BC2146C1D}" srcOrd="2" destOrd="0" presId="urn:microsoft.com/office/officeart/2005/8/layout/vList6"/>
    <dgm:cxn modelId="{FAF6E724-B5B7-42E9-BA75-00CD0BC179C7}" type="presParOf" srcId="{631EC015-34F1-4DD0-A96A-322BC2146C1D}" destId="{403374E1-73DC-47DD-BC4F-1C04F4002C45}" srcOrd="0" destOrd="0" presId="urn:microsoft.com/office/officeart/2005/8/layout/vList6"/>
    <dgm:cxn modelId="{E339E2E0-3071-45FD-B5CF-2AC5A36092B8}" type="presParOf" srcId="{631EC015-34F1-4DD0-A96A-322BC2146C1D}" destId="{6455C7AC-9752-424B-A5FB-B9FA6B8ED2D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B5832-6950-494C-BEA4-47AA47B11440}">
      <dsp:nvSpPr>
        <dsp:cNvPr id="0" name=""/>
        <dsp:cNvSpPr/>
      </dsp:nvSpPr>
      <dsp:spPr>
        <a:xfrm>
          <a:off x="3120768" y="527"/>
          <a:ext cx="7851523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Frekans tanım kümesinde (s domain)</a:t>
          </a: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Giriş-Çıkış ilişkisi var</a:t>
          </a: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Tek Girişli Tek Çıkışlı (SISO) sistemler kontrol edilebilir.</a:t>
          </a:r>
          <a:endParaRPr lang="tr-T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400" kern="1200" dirty="0" smtClean="0"/>
            <a:t>Transfer fonksiyonları ile iş yapar</a:t>
          </a:r>
          <a:endParaRPr lang="tr-TR" sz="2400" kern="1200" dirty="0"/>
        </a:p>
      </dsp:txBody>
      <dsp:txXfrm>
        <a:off x="3120768" y="257866"/>
        <a:ext cx="7079506" cy="1544033"/>
      </dsp:txXfrm>
    </dsp:sp>
    <dsp:sp modelId="{589021C8-1B6F-40B4-8F3C-56F49CACD5DE}">
      <dsp:nvSpPr>
        <dsp:cNvPr id="0" name=""/>
        <dsp:cNvSpPr/>
      </dsp:nvSpPr>
      <dsp:spPr>
        <a:xfrm>
          <a:off x="508" y="527"/>
          <a:ext cx="3120259" cy="2058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dirty="0" smtClean="0"/>
            <a:t>Klasik Kontrol</a:t>
          </a:r>
          <a:endParaRPr lang="tr-TR" sz="5700" kern="1200" dirty="0"/>
        </a:p>
      </dsp:txBody>
      <dsp:txXfrm>
        <a:off x="101006" y="101025"/>
        <a:ext cx="2919263" cy="1857715"/>
      </dsp:txXfrm>
    </dsp:sp>
    <dsp:sp modelId="{6455C7AC-9752-424B-A5FB-B9FA6B8ED2DF}">
      <dsp:nvSpPr>
        <dsp:cNvPr id="0" name=""/>
        <dsp:cNvSpPr/>
      </dsp:nvSpPr>
      <dsp:spPr>
        <a:xfrm>
          <a:off x="3120768" y="2265110"/>
          <a:ext cx="7851523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Zaman tanım kümesinde (t-domain)</a:t>
          </a:r>
          <a:endParaRPr lang="tr-T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Giriş-Çıkış ilişkisi durum değişkenleri ile belirlenir.</a:t>
          </a:r>
          <a:endParaRPr lang="tr-T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Çok Girişli Çok Çıkışlı (MIMO) sistemler kontrol edilebilir.</a:t>
          </a:r>
          <a:endParaRPr lang="tr-T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/>
            <a:t>Durum Denklemleri ile iş yapar</a:t>
          </a:r>
          <a:endParaRPr lang="tr-TR" sz="2300" kern="1200" dirty="0"/>
        </a:p>
      </dsp:txBody>
      <dsp:txXfrm>
        <a:off x="3120768" y="2522449"/>
        <a:ext cx="7079506" cy="1544033"/>
      </dsp:txXfrm>
    </dsp:sp>
    <dsp:sp modelId="{403374E1-73DC-47DD-BC4F-1C04F4002C45}">
      <dsp:nvSpPr>
        <dsp:cNvPr id="0" name=""/>
        <dsp:cNvSpPr/>
      </dsp:nvSpPr>
      <dsp:spPr>
        <a:xfrm>
          <a:off x="508" y="2265110"/>
          <a:ext cx="3120259" cy="2058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700" kern="1200" dirty="0" smtClean="0"/>
            <a:t>Modern Kontrol</a:t>
          </a:r>
          <a:endParaRPr lang="tr-TR" sz="5700" kern="1200" dirty="0"/>
        </a:p>
      </dsp:txBody>
      <dsp:txXfrm>
        <a:off x="101006" y="2365608"/>
        <a:ext cx="2919263" cy="1857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FC8FC1-A1A8-42CB-96AC-83684F0DF578}" type="datetime1">
              <a:rPr lang="tr-TR" smtClean="0"/>
              <a:t>27.09.2018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0653A-FB33-4975-A611-5D53C5C337D6}" type="datetime1">
              <a:rPr lang="tr-TR" smtClean="0"/>
              <a:pPr/>
              <a:t>27.09.2018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 smtClean="0"/>
              <a:t>Asıl metin stillerini düzenlemek için tıklayın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tr-TR" dirty="0" smtClean="0"/>
              <a:t>Sununun izleyicilere sağlayacağı faydalar: Yetişkin öğreniciler, konunun nasıl olduğunu veya onlar için neden önem taşıdığını biliyorsa, konuya daha fazla ilgi gösterir.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tr-TR" dirty="0" smtClean="0"/>
              <a:t>Sunucunun konuya dair uzmanlık düzeyi: Bu alandaki yeterliliğinizi kısaca açıklayın veya katılımcıların neden sizi dinlemesi gerektiğini ifade edin.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Ders açıklamaları kısa olmalıdır.</a:t>
            </a:r>
          </a:p>
          <a:p>
            <a:pPr rtl="0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F2FD335-6D8E-486A-8F5F-DFC7325903FF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32674CE4-FBD8-4481-AEFB-CA53E599A745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0472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3" name="Dikdörtgen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4" name="Dikdörtgen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5" name="Dikdörtgen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6" name="Dikdörtgen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7" name="Dikdörtgen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0" name="Dikdörtgen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11" name="Dikdörtgen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tr-TR" noProof="0" smtClean="0"/>
              <a:t>Asıl alt başlık stilini düzenlemek için tıklatın</a:t>
            </a:r>
            <a:endParaRPr lang="tr-TR" noProof="0" dirty="0"/>
          </a:p>
        </p:txBody>
      </p:sp>
      <p:sp>
        <p:nvSpPr>
          <p:cNvPr id="17" name="Alt Bilgi Yer Tutucusu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8" name="Tarih Yer Tutucusu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E8609038-EC1C-40A6-91EB-4A3D73CE9547}" type="datetime1">
              <a:rPr lang="tr-TR" smtClean="0"/>
              <a:pPr/>
              <a:t>27.09.2018</a:t>
            </a:fld>
            <a:endParaRPr lang="tr-TR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43DEEBB-C631-4BE4-9EB9-151005B5892D}" type="datetime1">
              <a:rPr lang="tr-TR" smtClean="0"/>
              <a:pPr/>
              <a:t>27.09.2018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tr-TR" noProof="0" dirty="0" smtClean="0"/>
              <a:t>Asıl başlık stilini düzenle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tr-TR" noProof="0" dirty="0" smtClean="0"/>
              <a:t>Asıl metin stillerini düzenlemek için tıklayın</a:t>
            </a:r>
          </a:p>
          <a:p>
            <a:pPr lvl="1" rtl="0" eaLnBrk="1" latinLnBrk="0" hangingPunct="1"/>
            <a:r>
              <a:rPr lang="tr-TR" noProof="0" dirty="0" smtClean="0"/>
              <a:t>İkinci düzey</a:t>
            </a:r>
          </a:p>
          <a:p>
            <a:pPr lvl="2" rtl="0" eaLnBrk="1" latinLnBrk="0" hangingPunct="1"/>
            <a:r>
              <a:rPr lang="tr-TR" noProof="0" dirty="0" smtClean="0"/>
              <a:t>Üçüncü düzey</a:t>
            </a:r>
          </a:p>
          <a:p>
            <a:pPr lvl="3" rtl="0" eaLnBrk="1" latinLnBrk="0" hangingPunct="1"/>
            <a:r>
              <a:rPr lang="tr-TR" noProof="0" dirty="0" smtClean="0"/>
              <a:t>Dördüncü düzey</a:t>
            </a:r>
          </a:p>
          <a:p>
            <a:pPr lvl="4" rtl="0" eaLnBrk="1" latinLnBrk="0" hangingPunct="1"/>
            <a:r>
              <a:rPr lang="tr-TR" noProof="0" dirty="0" smtClean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6B82DB-6D5C-486A-98D3-E008B7673553}" type="datetime1">
              <a:rPr lang="tr-TR" smtClean="0"/>
              <a:pPr/>
              <a:t>27.09.2018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610F96-FFD0-4BC1-86F0-D957A2A4B8C7}" type="datetime1">
              <a:rPr lang="tr-TR" smtClean="0"/>
              <a:pPr/>
              <a:t>27.09.2018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F56EF26-BBDF-4885-BB66-53FDFCADA69E}" type="datetime1">
              <a:rPr lang="tr-TR" smtClean="0"/>
              <a:pPr/>
              <a:t>27.09.2018</a:t>
            </a:fld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84B813B-74D5-4B4F-94CB-6CD8395E9845}" type="datetime1">
              <a:rPr lang="tr-TR" smtClean="0"/>
              <a:pPr/>
              <a:t>27.09.2018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28" name="Alt 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6" name="Tarih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72EC71D-25AD-4A7C-AB6C-E63D5EDA9366}" type="datetime1">
              <a:rPr lang="tr-TR" smtClean="0"/>
              <a:pPr/>
              <a:t>27.09.2018</a:t>
            </a:fld>
            <a:endParaRPr lang="tr-TR" dirty="0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>
            <a:lvl1pPr>
              <a:defRPr/>
            </a:lvl1pPr>
          </a:lstStyle>
          <a:p>
            <a:fld id="{851036E3-487C-41B5-92E9-47E0F0B9591B}" type="datetime1">
              <a:rPr lang="tr-TR" smtClean="0"/>
              <a:pPr/>
              <a:t>27.09.2018</a:t>
            </a:fld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7730CD3-31CA-47BB-8FC4-9AA93086A77D}" type="datetime1">
              <a:rPr lang="tr-TR" smtClean="0"/>
              <a:pPr/>
              <a:t>27.09.2018</a:t>
            </a:fld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tr-TR" noProof="0" dirty="0" smtClean="0"/>
              <a:t>Asıl başlık stilini düzenle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  <a:p>
            <a:pPr lvl="1" rtl="0" eaLnBrk="1" latinLnBrk="0" hangingPunct="1"/>
            <a:r>
              <a:rPr lang="tr-TR" noProof="0" smtClean="0"/>
              <a:t>İkinci düzey</a:t>
            </a:r>
          </a:p>
          <a:p>
            <a:pPr lvl="2" rtl="0" eaLnBrk="1" latinLnBrk="0" hangingPunct="1"/>
            <a:r>
              <a:rPr lang="tr-TR" noProof="0" smtClean="0"/>
              <a:t>Üçüncü düzey</a:t>
            </a:r>
          </a:p>
          <a:p>
            <a:pPr lvl="3" rtl="0" eaLnBrk="1" latinLnBrk="0" hangingPunct="1"/>
            <a:r>
              <a:rPr lang="tr-TR" noProof="0" smtClean="0"/>
              <a:t>Dördüncü düzey</a:t>
            </a:r>
          </a:p>
          <a:p>
            <a:pPr lvl="4" rtl="0" eaLnBrk="1" latinLnBrk="0" hangingPunct="1"/>
            <a:r>
              <a:rPr lang="tr-TR" noProof="0" smtClean="0"/>
              <a:t>Beşinci düzey</a:t>
            </a:r>
            <a:endParaRPr kumimoji="0"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0C5B609-EC73-4CF8-A564-D90D0E54FA36}" type="datetime1">
              <a:rPr lang="tr-TR" smtClean="0"/>
              <a:pPr/>
              <a:t>27.09.2018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tr-TR" noProof="0" smtClean="0"/>
              <a:t>Resim eklemek için simgeyi tıklatın</a:t>
            </a:r>
            <a:endParaRPr kumimoji="0"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tr-TR" noProof="0" smtClean="0"/>
              <a:t>Asıl metin stillerini düzenlemek için tıklatın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5D7756-B745-4648-9348-5BA7D8FC560E}" type="datetime1">
              <a:rPr lang="tr-TR" smtClean="0"/>
              <a:pPr/>
              <a:t>27.09.2018</a:t>
            </a:fld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0" name="Dikdörtgen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1" name="Dikdörtgen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2" name="Dikdörtgen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5" name="Dikdörtgen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8" name="Dikdörtgen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39" name="Dikdörtgen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40" name="Dikdörtgen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tr-TR" sz="1800" noProof="0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tr-TR" noProof="0" dirty="0" smtClean="0"/>
              <a:t>Asıl başlık stilini düzenlemek için tıklayın</a:t>
            </a:r>
            <a:endParaRPr lang="tr-TR" noProof="0" dirty="0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tr-TR" noProof="0" dirty="0" smtClean="0"/>
              <a:t>Asıl metin stillerini düzenle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tr-TR" noProof="0" dirty="0" smtClean="0"/>
              <a:t>Alt bilgi ekleme</a:t>
            </a:r>
            <a:endParaRPr lang="tr-TR" noProof="0" dirty="0"/>
          </a:p>
        </p:txBody>
      </p:sp>
      <p:sp>
        <p:nvSpPr>
          <p:cNvPr id="14" name="Tarih Yer Tutucusu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8A9E5AA4-4083-47B0-96D9-3464BE7D917D}" type="datetime1">
              <a:rPr lang="tr-TR" smtClean="0"/>
              <a:pPr/>
              <a:t>27.09.2018</a:t>
            </a:fld>
            <a:endParaRPr lang="tr-TR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otomatikkontrol.omu.edu.tr/dersle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Modern Kontrol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tr-TR" dirty="0" smtClean="0"/>
              <a:t>Veren kişi</a:t>
            </a:r>
          </a:p>
          <a:p>
            <a:pPr rtl="0"/>
            <a:r>
              <a:rPr lang="tr-TR" dirty="0" smtClean="0"/>
              <a:t>Dr. </a:t>
            </a:r>
            <a:r>
              <a:rPr lang="tr-TR" dirty="0" err="1" smtClean="0"/>
              <a:t>Öğr</a:t>
            </a:r>
            <a:r>
              <a:rPr lang="tr-TR" dirty="0" smtClean="0"/>
              <a:t>. Üyesi Nurdan Bilgin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Durum Değişkenleri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2209800"/>
            <a:ext cx="3746248" cy="1800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İçerik Yer Tutucusu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355848" y="1974258"/>
                <a:ext cx="7103534" cy="3901607"/>
              </a:xfrm>
            </p:spPr>
            <p:txBody>
              <a:bodyPr>
                <a:normAutofit fontScale="92500"/>
              </a:bodyPr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𝑚</m:t>
                      </m:r>
                      <m:acc>
                        <m:accPr>
                          <m:chr m:val="̈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𝑏</m:t>
                      </m:r>
                      <m:acc>
                        <m:accPr>
                          <m:chr m:val="̇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tr-T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tr-TR" b="0" dirty="0" smtClean="0">
                  <a:ea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 smtClean="0">
                  <a:ea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tr-TR" b="0" dirty="0" smtClean="0">
                  <a:ea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:endParaRPr lang="tr-TR" b="0" dirty="0" smtClean="0">
                  <a:ea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endParaRPr lang="tr-TR" dirty="0" smtClean="0"/>
              </a:p>
              <a:p>
                <a:pPr marL="109728" indent="0">
                  <a:buNone/>
                </a:pPr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̇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̇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tr-T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num>
                              <m:den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  <m:sSub>
                              <m:sSubPr>
                                <m:ctrlP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tr-TR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num>
                              <m:den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mr>
                      </m:m>
                      <m:r>
                        <a:rPr lang="tr-T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skw"/>
                                    <m:ctrlPr>
                                      <a:rPr lang="tr-T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lang="tr-TR" dirty="0" smtClean="0"/>
              </a:p>
            </p:txBody>
          </p:sp>
        </mc:Choice>
        <mc:Fallback>
          <p:sp>
            <p:nvSpPr>
              <p:cNvPr id="5" name="İçerik Yer Tutucusu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355848" y="1974258"/>
                <a:ext cx="7103534" cy="3901607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up 6"/>
          <p:cNvGrpSpPr/>
          <p:nvPr/>
        </p:nvGrpSpPr>
        <p:grpSpPr>
          <a:xfrm>
            <a:off x="4355848" y="5528731"/>
            <a:ext cx="3084112" cy="631801"/>
            <a:chOff x="4355848" y="5528731"/>
            <a:chExt cx="3084112" cy="631801"/>
          </a:xfrm>
        </p:grpSpPr>
        <p:sp>
          <p:nvSpPr>
            <p:cNvPr id="3" name="Sol Ayraç 2"/>
            <p:cNvSpPr/>
            <p:nvPr/>
          </p:nvSpPr>
          <p:spPr>
            <a:xfrm rot="16200000">
              <a:off x="5672417" y="4212162"/>
              <a:ext cx="347134" cy="2980271"/>
            </a:xfrm>
            <a:prstGeom prst="leftBrace">
              <a:avLst>
                <a:gd name="adj1" fmla="val 91260"/>
                <a:gd name="adj2" fmla="val 50000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4" name="Metin kutusu 3"/>
            <p:cNvSpPr txBox="1"/>
            <p:nvPr/>
          </p:nvSpPr>
          <p:spPr>
            <a:xfrm>
              <a:off x="4752040" y="5791200"/>
              <a:ext cx="2687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smtClean="0"/>
                <a:t>Durum denklemleri</a:t>
              </a:r>
              <a:endParaRPr lang="tr-TR" dirty="0"/>
            </a:p>
          </p:txBody>
        </p:sp>
      </p:grpSp>
    </p:spTree>
    <p:extLst>
      <p:ext uri="{BB962C8B-B14F-4D97-AF65-F5344CB8AC3E}">
        <p14:creationId xmlns:p14="http://schemas.microsoft.com/office/powerpoint/2010/main" val="6411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Durum Uzayı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68779" y="2068260"/>
            <a:ext cx="5585577" cy="4320000"/>
          </a:xfrm>
          <a:prstGeom prst="rect">
            <a:avLst/>
          </a:prstGeom>
        </p:spPr>
      </p:pic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n- boyutlu durum uzayı durum değişkenleri tarafından oluşturulur.</a:t>
            </a:r>
          </a:p>
          <a:p>
            <a:r>
              <a:rPr lang="tr-TR" dirty="0" smtClean="0"/>
              <a:t>t- zamanı boyunca durum değişkenleri belirli bir yörünge oluştururlar, buna durum yörüngesi (</a:t>
            </a:r>
            <a:r>
              <a:rPr lang="tr-TR" dirty="0" err="1" smtClean="0"/>
              <a:t>state</a:t>
            </a:r>
            <a:r>
              <a:rPr lang="tr-TR" dirty="0" smtClean="0"/>
              <a:t> </a:t>
            </a:r>
            <a:r>
              <a:rPr lang="tr-TR" dirty="0" err="1" smtClean="0"/>
              <a:t>trajectory</a:t>
            </a:r>
            <a:r>
              <a:rPr lang="tr-TR" dirty="0" smtClean="0"/>
              <a:t>) adı verilir.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054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Durum Denklemleri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09600" y="2249425"/>
                <a:ext cx="4411133" cy="4341875"/>
              </a:xfrm>
            </p:spPr>
            <p:txBody>
              <a:bodyPr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tr-TR" i="1"/>
                          </m:ctrlPr>
                        </m:barPr>
                        <m:e>
                          <m:acc>
                            <m:accPr>
                              <m:chr m:val="̇"/>
                              <m:ctrlPr>
                                <a:rPr lang="tr-TR" i="1"/>
                              </m:ctrlPr>
                            </m:accPr>
                            <m:e>
                              <m:r>
                                <a:rPr lang="tr-TR" i="1"/>
                                <m:t>𝑋</m:t>
                              </m:r>
                            </m:e>
                          </m:acc>
                        </m:e>
                      </m:bar>
                      <m:r>
                        <a:rPr lang="tr-TR" i="1"/>
                        <m:t>= </m:t>
                      </m:r>
                      <m:bar>
                        <m:barPr>
                          <m:ctrlPr>
                            <a:rPr lang="tr-TR" i="1"/>
                          </m:ctrlPr>
                        </m:barPr>
                        <m:e>
                          <m:r>
                            <a:rPr lang="tr-TR" i="1"/>
                            <m:t>𝑓</m:t>
                          </m:r>
                        </m:e>
                      </m:bar>
                      <m:r>
                        <a:rPr lang="tr-TR" i="1"/>
                        <m:t>(</m:t>
                      </m:r>
                      <m:r>
                        <a:rPr lang="tr-TR" i="1"/>
                        <m:t>𝑥</m:t>
                      </m:r>
                      <m:r>
                        <a:rPr lang="tr-TR" i="1"/>
                        <m:t>, </m:t>
                      </m:r>
                      <m:r>
                        <a:rPr lang="tr-TR" i="1"/>
                        <m:t>𝑢</m:t>
                      </m:r>
                      <m:r>
                        <a:rPr lang="tr-TR" i="1"/>
                        <m:t>, </m:t>
                      </m:r>
                      <m:r>
                        <a:rPr lang="tr-TR" i="1"/>
                        <m:t>𝑡</m:t>
                      </m:r>
                      <m:r>
                        <a:rPr lang="tr-TR" i="1"/>
                        <m:t>)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/>
                              </m:ctrlPr>
                            </m:accPr>
                            <m:e>
                              <m:r>
                                <a:rPr lang="tr-TR" i="1"/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𝑓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(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,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, …,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𝑛</m:t>
                          </m:r>
                        </m:sub>
                      </m:sSub>
                      <m:r>
                        <a:rPr lang="tr-TR" i="1"/>
                        <m:t>,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,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, …,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𝑛</m:t>
                          </m:r>
                        </m:sub>
                      </m:sSub>
                      <m:r>
                        <a:rPr lang="tr-TR" i="1"/>
                        <m:t>, </m:t>
                      </m:r>
                      <m:r>
                        <a:rPr lang="tr-TR" i="1"/>
                        <m:t>𝑡</m:t>
                      </m:r>
                      <m:r>
                        <a:rPr lang="tr-TR" i="1"/>
                        <m:t>)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/>
                              </m:ctrlPr>
                            </m:accPr>
                            <m:e>
                              <m:r>
                                <a:rPr lang="tr-TR" i="1"/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𝑓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(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,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, …,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𝑛</m:t>
                          </m:r>
                        </m:sub>
                      </m:sSub>
                      <m:r>
                        <a:rPr lang="tr-TR" i="1"/>
                        <m:t>,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,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, …,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𝑛</m:t>
                          </m:r>
                        </m:sub>
                      </m:sSub>
                      <m:r>
                        <a:rPr lang="tr-TR" i="1"/>
                        <m:t>, </m:t>
                      </m:r>
                      <m:r>
                        <a:rPr lang="tr-TR" i="1"/>
                        <m:t>𝑡</m:t>
                      </m:r>
                      <m:r>
                        <a:rPr lang="tr-TR" i="1"/>
                        <m:t>)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⋮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/>
                              </m:ctrlPr>
                            </m:accPr>
                            <m:e>
                              <m:r>
                                <a:rPr lang="tr-TR" i="1"/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tr-TR" i="1"/>
                            <m:t>𝑛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𝑓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(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,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, …,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𝑛</m:t>
                          </m:r>
                        </m:sub>
                      </m:sSub>
                      <m:r>
                        <a:rPr lang="tr-TR" i="1"/>
                        <m:t>,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,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, …,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𝑛</m:t>
                          </m:r>
                        </m:sub>
                      </m:sSub>
                      <m:r>
                        <a:rPr lang="tr-TR" i="1"/>
                        <m:t>, </m:t>
                      </m:r>
                      <m:r>
                        <a:rPr lang="tr-TR" i="1"/>
                        <m:t>𝑡</m:t>
                      </m:r>
                      <m:r>
                        <a:rPr lang="tr-TR" i="1"/>
                        <m:t>)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09600" y="2249425"/>
                <a:ext cx="4411133" cy="4341875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İçerik Yer Tutucusu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910667" y="2249425"/>
                <a:ext cx="6671733" cy="4341875"/>
              </a:xfrm>
            </p:spPr>
            <p:txBody>
              <a:bodyPr/>
              <a:lstStyle/>
              <a:p>
                <a:r>
                  <a:rPr lang="tr-TR" dirty="0" smtClean="0"/>
                  <a:t>Doğrusal Zamanla Değişmeyen- </a:t>
                </a:r>
                <a:r>
                  <a:rPr lang="tr-TR" dirty="0" err="1" smtClean="0"/>
                  <a:t>Linear</a:t>
                </a:r>
                <a:r>
                  <a:rPr lang="tr-TR" dirty="0" smtClean="0"/>
                  <a:t> time </a:t>
                </a:r>
                <a:r>
                  <a:rPr lang="tr-TR" dirty="0" err="1" smtClean="0"/>
                  <a:t>invariant</a:t>
                </a:r>
                <a:r>
                  <a:rPr lang="tr-TR" dirty="0" smtClean="0"/>
                  <a:t> (LTI)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/>
                              </m:ctrlPr>
                            </m:accPr>
                            <m:e>
                              <m:r>
                                <a:rPr lang="tr-TR" i="1"/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𝑎</m:t>
                          </m:r>
                        </m:e>
                        <m:sub>
                          <m:r>
                            <a:rPr lang="tr-TR" i="1"/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+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𝑎</m:t>
                          </m:r>
                        </m:e>
                        <m:sub>
                          <m:r>
                            <a:rPr lang="tr-TR" i="1"/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+…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𝑎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  <m:r>
                            <a:rPr lang="tr-TR" i="1"/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𝑛</m:t>
                          </m:r>
                        </m:sub>
                      </m:sSub>
                      <m:r>
                        <a:rPr lang="tr-TR" i="1"/>
                        <m:t>+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𝑏</m:t>
                          </m:r>
                        </m:e>
                        <m:sub>
                          <m:r>
                            <a:rPr lang="tr-TR" i="1"/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+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𝑏</m:t>
                          </m:r>
                        </m:e>
                        <m:sub>
                          <m:r>
                            <a:rPr lang="tr-TR" i="1"/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+..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𝑏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/>
                              </m:ctrlPr>
                            </m:accPr>
                            <m:e>
                              <m:r>
                                <a:rPr lang="tr-TR" i="1"/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𝑎</m:t>
                          </m:r>
                        </m:e>
                        <m:sub>
                          <m:r>
                            <a:rPr lang="tr-TR" i="1"/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+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𝑎</m:t>
                          </m:r>
                        </m:e>
                        <m:sub>
                          <m:r>
                            <a:rPr lang="tr-TR" i="1"/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+…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𝑎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  <m:r>
                            <a:rPr lang="tr-TR" i="1"/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𝑛</m:t>
                          </m:r>
                        </m:sub>
                      </m:sSub>
                      <m:r>
                        <a:rPr lang="tr-TR" i="1"/>
                        <m:t>+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𝑏</m:t>
                          </m:r>
                        </m:e>
                        <m:sub>
                          <m:r>
                            <a:rPr lang="tr-TR" i="1"/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+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𝑏</m:t>
                          </m:r>
                        </m:e>
                        <m:sub>
                          <m:r>
                            <a:rPr lang="tr-TR" i="1"/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+..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𝑏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⋮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/>
                              </m:ctrlPr>
                            </m:accPr>
                            <m:e>
                              <m:r>
                                <a:rPr lang="tr-TR" i="1"/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tr-TR" i="1"/>
                            <m:t>𝑛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𝑎</m:t>
                          </m:r>
                        </m:e>
                        <m:sub>
                          <m:r>
                            <a:rPr lang="tr-TR" i="1"/>
                            <m:t>𝑛</m:t>
                          </m:r>
                          <m:r>
                            <a:rPr lang="tr-TR" i="1"/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+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𝑎</m:t>
                          </m:r>
                        </m:e>
                        <m:sub>
                          <m:r>
                            <a:rPr lang="tr-TR" i="1"/>
                            <m:t>𝑛</m:t>
                          </m:r>
                          <m:r>
                            <a:rPr lang="tr-TR" i="1"/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+…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𝑎</m:t>
                          </m:r>
                        </m:e>
                        <m:sub>
                          <m:r>
                            <a:rPr lang="tr-TR" i="1"/>
                            <m:t>𝑛𝑛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𝑛</m:t>
                          </m:r>
                        </m:sub>
                      </m:sSub>
                      <m:r>
                        <a:rPr lang="tr-TR" i="1"/>
                        <m:t>+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𝑏</m:t>
                          </m:r>
                        </m:e>
                        <m:sub>
                          <m:r>
                            <a:rPr lang="tr-TR" i="1"/>
                            <m:t>𝑛</m:t>
                          </m:r>
                          <m:r>
                            <a:rPr lang="tr-TR" i="1"/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+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𝑏</m:t>
                          </m:r>
                        </m:e>
                        <m:sub>
                          <m:r>
                            <a:rPr lang="tr-TR" i="1"/>
                            <m:t>𝑛</m:t>
                          </m:r>
                          <m:r>
                            <a:rPr lang="tr-TR" i="1"/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+..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𝑏</m:t>
                          </m:r>
                        </m:e>
                        <m:sub>
                          <m:r>
                            <a:rPr lang="tr-TR" i="1"/>
                            <m:t>𝑛</m:t>
                          </m:r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r>
                  <a:rPr lang="tr-TR" dirty="0"/>
                  <a:t> 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/>
                          </m:ctrlPr>
                        </m:accPr>
                        <m:e>
                          <m:r>
                            <a:rPr lang="tr-TR" i="1"/>
                            <m:t>𝑋</m:t>
                          </m:r>
                        </m:e>
                      </m:acc>
                      <m:r>
                        <a:rPr lang="tr-TR" i="1"/>
                        <m:t>=</m:t>
                      </m:r>
                      <m:r>
                        <a:rPr lang="tr-TR" i="1"/>
                        <m:t>𝐴𝑋</m:t>
                      </m:r>
                      <m:r>
                        <a:rPr lang="tr-TR" i="1"/>
                        <m:t>+</m:t>
                      </m:r>
                      <m:r>
                        <a:rPr lang="tr-TR" i="1"/>
                        <m:t>𝐵𝑢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endParaRPr lang="tr-TR" dirty="0" smtClean="0"/>
              </a:p>
              <a:p>
                <a:r>
                  <a:rPr lang="tr-TR" dirty="0"/>
                  <a:t>A→ </a:t>
                </a:r>
                <a:r>
                  <a:rPr lang="tr-TR" dirty="0" smtClean="0"/>
                  <a:t>Sistem matrisi </a:t>
                </a:r>
                <a:r>
                  <a:rPr lang="tr-TR" dirty="0"/>
                  <a:t>(</a:t>
                </a:r>
                <a:r>
                  <a:rPr lang="tr-TR" dirty="0" err="1"/>
                  <a:t>nxn</a:t>
                </a:r>
                <a:r>
                  <a:rPr lang="tr-TR" dirty="0"/>
                  <a:t>)</a:t>
                </a:r>
              </a:p>
              <a:p>
                <a:r>
                  <a:rPr lang="tr-TR" dirty="0" err="1"/>
                  <a:t>B</a:t>
                </a:r>
                <a:r>
                  <a:rPr lang="tr-TR" dirty="0" err="1" smtClean="0"/>
                  <a:t>→Kontrol</a:t>
                </a:r>
                <a:r>
                  <a:rPr lang="tr-TR" dirty="0" smtClean="0"/>
                  <a:t>(Giriş-</a:t>
                </a:r>
                <a:r>
                  <a:rPr lang="tr-TR" dirty="0" err="1" smtClean="0"/>
                  <a:t>Input</a:t>
                </a:r>
                <a:r>
                  <a:rPr lang="tr-TR" dirty="0"/>
                  <a:t>) </a:t>
                </a:r>
                <a:r>
                  <a:rPr lang="tr-TR" dirty="0" smtClean="0"/>
                  <a:t>matrisi </a:t>
                </a:r>
                <a:r>
                  <a:rPr lang="tr-TR" dirty="0"/>
                  <a:t>(</a:t>
                </a:r>
                <a:r>
                  <a:rPr lang="tr-TR" dirty="0" err="1"/>
                  <a:t>nxr</a:t>
                </a:r>
                <a:r>
                  <a:rPr lang="tr-TR" dirty="0"/>
                  <a:t>)</a:t>
                </a:r>
              </a:p>
              <a:p>
                <a:pPr marL="109728" indent="0">
                  <a:buNone/>
                </a:pPr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</p:txBody>
          </p:sp>
        </mc:Choice>
        <mc:Fallback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910667" y="2249425"/>
                <a:ext cx="6671733" cy="4341875"/>
              </a:xfrm>
              <a:blipFill rotWithShape="0">
                <a:blip r:embed="rId3"/>
                <a:stretch>
                  <a:fillRect t="-70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923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599" y="626534"/>
            <a:ext cx="10972800" cy="1066800"/>
          </a:xfrm>
        </p:spPr>
        <p:txBody>
          <a:bodyPr/>
          <a:lstStyle/>
          <a:p>
            <a:r>
              <a:rPr lang="tr-TR" dirty="0" smtClean="0"/>
              <a:t>Çıkış Vektörü ve Çıkış İfadeleri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09599" y="1478197"/>
                <a:ext cx="10862734" cy="4964936"/>
              </a:xfrm>
            </p:spPr>
            <p:txBody>
              <a:bodyPr>
                <a:normAutofit fontScale="92500" lnSpcReduction="20000"/>
              </a:bodyPr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/>
                          </m:ctrlPr>
                        </m:sSubPr>
                        <m:e>
                          <m:r>
                            <a:rPr lang="tr-TR" i="1"/>
                            <m:t>𝑦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𝑔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𝑋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  <m:r>
                            <a:rPr lang="tr-TR" i="1"/>
                            <m:t>, 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𝑋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,…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𝑢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  <m:r>
                            <a:rPr lang="tr-TR" i="1"/>
                            <m:t>, 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𝑢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,…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𝑢</m:t>
                              </m:r>
                            </m:e>
                            <m:sub>
                              <m:r>
                                <a:rPr lang="tr-TR" i="1"/>
                                <m:t>𝑟</m:t>
                              </m:r>
                            </m:sub>
                          </m:sSub>
                          <m:r>
                            <a:rPr lang="tr-TR" i="1"/>
                            <m:t>,</m:t>
                          </m:r>
                          <m:r>
                            <a:rPr lang="tr-TR" i="1"/>
                            <m:t>𝑡</m:t>
                          </m:r>
                        </m:e>
                      </m:d>
                      <m:r>
                        <a:rPr lang="tr-TR" i="1"/>
                        <m:t>=&gt;</m:t>
                      </m:r>
                      <m:r>
                        <a:rPr lang="tr-TR" i="1"/>
                        <m:t>𝑦</m:t>
                      </m:r>
                      <m:r>
                        <a:rPr lang="tr-TR" i="1"/>
                        <m:t>=</m:t>
                      </m:r>
                      <m:r>
                        <a:rPr lang="tr-TR" i="1"/>
                        <m:t>𝑔</m:t>
                      </m:r>
                      <m:r>
                        <a:rPr lang="tr-TR" i="1"/>
                        <m:t>(</m:t>
                      </m:r>
                      <m:r>
                        <a:rPr lang="tr-TR" i="1"/>
                        <m:t>𝑋</m:t>
                      </m:r>
                      <m:r>
                        <a:rPr lang="tr-TR" i="1"/>
                        <m:t>,</m:t>
                      </m:r>
                      <m:r>
                        <a:rPr lang="tr-TR" i="1"/>
                        <m:t>𝑢</m:t>
                      </m:r>
                      <m:r>
                        <a:rPr lang="tr-TR" i="1"/>
                        <m:t>,</m:t>
                      </m:r>
                      <m:r>
                        <a:rPr lang="tr-TR" i="1"/>
                        <m:t>𝑡</m:t>
                      </m:r>
                      <m:r>
                        <a:rPr lang="tr-TR" i="1"/>
                        <m:t>)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tr-TR" i="1"/>
                          </m:ctrlPr>
                        </m:barPr>
                        <m:e>
                          <m:r>
                            <a:rPr lang="tr-TR" i="1"/>
                            <m:t>𝑦</m:t>
                          </m:r>
                        </m:e>
                      </m:bar>
                      <m:r>
                        <a:rPr lang="tr-TR" i="1"/>
                        <m:t>= </m:t>
                      </m:r>
                      <m:bar>
                        <m:barPr>
                          <m:ctrlPr>
                            <a:rPr lang="tr-TR" i="1"/>
                          </m:ctrlPr>
                        </m:barPr>
                        <m:e>
                          <m:r>
                            <a:rPr lang="tr-TR" i="1"/>
                            <m:t>𝐶</m:t>
                          </m:r>
                        </m:e>
                      </m:bar>
                      <m:r>
                        <a:rPr lang="tr-TR" i="1"/>
                        <m:t> </m:t>
                      </m:r>
                      <m:bar>
                        <m:barPr>
                          <m:ctrlPr>
                            <a:rPr lang="tr-TR" i="1"/>
                          </m:ctrlPr>
                        </m:barPr>
                        <m:e>
                          <m:r>
                            <a:rPr lang="tr-TR" i="1"/>
                            <m:t>𝑋</m:t>
                          </m:r>
                        </m:e>
                      </m:bar>
                      <m:r>
                        <a:rPr lang="tr-TR" i="1"/>
                        <m:t>+ </m:t>
                      </m:r>
                      <m:bar>
                        <m:barPr>
                          <m:ctrlPr>
                            <a:rPr lang="tr-TR" i="1"/>
                          </m:ctrlPr>
                        </m:barPr>
                        <m:e>
                          <m:r>
                            <a:rPr lang="tr-TR" i="1"/>
                            <m:t>𝐷</m:t>
                          </m:r>
                        </m:e>
                      </m:bar>
                      <m:r>
                        <a:rPr lang="tr-TR" i="1"/>
                        <m:t> </m:t>
                      </m:r>
                      <m:bar>
                        <m:barPr>
                          <m:ctrlPr>
                            <a:rPr lang="tr-TR" i="1"/>
                          </m:ctrlPr>
                        </m:barPr>
                        <m:e>
                          <m:r>
                            <a:rPr lang="tr-TR" i="1"/>
                            <m:t>𝑢</m:t>
                          </m:r>
                        </m:e>
                      </m:bar>
                    </m:oMath>
                  </m:oMathPara>
                </a14:m>
                <a:endParaRPr lang="tr-TR" dirty="0" smtClean="0"/>
              </a:p>
              <a:p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tr-TR" dirty="0" smtClean="0"/>
                  <a:t> </a:t>
                </a:r>
                <a:r>
                  <a:rPr lang="tr-TR" dirty="0"/>
                  <a:t>→ </a:t>
                </a:r>
                <a:r>
                  <a:rPr lang="tr-TR" dirty="0" smtClean="0"/>
                  <a:t>Çıkış Vektörü (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𝑚𝑥𝑛</m:t>
                    </m:r>
                  </m:oMath>
                </a14:m>
                <a:r>
                  <a:rPr lang="tr-TR" dirty="0" smtClean="0"/>
                  <a:t>)</a:t>
                </a:r>
              </a:p>
              <a:p>
                <a:r>
                  <a:rPr lang="tr-TR" dirty="0"/>
                  <a:t>C → </a:t>
                </a:r>
                <a:r>
                  <a:rPr lang="tr-TR" dirty="0" smtClean="0"/>
                  <a:t>Çıkış Matrisi (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𝑚𝑥𝑛</m:t>
                    </m:r>
                  </m:oMath>
                </a14:m>
                <a:r>
                  <a:rPr lang="tr-TR" dirty="0"/>
                  <a:t>)</a:t>
                </a:r>
              </a:p>
              <a:p>
                <a:r>
                  <a:rPr lang="tr-TR" dirty="0" smtClean="0"/>
                  <a:t>D </a:t>
                </a:r>
                <a:r>
                  <a:rPr lang="tr-TR" dirty="0"/>
                  <a:t>→ </a:t>
                </a:r>
                <a:r>
                  <a:rPr lang="tr-TR" dirty="0" smtClean="0"/>
                  <a:t>Direkt iletim matrisi veya İleri bildirim matrisi </a:t>
                </a:r>
                <a:r>
                  <a:rPr lang="tr-TR" dirty="0"/>
                  <a:t>(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𝑚𝑥𝑟</m:t>
                    </m:r>
                  </m:oMath>
                </a14:m>
                <a:r>
                  <a:rPr lang="tr-TR" dirty="0" smtClean="0"/>
                  <a:t>)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skw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m:rPr>
                          <m:sty m:val="p"/>
                        </m:rPr>
                        <a:rPr lang="tr-TR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tr-T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skw"/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Çıkış olarak ne istiyoruz. Örneğin sistemin </a:t>
                </a:r>
                <a:r>
                  <a:rPr lang="tr-TR" dirty="0" err="1" smtClean="0"/>
                  <a:t>yerdeğiştirmesi</a:t>
                </a:r>
                <a:r>
                  <a:rPr lang="tr-TR" dirty="0" smtClean="0"/>
                  <a:t> ile ilgilendiğimizi varsayalım yani y=x olsun.</a:t>
                </a:r>
              </a:p>
              <a:p>
                <a:pPr marL="109728" indent="0">
                  <a:buNone/>
                </a:pPr>
                <a:endParaRPr lang="tr-TR" i="1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 dirty="0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tr-TR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p>
                          <m:r>
                            <a:rPr lang="tr-TR" b="0" i="1" dirty="0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b="0" i="1" dirty="0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tr-TR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≡0</m:t>
                      </m:r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endParaRPr lang="tr-TR" i="1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tr-TR" i="1"/>
                          </m:ctrlPr>
                        </m:barPr>
                        <m:e>
                          <m:acc>
                            <m:accPr>
                              <m:chr m:val="̇"/>
                              <m:ctrlPr>
                                <a:rPr lang="tr-TR" i="1"/>
                              </m:ctrlPr>
                            </m:accPr>
                            <m:e>
                              <m:r>
                                <a:rPr lang="tr-TR" i="1"/>
                                <m:t>𝑋</m:t>
                              </m:r>
                            </m:e>
                          </m:acc>
                        </m:e>
                      </m:bar>
                      <m:r>
                        <a:rPr lang="tr-TR" i="1"/>
                        <m:t>=</m:t>
                      </m:r>
                      <m:bar>
                        <m:barPr>
                          <m:ctrlPr>
                            <a:rPr lang="tr-TR" i="1"/>
                          </m:ctrlPr>
                        </m:barPr>
                        <m:e>
                          <m:r>
                            <a:rPr lang="tr-TR" i="1"/>
                            <m:t>𝐴</m:t>
                          </m:r>
                        </m:e>
                      </m:bar>
                      <m:r>
                        <a:rPr lang="tr-TR" i="1"/>
                        <m:t> </m:t>
                      </m:r>
                      <m:bar>
                        <m:barPr>
                          <m:ctrlPr>
                            <a:rPr lang="tr-TR" i="1"/>
                          </m:ctrlPr>
                        </m:barPr>
                        <m:e>
                          <m:r>
                            <a:rPr lang="tr-TR" i="1"/>
                            <m:t>𝑋</m:t>
                          </m:r>
                        </m:e>
                      </m:bar>
                      <m:r>
                        <a:rPr lang="tr-TR" i="1"/>
                        <m:t>+</m:t>
                      </m:r>
                      <m:bar>
                        <m:barPr>
                          <m:ctrlPr>
                            <a:rPr lang="tr-TR" i="1"/>
                          </m:ctrlPr>
                        </m:barPr>
                        <m:e>
                          <m:r>
                            <a:rPr lang="tr-TR" i="1"/>
                            <m:t>𝐵</m:t>
                          </m:r>
                        </m:e>
                      </m:bar>
                      <m:r>
                        <a:rPr lang="tr-TR" i="1"/>
                        <m:t>𝑢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tr-TR" i="1"/>
                          </m:ctrlPr>
                        </m:bar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bar>
                      <m:r>
                        <a:rPr lang="tr-TR" i="1"/>
                        <m:t>=</m:t>
                      </m:r>
                      <m:bar>
                        <m:barPr>
                          <m:ctrlPr>
                            <a:rPr lang="tr-TR" i="1"/>
                          </m:ctrlPr>
                        </m:barPr>
                        <m:e>
                          <m:sSup>
                            <m:sSupPr>
                              <m:ctrlPr>
                                <a:rPr lang="tr-TR" i="1"/>
                              </m:ctrlPr>
                            </m:sSupPr>
                            <m:e>
                              <m:r>
                                <a:rPr lang="tr-TR" i="1"/>
                                <m:t>𝑐</m:t>
                              </m:r>
                            </m:e>
                            <m:sup>
                              <m:r>
                                <a:rPr lang="tr-TR" i="1"/>
                                <m:t>𝑇</m:t>
                              </m:r>
                            </m:sup>
                          </m:sSup>
                        </m:e>
                      </m:bar>
                      <m:r>
                        <a:rPr lang="tr-TR" i="1"/>
                        <m:t> </m:t>
                      </m:r>
                      <m:bar>
                        <m:barPr>
                          <m:ctrlPr>
                            <a:rPr lang="tr-TR" i="1"/>
                          </m:ctrlPr>
                        </m:barPr>
                        <m:e>
                          <m:r>
                            <a:rPr lang="tr-TR" i="1"/>
                            <m:t>𝑋</m:t>
                          </m:r>
                        </m:e>
                      </m:bar>
                      <m:r>
                        <a:rPr lang="tr-TR" i="1"/>
                        <m:t>+</m:t>
                      </m:r>
                      <m:r>
                        <a:rPr lang="tr-TR" i="1"/>
                        <m:t>𝑑𝑢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endParaRPr lang="tr-TR" dirty="0" smtClean="0"/>
              </a:p>
              <a:p>
                <a:pPr marL="109728" indent="0">
                  <a:buNone/>
                </a:pPr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09599" y="1478197"/>
                <a:ext cx="10862734" cy="496493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788804" y="2638131"/>
            <a:ext cx="3344862" cy="1604446"/>
          </a:xfrm>
          <a:prstGeom prst="rect">
            <a:avLst/>
          </a:prstGeom>
        </p:spPr>
      </p:pic>
      <p:sp>
        <p:nvSpPr>
          <p:cNvPr id="7" name="Komut Düğmesi: Yardım 6">
            <a:hlinkClick r:id="" action="ppaction://noaction" highlightClick="1"/>
          </p:cNvPr>
          <p:cNvSpPr/>
          <p:nvPr/>
        </p:nvSpPr>
        <p:spPr>
          <a:xfrm>
            <a:off x="118532" y="4385735"/>
            <a:ext cx="491067" cy="59266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96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Durum Uzay Formunda Bir Sistemin Blok Diyagramı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609600" y="3045292"/>
                <a:ext cx="2751667" cy="1162642"/>
              </a:xfrm>
            </p:spPr>
            <p:txBody>
              <a:bodyPr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acc>
                            <m:accPr>
                              <m:chr m:val="̇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</m:e>
                      </m:ba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bar>
                      <m:r>
                        <a:rPr lang="tr-TR" i="1">
                          <a:latin typeface="Cambria Math" panose="02040503050406030204" pitchFamily="18" charset="0"/>
                        </a:rPr>
                        <m:t> </m:t>
                      </m:r>
                      <m:bar>
                        <m:bar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bar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bar>
                        <m:bar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bar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bar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bar>
                      <m:r>
                        <a:rPr lang="tr-TR" i="1">
                          <a:latin typeface="Cambria Math" panose="02040503050406030204" pitchFamily="18" charset="0"/>
                        </a:rPr>
                        <m:t> </m:t>
                      </m:r>
                      <m:bar>
                        <m:bar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bar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09600" y="3045292"/>
                <a:ext cx="2751667" cy="1162642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İçerik Yer Tutucusu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917260" y="2466905"/>
            <a:ext cx="7193655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51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Örnek: Akışkan Sistem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1200" y="2420133"/>
            <a:ext cx="5198439" cy="2880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İçerik Yer Tutucusu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723467" y="1625600"/>
                <a:ext cx="5858933" cy="514773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/>
                        </m:ctrlPr>
                      </m:sSubPr>
                      <m:e>
                        <m:r>
                          <a:rPr lang="tr-TR" i="1"/>
                          <m:t>𝐶</m:t>
                        </m:r>
                      </m:e>
                      <m:sub>
                        <m:r>
                          <a:rPr lang="tr-TR" i="1"/>
                          <m:t>1</m:t>
                        </m:r>
                      </m:sub>
                    </m:sSub>
                    <m:f>
                      <m:fPr>
                        <m:ctrlPr>
                          <a:rPr lang="tr-TR" i="1"/>
                        </m:ctrlPr>
                      </m:fPr>
                      <m:num>
                        <m:r>
                          <a:rPr lang="tr-TR" i="1"/>
                          <m:t>𝑑</m:t>
                        </m:r>
                        <m:sSub>
                          <m:sSubPr>
                            <m:ctrlPr>
                              <a:rPr lang="tr-TR" i="1"/>
                            </m:ctrlPr>
                          </m:sSubPr>
                          <m:e>
                            <m:r>
                              <a:rPr lang="tr-TR" i="1"/>
                              <m:t>𝑃</m:t>
                            </m:r>
                          </m:e>
                          <m:sub>
                            <m:r>
                              <a:rPr lang="tr-TR" i="1"/>
                              <m:t>1</m:t>
                            </m:r>
                          </m:sub>
                        </m:sSub>
                      </m:num>
                      <m:den>
                        <m:r>
                          <a:rPr lang="tr-TR" i="1"/>
                          <m:t>𝑑𝑡</m:t>
                        </m:r>
                      </m:den>
                    </m:f>
                    <m:r>
                      <a:rPr lang="tr-TR" i="1"/>
                      <m:t>=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𝑄</m:t>
                        </m:r>
                      </m:e>
                      <m:sub>
                        <m:r>
                          <a:rPr lang="tr-TR" i="1"/>
                          <m:t>𝑖𝑛</m:t>
                        </m:r>
                      </m:sub>
                    </m:sSub>
                    <m:d>
                      <m:dPr>
                        <m:ctrlPr>
                          <a:rPr lang="tr-TR" i="1"/>
                        </m:ctrlPr>
                      </m:dPr>
                      <m:e>
                        <m:r>
                          <a:rPr lang="tr-TR" i="1"/>
                          <m:t>𝑡</m:t>
                        </m:r>
                      </m:e>
                    </m:d>
                    <m:r>
                      <a:rPr lang="tr-TR" i="1"/>
                      <m:t>−</m:t>
                    </m:r>
                    <m:sSup>
                      <m:sSupPr>
                        <m:ctrlPr>
                          <a:rPr lang="tr-TR" i="1"/>
                        </m:ctrlPr>
                      </m:sSupPr>
                      <m:e>
                        <m:r>
                          <a:rPr lang="tr-TR" i="1"/>
                          <m:t>𝑄</m:t>
                        </m:r>
                      </m:e>
                      <m:sup>
                        <m:r>
                          <a:rPr lang="tr-TR" i="1"/>
                          <m:t>∗</m:t>
                        </m:r>
                      </m:sup>
                    </m:sSup>
                  </m:oMath>
                </a14:m>
                <a:endParaRPr lang="tr-T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𝐶</m:t>
                        </m:r>
                      </m:e>
                      <m:sub>
                        <m:r>
                          <a:rPr lang="tr-TR" i="1"/>
                          <m:t>2</m:t>
                        </m:r>
                      </m:sub>
                    </m:sSub>
                    <m:f>
                      <m:fPr>
                        <m:ctrlPr>
                          <a:rPr lang="tr-TR" i="1"/>
                        </m:ctrlPr>
                      </m:fPr>
                      <m:num>
                        <m:r>
                          <a:rPr lang="tr-TR" i="1"/>
                          <m:t>𝑑</m:t>
                        </m:r>
                        <m:sSub>
                          <m:sSubPr>
                            <m:ctrlPr>
                              <a:rPr lang="tr-TR" i="1"/>
                            </m:ctrlPr>
                          </m:sSubPr>
                          <m:e>
                            <m:r>
                              <a:rPr lang="tr-TR" i="1"/>
                              <m:t>𝑃</m:t>
                            </m:r>
                          </m:e>
                          <m:sub>
                            <m:r>
                              <a:rPr lang="tr-TR" i="1"/>
                              <m:t>2</m:t>
                            </m:r>
                          </m:sub>
                        </m:sSub>
                      </m:num>
                      <m:den>
                        <m:r>
                          <a:rPr lang="tr-TR" i="1"/>
                          <m:t>𝑑𝑡</m:t>
                        </m:r>
                      </m:den>
                    </m:f>
                    <m:r>
                      <a:rPr lang="tr-TR" i="1"/>
                      <m:t>=</m:t>
                    </m:r>
                    <m:sSup>
                      <m:sSupPr>
                        <m:ctrlPr>
                          <a:rPr lang="tr-TR" i="1"/>
                        </m:ctrlPr>
                      </m:sSupPr>
                      <m:e>
                        <m:r>
                          <a:rPr lang="tr-TR" i="1"/>
                          <m:t>𝑄</m:t>
                        </m:r>
                      </m:e>
                      <m:sup>
                        <m:r>
                          <a:rPr lang="tr-TR" i="1"/>
                          <m:t>∗</m:t>
                        </m:r>
                      </m:sup>
                    </m:sSup>
                    <m:r>
                      <a:rPr lang="tr-TR" i="1"/>
                      <m:t>−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𝑄</m:t>
                        </m:r>
                      </m:e>
                      <m:sub>
                        <m:r>
                          <a:rPr lang="tr-TR" i="1"/>
                          <m:t>𝑜𝑢𝑡</m:t>
                        </m:r>
                      </m:sub>
                    </m:sSub>
                    <m:d>
                      <m:dPr>
                        <m:ctrlPr>
                          <a:rPr lang="tr-TR" i="1"/>
                        </m:ctrlPr>
                      </m:dPr>
                      <m:e>
                        <m:r>
                          <a:rPr lang="tr-TR" i="1"/>
                          <m:t>𝑡</m:t>
                        </m:r>
                      </m:e>
                    </m:d>
                  </m:oMath>
                </a14:m>
                <a:endParaRPr lang="tr-TR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i="1"/>
                        </m:ctrlPr>
                      </m:sSupPr>
                      <m:e>
                        <m:r>
                          <a:rPr lang="tr-TR" i="1"/>
                          <m:t>𝑃</m:t>
                        </m:r>
                      </m:e>
                      <m:sup>
                        <m:r>
                          <a:rPr lang="tr-TR" i="1"/>
                          <m:t>∗</m:t>
                        </m:r>
                      </m:sup>
                    </m:sSup>
                    <m:r>
                      <a:rPr lang="tr-TR" i="1"/>
                      <m:t>=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𝑃</m:t>
                        </m:r>
                      </m:e>
                      <m:sub>
                        <m:r>
                          <a:rPr lang="tr-TR" i="1"/>
                          <m:t>1</m:t>
                        </m:r>
                      </m:sub>
                    </m:sSub>
                    <m:r>
                      <a:rPr lang="tr-TR" i="1"/>
                      <m:t>−</m:t>
                    </m:r>
                    <m:r>
                      <a:rPr lang="tr-TR" i="1"/>
                      <m:t>𝑅</m:t>
                    </m:r>
                    <m:sSup>
                      <m:sSupPr>
                        <m:ctrlPr>
                          <a:rPr lang="tr-TR" i="1"/>
                        </m:ctrlPr>
                      </m:sSupPr>
                      <m:e>
                        <m:r>
                          <a:rPr lang="tr-TR" i="1"/>
                          <m:t>𝑄</m:t>
                        </m:r>
                      </m:e>
                      <m:sup>
                        <m:r>
                          <a:rPr lang="tr-TR" i="1"/>
                          <m:t>∗</m:t>
                        </m:r>
                      </m:sup>
                    </m:sSup>
                  </m:oMath>
                </a14:m>
                <a:endParaRPr lang="tr-TR" dirty="0"/>
              </a:p>
              <a:p>
                <a:r>
                  <a:rPr lang="tr-TR" dirty="0"/>
                  <a:t> </a:t>
                </a:r>
                <a14:m>
                  <m:oMath xmlns:m="http://schemas.openxmlformats.org/officeDocument/2006/math">
                    <m:r>
                      <a:rPr lang="tr-TR" i="1"/>
                      <m:t>𝐼</m:t>
                    </m:r>
                    <m:f>
                      <m:fPr>
                        <m:ctrlPr>
                          <a:rPr lang="tr-TR" i="1"/>
                        </m:ctrlPr>
                      </m:fPr>
                      <m:num>
                        <m:r>
                          <a:rPr lang="tr-TR" i="1"/>
                          <m:t>𝑑</m:t>
                        </m:r>
                        <m:sSup>
                          <m:sSupPr>
                            <m:ctrlPr>
                              <a:rPr lang="tr-TR" i="1"/>
                            </m:ctrlPr>
                          </m:sSupPr>
                          <m:e>
                            <m:r>
                              <a:rPr lang="tr-TR" i="1"/>
                              <m:t>𝑄</m:t>
                            </m:r>
                          </m:e>
                          <m:sup>
                            <m:r>
                              <a:rPr lang="tr-TR" i="1"/>
                              <m:t>∗</m:t>
                            </m:r>
                          </m:sup>
                        </m:sSup>
                      </m:num>
                      <m:den>
                        <m:r>
                          <a:rPr lang="tr-TR" i="1"/>
                          <m:t>𝑑𝑡</m:t>
                        </m:r>
                      </m:den>
                    </m:f>
                    <m:r>
                      <a:rPr lang="tr-TR" i="1"/>
                      <m:t>=</m:t>
                    </m:r>
                    <m:sSup>
                      <m:sSupPr>
                        <m:ctrlPr>
                          <a:rPr lang="tr-TR" i="1"/>
                        </m:ctrlPr>
                      </m:sSupPr>
                      <m:e>
                        <m:r>
                          <a:rPr lang="tr-TR" i="1"/>
                          <m:t>𝑃</m:t>
                        </m:r>
                      </m:e>
                      <m:sup>
                        <m:r>
                          <a:rPr lang="tr-TR" i="1"/>
                          <m:t>∗</m:t>
                        </m:r>
                      </m:sup>
                    </m:sSup>
                    <m:r>
                      <a:rPr lang="tr-TR" i="1"/>
                      <m:t>−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𝑃</m:t>
                        </m:r>
                      </m:e>
                      <m:sub>
                        <m:r>
                          <a:rPr lang="tr-TR" i="1"/>
                          <m:t>2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Durum Değişkenlerini Belirlemeden Denklemleri Sadeleştirelim.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>
                          <a:latin typeface="Cambria Math" panose="02040503050406030204" pitchFamily="18" charset="0"/>
                        </a:rPr>
                        <m:t>𝐼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𝑅</m:t>
                      </m:r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Durum Değişkenleri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𝑋</m:t>
                        </m:r>
                      </m:e>
                      <m:sub>
                        <m:r>
                          <a:rPr lang="tr-TR" i="1"/>
                          <m:t>1</m:t>
                        </m:r>
                      </m:sub>
                    </m:sSub>
                    <m:r>
                      <a:rPr lang="tr-TR" i="1"/>
                      <m:t>≜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𝑃</m:t>
                        </m:r>
                      </m:e>
                      <m:sub>
                        <m:r>
                          <a:rPr lang="tr-TR" i="1"/>
                          <m:t>1</m:t>
                        </m:r>
                      </m:sub>
                    </m:sSub>
                    <m:r>
                      <a:rPr lang="tr-TR" i="1"/>
                      <m:t>, 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𝑋</m:t>
                        </m:r>
                      </m:e>
                      <m:sub>
                        <m:r>
                          <a:rPr lang="tr-TR" i="1"/>
                          <m:t>2</m:t>
                        </m:r>
                      </m:sub>
                    </m:sSub>
                    <m:r>
                      <a:rPr lang="tr-TR" i="1"/>
                      <m:t>≜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𝑃</m:t>
                        </m:r>
                      </m:e>
                      <m:sub>
                        <m:r>
                          <a:rPr lang="tr-TR" i="1"/>
                          <m:t>2</m:t>
                        </m:r>
                      </m:sub>
                    </m:sSub>
                    <m:r>
                      <a:rPr lang="tr-TR" i="1"/>
                      <m:t>, 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𝑋</m:t>
                        </m:r>
                      </m:e>
                      <m:sub>
                        <m:r>
                          <a:rPr lang="tr-TR" i="1"/>
                          <m:t>3</m:t>
                        </m:r>
                      </m:sub>
                    </m:sSub>
                    <m:r>
                      <a:rPr lang="tr-TR" i="1"/>
                      <m:t>≜</m:t>
                    </m:r>
                    <m:sSup>
                      <m:sSupPr>
                        <m:ctrlPr>
                          <a:rPr lang="tr-TR" i="1"/>
                        </m:ctrlPr>
                      </m:sSupPr>
                      <m:e>
                        <m:r>
                          <a:rPr lang="tr-TR" i="1"/>
                          <m:t>𝑄</m:t>
                        </m:r>
                      </m:e>
                      <m:sup>
                        <m:r>
                          <a:rPr lang="tr-TR" i="1"/>
                          <m:t>∗</m:t>
                        </m:r>
                      </m:sup>
                    </m:sSup>
                    <m:r>
                      <a:rPr lang="tr-TR" i="1"/>
                      <m:t> </m:t>
                    </m:r>
                  </m:oMath>
                </a14:m>
                <a:endParaRPr lang="tr-TR" i="1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Girişler ise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𝑢</m:t>
                        </m:r>
                      </m:e>
                      <m:sub>
                        <m:r>
                          <a:rPr lang="tr-TR" i="1"/>
                          <m:t>1</m:t>
                        </m:r>
                      </m:sub>
                    </m:sSub>
                    <m:r>
                      <a:rPr lang="tr-TR" i="1"/>
                      <m:t>=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𝑄</m:t>
                        </m:r>
                      </m:e>
                      <m:sub>
                        <m:r>
                          <a:rPr lang="tr-TR" i="1"/>
                          <m:t>𝑖𝑛</m:t>
                        </m:r>
                      </m:sub>
                    </m:sSub>
                    <m:d>
                      <m:dPr>
                        <m:ctrlPr>
                          <a:rPr lang="tr-TR" i="1"/>
                        </m:ctrlPr>
                      </m:dPr>
                      <m:e>
                        <m:r>
                          <a:rPr lang="tr-TR" i="1"/>
                          <m:t>𝑡</m:t>
                        </m:r>
                      </m:e>
                    </m:d>
                    <m:r>
                      <a:rPr lang="tr-TR" i="1"/>
                      <m:t>, 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𝑢</m:t>
                        </m:r>
                      </m:e>
                      <m:sub>
                        <m:r>
                          <a:rPr lang="tr-TR" i="1"/>
                          <m:t>2</m:t>
                        </m:r>
                      </m:sub>
                    </m:sSub>
                    <m:r>
                      <a:rPr lang="tr-TR" i="1"/>
                      <m:t>=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a:rPr lang="tr-TR" i="1"/>
                          <m:t>𝑄</m:t>
                        </m:r>
                      </m:e>
                      <m:sub>
                        <m:r>
                          <a:rPr lang="tr-TR" i="1"/>
                          <m:t>𝑜𝑢𝑡</m:t>
                        </m:r>
                      </m:sub>
                    </m:sSub>
                    <m:r>
                      <a:rPr lang="tr-TR" i="1"/>
                      <m:t>(</m:t>
                    </m:r>
                    <m:r>
                      <a:rPr lang="tr-TR" i="1"/>
                      <m:t>𝑡</m:t>
                    </m:r>
                    <m:r>
                      <a:rPr lang="tr-TR" i="1"/>
                      <m:t>)</m:t>
                    </m:r>
                  </m:oMath>
                </a14:m>
                <a:r>
                  <a:rPr lang="tr-TR" dirty="0"/>
                  <a:t> </a:t>
                </a:r>
                <a:r>
                  <a:rPr lang="tr-TR" dirty="0" smtClean="0"/>
                  <a:t>olsun</a:t>
                </a:r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723467" y="1625600"/>
                <a:ext cx="5858933" cy="5147733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05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Örnek1: Akışkan Sistem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37719" y="2209800"/>
            <a:ext cx="3898829" cy="2160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İçerik Yer Tutucusu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164667" y="1625600"/>
                <a:ext cx="6417733" cy="5147733"/>
              </a:xfrm>
            </p:spPr>
            <p:txBody>
              <a:bodyPr>
                <a:normAutofit fontScale="92500" lnSpcReduction="10000"/>
              </a:bodyPr>
              <a:lstStyle/>
              <a:p>
                <a:pPr marL="109728" indent="0">
                  <a:buNone/>
                </a:pPr>
                <a:r>
                  <a:rPr lang="tr-TR" dirty="0" smtClean="0"/>
                  <a:t>Hatırlayalım;</a:t>
                </a:r>
              </a:p>
              <a:p>
                <a:pPr marL="109728" indent="0">
                  <a:buNone/>
                </a:pPr>
                <a:r>
                  <a:rPr lang="tr-TR" dirty="0" smtClean="0"/>
                  <a:t>Durum Değişkenlerini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≜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≜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≜</m:t>
                    </m:r>
                    <m:sSup>
                      <m:s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tr-TR" i="1" dirty="0"/>
              </a:p>
              <a:p>
                <a:pPr marL="109728" indent="0">
                  <a:buNone/>
                </a:pPr>
                <a:r>
                  <a:rPr lang="tr-TR" dirty="0" smtClean="0"/>
                  <a:t>Girişleri </a:t>
                </a:r>
                <a:r>
                  <a:rPr lang="tr-TR" dirty="0"/>
                  <a:t>ise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dirty="0"/>
                  <a:t> </a:t>
                </a:r>
                <a:r>
                  <a:rPr lang="tr-TR" dirty="0" smtClean="0"/>
                  <a:t>olarak belirledik</a:t>
                </a:r>
                <a:endParaRPr lang="tr-TR" dirty="0"/>
              </a:p>
              <a:p>
                <a:pPr marL="109728" indent="0">
                  <a:buNone/>
                </a:pPr>
                <a:endParaRPr lang="tr-TR" i="1" dirty="0" smtClean="0">
                  <a:latin typeface="Cambria Math" panose="02040503050406030204" pitchFamily="18" charset="0"/>
                </a:endParaRP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𝑖𝑛</m:t>
                          </m:r>
                        </m:sub>
                      </m:sSub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  <m:sSup>
                        <m:sSup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O halde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/>
                              </m:ctrlPr>
                            </m:accPr>
                            <m:e>
                              <m:r>
                                <a:rPr lang="tr-TR" i="1"/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 −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r>
                            <a:rPr lang="tr-TR" i="1"/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𝐶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3</m:t>
                          </m:r>
                        </m:sub>
                      </m:sSub>
                      <m:r>
                        <a:rPr lang="tr-TR" i="1"/>
                        <m:t>+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r>
                            <a:rPr lang="tr-TR" i="1"/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𝐶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/>
                              </m:ctrlPr>
                            </m:accPr>
                            <m:e>
                              <m:r>
                                <a:rPr lang="tr-TR" i="1"/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=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r>
                            <a:rPr lang="tr-TR" i="1"/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𝐶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3</m:t>
                          </m:r>
                        </m:sub>
                      </m:sSub>
                      <m:r>
                        <a:rPr lang="tr-TR" i="1"/>
                        <m:t>−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r>
                            <a:rPr lang="tr-TR" i="1"/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𝐶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𝑢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/>
                              </m:ctrlPr>
                            </m:accPr>
                            <m:e>
                              <m:r>
                                <a:rPr lang="tr-TR" i="1"/>
                                <m:t>𝑋</m:t>
                              </m:r>
                            </m:e>
                          </m:acc>
                        </m:e>
                        <m:sub>
                          <m:r>
                            <a:rPr lang="tr-TR" i="1"/>
                            <m:t>3</m:t>
                          </m:r>
                        </m:sub>
                      </m:sSub>
                      <m:r>
                        <a:rPr lang="tr-TR" i="1"/>
                        <m:t>= −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r>
                            <a:rPr lang="tr-TR" i="1"/>
                            <m:t>1</m:t>
                          </m:r>
                        </m:num>
                        <m:den>
                          <m:r>
                            <a:rPr lang="tr-TR" i="1"/>
                            <m:t>𝐼</m:t>
                          </m:r>
                        </m:den>
                      </m:f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+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r>
                            <a:rPr lang="tr-TR" i="1"/>
                            <m:t>1</m:t>
                          </m:r>
                        </m:num>
                        <m:den>
                          <m:r>
                            <a:rPr lang="tr-TR" i="1"/>
                            <m:t>𝐼</m:t>
                          </m:r>
                        </m:den>
                      </m:f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−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r>
                            <a:rPr lang="tr-TR" i="1"/>
                            <m:t>𝑅</m:t>
                          </m:r>
                        </m:num>
                        <m:den>
                          <m:r>
                            <a:rPr lang="tr-TR" i="1"/>
                            <m:t>𝐼</m:t>
                          </m:r>
                        </m:den>
                      </m:f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𝑋</m:t>
                          </m:r>
                        </m:e>
                        <m:sub>
                          <m:r>
                            <a:rPr lang="tr-TR" i="1"/>
                            <m:t>3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endParaRPr lang="tr-TR" dirty="0" smtClean="0"/>
              </a:p>
              <a:p>
                <a:pPr marL="109728" indent="0">
                  <a:buNone/>
                </a:pPr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164667" y="1625600"/>
                <a:ext cx="6417733" cy="5147733"/>
              </a:xfrm>
              <a:blipFill rotWithShape="0">
                <a:blip r:embed="rId3"/>
                <a:stretch>
                  <a:fillRect t="-118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6106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1: Akışkan Sistem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37719" y="2209800"/>
            <a:ext cx="3898829" cy="2160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İçerik Yer Tutucusu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164667" y="1625600"/>
                <a:ext cx="6417733" cy="5147733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i="1" smtClean="0"/>
                          </m:ctrlPr>
                        </m:fPr>
                        <m:num>
                          <m:r>
                            <a:rPr lang="tr-TR" i="1"/>
                            <m:t>𝑑</m:t>
                          </m:r>
                        </m:num>
                        <m:den>
                          <m:r>
                            <a:rPr lang="tr-TR" i="1"/>
                            <m:t>𝑑𝑡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tr-TR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/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/>
                                    </m:ctrlPr>
                                  </m:sSubPr>
                                  <m:e>
                                    <m:r>
                                      <a:rPr lang="tr-TR" i="1"/>
                                      <m:t>𝑋</m:t>
                                    </m:r>
                                  </m:e>
                                  <m:sub>
                                    <m:r>
                                      <a:rPr lang="tr-TR" i="1"/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/>
                                    </m:ctrlPr>
                                  </m:sSubPr>
                                  <m:e>
                                    <m:r>
                                      <a:rPr lang="tr-TR" i="1"/>
                                      <m:t>𝑋</m:t>
                                    </m:r>
                                  </m:e>
                                  <m:sub>
                                    <m:r>
                                      <a:rPr lang="tr-TR" i="1"/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/>
                                    </m:ctrlPr>
                                  </m:sSubPr>
                                  <m:e>
                                    <m:r>
                                      <a:rPr lang="tr-TR" i="1"/>
                                      <m:t>𝑋</m:t>
                                    </m:r>
                                  </m:e>
                                  <m:sub>
                                    <m:r>
                                      <a:rPr lang="tr-TR" i="1"/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i="1" smtClean="0"/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/>
                              </m:ctrlPr>
                            </m:mPr>
                            <m:mr>
                              <m:e>
                                <m:r>
                                  <a:rPr lang="tr-TR" i="1"/>
                                  <m:t>0</m:t>
                                </m:r>
                              </m:e>
                              <m:e>
                                <m:r>
                                  <a:rPr lang="tr-TR" i="1"/>
                                  <m:t>0</m:t>
                                </m:r>
                              </m:e>
                              <m:e>
                                <m:r>
                                  <a:rPr lang="tr-TR" i="1"/>
                                  <m:t>−</m:t>
                                </m:r>
                                <m:f>
                                  <m:fPr>
                                    <m:ctrlPr>
                                      <a:rPr lang="tr-TR" i="1"/>
                                    </m:ctrlPr>
                                  </m:fPr>
                                  <m:num>
                                    <m:r>
                                      <a:rPr lang="tr-TR" i="1"/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tr-TR" i="1"/>
                                        </m:ctrlPr>
                                      </m:sSubPr>
                                      <m:e>
                                        <m:r>
                                          <a:rPr lang="tr-TR" i="1"/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tr-TR" i="1"/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tr-TR" i="1"/>
                                  <m:t>0</m:t>
                                </m:r>
                              </m:e>
                              <m:e>
                                <m:r>
                                  <a:rPr lang="tr-TR" i="1"/>
                                  <m:t>0</m:t>
                                </m:r>
                              </m:e>
                              <m:e>
                                <m:r>
                                  <a:rPr lang="tr-TR" i="1"/>
                                  <m:t>1/</m:t>
                                </m:r>
                                <m:sSub>
                                  <m:sSubPr>
                                    <m:ctrlPr>
                                      <a:rPr lang="tr-TR" i="1"/>
                                    </m:ctrlPr>
                                  </m:sSubPr>
                                  <m:e>
                                    <m:r>
                                      <a:rPr lang="tr-TR" i="1"/>
                                      <m:t>𝐶</m:t>
                                    </m:r>
                                  </m:e>
                                  <m:sub>
                                    <m:r>
                                      <a:rPr lang="tr-TR" i="1"/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tr-TR" i="1"/>
                                    </m:ctrlPr>
                                  </m:fPr>
                                  <m:num>
                                    <m:r>
                                      <a:rPr lang="tr-TR" i="1"/>
                                      <m:t>1</m:t>
                                    </m:r>
                                  </m:num>
                                  <m:den>
                                    <m:r>
                                      <a:rPr lang="tr-TR" i="1"/>
                                      <m:t>𝐼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tr-TR" i="1"/>
                                  <m:t>−</m:t>
                                </m:r>
                                <m:f>
                                  <m:fPr>
                                    <m:ctrlPr>
                                      <a:rPr lang="tr-TR" i="1"/>
                                    </m:ctrlPr>
                                  </m:fPr>
                                  <m:num>
                                    <m:r>
                                      <a:rPr lang="tr-TR" i="1"/>
                                      <m:t>1</m:t>
                                    </m:r>
                                  </m:num>
                                  <m:den>
                                    <m:r>
                                      <a:rPr lang="tr-TR" i="1"/>
                                      <m:t>𝐼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tr-TR" i="1"/>
                                  <m:t>−</m:t>
                                </m:r>
                                <m:f>
                                  <m:fPr>
                                    <m:ctrlPr>
                                      <a:rPr lang="tr-TR" i="1"/>
                                    </m:ctrlPr>
                                  </m:fPr>
                                  <m:num>
                                    <m:r>
                                      <a:rPr lang="tr-TR" i="1"/>
                                      <m:t>𝑅</m:t>
                                    </m:r>
                                  </m:num>
                                  <m:den>
                                    <m:r>
                                      <a:rPr lang="tr-TR" i="1"/>
                                      <m:t>𝐼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/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/>
                                    </m:ctrlPr>
                                  </m:sSubPr>
                                  <m:e>
                                    <m:r>
                                      <a:rPr lang="tr-TR" i="1"/>
                                      <m:t>𝑋</m:t>
                                    </m:r>
                                  </m:e>
                                  <m:sub>
                                    <m:r>
                                      <a:rPr lang="tr-TR" i="1"/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/>
                                    </m:ctrlPr>
                                  </m:sSubPr>
                                  <m:e>
                                    <m:r>
                                      <a:rPr lang="tr-TR" i="1"/>
                                      <m:t>𝑋</m:t>
                                    </m:r>
                                  </m:e>
                                  <m:sub>
                                    <m:r>
                                      <a:rPr lang="tr-TR" i="1"/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/>
                                    </m:ctrlPr>
                                  </m:sSubPr>
                                  <m:e>
                                    <m:r>
                                      <a:rPr lang="tr-TR" i="1"/>
                                      <m:t>𝑋</m:t>
                                    </m:r>
                                  </m:e>
                                  <m:sub>
                                    <m:r>
                                      <a:rPr lang="tr-TR" i="1"/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i="1"/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/>
                              </m:ctrlPr>
                            </m:mPr>
                            <m:mr>
                              <m:e>
                                <m:r>
                                  <a:rPr lang="tr-TR" i="1"/>
                                  <m:t>1/</m:t>
                                </m:r>
                                <m:sSub>
                                  <m:sSubPr>
                                    <m:ctrlPr>
                                      <a:rPr lang="tr-TR" i="1"/>
                                    </m:ctrlPr>
                                  </m:sSubPr>
                                  <m:e>
                                    <m:r>
                                      <a:rPr lang="tr-TR" i="1"/>
                                      <m:t>𝐶</m:t>
                                    </m:r>
                                  </m:e>
                                  <m:sub>
                                    <m:r>
                                      <a:rPr lang="tr-TR" i="1"/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tr-TR" i="1"/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/>
                                  <m:t>0</m:t>
                                </m:r>
                              </m:e>
                              <m:e>
                                <m:r>
                                  <a:rPr lang="tr-TR" i="1"/>
                                  <m:t>−</m:t>
                                </m:r>
                                <m:f>
                                  <m:fPr>
                                    <m:ctrlPr>
                                      <a:rPr lang="tr-TR" i="1"/>
                                    </m:ctrlPr>
                                  </m:fPr>
                                  <m:num>
                                    <m:r>
                                      <a:rPr lang="tr-TR" i="1"/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tr-TR" i="1"/>
                                        </m:ctrlPr>
                                      </m:sSubPr>
                                      <m:e>
                                        <m:r>
                                          <a:rPr lang="tr-TR" i="1"/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tr-TR" i="1"/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tr-TR" i="1"/>
                                  <m:t>0</m:t>
                                </m:r>
                              </m:e>
                              <m:e>
                                <m:r>
                                  <a:rPr lang="tr-TR" i="1"/>
                                  <m:t>0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/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/>
                                    </m:ctrlPr>
                                  </m:sSubPr>
                                  <m:e>
                                    <m:r>
                                      <a:rPr lang="tr-TR" i="1"/>
                                      <m:t>𝑢</m:t>
                                    </m:r>
                                  </m:e>
                                  <m:sub>
                                    <m:r>
                                      <a:rPr lang="tr-TR" i="1"/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/>
                                    </m:ctrlPr>
                                  </m:sSubPr>
                                  <m:e>
                                    <m:r>
                                      <a:rPr lang="tr-TR" i="1"/>
                                      <m:t>𝑢</m:t>
                                    </m:r>
                                  </m:e>
                                  <m:sub>
                                    <m:r>
                                      <a:rPr lang="tr-TR" i="1"/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r>
                  <a:rPr lang="tr-TR" dirty="0"/>
                  <a:t/>
                </a:r>
                <a:br>
                  <a:rPr lang="tr-TR" dirty="0"/>
                </a:b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1/</m:t>
                              </m:r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den>
                              </m:f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den>
                              </m:f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num>
                                <m:den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→ Sistem matrisi </a:t>
                </a:r>
                <a:r>
                  <a:rPr lang="tr-TR" dirty="0" smtClean="0"/>
                  <a:t>(3x3)</a:t>
                </a:r>
                <a:endParaRPr lang="tr-TR" dirty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tr-TR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1/</m:t>
                              </m:r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tr-T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/>
                  <a:t>→Kontrol(Giriş-</a:t>
                </a:r>
                <a:r>
                  <a:rPr lang="tr-TR" dirty="0" err="1"/>
                  <a:t>Input</a:t>
                </a:r>
                <a:r>
                  <a:rPr lang="tr-TR" dirty="0"/>
                  <a:t>) matrisi </a:t>
                </a:r>
                <a:r>
                  <a:rPr lang="tr-TR" dirty="0" smtClean="0"/>
                  <a:t>(3x2)</a:t>
                </a:r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  <a:p>
                <a:pPr marL="109728" indent="0">
                  <a:buNone/>
                </a:pPr>
                <a:endParaRPr lang="tr-TR" dirty="0" smtClean="0"/>
              </a:p>
              <a:p>
                <a:pPr marL="109728" indent="0">
                  <a:buNone/>
                </a:pPr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164667" y="1625600"/>
                <a:ext cx="6417733" cy="5147733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918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2:Dönel Mekanik Sistem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3745450"/>
            <a:ext cx="5384800" cy="134988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İçerik Yer Tutucusu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604933" y="2249425"/>
                <a:ext cx="5977467" cy="4341875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tr-TR" dirty="0" smtClean="0"/>
                  <a:t>Durum değişkenleri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tr-TR" dirty="0" smtClean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tr-TR" dirty="0" smtClean="0"/>
                  <a:t>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acc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Giriş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𝜔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̇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̈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den>
                      </m:f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den>
                      </m:f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acc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tr-T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sSub>
                        <m:sSub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𝜔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̇"/>
                                        <m:ctrlP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tr-TR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tr-TR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tr-TR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tr-TR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604933" y="2249425"/>
                <a:ext cx="5977467" cy="4341875"/>
              </a:xfrm>
              <a:blipFill rotWithShape="0">
                <a:blip r:embed="rId3"/>
                <a:stretch>
                  <a:fillRect t="-28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866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2:Dönel Mekanik Sistem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09600" y="3745450"/>
            <a:ext cx="5384800" cy="134988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İçerik Yer Tutucusu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604933" y="2249425"/>
                <a:ext cx="5977467" cy="4341875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b="1" dirty="0" smtClean="0"/>
                  <a:t>Rotor/</a:t>
                </a:r>
                <a:r>
                  <a:rPr lang="en-US" b="1" dirty="0" err="1"/>
                  <a:t>Şaft</a:t>
                </a:r>
                <a:r>
                  <a:rPr lang="en-US" b="1" dirty="0"/>
                  <a:t> </a:t>
                </a:r>
                <a:r>
                  <a:rPr lang="en-US" b="1" dirty="0" err="1"/>
                  <a:t>Denklemi</a:t>
                </a:r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tr-TR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/>
                              </m:ctrlPr>
                            </m:mPr>
                            <m:mr>
                              <m:e>
                                <m:r>
                                  <a:rPr lang="en-US" i="1"/>
                                  <m:t>𝐽</m:t>
                                </m:r>
                                <m:acc>
                                  <m:accPr>
                                    <m:chr m:val="̈"/>
                                    <m:ctrlPr>
                                      <a:rPr lang="tr-TR" i="1"/>
                                    </m:ctrlPr>
                                  </m:accPr>
                                  <m:e>
                                    <m:r>
                                      <a:rPr lang="en-US" i="1"/>
                                      <m:t>𝜃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tr-TR" i="1"/>
                                    </m:ctrlPr>
                                  </m:dPr>
                                  <m:e>
                                    <m:r>
                                      <a:rPr lang="en-US" i="1"/>
                                      <m:t>𝑡</m:t>
                                    </m:r>
                                  </m:e>
                                </m:d>
                                <m:r>
                                  <a:rPr lang="en-US" i="1"/>
                                  <m:t>=−</m:t>
                                </m:r>
                                <m:sSub>
                                  <m:sSubPr>
                                    <m:ctrlPr>
                                      <a:rPr lang="tr-TR" i="1"/>
                                    </m:ctrlPr>
                                  </m:sSubPr>
                                  <m:e>
                                    <m:r>
                                      <a:rPr lang="en-US" i="1"/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i="1"/>
                                      <m:t>𝑘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tr-TR" i="1"/>
                                    </m:ctrlPr>
                                  </m:dPr>
                                  <m:e>
                                    <m:r>
                                      <a:rPr lang="en-US" i="1"/>
                                      <m:t>𝑡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/>
                                    </m:ctrlPr>
                                  </m:sSubPr>
                                  <m:e>
                                    <m:r>
                                      <a:rPr lang="en-US" i="1"/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i="1"/>
                                      <m:t>𝑘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tr-TR" i="1"/>
                                    </m:ctrlPr>
                                  </m:dPr>
                                  <m:e>
                                    <m:r>
                                      <a:rPr lang="en-US" i="1"/>
                                      <m:t>𝑡</m:t>
                                    </m:r>
                                  </m:e>
                                </m:d>
                                <m:r>
                                  <a:rPr lang="en-US" i="1"/>
                                  <m:t>=</m:t>
                                </m:r>
                                <m:r>
                                  <a:rPr lang="en-US" i="1"/>
                                  <m:t>𝑘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tr-TR" i="1"/>
                                    </m:ctrlPr>
                                  </m:dPr>
                                  <m:e>
                                    <m:r>
                                      <a:rPr lang="en-US" i="1"/>
                                      <m:t>𝜃</m:t>
                                    </m:r>
                                    <m:d>
                                      <m:dPr>
                                        <m:ctrlPr>
                                          <a:rPr lang="tr-TR" i="1"/>
                                        </m:ctrlPr>
                                      </m:dPr>
                                      <m:e>
                                        <m:r>
                                          <a:rPr lang="en-US" i="1"/>
                                          <m:t>𝑡</m:t>
                                        </m:r>
                                      </m:e>
                                    </m:d>
                                    <m:r>
                                      <a:rPr lang="en-US" i="1"/>
                                      <m:t>−</m:t>
                                    </m:r>
                                    <m:r>
                                      <a:rPr lang="en-US" i="1"/>
                                      <m:t>𝜙</m:t>
                                    </m:r>
                                    <m:r>
                                      <a:rPr lang="en-US" i="1"/>
                                      <m:t>(</m:t>
                                    </m:r>
                                    <m:r>
                                      <a:rPr lang="en-US" i="1"/>
                                      <m:t>𝑡</m:t>
                                    </m:r>
                                    <m:r>
                                      <a:rPr lang="en-US" i="1"/>
                                      <m:t>)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  <m:r>
                        <a:rPr lang="en-US" i="1"/>
                        <m:t>⇒</m:t>
                      </m:r>
                      <m:r>
                        <a:rPr lang="en-US" i="1"/>
                        <m:t>𝐽</m:t>
                      </m:r>
                      <m:acc>
                        <m:accPr>
                          <m:chr m:val="̈"/>
                          <m:ctrlPr>
                            <a:rPr lang="tr-TR" i="1"/>
                          </m:ctrlPr>
                        </m:accPr>
                        <m:e>
                          <m:r>
                            <a:rPr lang="en-US" i="1"/>
                            <m:t>𝜃</m:t>
                          </m:r>
                        </m:e>
                      </m:acc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r>
                            <a:rPr lang="en-US" i="1"/>
                            <m:t>𝑡</m:t>
                          </m:r>
                        </m:e>
                      </m:d>
                      <m:r>
                        <a:rPr lang="en-US" i="1"/>
                        <m:t>+</m:t>
                      </m:r>
                      <m:r>
                        <a:rPr lang="en-US" i="1"/>
                        <m:t>𝑘</m:t>
                      </m:r>
                      <m:r>
                        <a:rPr lang="en-US" i="1"/>
                        <m:t>𝜃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r>
                            <a:rPr lang="en-US" i="1"/>
                            <m:t>𝑡</m:t>
                          </m:r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i="1"/>
                        <m:t>𝑘</m:t>
                      </m:r>
                      <m:r>
                        <a:rPr lang="en-US" i="1"/>
                        <m:t>𝜙</m:t>
                      </m:r>
                      <m:r>
                        <a:rPr lang="en-US" i="1"/>
                        <m:t>(</m:t>
                      </m:r>
                      <m:r>
                        <a:rPr lang="en-US" i="1"/>
                        <m:t>𝑡</m:t>
                      </m:r>
                      <m:r>
                        <a:rPr lang="en-US" i="1"/>
                        <m:t>)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:r>
                  <a:rPr lang="en-US" b="1" dirty="0" err="1" smtClean="0"/>
                  <a:t>Kavrama</a:t>
                </a:r>
                <a:r>
                  <a:rPr lang="en-US" b="1" dirty="0" smtClean="0"/>
                  <a:t>/</a:t>
                </a:r>
                <a:r>
                  <a:rPr lang="en-US" b="1" dirty="0" err="1" smtClean="0"/>
                  <a:t>şaft</a:t>
                </a:r>
                <a:r>
                  <a:rPr lang="en-US" b="1" dirty="0" smtClean="0"/>
                  <a:t> </a:t>
                </a:r>
                <a:r>
                  <a:rPr lang="en-US" b="1" dirty="0" err="1"/>
                  <a:t>denklemi</a:t>
                </a:r>
                <a:endParaRPr lang="tr-TR" b="1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en-US" i="1"/>
                            <m:t>𝑇</m:t>
                          </m:r>
                        </m:e>
                        <m:sub>
                          <m:r>
                            <a:rPr lang="en-US" i="1"/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r>
                            <a:rPr lang="en-US" i="1"/>
                            <m:t>𝑡</m:t>
                          </m:r>
                        </m:e>
                      </m:d>
                      <m:r>
                        <a:rPr lang="en-US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en-US" i="1"/>
                            <m:t>𝑇</m:t>
                          </m:r>
                        </m:e>
                        <m:sub>
                          <m:r>
                            <a:rPr lang="en-US" i="1"/>
                            <m:t>𝑏</m:t>
                          </m:r>
                        </m:sub>
                      </m:sSub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r>
                            <a:rPr lang="en-US" i="1"/>
                            <m:t>𝑡</m:t>
                          </m:r>
                        </m:e>
                      </m:d>
                      <m:r>
                        <a:rPr lang="en-US" i="1"/>
                        <m:t>⟹</m:t>
                      </m:r>
                      <m:r>
                        <a:rPr lang="en-US" i="1"/>
                        <m:t>𝑘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/>
                          </m:ctrlPr>
                        </m:dPr>
                        <m:e>
                          <m:r>
                            <a:rPr lang="en-US" i="1"/>
                            <m:t>𝜃</m:t>
                          </m:r>
                          <m:d>
                            <m:dPr>
                              <m:ctrlPr>
                                <a:rPr lang="tr-TR" i="1"/>
                              </m:ctrlPr>
                            </m:dPr>
                            <m:e>
                              <m:r>
                                <a:rPr lang="en-US" i="1"/>
                                <m:t>𝑡</m:t>
                              </m:r>
                            </m:e>
                          </m:d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𝜙</m:t>
                          </m:r>
                          <m:d>
                            <m:dPr>
                              <m:ctrlPr>
                                <a:rPr lang="tr-TR" i="1"/>
                              </m:ctrlPr>
                            </m:dPr>
                            <m:e>
                              <m:r>
                                <a:rPr lang="en-US" i="1"/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i="1"/>
                        <m:t>𝑏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/>
                          </m:ctrlPr>
                        </m:dPr>
                        <m:e>
                          <m:acc>
                            <m:accPr>
                              <m:chr m:val="̇"/>
                              <m:ctrlPr>
                                <a:rPr lang="tr-TR" i="1"/>
                              </m:ctrlPr>
                            </m:accPr>
                            <m:e>
                              <m:r>
                                <a:rPr lang="en-US" i="1"/>
                                <m:t>𝜙</m:t>
                              </m:r>
                            </m:e>
                          </m:acc>
                          <m:d>
                            <m:dPr>
                              <m:ctrlPr>
                                <a:rPr lang="tr-TR" i="1"/>
                              </m:ctrlPr>
                            </m:dPr>
                            <m:e>
                              <m:r>
                                <a:rPr lang="en-US" i="1"/>
                                <m:t>𝑡</m:t>
                              </m:r>
                            </m:e>
                          </m:d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𝜔</m:t>
                          </m:r>
                          <m:d>
                            <m:dPr>
                              <m:ctrlPr>
                                <a:rPr lang="tr-TR" i="1"/>
                              </m:ctrlPr>
                            </m:dPr>
                            <m:e>
                              <m:r>
                                <a:rPr lang="en-US" i="1"/>
                                <m:t>𝑡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𝑏</m:t>
                      </m:r>
                      <m:acc>
                        <m:accPr>
                          <m:chr m:val="̇"/>
                          <m:ctrlPr>
                            <a:rPr lang="tr-TR" i="1"/>
                          </m:ctrlPr>
                        </m:accPr>
                        <m:e>
                          <m:r>
                            <a:rPr lang="en-US" i="1"/>
                            <m:t>𝜙</m:t>
                          </m:r>
                        </m:e>
                      </m:acc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r>
                            <a:rPr lang="en-US" i="1"/>
                            <m:t>𝑡</m:t>
                          </m:r>
                        </m:e>
                      </m:d>
                      <m:r>
                        <a:rPr lang="en-US" i="1"/>
                        <m:t>+</m:t>
                      </m:r>
                      <m:r>
                        <a:rPr lang="en-US" i="1"/>
                        <m:t>𝑘</m:t>
                      </m:r>
                      <m:r>
                        <a:rPr lang="en-US" i="1"/>
                        <m:t>𝜙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r>
                            <a:rPr lang="en-US" i="1"/>
                            <m:t>𝑡</m:t>
                          </m:r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i="1"/>
                        <m:t>𝑘</m:t>
                      </m:r>
                      <m:r>
                        <a:rPr lang="en-US" i="1"/>
                        <m:t>𝜃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r>
                            <a:rPr lang="en-US" i="1"/>
                            <m:t>𝑡</m:t>
                          </m:r>
                        </m:e>
                      </m:d>
                      <m:r>
                        <a:rPr lang="en-US" i="1"/>
                        <m:t>+</m:t>
                      </m:r>
                      <m:r>
                        <a:rPr lang="en-US" i="1"/>
                        <m:t>𝑏</m:t>
                      </m:r>
                      <m:r>
                        <a:rPr lang="en-US" i="1"/>
                        <m:t>𝜔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r>
                            <a:rPr lang="en-US" i="1"/>
                            <m:t>𝑡</m:t>
                          </m:r>
                        </m:e>
                      </m:d>
                    </m:oMath>
                  </m:oMathPara>
                </a14:m>
                <a:endParaRPr lang="tr-TR" dirty="0" smtClean="0"/>
              </a:p>
              <a:p>
                <a:pPr marL="109728" indent="0">
                  <a:buNone/>
                </a:pPr>
                <a:endParaRPr lang="tr-TR" dirty="0"/>
              </a:p>
              <a:p>
                <a:pPr marL="109728" indent="0">
                  <a:buNone/>
                </a:pPr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𝐽</m:t>
                      </m:r>
                      <m:acc>
                        <m:accPr>
                          <m:chr m:val="̈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tr-TR" dirty="0"/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acc>
                        <m:accPr>
                          <m:chr m:val="̇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</m:acc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tr-T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𝜔</m:t>
                      </m:r>
                      <m:d>
                        <m:dPr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4" name="İçerik Yer Tutucusu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604933" y="2249425"/>
                <a:ext cx="5977467" cy="4341875"/>
              </a:xfrm>
              <a:blipFill rotWithShape="0">
                <a:blip r:embed="rId3"/>
                <a:stretch>
                  <a:fillRect t="-70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134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r>
              <a:rPr lang="tr-TR" dirty="0"/>
              <a:t>Bu dersin temel amacı, öğrencilere modern kontrol sistemlerinin temellerini tanıtmak ve onlara, </a:t>
            </a:r>
            <a:r>
              <a:rPr lang="tr-TR" dirty="0" smtClean="0"/>
              <a:t>sistem </a:t>
            </a:r>
            <a:r>
              <a:rPr lang="tr-TR" dirty="0"/>
              <a:t>dinamiği, kontrol, titreşim ve robotik konularında araştırma ve ileri lisansüstü dersler için gerekli olan </a:t>
            </a:r>
            <a:r>
              <a:rPr lang="tr-TR" dirty="0" smtClean="0"/>
              <a:t>durum değişkenleri </a:t>
            </a:r>
            <a:r>
              <a:rPr lang="tr-TR" dirty="0"/>
              <a:t>yaklaşımı hakkında </a:t>
            </a:r>
            <a:r>
              <a:rPr lang="tr-TR" dirty="0" smtClean="0"/>
              <a:t>bilgi </a:t>
            </a:r>
            <a:r>
              <a:rPr lang="tr-TR" dirty="0"/>
              <a:t>sunmaktır. </a:t>
            </a:r>
            <a:endParaRPr lang="tr-TR" dirty="0" smtClean="0"/>
          </a:p>
          <a:p>
            <a:pPr rtl="0"/>
            <a:r>
              <a:rPr lang="tr-TR" dirty="0" err="1" smtClean="0"/>
              <a:t>Odtü’de</a:t>
            </a:r>
            <a:r>
              <a:rPr lang="tr-TR" dirty="0" smtClean="0"/>
              <a:t> bu dersi Prof. Dr. Bülent </a:t>
            </a:r>
            <a:r>
              <a:rPr lang="tr-TR" dirty="0" err="1" smtClean="0"/>
              <a:t>Platin’den</a:t>
            </a:r>
            <a:r>
              <a:rPr lang="tr-TR" dirty="0" smtClean="0"/>
              <a:t> aldım ve derste tuttuğum notları geliştirerek bu dersi hazırladım. </a:t>
            </a:r>
          </a:p>
          <a:p>
            <a:pPr rtl="0"/>
            <a:r>
              <a:rPr lang="tr-TR" dirty="0" smtClean="0"/>
              <a:t>Ders hazırlığındaki katkıları nedeniyle Sayın Abidin Sefa Aslan’a teşekkür ederim.</a:t>
            </a:r>
          </a:p>
          <a:p>
            <a:pPr rtl="0"/>
            <a:r>
              <a:rPr lang="tr-TR" dirty="0" smtClean="0"/>
              <a:t>Bu dersi alan öğrencilerin otomatik kontrol dersini almış olmaları gereklidir.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 </a:t>
            </a:r>
            <a:r>
              <a:rPr lang="tr-TR" dirty="0"/>
              <a:t>E</a:t>
            </a:r>
            <a:r>
              <a:rPr lang="tr-TR" dirty="0" smtClean="0"/>
              <a:t>dilebilirlik, </a:t>
            </a:r>
            <a:r>
              <a:rPr lang="tr-TR" dirty="0" err="1" smtClean="0"/>
              <a:t>Gözlenebilirlik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Kontrol Edilebilirlik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İçerik Yer Tutucusu 6"/>
              <p:cNvSpPr>
                <a:spLocks noGrp="1"/>
              </p:cNvSpPr>
              <p:nvPr>
                <p:ph sz="quarter" idx="2"/>
              </p:nvPr>
            </p:nvSpPr>
            <p:spPr/>
            <p:txBody>
              <a:bodyPr/>
              <a:lstStyle/>
              <a:p>
                <a:r>
                  <a:rPr lang="tr-TR" dirty="0" smtClean="0"/>
                  <a:t>Belirli bir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tr-T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tr-T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tr-T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tr-TR" dirty="0" smtClean="0"/>
                  <a:t> zaman aralığında, belirli bir sistem uygun bir kontrolcü uygulanarak ilk durumundan </a:t>
                </a:r>
                <a14:m>
                  <m:oMath xmlns:m="http://schemas.openxmlformats.org/officeDocument/2006/math">
                    <m:r>
                      <a:rPr lang="tr-TR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dirty="0" smtClean="0"/>
                  <a:t> arzu edilen son duruma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tr-TR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dirty="0" smtClean="0"/>
                  <a:t>’a getirilebiliyorsa böyle bir sistem kontrol edilebilirdir.</a:t>
                </a:r>
                <a:endParaRPr lang="tr-TR" dirty="0"/>
              </a:p>
            </p:txBody>
          </p:sp>
        </mc:Choice>
        <mc:Fallback>
          <p:sp>
            <p:nvSpPr>
              <p:cNvPr id="7" name="İçerik Yer Tutucusu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blipFill rotWithShape="0">
                <a:blip r:embed="rId2"/>
                <a:stretch>
                  <a:fillRect t="-62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Metin Yer Tutucusu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dirty="0" err="1" smtClean="0"/>
              <a:t>Gözlenebilirlik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İçerik Yer Tutucusu 8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r>
                  <a:rPr lang="tr-TR" dirty="0"/>
                  <a:t>Belirli bir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tr-T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tr-TR" dirty="0"/>
                  <a:t> zaman aralığında, </a:t>
                </a:r>
                <a:r>
                  <a:rPr lang="tr-TR" dirty="0" smtClean="0"/>
                  <a:t>eğer sistemin bütün ilk durum değişkenleri </a:t>
                </a:r>
                <a14:m>
                  <m:oMath xmlns:m="http://schemas.openxmlformats.org/officeDocument/2006/math">
                    <m:r>
                      <a:rPr lang="tr-TR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tr-T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r>
                      <a:rPr lang="tr-TR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tr-TR" dirty="0" smtClean="0"/>
                  <a:t> çıkışın ölçülmesi ile tam olarak belirlenebiliyorsa sistem gözlenebilirdir.</a:t>
                </a:r>
                <a:endParaRPr lang="tr-TR" dirty="0"/>
              </a:p>
              <a:p>
                <a:endParaRPr lang="tr-TR" dirty="0"/>
              </a:p>
            </p:txBody>
          </p:sp>
        </mc:Choice>
        <mc:Fallback>
          <p:sp>
            <p:nvSpPr>
              <p:cNvPr id="9" name="İçerik Yer Tutucusu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 rotWithShape="0">
                <a:blip r:embed="rId3"/>
                <a:stretch>
                  <a:fillRect t="-62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449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787400"/>
            <a:ext cx="10972800" cy="567267"/>
          </a:xfrm>
        </p:spPr>
        <p:txBody>
          <a:bodyPr rtlCol="0">
            <a:noAutofit/>
          </a:bodyPr>
          <a:lstStyle/>
          <a:p>
            <a:pPr rtl="0"/>
            <a:r>
              <a:rPr lang="tr-TR" sz="3200" dirty="0" smtClean="0"/>
              <a:t>Dersin Sonunda Edinilmesi Hedeflenen Bilgi ve Beceriler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4267" y="1354667"/>
            <a:ext cx="10972800" cy="5291666"/>
          </a:xfrm>
        </p:spPr>
        <p:txBody>
          <a:bodyPr rtlCol="0">
            <a:normAutofit fontScale="62500" lnSpcReduction="20000"/>
          </a:bodyPr>
          <a:lstStyle/>
          <a:p>
            <a:r>
              <a:rPr lang="tr-TR" dirty="0" smtClean="0"/>
              <a:t>Çok </a:t>
            </a:r>
            <a:r>
              <a:rPr lang="tr-TR" dirty="0"/>
              <a:t>girişli çok çıkışlı (MIMO) dinamik sistemlerdeki durum uzay gösteriminin temel kavramlarını yorumlayabilecek ve uygulayabileceklerdir.</a:t>
            </a:r>
          </a:p>
          <a:p>
            <a:pPr lvl="1"/>
            <a:r>
              <a:rPr lang="tr-TR" dirty="0" smtClean="0"/>
              <a:t>durum </a:t>
            </a:r>
            <a:r>
              <a:rPr lang="tr-TR" dirty="0"/>
              <a:t>kavramı</a:t>
            </a:r>
          </a:p>
          <a:p>
            <a:pPr lvl="1"/>
            <a:r>
              <a:rPr lang="tr-TR" dirty="0"/>
              <a:t>durum </a:t>
            </a:r>
            <a:r>
              <a:rPr lang="tr-TR" dirty="0" smtClean="0"/>
              <a:t>denklemleri ve çıkış ifadeleri</a:t>
            </a:r>
            <a:endParaRPr lang="tr-TR" dirty="0"/>
          </a:p>
          <a:p>
            <a:pPr lvl="1"/>
            <a:r>
              <a:rPr lang="tr-TR" dirty="0" smtClean="0"/>
              <a:t>Kontrol edilebilirlik ve </a:t>
            </a:r>
            <a:r>
              <a:rPr lang="tr-TR" dirty="0" err="1"/>
              <a:t>g</a:t>
            </a:r>
            <a:r>
              <a:rPr lang="tr-TR" dirty="0" err="1" smtClean="0"/>
              <a:t>özlenebilirlik</a:t>
            </a:r>
            <a:r>
              <a:rPr lang="tr-TR" dirty="0" smtClean="0"/>
              <a:t> kavramları</a:t>
            </a:r>
            <a:endParaRPr lang="tr-TR" dirty="0"/>
          </a:p>
          <a:p>
            <a:pPr lvl="1"/>
            <a:r>
              <a:rPr lang="tr-TR" dirty="0"/>
              <a:t>Kontrol edilebilir </a:t>
            </a:r>
            <a:r>
              <a:rPr lang="tr-TR" dirty="0" err="1"/>
              <a:t>kanonik</a:t>
            </a:r>
            <a:r>
              <a:rPr lang="tr-TR" dirty="0"/>
              <a:t> form, gözlemlenebilir </a:t>
            </a:r>
            <a:r>
              <a:rPr lang="tr-TR" dirty="0" err="1"/>
              <a:t>kanonik</a:t>
            </a:r>
            <a:r>
              <a:rPr lang="tr-TR" dirty="0"/>
              <a:t> form, diyagonal </a:t>
            </a:r>
            <a:r>
              <a:rPr lang="tr-TR" dirty="0" err="1"/>
              <a:t>kanonik</a:t>
            </a:r>
            <a:r>
              <a:rPr lang="tr-TR" dirty="0"/>
              <a:t> form ve </a:t>
            </a:r>
            <a:r>
              <a:rPr lang="tr-TR" dirty="0" smtClean="0"/>
              <a:t>Jordan </a:t>
            </a:r>
            <a:r>
              <a:rPr lang="tr-TR" dirty="0" err="1"/>
              <a:t>kanonik</a:t>
            </a:r>
            <a:r>
              <a:rPr lang="tr-TR" dirty="0"/>
              <a:t> formu gibi doğrusal sistemler için çeşitli durum uzay gösterimleri</a:t>
            </a:r>
          </a:p>
          <a:p>
            <a:pPr lvl="1"/>
            <a:r>
              <a:rPr lang="tr-TR" dirty="0"/>
              <a:t>sistemlerin ayrışması ve minimal gerçekleşmeler</a:t>
            </a:r>
          </a:p>
          <a:p>
            <a:pPr lvl="1"/>
            <a:r>
              <a:rPr lang="tr-TR" dirty="0"/>
              <a:t>matris çözümlemesi ve transfer fonksiyonu matrisi</a:t>
            </a:r>
          </a:p>
          <a:p>
            <a:pPr lvl="1"/>
            <a:r>
              <a:rPr lang="tr-TR" dirty="0"/>
              <a:t>Çeşitli durum uzay gösterimleri arasındaki doğrusal </a:t>
            </a:r>
            <a:r>
              <a:rPr lang="tr-TR" dirty="0" smtClean="0"/>
              <a:t>dönüşümler</a:t>
            </a:r>
            <a:endParaRPr lang="tr-TR" dirty="0"/>
          </a:p>
          <a:p>
            <a:pPr lvl="1"/>
            <a:r>
              <a:rPr lang="tr-TR" dirty="0" err="1"/>
              <a:t>modal</a:t>
            </a:r>
            <a:r>
              <a:rPr lang="tr-TR" dirty="0"/>
              <a:t> dönüşüm</a:t>
            </a:r>
          </a:p>
          <a:p>
            <a:r>
              <a:rPr lang="tr-TR" dirty="0" smtClean="0"/>
              <a:t>Lineer </a:t>
            </a:r>
            <a:r>
              <a:rPr lang="tr-TR" dirty="0"/>
              <a:t>bir sistemin zaman yanıtı ile durum geçiş matrisini ilişkilendirir.</a:t>
            </a:r>
          </a:p>
          <a:p>
            <a:pPr lvl="1"/>
            <a:r>
              <a:rPr lang="tr-TR" dirty="0"/>
              <a:t>Verilen bir sistem matrisi için durum geçiş matrisini türetmek</a:t>
            </a:r>
          </a:p>
          <a:p>
            <a:pPr lvl="1"/>
            <a:r>
              <a:rPr lang="tr-TR" dirty="0"/>
              <a:t>Bir zaman değişmezinin veya zamana göre değişen MIMO sisteminin zaman yanıtını, durum geçiş matrisini kullanarak belirli bir girdi ve başlangıç ​​koşul setine elde eder.</a:t>
            </a:r>
          </a:p>
          <a:p>
            <a:r>
              <a:rPr lang="tr-TR" dirty="0" smtClean="0"/>
              <a:t>Verilen bir doğrusal </a:t>
            </a:r>
            <a:r>
              <a:rPr lang="tr-TR" dirty="0"/>
              <a:t>olmayan </a:t>
            </a:r>
            <a:r>
              <a:rPr lang="tr-TR" dirty="0" smtClean="0"/>
              <a:t>sistemin tüm denge noktalarını belirleyebilme</a:t>
            </a:r>
            <a:endParaRPr lang="tr-TR" dirty="0"/>
          </a:p>
          <a:p>
            <a:pPr lvl="1"/>
            <a:r>
              <a:rPr lang="tr-TR" dirty="0" err="1" smtClean="0"/>
              <a:t>Lyapunov</a:t>
            </a:r>
            <a:r>
              <a:rPr lang="tr-TR" dirty="0" smtClean="0"/>
              <a:t> </a:t>
            </a:r>
            <a:r>
              <a:rPr lang="tr-TR" dirty="0"/>
              <a:t>yaklaşımını kullanarak bir denge noktasında doğrusal veya doğrusal olmayan sistemin kararlılığını analiz eder.</a:t>
            </a:r>
          </a:p>
          <a:p>
            <a:r>
              <a:rPr lang="tr-TR" dirty="0" smtClean="0"/>
              <a:t>Doğrusal durum </a:t>
            </a:r>
            <a:r>
              <a:rPr lang="tr-TR" dirty="0"/>
              <a:t>geri </a:t>
            </a:r>
            <a:r>
              <a:rPr lang="tr-TR" dirty="0" smtClean="0"/>
              <a:t>bildirimli kontrolcü tasarlayabilme</a:t>
            </a:r>
            <a:endParaRPr lang="tr-TR" dirty="0"/>
          </a:p>
          <a:p>
            <a:pPr lvl="1"/>
            <a:r>
              <a:rPr lang="tr-TR" dirty="0" smtClean="0"/>
              <a:t>Kutup yerleştirme</a:t>
            </a:r>
            <a:endParaRPr lang="tr-TR" dirty="0"/>
          </a:p>
          <a:p>
            <a:pPr lvl="1"/>
            <a:r>
              <a:rPr lang="tr-TR" dirty="0" smtClean="0"/>
              <a:t>durum </a:t>
            </a:r>
            <a:r>
              <a:rPr lang="tr-TR" dirty="0"/>
              <a:t>geri bildirimi yoluyla ayrıştırma</a:t>
            </a:r>
          </a:p>
          <a:p>
            <a:pPr lvl="1"/>
            <a:r>
              <a:rPr lang="tr-TR" dirty="0"/>
              <a:t>doğrusal </a:t>
            </a:r>
            <a:r>
              <a:rPr lang="tr-TR" dirty="0" err="1"/>
              <a:t>kuadratik</a:t>
            </a:r>
            <a:r>
              <a:rPr lang="tr-TR" dirty="0"/>
              <a:t> düzenleyiciler için optimal geri bildirim katsayıları elde </a:t>
            </a:r>
            <a:r>
              <a:rPr lang="tr-TR" dirty="0" smtClean="0"/>
              <a:t>edebilmek.</a:t>
            </a:r>
            <a:endParaRPr lang="tr-TR" dirty="0"/>
          </a:p>
          <a:p>
            <a:r>
              <a:rPr lang="tr-TR" dirty="0" smtClean="0"/>
              <a:t>Tam ve azaltılmış dereceli gözlemci (</a:t>
            </a:r>
            <a:r>
              <a:rPr lang="tr-TR" dirty="0" err="1" smtClean="0"/>
              <a:t>observer</a:t>
            </a:r>
            <a:r>
              <a:rPr lang="tr-TR" dirty="0" smtClean="0"/>
              <a:t>) tasarlayabilme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ve Referans Kitaplar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Ders Kitabı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Ogata</a:t>
            </a:r>
            <a:r>
              <a:rPr lang="tr-TR" dirty="0"/>
              <a:t>, K., Modern Control </a:t>
            </a:r>
            <a:r>
              <a:rPr lang="tr-TR" dirty="0" err="1"/>
              <a:t>Engineering</a:t>
            </a:r>
            <a:r>
              <a:rPr lang="tr-TR" dirty="0"/>
              <a:t>, 5th Edition, </a:t>
            </a:r>
            <a:r>
              <a:rPr lang="tr-TR" dirty="0" err="1"/>
              <a:t>Pearson</a:t>
            </a:r>
            <a:r>
              <a:rPr lang="tr-TR" dirty="0"/>
              <a:t> - </a:t>
            </a:r>
            <a:r>
              <a:rPr lang="tr-TR" dirty="0" err="1"/>
              <a:t>Prentice</a:t>
            </a:r>
            <a:r>
              <a:rPr lang="tr-TR" dirty="0"/>
              <a:t> </a:t>
            </a:r>
            <a:r>
              <a:rPr lang="tr-TR" dirty="0" err="1"/>
              <a:t>Hall</a:t>
            </a:r>
            <a:r>
              <a:rPr lang="tr-TR" dirty="0"/>
              <a:t>, 2009.</a:t>
            </a:r>
          </a:p>
          <a:p>
            <a:r>
              <a:rPr lang="tr-TR" dirty="0"/>
              <a:t>Referans Kitaplar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/>
              <a:t>Dorf</a:t>
            </a:r>
            <a:r>
              <a:rPr lang="tr-TR" dirty="0"/>
              <a:t>, R.C.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Bishop</a:t>
            </a:r>
            <a:r>
              <a:rPr lang="tr-TR" dirty="0"/>
              <a:t>, R.H., Modern Control </a:t>
            </a:r>
            <a:r>
              <a:rPr lang="tr-TR" dirty="0" err="1"/>
              <a:t>Systems</a:t>
            </a:r>
            <a:r>
              <a:rPr lang="tr-TR" dirty="0"/>
              <a:t>, 12th Edition, </a:t>
            </a:r>
            <a:r>
              <a:rPr lang="tr-TR" dirty="0" err="1"/>
              <a:t>Pearson</a:t>
            </a:r>
            <a:r>
              <a:rPr lang="tr-TR" dirty="0"/>
              <a:t> - </a:t>
            </a:r>
            <a:r>
              <a:rPr lang="tr-TR" dirty="0" err="1"/>
              <a:t>Prentice</a:t>
            </a:r>
            <a:r>
              <a:rPr lang="tr-TR" dirty="0"/>
              <a:t> </a:t>
            </a:r>
            <a:r>
              <a:rPr lang="tr-TR" dirty="0" err="1"/>
              <a:t>Hall</a:t>
            </a:r>
            <a:r>
              <a:rPr lang="tr-TR" dirty="0"/>
              <a:t>, 2010.</a:t>
            </a:r>
          </a:p>
          <a:p>
            <a:pPr lvl="1"/>
            <a:r>
              <a:rPr lang="tr-TR" dirty="0"/>
              <a:t>Franklin, G.F., </a:t>
            </a:r>
            <a:r>
              <a:rPr lang="tr-TR" dirty="0" err="1"/>
              <a:t>Powell</a:t>
            </a:r>
            <a:r>
              <a:rPr lang="tr-TR" dirty="0"/>
              <a:t>, J.D.,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Emami-Naeini</a:t>
            </a:r>
            <a:r>
              <a:rPr lang="tr-TR" dirty="0"/>
              <a:t>, A., Feedback Control of </a:t>
            </a:r>
            <a:r>
              <a:rPr lang="tr-TR" dirty="0" err="1"/>
              <a:t>Dynamic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7th Edition, </a:t>
            </a:r>
            <a:r>
              <a:rPr lang="tr-TR" dirty="0" err="1"/>
              <a:t>Pearson</a:t>
            </a:r>
            <a:r>
              <a:rPr lang="tr-TR" dirty="0"/>
              <a:t> </a:t>
            </a:r>
            <a:r>
              <a:rPr lang="tr-TR" dirty="0" err="1"/>
              <a:t>Prentice-Hall</a:t>
            </a:r>
            <a:r>
              <a:rPr lang="tr-TR" dirty="0"/>
              <a:t>, 2014.</a:t>
            </a:r>
          </a:p>
          <a:p>
            <a:pPr lvl="1"/>
            <a:r>
              <a:rPr lang="tr-TR" dirty="0" err="1"/>
              <a:t>Kuo</a:t>
            </a:r>
            <a:r>
              <a:rPr lang="tr-TR" dirty="0"/>
              <a:t>, B.C.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Golnaraghi</a:t>
            </a:r>
            <a:r>
              <a:rPr lang="tr-TR" dirty="0"/>
              <a:t>, F., </a:t>
            </a:r>
            <a:r>
              <a:rPr lang="tr-TR" dirty="0" err="1"/>
              <a:t>Automatic</a:t>
            </a:r>
            <a:r>
              <a:rPr lang="tr-TR" dirty="0"/>
              <a:t> Control </a:t>
            </a:r>
            <a:r>
              <a:rPr lang="tr-TR" dirty="0" err="1"/>
              <a:t>Systems</a:t>
            </a:r>
            <a:r>
              <a:rPr lang="tr-TR" dirty="0"/>
              <a:t>, 9th Edition, John </a:t>
            </a:r>
            <a:r>
              <a:rPr lang="tr-TR" dirty="0" err="1"/>
              <a:t>Wiley</a:t>
            </a:r>
            <a:r>
              <a:rPr lang="tr-TR" dirty="0"/>
              <a:t> &amp; </a:t>
            </a:r>
            <a:r>
              <a:rPr lang="tr-TR" dirty="0" err="1"/>
              <a:t>Sons</a:t>
            </a:r>
            <a:r>
              <a:rPr lang="tr-TR" dirty="0"/>
              <a:t>, 2009.</a:t>
            </a:r>
          </a:p>
          <a:p>
            <a:pPr lvl="1"/>
            <a:r>
              <a:rPr lang="tr-TR" dirty="0" err="1"/>
              <a:t>Nise</a:t>
            </a:r>
            <a:r>
              <a:rPr lang="tr-TR" dirty="0"/>
              <a:t>, N.S., Control </a:t>
            </a:r>
            <a:r>
              <a:rPr lang="tr-TR" dirty="0" err="1"/>
              <a:t>Systems</a:t>
            </a:r>
            <a:r>
              <a:rPr lang="tr-TR" dirty="0"/>
              <a:t> </a:t>
            </a:r>
            <a:r>
              <a:rPr lang="tr-TR" dirty="0" err="1"/>
              <a:t>Engineering</a:t>
            </a:r>
            <a:r>
              <a:rPr lang="tr-TR" dirty="0"/>
              <a:t>, 6th Edition, John </a:t>
            </a:r>
            <a:r>
              <a:rPr lang="tr-TR" dirty="0" err="1"/>
              <a:t>Wiley</a:t>
            </a:r>
            <a:r>
              <a:rPr lang="tr-TR" dirty="0"/>
              <a:t> &amp; </a:t>
            </a:r>
            <a:r>
              <a:rPr lang="tr-TR" dirty="0" err="1"/>
              <a:t>Sons</a:t>
            </a:r>
            <a:r>
              <a:rPr lang="tr-TR" dirty="0"/>
              <a:t>, 2011.</a:t>
            </a:r>
          </a:p>
          <a:p>
            <a:r>
              <a:rPr lang="tr-TR" dirty="0" smtClean="0"/>
              <a:t>Ders </a:t>
            </a:r>
            <a:r>
              <a:rPr lang="tr-TR" dirty="0"/>
              <a:t>Notları </a:t>
            </a:r>
            <a:r>
              <a:rPr lang="tr-TR" dirty="0">
                <a:hlinkClick r:id="rId2"/>
              </a:rPr>
              <a:t>http://otomatikkontrol.omu.edu.tr/dersler/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763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şlık 8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Ders 1: İçerik</a:t>
            </a: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marL="365760" lvl="1" indent="-256032">
              <a:buClr>
                <a:schemeClr val="accent3">
                  <a:lumMod val="75000"/>
                </a:schemeClr>
              </a:buClr>
              <a:buFont typeface="Georgia"/>
              <a:buChar char="•"/>
            </a:pPr>
            <a:r>
              <a:rPr lang="tr-TR" sz="2000" dirty="0" smtClean="0"/>
              <a:t>Giriş</a:t>
            </a:r>
          </a:p>
          <a:p>
            <a:pPr marL="365760" lvl="1" indent="-256032">
              <a:buClr>
                <a:schemeClr val="accent3">
                  <a:lumMod val="75000"/>
                </a:schemeClr>
              </a:buClr>
              <a:buFont typeface="Georgia"/>
              <a:buChar char="•"/>
            </a:pPr>
            <a:r>
              <a:rPr lang="tr-TR" sz="2000" dirty="0" smtClean="0"/>
              <a:t>Durum </a:t>
            </a:r>
            <a:r>
              <a:rPr lang="tr-TR" sz="2000" dirty="0"/>
              <a:t>kavramı</a:t>
            </a:r>
          </a:p>
          <a:p>
            <a:pPr marL="365760" lvl="1" indent="-256032">
              <a:buClr>
                <a:schemeClr val="accent3">
                  <a:lumMod val="75000"/>
                </a:schemeClr>
              </a:buClr>
              <a:buFont typeface="Georgia"/>
              <a:buChar char="•"/>
            </a:pPr>
            <a:r>
              <a:rPr lang="tr-TR" sz="2000" dirty="0" smtClean="0"/>
              <a:t>Durum </a:t>
            </a:r>
            <a:r>
              <a:rPr lang="tr-TR" sz="2000" dirty="0"/>
              <a:t>denklemleri ve </a:t>
            </a:r>
            <a:r>
              <a:rPr lang="tr-TR" sz="2000" dirty="0" smtClean="0"/>
              <a:t>çıkış </a:t>
            </a:r>
            <a:r>
              <a:rPr lang="tr-TR" sz="2000" dirty="0" smtClean="0"/>
              <a:t>ifadeleri</a:t>
            </a:r>
          </a:p>
          <a:p>
            <a:pPr marL="365760" lvl="1" indent="-256032">
              <a:buClr>
                <a:schemeClr val="accent3">
                  <a:lumMod val="75000"/>
                </a:schemeClr>
              </a:buClr>
              <a:buFont typeface="Georgia"/>
              <a:buChar char="•"/>
            </a:pPr>
            <a:r>
              <a:rPr lang="tr-TR" sz="2000" smtClean="0"/>
              <a:t>Kontrol edilebilirlik ve gözlenebilirlik kavramları</a:t>
            </a:r>
            <a:endParaRPr lang="tr-TR" sz="2000" dirty="0"/>
          </a:p>
        </p:txBody>
      </p:sp>
      <p:pic>
        <p:nvPicPr>
          <p:cNvPr id="2" name="İçerik Yer Tutucusu 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796686" y="1408317"/>
            <a:ext cx="5785714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0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010185"/>
              </p:ext>
            </p:extLst>
          </p:nvPr>
        </p:nvGraphicFramePr>
        <p:xfrm>
          <a:off x="609600" y="2249488"/>
          <a:ext cx="109728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660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Durum Değişkenleri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2249424"/>
                <a:ext cx="10972800" cy="1475909"/>
              </a:xfrm>
            </p:spPr>
            <p:txBody>
              <a:bodyPr/>
              <a:lstStyle/>
              <a:p>
                <a:r>
                  <a:rPr lang="tr-TR" dirty="0"/>
                  <a:t>Dinamik bir sistemin “durumu”, sistemin tüm </a:t>
                </a:r>
                <a:r>
                  <a:rPr lang="tr-TR" dirty="0" smtClean="0"/>
                  <a:t>davranışlarını </a:t>
                </a:r>
                <a14:m>
                  <m:oMath xmlns:m="http://schemas.openxmlformats.org/officeDocument/2006/math">
                    <m:r>
                      <a:rPr lang="tr-TR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tr-TR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 baseline="-25000" dirty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tr-TR" dirty="0" smtClean="0"/>
                  <a:t>’da, sistem girdileri ile birlikte, </a:t>
                </a:r>
                <a:r>
                  <a:rPr lang="tr-TR" dirty="0"/>
                  <a:t>belirlemek için gerekli ve yeterli olan sistem değişkenlerinin en küçük kümesidir</a:t>
                </a:r>
                <a:r>
                  <a:rPr lang="tr-TR" dirty="0" smtClean="0"/>
                  <a:t>.</a:t>
                </a:r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2249424"/>
                <a:ext cx="10972800" cy="1475909"/>
              </a:xfrm>
              <a:blipFill rotWithShape="0">
                <a:blip r:embed="rId2"/>
                <a:stretch>
                  <a:fillRect t="-3719" b="-495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up 21"/>
          <p:cNvGrpSpPr/>
          <p:nvPr/>
        </p:nvGrpSpPr>
        <p:grpSpPr>
          <a:xfrm>
            <a:off x="2446867" y="3623734"/>
            <a:ext cx="7272867" cy="2413000"/>
            <a:chOff x="2446867" y="3623734"/>
            <a:chExt cx="7272867" cy="2413000"/>
          </a:xfrm>
        </p:grpSpPr>
        <p:grpSp>
          <p:nvGrpSpPr>
            <p:cNvPr id="15" name="Grup 14"/>
            <p:cNvGrpSpPr/>
            <p:nvPr/>
          </p:nvGrpSpPr>
          <p:grpSpPr>
            <a:xfrm>
              <a:off x="2446867" y="3623734"/>
              <a:ext cx="5537199" cy="2413000"/>
              <a:chOff x="2446867" y="3623734"/>
              <a:chExt cx="5537199" cy="24130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Bulut Belirtme Çizgisi 4"/>
                  <p:cNvSpPr/>
                  <p:nvPr/>
                </p:nvSpPr>
                <p:spPr>
                  <a:xfrm>
                    <a:off x="3674533" y="3623734"/>
                    <a:ext cx="4309533" cy="2413000"/>
                  </a:xfrm>
                  <a:prstGeom prst="cloudCallou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tr-TR" dirty="0" smtClean="0"/>
                      <a:t>Durum Değişkenleri</a:t>
                    </a:r>
                  </a:p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d>
                            <m:dPr>
                              <m:begChr m:val="["/>
                              <m:endChr m:val="]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 …  </m:t>
                              </m:r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</m:oMath>
                      </m:oMathPara>
                    </a14:m>
                    <a:endParaRPr lang="tr-TR" dirty="0" smtClean="0"/>
                  </a:p>
                  <a:p>
                    <a:pPr algn="ctr"/>
                    <a:r>
                      <a:rPr lang="tr-TR" dirty="0" smtClean="0"/>
                      <a:t>Dinamik Sistem</a:t>
                    </a:r>
                    <a:endParaRPr lang="tr-TR" dirty="0"/>
                  </a:p>
                </p:txBody>
              </p:sp>
            </mc:Choice>
            <mc:Fallback xmlns="">
              <p:sp>
                <p:nvSpPr>
                  <p:cNvPr id="5" name="Bulut Belirtme Çizgisi 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74533" y="3623734"/>
                    <a:ext cx="4309533" cy="2413000"/>
                  </a:xfrm>
                  <a:prstGeom prst="cloudCallout">
                    <a:avLst/>
                  </a:prstGeom>
                  <a:blipFill rotWithShape="0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tr-T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Dikdörtgen 5"/>
                  <p:cNvSpPr/>
                  <p:nvPr/>
                </p:nvSpPr>
                <p:spPr>
                  <a:xfrm>
                    <a:off x="2446867" y="3623734"/>
                    <a:ext cx="914400" cy="232627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tr-TR" dirty="0" smtClean="0">
                        <a:latin typeface="Times New Roman" panose="02020603050405020304" pitchFamily="18" charset="0"/>
                        <a:ea typeface="Calibri" panose="020F0502020204030204" pitchFamily="34" charset="0"/>
                      </a:rPr>
                      <a:t>Girişler</a:t>
                    </a:r>
                    <a:endParaRPr lang="tr-TR" i="1" dirty="0" smtClean="0">
                      <a:effectLst/>
                      <a:latin typeface="Cambria Math" panose="02040503050406030204" pitchFamily="18" charset="0"/>
                      <a:ea typeface="Calibri" panose="020F0502020204030204" pitchFamily="34" charset="0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lang="tr-TR" sz="20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lang="tr-TR" sz="20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tr-TR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         </a:t>
                    </a:r>
                    <a14:m>
                      <m:oMath xmlns:m="http://schemas.openxmlformats.org/officeDocument/2006/math">
                        <m:r>
                          <a:rPr lang="tr-TR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⋮</m:t>
                        </m:r>
                      </m:oMath>
                    </a14:m>
                    <a:endParaRPr lang="tr-TR" sz="20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𝑛</m:t>
                              </m:r>
                            </m:sub>
                          </m:sSub>
                          <m:d>
                            <m:dPr>
                              <m:ctrlP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lang="tr-TR" sz="20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6" name="Dikdörtgen 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446867" y="3623734"/>
                    <a:ext cx="914400" cy="2326278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l="-5333" t="-524" r="-4667"/>
                    </a:stretch>
                  </a:blipFill>
                </p:spPr>
                <p:txBody>
                  <a:bodyPr/>
                  <a:lstStyle/>
                  <a:p>
                    <a:r>
                      <a:rPr lang="tr-T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" name="Düz Ok Bağlayıcısı 7"/>
              <p:cNvCxnSpPr/>
              <p:nvPr/>
            </p:nvCxnSpPr>
            <p:spPr>
              <a:xfrm>
                <a:off x="3124200" y="3869267"/>
                <a:ext cx="838200" cy="4995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Düz Ok Bağlayıcısı 9"/>
              <p:cNvCxnSpPr/>
              <p:nvPr/>
            </p:nvCxnSpPr>
            <p:spPr>
              <a:xfrm>
                <a:off x="3064934" y="4284133"/>
                <a:ext cx="821266" cy="1354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Düz Ok Bağlayıcısı 11"/>
              <p:cNvCxnSpPr/>
              <p:nvPr/>
            </p:nvCxnSpPr>
            <p:spPr>
              <a:xfrm flipV="1">
                <a:off x="3073401" y="4512734"/>
                <a:ext cx="711199" cy="25720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Düz Ok Bağlayıcısı 13"/>
              <p:cNvCxnSpPr/>
              <p:nvPr/>
            </p:nvCxnSpPr>
            <p:spPr>
              <a:xfrm flipV="1">
                <a:off x="3064934" y="4512734"/>
                <a:ext cx="736599" cy="11260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Grup 20"/>
            <p:cNvGrpSpPr/>
            <p:nvPr/>
          </p:nvGrpSpPr>
          <p:grpSpPr>
            <a:xfrm>
              <a:off x="7865533" y="3637462"/>
              <a:ext cx="1854201" cy="2326278"/>
              <a:chOff x="7865533" y="3349595"/>
              <a:chExt cx="1854201" cy="232627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Dikdörtgen 15"/>
                  <p:cNvSpPr/>
                  <p:nvPr/>
                </p:nvSpPr>
                <p:spPr>
                  <a:xfrm>
                    <a:off x="8686799" y="3349595"/>
                    <a:ext cx="1032935" cy="2326278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tr-TR" dirty="0" smtClean="0">
                        <a:latin typeface="Times New Roman" panose="02020603050405020304" pitchFamily="18" charset="0"/>
                        <a:ea typeface="Calibri" panose="020F0502020204030204" pitchFamily="34" charset="0"/>
                      </a:rPr>
                      <a:t>Çıkışlar</a:t>
                    </a:r>
                    <a:endParaRPr lang="tr-TR" sz="20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lang="tr-TR" sz="20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lang="tr-TR" sz="20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:r>
                      <a:rPr lang="tr-TR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        </a:t>
                    </a:r>
                    <a:r>
                      <a:rPr lang="tr-TR" dirty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a:t>⋮</a:t>
                    </a:r>
                    <a:endParaRPr lang="tr-TR" sz="20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  <a:p>
                    <a:pPr>
                      <a:lnSpc>
                        <a:spcPct val="115000"/>
                      </a:lnSpc>
                      <a:spcAft>
                        <a:spcPts val="10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𝑛</m:t>
                              </m:r>
                            </m:sub>
                          </m:sSub>
                          <m:d>
                            <m:dPr>
                              <m:ctrlP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tr-TR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</a:rPr>
                                <m:t>𝑡</m:t>
                              </m:r>
                            </m:e>
                          </m:d>
                        </m:oMath>
                      </m:oMathPara>
                    </a14:m>
                    <a:endParaRPr lang="tr-TR" sz="20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6" name="Dikdörtgen 1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86799" y="3349595"/>
                    <a:ext cx="1032935" cy="2326278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4734" t="-787"/>
                    </a:stretch>
                  </a:blipFill>
                </p:spPr>
                <p:txBody>
                  <a:bodyPr/>
                  <a:lstStyle/>
                  <a:p>
                    <a:r>
                      <a:rPr lang="tr-T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7" name="Düz Ok Bağlayıcısı 16"/>
              <p:cNvCxnSpPr/>
              <p:nvPr/>
            </p:nvCxnSpPr>
            <p:spPr>
              <a:xfrm flipH="1">
                <a:off x="7924799" y="3584110"/>
                <a:ext cx="838200" cy="49953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Düz Ok Bağlayıcısı 17"/>
              <p:cNvCxnSpPr/>
              <p:nvPr/>
            </p:nvCxnSpPr>
            <p:spPr>
              <a:xfrm flipH="1">
                <a:off x="7865533" y="3998976"/>
                <a:ext cx="821266" cy="1354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Düz Ok Bağlayıcısı 18"/>
              <p:cNvCxnSpPr/>
              <p:nvPr/>
            </p:nvCxnSpPr>
            <p:spPr>
              <a:xfrm flipH="1" flipV="1">
                <a:off x="7874000" y="4227577"/>
                <a:ext cx="711199" cy="25720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Düz Ok Bağlayıcısı 19"/>
              <p:cNvCxnSpPr/>
              <p:nvPr/>
            </p:nvCxnSpPr>
            <p:spPr>
              <a:xfrm flipH="1" flipV="1">
                <a:off x="7865533" y="4227577"/>
                <a:ext cx="736599" cy="1126066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9209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Durum Değişkenleri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50618" y="2209800"/>
            <a:ext cx="3746248" cy="18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İçerik Yer Tutucusu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397500" y="1258063"/>
                <a:ext cx="5384800" cy="4341875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tr-TR" dirty="0" smtClean="0"/>
                  <a:t>Olası Sistem Değişkenleri: </a:t>
                </a:r>
                <a:r>
                  <a:rPr lang="tr-TR" sz="1900" i="1" dirty="0" smtClean="0"/>
                  <a:t>x, v,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9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tr-TR" sz="19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tr-TR" sz="1900" i="1" dirty="0"/>
                  <a:t>,</a:t>
                </a:r>
                <a14:m>
                  <m:oMath xmlns:m="http://schemas.openxmlformats.org/officeDocument/2006/math">
                    <m:r>
                      <a:rPr lang="tr-TR" sz="19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tr-TR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9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tr-TR" sz="19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tr-TR" sz="1900" i="1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9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tr-TR" sz="19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endParaRPr lang="tr-TR" sz="1900" i="1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tr-TR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tr-T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𝑘𝑥</m:t>
                    </m:r>
                  </m:oMath>
                </a14:m>
                <a:endParaRPr lang="tr-T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𝑏𝑣</m:t>
                    </m:r>
                  </m:oMath>
                </a14:m>
                <a:endParaRPr lang="tr-T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𝑏𝑣</m:t>
                    </m:r>
                  </m:oMath>
                </a14:m>
                <a:endParaRPr lang="tr-TR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𝑘𝑥</m:t>
                    </m:r>
                  </m:oMath>
                </a14:m>
                <a:endParaRPr lang="tr-TR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𝑏𝑣</m:t>
                    </m:r>
                  </m:oMath>
                </a14:m>
                <a:endParaRPr lang="tr-TR" dirty="0"/>
              </a:p>
              <a:p>
                <a:r>
                  <a:rPr lang="tr-TR" dirty="0" smtClean="0"/>
                  <a:t>Olası ve olası olmayan sistem değişkeni vektörleri</a:t>
                </a:r>
              </a:p>
              <a:p>
                <a:pPr marL="109728" indent="0">
                  <a:buNone/>
                </a:pPr>
                <a:r>
                  <a:rPr lang="tr-TR" dirty="0" smtClean="0"/>
                  <a:t>Olası Kombinezonlar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tr-T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 smtClean="0"/>
                  <a:t>,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m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 smtClean="0"/>
                  <a:t>,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 smtClean="0"/>
                  <a:t>,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tr-TR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 smtClean="0"/>
                  <a:t>,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 smtClean="0"/>
                  <a:t> ,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tr-TR" dirty="0" smtClean="0"/>
              </a:p>
              <a:p>
                <a:pPr marL="109728" indent="0">
                  <a:buNone/>
                </a:pPr>
                <a:r>
                  <a:rPr lang="tr-TR" dirty="0" smtClean="0"/>
                  <a:t>Olası Olmayan Kombinezonlar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tr-T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tr-TR" dirty="0" smtClean="0"/>
                  <a:t>,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tr-TR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tr-TR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tr-TR" dirty="0" smtClean="0"/>
              </a:p>
            </p:txBody>
          </p:sp>
        </mc:Choice>
        <mc:Fallback xmlns="">
          <p:sp>
            <p:nvSpPr>
              <p:cNvPr id="5" name="İçerik Yer Tutucusu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397500" y="1258063"/>
                <a:ext cx="5384800" cy="4341875"/>
              </a:xfrm>
              <a:blipFill rotWithShape="0">
                <a:blip r:embed="rId3"/>
                <a:stretch>
                  <a:fillRect t="-1823" r="-67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Dikdörtgen 7"/>
              <p:cNvSpPr/>
              <p:nvPr/>
            </p:nvSpPr>
            <p:spPr>
              <a:xfrm>
                <a:off x="1250618" y="4009800"/>
                <a:ext cx="3024867" cy="11444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bar>
                                <m:bar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bar>
                            </m:e>
                          </m:groupChr>
                        </m:e>
                        <m:li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𝑟𝑥</m:t>
                          </m:r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  <m:r>
                        <a:rPr lang="tr-TR" i="0">
                          <a:latin typeface="Cambria Math" panose="02040503050406030204" pitchFamily="18" charset="0"/>
                        </a:rPr>
                        <m:t>  ≜ 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tr-TR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tr-TR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tr-TR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durum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vekt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ö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ü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8" name="Dikdörtg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618" y="4009800"/>
                <a:ext cx="3024867" cy="114441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Dikdörtgen 8"/>
              <p:cNvSpPr/>
              <p:nvPr/>
            </p:nvSpPr>
            <p:spPr>
              <a:xfrm>
                <a:off x="1250618" y="5253397"/>
                <a:ext cx="2836802" cy="1112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limLow>
                        <m:limLowPr>
                          <m:ctrlPr>
                            <a:rPr lang="tr-TR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bar>
                                <m:barPr>
                                  <m:ctrlPr>
                                    <a:rPr lang="tr-TR" i="1">
                                      <a:latin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tr-TR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bar>
                            </m:e>
                          </m:groupChr>
                        </m:e>
                        <m:lim>
                          <m:r>
                            <a:rPr lang="tr-TR" i="1">
                              <a:latin typeface="Cambria Math" panose="02040503050406030204" pitchFamily="18" charset="0"/>
                            </a:rPr>
                            <m:t>𝑚𝑥</m:t>
                          </m:r>
                          <m:r>
                            <a:rPr lang="tr-TR" i="0">
                              <a:latin typeface="Cambria Math" panose="02040503050406030204" pitchFamily="18" charset="0"/>
                            </a:rPr>
                            <m:t>1</m:t>
                          </m:r>
                        </m:lim>
                      </m:limLow>
                      <m:r>
                        <a:rPr lang="tr-TR" i="0">
                          <a:latin typeface="Cambria Math" panose="02040503050406030204" pitchFamily="18" charset="0"/>
                        </a:rPr>
                        <m:t> ≜ </m:t>
                      </m:r>
                      <m:d>
                        <m:dPr>
                          <m:begChr m:val="["/>
                          <m:endChr m:val="]"/>
                          <m:ctrlPr>
                            <a:rPr lang="tr-T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tr-T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tr-TR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tr-TR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tr-TR" i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tr-TR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tr-T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Ç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𝚤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𝚤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ş 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vekt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ö</m:t>
                      </m:r>
                      <m:r>
                        <m:rPr>
                          <m:sty m:val="p"/>
                        </m:rPr>
                        <a:rPr lang="tr-TR" b="0" i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tr-TR" b="0" i="0" smtClean="0">
                          <a:latin typeface="Cambria Math" panose="02040503050406030204" pitchFamily="18" charset="0"/>
                        </a:rPr>
                        <m:t>ü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 xmlns="">
          <p:sp>
            <p:nvSpPr>
              <p:cNvPr id="9" name="Dikdörtgen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0618" y="5253397"/>
                <a:ext cx="2836802" cy="111280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Şimşek İşareti 9"/>
          <p:cNvSpPr/>
          <p:nvPr/>
        </p:nvSpPr>
        <p:spPr>
          <a:xfrm>
            <a:off x="7061200" y="3208866"/>
            <a:ext cx="550334" cy="220134"/>
          </a:xfrm>
          <a:prstGeom prst="lightningBolt">
            <a:avLst/>
          </a:prstGeom>
          <a:solidFill>
            <a:srgbClr val="F9330B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Gülen Yüz 10"/>
          <p:cNvSpPr/>
          <p:nvPr/>
        </p:nvSpPr>
        <p:spPr>
          <a:xfrm>
            <a:off x="8089900" y="3440935"/>
            <a:ext cx="338666" cy="313267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639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Durum Değişkenleri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50618" y="2209800"/>
            <a:ext cx="3746248" cy="1800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İçerik Yer Tutucusu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363633" y="2516126"/>
                <a:ext cx="5384800" cy="1937342"/>
              </a:xfrm>
            </p:spPr>
            <p:txBody>
              <a:bodyPr>
                <a:normAutofit/>
              </a:bodyPr>
              <a:lstStyle/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tr-TR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tr-TR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tr-TR" i="1">
                        <a:latin typeface="Cambria Math" panose="02040503050406030204" pitchFamily="18" charset="0"/>
                      </a:rPr>
                      <m:t>𝑚</m:t>
                    </m:r>
                    <m:sSubSup>
                      <m:sSub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tr-TR" i="1">
                        <a:latin typeface="Cambria Math" panose="02040503050406030204" pitchFamily="18" charset="0"/>
                      </a:rPr>
                      <m:t>𝑘</m:t>
                    </m:r>
                    <m:sSubSup>
                      <m:sSub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tr-T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𝑡𝑜𝑡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tr-T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tr-T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)−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𝑏</m:t>
                    </m:r>
                    <m:sSubSup>
                      <m:sSubSup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tr-TR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tr-TR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tr-TR" dirty="0"/>
              </a:p>
              <a:p>
                <a:pPr marL="411480" lvl="1" indent="0">
                  <a:buNone/>
                </a:pPr>
                <a:endParaRPr lang="tr-TR" dirty="0"/>
              </a:p>
              <a:p>
                <a:endParaRPr lang="tr-TR" dirty="0" smtClean="0"/>
              </a:p>
            </p:txBody>
          </p:sp>
        </mc:Choice>
        <mc:Fallback xmlns="">
          <p:sp>
            <p:nvSpPr>
              <p:cNvPr id="5" name="İçerik Yer Tutucusu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363633" y="2516126"/>
                <a:ext cx="5384800" cy="1937342"/>
              </a:xfrm>
              <a:blipFill rotWithShape="0">
                <a:blip r:embed="rId3"/>
                <a:stretch>
                  <a:fillRect t="-157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323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ğitim sunusu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5310_TF03460604" id="{B907DBB3-4E67-4415-ADAE-0DCAA6E8B6F3}" vid="{1830F63D-7166-45C8-9B0B-CAE90AE85AA8}"/>
    </a:ext>
  </a:extLst>
</a:theme>
</file>

<file path=ppt/theme/theme2.xml><?xml version="1.0" encoding="utf-8"?>
<a:theme xmlns:a="http://schemas.openxmlformats.org/drawingml/2006/main" name="Ofis Teması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Eğitim sunusu</Template>
  <TotalTime>500</TotalTime>
  <Words>567</Words>
  <Application>Microsoft Office PowerPoint</Application>
  <PresentationFormat>Geniş ekran</PresentationFormat>
  <Paragraphs>197</Paragraphs>
  <Slides>20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Georgia</vt:lpstr>
      <vt:lpstr>Times New Roman</vt:lpstr>
      <vt:lpstr>Wingdings 2</vt:lpstr>
      <vt:lpstr>Eğitim sunusu</vt:lpstr>
      <vt:lpstr>Modern Kontrol</vt:lpstr>
      <vt:lpstr>Giriş</vt:lpstr>
      <vt:lpstr>Dersin Sonunda Edinilmesi Hedeflenen Bilgi ve Beceriler</vt:lpstr>
      <vt:lpstr>Ders ve Referans Kitaplar</vt:lpstr>
      <vt:lpstr>Ders 1: İçerik</vt:lpstr>
      <vt:lpstr>Giriş</vt:lpstr>
      <vt:lpstr>Durum Değişkenleri</vt:lpstr>
      <vt:lpstr>Durum Değişkenleri</vt:lpstr>
      <vt:lpstr>Durum Değişkenleri</vt:lpstr>
      <vt:lpstr>Durum Değişkenleri</vt:lpstr>
      <vt:lpstr>Durum Uzayı</vt:lpstr>
      <vt:lpstr>Durum Denklemleri</vt:lpstr>
      <vt:lpstr>Çıkış Vektörü ve Çıkış İfadeleri</vt:lpstr>
      <vt:lpstr>Durum Uzay Formunda Bir Sistemin Blok Diyagramı</vt:lpstr>
      <vt:lpstr>Örnek: Akışkan Sistem</vt:lpstr>
      <vt:lpstr>Örnek1: Akışkan Sistem</vt:lpstr>
      <vt:lpstr>Örnek 1: Akışkan Sistem</vt:lpstr>
      <vt:lpstr>Örnek 2:Dönel Mekanik Sistem</vt:lpstr>
      <vt:lpstr>Örnek 2:Dönel Mekanik Sistem</vt:lpstr>
      <vt:lpstr>Kontrol Edilebilirlik, Gözlenebilirlik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Kontrol</dc:title>
  <dc:creator>Nurdan Bilgin</dc:creator>
  <cp:lastModifiedBy>Nurdan Bilgin</cp:lastModifiedBy>
  <cp:revision>45</cp:revision>
  <dcterms:created xsi:type="dcterms:W3CDTF">2018-09-26T10:51:27Z</dcterms:created>
  <dcterms:modified xsi:type="dcterms:W3CDTF">2018-09-27T14:21:40Z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