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4"/>
  </p:notesMasterIdLst>
  <p:sldIdLst>
    <p:sldId id="307" r:id="rId2"/>
    <p:sldId id="308" r:id="rId3"/>
    <p:sldId id="376" r:id="rId4"/>
    <p:sldId id="365" r:id="rId5"/>
    <p:sldId id="395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7" r:id="rId15"/>
    <p:sldId id="366" r:id="rId16"/>
    <p:sldId id="379" r:id="rId17"/>
    <p:sldId id="380" r:id="rId18"/>
    <p:sldId id="381" r:id="rId19"/>
    <p:sldId id="382" r:id="rId20"/>
    <p:sldId id="378" r:id="rId21"/>
    <p:sldId id="367" r:id="rId22"/>
    <p:sldId id="383" r:id="rId23"/>
    <p:sldId id="384" r:id="rId24"/>
    <p:sldId id="385" r:id="rId25"/>
    <p:sldId id="388" r:id="rId26"/>
    <p:sldId id="387" r:id="rId27"/>
    <p:sldId id="389" r:id="rId28"/>
    <p:sldId id="390" r:id="rId29"/>
    <p:sldId id="391" r:id="rId30"/>
    <p:sldId id="392" r:id="rId31"/>
    <p:sldId id="393" r:id="rId32"/>
    <p:sldId id="394" r:id="rId3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101" autoAdjust="0"/>
  </p:normalViewPr>
  <p:slideViewPr>
    <p:cSldViewPr snapToGrid="0">
      <p:cViewPr varScale="1">
        <p:scale>
          <a:sx n="103" d="100"/>
          <a:sy n="103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06724B0-1E5B-47B0-9937-D1D250259C8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67AA65F-ED05-45E5-8B31-51F7C2A45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6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4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_al__ma_Sayfas_1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_al__ma_Sayfas_2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_al__ma_Sayfas_3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_al__ma_Sayfas_4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MEKANİZMALARDA KONUM ANALİZİ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597158" y="453308"/>
                <a:ext cx="11467323" cy="4918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Birinci denklem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Gerçek ve sanal kısımlara ayırırsak</a:t>
                </a:r>
                <a:r>
                  <a:rPr lang="tr-TR" sz="2400" dirty="0" smtClean="0"/>
                  <a:t>;</a:t>
                </a:r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i="1" dirty="0" smtClean="0"/>
              </a:p>
              <a:p>
                <a:endParaRPr lang="tr-TR" sz="24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’ü yok etmek üzere ilgili terimleri solda yalnız bırakalım</a:t>
                </a:r>
                <a:r>
                  <a:rPr lang="tr-TR" sz="2400" dirty="0" smtClean="0"/>
                  <a:t>.</a:t>
                </a:r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8" y="453308"/>
                <a:ext cx="11467323" cy="4918654"/>
              </a:xfrm>
              <a:prstGeom prst="rect">
                <a:avLst/>
              </a:prstGeom>
              <a:blipFill rotWithShape="0">
                <a:blip r:embed="rId2"/>
                <a:stretch>
                  <a:fillRect l="-851" t="-9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47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624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Denklemlerin karelerini alalım.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1600" dirty="0"/>
              </a:p>
              <a:p>
                <a:r>
                  <a:rPr lang="tr-TR" sz="2400" dirty="0"/>
                  <a:t>Denklemleri taraf tarafa toplayalım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tr-TR" sz="2400" dirty="0"/>
              </a:p>
              <a:p>
                <a:endParaRPr lang="tr-TR" sz="2400" dirty="0" smtClean="0"/>
              </a:p>
              <a:p>
                <a:r>
                  <a:rPr lang="tr-TR" sz="2400" dirty="0" smtClean="0"/>
                  <a:t>Denklemdeki </a:t>
                </a:r>
                <a:r>
                  <a:rPr lang="tr-TR" sz="2400" dirty="0"/>
                  <a:t>tek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tr-TR" sz="2400" dirty="0"/>
                  <a:t>’i bulmak üzere denklemi bir bilinmeyenli ikinci derece denklem formunda düzenleyelim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0=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6245812"/>
              </a:xfrm>
              <a:prstGeom prst="rect">
                <a:avLst/>
              </a:prstGeom>
              <a:blipFill rotWithShape="0">
                <a:blip r:embed="rId2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85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5821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0=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Denklemi derli toplu değerlendirmek için katsayıları isimlendirelim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0=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Burada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Dolayısıyla çözüm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ra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5821915"/>
              </a:xfrm>
              <a:prstGeom prst="rect">
                <a:avLst/>
              </a:prstGeom>
              <a:blipFill rotWithShape="0">
                <a:blip r:embed="rId2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52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Daha sonra bu değerleri kullanarak,</a:t>
                </a:r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r>
                  <a:rPr lang="tr-TR" sz="2400" dirty="0"/>
                  <a:t>Denklemlerinden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tr-TR" sz="2400" dirty="0"/>
                  <a:t> bulunur</a:t>
                </a:r>
                <a:r>
                  <a:rPr lang="tr-TR" sz="2400" dirty="0" smtClean="0"/>
                  <a:t>.</a:t>
                </a:r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r>
                  <a:rPr lang="tr-TR" sz="2400" dirty="0"/>
                  <a:t>Böylece tüm bilinmeyenler çözülmüş oldu.</a:t>
                </a:r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764" t="-9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87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539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3" y="626192"/>
            <a:ext cx="8077200" cy="392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42006" y="4004187"/>
                <a:ext cx="3486660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+120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b="0" dirty="0" smtClean="0"/>
              </a:p>
              <a:p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+250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006" y="4004187"/>
                <a:ext cx="3486660" cy="1879104"/>
              </a:xfrm>
              <a:prstGeom prst="rect">
                <a:avLst/>
              </a:prstGeom>
              <a:blipFill rotWithShape="0">
                <a:blip r:embed="rId3"/>
                <a:stretch>
                  <a:fillRect l="-1049" b="-2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2"/>
              <p:cNvSpPr txBox="1">
                <a:spLocks/>
              </p:cNvSpPr>
              <p:nvPr/>
            </p:nvSpPr>
            <p:spPr>
              <a:xfrm>
                <a:off x="8176504" y="370895"/>
                <a:ext cx="3636954" cy="28737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tr-TR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504" y="370895"/>
                <a:ext cx="3636954" cy="2873750"/>
              </a:xfrm>
              <a:prstGeom prst="rect">
                <a:avLst/>
              </a:prstGeom>
              <a:blipFill rotWithShape="0">
                <a:blip r:embed="rId4"/>
                <a:stretch>
                  <a:fillRect l="-7705" t="-16561" b="-55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237" y="4894006"/>
                <a:ext cx="700794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4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2400" b="0" dirty="0" smtClean="0"/>
                  <a:t>veriliyor diğer konum değişkenleri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𝑣𝑒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tr-TR" sz="24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2400" b="0" i="1" dirty="0" smtClean="0"/>
                  <a:t>isteniyor.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37" y="4894006"/>
                <a:ext cx="7007944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1478" t="-13223" b="-239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11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536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+120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/>
                  <a:t>Denklemi gerçek ve sanal kısımlara ayıralım.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120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60+120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Sayısal değerleri yerine yazalım.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120∗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=60=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60+120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=163.923=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 </a:t>
                </a:r>
                <a:endParaRPr lang="en-US" sz="2400" dirty="0"/>
              </a:p>
              <a:p>
                <a:r>
                  <a:rPr lang="tr-TR" sz="2400" dirty="0"/>
                  <a:t>Karelerini alalım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3600=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26930.766=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Taraf tarafa toplayalım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30530.766=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𝟏𝟕𝟒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𝟕𝟑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400" dirty="0"/>
              </a:p>
              <a:p>
                <a:endParaRPr lang="tr-TR" sz="2400" dirty="0" smtClean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5360570"/>
              </a:xfrm>
              <a:prstGeom prst="rect">
                <a:avLst/>
              </a:prstGeom>
              <a:blipFill rotWithShape="0">
                <a:blip r:embed="rId2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1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348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/>
                  <a:t>Şimdide denklemlerde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’ü yerine yazarak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’ü bulalım.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60=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=0.344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163.923=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163.923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=0.938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0,344;0,938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=1.219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𝟔𝟗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𝟖𝟔</m:t>
                          </m:r>
                        </m:e>
                        <m:sup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3485121"/>
              </a:xfrm>
              <a:prstGeom prst="rect">
                <a:avLst/>
              </a:prstGeom>
              <a:blipFill rotWithShape="0">
                <a:blip r:embed="rId3"/>
                <a:stretch>
                  <a:fillRect l="-764" t="-13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85021"/>
              </p:ext>
            </p:extLst>
          </p:nvPr>
        </p:nvGraphicFramePr>
        <p:xfrm>
          <a:off x="2915419" y="3976329"/>
          <a:ext cx="579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4" imgW="5791096" imgH="542984" progId="Excel.Sheet.12">
                  <p:embed/>
                </p:oleObj>
              </mc:Choice>
              <mc:Fallback>
                <p:oleObj name="Worksheet" r:id="rId4" imgW="5791096" imgH="542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419" y="3976329"/>
                        <a:ext cx="5791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11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468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+250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Denklemi gerçek ve sanal kısımlarına ayıralım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250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=60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69.86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250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(69.86)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Karelerini alalım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250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20,659−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=429,794−41,318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250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56,331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=3173,182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Taraf tarafa toplarsak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62500=3172,182+429,794−41,318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Denklemi bir bilinmeyenli ikinci derece denklem f</a:t>
                </a:r>
                <a:r>
                  <a:rPr lang="tr-TR" sz="2400" dirty="0" smtClean="0"/>
                  <a:t>ormuna </a:t>
                </a:r>
                <a:r>
                  <a:rPr lang="tr-TR" sz="2400" dirty="0"/>
                  <a:t>getirirsek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−41,318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−58898,024=0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𝟐𝟔𝟒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𝟐𝟐𝟔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4684424"/>
              </a:xfrm>
              <a:prstGeom prst="rect">
                <a:avLst/>
              </a:prstGeom>
              <a:blipFill rotWithShape="0">
                <a:blip r:embed="rId2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78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2711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Bulduğumuz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tr-TR" sz="2400" dirty="0"/>
                  <a:t>’</a:t>
                </a:r>
                <a:r>
                  <a:rPr lang="tr-TR" sz="2400" dirty="0" err="1"/>
                  <a:t>yı</a:t>
                </a:r>
                <a:r>
                  <a:rPr lang="tr-TR" sz="2400" dirty="0"/>
                  <a:t> denklemlerde yerine </a:t>
                </a:r>
                <a:r>
                  <a:rPr lang="tr-TR" sz="2400" dirty="0" smtClean="0"/>
                  <a:t>koyarsak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250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=60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69.86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=−0,974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250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69.86)⟹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=0,225</m:t>
                      </m:r>
                    </m:oMath>
                  </m:oMathPara>
                </a14:m>
                <a:endParaRPr lang="tr-TR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−0,974;0,225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=2,915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𝟏𝟔𝟕</m:t>
                          </m:r>
                        </m:e>
                        <m:sup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2711704"/>
              </a:xfrm>
              <a:prstGeom prst="rect">
                <a:avLst/>
              </a:prstGeom>
              <a:blipFill rotWithShape="0">
                <a:blip r:embed="rId3"/>
                <a:stretch>
                  <a:fillRect l="-764" t="-17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518850"/>
              </p:ext>
            </p:extLst>
          </p:nvPr>
        </p:nvGraphicFramePr>
        <p:xfrm>
          <a:off x="2914650" y="3976688"/>
          <a:ext cx="64770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Worksheet" r:id="rId4" imgW="6476829" imgH="790720" progId="Excel.Sheet.12">
                  <p:embed/>
                </p:oleObj>
              </mc:Choice>
              <mc:Fallback>
                <p:oleObj name="Worksheet" r:id="rId4" imgW="6476829" imgH="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4650" y="3976688"/>
                        <a:ext cx="64770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29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Giriş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Bu derste örnek mekanizmalarda konum analizi yapacağız.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62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Üçüncü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1073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14566" y="2402183"/>
                <a:ext cx="6626943" cy="2513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00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sz="24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50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𝑄𝐵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00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00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2400" dirty="0" smtClean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Verilen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=500</m:t>
                    </m:r>
                  </m:oMath>
                </a14:m>
                <a:r>
                  <a:rPr lang="tr-TR" sz="2400" dirty="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diğer değişkenleri bulunuz.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66" y="2402183"/>
                <a:ext cx="6626943" cy="2513317"/>
              </a:xfrm>
              <a:prstGeom prst="rect">
                <a:avLst/>
              </a:prstGeom>
              <a:blipFill rotWithShape="0">
                <a:blip r:embed="rId2"/>
                <a:stretch>
                  <a:fillRect l="-1380" b="-36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09" y="257547"/>
            <a:ext cx="5684311" cy="51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448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1200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=1300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Gerçek ve sanal kısımlara ayıralım.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=1300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1200=1300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’ü bulmak için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=1300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1300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1200=1300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1,176 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𝟔𝟕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𝟑𝟖</m:t>
                          </m:r>
                        </m:e>
                        <m:sup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4486869"/>
              </a:xfrm>
              <a:prstGeom prst="rect">
                <a:avLst/>
              </a:prstGeom>
              <a:blipFill rotWithShape="0">
                <a:blip r:embed="rId2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305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679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00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350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tr-TR" sz="2400" dirty="0"/>
                  <a:t>Gerçek ve sanal kısımlara ayıralım.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500+350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sz="2400" dirty="0"/>
                  <a:t>’ü bulmak </a:t>
                </a:r>
                <a:r>
                  <a:rPr lang="tr-TR" sz="2400" dirty="0" smtClean="0"/>
                  <a:t>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yi</a:t>
                </a:r>
                <a:r>
                  <a:rPr lang="tr-TR" sz="2400" dirty="0" smtClean="0"/>
                  <a:t> yok edelim. Düzenleyip her iki tarafın karesini alalım.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350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350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500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−1000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Denklemleri taraf tarafa toplayalım.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350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500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−1000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Bilinen değerleri yerine yazarak denklemi düzenleyelim.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923.076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+127500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𝟑𝟒</m:t>
                          </m:r>
                        </m:sub>
                      </m:sSub>
                      <m:r>
                        <a:rPr lang="tr-TR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𝟕𝟓𝟑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𝟗𝟕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𝐦𝐦</m:t>
                      </m:r>
                    </m:oMath>
                  </m:oMathPara>
                </a14:m>
                <a:endParaRPr lang="tr-TR" sz="2400" b="1" dirty="0"/>
              </a:p>
              <a:p>
                <a:endParaRPr lang="tr-TR" sz="2400" dirty="0" smtClean="0"/>
              </a:p>
              <a:p>
                <a:endParaRPr lang="tr-TR" sz="2400" dirty="0" smtClean="0"/>
              </a:p>
              <a:p>
                <a:endParaRPr lang="tr-TR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6790833"/>
              </a:xfrm>
              <a:prstGeom prst="rect">
                <a:avLst/>
              </a:prstGeom>
              <a:blipFill rotWithShape="0">
                <a:blip r:embed="rId2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010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93306" y="453308"/>
                <a:ext cx="11971175" cy="5569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350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=0,8285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350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−500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−500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350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=0,5599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𝟑𝟒</m:t>
                          </m:r>
                        </m:sub>
                      </m:sSub>
                      <m:r>
                        <a:rPr lang="tr-TR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𝟕𝟓𝟑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𝟗𝟕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𝐦𝐦</m:t>
                      </m:r>
                    </m:oMath>
                  </m:oMathPara>
                </a14:m>
                <a:endParaRPr lang="tr-TR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𝟔𝟕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𝟑𝟖</m:t>
                          </m:r>
                        </m:e>
                        <m:sup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tr-TR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0,8285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;0,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5599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0,5943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𝟎𝟓</m:t>
                          </m:r>
                        </m:e>
                        <m:sup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tr-TR" sz="2400" b="1" dirty="0" smtClean="0"/>
              </a:p>
              <a:p>
                <a:endParaRPr lang="tr-TR" sz="2400" b="1" dirty="0"/>
              </a:p>
              <a:p>
                <a:endParaRPr lang="tr-TR" sz="2400" dirty="0" smtClean="0"/>
              </a:p>
              <a:p>
                <a:endParaRPr lang="tr-TR" sz="2400" dirty="0" smtClean="0"/>
              </a:p>
              <a:p>
                <a:endParaRPr lang="tr-TR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6" y="453308"/>
                <a:ext cx="11971175" cy="55699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828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Dördüncü 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6681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086500" y="322161"/>
            <a:ext cx="7064396" cy="3940628"/>
            <a:chOff x="1553030" y="1923143"/>
            <a:chExt cx="7064396" cy="394062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11188" y="5446059"/>
              <a:ext cx="4320000" cy="0"/>
            </a:xfrm>
            <a:prstGeom prst="line">
              <a:avLst/>
            </a:prstGeom>
            <a:ln cap="sq">
              <a:solidFill>
                <a:srgbClr val="FF0000"/>
              </a:solidFill>
              <a:prstDash val="dashDot"/>
              <a:round/>
              <a:headEnd type="oval" w="lg" len="lg"/>
              <a:tailEnd type="oval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8000000">
              <a:off x="1566903" y="4524404"/>
              <a:ext cx="2160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3135082" y="3425378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Oval 10"/>
            <p:cNvSpPr/>
            <p:nvPr/>
          </p:nvSpPr>
          <p:spPr>
            <a:xfrm>
              <a:off x="7612737" y="260532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794936" y="2148114"/>
              <a:ext cx="4819166" cy="1982346"/>
              <a:chOff x="2794936" y="2148114"/>
              <a:chExt cx="4819166" cy="198234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-600000">
                <a:off x="3294102" y="3102001"/>
                <a:ext cx="4320000" cy="0"/>
              </a:xfrm>
              <a:prstGeom prst="line">
                <a:avLst/>
              </a:prstGeom>
              <a:ln w="76200" cap="sq">
                <a:solidFill>
                  <a:srgbClr val="002060"/>
                </a:solidFill>
                <a:prstDash val="solid"/>
                <a:round/>
                <a:headEnd type="none" w="lg" len="lg"/>
                <a:tailEnd type="non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7" idx="7"/>
              </p:cNvCxnSpPr>
              <p:nvPr/>
            </p:nvCxnSpPr>
            <p:spPr>
              <a:xfrm flipV="1">
                <a:off x="3288722" y="2148114"/>
                <a:ext cx="2067049" cy="1303624"/>
              </a:xfrm>
              <a:prstGeom prst="line">
                <a:avLst/>
              </a:prstGeom>
              <a:ln w="76200" cap="sq">
                <a:solidFill>
                  <a:srgbClr val="002060"/>
                </a:solidFill>
                <a:prstDash val="solid"/>
                <a:round/>
                <a:headEnd type="none" w="lg" len="lg"/>
                <a:tailEnd type="oval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Arc 14"/>
              <p:cNvSpPr/>
              <p:nvPr/>
            </p:nvSpPr>
            <p:spPr>
              <a:xfrm rot="2478849">
                <a:off x="2794936" y="2742675"/>
                <a:ext cx="1041599" cy="1387785"/>
              </a:xfrm>
              <a:prstGeom prst="arc">
                <a:avLst>
                  <a:gd name="adj1" fmla="val 17409826"/>
                  <a:gd name="adj2" fmla="val 18583091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6439416" y="2756291"/>
              <a:ext cx="1248806" cy="266713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753015" y="5286664"/>
              <a:ext cx="787248" cy="525842"/>
              <a:chOff x="1358822" y="3621155"/>
              <a:chExt cx="787248" cy="52584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100044" y="5279406"/>
              <a:ext cx="787248" cy="525842"/>
              <a:chOff x="1358822" y="3621155"/>
              <a:chExt cx="787248" cy="52584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7242629" y="3817257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rgbClr val="00B050"/>
                  </a:solidFill>
                </a:rPr>
                <a:t>4</a:t>
              </a:r>
              <a:endParaRPr lang="tr-TR" dirty="0">
                <a:solidFill>
                  <a:srgbClr val="00B05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508172" y="3156858"/>
              <a:ext cx="180000" cy="1800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rgbClr val="002060"/>
                  </a:solidFill>
                </a:rPr>
                <a:t>3</a:t>
              </a:r>
              <a:endParaRPr lang="tr-TR" dirty="0">
                <a:solidFill>
                  <a:srgbClr val="002060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859315" y="4252686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434115" y="526142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rgbClr val="FF0000"/>
                  </a:solidFill>
                </a:rPr>
                <a:t>1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093029" y="2881085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029" y="2881085"/>
                  <a:ext cx="37792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032" r="-6452" b="-327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Arc 50"/>
            <p:cNvSpPr/>
            <p:nvPr/>
          </p:nvSpPr>
          <p:spPr>
            <a:xfrm rot="2847768">
              <a:off x="3846285" y="2989943"/>
              <a:ext cx="1074057" cy="885371"/>
            </a:xfrm>
            <a:prstGeom prst="arc">
              <a:avLst>
                <a:gd name="adj1" fmla="val 16961971"/>
                <a:gd name="adj2" fmla="val 19618779"/>
              </a:avLst>
            </a:prstGeom>
            <a:ln w="2540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3300568" y="3526969"/>
              <a:ext cx="216000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457426" y="5437730"/>
              <a:ext cx="216000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 rot="2847768">
              <a:off x="1821542" y="4884057"/>
              <a:ext cx="1074057" cy="885371"/>
            </a:xfrm>
            <a:prstGeom prst="arc">
              <a:avLst>
                <a:gd name="adj1" fmla="val 13810993"/>
                <a:gd name="adj2" fmla="val 19618779"/>
              </a:avLst>
            </a:prstGeom>
            <a:ln w="2540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Arc 55"/>
            <p:cNvSpPr/>
            <p:nvPr/>
          </p:nvSpPr>
          <p:spPr>
            <a:xfrm rot="2847768">
              <a:off x="6284685" y="4878932"/>
              <a:ext cx="1074057" cy="885371"/>
            </a:xfrm>
            <a:prstGeom prst="arc">
              <a:avLst>
                <a:gd name="adj1" fmla="val 12550330"/>
                <a:gd name="adj2" fmla="val 19618779"/>
              </a:avLst>
            </a:prstGeom>
            <a:ln w="2540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756401" y="4936990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1" y="4936990"/>
                  <a:ext cx="49654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815" r="-4938"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891315" y="3171371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315" y="3171371"/>
                  <a:ext cx="4965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815" r="-4938" b="-1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315029" y="5007429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029" y="5007429"/>
                  <a:ext cx="4965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415" r="-3659" b="-1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553030" y="5232400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3030" y="5232400"/>
                  <a:ext cx="41992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942" r="-7246" b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943602" y="5239657"/>
                  <a:ext cx="439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2" y="5239657"/>
                  <a:ext cx="43915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068" r="-5479" b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5532" r="-25532" b="-65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444" r="-26667" b="-49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471886" y="1923143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886" y="1923143"/>
                  <a:ext cx="41992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942" r="-8696" b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919540"/>
              </p:ext>
            </p:extLst>
          </p:nvPr>
        </p:nvGraphicFramePr>
        <p:xfrm>
          <a:off x="8081509" y="521911"/>
          <a:ext cx="3262703" cy="293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501"/>
                <a:gridCol w="871864"/>
                <a:gridCol w="1308338"/>
              </a:tblGrid>
              <a:tr h="4136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Uzuv Boyutları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</a:t>
                      </a:r>
                      <a:r>
                        <a:rPr lang="tr-TR" sz="2000" baseline="-25000" dirty="0">
                          <a:effectLst/>
                        </a:rPr>
                        <a:t>0</a:t>
                      </a:r>
                      <a:r>
                        <a:rPr lang="tr-TR" sz="2000" dirty="0">
                          <a:effectLst/>
                        </a:rPr>
                        <a:t>A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</a:t>
                      </a:r>
                      <a:r>
                        <a:rPr lang="tr-TR" sz="2000" baseline="-250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0,6 m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AB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</a:t>
                      </a:r>
                      <a:r>
                        <a:rPr lang="tr-TR" sz="2000" baseline="-25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1,2 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AG</a:t>
                      </a:r>
                      <a:r>
                        <a:rPr lang="tr-TR" sz="2000" baseline="-25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</a:t>
                      </a:r>
                      <a:r>
                        <a:rPr lang="tr-TR" sz="2000" baseline="-25000">
                          <a:effectLst/>
                        </a:rPr>
                        <a:t>3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0,5 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B</a:t>
                      </a:r>
                      <a:r>
                        <a:rPr lang="tr-TR" sz="2000" baseline="-25000">
                          <a:effectLst/>
                        </a:rPr>
                        <a:t>0</a:t>
                      </a:r>
                      <a:r>
                        <a:rPr lang="tr-TR" sz="2000">
                          <a:effectLst/>
                        </a:rPr>
                        <a:t>B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</a:t>
                      </a:r>
                      <a:r>
                        <a:rPr lang="tr-TR" sz="2000" baseline="-25000">
                          <a:effectLst/>
                        </a:rPr>
                        <a:t>4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0,8 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</a:t>
                      </a:r>
                      <a:r>
                        <a:rPr lang="tr-TR" sz="2000" baseline="-25000" dirty="0">
                          <a:effectLst/>
                        </a:rPr>
                        <a:t>0</a:t>
                      </a:r>
                      <a:r>
                        <a:rPr lang="tr-TR" sz="2000" dirty="0">
                          <a:effectLst/>
                        </a:rPr>
                        <a:t>B</a:t>
                      </a:r>
                      <a:r>
                        <a:rPr lang="tr-TR" sz="2000" baseline="-25000" dirty="0">
                          <a:effectLst/>
                        </a:rPr>
                        <a:t>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</a:t>
                      </a:r>
                      <a:r>
                        <a:rPr lang="tr-TR" sz="2000" baseline="-25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1,2 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β</a:t>
                      </a:r>
                      <a:r>
                        <a:rPr lang="tr-TR" sz="2000" baseline="-25000" dirty="0">
                          <a:effectLst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effectLst/>
                        </a:rPr>
                        <a:t>30</a:t>
                      </a:r>
                      <a:r>
                        <a:rPr lang="tr-TR" sz="20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746449" y="4415625"/>
                <a:ext cx="10776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smtClean="0"/>
                  <a:t> iken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 smtClean="0"/>
                  <a:t> noktasının konumunu bulunuz.</a:t>
                </a:r>
                <a:endParaRPr lang="tr-TR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9" y="4415625"/>
                <a:ext cx="10776857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97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b="1" dirty="0"/>
                  <a:t>Konum (mafsal) Değişkenlerinin Bulunması:</a:t>
                </a:r>
                <a:endParaRPr lang="tr-TR" dirty="0"/>
              </a:p>
              <a:p>
                <a:r>
                  <a:rPr lang="tr-TR" dirty="0"/>
                  <a:t>Vektör kapalılık denkleminin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</m:oMath>
                </a14:m>
                <a:endParaRPr lang="tr-TR" dirty="0"/>
              </a:p>
              <a:p>
                <a:r>
                  <a:rPr lang="tr-TR" dirty="0"/>
                  <a:t>Sanal ve </a:t>
                </a:r>
                <a:r>
                  <a:rPr lang="tr-TR" dirty="0" err="1"/>
                  <a:t>gerçel</a:t>
                </a:r>
                <a:r>
                  <a:rPr lang="tr-TR" dirty="0"/>
                  <a:t> parçaları ayrı ayrı yazılarak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dirty="0"/>
              </a:p>
              <a:p>
                <a:r>
                  <a:rPr lang="tr-TR" dirty="0"/>
                  <a:t>Denklemleri elde edilir.  Önce bilinmeyenlerden biri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/>
                  <a:t> açısı) yok edilmek üzere sol da yalnız bırakılır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             (2)</m:t>
                        </m:r>
                      </m:e>
                    </m:func>
                  </m:oMath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515" r="-1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23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tr-TR" b="1" dirty="0" smtClean="0"/>
                  <a:t>ve (2)’</a:t>
                </a:r>
                <a:r>
                  <a:rPr lang="tr-TR" b="1" dirty="0" err="1"/>
                  <a:t>nin</a:t>
                </a:r>
                <a:r>
                  <a:rPr lang="tr-TR" b="1" dirty="0"/>
                  <a:t> kareleri alınıp taraf tarafa toplanır.</a:t>
                </a:r>
                <a:endParaRPr lang="tr-T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func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lim>
                    </m:limLow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</m:oMath>
                </a14:m>
                <a:endParaRPr lang="tr-TR" dirty="0"/>
              </a:p>
              <a:p>
                <a:r>
                  <a:rPr lang="tr-TR" dirty="0"/>
                  <a:t>böylelikle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𝐵𝑠𝑖𝑛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                 (∗)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=2∗0.6∗0.8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−2∗1.2∗0.8=−1.44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=2∗0.6∗0.8∗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60=0.8314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0.8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−2∗1.2∗0.6∗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60=0.28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1970" b="-12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8930"/>
              </p:ext>
            </p:extLst>
          </p:nvPr>
        </p:nvGraphicFramePr>
        <p:xfrm>
          <a:off x="8266352" y="3857414"/>
          <a:ext cx="2180202" cy="130454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71864"/>
                <a:gridCol w="1308338"/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2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0,6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3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1,2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4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0,8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>
                          <a:effectLst/>
                        </a:rPr>
                        <a:t>a</a:t>
                      </a:r>
                      <a:r>
                        <a:rPr lang="tr-TR" sz="2000" b="0" baseline="-25000" dirty="0" smtClean="0">
                          <a:effectLst/>
                        </a:rPr>
                        <a:t>1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1,2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87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i="0" dirty="0" smtClean="0">
                            <a:latin typeface="Cambria Math" panose="02040503050406030204" pitchFamily="18" charset="0"/>
                          </a:rPr>
                          <m:t>Acos</m:t>
                        </m:r>
                      </m:fName>
                      <m:e>
                        <m:sSub>
                          <m:sSub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𝐵𝑠𝑖𝑛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⟹−1.44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+0.83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=0.28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(*)</a:t>
                </a:r>
                <a:endParaRPr lang="tr-TR" dirty="0" smtClean="0"/>
              </a:p>
              <a:p>
                <a:r>
                  <a:rPr lang="tr-TR" dirty="0" smtClean="0"/>
                  <a:t>Denklemi </a:t>
                </a:r>
                <a:r>
                  <a:rPr lang="tr-TR" dirty="0"/>
                  <a:t>elde edilir. Denklem  faz-açısı yöntemi </a:t>
                </a:r>
                <a:r>
                  <a:rPr lang="tr-TR" dirty="0" smtClean="0"/>
                  <a:t>ile </a:t>
                </a:r>
                <a:r>
                  <a:rPr lang="tr-TR" dirty="0"/>
                  <a:t>çözülebilir. Yöntem şöyle uygulanır.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dirty="0"/>
                  <a:t> olmak üzere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𝐷𝑐𝑜𝑠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𝐷𝑠𝑖𝑛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 olarak tanımlanabilir. Bu durumda 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=1.66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i="1" dirty="0" smtClean="0">
                        <a:latin typeface="Cambria Math" panose="02040503050406030204" pitchFamily="18" charset="0"/>
                      </a:rPr>
                      <m:t>atan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olur. </a:t>
                </a:r>
                <a:endParaRPr lang="tr-TR" dirty="0" smtClean="0"/>
              </a:p>
              <a:p>
                <a:r>
                  <a:rPr lang="tr-TR" dirty="0" smtClean="0"/>
                  <a:t>Çözülmek </a:t>
                </a:r>
                <a:r>
                  <a:rPr lang="tr-TR" dirty="0"/>
                  <a:t>istenen (*) denkleminde A ve B için yeni tanımlanan değişkenler yerine yazılırsa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𝐷𝑐𝑜𝑠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sty m:val="p"/>
                      </m:rPr>
                      <a:rPr lang="tr-TR" i="1" dirty="0" smtClean="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𝐷𝑠𝑖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sty m:val="p"/>
                      </m:rPr>
                      <a:rPr lang="tr-TR" i="1" dirty="0" err="1">
                        <a:latin typeface="Cambria Math" panose="02040503050406030204" pitchFamily="18" charset="0"/>
                      </a:rPr>
                      <m:t>sin</m:t>
                    </m:r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150−</m:t>
                    </m:r>
                    <m:sSub>
                      <m:sSub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tr-TR" dirty="0"/>
              </a:p>
              <a:p>
                <a:r>
                  <a:rPr lang="tr-TR" dirty="0"/>
                  <a:t>Bu durumda;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150−</m:t>
                    </m:r>
                    <m:func>
                      <m:func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i="0" dirty="0" err="1">
                            <a:latin typeface="Cambria Math" panose="02040503050406030204" pitchFamily="18" charset="0"/>
                          </a:rPr>
                          <m:t>acos</m:t>
                        </m:r>
                      </m:fName>
                      <m:e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0.28</m:t>
                                </m:r>
                              </m:num>
                              <m:den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1.66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489318"/>
              </p:ext>
            </p:extLst>
          </p:nvPr>
        </p:nvGraphicFramePr>
        <p:xfrm>
          <a:off x="6915442" y="3265715"/>
          <a:ext cx="4116357" cy="33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Çalışma Sayfası" r:id="rId4" imgW="2447985" imgH="199982" progId="Excel.Sheet.12">
                  <p:embed/>
                </p:oleObj>
              </mc:Choice>
              <mc:Fallback>
                <p:oleObj name="Çalışma Sayfası" r:id="rId4" imgW="2447985" imgH="1999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5442" y="3265715"/>
                        <a:ext cx="4116357" cy="336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4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Birinci </a:t>
            </a:r>
            <a:r>
              <a:rPr lang="tr-TR" dirty="0" smtClean="0"/>
              <a:t>Problem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0143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1.2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0.6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func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0.8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func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0.8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fNam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−0.6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func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1.174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0.232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11.178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96956"/>
              </p:ext>
            </p:extLst>
          </p:nvPr>
        </p:nvGraphicFramePr>
        <p:xfrm>
          <a:off x="8266352" y="3857414"/>
          <a:ext cx="2180202" cy="130454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71864"/>
                <a:gridCol w="1308338"/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2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0,6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3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1,2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</a:t>
                      </a:r>
                      <a:r>
                        <a:rPr lang="tr-TR" sz="2000" b="0" baseline="-25000" dirty="0">
                          <a:effectLst/>
                        </a:rPr>
                        <a:t>4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0,8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>
                          <a:effectLst/>
                        </a:rPr>
                        <a:t>a</a:t>
                      </a:r>
                      <a:r>
                        <a:rPr lang="tr-TR" sz="2000" b="0" baseline="-25000" dirty="0" smtClean="0">
                          <a:effectLst/>
                        </a:rPr>
                        <a:t>1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1,2 m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1038"/>
              </p:ext>
            </p:extLst>
          </p:nvPr>
        </p:nvGraphicFramePr>
        <p:xfrm>
          <a:off x="1345066" y="4173330"/>
          <a:ext cx="4116357" cy="33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Çalışma Sayfası" r:id="rId4" imgW="2447985" imgH="199982" progId="Excel.Sheet.12">
                  <p:embed/>
                </p:oleObj>
              </mc:Choice>
              <mc:Fallback>
                <p:oleObj name="Çalışma Sayfası" r:id="rId4" imgW="2447985" imgH="1999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5066" y="4173330"/>
                        <a:ext cx="4116357" cy="336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558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5284860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 smtClean="0"/>
                  <a:t>’ün konum denklemi;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=11.178;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=60;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=0.15;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=0.6;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0.6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41.178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=0.6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0.5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41.178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=0.676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=0.6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d>
                      </m:e>
                    </m:fun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0.5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41.178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=0.848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5284860" cy="4023360"/>
              </a:xfrm>
              <a:blipFill rotWithShape="0"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514963"/>
            <a:ext cx="4937125" cy="26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8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 44"/>
          <p:cNvGrpSpPr/>
          <p:nvPr/>
        </p:nvGrpSpPr>
        <p:grpSpPr>
          <a:xfrm>
            <a:off x="1086500" y="643812"/>
            <a:ext cx="7553647" cy="3618977"/>
            <a:chOff x="1086500" y="643812"/>
            <a:chExt cx="7553647" cy="3618977"/>
          </a:xfrm>
        </p:grpSpPr>
        <p:grpSp>
          <p:nvGrpSpPr>
            <p:cNvPr id="43" name="Grup 42"/>
            <p:cNvGrpSpPr/>
            <p:nvPr/>
          </p:nvGrpSpPr>
          <p:grpSpPr>
            <a:xfrm>
              <a:off x="1086500" y="643812"/>
              <a:ext cx="7553647" cy="3618977"/>
              <a:chOff x="1086500" y="757590"/>
              <a:chExt cx="7471221" cy="3505199"/>
            </a:xfrm>
          </p:grpSpPr>
          <p:cxnSp>
            <p:nvCxnSpPr>
              <p:cNvPr id="6" name="Straight Connector 4"/>
              <p:cNvCxnSpPr/>
              <p:nvPr/>
            </p:nvCxnSpPr>
            <p:spPr>
              <a:xfrm>
                <a:off x="1644658" y="3845077"/>
                <a:ext cx="4320000" cy="0"/>
              </a:xfrm>
              <a:prstGeom prst="line">
                <a:avLst/>
              </a:prstGeom>
              <a:ln cap="sq">
                <a:solidFill>
                  <a:srgbClr val="FF0000"/>
                </a:solidFill>
                <a:prstDash val="dashDot"/>
                <a:round/>
                <a:headEnd type="oval" w="lg" len="lg"/>
                <a:tailEnd type="oval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5"/>
              <p:cNvCxnSpPr/>
              <p:nvPr/>
            </p:nvCxnSpPr>
            <p:spPr>
              <a:xfrm rot="18000000">
                <a:off x="1100373" y="2923422"/>
                <a:ext cx="2160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2668552" y="1824396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146207" y="1004338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38" name="Straight Connector 9"/>
              <p:cNvCxnSpPr/>
              <p:nvPr/>
            </p:nvCxnSpPr>
            <p:spPr>
              <a:xfrm rot="21000000">
                <a:off x="2826918" y="1518182"/>
                <a:ext cx="4320000" cy="0"/>
              </a:xfrm>
              <a:prstGeom prst="line">
                <a:avLst/>
              </a:prstGeom>
              <a:ln w="76200" cap="sq">
                <a:solidFill>
                  <a:srgbClr val="002060"/>
                </a:solidFill>
                <a:prstDash val="solid"/>
                <a:round/>
                <a:headEnd type="none" w="lg" len="lg"/>
                <a:tailEnd type="non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3"/>
              <p:cNvCxnSpPr/>
              <p:nvPr/>
            </p:nvCxnSpPr>
            <p:spPr>
              <a:xfrm flipV="1">
                <a:off x="6406247" y="2446770"/>
                <a:ext cx="790146" cy="449962"/>
              </a:xfrm>
              <a:prstGeom prst="line">
                <a:avLst/>
              </a:prstGeom>
              <a:ln w="76200" cap="sq">
                <a:solidFill>
                  <a:srgbClr val="00B050"/>
                </a:solidFill>
                <a:prstDash val="solid"/>
                <a:round/>
                <a:headEnd type="none" w="lg" len="lg"/>
                <a:tailEnd type="oval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Arc 14"/>
              <p:cNvSpPr/>
              <p:nvPr/>
            </p:nvSpPr>
            <p:spPr>
              <a:xfrm rot="620112">
                <a:off x="5956465" y="2127696"/>
                <a:ext cx="1041599" cy="1387785"/>
              </a:xfrm>
              <a:prstGeom prst="arc">
                <a:avLst>
                  <a:gd name="adj1" fmla="val 16852162"/>
                  <a:gd name="adj2" fmla="val 19374132"/>
                </a:avLst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1" name="Straight Connector 11"/>
              <p:cNvCxnSpPr/>
              <p:nvPr/>
            </p:nvCxnSpPr>
            <p:spPr>
              <a:xfrm flipV="1">
                <a:off x="5972886" y="1155309"/>
                <a:ext cx="1248806" cy="2667134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27"/>
              <p:cNvGrpSpPr/>
              <p:nvPr/>
            </p:nvGrpSpPr>
            <p:grpSpPr>
              <a:xfrm>
                <a:off x="1286485" y="3685682"/>
                <a:ext cx="787248" cy="525842"/>
                <a:chOff x="1358822" y="3621155"/>
                <a:chExt cx="787248" cy="525842"/>
              </a:xfrm>
            </p:grpSpPr>
            <p:sp>
              <p:nvSpPr>
                <p:cNvPr id="35" name="Rectangle 28"/>
                <p:cNvSpPr/>
                <p:nvPr/>
              </p:nvSpPr>
              <p:spPr>
                <a:xfrm>
                  <a:off x="1358822" y="4005330"/>
                  <a:ext cx="772733" cy="141667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29"/>
                <p:cNvCxnSpPr/>
                <p:nvPr/>
              </p:nvCxnSpPr>
              <p:spPr>
                <a:xfrm>
                  <a:off x="1373337" y="3991756"/>
                  <a:ext cx="77273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Freeform 30"/>
                <p:cNvSpPr/>
                <p:nvPr/>
              </p:nvSpPr>
              <p:spPr>
                <a:xfrm>
                  <a:off x="1561514" y="3621155"/>
                  <a:ext cx="270000" cy="360000"/>
                </a:xfrm>
                <a:custGeom>
                  <a:avLst/>
                  <a:gdLst>
                    <a:gd name="connsiteX0" fmla="*/ 133643 w 270000"/>
                    <a:gd name="connsiteY0" fmla="*/ 50512 h 360000"/>
                    <a:gd name="connsiteX1" fmla="*/ 28135 w 270000"/>
                    <a:gd name="connsiteY1" fmla="*/ 156020 h 360000"/>
                    <a:gd name="connsiteX2" fmla="*/ 133643 w 270000"/>
                    <a:gd name="connsiteY2" fmla="*/ 261528 h 360000"/>
                    <a:gd name="connsiteX3" fmla="*/ 239151 w 270000"/>
                    <a:gd name="connsiteY3" fmla="*/ 156020 h 360000"/>
                    <a:gd name="connsiteX4" fmla="*/ 133643 w 270000"/>
                    <a:gd name="connsiteY4" fmla="*/ 50512 h 360000"/>
                    <a:gd name="connsiteX5" fmla="*/ 135000 w 270000"/>
                    <a:gd name="connsiteY5" fmla="*/ 0 h 360000"/>
                    <a:gd name="connsiteX6" fmla="*/ 270000 w 270000"/>
                    <a:gd name="connsiteY6" fmla="*/ 180000 h 360000"/>
                    <a:gd name="connsiteX7" fmla="*/ 270000 w 270000"/>
                    <a:gd name="connsiteY7" fmla="*/ 360000 h 360000"/>
                    <a:gd name="connsiteX8" fmla="*/ 0 w 270000"/>
                    <a:gd name="connsiteY8" fmla="*/ 360000 h 360000"/>
                    <a:gd name="connsiteX9" fmla="*/ 0 w 270000"/>
                    <a:gd name="connsiteY9" fmla="*/ 180000 h 360000"/>
                    <a:gd name="connsiteX10" fmla="*/ 135000 w 270000"/>
                    <a:gd name="connsiteY10" fmla="*/ 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0000" h="360000">
                      <a:moveTo>
                        <a:pt x="133643" y="50512"/>
                      </a:moveTo>
                      <a:cubicBezTo>
                        <a:pt x="75373" y="50512"/>
                        <a:pt x="28135" y="97750"/>
                        <a:pt x="28135" y="156020"/>
                      </a:cubicBezTo>
                      <a:cubicBezTo>
                        <a:pt x="28135" y="214290"/>
                        <a:pt x="75373" y="261528"/>
                        <a:pt x="133643" y="261528"/>
                      </a:cubicBezTo>
                      <a:cubicBezTo>
                        <a:pt x="191913" y="261528"/>
                        <a:pt x="239151" y="214290"/>
                        <a:pt x="239151" y="156020"/>
                      </a:cubicBezTo>
                      <a:cubicBezTo>
                        <a:pt x="239151" y="97750"/>
                        <a:pt x="191913" y="50512"/>
                        <a:pt x="133643" y="50512"/>
                      </a:cubicBezTo>
                      <a:close/>
                      <a:moveTo>
                        <a:pt x="135000" y="0"/>
                      </a:moveTo>
                      <a:cubicBezTo>
                        <a:pt x="209558" y="0"/>
                        <a:pt x="270000" y="80589"/>
                        <a:pt x="270000" y="180000"/>
                      </a:cubicBezTo>
                      <a:lnTo>
                        <a:pt x="270000" y="360000"/>
                      </a:lnTo>
                      <a:lnTo>
                        <a:pt x="0" y="360000"/>
                      </a:lnTo>
                      <a:lnTo>
                        <a:pt x="0" y="180000"/>
                      </a:lnTo>
                      <a:cubicBezTo>
                        <a:pt x="0" y="80589"/>
                        <a:pt x="60442" y="0"/>
                        <a:pt x="13500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31"/>
              <p:cNvGrpSpPr/>
              <p:nvPr/>
            </p:nvGrpSpPr>
            <p:grpSpPr>
              <a:xfrm>
                <a:off x="5633514" y="3678424"/>
                <a:ext cx="787248" cy="525842"/>
                <a:chOff x="1358822" y="3621155"/>
                <a:chExt cx="787248" cy="525842"/>
              </a:xfrm>
            </p:grpSpPr>
            <p:sp>
              <p:nvSpPr>
                <p:cNvPr id="32" name="Rectangle 32"/>
                <p:cNvSpPr/>
                <p:nvPr/>
              </p:nvSpPr>
              <p:spPr>
                <a:xfrm>
                  <a:off x="1358822" y="4005330"/>
                  <a:ext cx="772733" cy="141667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3"/>
                <p:cNvCxnSpPr/>
                <p:nvPr/>
              </p:nvCxnSpPr>
              <p:spPr>
                <a:xfrm>
                  <a:off x="1373337" y="3991756"/>
                  <a:ext cx="77273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Freeform 34"/>
                <p:cNvSpPr/>
                <p:nvPr/>
              </p:nvSpPr>
              <p:spPr>
                <a:xfrm>
                  <a:off x="1561514" y="3621155"/>
                  <a:ext cx="270000" cy="360000"/>
                </a:xfrm>
                <a:custGeom>
                  <a:avLst/>
                  <a:gdLst>
                    <a:gd name="connsiteX0" fmla="*/ 133643 w 270000"/>
                    <a:gd name="connsiteY0" fmla="*/ 50512 h 360000"/>
                    <a:gd name="connsiteX1" fmla="*/ 28135 w 270000"/>
                    <a:gd name="connsiteY1" fmla="*/ 156020 h 360000"/>
                    <a:gd name="connsiteX2" fmla="*/ 133643 w 270000"/>
                    <a:gd name="connsiteY2" fmla="*/ 261528 h 360000"/>
                    <a:gd name="connsiteX3" fmla="*/ 239151 w 270000"/>
                    <a:gd name="connsiteY3" fmla="*/ 156020 h 360000"/>
                    <a:gd name="connsiteX4" fmla="*/ 133643 w 270000"/>
                    <a:gd name="connsiteY4" fmla="*/ 50512 h 360000"/>
                    <a:gd name="connsiteX5" fmla="*/ 135000 w 270000"/>
                    <a:gd name="connsiteY5" fmla="*/ 0 h 360000"/>
                    <a:gd name="connsiteX6" fmla="*/ 270000 w 270000"/>
                    <a:gd name="connsiteY6" fmla="*/ 180000 h 360000"/>
                    <a:gd name="connsiteX7" fmla="*/ 270000 w 270000"/>
                    <a:gd name="connsiteY7" fmla="*/ 360000 h 360000"/>
                    <a:gd name="connsiteX8" fmla="*/ 0 w 270000"/>
                    <a:gd name="connsiteY8" fmla="*/ 360000 h 360000"/>
                    <a:gd name="connsiteX9" fmla="*/ 0 w 270000"/>
                    <a:gd name="connsiteY9" fmla="*/ 180000 h 360000"/>
                    <a:gd name="connsiteX10" fmla="*/ 135000 w 270000"/>
                    <a:gd name="connsiteY10" fmla="*/ 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0000" h="360000">
                      <a:moveTo>
                        <a:pt x="133643" y="50512"/>
                      </a:moveTo>
                      <a:cubicBezTo>
                        <a:pt x="75373" y="50512"/>
                        <a:pt x="28135" y="97750"/>
                        <a:pt x="28135" y="156020"/>
                      </a:cubicBezTo>
                      <a:cubicBezTo>
                        <a:pt x="28135" y="214290"/>
                        <a:pt x="75373" y="261528"/>
                        <a:pt x="133643" y="261528"/>
                      </a:cubicBezTo>
                      <a:cubicBezTo>
                        <a:pt x="191913" y="261528"/>
                        <a:pt x="239151" y="214290"/>
                        <a:pt x="239151" y="156020"/>
                      </a:cubicBezTo>
                      <a:cubicBezTo>
                        <a:pt x="239151" y="97750"/>
                        <a:pt x="191913" y="50512"/>
                        <a:pt x="133643" y="50512"/>
                      </a:cubicBezTo>
                      <a:close/>
                      <a:moveTo>
                        <a:pt x="135000" y="0"/>
                      </a:moveTo>
                      <a:cubicBezTo>
                        <a:pt x="209558" y="0"/>
                        <a:pt x="270000" y="80589"/>
                        <a:pt x="270000" y="180000"/>
                      </a:cubicBezTo>
                      <a:lnTo>
                        <a:pt x="270000" y="360000"/>
                      </a:lnTo>
                      <a:lnTo>
                        <a:pt x="0" y="360000"/>
                      </a:lnTo>
                      <a:lnTo>
                        <a:pt x="0" y="180000"/>
                      </a:lnTo>
                      <a:cubicBezTo>
                        <a:pt x="0" y="80589"/>
                        <a:pt x="60442" y="0"/>
                        <a:pt x="13500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6597289" y="1686272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>
                    <a:solidFill>
                      <a:srgbClr val="00B050"/>
                    </a:solidFill>
                  </a:rPr>
                  <a:t>4</a:t>
                </a:r>
                <a:endParaRPr lang="tr-TR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041642" y="1555876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>
                    <a:solidFill>
                      <a:srgbClr val="002060"/>
                    </a:solidFill>
                  </a:rPr>
                  <a:t>3</a:t>
                </a:r>
                <a:endParaRPr lang="tr-TR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92785" y="2651704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>
                    <a:solidFill>
                      <a:srgbClr val="FF0000"/>
                    </a:solidFill>
                  </a:rPr>
                  <a:t>2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967585" y="3660447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>
                    <a:solidFill>
                      <a:srgbClr val="FF0000"/>
                    </a:solidFill>
                  </a:rPr>
                  <a:t>1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48"/>
                  <p:cNvSpPr txBox="1"/>
                  <p:nvPr/>
                </p:nvSpPr>
                <p:spPr>
                  <a:xfrm>
                    <a:off x="6900424" y="2548632"/>
                    <a:ext cx="377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8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0424" y="2548632"/>
                    <a:ext cx="377924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25397" r="-317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Arc 50"/>
              <p:cNvSpPr/>
              <p:nvPr/>
            </p:nvSpPr>
            <p:spPr>
              <a:xfrm rot="2847768">
                <a:off x="3379755" y="1388961"/>
                <a:ext cx="1074057" cy="885371"/>
              </a:xfrm>
              <a:prstGeom prst="arc">
                <a:avLst>
                  <a:gd name="adj1" fmla="val 16961971"/>
                  <a:gd name="adj2" fmla="val 19618779"/>
                </a:avLst>
              </a:prstGeom>
              <a:ln w="25400">
                <a:solidFill>
                  <a:srgbClr val="7030A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20" name="Straight Connector 52"/>
              <p:cNvCxnSpPr/>
              <p:nvPr/>
            </p:nvCxnSpPr>
            <p:spPr>
              <a:xfrm flipV="1">
                <a:off x="2834038" y="1925987"/>
                <a:ext cx="2160000" cy="0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3"/>
              <p:cNvCxnSpPr/>
              <p:nvPr/>
            </p:nvCxnSpPr>
            <p:spPr>
              <a:xfrm flipV="1">
                <a:off x="5990896" y="3836748"/>
                <a:ext cx="2160000" cy="0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Arc 54"/>
              <p:cNvSpPr/>
              <p:nvPr/>
            </p:nvSpPr>
            <p:spPr>
              <a:xfrm rot="2847768">
                <a:off x="1355012" y="3283075"/>
                <a:ext cx="1074057" cy="885371"/>
              </a:xfrm>
              <a:prstGeom prst="arc">
                <a:avLst>
                  <a:gd name="adj1" fmla="val 13810993"/>
                  <a:gd name="adj2" fmla="val 19618779"/>
                </a:avLst>
              </a:prstGeom>
              <a:ln w="25400">
                <a:solidFill>
                  <a:srgbClr val="7030A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3" name="Arc 55"/>
              <p:cNvSpPr/>
              <p:nvPr/>
            </p:nvSpPr>
            <p:spPr>
              <a:xfrm rot="2847768">
                <a:off x="5818155" y="3277950"/>
                <a:ext cx="1074057" cy="885371"/>
              </a:xfrm>
              <a:prstGeom prst="arc">
                <a:avLst>
                  <a:gd name="adj1" fmla="val 12550330"/>
                  <a:gd name="adj2" fmla="val 19618779"/>
                </a:avLst>
              </a:prstGeom>
              <a:ln w="25400">
                <a:solidFill>
                  <a:srgbClr val="7030A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56"/>
                  <p:cNvSpPr txBox="1"/>
                  <p:nvPr/>
                </p:nvSpPr>
                <p:spPr>
                  <a:xfrm>
                    <a:off x="6289871" y="3336008"/>
                    <a:ext cx="49654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4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9871" y="3336008"/>
                    <a:ext cx="49654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3253" r="-2410" b="-952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57"/>
                  <p:cNvSpPr txBox="1"/>
                  <p:nvPr/>
                </p:nvSpPr>
                <p:spPr>
                  <a:xfrm>
                    <a:off x="4424785" y="1570389"/>
                    <a:ext cx="49654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5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4785" y="1570389"/>
                    <a:ext cx="49654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4634" r="-3659" b="-952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58"/>
                  <p:cNvSpPr txBox="1"/>
                  <p:nvPr/>
                </p:nvSpPr>
                <p:spPr>
                  <a:xfrm>
                    <a:off x="1848499" y="3406447"/>
                    <a:ext cx="49654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6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8499" y="3406447"/>
                    <a:ext cx="49654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4634" r="-3659" b="-952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60"/>
                  <p:cNvSpPr txBox="1"/>
                  <p:nvPr/>
                </p:nvSpPr>
                <p:spPr>
                  <a:xfrm>
                    <a:off x="1086500" y="3631418"/>
                    <a:ext cx="41992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tr-TR" sz="2400" b="1" dirty="0"/>
                  </a:p>
                </p:txBody>
              </p:sp>
            </mc:Choice>
            <mc:Fallback xmlns="">
              <p:sp>
                <p:nvSpPr>
                  <p:cNvPr id="27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6500" y="3631418"/>
                    <a:ext cx="419922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714" r="-5714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61"/>
                  <p:cNvSpPr txBox="1"/>
                  <p:nvPr/>
                </p:nvSpPr>
                <p:spPr>
                  <a:xfrm>
                    <a:off x="5477072" y="3638675"/>
                    <a:ext cx="43915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tr-TR" sz="2400" b="1" dirty="0"/>
                  </a:p>
                </p:txBody>
              </p:sp>
            </mc:Choice>
            <mc:Fallback xmlns="">
              <p:sp>
                <p:nvSpPr>
                  <p:cNvPr id="28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7072" y="3638675"/>
                    <a:ext cx="439158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068" r="-5479" b="-1290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62"/>
                  <p:cNvSpPr txBox="1"/>
                  <p:nvPr/>
                </p:nvSpPr>
                <p:spPr>
                  <a:xfrm>
                    <a:off x="7197014" y="757590"/>
                    <a:ext cx="291747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oMath>
                      </m:oMathPara>
                    </a14:m>
                    <a:endParaRPr lang="tr-TR" sz="2400" b="1" dirty="0"/>
                  </a:p>
                </p:txBody>
              </p:sp>
            </mc:Choice>
            <mc:Fallback xmlns="">
              <p:sp>
                <p:nvSpPr>
                  <p:cNvPr id="29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7014" y="757590"/>
                    <a:ext cx="291747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5000" r="-22917" b="-322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63"/>
                  <p:cNvSpPr txBox="1"/>
                  <p:nvPr/>
                </p:nvSpPr>
                <p:spPr>
                  <a:xfrm>
                    <a:off x="2458100" y="1621190"/>
                    <a:ext cx="27251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tr-TR" sz="2400" b="1" dirty="0"/>
                  </a:p>
                </p:txBody>
              </p:sp>
            </mc:Choice>
            <mc:Fallback xmlns="">
              <p:sp>
                <p:nvSpPr>
                  <p:cNvPr id="30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8100" y="1621190"/>
                    <a:ext cx="272510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6667" r="-24444" b="-322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65"/>
                  <p:cNvSpPr txBox="1"/>
                  <p:nvPr/>
                </p:nvSpPr>
                <p:spPr>
                  <a:xfrm>
                    <a:off x="7337503" y="2325877"/>
                    <a:ext cx="41992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tr-TR" sz="2400" b="1" dirty="0"/>
                  </a:p>
                </p:txBody>
              </p:sp>
            </mc:Choice>
            <mc:Fallback xmlns="">
              <p:sp>
                <p:nvSpPr>
                  <p:cNvPr id="31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7503" y="2325877"/>
                    <a:ext cx="419922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7143" r="-714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52"/>
              <p:cNvCxnSpPr/>
              <p:nvPr/>
            </p:nvCxnSpPr>
            <p:spPr>
              <a:xfrm flipV="1">
                <a:off x="6397721" y="2923422"/>
                <a:ext cx="2160000" cy="0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65"/>
                <p:cNvSpPr txBox="1"/>
                <p:nvPr/>
              </p:nvSpPr>
              <p:spPr>
                <a:xfrm>
                  <a:off x="6101792" y="2639998"/>
                  <a:ext cx="270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44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792" y="2639998"/>
                  <a:ext cx="27090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7273" r="-27273" b="-65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17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995861" y="289560"/>
                <a:ext cx="5988114" cy="4279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b="0" dirty="0" smtClean="0"/>
              </a:p>
              <a:p>
                <a:endParaRPr lang="tr-TR" sz="2400" b="0" dirty="0" smtClean="0">
                  <a:latin typeface="Cambria Math" panose="02040503050406030204" pitchFamily="18" charset="0"/>
                </a:endParaRPr>
              </a:p>
              <a:p>
                <a:r>
                  <a:rPr lang="tr-TR" sz="2400" b="0" dirty="0" smtClean="0">
                    <a:latin typeface="Cambria Math" panose="02040503050406030204" pitchFamily="18" charset="0"/>
                  </a:rPr>
                  <a:t>Birinci Devre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b="0" dirty="0" smtClean="0"/>
              </a:p>
              <a:p>
                <a:endParaRPr lang="tr-TR" sz="2400" dirty="0" smtClean="0"/>
              </a:p>
              <a:p>
                <a:r>
                  <a:rPr lang="tr-TR" sz="2400" dirty="0" smtClean="0"/>
                  <a:t>İkinci Devre</a:t>
                </a:r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b="0" dirty="0" smtClean="0"/>
              </a:p>
              <a:p>
                <a:pPr/>
                <a:endParaRPr lang="tr-TR" sz="2400" b="0" dirty="0" smtClean="0"/>
              </a:p>
              <a:p>
                <a:endParaRPr lang="tr-TR" b="0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61" y="289560"/>
                <a:ext cx="5988114" cy="4279761"/>
              </a:xfrm>
              <a:prstGeom prst="rect">
                <a:avLst/>
              </a:prstGeom>
              <a:blipFill rotWithShape="0">
                <a:blip r:embed="rId2"/>
                <a:stretch>
                  <a:fillRect l="-31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105430" y="670998"/>
            <a:ext cx="7294602" cy="5400000"/>
            <a:chOff x="161414" y="848280"/>
            <a:chExt cx="7294602" cy="5400000"/>
          </a:xfrm>
        </p:grpSpPr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161414" y="848280"/>
              <a:ext cx="7294602" cy="5400000"/>
              <a:chOff x="1096963" y="2029627"/>
              <a:chExt cx="4938712" cy="365599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096963" y="2029627"/>
                <a:ext cx="4938712" cy="3655997"/>
                <a:chOff x="1096963" y="2029627"/>
                <a:chExt cx="4938712" cy="3655997"/>
              </a:xfrm>
            </p:grpSpPr>
            <p:pic>
              <p:nvPicPr>
                <p:cNvPr id="5" name="Content Placeholder 6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ED"/>
                    </a:clrFrom>
                    <a:clrTo>
                      <a:srgbClr val="FFFFED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096963" y="2029627"/>
                  <a:ext cx="4938712" cy="3655997"/>
                </a:xfrm>
                <a:prstGeom prst="rect">
                  <a:avLst/>
                </a:prstGeom>
              </p:spPr>
            </p:pic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2123768" y="4513006"/>
                  <a:ext cx="486697" cy="47194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2713703" y="4542503"/>
                  <a:ext cx="1342103" cy="39820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 flipV="1">
                <a:off x="2698955" y="3893574"/>
                <a:ext cx="870155" cy="560439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824748" y="3333135"/>
                <a:ext cx="614517" cy="403124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/>
              <p:cNvSpPr/>
              <p:nvPr/>
            </p:nvSpPr>
            <p:spPr>
              <a:xfrm rot="3446700">
                <a:off x="2462980" y="4262281"/>
                <a:ext cx="486698" cy="457201"/>
              </a:xfrm>
              <a:prstGeom prst="arc">
                <a:avLst>
                  <a:gd name="adj1" fmla="val 16200000"/>
                  <a:gd name="adj2" fmla="val 19884249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156155" y="3023419"/>
                <a:ext cx="501445" cy="73742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4114800" y="4395019"/>
                <a:ext cx="1047135" cy="545691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Dikdörtgen 1"/>
            <p:cNvSpPr/>
            <p:nvPr/>
          </p:nvSpPr>
          <p:spPr>
            <a:xfrm rot="19661036">
              <a:off x="3756420" y="3356854"/>
              <a:ext cx="488575" cy="23326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02693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Dikdörtgen 1"/>
              <p:cNvSpPr/>
              <p:nvPr/>
            </p:nvSpPr>
            <p:spPr>
              <a:xfrm>
                <a:off x="0" y="468325"/>
                <a:ext cx="12192000" cy="5081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000" dirty="0" smtClean="0"/>
                  <a:t>Not: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</m:sup>
                      </m:sSup>
                      <m:r>
                        <a:rPr lang="tr-TR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sz="20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sz="20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0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=0;</m:t>
                      </m:r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</m:sup>
                      </m:sSup>
                      <m:r>
                        <a:rPr lang="tr-TR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𝑖𝑐𝑜𝑠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limLow>
                        <m:limLow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𝑖𝑠𝑖𝑛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tr-TR" sz="2000" dirty="0"/>
                                <m:t> </m:t>
                              </m:r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sup>
                          </m:sSup>
                        </m:lim>
                      </m:limLow>
                    </m:oMath>
                  </m:oMathPara>
                </a14:m>
                <a:endParaRPr lang="tr-TR" sz="2000" b="0" dirty="0" smtClean="0"/>
              </a:p>
              <a:p>
                <a:r>
                  <a:rPr lang="tr-TR" sz="2000" dirty="0" smtClean="0"/>
                  <a:t>Dolayısıyla İkinci </a:t>
                </a:r>
                <a:r>
                  <a:rPr lang="tr-TR" sz="2000" dirty="0"/>
                  <a:t>Devre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000" b="0" dirty="0" smtClean="0"/>
              </a:p>
              <a:p>
                <a:pPr/>
                <a:r>
                  <a:rPr lang="tr-TR" sz="2000" dirty="0" smtClean="0"/>
                  <a:t>yerine</a:t>
                </a:r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000" dirty="0" smtClean="0"/>
              </a:p>
              <a:p>
                <a:pPr/>
                <a:r>
                  <a:rPr lang="tr-TR" sz="2000" dirty="0" smtClean="0"/>
                  <a:t>Yazılabilir.</a:t>
                </a:r>
                <a:endParaRPr lang="tr-TR" sz="2000" dirty="0"/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8325"/>
                <a:ext cx="12192000" cy="5081904"/>
              </a:xfrm>
              <a:prstGeom prst="rect">
                <a:avLst/>
              </a:prstGeom>
              <a:blipFill rotWithShape="0">
                <a:blip r:embed="rId2"/>
                <a:stretch>
                  <a:fillRect l="-500" t="-720" b="-13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Düz Bağlayıcı 3"/>
          <p:cNvCxnSpPr/>
          <p:nvPr/>
        </p:nvCxnSpPr>
        <p:spPr>
          <a:xfrm flipV="1">
            <a:off x="2796074" y="1527859"/>
            <a:ext cx="951722" cy="8024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7495591" y="1527860"/>
            <a:ext cx="951722" cy="8024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Konum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3008190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tr-TR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tr-TR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3008190" cy="4023360"/>
              </a:xfrm>
              <a:blipFill rotWithShape="0">
                <a:blip r:embed="rId2"/>
                <a:stretch>
                  <a:fillRect l="-12373" t="-11818" r="-95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20074" y="1737360"/>
                <a:ext cx="6704978" cy="4023360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/>
                  <a:t>Verilen Değişken=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sz="2400" b="0" dirty="0" smtClean="0"/>
              </a:p>
              <a:p>
                <a:r>
                  <a:rPr lang="tr-TR" sz="2400" dirty="0" smtClean="0"/>
                  <a:t>Bulunacak Değişkenler=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</m:oMath>
                </a14:m>
                <a:endParaRPr lang="tr-TR" sz="2400" dirty="0" smtClean="0"/>
              </a:p>
              <a:p>
                <a:r>
                  <a:rPr lang="tr-TR" sz="2400" dirty="0">
                    <a:latin typeface="Cambria Math" panose="02040503050406030204" pitchFamily="18" charset="0"/>
                  </a:rPr>
                  <a:t>Birinci </a:t>
                </a:r>
                <a:r>
                  <a:rPr lang="tr-TR" sz="2400" dirty="0" smtClean="0">
                    <a:latin typeface="Cambria Math" panose="02040503050406030204" pitchFamily="18" charset="0"/>
                  </a:rPr>
                  <a:t>Devrenin Denklemi</a:t>
                </a:r>
                <a:endParaRPr lang="tr-TR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İkinci Devrenin Denklemi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Birinci denklemde üç bilinmeyen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tr-TR" sz="2400" dirty="0" smtClean="0"/>
                  <a:t>) var onu şu an çözemeyiz.</a:t>
                </a:r>
              </a:p>
              <a:p>
                <a:r>
                  <a:rPr lang="tr-TR" sz="2400" dirty="0" smtClean="0"/>
                  <a:t>İkinci denklemde iki bilinmeyen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</m:oMath>
                </a14:m>
                <a:r>
                  <a:rPr lang="tr-TR" sz="2400" dirty="0" smtClean="0"/>
                  <a:t>) var bu nedenle çözüme ikinci denklemden başlıyoruz.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20074" y="1737360"/>
                <a:ext cx="6704978" cy="4023360"/>
              </a:xfrm>
              <a:blipFill rotWithShape="0">
                <a:blip r:embed="rId3"/>
                <a:stretch>
                  <a:fillRect l="-1455" t="-2121" b="-192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52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597158" y="453308"/>
                <a:ext cx="11467323" cy="5368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/>
                  <a:t>İkinci Denklem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Gerçek ve sanal kısımlara ayırırsak;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Not: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𝑖𝑠𝑖𝑛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𝑖𝑐𝑜𝑠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 smtClean="0">
                  <a:solidFill>
                    <a:srgbClr val="FF0000"/>
                  </a:solidFill>
                </a:endParaRPr>
              </a:p>
              <a:p>
                <a:r>
                  <a:rPr lang="tr-TR" sz="2400" dirty="0"/>
                  <a:t>Bilinmeyenleri bir tarafta toplayalım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Karelerini alalım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8" y="453308"/>
                <a:ext cx="11467323" cy="5368201"/>
              </a:xfrm>
              <a:prstGeom prst="rect">
                <a:avLst/>
              </a:prstGeom>
              <a:blipFill rotWithShape="0">
                <a:blip r:embed="rId2"/>
                <a:stretch>
                  <a:fillRect l="-851" t="-9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4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597158" y="453308"/>
                <a:ext cx="11467323" cy="656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/>
                  <a:t>Taraf tarafa toplayalım.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r>
                  <a:rPr lang="tr-TR" sz="2400" dirty="0"/>
                  <a:t>Bilinmeyeni yalnız bırakacak şekilde denklemi </a:t>
                </a:r>
                <a:r>
                  <a:rPr lang="tr-TR" sz="2400" dirty="0" smtClean="0"/>
                  <a:t>düzenleyelim</a:t>
                </a:r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Bu iki denklemden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çözülür.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8" y="453308"/>
                <a:ext cx="11467323" cy="6564105"/>
              </a:xfrm>
              <a:prstGeom prst="rect">
                <a:avLst/>
              </a:prstGeom>
              <a:blipFill rotWithShape="0">
                <a:blip r:embed="rId2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4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83976"/>
            <a:ext cx="104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2. Devre Denkleminin Çözümü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597158" y="453308"/>
                <a:ext cx="11467323" cy="4906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e>
                      </m:rad>
                    </m:oMath>
                  </m:oMathPara>
                </a14:m>
                <a:endParaRPr lang="tr-TR" sz="2400" dirty="0"/>
              </a:p>
              <a:p>
                <a:endParaRPr lang="tr-TR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r>
                  <a:rPr lang="tr-TR" sz="2400" dirty="0"/>
                  <a:t>Bu iki denklemden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çözülür</a:t>
                </a:r>
                <a:r>
                  <a:rPr lang="tr-TR" sz="2400" dirty="0" smtClean="0"/>
                  <a:t>.</a:t>
                </a:r>
              </a:p>
              <a:p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/>
                  <a:t>2</a:t>
                </a:r>
                <a:r>
                  <a:rPr lang="tr-TR" sz="2400" dirty="0" smtClean="0"/>
                  <a:t>. Devre denkleminden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 smtClean="0"/>
                  <a:t> bulmuş olduk şimdi 1. devre denkleminde bilinmeyenlerden biri olan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 smtClean="0"/>
                  <a:t> bilindiğine göre diğer değişkenler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sz="2400" dirty="0" smtClean="0"/>
                  <a:t> çözülebilir.</a:t>
                </a:r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8" y="453308"/>
                <a:ext cx="11467323" cy="4906536"/>
              </a:xfrm>
              <a:prstGeom prst="rect">
                <a:avLst/>
              </a:prstGeom>
              <a:blipFill rotWithShape="0">
                <a:blip r:embed="rId2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73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2402</TotalTime>
  <Words>228</Words>
  <Application>Microsoft Office PowerPoint</Application>
  <PresentationFormat>Geniş ekran</PresentationFormat>
  <Paragraphs>334</Paragraphs>
  <Slides>32</Slides>
  <Notes>1</Notes>
  <HiddenSlides>1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Times New Roman</vt:lpstr>
      <vt:lpstr>Retrospect</vt:lpstr>
      <vt:lpstr>Worksheet</vt:lpstr>
      <vt:lpstr>Çalışma Sayfası</vt:lpstr>
      <vt:lpstr>Mekanizma Tekniği MEKANİZMALARDA KONUM ANALİZİ</vt:lpstr>
      <vt:lpstr>Giriş</vt:lpstr>
      <vt:lpstr>Birinci Problem</vt:lpstr>
      <vt:lpstr>PowerPoint Sunusu</vt:lpstr>
      <vt:lpstr>PowerPoint Sunusu</vt:lpstr>
      <vt:lpstr>Konum analizi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İkinci Problem</vt:lpstr>
      <vt:lpstr>PowerPoint Sunusu</vt:lpstr>
      <vt:lpstr>PowerPoint Sunusu</vt:lpstr>
      <vt:lpstr>PowerPoint Sunusu</vt:lpstr>
      <vt:lpstr>PowerPoint Sunusu</vt:lpstr>
      <vt:lpstr>PowerPoint Sunusu</vt:lpstr>
      <vt:lpstr>Üçüncü Problem</vt:lpstr>
      <vt:lpstr>PowerPoint Sunusu</vt:lpstr>
      <vt:lpstr>PowerPoint Sunusu</vt:lpstr>
      <vt:lpstr>PowerPoint Sunusu</vt:lpstr>
      <vt:lpstr>PowerPoint Sunusu</vt:lpstr>
      <vt:lpstr>Dördüncü Problem</vt:lpstr>
      <vt:lpstr>PowerPoint Sunusu</vt:lpstr>
      <vt:lpstr>Çözüm</vt:lpstr>
      <vt:lpstr>Çözüm</vt:lpstr>
      <vt:lpstr>Çözüm</vt:lpstr>
      <vt:lpstr>Çözüm</vt:lpstr>
      <vt:lpstr>Çözüm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Nurdan Bilgin</dc:creator>
  <cp:lastModifiedBy>Nurdan Bilgin</cp:lastModifiedBy>
  <cp:revision>189</cp:revision>
  <cp:lastPrinted>2018-10-04T10:48:44Z</cp:lastPrinted>
  <dcterms:created xsi:type="dcterms:W3CDTF">2017-10-12T07:43:13Z</dcterms:created>
  <dcterms:modified xsi:type="dcterms:W3CDTF">2018-10-26T11:30:54Z</dcterms:modified>
</cp:coreProperties>
</file>