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21"/>
  </p:notesMasterIdLst>
  <p:sldIdLst>
    <p:sldId id="307" r:id="rId2"/>
    <p:sldId id="344" r:id="rId3"/>
    <p:sldId id="345" r:id="rId4"/>
    <p:sldId id="348" r:id="rId5"/>
    <p:sldId id="347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60" r:id="rId17"/>
    <p:sldId id="359" r:id="rId18"/>
    <p:sldId id="361" r:id="rId19"/>
    <p:sldId id="362" r:id="rId20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59" autoAdjust="0"/>
    <p:restoredTop sz="92101" autoAdjust="0"/>
  </p:normalViewPr>
  <p:slideViewPr>
    <p:cSldViewPr snapToGrid="0">
      <p:cViewPr varScale="1">
        <p:scale>
          <a:sx n="103" d="100"/>
          <a:sy n="103" d="100"/>
        </p:scale>
        <p:origin x="13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Kit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Kitap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İstenen Fonksiyonun Ürettiği Çözüm ve Kinematik Çözüm Karşılaştırması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Sayfa1!$A$2:$A$12</c:f>
              <c:numCache>
                <c:formatCode>General</c:formatCode>
                <c:ptCount val="11"/>
                <c:pt idx="0">
                  <c:v>0</c:v>
                </c:pt>
                <c:pt idx="1">
                  <c:v>0.10471975</c:v>
                </c:pt>
                <c:pt idx="2">
                  <c:v>0.2094395</c:v>
                </c:pt>
                <c:pt idx="3">
                  <c:v>0.31415925</c:v>
                </c:pt>
                <c:pt idx="4">
                  <c:v>0.418879</c:v>
                </c:pt>
                <c:pt idx="5">
                  <c:v>0.52359875</c:v>
                </c:pt>
                <c:pt idx="6">
                  <c:v>0.6283185</c:v>
                </c:pt>
                <c:pt idx="7">
                  <c:v>0.73303825</c:v>
                </c:pt>
                <c:pt idx="8">
                  <c:v>0.837758</c:v>
                </c:pt>
                <c:pt idx="9">
                  <c:v>0.94247775</c:v>
                </c:pt>
                <c:pt idx="10">
                  <c:v>1.0471975</c:v>
                </c:pt>
              </c:numCache>
            </c:numRef>
          </c:xVal>
          <c:yVal>
            <c:numRef>
              <c:f>Sayfa1!$B$2:$B$12</c:f>
              <c:numCache>
                <c:formatCode>General</c:formatCode>
                <c:ptCount val="11"/>
                <c:pt idx="0">
                  <c:v>1.0121592387145868</c:v>
                </c:pt>
                <c:pt idx="1">
                  <c:v>1.1055850550464945</c:v>
                </c:pt>
                <c:pt idx="2">
                  <c:v>1.221085276887504</c:v>
                </c:pt>
                <c:pt idx="3">
                  <c:v>1.3575910173058301</c:v>
                </c:pt>
                <c:pt idx="4">
                  <c:v>1.5136923075358679</c:v>
                </c:pt>
                <c:pt idx="5">
                  <c:v>1.6880912821245695</c:v>
                </c:pt>
                <c:pt idx="6">
                  <c:v>1.8799974590969304</c:v>
                </c:pt>
                <c:pt idx="7">
                  <c:v>2.089463941099357</c:v>
                </c:pt>
                <c:pt idx="8">
                  <c:v>2.3177741350549383</c:v>
                </c:pt>
                <c:pt idx="9">
                  <c:v>2.5681266158402325</c:v>
                </c:pt>
                <c:pt idx="10">
                  <c:v>2.8472549870644466</c:v>
                </c:pt>
              </c:numCache>
            </c:numRef>
          </c:yVal>
          <c:smooth val="1"/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Sayfa1!$A$2:$A$12</c:f>
              <c:numCache>
                <c:formatCode>General</c:formatCode>
                <c:ptCount val="11"/>
                <c:pt idx="0">
                  <c:v>0</c:v>
                </c:pt>
                <c:pt idx="1">
                  <c:v>0.10471975</c:v>
                </c:pt>
                <c:pt idx="2">
                  <c:v>0.2094395</c:v>
                </c:pt>
                <c:pt idx="3">
                  <c:v>0.31415925</c:v>
                </c:pt>
                <c:pt idx="4">
                  <c:v>0.418879</c:v>
                </c:pt>
                <c:pt idx="5">
                  <c:v>0.52359875</c:v>
                </c:pt>
                <c:pt idx="6">
                  <c:v>0.6283185</c:v>
                </c:pt>
                <c:pt idx="7">
                  <c:v>0.73303825</c:v>
                </c:pt>
                <c:pt idx="8">
                  <c:v>0.837758</c:v>
                </c:pt>
                <c:pt idx="9">
                  <c:v>0.94247775</c:v>
                </c:pt>
                <c:pt idx="10">
                  <c:v>1.0471975</c:v>
                </c:pt>
              </c:numCache>
            </c:numRef>
          </c:xVal>
          <c:yVal>
            <c:numRef>
              <c:f>Sayfa1!$G$2:$G$12</c:f>
              <c:numCache>
                <c:formatCode>General</c:formatCode>
                <c:ptCount val="11"/>
                <c:pt idx="0">
                  <c:v>1</c:v>
                </c:pt>
                <c:pt idx="1">
                  <c:v>1.110399377320719</c:v>
                </c:pt>
                <c:pt idx="2">
                  <c:v>1.2329867771542407</c:v>
                </c:pt>
                <c:pt idx="3">
                  <c:v>1.3691077495967492</c:v>
                </c:pt>
                <c:pt idx="4">
                  <c:v>1.5202563926372012</c:v>
                </c:pt>
                <c:pt idx="5">
                  <c:v>1.6880917517521909</c:v>
                </c:pt>
                <c:pt idx="6">
                  <c:v>1.8744560300058746</c:v>
                </c:pt>
                <c:pt idx="7">
                  <c:v>2.0813948085335903</c:v>
                </c:pt>
                <c:pt idx="8">
                  <c:v>2.3111794993542762</c:v>
                </c:pt>
                <c:pt idx="9">
                  <c:v>2.5663322769593995</c:v>
                </c:pt>
                <c:pt idx="10">
                  <c:v>2.8496537623337805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48704"/>
        <c:axId val="13950336"/>
      </c:scatterChart>
      <c:valAx>
        <c:axId val="13948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>
                    <a:sym typeface="Symbol" panose="05050102010706020507" pitchFamily="18" charset="2"/>
                  </a:rPr>
                  <a:t>12 (rad)</a:t>
                </a:r>
                <a:endParaRPr lang="tr-T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950336"/>
        <c:crosses val="autoZero"/>
        <c:crossBetween val="midCat"/>
      </c:valAx>
      <c:valAx>
        <c:axId val="1395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/>
                  <a:t>f(</a:t>
                </a:r>
                <a:r>
                  <a:rPr lang="tr-TR">
                    <a:sym typeface="Symbol" panose="05050102010706020507" pitchFamily="18" charset="2"/>
                  </a:rPr>
                  <a:t>12</a:t>
                </a:r>
                <a:r>
                  <a:rPr lang="tr-TR"/>
                  <a:t>) ve</a:t>
                </a:r>
                <a:r>
                  <a:rPr lang="tr-TR" baseline="0"/>
                  <a:t> </a:t>
                </a:r>
                <a:r>
                  <a:rPr lang="tr-TR" baseline="0">
                    <a:sym typeface="Symbol" panose="05050102010706020507" pitchFamily="18" charset="2"/>
                  </a:rPr>
                  <a:t>14</a:t>
                </a:r>
                <a:endParaRPr lang="tr-T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9487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İstenen Fonksiyon Değeri</a:t>
            </a:r>
            <a:r>
              <a:rPr lang="tr-TR" baseline="0"/>
              <a:t> ile Kinematik Çözüm Arasındaki Fark</a:t>
            </a:r>
            <a:endParaRPr lang="tr-T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Sayfa1!$A$2:$A$12</c:f>
              <c:numCache>
                <c:formatCode>General</c:formatCode>
                <c:ptCount val="11"/>
                <c:pt idx="0">
                  <c:v>0</c:v>
                </c:pt>
                <c:pt idx="1">
                  <c:v>0.10471975</c:v>
                </c:pt>
                <c:pt idx="2">
                  <c:v>0.2094395</c:v>
                </c:pt>
                <c:pt idx="3">
                  <c:v>0.31415925</c:v>
                </c:pt>
                <c:pt idx="4">
                  <c:v>0.418879</c:v>
                </c:pt>
                <c:pt idx="5">
                  <c:v>0.52359875</c:v>
                </c:pt>
                <c:pt idx="6">
                  <c:v>0.6283185</c:v>
                </c:pt>
                <c:pt idx="7">
                  <c:v>0.73303825</c:v>
                </c:pt>
                <c:pt idx="8">
                  <c:v>0.837758</c:v>
                </c:pt>
                <c:pt idx="9">
                  <c:v>0.94247775</c:v>
                </c:pt>
                <c:pt idx="10">
                  <c:v>1.0471975</c:v>
                </c:pt>
              </c:numCache>
            </c:numRef>
          </c:xVal>
          <c:yVal>
            <c:numRef>
              <c:f>Sayfa1!$I$2:$I$12</c:f>
              <c:numCache>
                <c:formatCode>General</c:formatCode>
                <c:ptCount val="11"/>
                <c:pt idx="0">
                  <c:v>-1.2159238714586795E-2</c:v>
                </c:pt>
                <c:pt idx="1">
                  <c:v>4.814322274224514E-3</c:v>
                </c:pt>
                <c:pt idx="2">
                  <c:v>1.1901500266736642E-2</c:v>
                </c:pt>
                <c:pt idx="3">
                  <c:v>1.1516732290919096E-2</c:v>
                </c:pt>
                <c:pt idx="4">
                  <c:v>6.5640851013333279E-3</c:v>
                </c:pt>
                <c:pt idx="5">
                  <c:v>4.6962762145774661E-7</c:v>
                </c:pt>
                <c:pt idx="6">
                  <c:v>-5.5414290910558162E-3</c:v>
                </c:pt>
                <c:pt idx="7">
                  <c:v>-8.0691325657666901E-3</c:v>
                </c:pt>
                <c:pt idx="8">
                  <c:v>-6.5946357006620993E-3</c:v>
                </c:pt>
                <c:pt idx="9">
                  <c:v>-1.7943388808330241E-3</c:v>
                </c:pt>
                <c:pt idx="10">
                  <c:v>2.3987752693339637E-3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38368"/>
        <c:axId val="13919328"/>
      </c:scatterChart>
      <c:valAx>
        <c:axId val="13938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>
                    <a:sym typeface="Symbol" panose="05050102010706020507" pitchFamily="18" charset="2"/>
                  </a:rPr>
                  <a:t>12</a:t>
                </a:r>
                <a:r>
                  <a:rPr lang="tr-TR" baseline="0">
                    <a:sym typeface="Symbol" panose="05050102010706020507" pitchFamily="18" charset="2"/>
                  </a:rPr>
                  <a:t> (rad)</a:t>
                </a:r>
                <a:endParaRPr lang="tr-T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919328"/>
        <c:crosses val="autoZero"/>
        <c:crossBetween val="midCat"/>
      </c:valAx>
      <c:valAx>
        <c:axId val="1391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Ha</a:t>
                </a:r>
                <a:r>
                  <a:rPr lang="tr-TR"/>
                  <a:t>ta (rad)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9383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06724B0-1E5B-47B0-9937-D1D250259C8C}" type="datetimeFigureOut">
              <a:rPr lang="en-US" smtClean="0"/>
              <a:t>12/27/2018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67AA65F-ED05-45E5-8B31-51F7C2A45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88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16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3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4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6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88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74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35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8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7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AEB5CFE-1C4C-4892-BE83-2E1E8E43D182}" type="datetimeFigureOut">
              <a:rPr lang="en-US" smtClean="0"/>
              <a:t>12/27/2018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52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AEB5CFE-1C4C-4892-BE83-2E1E8E43D182}" type="datetimeFigureOut">
              <a:rPr lang="en-US" smtClean="0"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70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_al__ma_Sayfas_2.xlsx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package" Target="../embeddings/Microsoft_Excel__al__ma_Sayfas_1.xlsx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Mekanizma Tekniği</a:t>
            </a:r>
            <a:b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tr-TR" sz="4000" dirty="0"/>
              <a:t>Dört Uzuvlu Düzlemsel Mekanizmalar</a:t>
            </a:r>
            <a:endParaRPr lang="tr-T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b="1" dirty="0" smtClean="0">
                <a:solidFill>
                  <a:srgbClr val="002060"/>
                </a:solidFill>
                <a:latin typeface="+mn-lt"/>
              </a:rPr>
              <a:t>DR. </a:t>
            </a:r>
            <a:r>
              <a:rPr lang="tr-TR" b="1" dirty="0" err="1" smtClean="0">
                <a:solidFill>
                  <a:srgbClr val="002060"/>
                </a:solidFill>
                <a:latin typeface="+mn-lt"/>
              </a:rPr>
              <a:t>öğr</a:t>
            </a:r>
            <a:r>
              <a:rPr lang="tr-TR" b="1" dirty="0" smtClean="0">
                <a:solidFill>
                  <a:srgbClr val="002060"/>
                </a:solidFill>
                <a:latin typeface="+mn-lt"/>
              </a:rPr>
              <a:t>. </a:t>
            </a:r>
            <a:r>
              <a:rPr lang="tr-TR" b="1" dirty="0" err="1" smtClean="0">
                <a:solidFill>
                  <a:srgbClr val="002060"/>
                </a:solidFill>
                <a:latin typeface="+mn-lt"/>
              </a:rPr>
              <a:t>Üyesİ</a:t>
            </a:r>
            <a:r>
              <a:rPr lang="tr-TR" b="1" dirty="0" smtClean="0">
                <a:solidFill>
                  <a:srgbClr val="002060"/>
                </a:solidFill>
                <a:latin typeface="+mn-lt"/>
              </a:rPr>
              <a:t> Nurdan </a:t>
            </a:r>
            <a:r>
              <a:rPr lang="tr-TR" b="1" dirty="0" err="1" smtClean="0">
                <a:solidFill>
                  <a:srgbClr val="002060"/>
                </a:solidFill>
                <a:latin typeface="+mn-lt"/>
              </a:rPr>
              <a:t>Bİlgİn</a:t>
            </a:r>
            <a:endParaRPr lang="tr-TR" b="1" dirty="0" smtClean="0">
              <a:solidFill>
                <a:srgbClr val="002060"/>
              </a:solidFill>
              <a:latin typeface="+mn-lt"/>
            </a:endParaRPr>
          </a:p>
          <a:p>
            <a:endParaRPr lang="tr-TR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tr-TR" sz="1400" b="1" dirty="0" smtClean="0">
                <a:solidFill>
                  <a:srgbClr val="002060"/>
                </a:solidFill>
                <a:latin typeface="+mn-lt"/>
              </a:rPr>
              <a:t>Kaynaklar: 1.</a:t>
            </a:r>
            <a:r>
              <a:rPr lang="tr-TR" sz="1400" dirty="0" smtClean="0"/>
              <a:t>Mekanizma </a:t>
            </a:r>
            <a:r>
              <a:rPr lang="tr-TR" sz="1400" dirty="0"/>
              <a:t>Tekniği, Prof. Dr. </a:t>
            </a:r>
            <a:r>
              <a:rPr lang="tr-TR" sz="1400" dirty="0" err="1"/>
              <a:t>Eres</a:t>
            </a:r>
            <a:r>
              <a:rPr lang="tr-TR" sz="1400" dirty="0"/>
              <a:t> </a:t>
            </a:r>
            <a:r>
              <a:rPr lang="tr-TR" sz="1400" dirty="0" smtClean="0"/>
              <a:t>Söylemez </a:t>
            </a:r>
            <a:r>
              <a:rPr lang="tr-TR" sz="1400" b="1" dirty="0" smtClean="0">
                <a:solidFill>
                  <a:srgbClr val="002060"/>
                </a:solidFill>
              </a:rPr>
              <a:t>2.</a:t>
            </a:r>
            <a:r>
              <a:rPr lang="tr-TR" sz="1400" dirty="0" smtClean="0"/>
              <a:t>Makina Teorisi, </a:t>
            </a:r>
            <a:r>
              <a:rPr lang="tr-TR" sz="1400" dirty="0"/>
              <a:t>Prof. Dr. </a:t>
            </a:r>
            <a:r>
              <a:rPr lang="tr-TR" sz="1400" dirty="0" smtClean="0"/>
              <a:t>Özgür Turhan</a:t>
            </a:r>
            <a:endParaRPr lang="tr-TR" sz="14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16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Yay 52"/>
          <p:cNvSpPr/>
          <p:nvPr/>
        </p:nvSpPr>
        <p:spPr>
          <a:xfrm rot="-3600000">
            <a:off x="6498067" y="4070170"/>
            <a:ext cx="1800000" cy="1800000"/>
          </a:xfrm>
          <a:prstGeom prst="arc">
            <a:avLst/>
          </a:prstGeom>
          <a:solidFill>
            <a:schemeClr val="bg2"/>
          </a:solidFill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Yay 48"/>
          <p:cNvSpPr/>
          <p:nvPr/>
        </p:nvSpPr>
        <p:spPr>
          <a:xfrm>
            <a:off x="6445940" y="3159721"/>
            <a:ext cx="4225922" cy="3669961"/>
          </a:xfrm>
          <a:prstGeom prst="arc">
            <a:avLst>
              <a:gd name="adj1" fmla="val 18060178"/>
              <a:gd name="adj2" fmla="val 0"/>
            </a:avLst>
          </a:prstGeom>
          <a:solidFill>
            <a:schemeClr val="bg2"/>
          </a:solidFill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Ödev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Bulunan mekanizmanın kinematik çözümlemesi yapılırsa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dirty="0" smtClean="0"/>
                  <a:t>’ye bağlı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tr-TR" dirty="0" smtClean="0"/>
                  <a:t> değerleri bulunabilir. Gerçekten bulunan değerlerin istenen fonksiyonu gerçekleştirip gerçekleşmediği 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lang="tr-TR" dirty="0" smtClean="0"/>
                  <a:t> bir kez de fonksiyonda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d>
                    <m:r>
                      <a:rPr lang="tr-TR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b="0" i="0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tr-TR" dirty="0" smtClean="0"/>
                  <a:t>’den bulunabilir.</a:t>
                </a:r>
              </a:p>
              <a:p>
                <a:r>
                  <a:rPr lang="tr-TR" dirty="0" smtClean="0"/>
                  <a:t>Bu sağlamayı yapınız. Bir sonraki sayfadaki grafiklere benzer grafik elde etmeniz gerekir. 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235" t="-1667" r="-25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Düz Bağlayıcı 23"/>
          <p:cNvCxnSpPr>
            <a:endCxn id="29" idx="6"/>
          </p:cNvCxnSpPr>
          <p:nvPr/>
        </p:nvCxnSpPr>
        <p:spPr>
          <a:xfrm flipH="1" flipV="1">
            <a:off x="7491528" y="4941780"/>
            <a:ext cx="1856020" cy="9393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6880345" y="5440475"/>
            <a:ext cx="878305" cy="288758"/>
          </a:xfrm>
          <a:prstGeom prst="rect">
            <a:avLst/>
          </a:prstGeom>
          <a:pattFill prst="wdUpDiag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Dikdörtgen 25"/>
          <p:cNvSpPr/>
          <p:nvPr/>
        </p:nvSpPr>
        <p:spPr>
          <a:xfrm>
            <a:off x="8182198" y="5468530"/>
            <a:ext cx="878305" cy="288758"/>
          </a:xfrm>
          <a:prstGeom prst="rect">
            <a:avLst/>
          </a:prstGeom>
          <a:pattFill prst="wdUpDiag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7" name="Düz Bağlayıcı 26"/>
          <p:cNvCxnSpPr/>
          <p:nvPr/>
        </p:nvCxnSpPr>
        <p:spPr>
          <a:xfrm>
            <a:off x="6880345" y="5452507"/>
            <a:ext cx="87830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Bağlayıcı 27"/>
          <p:cNvCxnSpPr/>
          <p:nvPr/>
        </p:nvCxnSpPr>
        <p:spPr>
          <a:xfrm>
            <a:off x="8182198" y="5480562"/>
            <a:ext cx="87830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311528" y="485178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Oval 29"/>
          <p:cNvSpPr/>
          <p:nvPr/>
        </p:nvSpPr>
        <p:spPr>
          <a:xfrm>
            <a:off x="6826616" y="4532818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Oval 30"/>
          <p:cNvSpPr/>
          <p:nvPr/>
        </p:nvSpPr>
        <p:spPr>
          <a:xfrm>
            <a:off x="8482545" y="4879835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Oval 31"/>
          <p:cNvSpPr/>
          <p:nvPr/>
        </p:nvSpPr>
        <p:spPr>
          <a:xfrm>
            <a:off x="10600410" y="1794729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3" name="Düz Bağlayıcı 32"/>
          <p:cNvCxnSpPr>
            <a:endCxn id="29" idx="4"/>
          </p:cNvCxnSpPr>
          <p:nvPr/>
        </p:nvCxnSpPr>
        <p:spPr>
          <a:xfrm flipV="1">
            <a:off x="7194149" y="5031780"/>
            <a:ext cx="207379" cy="4086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Düz Bağlayıcı 33"/>
          <p:cNvCxnSpPr>
            <a:stCxn id="29" idx="4"/>
          </p:cNvCxnSpPr>
          <p:nvPr/>
        </p:nvCxnSpPr>
        <p:spPr>
          <a:xfrm>
            <a:off x="7401528" y="5031780"/>
            <a:ext cx="201695" cy="4327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Düz Bağlayıcı 34"/>
          <p:cNvCxnSpPr>
            <a:stCxn id="31" idx="4"/>
          </p:cNvCxnSpPr>
          <p:nvPr/>
        </p:nvCxnSpPr>
        <p:spPr>
          <a:xfrm flipH="1">
            <a:off x="8392545" y="5059835"/>
            <a:ext cx="180000" cy="420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Düz Bağlayıcı 35"/>
          <p:cNvCxnSpPr/>
          <p:nvPr/>
        </p:nvCxnSpPr>
        <p:spPr>
          <a:xfrm>
            <a:off x="8572545" y="5053819"/>
            <a:ext cx="186726" cy="4387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Düz Bağlayıcı 37"/>
          <p:cNvCxnSpPr>
            <a:stCxn id="30" idx="6"/>
            <a:endCxn id="32" idx="3"/>
          </p:cNvCxnSpPr>
          <p:nvPr/>
        </p:nvCxnSpPr>
        <p:spPr>
          <a:xfrm flipV="1">
            <a:off x="7006616" y="1948369"/>
            <a:ext cx="3620154" cy="26744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Metin kutusu 7"/>
              <p:cNvSpPr txBox="1"/>
              <p:nvPr/>
            </p:nvSpPr>
            <p:spPr>
              <a:xfrm>
                <a:off x="8106723" y="4907448"/>
                <a:ext cx="4070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8" name="Metin kutusu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723" y="4907448"/>
                <a:ext cx="407099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7910" r="-5970" b="-131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/>
              <p:cNvSpPr txBox="1"/>
              <p:nvPr/>
            </p:nvSpPr>
            <p:spPr>
              <a:xfrm>
                <a:off x="7451075" y="4898758"/>
                <a:ext cx="4070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9" name="Metin kutus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075" y="4898758"/>
                <a:ext cx="40709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6418" r="-4478" b="-1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etin kutusu 9"/>
              <p:cNvSpPr txBox="1"/>
              <p:nvPr/>
            </p:nvSpPr>
            <p:spPr>
              <a:xfrm>
                <a:off x="6534226" y="4340865"/>
                <a:ext cx="2791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0" name="Metin kutusu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226" y="4340865"/>
                <a:ext cx="279179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6087" r="-21739" b="-65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Metin kutusu 10"/>
              <p:cNvSpPr txBox="1"/>
              <p:nvPr/>
            </p:nvSpPr>
            <p:spPr>
              <a:xfrm>
                <a:off x="10780410" y="1805835"/>
                <a:ext cx="2675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1" name="Metin kutusu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0410" y="1805835"/>
                <a:ext cx="26750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5000" r="-27273" b="-65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Metin kutusu 11"/>
              <p:cNvSpPr txBox="1"/>
              <p:nvPr/>
            </p:nvSpPr>
            <p:spPr>
              <a:xfrm>
                <a:off x="8048000" y="4540043"/>
                <a:ext cx="3164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2" name="Metin kutusu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000" y="4540043"/>
                <a:ext cx="316497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1538" r="-9615" b="-1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Metin kutusu 12"/>
              <p:cNvSpPr txBox="1"/>
              <p:nvPr/>
            </p:nvSpPr>
            <p:spPr>
              <a:xfrm>
                <a:off x="6919148" y="4729824"/>
                <a:ext cx="3104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3" name="Metin kutusu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148" y="4729824"/>
                <a:ext cx="310470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1765" r="-9804" b="-1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Metin kutusu 13"/>
              <p:cNvSpPr txBox="1"/>
              <p:nvPr/>
            </p:nvSpPr>
            <p:spPr>
              <a:xfrm>
                <a:off x="8038699" y="3283638"/>
                <a:ext cx="3236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4" name="Metin kutusu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699" y="3283638"/>
                <a:ext cx="323614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3208" r="-9434" b="-1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Metin kutusu 14"/>
              <p:cNvSpPr txBox="1"/>
              <p:nvPr/>
            </p:nvSpPr>
            <p:spPr>
              <a:xfrm>
                <a:off x="9485309" y="3568104"/>
                <a:ext cx="3236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5" name="Metin kutusu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309" y="3568104"/>
                <a:ext cx="323614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3208" r="-9434" b="-131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7753276" y="5120759"/>
            <a:ext cx="495245" cy="469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1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849190" y="3171610"/>
            <a:ext cx="495245" cy="469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2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298862" y="3660054"/>
            <a:ext cx="495245" cy="469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3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04109" y="4735219"/>
            <a:ext cx="495245" cy="469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4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20" name="Yay 19"/>
          <p:cNvSpPr/>
          <p:nvPr/>
        </p:nvSpPr>
        <p:spPr>
          <a:xfrm>
            <a:off x="6934430" y="4734738"/>
            <a:ext cx="914400" cy="462868"/>
          </a:xfrm>
          <a:prstGeom prst="arc">
            <a:avLst>
              <a:gd name="adj1" fmla="val 13084702"/>
              <a:gd name="adj2" fmla="val 0"/>
            </a:avLst>
          </a:prstGeom>
          <a:ln w="28575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Yay 20"/>
          <p:cNvSpPr/>
          <p:nvPr/>
        </p:nvSpPr>
        <p:spPr>
          <a:xfrm>
            <a:off x="8318995" y="4559704"/>
            <a:ext cx="914400" cy="914400"/>
          </a:xfrm>
          <a:prstGeom prst="arc">
            <a:avLst>
              <a:gd name="adj1" fmla="val 16987876"/>
              <a:gd name="adj2" fmla="val 21257359"/>
            </a:avLst>
          </a:prstGeom>
          <a:ln w="28575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Metin kutusu 21"/>
              <p:cNvSpPr txBox="1"/>
              <p:nvPr/>
            </p:nvSpPr>
            <p:spPr>
              <a:xfrm>
                <a:off x="9121919" y="4460981"/>
                <a:ext cx="4965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22" name="Metin kutusu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1919" y="4460981"/>
                <a:ext cx="496546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3415" r="-3659" b="-1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Metin kutusu 22"/>
              <p:cNvSpPr txBox="1"/>
              <p:nvPr/>
            </p:nvSpPr>
            <p:spPr>
              <a:xfrm>
                <a:off x="7437379" y="4385833"/>
                <a:ext cx="4965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23" name="Metin kutusu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379" y="4385833"/>
                <a:ext cx="496546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3580" r="-4938" b="-131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Düz Bağlayıcı 42"/>
          <p:cNvCxnSpPr/>
          <p:nvPr/>
        </p:nvCxnSpPr>
        <p:spPr>
          <a:xfrm rot="2040000" flipH="1">
            <a:off x="9647116" y="1638406"/>
            <a:ext cx="0" cy="36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Düz Bağlayıcı 46"/>
          <p:cNvCxnSpPr/>
          <p:nvPr/>
        </p:nvCxnSpPr>
        <p:spPr>
          <a:xfrm rot="-3720000" flipH="1">
            <a:off x="7160693" y="4562735"/>
            <a:ext cx="0" cy="42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003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Ödev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13452583"/>
              </p:ext>
            </p:extLst>
          </p:nvPr>
        </p:nvGraphicFramePr>
        <p:xfrm>
          <a:off x="1096963" y="1846263"/>
          <a:ext cx="4938712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İçerik Yer Tutucusu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0307191"/>
              </p:ext>
            </p:extLst>
          </p:nvPr>
        </p:nvGraphicFramePr>
        <p:xfrm>
          <a:off x="6218238" y="1846263"/>
          <a:ext cx="4937125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6317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1"/>
                </a:solidFill>
              </a:rPr>
              <a:t>En Küçük Kareler (EKK) Yöntemi 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Bu bölümde,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dirty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ile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b="0" i="0" dirty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dirty="0"/>
                  <a:t>’</a:t>
                </a:r>
                <a:r>
                  <a:rPr lang="tr-TR" dirty="0" err="1"/>
                  <a:t>nin</a:t>
                </a:r>
                <a:r>
                  <a:rPr lang="tr-TR" dirty="0"/>
                  <a:t> veri alınıp 3 </a:t>
                </a:r>
                <a14:m>
                  <m:oMath xmlns:m="http://schemas.openxmlformats.org/officeDocument/2006/math">
                    <m:r>
                      <a:rPr lang="tr-TR" dirty="0">
                        <a:latin typeface="Cambria Math" panose="02040503050406030204" pitchFamily="18" charset="0"/>
                      </a:rPr>
                      <m:t>𝐾𝑖</m:t>
                    </m:r>
                  </m:oMath>
                </a14:m>
                <a:r>
                  <a:rPr lang="tr-TR" dirty="0"/>
                  <a:t> bilinmeyeniyle hesap yapılacak bir fonksiyon üretme probleminde, denetim noktası sayısının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r>
                  <a:rPr lang="tr-TR" dirty="0"/>
                  <a:t> olarak alınması yoluyla yapısal hatanın minimize edilmesi problemi ele </a:t>
                </a:r>
                <a:r>
                  <a:rPr lang="tr-TR" dirty="0" smtClean="0"/>
                  <a:t>alınacak</a:t>
                </a:r>
                <a:endParaRPr lang="tr-TR" dirty="0"/>
              </a:p>
              <a:p>
                <a:r>
                  <a:rPr lang="tr-TR" dirty="0"/>
                  <a:t>Problem, 3 </a:t>
                </a:r>
                <a14:m>
                  <m:oMath xmlns:m="http://schemas.openxmlformats.org/officeDocument/2006/math">
                    <m:r>
                      <a:rPr lang="tr-TR" dirty="0">
                        <a:latin typeface="Cambria Math" panose="02040503050406030204" pitchFamily="18" charset="0"/>
                      </a:rPr>
                      <m:t>𝐾𝑖</m:t>
                    </m:r>
                  </m:oMath>
                </a14:m>
                <a:r>
                  <a:rPr lang="tr-TR" dirty="0"/>
                  <a:t> bilinmeyeniyle </a:t>
                </a:r>
                <a:r>
                  <a:rPr lang="tr-TR" dirty="0" err="1"/>
                  <a:t>Freudenstein</a:t>
                </a:r>
                <a:r>
                  <a:rPr lang="tr-TR" dirty="0"/>
                  <a:t> </a:t>
                </a:r>
                <a:r>
                  <a:rPr lang="tr-TR" dirty="0" smtClean="0"/>
                  <a:t>denkleminin </a:t>
                </a:r>
                <a:r>
                  <a:rPr lang="tr-TR" dirty="0"/>
                  <a:t>n </a:t>
                </a:r>
                <a:r>
                  <a:rPr lang="tr-TR" dirty="0" smtClean="0"/>
                  <a:t>kere yazılması problemi </a:t>
                </a:r>
                <a:r>
                  <a:rPr lang="tr-TR" dirty="0"/>
                  <a:t>olarak düşünülebilir. Bu problem, matris/vektör </a:t>
                </a:r>
                <a:r>
                  <a:rPr lang="tr-TR" dirty="0" err="1"/>
                  <a:t>gösterilimiyle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235" t="-1667" r="-160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tr-TR" sz="1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14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tr-TR" sz="1600" b="0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tr-TR" sz="16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tr-T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14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tr-T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tr-T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14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sz="1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sz="1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tr-T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tr-T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sz="1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tr-TR" sz="16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tr-TR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tr-TR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tr-T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14</m:t>
                                              </m:r>
                                            </m:sub>
                                          </m:sSub>
                                          <m:r>
                                            <a:rPr lang="tr-T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14</m:t>
                                              </m:r>
                                            </m:sub>
                                          </m:sSub>
                                          <m:r>
                                            <a:rPr lang="tr-T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tr-T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14</m:t>
                                              </m:r>
                                            </m:sub>
                                          </m:sSub>
                                          <m:r>
                                            <a:rPr lang="tr-T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endParaRPr lang="tr-TR" sz="1600" b="0" dirty="0" smtClean="0"/>
              </a:p>
              <a:p>
                <a14:m>
                  <m:oMath xmlns:m="http://schemas.openxmlformats.org/officeDocument/2006/math">
                    <m:r>
                      <a:rPr lang="tr-TR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tr-TR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14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14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14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tr-TR" sz="16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tr-TR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tr-T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tr-TR" sz="16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tr-TR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tr-T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14</m:t>
                                              </m:r>
                                            </m:sub>
                                          </m:sSub>
                                          <m: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14</m:t>
                                              </m:r>
                                            </m:sub>
                                          </m:sSub>
                                          <m: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14</m:t>
                                              </m:r>
                                            </m:sub>
                                          </m:sSub>
                                          <m: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endParaRPr lang="tr-TR" sz="1600" dirty="0" smtClean="0"/>
              </a:p>
              <a:p>
                <a14:m>
                  <m:oMath xmlns:m="http://schemas.openxmlformats.org/officeDocument/2006/math">
                    <m:r>
                      <a:rPr lang="tr-TR" sz="1600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tr-T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tr-TR" sz="1600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246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302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1"/>
                </a:solidFill>
              </a:rPr>
              <a:t>En Küçük Kareler (EKK) Yöntemi 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gibi az sayıda bilinmeyen ile çok sayıda denklemin sağlanması gereken durumlarda, Gauss tarafından geliştirilen EKK yöntemine başvurulabilir. EKK yöntemi matematiksel olarak yalın fakat oldukça etkili bir eğri uydurma yöntemidir.</a:t>
                </a:r>
              </a:p>
              <a:p>
                <a:r>
                  <a:rPr lang="tr-TR" dirty="0" smtClean="0"/>
                  <a:t>Yöntem şöyle çalışır;</a:t>
                </a:r>
              </a:p>
              <a:p>
                <a:r>
                  <a:rPr lang="tr-TR" dirty="0" smtClean="0"/>
                  <a:t>Her denklemi doğru şekilde sağlayacak bir x değerinin olma olasılığı çok çok düşük olduğundan, bu denklem sistemlerini en az hata ile çözmek isteriz. Bu durumda hata </a:t>
                </a:r>
                <a:r>
                  <a:rPr lang="tr-TR" dirty="0" err="1" smtClean="0"/>
                  <a:t>fonsiyonuna</a:t>
                </a:r>
                <a:r>
                  <a:rPr lang="tr-TR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deriz.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963" r="-86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tr-TR" sz="1900" dirty="0" smtClean="0"/>
                  <a:t>Bu denklemi minimize etmek üzere, karesini alalım.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19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9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19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tr-TR" sz="19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19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sz="1900" i="1" dirty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tr-TR" sz="19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tr-TR" sz="19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tr-TR" sz="19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1900" i="1" dirty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tr-TR" sz="19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1900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p>
                        <m:r>
                          <a:rPr lang="tr-TR" sz="19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1900" i="1" dirty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tr-TR" sz="19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tr-TR" sz="19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tr-TR" sz="19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1900" i="1" dirty="0" err="1">
                                    <a:latin typeface="Cambria Math" panose="02040503050406030204" pitchFamily="18" charset="0"/>
                                  </a:rPr>
                                  <m:t>𝐴𝑥</m:t>
                                </m:r>
                                <m:r>
                                  <a:rPr lang="tr-TR" sz="1900" i="1" dirty="0">
                                    <a:latin typeface="Cambria Math" panose="02040503050406030204" pitchFamily="18" charset="0"/>
                                  </a:rPr>
                                  <m:t> − </m:t>
                                </m:r>
                                <m:r>
                                  <a:rPr lang="tr-TR" sz="1900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tr-TR" sz="19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1900" i="1" dirty="0">
                        <a:latin typeface="Cambria Math" panose="02040503050406030204" pitchFamily="18" charset="0"/>
                      </a:rPr>
                      <m:t>→ </m:t>
                    </m:r>
                    <m:r>
                      <m:rPr>
                        <m:sty m:val="p"/>
                      </m:rPr>
                      <a:rPr lang="tr-TR" sz="1900" i="1" dirty="0" err="1">
                        <a:latin typeface="Cambria Math" panose="02040503050406030204" pitchFamily="18" charset="0"/>
                      </a:rPr>
                      <m:t>min</m:t>
                    </m:r>
                  </m:oMath>
                </a14:m>
                <a:endParaRPr lang="tr-TR" sz="1900" dirty="0" smtClean="0"/>
              </a:p>
              <a:p>
                <a:r>
                  <a:rPr lang="tr-TR" sz="1900" dirty="0" smtClean="0"/>
                  <a:t>Şimdi minimize etmek istediğimiz fonksiyon hazır olduğuna göre çözüme başlayabiliriz.</a:t>
                </a:r>
              </a:p>
              <a:p>
                <a:endParaRPr lang="tr-TR" sz="1900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1111" t="-1515" r="-271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06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1"/>
                </a:solidFill>
              </a:rPr>
              <a:t>En Küçük Kareler (EKK) Yöntemi 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 dirty="0">
                          <a:latin typeface="Cambria Math" panose="02040503050406030204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 dirty="0" err="1">
                                      <a:latin typeface="Cambria Math" panose="02040503050406030204" pitchFamily="18" charset="0"/>
                                    </a:rPr>
                                    <m:t>𝐴𝑥</m:t>
                                  </m:r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Denklemimiz </a:t>
                </a:r>
                <a:r>
                  <a:rPr lang="tr-TR" dirty="0" err="1" smtClean="0"/>
                  <a:t>skaler</a:t>
                </a:r>
                <a:r>
                  <a:rPr lang="tr-TR" dirty="0" smtClean="0"/>
                  <a:t> olsaydı direkt karesini alabilirdik ancak vektör işlemleri biraz daha farklıdır.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err="1" smtClean="0"/>
                  <a:t>Skaler</a:t>
                </a:r>
                <a:r>
                  <a:rPr lang="tr-TR" dirty="0" smtClean="0"/>
                  <a:t> fonksiyonda türevi </a:t>
                </a:r>
                <a:r>
                  <a:rPr lang="tr-TR" dirty="0" err="1" smtClean="0"/>
                  <a:t>vektörel</a:t>
                </a:r>
                <a:r>
                  <a:rPr lang="tr-TR" dirty="0" smtClean="0"/>
                  <a:t> ifadelerin </a:t>
                </a:r>
                <a:r>
                  <a:rPr lang="tr-TR" dirty="0" err="1" smtClean="0"/>
                  <a:t>gradyeni</a:t>
                </a:r>
                <a:r>
                  <a:rPr lang="tr-TR" dirty="0" smtClean="0"/>
                  <a:t> alınır.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𝑔𝑟𝑎𝑑</m:t>
                      </m:r>
                      <m:d>
                        <m:d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 dirty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 dirty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endParaRPr lang="tr-TR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30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 dirty="0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tr-TR" sz="1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sz="18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sz="1800" i="1" dirty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tr-TR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800" i="1" dirty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tr-TR" sz="1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sz="18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sz="1800" i="1" dirty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tr-TR" sz="1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1800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800" i="1" dirty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tr-TR" sz="1800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tr-TR" sz="18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tr-TR" sz="18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tr-TR" sz="1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sz="18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sz="1800" i="1" dirty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tr-TR" sz="1800" dirty="0" smtClean="0"/>
              </a:p>
              <a:p>
                <a:pPr marL="0" indent="0">
                  <a:buNone/>
                </a:pPr>
                <a:r>
                  <a:rPr lang="tr-TR" dirty="0" smtClean="0"/>
                  <a:t>Burada </a:t>
                </a:r>
                <a:r>
                  <a:rPr lang="tr-TR" dirty="0"/>
                  <a:t>ele </a:t>
                </a:r>
                <a:r>
                  <a:rPr lang="tr-TR" dirty="0" smtClean="0"/>
                  <a:t>alınan </a:t>
                </a:r>
                <a:r>
                  <a:rPr lang="tr-TR" dirty="0"/>
                  <a:t>optimizasyon problemi, hesap </a:t>
                </a:r>
                <a:r>
                  <a:rPr lang="tr-TR" dirty="0" smtClean="0"/>
                  <a:t>kolaylığı açısından basitleştirilmiş bir problemdir. </a:t>
                </a:r>
                <a:r>
                  <a:rPr lang="tr-TR" dirty="0"/>
                  <a:t>Daha gerçekçi bir problemin,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dirty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ile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dirty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dirty="0"/>
                  <a:t>’</a:t>
                </a:r>
                <a:r>
                  <a:rPr lang="tr-TR" dirty="0" err="1"/>
                  <a:t>nin</a:t>
                </a:r>
                <a:r>
                  <a:rPr lang="tr-TR" dirty="0"/>
                  <a:t>  de optimizasyona tabi parametreler olarak serbest bırakması </a:t>
                </a:r>
                <a:r>
                  <a:rPr lang="tr-TR" dirty="0" smtClean="0"/>
                  <a:t>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 smtClean="0"/>
                  <a:t>Yerine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tr-TR" dirty="0" smtClean="0"/>
                  <a:t>ile bağlantılı ancak eşit olmayan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tr-TR" dirty="0" smtClean="0"/>
                  <a:t>hata fonksiyonunun minimize edilmesi gerekirdi. </a:t>
                </a:r>
                <a:endParaRPr lang="tr-TR" sz="1800" dirty="0"/>
              </a:p>
              <a:p>
                <a:pPr marL="0" indent="0">
                  <a:buNone/>
                </a:pPr>
                <a:endParaRPr lang="tr-TR" sz="1900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3086" r="-41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665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b="1" dirty="0"/>
                  <a:t>Problem: </a:t>
                </a:r>
                <a:r>
                  <a:rPr lang="tr-TR" dirty="0"/>
                  <a:t>Giriş kolunun boyu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tr-TR" dirty="0"/>
                  <a:t> mm olarak verilen dört çubuk mekanizmasını</a:t>
                </a:r>
              </a:p>
              <a:p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𝑏𝑎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ş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=0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𝑟𝑎𝑑</m:t>
                    </m:r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𝑠𝑜𝑛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𝑟𝑎𝑑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açısal</a:t>
                </a:r>
                <a:r>
                  <a:rPr lang="tr-TR" dirty="0"/>
                  <a:t> aralığında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fonksiyonunu </a:t>
                </a:r>
                <a:r>
                  <a:rPr lang="tr-TR" dirty="0" err="1"/>
                  <a:t>verieln</a:t>
                </a:r>
                <a:r>
                  <a:rPr lang="tr-TR" dirty="0"/>
                  <a:t> aralıkta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𝑏𝑎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ş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𝑠𝑜𝑛</m:t>
                        </m:r>
                      </m:sub>
                    </m:sSub>
                  </m:oMath>
                </a14:m>
                <a:r>
                  <a:rPr lang="tr-TR" dirty="0"/>
                  <a:t> sağlamak üzere , </a:t>
                </a:r>
                <a:r>
                  <a:rPr lang="tr-TR" dirty="0" smtClean="0"/>
                  <a:t>EKK yöntemini kullanarak</a:t>
                </a:r>
                <a:r>
                  <a:rPr lang="tr-TR" dirty="0"/>
                  <a:t>, boyutlandırınız. </a:t>
                </a:r>
                <a:r>
                  <a:rPr lang="tr-TR" dirty="0" smtClean="0"/>
                  <a:t>(n=5’den başlayın ve </a:t>
                </a:r>
                <a:r>
                  <a:rPr lang="tr-TR" dirty="0" err="1" smtClean="0"/>
                  <a:t>n’i</a:t>
                </a:r>
                <a:r>
                  <a:rPr lang="tr-TR" dirty="0" smtClean="0"/>
                  <a:t> veya azaltmanın veya artırmanın problemin çözümü üzerindeki etkisini tartışınız.)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7758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tr-TR" b="1" dirty="0" smtClean="0"/>
                  <a:t>Çözüm adımları: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tr-TR" dirty="0"/>
                  <a:t>1. Verilen </a:t>
                </a:r>
                <a:r>
                  <a:rPr lang="tr-TR" dirty="0" smtClean="0"/>
                  <a:t>aralığı beş eşit aralığa bölecek noktaları </a:t>
                </a:r>
                <a:r>
                  <a:rPr lang="tr-TR" dirty="0"/>
                  <a:t>belirleyelim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=1,2,3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,4,5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tr-TR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tr-TR" dirty="0"/>
                  <a:t>2. Bu noktalarda fonksiyon değerinden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tr-TR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tr-TR">
                        <a:latin typeface="Cambria Math" panose="02040503050406030204" pitchFamily="18" charset="0"/>
                      </a:rPr>
                      <m:t>=1,2,3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,4,5</m:t>
                    </m:r>
                  </m:oMath>
                </a14:m>
                <a:r>
                  <a:rPr lang="tr-TR" dirty="0"/>
                  <a:t> değerlerini bulalım.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tr-TR" dirty="0"/>
                  <a:t>3. Bulduğumuz değerleri </a:t>
                </a:r>
                <a:r>
                  <a:rPr lang="en-US" b="1" dirty="0" err="1"/>
                  <a:t>Freudenstein</a:t>
                </a:r>
                <a:r>
                  <a:rPr lang="en-US" b="1" dirty="0"/>
                  <a:t> </a:t>
                </a:r>
                <a:r>
                  <a:rPr lang="en-US" b="1" dirty="0" err="1"/>
                  <a:t>denklemi</a:t>
                </a:r>
                <a:r>
                  <a:rPr lang="tr-TR" b="1" dirty="0" err="1"/>
                  <a:t>nde</a:t>
                </a:r>
                <a:r>
                  <a:rPr lang="tr-TR" b="1" dirty="0"/>
                  <a:t> </a:t>
                </a:r>
                <a:r>
                  <a:rPr lang="tr-TR" dirty="0"/>
                  <a:t>yerine yazıp, elde edilen </a:t>
                </a:r>
                <a:r>
                  <a:rPr lang="tr-TR" dirty="0" smtClean="0"/>
                  <a:t>5 </a:t>
                </a:r>
                <a:r>
                  <a:rPr lang="tr-TR" dirty="0"/>
                  <a:t>denklemden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tr-TR" dirty="0"/>
                  <a:t>’</a:t>
                </a:r>
                <a:r>
                  <a:rPr lang="tr-TR" dirty="0" err="1"/>
                  <a:t>ları</a:t>
                </a:r>
                <a:r>
                  <a:rPr lang="tr-TR" dirty="0"/>
                  <a:t> </a:t>
                </a:r>
                <a:r>
                  <a:rPr lang="tr-TR" dirty="0" smtClean="0"/>
                  <a:t>EKK ile çözelim.</a:t>
                </a:r>
              </a:p>
              <a:p>
                <a:pPr lvl="1"/>
                <a:r>
                  <a:rPr lang="tr-TR" dirty="0" smtClean="0"/>
                  <a:t>A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14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14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14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tr-TR" i="1" dirty="0" smtClean="0">
                    <a:latin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14</m:t>
                                              </m:r>
                                            </m:sub>
                                          </m:s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14</m:t>
                                              </m:r>
                                            </m:sub>
                                          </m:s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14</m:t>
                                              </m:r>
                                            </m:sub>
                                          </m:s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endParaRPr lang="tr-TR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tr-TR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tr-TR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tr-TR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tr-TR" dirty="0" smtClean="0"/>
                  <a:t>4</a:t>
                </a:r>
                <a:r>
                  <a:rPr lang="tr-TR" dirty="0"/>
                  <a:t>. Bulduğumuz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tr-TR" dirty="0" err="1"/>
                  <a:t>’ları</a:t>
                </a:r>
                <a:r>
                  <a:rPr lang="tr-TR" dirty="0"/>
                  <a:t> kullanarak boyutları bulalım.</a:t>
                </a:r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9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657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Nesne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614091"/>
              </p:ext>
            </p:extLst>
          </p:nvPr>
        </p:nvGraphicFramePr>
        <p:xfrm>
          <a:off x="968699" y="314519"/>
          <a:ext cx="9791700" cy="520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Çalışma Sayfası" r:id="rId4" imgW="9791556" imgH="5200693" progId="Excel.Sheet.12">
                  <p:embed/>
                </p:oleObj>
              </mc:Choice>
              <mc:Fallback>
                <p:oleObj name="Çalışma Sayfası" r:id="rId4" imgW="9791556" imgH="52006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8699" y="314519"/>
                        <a:ext cx="9791700" cy="520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2710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devam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/>
              <a:t>Yukarıdaki hesap farklı n değerleri ile yinelenerek, elde edilen her mekanizma için en yüksek yapısal hata yüzdesi belirlenirse, </a:t>
            </a:r>
            <a:r>
              <a:rPr lang="tr-TR" dirty="0" smtClean="0"/>
              <a:t>şekilde </a:t>
            </a:r>
            <a:r>
              <a:rPr lang="tr-TR" dirty="0"/>
              <a:t>gösterilen sonuçlar elde edilir. </a:t>
            </a:r>
            <a:endParaRPr lang="tr-TR" dirty="0" smtClean="0"/>
          </a:p>
          <a:p>
            <a:r>
              <a:rPr lang="tr-TR" dirty="0" smtClean="0"/>
              <a:t>Karşılaştırma </a:t>
            </a:r>
            <a:r>
              <a:rPr lang="tr-TR" dirty="0"/>
              <a:t>için 3 </a:t>
            </a:r>
            <a:r>
              <a:rPr lang="tr-TR" dirty="0" err="1"/>
              <a:t>Çebişev</a:t>
            </a:r>
            <a:r>
              <a:rPr lang="tr-TR" dirty="0"/>
              <a:t> sağlama noktalı hesap sonuçlarının da verildiği bu şekilden, n=4, 5, 6 ve 7 için EKK yöntemiyle elde edilen sonucun 3 </a:t>
            </a:r>
            <a:r>
              <a:rPr lang="tr-TR" dirty="0" err="1"/>
              <a:t>Çebişev</a:t>
            </a:r>
            <a:r>
              <a:rPr lang="tr-TR" dirty="0"/>
              <a:t> sağlama noktalı hesaptan daha iyi, bunun dışındaki n değerlerinde ise daha kötü olduğu; en iyi sonucun n=5 ile elde edildiği, bundan büyük n değerlerinde n arttıkça sonucun kötüleştiği görülmektedir.</a:t>
            </a:r>
          </a:p>
          <a:p>
            <a:r>
              <a:rPr lang="tr-TR" dirty="0" smtClean="0"/>
              <a:t>Başka </a:t>
            </a:r>
            <a:r>
              <a:rPr lang="tr-TR" dirty="0"/>
              <a:t>problemlerde de benzer eğilimler gözlenir.</a:t>
            </a:r>
          </a:p>
          <a:p>
            <a:r>
              <a:rPr lang="tr-TR" dirty="0"/>
              <a:t>Sonucun n’ye göre istikrarsız değişmesi, e’nin değil h’nin minimize edilmesinden kaynaklanmakta ve farklı n değerleriyle hesap yapılıp aralarından seçim yapılmasını zorunlu kılmaktadır. </a:t>
            </a:r>
          </a:p>
          <a:p>
            <a:r>
              <a:rPr lang="tr-TR" dirty="0"/>
              <a:t>Eğer bu yapılmayacaksa 3 </a:t>
            </a:r>
            <a:r>
              <a:rPr lang="tr-TR" dirty="0" err="1"/>
              <a:t>Çebişev</a:t>
            </a:r>
            <a:r>
              <a:rPr lang="tr-TR" dirty="0"/>
              <a:t> sağlama noktalı hesap yeğlenmelidir.</a:t>
            </a:r>
          </a:p>
          <a:p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0" y="2057414"/>
            <a:ext cx="394468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94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Mekanik Hesaplayıcı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400" dirty="0" smtClean="0"/>
              <a:t>Fonksiyon üretme özelliğine sahip oluşları, çok büyük duyarlılık gerektirmeyi durumlarda, mekanizmalardan mekanik hesaplayıcı olarak yararlanma olanağı yaratır ve kimi </a:t>
            </a:r>
            <a:r>
              <a:rPr lang="tr-TR" sz="2400" dirty="0"/>
              <a:t>makinalarda bundan yararlanılır.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tr-TR" dirty="0" smtClean="0"/>
                  <a:t>Bunun nasıl yapılacağını üç çubuk mekanizması özelinde görmek üzere, </a:t>
                </a:r>
              </a:p>
              <a:p>
                <a:r>
                  <a:rPr lang="tr-TR" dirty="0" smtClean="0"/>
                  <a:t>x </a:t>
                </a:r>
                <a:r>
                  <a:rPr lang="tr-TR" dirty="0"/>
                  <a:t>değişkeninin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tr-TR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 dirty="0" err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 dirty="0" err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tr-TR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tr-TR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tr-TR" i="1" dirty="0" err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/>
                  <a:t> aralığında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fonksiyonunu hesaplayacak ve </a:t>
                </a:r>
                <a:endParaRPr lang="tr-TR" dirty="0" smtClean="0"/>
              </a:p>
              <a:p>
                <a:r>
                  <a:rPr lang="tr-TR" dirty="0" smtClean="0"/>
                  <a:t>bunu </a:t>
                </a:r>
                <a:r>
                  <a:rPr lang="tr-TR" dirty="0"/>
                  <a:t>giriş uzvu konumu </a:t>
                </a: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tr-TR" i="1" dirty="0" err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 dirty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aralığında</a:t>
                </a:r>
                <a:r>
                  <a:rPr lang="tr-TR" dirty="0"/>
                  <a:t>, çıkış uzvununki </a:t>
                </a:r>
                <a:r>
                  <a:rPr lang="tr-TR" dirty="0" smtClean="0"/>
                  <a:t>ise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tr-TR" i="1" dirty="0" err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 dirty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aralığında </a:t>
                </a:r>
                <a:r>
                  <a:rPr lang="tr-TR" dirty="0"/>
                  <a:t>değişirken gerçekleştirecek bir üç çubuk mekanizmasının tasarlanması problemi ele alınsın.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1235" t="-2273" r="-39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12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Fonksiyon Üretme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Yapısal hatanın, sağlama </a:t>
            </a:r>
            <a:r>
              <a:rPr lang="tr-TR" dirty="0" smtClean="0"/>
              <a:t>noktaları </a:t>
            </a:r>
            <a:r>
              <a:rPr lang="tr-TR" dirty="0"/>
              <a:t>dışında alacağı en büyük değerin </a:t>
            </a:r>
            <a:r>
              <a:rPr lang="tr-TR" dirty="0" smtClean="0"/>
              <a:t>olabildiğince </a:t>
            </a:r>
            <a:r>
              <a:rPr lang="tr-TR" dirty="0"/>
              <a:t>küçük olması </a:t>
            </a:r>
            <a:r>
              <a:rPr lang="tr-TR" dirty="0" smtClean="0"/>
              <a:t>istenmektedir. </a:t>
            </a:r>
          </a:p>
          <a:p>
            <a:r>
              <a:rPr lang="tr-TR" dirty="0" smtClean="0"/>
              <a:t>Bu derste önce iki </a:t>
            </a:r>
            <a:r>
              <a:rPr lang="tr-TR" dirty="0"/>
              <a:t>farklı yol </a:t>
            </a:r>
            <a:r>
              <a:rPr lang="tr-TR" dirty="0" smtClean="0"/>
              <a:t>ile hatayı minimize etmenin yollarını tartışacağız.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err="1" smtClean="0">
                <a:solidFill>
                  <a:schemeClr val="accent1"/>
                </a:solidFill>
              </a:rPr>
              <a:t>Çebişev</a:t>
            </a:r>
            <a:r>
              <a:rPr lang="tr-TR" dirty="0" smtClean="0">
                <a:solidFill>
                  <a:schemeClr val="accent1"/>
                </a:solidFill>
              </a:rPr>
              <a:t> Sağlama Noktaları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>
                <a:solidFill>
                  <a:schemeClr val="accent1"/>
                </a:solidFill>
              </a:rPr>
              <a:t>En Küçük Kareler (EKK) Yöntemi </a:t>
            </a:r>
          </a:p>
          <a:p>
            <a:r>
              <a:rPr lang="tr-TR" dirty="0" smtClean="0"/>
              <a:t>Birincisi</a:t>
            </a:r>
            <a:r>
              <a:rPr lang="tr-TR" dirty="0"/>
              <a:t>, </a:t>
            </a:r>
            <a:r>
              <a:rPr lang="tr-TR" dirty="0" err="1"/>
              <a:t>Çebişev</a:t>
            </a:r>
            <a:r>
              <a:rPr lang="tr-TR" dirty="0"/>
              <a:t> Sağlama </a:t>
            </a:r>
            <a:r>
              <a:rPr lang="tr-TR" dirty="0" smtClean="0"/>
              <a:t>Noktaları, hata değerinin </a:t>
            </a:r>
            <a:r>
              <a:rPr lang="tr-TR" dirty="0">
                <a:solidFill>
                  <a:srgbClr val="FF0000"/>
                </a:solidFill>
              </a:rPr>
              <a:t>sağlama noktalarının seçimine bağlı </a:t>
            </a:r>
            <a:r>
              <a:rPr lang="tr-TR" dirty="0"/>
              <a:t>olarak değişeceği </a:t>
            </a:r>
            <a:r>
              <a:rPr lang="tr-TR" dirty="0" smtClean="0"/>
              <a:t>düşüncesiyle, </a:t>
            </a:r>
            <a:r>
              <a:rPr lang="tr-TR" dirty="0"/>
              <a:t>bu </a:t>
            </a:r>
            <a:r>
              <a:rPr lang="tr-TR" dirty="0" smtClean="0"/>
              <a:t>noktaların </a:t>
            </a:r>
            <a:r>
              <a:rPr lang="tr-TR" dirty="0"/>
              <a:t>yerlerinin optimize </a:t>
            </a:r>
            <a:r>
              <a:rPr lang="tr-TR" dirty="0" smtClean="0"/>
              <a:t>edilmesi fikrine dayanır. </a:t>
            </a:r>
          </a:p>
          <a:p>
            <a:r>
              <a:rPr lang="tr-TR" dirty="0" smtClean="0"/>
              <a:t>İkincisi, EKK yöntemi </a:t>
            </a:r>
            <a:r>
              <a:rPr lang="tr-TR" dirty="0"/>
              <a:t>ise, sağlama noktası sayısının alabileceği en yüksek değerden daha </a:t>
            </a:r>
            <a:r>
              <a:rPr lang="tr-TR" dirty="0">
                <a:solidFill>
                  <a:srgbClr val="FF0000"/>
                </a:solidFill>
              </a:rPr>
              <a:t>fazla sayıda denetim noktası tanımlayarak </a:t>
            </a:r>
            <a:r>
              <a:rPr lang="tr-TR" dirty="0"/>
              <a:t>mekanizma boyutlarının, bu noktalarda ortaya </a:t>
            </a:r>
            <a:r>
              <a:rPr lang="tr-TR" dirty="0">
                <a:solidFill>
                  <a:srgbClr val="FF0000"/>
                </a:solidFill>
              </a:rPr>
              <a:t>çıkacak </a:t>
            </a:r>
            <a:r>
              <a:rPr lang="tr-TR" dirty="0" smtClean="0">
                <a:solidFill>
                  <a:srgbClr val="FF0000"/>
                </a:solidFill>
              </a:rPr>
              <a:t>hataları </a:t>
            </a:r>
            <a:r>
              <a:rPr lang="tr-TR" dirty="0">
                <a:solidFill>
                  <a:srgbClr val="FF0000"/>
                </a:solidFill>
              </a:rPr>
              <a:t>minimize edecek </a:t>
            </a:r>
            <a:r>
              <a:rPr lang="tr-TR" dirty="0"/>
              <a:t>biçimde optimize edilmesidir. 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7706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Çebişev</a:t>
            </a:r>
            <a:r>
              <a:rPr lang="tr-TR" dirty="0" smtClean="0"/>
              <a:t> Sağlama Noktaları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Çebişev, uygun sağlama noktaları </a:t>
                </a:r>
                <a:r>
                  <a:rPr lang="tr-TR" b="1" dirty="0" smtClean="0"/>
                  <a:t>seçerek hatanın minimize </a:t>
                </a:r>
                <a:r>
                  <a:rPr lang="tr-TR" dirty="0" smtClean="0"/>
                  <a:t>edilebileceğini gösteren çalışmalar yapmıştır. Buna göre, n adet sağlama noktası söz konusu olduğunda bu noktalar,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𝑠𝑜𝑛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𝑏𝑎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ş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tr-TR" b="0" dirty="0" smtClean="0"/>
              </a:p>
              <a:p>
                <a:pPr marL="0" indent="0">
                  <a:buNone/>
                </a:pPr>
                <a:r>
                  <a:rPr lang="tr-TR" dirty="0" smtClean="0"/>
                  <a:t>Olmak üzere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𝑏𝑎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ş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=1,2,…,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Şeklinde hesaplanmalıdır. Bu şekilde hesaplanan sağlama noktalarına </a:t>
                </a:r>
                <a:r>
                  <a:rPr lang="tr-TR" b="1" dirty="0" err="1" smtClean="0">
                    <a:solidFill>
                      <a:srgbClr val="FF0000"/>
                    </a:solidFill>
                  </a:rPr>
                  <a:t>Çebişev</a:t>
                </a:r>
                <a:r>
                  <a:rPr lang="tr-TR" b="1" dirty="0" smtClean="0">
                    <a:solidFill>
                      <a:srgbClr val="FF0000"/>
                    </a:solidFill>
                  </a:rPr>
                  <a:t> Sağlama Noktaları </a:t>
                </a:r>
                <a:r>
                  <a:rPr lang="tr-TR" dirty="0" smtClean="0"/>
                  <a:t>adı verilir.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5" t="-1667" r="-97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085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Çebişev</a:t>
            </a:r>
            <a:r>
              <a:rPr lang="tr-TR" dirty="0"/>
              <a:t> Sağlama </a:t>
            </a:r>
            <a:r>
              <a:rPr lang="tr-TR" dirty="0" smtClean="0"/>
              <a:t>Noktaları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200"/>
                  </a:spcBef>
                </a:pPr>
                <a:r>
                  <a:rPr lang="tr-TR" sz="2400" dirty="0"/>
                  <a:t>Özel olarak, üç sağlama noktalı hesapta,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=3⟹⟹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tr-TR" sz="2400" baseline="-25000" dirty="0"/>
              </a:p>
              <a:p>
                <a:pPr>
                  <a:lnSpc>
                    <a:spcPct val="100000"/>
                  </a:lnSpc>
                  <a:spcBef>
                    <a:spcPts val="200"/>
                  </a:spcBef>
                </a:pPr>
                <a:r>
                  <a:rPr lang="tr-TR" sz="2400" dirty="0" err="1"/>
                  <a:t>Çebişev</a:t>
                </a:r>
                <a:r>
                  <a:rPr lang="tr-TR" sz="2400" dirty="0"/>
                  <a:t> sağlama noktalarını veren formüller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𝑏𝑎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ş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sSup>
                            <m:sSup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𝑏𝑎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ş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0.067</m:t>
                      </m:r>
                      <m:r>
                        <m:rPr>
                          <m:sty m:val="p"/>
                        </m:rPr>
                        <a:rPr lang="tr-TR" sz="24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sz="2400" b="0" i="1" dirty="0" smtClean="0"/>
              </a:p>
              <a:p>
                <a:pPr marL="0" indent="0">
                  <a:lnSpc>
                    <a:spcPct val="100000"/>
                  </a:lnSpc>
                  <a:spcBef>
                    <a:spcPts val="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𝑏𝑎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ş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𝑏𝑎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ş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500</m:t>
                      </m:r>
                      <m:r>
                        <m:rPr>
                          <m:sty m:val="p"/>
                        </m:rPr>
                        <a:rPr lang="tr-TR" sz="24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sz="2400" i="1" dirty="0" smtClean="0"/>
              </a:p>
              <a:p>
                <a:pPr marL="0" indent="0">
                  <a:lnSpc>
                    <a:spcPct val="100000"/>
                  </a:lnSpc>
                  <a:spcBef>
                    <a:spcPts val="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𝑏𝑎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ş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𝑏𝑎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ş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933</m:t>
                      </m:r>
                      <m:r>
                        <m:rPr>
                          <m:sty m:val="p"/>
                        </m:rPr>
                        <a:rPr lang="tr-TR" sz="24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  <a:p>
                <a:pPr>
                  <a:lnSpc>
                    <a:spcPct val="100000"/>
                  </a:lnSpc>
                  <a:spcBef>
                    <a:spcPts val="200"/>
                  </a:spcBef>
                </a:pPr>
                <a:r>
                  <a:rPr lang="tr-TR" sz="2400" dirty="0"/>
                  <a:t>şeklini alır.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9" t="-1212" b="-1848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9796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Çebişev</a:t>
            </a:r>
            <a:r>
              <a:rPr lang="tr-TR" dirty="0"/>
              <a:t> Sağlama Noktaları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İçerik Yer Tutucusu 7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79" y="1845734"/>
                <a:ext cx="5617418" cy="4023360"/>
              </a:xfrm>
            </p:spPr>
            <p:txBody>
              <a:bodyPr/>
              <a:lstStyle/>
              <a:p>
                <a:r>
                  <a:rPr lang="tr-TR" dirty="0" smtClean="0"/>
                  <a:t>Yukarıda bulunan sağlama noktalarının yeri geometrik olarak,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dirty="0" smtClean="0"/>
                  <a:t> çaplı </a:t>
                </a:r>
                <a:r>
                  <a:rPr lang="tr-TR" dirty="0"/>
                  <a:t>bir çember içine çizilecek </a:t>
                </a:r>
                <a:r>
                  <a:rPr lang="tr-TR" dirty="0" smtClean="0"/>
                  <a:t>düzgün bir </a:t>
                </a:r>
                <a:r>
                  <a:rPr lang="tr-TR" dirty="0"/>
                  <a:t>2n-gen ile </a:t>
                </a:r>
                <a:r>
                  <a:rPr lang="tr-TR" dirty="0" smtClean="0"/>
                  <a:t>de bulunabilmektedir.</a:t>
                </a:r>
              </a:p>
              <a:p>
                <a:r>
                  <a:rPr lang="tr-TR" dirty="0" smtClean="0"/>
                  <a:t>Örneğin </a:t>
                </a:r>
                <a:r>
                  <a:rPr lang="tr-TR" dirty="0"/>
                  <a:t>n=3 </a:t>
                </a:r>
                <a:r>
                  <a:rPr lang="tr-TR" dirty="0" smtClean="0"/>
                  <a:t>için(2x3=6) olduğundan dairenin içine şekildeki gibi bir altıgen çizilir, </a:t>
                </a:r>
                <a:r>
                  <a:rPr lang="tr-TR" dirty="0" err="1"/>
                  <a:t>Çebişev</a:t>
                </a:r>
                <a:r>
                  <a:rPr lang="tr-TR" dirty="0"/>
                  <a:t> sağlama </a:t>
                </a:r>
                <a:r>
                  <a:rPr lang="tr-TR" dirty="0" smtClean="0"/>
                  <a:t>noktaları, altıgenin köşelerinden çemberin çapına çizilen dikmelerin çapı kestiği noktalardır.</a:t>
                </a:r>
              </a:p>
              <a:p>
                <a:r>
                  <a:rPr lang="tr-TR" dirty="0" smtClean="0">
                    <a:solidFill>
                      <a:srgbClr val="FF0000"/>
                    </a:solidFill>
                  </a:rPr>
                  <a:t>Not: Bu tür özel noktaların seçimi ile tam optimum olmasa da optimuma çok yakın sonuçlar elde edilebilmektedir.</a:t>
                </a:r>
                <a:endParaRPr lang="tr-TR" dirty="0">
                  <a:solidFill>
                    <a:srgbClr val="FF0000"/>
                  </a:solidFill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8" name="İçerik Yer Tutucusu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79" y="1845734"/>
                <a:ext cx="5617418" cy="4023360"/>
              </a:xfrm>
              <a:blipFill rotWithShape="0">
                <a:blip r:embed="rId2"/>
                <a:stretch>
                  <a:fillRect l="-1086" t="-1667" r="-76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up 51"/>
          <p:cNvGrpSpPr/>
          <p:nvPr/>
        </p:nvGrpSpPr>
        <p:grpSpPr>
          <a:xfrm>
            <a:off x="6877704" y="1939990"/>
            <a:ext cx="4277976" cy="2290584"/>
            <a:chOff x="6877704" y="2826398"/>
            <a:chExt cx="4277976" cy="2290584"/>
          </a:xfrm>
        </p:grpSpPr>
        <p:grpSp>
          <p:nvGrpSpPr>
            <p:cNvPr id="24" name="Grup 23"/>
            <p:cNvGrpSpPr/>
            <p:nvPr/>
          </p:nvGrpSpPr>
          <p:grpSpPr>
            <a:xfrm>
              <a:off x="7297115" y="2826398"/>
              <a:ext cx="3858565" cy="2268375"/>
              <a:chOff x="6333185" y="2407298"/>
              <a:chExt cx="3858565" cy="2268375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6671387" y="2407298"/>
                <a:ext cx="2160000" cy="21600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" name="Altıgen 12"/>
              <p:cNvSpPr/>
              <p:nvPr/>
            </p:nvSpPr>
            <p:spPr>
              <a:xfrm rot="5400000">
                <a:off x="6671387" y="2623298"/>
                <a:ext cx="2160000" cy="1728000"/>
              </a:xfrm>
              <a:prstGeom prst="hexag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5" name="Dikdörtgen 14"/>
              <p:cNvSpPr/>
              <p:nvPr/>
            </p:nvSpPr>
            <p:spPr>
              <a:xfrm>
                <a:off x="6333185" y="3487298"/>
                <a:ext cx="3858565" cy="11883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17" name="Düz Ok Bağlayıcısı 16"/>
              <p:cNvCxnSpPr/>
              <p:nvPr/>
            </p:nvCxnSpPr>
            <p:spPr>
              <a:xfrm>
                <a:off x="6343650" y="3487298"/>
                <a:ext cx="320802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Düz Bağlayıcı 19"/>
              <p:cNvCxnSpPr/>
              <p:nvPr/>
            </p:nvCxnSpPr>
            <p:spPr>
              <a:xfrm>
                <a:off x="6671387" y="3510000"/>
                <a:ext cx="0" cy="37985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Düz Bağlayıcı 20"/>
              <p:cNvCxnSpPr/>
              <p:nvPr/>
            </p:nvCxnSpPr>
            <p:spPr>
              <a:xfrm>
                <a:off x="8831387" y="3510000"/>
                <a:ext cx="0" cy="37985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Düz Ok Bağlayıcısı 22"/>
              <p:cNvCxnSpPr/>
              <p:nvPr/>
            </p:nvCxnSpPr>
            <p:spPr>
              <a:xfrm>
                <a:off x="6671387" y="3718402"/>
                <a:ext cx="2160000" cy="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Düz Bağlayıcı 25"/>
            <p:cNvCxnSpPr>
              <a:stCxn id="13" idx="3"/>
            </p:cNvCxnSpPr>
            <p:nvPr/>
          </p:nvCxnSpPr>
          <p:spPr>
            <a:xfrm>
              <a:off x="8715317" y="2826398"/>
              <a:ext cx="0" cy="1080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Düz Bağlayıcı 27"/>
            <p:cNvCxnSpPr>
              <a:endCxn id="13" idx="2"/>
            </p:cNvCxnSpPr>
            <p:nvPr/>
          </p:nvCxnSpPr>
          <p:spPr>
            <a:xfrm flipH="1" flipV="1">
              <a:off x="7851317" y="3258398"/>
              <a:ext cx="874466" cy="64083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Düz Bağlayıcı 29"/>
            <p:cNvCxnSpPr>
              <a:endCxn id="13" idx="4"/>
            </p:cNvCxnSpPr>
            <p:nvPr/>
          </p:nvCxnSpPr>
          <p:spPr>
            <a:xfrm flipV="1">
              <a:off x="8702992" y="3258398"/>
              <a:ext cx="876325" cy="64083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Yay 32"/>
            <p:cNvSpPr/>
            <p:nvPr/>
          </p:nvSpPr>
          <p:spPr>
            <a:xfrm>
              <a:off x="8391583" y="3595083"/>
              <a:ext cx="647468" cy="622628"/>
            </a:xfrm>
            <a:prstGeom prst="arc">
              <a:avLst>
                <a:gd name="adj1" fmla="val 10603771"/>
                <a:gd name="adj2" fmla="val 0"/>
              </a:avLst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Metin kutusu 33"/>
                <p:cNvSpPr txBox="1"/>
                <p:nvPr/>
              </p:nvSpPr>
              <p:spPr>
                <a:xfrm>
                  <a:off x="8494396" y="4171815"/>
                  <a:ext cx="51225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4" name="Metin kutusu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4396" y="4171815"/>
                  <a:ext cx="512256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524" r="-5952" b="-1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Dikdörtgen 34"/>
                <p:cNvSpPr/>
                <p:nvPr/>
              </p:nvSpPr>
              <p:spPr>
                <a:xfrm>
                  <a:off x="10465219" y="3714562"/>
                  <a:ext cx="55906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5" name="Dikdörtgen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65219" y="3714562"/>
                  <a:ext cx="55906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Dikdörtgen 35"/>
                <p:cNvSpPr/>
                <p:nvPr/>
              </p:nvSpPr>
              <p:spPr>
                <a:xfrm>
                  <a:off x="7921317" y="3580565"/>
                  <a:ext cx="62446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6" name="Dikdörtgen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1317" y="3580565"/>
                  <a:ext cx="62446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Dikdörtgen 36"/>
                <p:cNvSpPr/>
                <p:nvPr/>
              </p:nvSpPr>
              <p:spPr>
                <a:xfrm>
                  <a:off x="9484697" y="3528388"/>
                  <a:ext cx="105323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𝑠𝑜𝑛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7" name="Dikdörtgen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4697" y="3528388"/>
                  <a:ext cx="1053237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Dikdörtgen 37"/>
                <p:cNvSpPr/>
                <p:nvPr/>
              </p:nvSpPr>
              <p:spPr>
                <a:xfrm>
                  <a:off x="6877704" y="3515980"/>
                  <a:ext cx="1039131" cy="3941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𝑏𝑎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ş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8" name="Dikdörtgen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7704" y="3515980"/>
                  <a:ext cx="1039131" cy="39414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Oval 38"/>
            <p:cNvSpPr/>
            <p:nvPr/>
          </p:nvSpPr>
          <p:spPr>
            <a:xfrm>
              <a:off x="7779451" y="3957894"/>
              <a:ext cx="252000" cy="25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1</a:t>
              </a:r>
              <a:endParaRPr lang="tr-TR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8599783" y="3949897"/>
              <a:ext cx="252000" cy="25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2</a:t>
              </a:r>
              <a:endParaRPr lang="tr-TR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9435317" y="3922060"/>
              <a:ext cx="252000" cy="25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3</a:t>
              </a:r>
              <a:endParaRPr lang="tr-T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Dikdörtgen 41"/>
                <p:cNvSpPr/>
                <p:nvPr/>
              </p:nvSpPr>
              <p:spPr>
                <a:xfrm>
                  <a:off x="8908513" y="3572961"/>
                  <a:ext cx="62446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2" name="Dikdörtgen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8513" y="3572961"/>
                  <a:ext cx="62446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Dikdörtgen 42"/>
                <p:cNvSpPr/>
                <p:nvPr/>
              </p:nvSpPr>
              <p:spPr>
                <a:xfrm>
                  <a:off x="8725783" y="3341858"/>
                  <a:ext cx="38241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3" name="Dikdörtgen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5783" y="3341858"/>
                  <a:ext cx="382412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Dikdörtgen 43"/>
                <p:cNvSpPr/>
                <p:nvPr/>
              </p:nvSpPr>
              <p:spPr>
                <a:xfrm>
                  <a:off x="8363094" y="3341857"/>
                  <a:ext cx="38241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4" name="Dikdörtgen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3094" y="3341857"/>
                  <a:ext cx="382412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Dikdörtgen 44"/>
                <p:cNvSpPr/>
                <p:nvPr/>
              </p:nvSpPr>
              <p:spPr>
                <a:xfrm>
                  <a:off x="7560000" y="4747650"/>
                  <a:ext cx="8526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5" name="Dikdörtgen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0000" y="4747650"/>
                  <a:ext cx="852669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Dikdörtgen 45"/>
                <p:cNvSpPr/>
                <p:nvPr/>
              </p:nvSpPr>
              <p:spPr>
                <a:xfrm>
                  <a:off x="8387127" y="4747650"/>
                  <a:ext cx="8526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6" name="Dikdörtgen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7127" y="4747650"/>
                  <a:ext cx="852669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Dikdörtgen 46"/>
                <p:cNvSpPr/>
                <p:nvPr/>
              </p:nvSpPr>
              <p:spPr>
                <a:xfrm>
                  <a:off x="9273850" y="4747650"/>
                  <a:ext cx="8526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7" name="Dikdörtgen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3850" y="4747650"/>
                  <a:ext cx="852669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Düz Ok Bağlayıcısı 48"/>
            <p:cNvCxnSpPr/>
            <p:nvPr/>
          </p:nvCxnSpPr>
          <p:spPr>
            <a:xfrm>
              <a:off x="7905451" y="4567650"/>
              <a:ext cx="0" cy="282098"/>
            </a:xfrm>
            <a:prstGeom prst="straightConnector1">
              <a:avLst/>
            </a:prstGeom>
            <a:ln w="63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Düz Ok Bağlayıcısı 49"/>
            <p:cNvCxnSpPr/>
            <p:nvPr/>
          </p:nvCxnSpPr>
          <p:spPr>
            <a:xfrm>
              <a:off x="8734126" y="4567650"/>
              <a:ext cx="0" cy="282098"/>
            </a:xfrm>
            <a:prstGeom prst="straightConnector1">
              <a:avLst/>
            </a:prstGeom>
            <a:ln w="63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Düz Ok Bağlayıcısı 50"/>
            <p:cNvCxnSpPr/>
            <p:nvPr/>
          </p:nvCxnSpPr>
          <p:spPr>
            <a:xfrm>
              <a:off x="9600901" y="4567650"/>
              <a:ext cx="0" cy="282098"/>
            </a:xfrm>
            <a:prstGeom prst="straightConnector1">
              <a:avLst/>
            </a:prstGeom>
            <a:ln w="63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8839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İçerik Yer Tutucus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b="1" dirty="0" smtClean="0"/>
                  <a:t>Problem: </a:t>
                </a:r>
                <a:r>
                  <a:rPr lang="tr-TR" dirty="0" smtClean="0"/>
                  <a:t>Giriş kolunun boyu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tr-TR" dirty="0"/>
                  <a:t> mm olarak verilen </a:t>
                </a:r>
                <a:r>
                  <a:rPr lang="tr-TR" dirty="0" smtClean="0"/>
                  <a:t>dört çubuk mekanizmasını</a:t>
                </a:r>
              </a:p>
              <a:p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ş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𝑟𝑎𝑑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𝑠𝑜𝑛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𝑟𝑎𝑑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dirty="0" err="1" smtClean="0"/>
                  <a:t>açısal</a:t>
                </a:r>
                <a:r>
                  <a:rPr lang="tr-TR" dirty="0" smtClean="0"/>
                  <a:t> aralığında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smtClean="0"/>
                  <a:t>fonksiyonunu </a:t>
                </a:r>
                <a:r>
                  <a:rPr lang="tr-TR" dirty="0" err="1" smtClean="0"/>
                  <a:t>verieln</a:t>
                </a:r>
                <a:r>
                  <a:rPr lang="tr-TR" dirty="0" smtClean="0"/>
                  <a:t> aralıkta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𝑏𝑎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ş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𝑠𝑜𝑛</m:t>
                        </m:r>
                      </m:sub>
                    </m:sSub>
                  </m:oMath>
                </a14:m>
                <a:r>
                  <a:rPr lang="tr-TR" dirty="0" smtClean="0"/>
                  <a:t> sağlamak üzere , </a:t>
                </a:r>
                <a:r>
                  <a:rPr lang="tr-TR" dirty="0" err="1" smtClean="0"/>
                  <a:t>çebişev</a:t>
                </a:r>
                <a:r>
                  <a:rPr lang="tr-TR" dirty="0" smtClean="0"/>
                  <a:t> sağlama noktalarını kullanarak, boyutlandırınız. 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tr-TR" b="1" dirty="0" smtClean="0"/>
                  <a:t>Çözüm adımları: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tr-TR" dirty="0" smtClean="0"/>
                  <a:t>1. Verilen aralık için </a:t>
                </a:r>
                <a:r>
                  <a:rPr lang="tr-TR" dirty="0" err="1" smtClean="0"/>
                  <a:t>Çebişev</a:t>
                </a:r>
                <a:r>
                  <a:rPr lang="tr-TR" dirty="0" smtClean="0"/>
                  <a:t> sağlama noktalarını belirleyelim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=1,2,3).</m:t>
                    </m:r>
                  </m:oMath>
                </a14:m>
                <a:endParaRPr lang="tr-TR" dirty="0" smtClean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tr-TR" dirty="0" smtClean="0"/>
                  <a:t>2. Bu noktalarda fonksiyon değerinden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tr-T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=1,2,3</m:t>
                    </m:r>
                  </m:oMath>
                </a14:m>
                <a:r>
                  <a:rPr lang="tr-TR" dirty="0" smtClean="0"/>
                  <a:t> değerlerini bulalım.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tr-TR" dirty="0" smtClean="0"/>
                  <a:t>3. Bulduğumuz değerleri </a:t>
                </a:r>
                <a:r>
                  <a:rPr lang="en-US" b="1" dirty="0" err="1"/>
                  <a:t>Freudenstein</a:t>
                </a:r>
                <a:r>
                  <a:rPr lang="en-US" b="1" dirty="0"/>
                  <a:t> </a:t>
                </a:r>
                <a:r>
                  <a:rPr lang="en-US" b="1" dirty="0" err="1" smtClean="0"/>
                  <a:t>denklemi</a:t>
                </a:r>
                <a:r>
                  <a:rPr lang="tr-TR" b="1" dirty="0" err="1" smtClean="0"/>
                  <a:t>nde</a:t>
                </a:r>
                <a:r>
                  <a:rPr lang="tr-TR" b="1" dirty="0" smtClean="0"/>
                  <a:t> </a:t>
                </a:r>
                <a:r>
                  <a:rPr lang="tr-TR" dirty="0" smtClean="0"/>
                  <a:t>yerine yazıp, elde edilen 3 denklemden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tr-TR" dirty="0" smtClean="0"/>
                  <a:t>’</a:t>
                </a:r>
                <a:r>
                  <a:rPr lang="tr-TR" dirty="0" err="1" smtClean="0"/>
                  <a:t>ları</a:t>
                </a:r>
                <a:r>
                  <a:rPr lang="tr-TR" dirty="0" smtClean="0"/>
                  <a:t> çözelim.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tr-TR" dirty="0" smtClean="0"/>
                  <a:t>4. Bulduğumuz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tr-TR" dirty="0" err="1" smtClean="0"/>
                  <a:t>’ları</a:t>
                </a:r>
                <a:r>
                  <a:rPr lang="tr-TR" dirty="0" smtClean="0"/>
                  <a:t> kullanarak boyutları bulalım.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679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Çözümü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İçerik Yer Tutucus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b="1" dirty="0" smtClean="0"/>
                  <a:t>Çebişev</a:t>
                </a:r>
                <a:r>
                  <a:rPr lang="tr-TR" b="1" dirty="0"/>
                  <a:t> </a:t>
                </a:r>
                <a:r>
                  <a:rPr lang="tr-TR" b="1" dirty="0" smtClean="0"/>
                  <a:t>Sağlama Noktalarının Belirlenmesi</a:t>
                </a:r>
                <a:r>
                  <a:rPr lang="tr-TR" dirty="0" smtClean="0"/>
                  <a:t>; Problemde başlangıç açısı 0 bitiş açısı da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tr-TR" dirty="0" err="1" smtClean="0"/>
                  <a:t>rad</a:t>
                </a:r>
                <a:r>
                  <a:rPr lang="tr-TR" dirty="0" smtClean="0"/>
                  <a:t> verildiği için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𝑠𝑜𝑛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𝑏𝑎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ş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tr-TR" dirty="0" smtClean="0"/>
                  <a:t> olarak bulunur.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𝑏𝑎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ş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0.067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=0.070149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tr-TR" i="1" dirty="0"/>
              </a:p>
              <a:p>
                <a:pPr marL="0" indent="0">
                  <a:lnSpc>
                    <a:spcPct val="100000"/>
                  </a:lnSpc>
                  <a:spcBef>
                    <a:spcPts val="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𝑏𝑎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ş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0.500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=0.523599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tr-TR" i="1" dirty="0"/>
              </a:p>
              <a:p>
                <a:pPr marL="0" indent="0">
                  <a:lnSpc>
                    <a:spcPct val="100000"/>
                  </a:lnSpc>
                  <a:spcBef>
                    <a:spcPts val="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𝑏𝑎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ş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0.933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=0.977049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lnSpc>
                    <a:spcPct val="100000"/>
                  </a:lnSpc>
                  <a:spcBef>
                    <a:spcPts val="200"/>
                  </a:spcBef>
                  <a:buNone/>
                </a:pPr>
                <a:r>
                  <a:rPr lang="tr-TR" dirty="0" smtClean="0"/>
                  <a:t> </a:t>
                </a:r>
                <a:r>
                  <a:rPr lang="tr-TR" b="1" dirty="0" smtClean="0"/>
                  <a:t>Fonksiyon </a:t>
                </a:r>
                <a:r>
                  <a:rPr lang="tr-TR" b="1" dirty="0"/>
                  <a:t>değerinden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tr-TR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1" i="1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tr-TR" b="1" i="1">
                                    <a:latin typeface="Cambria Math" panose="02040503050406030204" pitchFamily="18" charset="0"/>
                                  </a:rPr>
                                  <m:t>𝟏𝟒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tr-TR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1" i="1">
                        <a:latin typeface="Cambria Math" panose="02040503050406030204" pitchFamily="18" charset="0"/>
                      </a:rPr>
                      <m:t>𝐤</m:t>
                    </m:r>
                    <m:r>
                      <a:rPr lang="tr-TR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tr-TR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tr-TR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tr-TR" b="1" dirty="0"/>
                  <a:t> </a:t>
                </a:r>
                <a:r>
                  <a:rPr lang="tr-TR" dirty="0" smtClean="0"/>
                  <a:t>değerlerinin bulunması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b="0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b="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tr-TR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b="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  <m:r>
                        <a:rPr lang="tr-TR" b="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b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b="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b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b="0" i="1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lnSpc>
                    <a:spcPct val="100000"/>
                  </a:lnSpc>
                  <a:spcBef>
                    <a:spcPts val="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.07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2668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tr-TR" i="1" dirty="0"/>
              </a:p>
              <a:p>
                <a:pPr marL="0" indent="0">
                  <a:lnSpc>
                    <a:spcPct val="100000"/>
                  </a:lnSpc>
                  <a:spcBef>
                    <a:spcPts val="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1.688092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tr-TR" i="1" dirty="0"/>
              </a:p>
              <a:p>
                <a:pPr marL="0" indent="0">
                  <a:lnSpc>
                    <a:spcPct val="100000"/>
                  </a:lnSpc>
                  <a:spcBef>
                    <a:spcPts val="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2.656604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lnSpc>
                    <a:spcPct val="100000"/>
                  </a:lnSpc>
                  <a:spcBef>
                    <a:spcPts val="200"/>
                  </a:spcBef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70" t="-75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4774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Bulunan değerlerin </a:t>
                </a:r>
                <a:r>
                  <a:rPr lang="en-US" b="1" dirty="0" err="1"/>
                  <a:t>Freudenstein</a:t>
                </a:r>
                <a:r>
                  <a:rPr lang="en-US" b="1" dirty="0"/>
                  <a:t> </a:t>
                </a:r>
                <a:r>
                  <a:rPr lang="en-US" b="1" dirty="0" err="1"/>
                  <a:t>denklemi</a:t>
                </a:r>
                <a:r>
                  <a:rPr lang="tr-TR" b="1" dirty="0" err="1"/>
                  <a:t>nde</a:t>
                </a:r>
                <a:r>
                  <a:rPr lang="tr-TR" b="1" dirty="0"/>
                  <a:t> </a:t>
                </a:r>
                <a:r>
                  <a:rPr lang="tr-TR" dirty="0" smtClean="0"/>
                  <a:t>yerine yazılıp </a:t>
                </a:r>
                <a:r>
                  <a:rPr lang="tr-TR" dirty="0" err="1" smtClean="0"/>
                  <a:t>K’ların</a:t>
                </a:r>
                <a:r>
                  <a:rPr lang="tr-TR" dirty="0" smtClean="0"/>
                  <a:t> bulunması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tr-TR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sub>
                            </m:sSub>
                            <m:r>
                              <a:rPr lang="tr-TR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478135</m:t>
                    </m:r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 dirty="0" smtClean="0">
                        <a:latin typeface="Cambria Math" panose="02040503050406030204" pitchFamily="18" charset="0"/>
                      </a:rPr>
                      <m:t>−0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997541</m:t>
                    </m:r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i="1" dirty="0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538519</m:t>
                    </m:r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−0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117027</m:t>
                    </m:r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 dirty="0" smtClean="0">
                        <a:latin typeface="Cambria Math" panose="02040503050406030204" pitchFamily="18" charset="0"/>
                      </a:rPr>
                      <m:t>−0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866025</m:t>
                    </m:r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i="1" dirty="0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395216</m:t>
                    </m:r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−0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88468</m:t>
                    </m:r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 dirty="0" smtClean="0">
                        <a:latin typeface="Cambria Math" panose="02040503050406030204" pitchFamily="18" charset="0"/>
                      </a:rPr>
                      <m:t>−0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559471</m:t>
                    </m:r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i="1" dirty="0" smtClean="0">
                        <a:latin typeface="Cambria Math" panose="02040503050406030204" pitchFamily="18" charset="0"/>
                      </a:rPr>
                      <m:t>=−0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108544</m:t>
                    </m:r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−0.2739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−2.3293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−1.6540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Nesne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036788"/>
              </p:ext>
            </p:extLst>
          </p:nvPr>
        </p:nvGraphicFramePr>
        <p:xfrm>
          <a:off x="6568914" y="2403702"/>
          <a:ext cx="4962525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Çalışma Sayfası" r:id="rId5" imgW="4962681" imgH="2276575" progId="Excel.Sheet.12">
                  <p:embed/>
                </p:oleObj>
              </mc:Choice>
              <mc:Fallback>
                <p:oleObj name="Çalışma Sayfası" r:id="rId5" imgW="4962681" imgH="22765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68914" y="2403702"/>
                        <a:ext cx="4962525" cy="227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5663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tr-TR" sz="2400" b="1" dirty="0" smtClean="0"/>
                  <a:t>Boyutların Bulunması: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>
                        <a:latin typeface="Cambria Math" panose="02040503050406030204" pitchFamily="18" charset="0"/>
                      </a:rPr>
                      <m:t>=−0.2453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tr-TR" sz="2400"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>
                        <a:latin typeface="Cambria Math" panose="02040503050406030204" pitchFamily="18" charset="0"/>
                      </a:rPr>
                      <m:t>=100∗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>
                            <a:latin typeface="Cambria Math" panose="02040503050406030204" pitchFamily="18" charset="0"/>
                          </a:rPr>
                          <m:t>−0.2739</m:t>
                        </m:r>
                      </m:e>
                    </m:d>
                    <m:r>
                      <a:rPr lang="tr-TR" sz="2400">
                        <a:latin typeface="Cambria Math" panose="02040503050406030204" pitchFamily="18" charset="0"/>
                      </a:rPr>
                      <m:t>≅−27.39 </m:t>
                    </m:r>
                    <m:r>
                      <a:rPr lang="tr-TR" sz="240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>
                        <a:latin typeface="Cambria Math" panose="02040503050406030204" pitchFamily="18" charset="0"/>
                      </a:rPr>
                      <m:t>=−2.3293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den>
                    </m:f>
                    <m:r>
                      <a:rPr lang="tr-TR" sz="2400"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tr-TR" sz="2400">
                        <a:latin typeface="Cambria Math" panose="02040503050406030204" pitchFamily="18" charset="0"/>
                      </a:rPr>
                      <m:t>=11.81 </m:t>
                    </m:r>
                    <m:r>
                      <a:rPr lang="tr-TR" sz="240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tr-TR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>
                        <a:latin typeface="Cambria Math" panose="02040503050406030204" pitchFamily="18" charset="0"/>
                      </a:rPr>
                      <m:t>−1.6540=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den>
                    </m:f>
                    <m:r>
                      <a:rPr lang="tr-TR" sz="2400"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sz="2400">
                        <a:latin typeface="Cambria Math" panose="02040503050406030204" pitchFamily="18" charset="0"/>
                      </a:rPr>
                      <m:t>=121.71 </m:t>
                    </m:r>
                    <m:r>
                      <a:rPr lang="tr-TR" sz="240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tr-TR" sz="2400" dirty="0"/>
              </a:p>
              <a:p>
                <a:r>
                  <a:rPr lang="tr-TR" sz="2400" dirty="0"/>
                  <a:t>Burada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2400" dirty="0"/>
                  <a:t>negatif çıkması, </a:t>
                </a:r>
                <a:r>
                  <a:rPr lang="tr-TR" sz="2400" dirty="0" err="1"/>
                  <a:t>Freudenstein</a:t>
                </a:r>
                <a:r>
                  <a:rPr lang="tr-TR" sz="2400" dirty="0"/>
                  <a:t> denklemleri elde edilirken varsayılanın tersine, 2 numaralı uzvun sağda, 4 numaralı uzvun solda yer alacağını göstermektedir.</a:t>
                </a:r>
              </a:p>
              <a:p>
                <a:r>
                  <a:rPr lang="tr-TR" sz="2400" dirty="0" err="1"/>
                  <a:t>Grashof</a:t>
                </a:r>
                <a:r>
                  <a:rPr lang="tr-TR" sz="2400" dirty="0"/>
                  <a:t> teoremine göre bir çift sarkaç mekanizması söz konusudur. </a:t>
                </a:r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9" t="-2879" b="-22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458622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3553</TotalTime>
  <Words>585</Words>
  <Application>Microsoft Office PowerPoint</Application>
  <PresentationFormat>Geniş ekran</PresentationFormat>
  <Paragraphs>159</Paragraphs>
  <Slides>19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5" baseType="lpstr">
      <vt:lpstr>Calibri</vt:lpstr>
      <vt:lpstr>Calibri Light</vt:lpstr>
      <vt:lpstr>Cambria Math</vt:lpstr>
      <vt:lpstr>Symbol</vt:lpstr>
      <vt:lpstr>Retrospect</vt:lpstr>
      <vt:lpstr>Çalışma Sayfası</vt:lpstr>
      <vt:lpstr>Mekanizma Tekniği Dört Uzuvlu Düzlemsel Mekanizmalar</vt:lpstr>
      <vt:lpstr>Fonksiyon Üretme</vt:lpstr>
      <vt:lpstr>Çebişev Sağlama Noktaları</vt:lpstr>
      <vt:lpstr>Çebişev Sağlama Noktaları</vt:lpstr>
      <vt:lpstr>Çebişev Sağlama Noktaları</vt:lpstr>
      <vt:lpstr>Örnek</vt:lpstr>
      <vt:lpstr>Örnek Çözümü</vt:lpstr>
      <vt:lpstr>Örnek Çözüm</vt:lpstr>
      <vt:lpstr>Örnek Çözüm</vt:lpstr>
      <vt:lpstr>Ödev</vt:lpstr>
      <vt:lpstr>Ödev</vt:lpstr>
      <vt:lpstr>En Küçük Kareler (EKK) Yöntemi </vt:lpstr>
      <vt:lpstr>En Küçük Kareler (EKK) Yöntemi </vt:lpstr>
      <vt:lpstr>En Küçük Kareler (EKK) Yöntemi </vt:lpstr>
      <vt:lpstr>Örnek</vt:lpstr>
      <vt:lpstr>Örnek Çözüm</vt:lpstr>
      <vt:lpstr>PowerPoint Sunusu</vt:lpstr>
      <vt:lpstr>Örnek devam</vt:lpstr>
      <vt:lpstr>Mekanik Hesaplayıcı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Nurdan Bilgin</dc:creator>
  <cp:lastModifiedBy>Nurdan Bilgin</cp:lastModifiedBy>
  <cp:revision>293</cp:revision>
  <cp:lastPrinted>2018-10-04T10:48:44Z</cp:lastPrinted>
  <dcterms:created xsi:type="dcterms:W3CDTF">2017-10-12T07:43:13Z</dcterms:created>
  <dcterms:modified xsi:type="dcterms:W3CDTF">2018-12-27T14:45:33Z</dcterms:modified>
</cp:coreProperties>
</file>