
<file path=[Content_Types].xml><?xml version="1.0" encoding="utf-8"?>
<Types xmlns="http://schemas.openxmlformats.org/package/2006/content-types">
  <Default Extension="png" ContentType="image/png"/>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70" r:id="rId4"/>
    <p:sldId id="272" r:id="rId5"/>
    <p:sldId id="259" r:id="rId6"/>
    <p:sldId id="260" r:id="rId7"/>
    <p:sldId id="261" r:id="rId8"/>
    <p:sldId id="263" r:id="rId9"/>
    <p:sldId id="264" r:id="rId10"/>
    <p:sldId id="265" r:id="rId11"/>
    <p:sldId id="266" r:id="rId12"/>
    <p:sldId id="267" r:id="rId13"/>
    <p:sldId id="268" r:id="rId14"/>
    <p:sldId id="271" r:id="rId15"/>
    <p:sldId id="273" r:id="rId16"/>
    <p:sldId id="274" r:id="rId17"/>
    <p:sldId id="275" r:id="rId18"/>
    <p:sldId id="276" r:id="rId19"/>
    <p:sldId id="277" r:id="rId20"/>
    <p:sldId id="278" r:id="rId21"/>
    <p:sldId id="279" r:id="rId22"/>
    <p:sldId id="280" r:id="rId23"/>
    <p:sldId id="281" r:id="rId24"/>
    <p:sldId id="282" r:id="rId25"/>
    <p:sldId id="284" r:id="rId26"/>
    <p:sldId id="28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56" autoAdjust="0"/>
    <p:restoredTop sz="94660"/>
  </p:normalViewPr>
  <p:slideViewPr>
    <p:cSldViewPr snapToGrid="0">
      <p:cViewPr varScale="1">
        <p:scale>
          <a:sx n="69" d="100"/>
          <a:sy n="69" d="100"/>
        </p:scale>
        <p:origin x="11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11/29/2019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11/29/2019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11/29/2019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11/29/2019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11/29/2019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www.makted.org.tr/ders_notlari.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Excel_Macro-Enabled_Worksheet.xlsm"/></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7.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a:xfrm>
            <a:off x="1545464" y="1249251"/>
            <a:ext cx="8692257" cy="2907886"/>
          </a:xfrm>
        </p:spPr>
        <p:txBody>
          <a:bodyPr/>
          <a:lstStyle/>
          <a:p>
            <a:pPr algn="l"/>
            <a:r>
              <a:rPr lang="en-US" dirty="0" err="1"/>
              <a:t>Lineer</a:t>
            </a:r>
            <a:r>
              <a:rPr lang="en-US" dirty="0"/>
              <a:t> </a:t>
            </a:r>
            <a:r>
              <a:rPr lang="en-US" dirty="0" err="1"/>
              <a:t>Mekanik</a:t>
            </a:r>
            <a:r>
              <a:rPr lang="en-US" dirty="0"/>
              <a:t> </a:t>
            </a:r>
            <a:r>
              <a:rPr lang="en-US" dirty="0" err="1" smtClean="0"/>
              <a:t>Sistemler</a:t>
            </a:r>
            <a:r>
              <a:rPr lang="en-US" dirty="0" smtClean="0"/>
              <a:t>:</a:t>
            </a:r>
            <a:r>
              <a:rPr lang="tr-TR" dirty="0" smtClean="0"/>
              <a:t/>
            </a:r>
            <a:br>
              <a:rPr lang="tr-TR" dirty="0" smtClean="0"/>
            </a:br>
            <a:r>
              <a:rPr lang="en-US" dirty="0" smtClean="0"/>
              <a:t>DİŞLİLER</a:t>
            </a:r>
            <a:endParaRPr lang="en-US" dirty="0"/>
          </a:p>
        </p:txBody>
      </p:sp>
      <p:sp>
        <p:nvSpPr>
          <p:cNvPr id="5" name="Alt Başlık 4"/>
          <p:cNvSpPr>
            <a:spLocks noGrp="1"/>
          </p:cNvSpPr>
          <p:nvPr>
            <p:ph type="subTitle" idx="1"/>
          </p:nvPr>
        </p:nvSpPr>
        <p:spPr>
          <a:xfrm>
            <a:off x="4314422" y="4072190"/>
            <a:ext cx="6626711" cy="1839213"/>
          </a:xfrm>
        </p:spPr>
        <p:txBody>
          <a:bodyPr>
            <a:normAutofit fontScale="25000" lnSpcReduction="20000"/>
          </a:bodyPr>
          <a:lstStyle/>
          <a:p>
            <a:r>
              <a:rPr lang="tr-TR" sz="6400" b="1" dirty="0"/>
              <a:t>Öğretim Üyesi: Yrd. Doç. Dr. Nurdan Bilgin</a:t>
            </a:r>
          </a:p>
          <a:p>
            <a:endParaRPr lang="tr-TR" sz="6400" dirty="0"/>
          </a:p>
          <a:p>
            <a:r>
              <a:rPr lang="tr-TR" sz="6400" dirty="0" smtClean="0"/>
              <a:t>Ders </a:t>
            </a:r>
            <a:r>
              <a:rPr lang="tr-TR" sz="6400" dirty="0"/>
              <a:t>Kitabı: Mekanizma Tekniği, Prof. Dr. Eres Söylemez</a:t>
            </a:r>
          </a:p>
          <a:p>
            <a:r>
              <a:rPr lang="tr-TR" sz="6400" dirty="0">
                <a:hlinkClick r:id="rId2"/>
              </a:rPr>
              <a:t>http://www.makted.org.tr/ders_notlari.html</a:t>
            </a:r>
            <a:endParaRPr lang="tr-TR" sz="6400" dirty="0"/>
          </a:p>
          <a:p>
            <a:r>
              <a:rPr lang="tr-TR" sz="6400" dirty="0"/>
              <a:t>Sunum Prof. Dr. Eres </a:t>
            </a:r>
            <a:r>
              <a:rPr lang="tr-TR" sz="6400" dirty="0" err="1"/>
              <a:t>Söylemez’in</a:t>
            </a:r>
            <a:r>
              <a:rPr lang="tr-TR" sz="6400" dirty="0"/>
              <a:t> izniyle yukarıda linki verilen notlardan derlenmiştir. Daha geniş bilgi ve animasyonlar için ilgili sayfayı ziyaret etmeniz önerilmektedir.</a:t>
            </a:r>
          </a:p>
          <a:p>
            <a:endParaRPr lang="tr-TR" dirty="0"/>
          </a:p>
        </p:txBody>
      </p:sp>
    </p:spTree>
    <p:extLst>
      <p:ext uri="{BB962C8B-B14F-4D97-AF65-F5344CB8AC3E}">
        <p14:creationId xmlns:p14="http://schemas.microsoft.com/office/powerpoint/2010/main" val="2082876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d2t1xqejof9utc.cloudfront.net/screenshots/pics/d50157222811b6c416e590368661d64c/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6801" y="545138"/>
            <a:ext cx="3469074" cy="268316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 3"/>
          <p:cNvGrpSpPr/>
          <p:nvPr/>
        </p:nvGrpSpPr>
        <p:grpSpPr>
          <a:xfrm>
            <a:off x="7442408" y="402424"/>
            <a:ext cx="3771374" cy="2978320"/>
            <a:chOff x="7442408" y="1662692"/>
            <a:chExt cx="3771374" cy="2978320"/>
          </a:xfrm>
        </p:grpSpPr>
        <p:sp>
          <p:nvSpPr>
            <p:cNvPr id="13" name="Serbest Form 12"/>
            <p:cNvSpPr/>
            <p:nvPr/>
          </p:nvSpPr>
          <p:spPr>
            <a:xfrm>
              <a:off x="9053782" y="2485565"/>
              <a:ext cx="2160000" cy="1007983"/>
            </a:xfrm>
            <a:custGeom>
              <a:avLst/>
              <a:gdLst>
                <a:gd name="connsiteX0" fmla="*/ 0 w 2160000"/>
                <a:gd name="connsiteY0" fmla="*/ 0 h 1007983"/>
                <a:gd name="connsiteX1" fmla="*/ 2160000 w 2160000"/>
                <a:gd name="connsiteY1" fmla="*/ 0 h 1007983"/>
                <a:gd name="connsiteX2" fmla="*/ 2160000 w 2160000"/>
                <a:gd name="connsiteY2" fmla="*/ 180000 h 1007983"/>
                <a:gd name="connsiteX3" fmla="*/ 1170000 w 2160000"/>
                <a:gd name="connsiteY3" fmla="*/ 180000 h 1007983"/>
                <a:gd name="connsiteX4" fmla="*/ 1170000 w 2160000"/>
                <a:gd name="connsiteY4" fmla="*/ 827983 h 1007983"/>
                <a:gd name="connsiteX5" fmla="*/ 1620000 w 2160000"/>
                <a:gd name="connsiteY5" fmla="*/ 827983 h 1007983"/>
                <a:gd name="connsiteX6" fmla="*/ 1620000 w 2160000"/>
                <a:gd name="connsiteY6" fmla="*/ 1007983 h 1007983"/>
                <a:gd name="connsiteX7" fmla="*/ 540000 w 2160000"/>
                <a:gd name="connsiteY7" fmla="*/ 1007983 h 1007983"/>
                <a:gd name="connsiteX8" fmla="*/ 540000 w 2160000"/>
                <a:gd name="connsiteY8" fmla="*/ 827983 h 1007983"/>
                <a:gd name="connsiteX9" fmla="*/ 990000 w 2160000"/>
                <a:gd name="connsiteY9" fmla="*/ 827983 h 1007983"/>
                <a:gd name="connsiteX10" fmla="*/ 990000 w 2160000"/>
                <a:gd name="connsiteY10" fmla="*/ 180000 h 1007983"/>
                <a:gd name="connsiteX11" fmla="*/ 0 w 2160000"/>
                <a:gd name="connsiteY11" fmla="*/ 180000 h 100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0000" h="1007983">
                  <a:moveTo>
                    <a:pt x="0" y="0"/>
                  </a:moveTo>
                  <a:lnTo>
                    <a:pt x="2160000" y="0"/>
                  </a:lnTo>
                  <a:lnTo>
                    <a:pt x="2160000" y="180000"/>
                  </a:lnTo>
                  <a:lnTo>
                    <a:pt x="1170000" y="180000"/>
                  </a:lnTo>
                  <a:lnTo>
                    <a:pt x="1170000" y="827983"/>
                  </a:lnTo>
                  <a:lnTo>
                    <a:pt x="1620000" y="827983"/>
                  </a:lnTo>
                  <a:lnTo>
                    <a:pt x="1620000" y="1007983"/>
                  </a:lnTo>
                  <a:lnTo>
                    <a:pt x="540000" y="1007983"/>
                  </a:lnTo>
                  <a:lnTo>
                    <a:pt x="540000" y="827983"/>
                  </a:lnTo>
                  <a:lnTo>
                    <a:pt x="990000" y="827983"/>
                  </a:lnTo>
                  <a:lnTo>
                    <a:pt x="990000" y="180000"/>
                  </a:lnTo>
                  <a:lnTo>
                    <a:pt x="0" y="180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0125545" y="1910399"/>
              <a:ext cx="8237" cy="2158313"/>
            </a:xfrm>
            <a:prstGeom prst="line">
              <a:avLst/>
            </a:prstGeom>
            <a:ln w="12700">
              <a:prstDash val="dashDot"/>
            </a:ln>
          </p:spPr>
          <p:style>
            <a:lnRef idx="2">
              <a:schemeClr val="accent6"/>
            </a:lnRef>
            <a:fillRef idx="0">
              <a:schemeClr val="accent6"/>
            </a:fillRef>
            <a:effectRef idx="1">
              <a:schemeClr val="accent6"/>
            </a:effectRef>
            <a:fontRef idx="minor">
              <a:schemeClr val="tx1"/>
            </a:fontRef>
          </p:style>
        </p:cxnSp>
        <p:sp>
          <p:nvSpPr>
            <p:cNvPr id="11" name="Dikdörtgen 10"/>
            <p:cNvSpPr/>
            <p:nvPr/>
          </p:nvSpPr>
          <p:spPr>
            <a:xfrm>
              <a:off x="7442408" y="3313548"/>
              <a:ext cx="2160000" cy="180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14" name="Dikdörtgen 13"/>
            <p:cNvSpPr/>
            <p:nvPr/>
          </p:nvSpPr>
          <p:spPr>
            <a:xfrm>
              <a:off x="7982408" y="2488120"/>
              <a:ext cx="1080000" cy="180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5" name="Dikdörtgen 14"/>
            <p:cNvSpPr/>
            <p:nvPr/>
          </p:nvSpPr>
          <p:spPr>
            <a:xfrm>
              <a:off x="8440645" y="3458169"/>
              <a:ext cx="180000" cy="720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17" name="Dikdörtgen 16"/>
            <p:cNvSpPr/>
            <p:nvPr/>
          </p:nvSpPr>
          <p:spPr>
            <a:xfrm>
              <a:off x="8423782" y="1805406"/>
              <a:ext cx="180000" cy="72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cxnSp>
          <p:nvCxnSpPr>
            <p:cNvPr id="7" name="Düz Bağlayıcı 6"/>
            <p:cNvCxnSpPr/>
            <p:nvPr/>
          </p:nvCxnSpPr>
          <p:spPr>
            <a:xfrm>
              <a:off x="8513782" y="1662692"/>
              <a:ext cx="0" cy="297832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sp>
        <p:nvSpPr>
          <p:cNvPr id="2" name="Metin kutusu 1"/>
          <p:cNvSpPr txBox="1"/>
          <p:nvPr/>
        </p:nvSpPr>
        <p:spPr>
          <a:xfrm>
            <a:off x="1098710" y="3326055"/>
            <a:ext cx="10175814" cy="646331"/>
          </a:xfrm>
          <a:prstGeom prst="rect">
            <a:avLst/>
          </a:prstGeom>
          <a:noFill/>
        </p:spPr>
        <p:txBody>
          <a:bodyPr wrap="square" rtlCol="0">
            <a:spAutoFit/>
          </a:bodyPr>
          <a:lstStyle/>
          <a:p>
            <a:r>
              <a:rPr lang="tr-TR" dirty="0" smtClean="0"/>
              <a:t>Birleşik dişli, küçük alanlarda hareketi aktarmak üzere kullanılır, sıklıkla otomotiv alanında görürüz. Giriş ve çıkış hız yönü aynı tarafadır.</a:t>
            </a:r>
            <a:endParaRPr lang="tr-TR" dirty="0"/>
          </a:p>
        </p:txBody>
      </p:sp>
      <mc:AlternateContent xmlns:mc="http://schemas.openxmlformats.org/markup-compatibility/2006" xmlns:a14="http://schemas.microsoft.com/office/drawing/2010/main">
        <mc:Choice Requires="a14">
          <p:sp>
            <p:nvSpPr>
              <p:cNvPr id="3" name="Dikdörtgen 2"/>
              <p:cNvSpPr/>
              <p:nvPr/>
            </p:nvSpPr>
            <p:spPr>
              <a:xfrm>
                <a:off x="2458924" y="4005747"/>
                <a:ext cx="7920751" cy="2563715"/>
              </a:xfrm>
              <a:prstGeom prst="rect">
                <a:avLst/>
              </a:prstGeom>
            </p:spPr>
            <p:txBody>
              <a:bodyPr wrap="square">
                <a:spAutoFit/>
              </a:bodyPr>
              <a:lstStyle/>
              <a:p>
                <a:r>
                  <a:rPr lang="tr-TR" dirty="0" smtClean="0"/>
                  <a:t>Hız oranları: </a:t>
                </a:r>
              </a:p>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𝜔</m:t>
                          </m:r>
                        </m:e>
                        <m:sub>
                          <m:r>
                            <a:rPr lang="tr-TR" b="0" i="1" smtClean="0">
                              <a:latin typeface="Cambria Math" panose="02040503050406030204" pitchFamily="18" charset="0"/>
                            </a:rPr>
                            <m:t>1</m:t>
                          </m:r>
                        </m:sub>
                      </m:sSub>
                      <m:sSub>
                        <m:sSubPr>
                          <m:ctrlPr>
                            <a:rPr lang="tr-TR" i="1" smtClean="0">
                              <a:latin typeface="Cambria Math" panose="02040503050406030204" pitchFamily="18" charset="0"/>
                            </a:rPr>
                          </m:ctrlPr>
                        </m:sSubPr>
                        <m:e>
                          <m:r>
                            <a:rPr lang="tr-TR" b="0" i="1" smtClean="0">
                              <a:latin typeface="Cambria Math" panose="02040503050406030204" pitchFamily="18" charset="0"/>
                            </a:rPr>
                            <m:t>𝑟</m:t>
                          </m:r>
                        </m:e>
                        <m:sub>
                          <m:r>
                            <a:rPr lang="tr-TR" b="0" i="1" smtClean="0">
                              <a:latin typeface="Cambria Math" panose="02040503050406030204" pitchFamily="18" charset="0"/>
                            </a:rPr>
                            <m:t>1</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𝜔</m:t>
                          </m:r>
                        </m:e>
                        <m:sub>
                          <m:r>
                            <a:rPr lang="tr-TR" b="0" i="1" smtClean="0">
                              <a:latin typeface="Cambria Math" panose="02040503050406030204" pitchFamily="18" charset="0"/>
                            </a:rPr>
                            <m:t>𝑐</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rPr>
                            <m:t>𝑟</m:t>
                          </m:r>
                        </m:e>
                        <m:sub>
                          <m:r>
                            <a:rPr lang="tr-TR" b="0" i="1" smtClean="0">
                              <a:latin typeface="Cambria Math" panose="02040503050406030204" pitchFamily="18" charset="0"/>
                            </a:rPr>
                            <m:t>2</m:t>
                          </m:r>
                        </m:sub>
                      </m:sSub>
                    </m:oMath>
                  </m:oMathPara>
                </a14:m>
                <a:endParaRPr lang="tr-TR" dirty="0" smtClean="0"/>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b="0" i="1" smtClean="0">
                              <a:latin typeface="Cambria Math" panose="02040503050406030204" pitchFamily="18" charset="0"/>
                            </a:rPr>
                            <m:t>4</m:t>
                          </m:r>
                        </m:sub>
                      </m:sSub>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b="0" i="1" smtClean="0">
                              <a:latin typeface="Cambria Math" panose="02040503050406030204" pitchFamily="18" charset="0"/>
                            </a:rPr>
                            <m:t>4</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𝑐</m:t>
                          </m:r>
                        </m:sub>
                      </m:sSub>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b="0" i="1" smtClean="0">
                              <a:latin typeface="Cambria Math" panose="02040503050406030204" pitchFamily="18" charset="0"/>
                            </a:rPr>
                            <m:t>3</m:t>
                          </m:r>
                        </m:sub>
                      </m:sSub>
                    </m:oMath>
                  </m:oMathPara>
                </a14:m>
                <a:endParaRPr lang="tr-TR" dirty="0" smtClean="0"/>
              </a:p>
              <a:p>
                <a:r>
                  <a:rPr lang="tr-TR" dirty="0" smtClean="0"/>
                  <a:t>Bu iki hız ifadesini taraf tarafa bölersek;</a:t>
                </a:r>
              </a:p>
              <a:p>
                <a:pPr/>
                <a14:m>
                  <m:oMathPara xmlns:m="http://schemas.openxmlformats.org/officeDocument/2006/math">
                    <m:oMathParaPr>
                      <m:jc m:val="centerGroup"/>
                    </m:oMathParaPr>
                    <m:oMath xmlns:m="http://schemas.openxmlformats.org/officeDocument/2006/math">
                      <m:f>
                        <m:fPr>
                          <m:ctrlPr>
                            <a:rPr lang="tr-TR" i="1" smtClean="0">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1</m:t>
                              </m:r>
                            </m:sub>
                          </m:sSub>
                        </m:num>
                        <m:den>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4</m:t>
                              </m:r>
                            </m:sub>
                          </m:sSub>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4</m:t>
                              </m:r>
                            </m:sub>
                          </m:sSub>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2</m:t>
                              </m:r>
                            </m:sub>
                          </m:sSub>
                        </m:num>
                        <m:den>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3</m:t>
                              </m:r>
                            </m:sub>
                          </m:sSub>
                        </m:den>
                      </m:f>
                      <m:r>
                        <a:rPr lang="tr-TR" i="1">
                          <a:latin typeface="Cambria Math" panose="02040503050406030204" pitchFamily="18" charset="0"/>
                          <a:ea typeface="Cambria Math" panose="02040503050406030204" pitchFamily="18" charset="0"/>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sub>
                          </m:sSub>
                        </m:num>
                        <m:den>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4</m:t>
                              </m:r>
                            </m:sub>
                          </m:sSub>
                        </m:den>
                      </m:f>
                      <m:r>
                        <a:rPr lang="tr-TR" i="1">
                          <a:latin typeface="Cambria Math" panose="02040503050406030204" pitchFamily="18" charset="0"/>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2</m:t>
                              </m:r>
                            </m:sub>
                          </m:sSub>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4</m:t>
                              </m:r>
                            </m:sub>
                          </m:sSub>
                        </m:num>
                        <m:den>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3</m:t>
                              </m:r>
                            </m:sub>
                          </m:sSub>
                        </m:den>
                      </m:f>
                    </m:oMath>
                  </m:oMathPara>
                </a14:m>
                <a:endParaRPr lang="tr-TR" dirty="0" smtClean="0"/>
              </a:p>
              <a:p>
                <a:r>
                  <a:rPr lang="tr-TR" dirty="0" smtClean="0"/>
                  <a:t>Benzer şekilde</a:t>
                </a:r>
              </a:p>
              <a:p>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sub>
                          </m:sSub>
                        </m:num>
                        <m:den>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4</m:t>
                              </m:r>
                            </m:sub>
                          </m:sSub>
                        </m:den>
                      </m:f>
                      <m:r>
                        <a:rPr lang="tr-TR" i="1">
                          <a:latin typeface="Cambria Math" panose="02040503050406030204" pitchFamily="18" charset="0"/>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b="0" i="1" smtClean="0">
                                  <a:latin typeface="Cambria Math" panose="02040503050406030204" pitchFamily="18" charset="0"/>
                                </a:rPr>
                                <m:t>𝑇</m:t>
                              </m:r>
                            </m:e>
                            <m:sub>
                              <m:r>
                                <a:rPr lang="tr-TR" i="1">
                                  <a:latin typeface="Cambria Math" panose="02040503050406030204" pitchFamily="18" charset="0"/>
                                </a:rPr>
                                <m:t>2</m:t>
                              </m:r>
                            </m:sub>
                          </m:sSub>
                          <m:sSub>
                            <m:sSubPr>
                              <m:ctrlPr>
                                <a:rPr lang="tr-TR" i="1">
                                  <a:latin typeface="Cambria Math" panose="02040503050406030204" pitchFamily="18" charset="0"/>
                                </a:rPr>
                              </m:ctrlPr>
                            </m:sSubPr>
                            <m:e>
                              <m:r>
                                <a:rPr lang="tr-TR" b="0" i="1" smtClean="0">
                                  <a:latin typeface="Cambria Math" panose="02040503050406030204" pitchFamily="18" charset="0"/>
                                </a:rPr>
                                <m:t>𝑇</m:t>
                              </m:r>
                            </m:e>
                            <m:sub>
                              <m:r>
                                <a:rPr lang="tr-TR" i="1">
                                  <a:latin typeface="Cambria Math" panose="02040503050406030204" pitchFamily="18" charset="0"/>
                                </a:rPr>
                                <m:t>4</m:t>
                              </m:r>
                            </m:sub>
                          </m:sSub>
                        </m:num>
                        <m:den>
                          <m:sSub>
                            <m:sSubPr>
                              <m:ctrlPr>
                                <a:rPr lang="tr-TR" i="1">
                                  <a:latin typeface="Cambria Math" panose="02040503050406030204" pitchFamily="18" charset="0"/>
                                </a:rPr>
                              </m:ctrlPr>
                            </m:sSubPr>
                            <m:e>
                              <m:r>
                                <a:rPr lang="tr-TR" b="0" i="1" smtClean="0">
                                  <a:latin typeface="Cambria Math" panose="02040503050406030204" pitchFamily="18" charset="0"/>
                                </a:rPr>
                                <m:t>𝑇</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b="0" i="1" smtClean="0">
                                  <a:latin typeface="Cambria Math" panose="02040503050406030204" pitchFamily="18" charset="0"/>
                                </a:rPr>
                                <m:t>𝑇</m:t>
                              </m:r>
                            </m:e>
                            <m:sub>
                              <m:r>
                                <a:rPr lang="tr-TR" i="1">
                                  <a:latin typeface="Cambria Math" panose="02040503050406030204" pitchFamily="18" charset="0"/>
                                </a:rPr>
                                <m:t>3</m:t>
                              </m:r>
                            </m:sub>
                          </m:sSub>
                        </m:den>
                      </m:f>
                    </m:oMath>
                  </m:oMathPara>
                </a14:m>
                <a:endParaRPr lang="tr-TR" dirty="0"/>
              </a:p>
            </p:txBody>
          </p:sp>
        </mc:Choice>
        <mc:Fallback xmlns="">
          <p:sp>
            <p:nvSpPr>
              <p:cNvPr id="3" name="Dikdörtgen 2"/>
              <p:cNvSpPr>
                <a:spLocks noRot="1" noChangeAspect="1" noMove="1" noResize="1" noEditPoints="1" noAdjustHandles="1" noChangeArrowheads="1" noChangeShapeType="1" noTextEdit="1"/>
              </p:cNvSpPr>
              <p:nvPr/>
            </p:nvSpPr>
            <p:spPr>
              <a:xfrm>
                <a:off x="2458924" y="4005747"/>
                <a:ext cx="7920751" cy="2563715"/>
              </a:xfrm>
              <a:prstGeom prst="rect">
                <a:avLst/>
              </a:prstGeom>
              <a:blipFill rotWithShape="0">
                <a:blip r:embed="rId3"/>
                <a:stretch>
                  <a:fillRect l="-615" t="-1188"/>
                </a:stretch>
              </a:blipFill>
            </p:spPr>
            <p:txBody>
              <a:bodyPr/>
              <a:lstStyle/>
              <a:p>
                <a:r>
                  <a:rPr lang="tr-TR">
                    <a:noFill/>
                  </a:rPr>
                  <a:t> </a:t>
                </a:r>
              </a:p>
            </p:txBody>
          </p:sp>
        </mc:Fallback>
      </mc:AlternateContent>
      <p:sp>
        <p:nvSpPr>
          <p:cNvPr id="5" name="Metin kutusu 4"/>
          <p:cNvSpPr txBox="1"/>
          <p:nvPr/>
        </p:nvSpPr>
        <p:spPr>
          <a:xfrm>
            <a:off x="7992443" y="1131458"/>
            <a:ext cx="271906" cy="338554"/>
          </a:xfrm>
          <a:prstGeom prst="rect">
            <a:avLst/>
          </a:prstGeom>
          <a:noFill/>
        </p:spPr>
        <p:txBody>
          <a:bodyPr wrap="square" rtlCol="0">
            <a:spAutoFit/>
          </a:bodyPr>
          <a:lstStyle/>
          <a:p>
            <a:r>
              <a:rPr lang="tr-TR" sz="1600" dirty="0" smtClean="0"/>
              <a:t>1</a:t>
            </a:r>
            <a:endParaRPr lang="tr-TR" sz="1600" dirty="0"/>
          </a:p>
        </p:txBody>
      </p:sp>
      <p:sp>
        <p:nvSpPr>
          <p:cNvPr id="16" name="Metin kutusu 15"/>
          <p:cNvSpPr txBox="1"/>
          <p:nvPr/>
        </p:nvSpPr>
        <p:spPr>
          <a:xfrm>
            <a:off x="7889355" y="1974003"/>
            <a:ext cx="271906" cy="338554"/>
          </a:xfrm>
          <a:prstGeom prst="rect">
            <a:avLst/>
          </a:prstGeom>
          <a:noFill/>
        </p:spPr>
        <p:txBody>
          <a:bodyPr wrap="square" rtlCol="0">
            <a:spAutoFit/>
          </a:bodyPr>
          <a:lstStyle/>
          <a:p>
            <a:r>
              <a:rPr lang="tr-TR" sz="1600" dirty="0" smtClean="0"/>
              <a:t>4</a:t>
            </a:r>
            <a:endParaRPr lang="tr-TR" sz="1600" dirty="0"/>
          </a:p>
        </p:txBody>
      </p:sp>
      <p:sp>
        <p:nvSpPr>
          <p:cNvPr id="18" name="Metin kutusu 17"/>
          <p:cNvSpPr txBox="1"/>
          <p:nvPr/>
        </p:nvSpPr>
        <p:spPr>
          <a:xfrm>
            <a:off x="10447829" y="1148575"/>
            <a:ext cx="271906" cy="338554"/>
          </a:xfrm>
          <a:prstGeom prst="rect">
            <a:avLst/>
          </a:prstGeom>
          <a:noFill/>
        </p:spPr>
        <p:txBody>
          <a:bodyPr wrap="square" rtlCol="0">
            <a:spAutoFit/>
          </a:bodyPr>
          <a:lstStyle/>
          <a:p>
            <a:r>
              <a:rPr lang="tr-TR" sz="1600" dirty="0" smtClean="0"/>
              <a:t>2</a:t>
            </a:r>
            <a:endParaRPr lang="tr-TR" sz="1600" dirty="0"/>
          </a:p>
        </p:txBody>
      </p:sp>
      <p:sp>
        <p:nvSpPr>
          <p:cNvPr id="19" name="Metin kutusu 18"/>
          <p:cNvSpPr txBox="1"/>
          <p:nvPr/>
        </p:nvSpPr>
        <p:spPr>
          <a:xfrm>
            <a:off x="10154852" y="1971448"/>
            <a:ext cx="271906" cy="338554"/>
          </a:xfrm>
          <a:prstGeom prst="rect">
            <a:avLst/>
          </a:prstGeom>
          <a:noFill/>
        </p:spPr>
        <p:txBody>
          <a:bodyPr wrap="square" rtlCol="0">
            <a:spAutoFit/>
          </a:bodyPr>
          <a:lstStyle/>
          <a:p>
            <a:r>
              <a:rPr lang="tr-TR" sz="1600" dirty="0" smtClean="0"/>
              <a:t>3</a:t>
            </a:r>
            <a:endParaRPr lang="tr-TR" sz="1600" dirty="0"/>
          </a:p>
        </p:txBody>
      </p:sp>
    </p:spTree>
    <p:extLst>
      <p:ext uri="{BB962C8B-B14F-4D97-AF65-F5344CB8AC3E}">
        <p14:creationId xmlns:p14="http://schemas.microsoft.com/office/powerpoint/2010/main" val="3368593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cstate="screen">
            <a:clrChange>
              <a:clrFrom>
                <a:srgbClr val="DBF1FF"/>
              </a:clrFrom>
              <a:clrTo>
                <a:srgbClr val="DBF1FF">
                  <a:alpha val="0"/>
                </a:srgbClr>
              </a:clrTo>
            </a:clrChang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a:ext>
            </a:extLst>
          </a:blip>
          <a:srcRect/>
          <a:stretch/>
        </p:blipFill>
        <p:spPr>
          <a:xfrm>
            <a:off x="1672281" y="906162"/>
            <a:ext cx="4349579" cy="2899720"/>
          </a:xfrm>
          <a:prstGeom prst="rect">
            <a:avLst/>
          </a:prstGeom>
        </p:spPr>
      </p:pic>
      <p:sp>
        <p:nvSpPr>
          <p:cNvPr id="3" name="Metin kutusu 2"/>
          <p:cNvSpPr txBox="1"/>
          <p:nvPr/>
        </p:nvSpPr>
        <p:spPr>
          <a:xfrm>
            <a:off x="1449859" y="321276"/>
            <a:ext cx="4959179" cy="369332"/>
          </a:xfrm>
          <a:prstGeom prst="rect">
            <a:avLst/>
          </a:prstGeom>
          <a:noFill/>
        </p:spPr>
        <p:txBody>
          <a:bodyPr wrap="square" rtlCol="0">
            <a:spAutoFit/>
          </a:bodyPr>
          <a:lstStyle/>
          <a:p>
            <a:r>
              <a:rPr lang="tr-TR" dirty="0" smtClean="0"/>
              <a:t>Örnek: Hız değiştirici dişli kutusu</a:t>
            </a:r>
            <a:endParaRPr lang="tr-TR" dirty="0"/>
          </a:p>
        </p:txBody>
      </p:sp>
      <mc:AlternateContent xmlns:mc="http://schemas.openxmlformats.org/markup-compatibility/2006" xmlns:a14="http://schemas.microsoft.com/office/drawing/2010/main">
        <mc:Choice Requires="a14">
          <p:sp>
            <p:nvSpPr>
              <p:cNvPr id="4" name="Dikdörtgen 3"/>
              <p:cNvSpPr/>
              <p:nvPr/>
            </p:nvSpPr>
            <p:spPr>
              <a:xfrm>
                <a:off x="7012523" y="2729489"/>
                <a:ext cx="3861891" cy="21732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𝑔𝑖𝑟𝑖</m:t>
                          </m:r>
                          <m:r>
                            <a:rPr lang="tr-TR" i="1">
                              <a:latin typeface="Cambria Math" panose="02040503050406030204" pitchFamily="18" charset="0"/>
                            </a:rPr>
                            <m:t>ş</m:t>
                          </m:r>
                        </m:sub>
                      </m:sSub>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4</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b="0" i="1" smtClean="0">
                              <a:latin typeface="Cambria Math" panose="02040503050406030204" pitchFamily="18" charset="0"/>
                            </a:rPr>
                            <m:t>𝑜𝑟𝑡𝑎</m:t>
                          </m:r>
                        </m:sub>
                      </m:sSub>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b="0" i="1" smtClean="0">
                              <a:latin typeface="Cambria Math" panose="02040503050406030204" pitchFamily="18" charset="0"/>
                            </a:rPr>
                            <m:t>5</m:t>
                          </m:r>
                        </m:sub>
                      </m:sSub>
                    </m:oMath>
                  </m:oMathPara>
                </a14:m>
                <a:endParaRPr lang="tr-TR"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b="0" i="1" smtClean="0">
                              <a:latin typeface="Cambria Math" panose="02040503050406030204" pitchFamily="18" charset="0"/>
                              <a:ea typeface="Cambria Math" panose="02040503050406030204" pitchFamily="18" charset="0"/>
                            </a:rPr>
                            <m:t>ç</m:t>
                          </m:r>
                          <m:r>
                            <a:rPr lang="tr-TR" b="0" i="1" smtClean="0">
                              <a:latin typeface="Cambria Math" panose="02040503050406030204" pitchFamily="18" charset="0"/>
                              <a:ea typeface="Cambria Math" panose="02040503050406030204" pitchFamily="18" charset="0"/>
                            </a:rPr>
                            <m:t>𝚤𝑘𝚤</m:t>
                          </m:r>
                          <m:r>
                            <a:rPr lang="tr-TR" b="0" i="1" smtClean="0">
                              <a:latin typeface="Cambria Math" panose="02040503050406030204" pitchFamily="18" charset="0"/>
                              <a:ea typeface="Cambria Math" panose="02040503050406030204" pitchFamily="18" charset="0"/>
                            </a:rPr>
                            <m:t>ş</m:t>
                          </m:r>
                        </m:sub>
                      </m:sSub>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b="0" i="1" smtClean="0">
                              <a:latin typeface="Cambria Math" panose="02040503050406030204" pitchFamily="18" charset="0"/>
                            </a:rPr>
                            <m:t>10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𝑜𝑟𝑡𝑎</m:t>
                          </m:r>
                        </m:sub>
                      </m:sSub>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b="0" i="1" smtClean="0">
                              <a:latin typeface="Cambria Math" panose="02040503050406030204" pitchFamily="18" charset="0"/>
                            </a:rPr>
                            <m:t>6</m:t>
                          </m:r>
                        </m:sub>
                      </m:sSub>
                    </m:oMath>
                  </m:oMathPara>
                </a14:m>
                <a:endParaRPr lang="tr-TR"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ea typeface="Cambria Math" panose="02040503050406030204" pitchFamily="18" charset="0"/>
                                </a:rPr>
                                <m:t>ç</m:t>
                              </m:r>
                              <m:r>
                                <a:rPr lang="tr-TR" i="1">
                                  <a:latin typeface="Cambria Math" panose="02040503050406030204" pitchFamily="18" charset="0"/>
                                  <a:ea typeface="Cambria Math" panose="02040503050406030204" pitchFamily="18" charset="0"/>
                                </a:rPr>
                                <m:t>𝚤𝑘𝚤</m:t>
                              </m:r>
                              <m:r>
                                <a:rPr lang="tr-TR" i="1">
                                  <a:latin typeface="Cambria Math" panose="02040503050406030204" pitchFamily="18" charset="0"/>
                                  <a:ea typeface="Cambria Math" panose="02040503050406030204" pitchFamily="18" charset="0"/>
                                </a:rPr>
                                <m:t>ş</m:t>
                              </m:r>
                            </m:sub>
                          </m:sSub>
                        </m:num>
                        <m:den>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𝑔𝑖𝑟𝑖</m:t>
                              </m:r>
                              <m:r>
                                <a:rPr lang="tr-TR" i="1">
                                  <a:latin typeface="Cambria Math" panose="02040503050406030204" pitchFamily="18" charset="0"/>
                                </a:rPr>
                                <m:t>ş</m:t>
                              </m:r>
                            </m:sub>
                          </m:sSub>
                        </m:den>
                      </m:f>
                      <m:r>
                        <a:rPr lang="tr-TR" i="1">
                          <a:latin typeface="Cambria Math" panose="02040503050406030204" pitchFamily="18" charset="0"/>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4</m:t>
                              </m:r>
                            </m:sub>
                          </m:sSub>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6</m:t>
                              </m:r>
                            </m:sub>
                          </m:sSub>
                        </m:num>
                        <m:den>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5</m:t>
                              </m:r>
                            </m:sub>
                          </m:sSub>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10</m:t>
                              </m:r>
                            </m:sub>
                          </m:sSub>
                        </m:den>
                      </m:f>
                    </m:oMath>
                  </m:oMathPara>
                </a14:m>
                <a:endParaRPr lang="tr-TR" i="1" dirty="0" smtClean="0">
                  <a:latin typeface="Cambria Math" panose="02040503050406030204" pitchFamily="18" charset="0"/>
                </a:endParaRPr>
              </a:p>
              <a:p>
                <a:r>
                  <a:rPr lang="tr-TR" i="1" dirty="0" smtClean="0">
                    <a:latin typeface="Cambria Math" panose="02040503050406030204" pitchFamily="18" charset="0"/>
                  </a:rPr>
                  <a:t>Yada direkt formülden</a:t>
                </a:r>
              </a:p>
              <a:p>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ea typeface="Cambria Math" panose="02040503050406030204" pitchFamily="18" charset="0"/>
                                </a:rPr>
                                <m:t>ç</m:t>
                              </m:r>
                              <m:r>
                                <a:rPr lang="tr-TR" i="1">
                                  <a:latin typeface="Cambria Math" panose="02040503050406030204" pitchFamily="18" charset="0"/>
                                  <a:ea typeface="Cambria Math" panose="02040503050406030204" pitchFamily="18" charset="0"/>
                                </a:rPr>
                                <m:t>𝚤𝑘𝚤</m:t>
                              </m:r>
                              <m:r>
                                <a:rPr lang="tr-TR" i="1">
                                  <a:latin typeface="Cambria Math" panose="02040503050406030204" pitchFamily="18" charset="0"/>
                                  <a:ea typeface="Cambria Math" panose="02040503050406030204" pitchFamily="18" charset="0"/>
                                </a:rPr>
                                <m:t>ş</m:t>
                              </m:r>
                            </m:sub>
                          </m:sSub>
                        </m:num>
                        <m:den>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𝑔𝑖𝑟𝑖</m:t>
                              </m:r>
                              <m:r>
                                <a:rPr lang="tr-TR" i="1">
                                  <a:latin typeface="Cambria Math" panose="02040503050406030204" pitchFamily="18" charset="0"/>
                                </a:rPr>
                                <m:t>ş</m:t>
                              </m:r>
                            </m:sub>
                          </m:sSub>
                        </m:den>
                      </m:f>
                      <m:r>
                        <a:rPr lang="tr-TR" i="1">
                          <a:latin typeface="Cambria Math" panose="02040503050406030204" pitchFamily="18" charset="0"/>
                        </a:rPr>
                        <m:t>=</m:t>
                      </m:r>
                      <m:sSup>
                        <m:sSupPr>
                          <m:ctrlPr>
                            <a:rPr lang="tr-TR" i="1" smtClean="0">
                              <a:latin typeface="Cambria Math" panose="02040503050406030204" pitchFamily="18" charset="0"/>
                            </a:rPr>
                          </m:ctrlPr>
                        </m:sSupPr>
                        <m:e>
                          <m:d>
                            <m:dPr>
                              <m:ctrlPr>
                                <a:rPr lang="tr-TR" i="1" smtClean="0">
                                  <a:latin typeface="Cambria Math" panose="02040503050406030204" pitchFamily="18" charset="0"/>
                                </a:rPr>
                              </m:ctrlPr>
                            </m:dPr>
                            <m:e>
                              <m:r>
                                <a:rPr lang="tr-TR" b="0" i="1" smtClean="0">
                                  <a:latin typeface="Cambria Math" panose="02040503050406030204" pitchFamily="18" charset="0"/>
                                </a:rPr>
                                <m:t>−1</m:t>
                              </m:r>
                            </m:e>
                          </m:d>
                        </m:e>
                        <m:sup>
                          <m:r>
                            <a:rPr lang="tr-TR" b="0" i="1" smtClean="0">
                              <a:latin typeface="Cambria Math" panose="02040503050406030204" pitchFamily="18" charset="0"/>
                            </a:rPr>
                            <m:t>2</m:t>
                          </m:r>
                        </m:sup>
                      </m:sSup>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4</m:t>
                              </m:r>
                            </m:sub>
                          </m:sSub>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6</m:t>
                              </m:r>
                            </m:sub>
                          </m:sSub>
                        </m:num>
                        <m:den>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5</m:t>
                              </m:r>
                            </m:sub>
                          </m:sSub>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10</m:t>
                              </m:r>
                            </m:sub>
                          </m:sSub>
                        </m:den>
                      </m:f>
                      <m:r>
                        <a:rPr lang="tr-TR" b="0" i="0" smtClean="0">
                          <a:latin typeface="Cambria Math" panose="02040503050406030204" pitchFamily="18" charset="0"/>
                        </a:rPr>
                        <m:t>=</m:t>
                      </m:r>
                      <m:f>
                        <m:fPr>
                          <m:ctrlPr>
                            <a:rPr lang="tr-TR" i="1">
                              <a:latin typeface="Cambria Math" panose="02040503050406030204" pitchFamily="18" charset="0"/>
                            </a:rPr>
                          </m:ctrlPr>
                        </m:fPr>
                        <m:num>
                          <m:r>
                            <a:rPr lang="tr-TR" b="0" i="1" smtClean="0">
                              <a:latin typeface="Cambria Math" panose="02040503050406030204" pitchFamily="18" charset="0"/>
                            </a:rPr>
                            <m:t>22</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rPr>
                            <m:t>23</m:t>
                          </m:r>
                        </m:num>
                        <m:den>
                          <m:r>
                            <a:rPr lang="tr-TR" b="0" i="1" smtClean="0">
                              <a:latin typeface="Cambria Math" panose="02040503050406030204" pitchFamily="18" charset="0"/>
                            </a:rPr>
                            <m:t>34</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rPr>
                            <m:t>46</m:t>
                          </m:r>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11</m:t>
                          </m:r>
                        </m:num>
                        <m:den>
                          <m:r>
                            <a:rPr lang="tr-TR" b="0" i="1" smtClean="0">
                              <a:latin typeface="Cambria Math" panose="02040503050406030204" pitchFamily="18" charset="0"/>
                            </a:rPr>
                            <m:t>34</m:t>
                          </m:r>
                        </m:den>
                      </m:f>
                    </m:oMath>
                  </m:oMathPara>
                </a14:m>
                <a:endParaRPr lang="tr-TR" dirty="0"/>
              </a:p>
            </p:txBody>
          </p:sp>
        </mc:Choice>
        <mc:Fallback xmlns="">
          <p:sp>
            <p:nvSpPr>
              <p:cNvPr id="4" name="Dikdörtgen 3"/>
              <p:cNvSpPr>
                <a:spLocks noRot="1" noChangeAspect="1" noMove="1" noResize="1" noEditPoints="1" noAdjustHandles="1" noChangeArrowheads="1" noChangeShapeType="1" noTextEdit="1"/>
              </p:cNvSpPr>
              <p:nvPr/>
            </p:nvSpPr>
            <p:spPr>
              <a:xfrm>
                <a:off x="7012523" y="2729489"/>
                <a:ext cx="3861891" cy="2173224"/>
              </a:xfrm>
              <a:prstGeom prst="rect">
                <a:avLst/>
              </a:prstGeom>
              <a:blipFill rotWithShape="0">
                <a:blip r:embed="rId4"/>
                <a:stretch>
                  <a:fillRect l="-1262"/>
                </a:stretch>
              </a:blipFill>
            </p:spPr>
            <p:txBody>
              <a:bodyPr/>
              <a:lstStyle/>
              <a:p>
                <a:r>
                  <a:rPr lang="tr-TR">
                    <a:noFill/>
                  </a:rPr>
                  <a:t> </a:t>
                </a:r>
              </a:p>
            </p:txBody>
          </p:sp>
        </mc:Fallback>
      </mc:AlternateContent>
      <p:sp>
        <p:nvSpPr>
          <p:cNvPr id="5" name="Metin kutusu 4"/>
          <p:cNvSpPr txBox="1"/>
          <p:nvPr/>
        </p:nvSpPr>
        <p:spPr>
          <a:xfrm>
            <a:off x="6409038" y="906162"/>
            <a:ext cx="5544065" cy="2031325"/>
          </a:xfrm>
          <a:prstGeom prst="rect">
            <a:avLst/>
          </a:prstGeom>
          <a:noFill/>
        </p:spPr>
        <p:txBody>
          <a:bodyPr wrap="square" rtlCol="0">
            <a:spAutoFit/>
          </a:bodyPr>
          <a:lstStyle/>
          <a:p>
            <a:r>
              <a:rPr lang="tr-TR" dirty="0" smtClean="0"/>
              <a:t>0 (giriş) </a:t>
            </a:r>
            <a:r>
              <a:rPr lang="tr-TR" dirty="0" err="1" smtClean="0"/>
              <a:t>açısal</a:t>
            </a:r>
            <a:r>
              <a:rPr lang="tr-TR" dirty="0" smtClean="0"/>
              <a:t> hızı, </a:t>
            </a:r>
            <a:r>
              <a:rPr lang="tr-TR" dirty="0" err="1" smtClean="0"/>
              <a:t>açısal</a:t>
            </a:r>
            <a:r>
              <a:rPr lang="tr-TR" dirty="0" smtClean="0"/>
              <a:t> hız tüm mil boyunca aynı,</a:t>
            </a:r>
          </a:p>
          <a:p>
            <a:r>
              <a:rPr lang="tr-TR" dirty="0" smtClean="0"/>
              <a:t>4 ile 5 arasındaki diş sayıları oranı, </a:t>
            </a:r>
            <a:r>
              <a:rPr lang="tr-TR" dirty="0" err="1" smtClean="0"/>
              <a:t>açısal</a:t>
            </a:r>
            <a:r>
              <a:rPr lang="tr-TR" dirty="0" smtClean="0"/>
              <a:t> hızı değiştirir.</a:t>
            </a:r>
          </a:p>
          <a:p>
            <a:r>
              <a:rPr lang="tr-TR" dirty="0" smtClean="0"/>
              <a:t>5 ile 6’nın </a:t>
            </a:r>
            <a:r>
              <a:rPr lang="tr-TR" dirty="0" err="1" smtClean="0"/>
              <a:t>açısal</a:t>
            </a:r>
            <a:r>
              <a:rPr lang="tr-TR" dirty="0" smtClean="0"/>
              <a:t> hızı, aynı mil üzerindeler aynı;</a:t>
            </a:r>
          </a:p>
          <a:p>
            <a:r>
              <a:rPr lang="tr-TR" dirty="0" smtClean="0"/>
              <a:t>6 ile 10 arasında </a:t>
            </a:r>
            <a:r>
              <a:rPr lang="tr-TR" dirty="0" err="1" smtClean="0"/>
              <a:t>açısal</a:t>
            </a:r>
            <a:r>
              <a:rPr lang="tr-TR" dirty="0" smtClean="0"/>
              <a:t> hız, </a:t>
            </a:r>
            <a:r>
              <a:rPr lang="tr-TR" dirty="0"/>
              <a:t>diş sayıları </a:t>
            </a:r>
            <a:r>
              <a:rPr lang="tr-TR" dirty="0" smtClean="0"/>
              <a:t>ile orantılı olarak değişir. 10’un </a:t>
            </a:r>
            <a:r>
              <a:rPr lang="tr-TR" dirty="0" err="1" smtClean="0"/>
              <a:t>açısal</a:t>
            </a:r>
            <a:r>
              <a:rPr lang="tr-TR" dirty="0" smtClean="0"/>
              <a:t> hızı çıkış hızıdır.</a:t>
            </a:r>
          </a:p>
          <a:p>
            <a:r>
              <a:rPr lang="tr-TR" dirty="0" smtClean="0"/>
              <a:t>0-4-5-6-10-12</a:t>
            </a:r>
          </a:p>
          <a:p>
            <a:endParaRPr lang="tr-TR" dirty="0"/>
          </a:p>
        </p:txBody>
      </p:sp>
    </p:spTree>
    <p:extLst>
      <p:ext uri="{BB962C8B-B14F-4D97-AF65-F5344CB8AC3E}">
        <p14:creationId xmlns:p14="http://schemas.microsoft.com/office/powerpoint/2010/main" val="2571768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akted.org.tr/kaynaklar/mekanizma_teknigi_konu_anlatimi/ch6/sec1/img11.gif"/>
          <p:cNvPicPr>
            <a:picLocks noChangeAspect="1" noChangeArrowheads="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407727" y="1445740"/>
            <a:ext cx="42291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311747" y="120607"/>
            <a:ext cx="4959179" cy="369332"/>
          </a:xfrm>
          <a:prstGeom prst="rect">
            <a:avLst/>
          </a:prstGeom>
          <a:noFill/>
        </p:spPr>
        <p:txBody>
          <a:bodyPr wrap="square" rtlCol="0">
            <a:spAutoFit/>
          </a:bodyPr>
          <a:lstStyle/>
          <a:p>
            <a:r>
              <a:rPr lang="tr-TR" dirty="0" smtClean="0"/>
              <a:t>Örnek: </a:t>
            </a:r>
            <a:r>
              <a:rPr lang="tr-TR" dirty="0"/>
              <a:t>6 vitesli </a:t>
            </a:r>
            <a:r>
              <a:rPr lang="tr-TR" dirty="0" smtClean="0"/>
              <a:t>takım </a:t>
            </a:r>
            <a:r>
              <a:rPr lang="tr-TR" dirty="0"/>
              <a:t>tezgahı dişli kutusu</a:t>
            </a:r>
          </a:p>
        </p:txBody>
      </p:sp>
      <p:sp>
        <p:nvSpPr>
          <p:cNvPr id="2" name="Dikdörtgen 1"/>
          <p:cNvSpPr/>
          <p:nvPr/>
        </p:nvSpPr>
        <p:spPr>
          <a:xfrm>
            <a:off x="5636826" y="224622"/>
            <a:ext cx="6456319" cy="3139321"/>
          </a:xfrm>
          <a:prstGeom prst="rect">
            <a:avLst/>
          </a:prstGeom>
        </p:spPr>
        <p:txBody>
          <a:bodyPr wrap="square">
            <a:spAutoFit/>
          </a:bodyPr>
          <a:lstStyle/>
          <a:p>
            <a:pPr marL="285750" indent="-285750">
              <a:buFont typeface="Arial" panose="020B0604020202020204" pitchFamily="34" charset="0"/>
              <a:buChar char="•"/>
            </a:pPr>
            <a:r>
              <a:rPr lang="tr-TR" dirty="0">
                <a:solidFill>
                  <a:srgbClr val="000000"/>
                </a:solidFill>
                <a:latin typeface="Arial" panose="020B0604020202020204" pitchFamily="34" charset="0"/>
              </a:rPr>
              <a:t>I ve II milleri arasında iki değişik hız oranı elde </a:t>
            </a:r>
            <a:r>
              <a:rPr lang="tr-TR" dirty="0" smtClean="0">
                <a:solidFill>
                  <a:srgbClr val="000000"/>
                </a:solidFill>
                <a:latin typeface="Arial" panose="020B0604020202020204" pitchFamily="34" charset="0"/>
              </a:rPr>
              <a:t>edilir, </a:t>
            </a:r>
          </a:p>
          <a:p>
            <a:pPr marL="285750" indent="-285750">
              <a:buFont typeface="Arial" panose="020B0604020202020204" pitchFamily="34" charset="0"/>
              <a:buChar char="•"/>
            </a:pPr>
            <a:r>
              <a:rPr lang="tr-TR" dirty="0" smtClean="0">
                <a:solidFill>
                  <a:srgbClr val="000000"/>
                </a:solidFill>
                <a:latin typeface="Arial" panose="020B0604020202020204" pitchFamily="34" charset="0"/>
              </a:rPr>
              <a:t>II </a:t>
            </a:r>
            <a:r>
              <a:rPr lang="tr-TR" dirty="0">
                <a:solidFill>
                  <a:srgbClr val="000000"/>
                </a:solidFill>
                <a:latin typeface="Arial" panose="020B0604020202020204" pitchFamily="34" charset="0"/>
              </a:rPr>
              <a:t>ve III milleri arasında ise üç değişik hız oranı </a:t>
            </a:r>
            <a:r>
              <a:rPr lang="tr-TR" dirty="0" smtClean="0">
                <a:solidFill>
                  <a:srgbClr val="000000"/>
                </a:solidFill>
                <a:latin typeface="Arial" panose="020B0604020202020204" pitchFamily="34" charset="0"/>
              </a:rPr>
              <a:t>elde edilir.</a:t>
            </a:r>
          </a:p>
          <a:p>
            <a:pPr marL="285750" indent="-285750">
              <a:buFont typeface="Arial" panose="020B0604020202020204" pitchFamily="34" charset="0"/>
              <a:buChar char="•"/>
            </a:pPr>
            <a:r>
              <a:rPr lang="tr-TR" dirty="0" smtClean="0">
                <a:solidFill>
                  <a:srgbClr val="000000"/>
                </a:solidFill>
                <a:latin typeface="Arial" panose="020B0604020202020204" pitchFamily="34" charset="0"/>
              </a:rPr>
              <a:t>Bu </a:t>
            </a:r>
            <a:r>
              <a:rPr lang="tr-TR" dirty="0">
                <a:solidFill>
                  <a:srgbClr val="000000"/>
                </a:solidFill>
                <a:latin typeface="Arial" panose="020B0604020202020204" pitchFamily="34" charset="0"/>
              </a:rPr>
              <a:t>şekilde I ve III mili arasında 6 değişik hız oranı elde </a:t>
            </a:r>
            <a:r>
              <a:rPr lang="tr-TR" dirty="0" smtClean="0">
                <a:solidFill>
                  <a:srgbClr val="000000"/>
                </a:solidFill>
                <a:latin typeface="Arial" panose="020B0604020202020204" pitchFamily="34" charset="0"/>
              </a:rPr>
              <a:t>edilir</a:t>
            </a:r>
            <a:r>
              <a:rPr lang="tr-TR" dirty="0">
                <a:solidFill>
                  <a:srgbClr val="000000"/>
                </a:solidFill>
                <a:latin typeface="Arial" panose="020B0604020202020204" pitchFamily="34" charset="0"/>
              </a:rPr>
              <a:t>. </a:t>
            </a:r>
            <a:endParaRPr lang="tr-TR" dirty="0" smtClean="0">
              <a:solidFill>
                <a:srgbClr val="000000"/>
              </a:solidFill>
              <a:latin typeface="Arial" panose="020B0604020202020204" pitchFamily="34" charset="0"/>
            </a:endParaRPr>
          </a:p>
          <a:p>
            <a:r>
              <a:rPr lang="tr-TR" dirty="0" smtClean="0">
                <a:solidFill>
                  <a:srgbClr val="000000"/>
                </a:solidFill>
                <a:latin typeface="Arial" panose="020B0604020202020204" pitchFamily="34" charset="0"/>
              </a:rPr>
              <a:t>Dikkat </a:t>
            </a:r>
            <a:r>
              <a:rPr lang="tr-TR" dirty="0">
                <a:solidFill>
                  <a:srgbClr val="000000"/>
                </a:solidFill>
                <a:latin typeface="Arial" panose="020B0604020202020204" pitchFamily="34" charset="0"/>
              </a:rPr>
              <a:t>edilir ise, iki mil arasında bulunan ve dişli çifti oluşturan dişlilerin diş sayıları toplamı aynıdır. </a:t>
            </a:r>
            <a:endParaRPr lang="tr-TR" dirty="0" smtClean="0">
              <a:solidFill>
                <a:srgbClr val="000000"/>
              </a:solidFill>
              <a:latin typeface="Arial" panose="020B0604020202020204" pitchFamily="34" charset="0"/>
            </a:endParaRPr>
          </a:p>
          <a:p>
            <a:endParaRPr lang="tr-TR" dirty="0">
              <a:solidFill>
                <a:srgbClr val="000000"/>
              </a:solidFill>
              <a:latin typeface="Arial" panose="020B0604020202020204" pitchFamily="34" charset="0"/>
            </a:endParaRPr>
          </a:p>
          <a:p>
            <a:r>
              <a:rPr lang="tr-TR" dirty="0" smtClean="0">
                <a:solidFill>
                  <a:srgbClr val="000000"/>
                </a:solidFill>
                <a:latin typeface="Arial" panose="020B0604020202020204" pitchFamily="34" charset="0"/>
              </a:rPr>
              <a:t>Bu </a:t>
            </a:r>
            <a:r>
              <a:rPr lang="tr-TR" dirty="0">
                <a:solidFill>
                  <a:srgbClr val="000000"/>
                </a:solidFill>
                <a:latin typeface="Arial" panose="020B0604020202020204" pitchFamily="34" charset="0"/>
              </a:rPr>
              <a:t>özellik tasarımda önemli sınırlamalar getirir. </a:t>
            </a:r>
            <a:endParaRPr lang="tr-TR" dirty="0" smtClean="0">
              <a:solidFill>
                <a:srgbClr val="000000"/>
              </a:solidFill>
              <a:latin typeface="Arial" panose="020B0604020202020204" pitchFamily="34" charset="0"/>
            </a:endParaRPr>
          </a:p>
          <a:p>
            <a:endParaRPr lang="tr-TR" dirty="0">
              <a:solidFill>
                <a:srgbClr val="000000"/>
              </a:solidFill>
              <a:latin typeface="Arial" panose="020B0604020202020204" pitchFamily="34" charset="0"/>
            </a:endParaRPr>
          </a:p>
          <a:p>
            <a:r>
              <a:rPr lang="tr-TR" dirty="0" smtClean="0">
                <a:solidFill>
                  <a:srgbClr val="000000"/>
                </a:solidFill>
                <a:latin typeface="Arial" panose="020B0604020202020204" pitchFamily="34" charset="0"/>
              </a:rPr>
              <a:t>Zincirler </a:t>
            </a:r>
          </a:p>
          <a:p>
            <a:r>
              <a:rPr lang="tr-TR" dirty="0" smtClean="0">
                <a:solidFill>
                  <a:srgbClr val="000000"/>
                </a:solidFill>
                <a:latin typeface="Arial" panose="020B0604020202020204" pitchFamily="34" charset="0"/>
              </a:rPr>
              <a:t>A-C-F-I</a:t>
            </a:r>
            <a:r>
              <a:rPr lang="tr-TR" dirty="0">
                <a:solidFill>
                  <a:srgbClr val="000000"/>
                </a:solidFill>
                <a:latin typeface="Arial" panose="020B0604020202020204" pitchFamily="34" charset="0"/>
              </a:rPr>
              <a:t>, A-C-E-H, A-C-G-Y, B-D-F-I, B-D-E-H ve B-D-G-Y </a:t>
            </a:r>
            <a:r>
              <a:rPr lang="tr-TR" dirty="0" err="1">
                <a:solidFill>
                  <a:srgbClr val="000000"/>
                </a:solidFill>
                <a:latin typeface="Arial" panose="020B0604020202020204" pitchFamily="34" charset="0"/>
              </a:rPr>
              <a:t>dir</a:t>
            </a:r>
            <a:r>
              <a:rPr lang="tr-TR" dirty="0">
                <a:solidFill>
                  <a:srgbClr val="000000"/>
                </a:solidFill>
                <a:latin typeface="Arial" panose="020B0604020202020204" pitchFamily="34" charset="0"/>
              </a:rPr>
              <a:t>. </a:t>
            </a:r>
            <a:endParaRPr lang="tr-TR" dirty="0"/>
          </a:p>
        </p:txBody>
      </p:sp>
      <p:graphicFrame>
        <p:nvGraphicFramePr>
          <p:cNvPr id="5" name="Nesne 4"/>
          <p:cNvGraphicFramePr>
            <a:graphicFrameLocks noChangeAspect="1"/>
          </p:cNvGraphicFramePr>
          <p:nvPr>
            <p:extLst>
              <p:ext uri="{D42A27DB-BD31-4B8C-83A1-F6EECF244321}">
                <p14:modId xmlns:p14="http://schemas.microsoft.com/office/powerpoint/2010/main" val="2238816718"/>
              </p:ext>
            </p:extLst>
          </p:nvPr>
        </p:nvGraphicFramePr>
        <p:xfrm>
          <a:off x="6270625" y="3468688"/>
          <a:ext cx="3324225" cy="2981325"/>
        </p:xfrm>
        <a:graphic>
          <a:graphicData uri="http://schemas.openxmlformats.org/presentationml/2006/ole">
            <mc:AlternateContent xmlns:mc="http://schemas.openxmlformats.org/markup-compatibility/2006">
              <mc:Choice xmlns:v="urn:schemas-microsoft-com:vml" Requires="v">
                <p:oleObj spid="_x0000_s1070" name="Makro İçerebilen Çalışma Sayfası" r:id="rId4" imgW="3324045" imgH="2981311" progId="Excel.SheetMacroEnabled.12">
                  <p:embed/>
                </p:oleObj>
              </mc:Choice>
              <mc:Fallback>
                <p:oleObj name="Makro İçerebilen Çalışma Sayfası" r:id="rId4" imgW="3324045" imgH="2981311" progId="Excel.SheetMacroEnabled.12">
                  <p:embed/>
                  <p:pic>
                    <p:nvPicPr>
                      <p:cNvPr id="0" name=""/>
                      <p:cNvPicPr/>
                      <p:nvPr/>
                    </p:nvPicPr>
                    <p:blipFill>
                      <a:blip r:embed="rId5"/>
                      <a:stretch>
                        <a:fillRect/>
                      </a:stretch>
                    </p:blipFill>
                    <p:spPr>
                      <a:xfrm>
                        <a:off x="6270625" y="3468688"/>
                        <a:ext cx="3324225" cy="2981325"/>
                      </a:xfrm>
                      <a:prstGeom prst="rect">
                        <a:avLst/>
                      </a:prstGeom>
                    </p:spPr>
                  </p:pic>
                </p:oleObj>
              </mc:Fallback>
            </mc:AlternateContent>
          </a:graphicData>
        </a:graphic>
      </p:graphicFrame>
    </p:spTree>
    <p:extLst>
      <p:ext uri="{BB962C8B-B14F-4D97-AF65-F5344CB8AC3E}">
        <p14:creationId xmlns:p14="http://schemas.microsoft.com/office/powerpoint/2010/main" val="1599006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a:ext>
            </a:extLst>
          </a:blip>
          <a:srcRect/>
          <a:stretch/>
        </p:blipFill>
        <p:spPr>
          <a:xfrm>
            <a:off x="974785" y="801231"/>
            <a:ext cx="5831457" cy="3805275"/>
          </a:xfrm>
          <a:prstGeom prst="rect">
            <a:avLst/>
          </a:prstGeom>
        </p:spPr>
      </p:pic>
      <p:sp>
        <p:nvSpPr>
          <p:cNvPr id="3" name="Metin kutusu 2"/>
          <p:cNvSpPr txBox="1"/>
          <p:nvPr/>
        </p:nvSpPr>
        <p:spPr>
          <a:xfrm>
            <a:off x="1311747" y="120607"/>
            <a:ext cx="4959179" cy="369332"/>
          </a:xfrm>
          <a:prstGeom prst="rect">
            <a:avLst/>
          </a:prstGeom>
          <a:noFill/>
        </p:spPr>
        <p:txBody>
          <a:bodyPr wrap="square" rtlCol="0">
            <a:spAutoFit/>
          </a:bodyPr>
          <a:lstStyle/>
          <a:p>
            <a:r>
              <a:rPr lang="tr-TR" dirty="0" smtClean="0"/>
              <a:t>Örnek: Basit bir otomobil vites kutusu</a:t>
            </a:r>
            <a:endParaRPr lang="tr-TR" dirty="0"/>
          </a:p>
        </p:txBody>
      </p:sp>
      <mc:AlternateContent xmlns:mc="http://schemas.openxmlformats.org/markup-compatibility/2006" xmlns:a14="http://schemas.microsoft.com/office/drawing/2010/main">
        <mc:Choice Requires="a14">
          <p:sp>
            <p:nvSpPr>
              <p:cNvPr id="6" name="Metin kutusu 5"/>
              <p:cNvSpPr txBox="1"/>
              <p:nvPr/>
            </p:nvSpPr>
            <p:spPr>
              <a:xfrm>
                <a:off x="6806242" y="888521"/>
                <a:ext cx="5218981" cy="4923977"/>
              </a:xfrm>
              <a:prstGeom prst="rect">
                <a:avLst/>
              </a:prstGeom>
              <a:noFill/>
            </p:spPr>
            <p:txBody>
              <a:bodyPr wrap="square" rtlCol="0">
                <a:spAutoFit/>
              </a:bodyPr>
              <a:lstStyle/>
              <a:p>
                <a:r>
                  <a:rPr lang="tr-TR" b="1" dirty="0" smtClean="0">
                    <a:solidFill>
                      <a:schemeClr val="accent2">
                        <a:lumMod val="50000"/>
                      </a:schemeClr>
                    </a:solidFill>
                  </a:rPr>
                  <a:t>Birinci Vites; </a:t>
                </a:r>
                <a:r>
                  <a:rPr lang="tr-TR" dirty="0" smtClean="0"/>
                  <a:t>1-4-6-3 dişlilerini kullanır. Hız oranı;</a:t>
                </a:r>
              </a:p>
              <a:p>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ea typeface="Cambria Math" panose="02040503050406030204" pitchFamily="18" charset="0"/>
                                </a:rPr>
                                <m:t>ç</m:t>
                              </m:r>
                              <m:r>
                                <a:rPr lang="tr-TR" i="1">
                                  <a:latin typeface="Cambria Math" panose="02040503050406030204" pitchFamily="18" charset="0"/>
                                  <a:ea typeface="Cambria Math" panose="02040503050406030204" pitchFamily="18" charset="0"/>
                                </a:rPr>
                                <m:t>𝚤𝑘𝚤</m:t>
                              </m:r>
                              <m:r>
                                <a:rPr lang="tr-TR" i="1">
                                  <a:latin typeface="Cambria Math" panose="02040503050406030204" pitchFamily="18" charset="0"/>
                                  <a:ea typeface="Cambria Math" panose="02040503050406030204" pitchFamily="18" charset="0"/>
                                </a:rPr>
                                <m:t>ş</m:t>
                              </m:r>
                            </m:sub>
                          </m:sSub>
                        </m:num>
                        <m:den>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𝑔𝑖𝑟𝑖</m:t>
                              </m:r>
                              <m:r>
                                <a:rPr lang="tr-TR" i="1">
                                  <a:latin typeface="Cambria Math" panose="02040503050406030204" pitchFamily="18" charset="0"/>
                                </a:rPr>
                                <m:t>ş</m:t>
                              </m:r>
                            </m:sub>
                          </m:sSub>
                        </m:den>
                      </m:f>
                      <m:r>
                        <a:rPr lang="tr-TR" i="1">
                          <a:latin typeface="Cambria Math" panose="02040503050406030204" pitchFamily="18" charset="0"/>
                        </a:rPr>
                        <m:t>=</m:t>
                      </m:r>
                      <m:sSup>
                        <m:sSupPr>
                          <m:ctrlPr>
                            <a:rPr lang="tr-TR" i="1">
                              <a:latin typeface="Cambria Math" panose="02040503050406030204" pitchFamily="18" charset="0"/>
                            </a:rPr>
                          </m:ctrlPr>
                        </m:sSupPr>
                        <m:e>
                          <m:d>
                            <m:dPr>
                              <m:ctrlPr>
                                <a:rPr lang="tr-TR" i="1">
                                  <a:latin typeface="Cambria Math" panose="02040503050406030204" pitchFamily="18" charset="0"/>
                                </a:rPr>
                              </m:ctrlPr>
                            </m:dPr>
                            <m:e>
                              <m:r>
                                <a:rPr lang="tr-TR" i="1">
                                  <a:latin typeface="Cambria Math" panose="02040503050406030204" pitchFamily="18" charset="0"/>
                                </a:rPr>
                                <m:t>−1</m:t>
                              </m:r>
                            </m:e>
                          </m:d>
                        </m:e>
                        <m:sup>
                          <m:r>
                            <a:rPr lang="tr-TR" i="1">
                              <a:latin typeface="Cambria Math" panose="02040503050406030204" pitchFamily="18" charset="0"/>
                            </a:rPr>
                            <m:t>2</m:t>
                          </m:r>
                        </m:sup>
                      </m:sSup>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b="0" i="1" smtClean="0">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6</m:t>
                              </m:r>
                            </m:sub>
                          </m:sSub>
                        </m:num>
                        <m:den>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b="0" i="1" smtClean="0">
                                  <a:latin typeface="Cambria Math" panose="02040503050406030204" pitchFamily="18" charset="0"/>
                                </a:rPr>
                                <m:t>4</m:t>
                              </m:r>
                            </m:sub>
                          </m:sSub>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b="0" i="1" smtClean="0">
                                  <a:latin typeface="Cambria Math" panose="02040503050406030204" pitchFamily="18" charset="0"/>
                                </a:rPr>
                                <m:t>3</m:t>
                              </m:r>
                            </m:sub>
                          </m:sSub>
                        </m:den>
                      </m:f>
                      <m:r>
                        <a:rPr lang="tr-TR">
                          <a:latin typeface="Cambria Math" panose="02040503050406030204" pitchFamily="18" charset="0"/>
                        </a:rPr>
                        <m:t>=</m:t>
                      </m:r>
                      <m:f>
                        <m:fPr>
                          <m:ctrlPr>
                            <a:rPr lang="tr-TR" i="1">
                              <a:latin typeface="Cambria Math" panose="02040503050406030204" pitchFamily="18" charset="0"/>
                            </a:rPr>
                          </m:ctrlPr>
                        </m:fPr>
                        <m:num>
                          <m:r>
                            <a:rPr lang="tr-TR" b="0" i="1" smtClean="0">
                              <a:latin typeface="Cambria Math" panose="02040503050406030204" pitchFamily="18" charset="0"/>
                            </a:rPr>
                            <m:t>14</m:t>
                          </m:r>
                          <m:r>
                            <a:rPr lang="tr-TR" i="1">
                              <a:latin typeface="Cambria Math" panose="02040503050406030204" pitchFamily="18" charset="0"/>
                              <a:ea typeface="Cambria Math" panose="02040503050406030204" pitchFamily="18" charset="0"/>
                            </a:rPr>
                            <m:t>∙</m:t>
                          </m:r>
                          <m:r>
                            <a:rPr lang="tr-TR" b="0" i="1" smtClean="0">
                              <a:latin typeface="Cambria Math" panose="02040503050406030204" pitchFamily="18" charset="0"/>
                            </a:rPr>
                            <m:t>18</m:t>
                          </m:r>
                        </m:num>
                        <m:den>
                          <m:r>
                            <a:rPr lang="tr-TR" i="1">
                              <a:latin typeface="Cambria Math" panose="02040503050406030204" pitchFamily="18" charset="0"/>
                            </a:rPr>
                            <m:t>3</m:t>
                          </m:r>
                          <m:r>
                            <a:rPr lang="tr-TR" b="0" i="1" smtClean="0">
                              <a:latin typeface="Cambria Math" panose="02040503050406030204" pitchFamily="18" charset="0"/>
                            </a:rPr>
                            <m:t>1</m:t>
                          </m:r>
                          <m:r>
                            <a:rPr lang="tr-TR" i="1">
                              <a:latin typeface="Cambria Math" panose="02040503050406030204" pitchFamily="18" charset="0"/>
                              <a:ea typeface="Cambria Math" panose="02040503050406030204" pitchFamily="18" charset="0"/>
                            </a:rPr>
                            <m:t>∙</m:t>
                          </m:r>
                          <m:r>
                            <a:rPr lang="tr-TR" b="0" i="1" smtClean="0">
                              <a:latin typeface="Cambria Math" panose="02040503050406030204" pitchFamily="18" charset="0"/>
                            </a:rPr>
                            <m:t>27</m:t>
                          </m:r>
                        </m:den>
                      </m:f>
                      <m:r>
                        <a:rPr lang="tr-TR" i="1">
                          <a:latin typeface="Cambria Math" panose="02040503050406030204" pitchFamily="18" charset="0"/>
                        </a:rPr>
                        <m:t>=</m:t>
                      </m:r>
                      <m:r>
                        <a:rPr lang="tr-TR" b="0" i="1" smtClean="0">
                          <a:latin typeface="Cambria Math" panose="02040503050406030204" pitchFamily="18" charset="0"/>
                        </a:rPr>
                        <m:t>0.301</m:t>
                      </m:r>
                    </m:oMath>
                  </m:oMathPara>
                </a14:m>
                <a:endParaRPr lang="tr-TR" dirty="0" smtClean="0"/>
              </a:p>
              <a:p>
                <a:r>
                  <a:rPr lang="tr-TR" b="1" dirty="0">
                    <a:solidFill>
                      <a:schemeClr val="accent2">
                        <a:lumMod val="50000"/>
                      </a:schemeClr>
                    </a:solidFill>
                  </a:rPr>
                  <a:t>İkinci Vites; </a:t>
                </a:r>
                <a:r>
                  <a:rPr lang="tr-TR" dirty="0" smtClean="0"/>
                  <a:t>1-4-5-2 </a:t>
                </a:r>
                <a:r>
                  <a:rPr lang="tr-TR" dirty="0"/>
                  <a:t>dişlilerini kullanır. Hız oranı;</a:t>
                </a:r>
              </a:p>
              <a:p>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ea typeface="Cambria Math" panose="02040503050406030204" pitchFamily="18" charset="0"/>
                                </a:rPr>
                                <m:t>ç</m:t>
                              </m:r>
                              <m:r>
                                <a:rPr lang="tr-TR" i="1">
                                  <a:latin typeface="Cambria Math" panose="02040503050406030204" pitchFamily="18" charset="0"/>
                                  <a:ea typeface="Cambria Math" panose="02040503050406030204" pitchFamily="18" charset="0"/>
                                </a:rPr>
                                <m:t>𝚤𝑘𝚤</m:t>
                              </m:r>
                              <m:r>
                                <a:rPr lang="tr-TR" i="1">
                                  <a:latin typeface="Cambria Math" panose="02040503050406030204" pitchFamily="18" charset="0"/>
                                  <a:ea typeface="Cambria Math" panose="02040503050406030204" pitchFamily="18" charset="0"/>
                                </a:rPr>
                                <m:t>ş</m:t>
                              </m:r>
                            </m:sub>
                          </m:sSub>
                        </m:num>
                        <m:den>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𝑔𝑖𝑟𝑖</m:t>
                              </m:r>
                              <m:r>
                                <a:rPr lang="tr-TR" i="1">
                                  <a:latin typeface="Cambria Math" panose="02040503050406030204" pitchFamily="18" charset="0"/>
                                </a:rPr>
                                <m:t>ş</m:t>
                              </m:r>
                            </m:sub>
                          </m:sSub>
                        </m:den>
                      </m:f>
                      <m:r>
                        <a:rPr lang="tr-TR" i="1">
                          <a:latin typeface="Cambria Math" panose="02040503050406030204" pitchFamily="18" charset="0"/>
                        </a:rPr>
                        <m:t>=</m:t>
                      </m:r>
                      <m:sSup>
                        <m:sSupPr>
                          <m:ctrlPr>
                            <a:rPr lang="tr-TR" i="1">
                              <a:latin typeface="Cambria Math" panose="02040503050406030204" pitchFamily="18" charset="0"/>
                            </a:rPr>
                          </m:ctrlPr>
                        </m:sSupPr>
                        <m:e>
                          <m:d>
                            <m:dPr>
                              <m:ctrlPr>
                                <a:rPr lang="tr-TR" i="1">
                                  <a:latin typeface="Cambria Math" panose="02040503050406030204" pitchFamily="18" charset="0"/>
                                </a:rPr>
                              </m:ctrlPr>
                            </m:dPr>
                            <m:e>
                              <m:r>
                                <a:rPr lang="tr-TR" i="1">
                                  <a:latin typeface="Cambria Math" panose="02040503050406030204" pitchFamily="18" charset="0"/>
                                </a:rPr>
                                <m:t>−1</m:t>
                              </m:r>
                            </m:e>
                          </m:d>
                        </m:e>
                        <m:sup>
                          <m:r>
                            <a:rPr lang="tr-TR" i="1">
                              <a:latin typeface="Cambria Math" panose="02040503050406030204" pitchFamily="18" charset="0"/>
                            </a:rPr>
                            <m:t>2</m:t>
                          </m:r>
                        </m:sup>
                      </m:sSup>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b="0" i="1" smtClean="0">
                                  <a:latin typeface="Cambria Math" panose="02040503050406030204" pitchFamily="18" charset="0"/>
                                </a:rPr>
                                <m:t>5</m:t>
                              </m:r>
                            </m:sub>
                          </m:sSub>
                        </m:num>
                        <m:den>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4</m:t>
                              </m:r>
                            </m:sub>
                          </m:sSub>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b="0" i="1" smtClean="0">
                                  <a:latin typeface="Cambria Math" panose="02040503050406030204" pitchFamily="18" charset="0"/>
                                </a:rPr>
                                <m:t>2</m:t>
                              </m:r>
                            </m:sub>
                          </m:sSub>
                        </m:den>
                      </m:f>
                      <m:r>
                        <a:rPr lang="tr-TR">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14</m:t>
                          </m:r>
                          <m:r>
                            <a:rPr lang="tr-TR" i="1">
                              <a:latin typeface="Cambria Math" panose="02040503050406030204" pitchFamily="18" charset="0"/>
                              <a:ea typeface="Cambria Math" panose="02040503050406030204" pitchFamily="18" charset="0"/>
                            </a:rPr>
                            <m:t>∙</m:t>
                          </m:r>
                          <m:r>
                            <a:rPr lang="tr-TR" b="0" i="1" smtClean="0">
                              <a:latin typeface="Cambria Math" panose="02040503050406030204" pitchFamily="18" charset="0"/>
                            </a:rPr>
                            <m:t>25</m:t>
                          </m:r>
                        </m:num>
                        <m:den>
                          <m:r>
                            <a:rPr lang="tr-TR" i="1">
                              <a:latin typeface="Cambria Math" panose="02040503050406030204" pitchFamily="18" charset="0"/>
                            </a:rPr>
                            <m:t>31</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rPr>
                            <m:t>2</m:t>
                          </m:r>
                          <m:r>
                            <a:rPr lang="tr-TR" b="0" i="1" smtClean="0">
                              <a:latin typeface="Cambria Math" panose="02040503050406030204" pitchFamily="18" charset="0"/>
                            </a:rPr>
                            <m:t>0</m:t>
                          </m:r>
                        </m:den>
                      </m:f>
                      <m:r>
                        <a:rPr lang="tr-TR" i="1">
                          <a:latin typeface="Cambria Math" panose="02040503050406030204" pitchFamily="18" charset="0"/>
                        </a:rPr>
                        <m:t>=0.</m:t>
                      </m:r>
                      <m:r>
                        <a:rPr lang="tr-TR" b="0" i="1" smtClean="0">
                          <a:latin typeface="Cambria Math" panose="02040503050406030204" pitchFamily="18" charset="0"/>
                        </a:rPr>
                        <m:t>564</m:t>
                      </m:r>
                    </m:oMath>
                  </m:oMathPara>
                </a14:m>
                <a:endParaRPr lang="tr-TR" dirty="0" smtClean="0"/>
              </a:p>
              <a:p>
                <a:r>
                  <a:rPr lang="tr-TR" b="1" dirty="0">
                    <a:solidFill>
                      <a:schemeClr val="accent2">
                        <a:lumMod val="50000"/>
                      </a:schemeClr>
                    </a:solidFill>
                  </a:rPr>
                  <a:t>Yüksek hız vitesi; </a:t>
                </a:r>
                <a:r>
                  <a:rPr lang="tr-TR" dirty="0" smtClean="0"/>
                  <a:t>1-kavrama-2 </a:t>
                </a:r>
                <a:r>
                  <a:rPr lang="tr-TR" dirty="0"/>
                  <a:t>dişlilerini kullanır. Hız </a:t>
                </a:r>
                <a:r>
                  <a:rPr lang="tr-TR" dirty="0" smtClean="0"/>
                  <a:t>oranı direkt aktarılır;</a:t>
                </a:r>
                <a:endParaRPr lang="tr-TR" dirty="0"/>
              </a:p>
              <a:p>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ea typeface="Cambria Math" panose="02040503050406030204" pitchFamily="18" charset="0"/>
                                </a:rPr>
                                <m:t>ç</m:t>
                              </m:r>
                              <m:r>
                                <a:rPr lang="tr-TR" i="1">
                                  <a:latin typeface="Cambria Math" panose="02040503050406030204" pitchFamily="18" charset="0"/>
                                  <a:ea typeface="Cambria Math" panose="02040503050406030204" pitchFamily="18" charset="0"/>
                                </a:rPr>
                                <m:t>𝚤𝑘𝚤</m:t>
                              </m:r>
                              <m:r>
                                <a:rPr lang="tr-TR" i="1">
                                  <a:latin typeface="Cambria Math" panose="02040503050406030204" pitchFamily="18" charset="0"/>
                                  <a:ea typeface="Cambria Math" panose="02040503050406030204" pitchFamily="18" charset="0"/>
                                </a:rPr>
                                <m:t>ş</m:t>
                              </m:r>
                            </m:sub>
                          </m:sSub>
                        </m:num>
                        <m:den>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𝑔𝑖𝑟𝑖</m:t>
                              </m:r>
                              <m:r>
                                <a:rPr lang="tr-TR" i="1">
                                  <a:latin typeface="Cambria Math" panose="02040503050406030204" pitchFamily="18" charset="0"/>
                                </a:rPr>
                                <m:t>ş</m:t>
                              </m:r>
                            </m:sub>
                          </m:sSub>
                        </m:den>
                      </m:f>
                      <m:r>
                        <a:rPr lang="tr-TR" i="1">
                          <a:latin typeface="Cambria Math" panose="02040503050406030204" pitchFamily="18" charset="0"/>
                        </a:rPr>
                        <m:t>=</m:t>
                      </m:r>
                      <m:r>
                        <a:rPr lang="tr-TR" b="0" i="1" smtClean="0">
                          <a:latin typeface="Cambria Math" panose="02040503050406030204" pitchFamily="18" charset="0"/>
                        </a:rPr>
                        <m:t>1</m:t>
                      </m:r>
                    </m:oMath>
                  </m:oMathPara>
                </a14:m>
                <a:endParaRPr lang="tr-TR" dirty="0" smtClean="0"/>
              </a:p>
              <a:p>
                <a:r>
                  <a:rPr lang="tr-TR" b="1" dirty="0">
                    <a:solidFill>
                      <a:schemeClr val="accent2">
                        <a:lumMod val="50000"/>
                      </a:schemeClr>
                    </a:solidFill>
                  </a:rPr>
                  <a:t>Geri vites: </a:t>
                </a:r>
                <a:r>
                  <a:rPr lang="tr-TR" dirty="0" smtClean="0"/>
                  <a:t>1-4-7-8-3 dişlilerini kullanır. Hareket yön değiştirir.</a:t>
                </a:r>
              </a:p>
              <a:p>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ea typeface="Cambria Math" panose="02040503050406030204" pitchFamily="18" charset="0"/>
                                </a:rPr>
                                <m:t>ç</m:t>
                              </m:r>
                              <m:r>
                                <a:rPr lang="tr-TR" i="1">
                                  <a:latin typeface="Cambria Math" panose="02040503050406030204" pitchFamily="18" charset="0"/>
                                  <a:ea typeface="Cambria Math" panose="02040503050406030204" pitchFamily="18" charset="0"/>
                                </a:rPr>
                                <m:t>𝚤𝑘𝚤</m:t>
                              </m:r>
                              <m:r>
                                <a:rPr lang="tr-TR" i="1">
                                  <a:latin typeface="Cambria Math" panose="02040503050406030204" pitchFamily="18" charset="0"/>
                                  <a:ea typeface="Cambria Math" panose="02040503050406030204" pitchFamily="18" charset="0"/>
                                </a:rPr>
                                <m:t>ş</m:t>
                              </m:r>
                            </m:sub>
                          </m:sSub>
                        </m:num>
                        <m:den>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𝑔𝑖𝑟𝑖</m:t>
                              </m:r>
                              <m:r>
                                <a:rPr lang="tr-TR" i="1">
                                  <a:latin typeface="Cambria Math" panose="02040503050406030204" pitchFamily="18" charset="0"/>
                                </a:rPr>
                                <m:t>ş</m:t>
                              </m:r>
                            </m:sub>
                          </m:sSub>
                        </m:den>
                      </m:f>
                      <m:r>
                        <a:rPr lang="tr-TR" i="1">
                          <a:latin typeface="Cambria Math" panose="02040503050406030204" pitchFamily="18" charset="0"/>
                        </a:rPr>
                        <m:t>=</m:t>
                      </m:r>
                      <m:r>
                        <a:rPr lang="tr-TR" b="0" i="1" smtClean="0">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14</m:t>
                          </m:r>
                          <m:r>
                            <a:rPr lang="tr-TR" i="1">
                              <a:latin typeface="Cambria Math" panose="02040503050406030204" pitchFamily="18" charset="0"/>
                              <a:ea typeface="Cambria Math" panose="02040503050406030204" pitchFamily="18" charset="0"/>
                            </a:rPr>
                            <m:t>∙</m:t>
                          </m:r>
                          <m:r>
                            <a:rPr lang="tr-TR" b="0" i="1" smtClean="0">
                              <a:latin typeface="Cambria Math" panose="02040503050406030204" pitchFamily="18" charset="0"/>
                            </a:rPr>
                            <m:t>14</m:t>
                          </m:r>
                        </m:num>
                        <m:den>
                          <m:r>
                            <a:rPr lang="tr-TR" i="1">
                              <a:latin typeface="Cambria Math" panose="02040503050406030204" pitchFamily="18" charset="0"/>
                            </a:rPr>
                            <m:t>31</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rPr>
                            <m:t>2</m:t>
                          </m:r>
                          <m:r>
                            <a:rPr lang="tr-TR" b="0" i="1" smtClean="0">
                              <a:latin typeface="Cambria Math" panose="02040503050406030204" pitchFamily="18" charset="0"/>
                            </a:rPr>
                            <m:t>7</m:t>
                          </m:r>
                        </m:den>
                      </m:f>
                      <m:r>
                        <a:rPr lang="tr-TR" b="0" i="1" smtClean="0">
                          <a:latin typeface="Cambria Math" panose="02040503050406030204" pitchFamily="18" charset="0"/>
                        </a:rPr>
                        <m:t>=0.234</m:t>
                      </m:r>
                    </m:oMath>
                  </m:oMathPara>
                </a14:m>
                <a:endParaRPr lang="tr-TR" dirty="0"/>
              </a:p>
              <a:p>
                <a:endParaRPr lang="tr-TR" dirty="0"/>
              </a:p>
              <a:p>
                <a:endParaRPr lang="tr-TR" dirty="0"/>
              </a:p>
              <a:p>
                <a:endParaRPr lang="tr-TR" dirty="0"/>
              </a:p>
            </p:txBody>
          </p:sp>
        </mc:Choice>
        <mc:Fallback xmlns="">
          <p:sp>
            <p:nvSpPr>
              <p:cNvPr id="6" name="Metin kutusu 5"/>
              <p:cNvSpPr txBox="1">
                <a:spLocks noRot="1" noChangeAspect="1" noMove="1" noResize="1" noEditPoints="1" noAdjustHandles="1" noChangeArrowheads="1" noChangeShapeType="1" noTextEdit="1"/>
              </p:cNvSpPr>
              <p:nvPr/>
            </p:nvSpPr>
            <p:spPr>
              <a:xfrm>
                <a:off x="6806242" y="888521"/>
                <a:ext cx="5218981" cy="4923977"/>
              </a:xfrm>
              <a:prstGeom prst="rect">
                <a:avLst/>
              </a:prstGeom>
              <a:blipFill rotWithShape="0">
                <a:blip r:embed="rId4"/>
                <a:stretch>
                  <a:fillRect l="-1051" t="-743" r="-1285"/>
                </a:stretch>
              </a:blipFill>
            </p:spPr>
            <p:txBody>
              <a:bodyPr/>
              <a:lstStyle/>
              <a:p>
                <a:r>
                  <a:rPr lang="tr-TR">
                    <a:noFill/>
                  </a:rPr>
                  <a:t> </a:t>
                </a:r>
              </a:p>
            </p:txBody>
          </p:sp>
        </mc:Fallback>
      </mc:AlternateContent>
    </p:spTree>
    <p:extLst>
      <p:ext uri="{BB962C8B-B14F-4D97-AF65-F5344CB8AC3E}">
        <p14:creationId xmlns:p14="http://schemas.microsoft.com/office/powerpoint/2010/main" val="1426913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Planet Dişli Sistemleri</a:t>
            </a:r>
          </a:p>
        </p:txBody>
      </p:sp>
      <p:sp>
        <p:nvSpPr>
          <p:cNvPr id="3" name="Alt Başlık 2"/>
          <p:cNvSpPr>
            <a:spLocks noGrp="1"/>
          </p:cNvSpPr>
          <p:nvPr>
            <p:ph type="subTitle" idx="1"/>
          </p:nvPr>
        </p:nvSpPr>
        <p:spPr>
          <a:xfrm>
            <a:off x="1311214" y="3886680"/>
            <a:ext cx="9618453" cy="745705"/>
          </a:xfrm>
        </p:spPr>
        <p:txBody>
          <a:bodyPr>
            <a:normAutofit fontScale="92500" lnSpcReduction="10000"/>
          </a:bodyPr>
          <a:lstStyle/>
          <a:p>
            <a:r>
              <a:rPr lang="tr-TR" dirty="0" smtClean="0"/>
              <a:t>Diğer kinematik elemanlar </a:t>
            </a:r>
            <a:r>
              <a:rPr lang="tr-TR" dirty="0"/>
              <a:t>hareketli bir uzuv ile döner mafsal oluşturuyor ise, </a:t>
            </a:r>
            <a:endParaRPr lang="tr-TR" dirty="0" smtClean="0"/>
          </a:p>
          <a:p>
            <a:r>
              <a:rPr lang="tr-TR" dirty="0" smtClean="0"/>
              <a:t>elde </a:t>
            </a:r>
            <a:r>
              <a:rPr lang="tr-TR" dirty="0"/>
              <a:t>edilen zincire </a:t>
            </a:r>
            <a:r>
              <a:rPr lang="tr-TR" dirty="0">
                <a:solidFill>
                  <a:srgbClr val="FF0000"/>
                </a:solidFill>
              </a:rPr>
              <a:t>planet dişli </a:t>
            </a:r>
            <a:r>
              <a:rPr lang="tr-TR" dirty="0" smtClean="0">
                <a:solidFill>
                  <a:srgbClr val="FF0000"/>
                </a:solidFill>
              </a:rPr>
              <a:t>sistem denir.</a:t>
            </a:r>
            <a:endParaRPr lang="tr-TR" dirty="0">
              <a:solidFill>
                <a:srgbClr val="FF0000"/>
              </a:solidFill>
            </a:endParaRPr>
          </a:p>
        </p:txBody>
      </p:sp>
    </p:spTree>
    <p:extLst>
      <p:ext uri="{BB962C8B-B14F-4D97-AF65-F5344CB8AC3E}">
        <p14:creationId xmlns:p14="http://schemas.microsoft.com/office/powerpoint/2010/main" val="3650094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6105" y="107830"/>
            <a:ext cx="9601200" cy="616789"/>
          </a:xfrm>
        </p:spPr>
        <p:txBody>
          <a:bodyPr>
            <a:normAutofit fontScale="90000"/>
          </a:bodyPr>
          <a:lstStyle/>
          <a:p>
            <a:r>
              <a:rPr lang="tr-TR" dirty="0"/>
              <a:t>Planet Dişli Sistemleri</a:t>
            </a:r>
          </a:p>
        </p:txBody>
      </p:sp>
      <p:sp>
        <p:nvSpPr>
          <p:cNvPr id="3" name="İçerik Yer Tutucusu 2"/>
          <p:cNvSpPr>
            <a:spLocks noGrp="1"/>
          </p:cNvSpPr>
          <p:nvPr>
            <p:ph idx="1"/>
          </p:nvPr>
        </p:nvSpPr>
        <p:spPr>
          <a:xfrm>
            <a:off x="1130060" y="4555414"/>
            <a:ext cx="10662249" cy="2138683"/>
          </a:xfrm>
        </p:spPr>
        <p:txBody>
          <a:bodyPr>
            <a:normAutofit fontScale="92500"/>
          </a:bodyPr>
          <a:lstStyle/>
          <a:p>
            <a:pPr marL="0" indent="0">
              <a:buNone/>
            </a:pPr>
            <a:r>
              <a:rPr lang="tr-TR" dirty="0"/>
              <a:t>Planet dişli </a:t>
            </a:r>
            <a:r>
              <a:rPr lang="tr-TR" dirty="0" smtClean="0"/>
              <a:t>sistemlerinin </a:t>
            </a:r>
            <a:r>
              <a:rPr lang="tr-TR" dirty="0"/>
              <a:t>tek bir dişli çiftten oluşan en basit </a:t>
            </a:r>
            <a:r>
              <a:rPr lang="tr-TR" dirty="0" smtClean="0"/>
              <a:t>şekilleri resimlerde gösterilmektedir.</a:t>
            </a:r>
          </a:p>
          <a:p>
            <a:pPr marL="0" indent="0">
              <a:buNone/>
            </a:pPr>
            <a:r>
              <a:rPr lang="tr-TR" dirty="0" smtClean="0"/>
              <a:t>Kol </a:t>
            </a:r>
            <a:r>
              <a:rPr lang="tr-TR" dirty="0"/>
              <a:t>(k uzvu) A</a:t>
            </a:r>
            <a:r>
              <a:rPr lang="tr-TR" baseline="-25000" dirty="0"/>
              <a:t>0</a:t>
            </a:r>
            <a:r>
              <a:rPr lang="tr-TR" dirty="0"/>
              <a:t> dan geçen bir eksen etrafında dönebilmektedir. j uzvu </a:t>
            </a:r>
            <a:r>
              <a:rPr lang="tr-TR" dirty="0" smtClean="0"/>
              <a:t>bir </a:t>
            </a:r>
            <a:r>
              <a:rPr lang="tr-TR" dirty="0"/>
              <a:t>döner mafsal ile sabit uzva A</a:t>
            </a:r>
            <a:r>
              <a:rPr lang="tr-TR" baseline="-25000" dirty="0"/>
              <a:t>0</a:t>
            </a:r>
            <a:r>
              <a:rPr lang="tr-TR" dirty="0"/>
              <a:t> noktasından bağlanmıştır. </a:t>
            </a:r>
            <a:r>
              <a:rPr lang="tr-TR" b="1" dirty="0">
                <a:solidFill>
                  <a:srgbClr val="FF0000"/>
                </a:solidFill>
              </a:rPr>
              <a:t>Planet dişli</a:t>
            </a:r>
            <a:r>
              <a:rPr lang="tr-TR" dirty="0"/>
              <a:t> olarak adlandırılan i uzvu ise, j uzvu ile dişli çift oluştururken, kola A noktasından bir döner mafsal ile bağlıdır. Sistem bu şekli ile iki serbestlik derecelidir</a:t>
            </a:r>
            <a:r>
              <a:rPr lang="tr-TR" dirty="0" smtClean="0"/>
              <a:t>.</a:t>
            </a:r>
          </a:p>
          <a:p>
            <a:pPr marL="0" indent="0">
              <a:buNone/>
            </a:pPr>
            <a:r>
              <a:rPr lang="tr-TR" dirty="0" smtClean="0"/>
              <a:t>j uzvu, i ile dıştan </a:t>
            </a:r>
            <a:r>
              <a:rPr lang="tr-TR" dirty="0"/>
              <a:t>dişli oluşturuyorsa </a:t>
            </a:r>
            <a:r>
              <a:rPr lang="tr-TR" b="1" dirty="0">
                <a:solidFill>
                  <a:srgbClr val="FF0000"/>
                </a:solidFill>
              </a:rPr>
              <a:t>güneş </a:t>
            </a:r>
            <a:r>
              <a:rPr lang="tr-TR" b="1" dirty="0" smtClean="0">
                <a:solidFill>
                  <a:srgbClr val="FF0000"/>
                </a:solidFill>
              </a:rPr>
              <a:t>dişli </a:t>
            </a:r>
            <a:r>
              <a:rPr lang="tr-TR" dirty="0" smtClean="0"/>
              <a:t>adını alır, içten </a:t>
            </a:r>
            <a:r>
              <a:rPr lang="tr-TR" dirty="0"/>
              <a:t>dişli oluşturuyor ise </a:t>
            </a:r>
            <a:r>
              <a:rPr lang="tr-TR" b="1" dirty="0">
                <a:solidFill>
                  <a:srgbClr val="FF0000"/>
                </a:solidFill>
              </a:rPr>
              <a:t>halka dişli</a:t>
            </a:r>
            <a:r>
              <a:rPr lang="tr-TR" dirty="0"/>
              <a:t> </a:t>
            </a:r>
            <a:r>
              <a:rPr lang="tr-TR" dirty="0" smtClean="0"/>
              <a:t>olarak adlandırılır.</a:t>
            </a:r>
            <a:endParaRPr lang="tr-TR" dirty="0"/>
          </a:p>
        </p:txBody>
      </p:sp>
      <p:pic>
        <p:nvPicPr>
          <p:cNvPr id="2050" name="Picture 2" descr="http://www.makted.org.tr/kaynaklar/mekanizma_teknigi_konu_anlatimi/ch6/sec2/im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054" y="724619"/>
            <a:ext cx="8360987" cy="383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162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600" y="176841"/>
            <a:ext cx="9601200" cy="599536"/>
          </a:xfrm>
        </p:spPr>
        <p:txBody>
          <a:bodyPr>
            <a:normAutofit fontScale="90000"/>
          </a:bodyPr>
          <a:lstStyle/>
          <a:p>
            <a:r>
              <a:rPr lang="tr-TR" dirty="0"/>
              <a:t>Planet Dişli </a:t>
            </a:r>
            <a:r>
              <a:rPr lang="tr-TR" dirty="0" smtClean="0"/>
              <a:t>Sistemlerinde Hız Oranı</a:t>
            </a:r>
            <a:endParaRPr lang="tr-TR" dirty="0"/>
          </a:p>
        </p:txBody>
      </p:sp>
      <p:sp>
        <p:nvSpPr>
          <p:cNvPr id="3" name="İçerik Yer Tutucusu 2"/>
          <p:cNvSpPr>
            <a:spLocks noGrp="1"/>
          </p:cNvSpPr>
          <p:nvPr>
            <p:ph idx="1"/>
          </p:nvPr>
        </p:nvSpPr>
        <p:spPr>
          <a:xfrm>
            <a:off x="1147314" y="4963183"/>
            <a:ext cx="10601864" cy="1722288"/>
          </a:xfrm>
        </p:spPr>
        <p:txBody>
          <a:bodyPr>
            <a:normAutofit lnSpcReduction="10000"/>
          </a:bodyPr>
          <a:lstStyle/>
          <a:p>
            <a:pPr marL="0" indent="0">
              <a:buNone/>
            </a:pPr>
            <a:r>
              <a:rPr lang="tr-TR" dirty="0" smtClean="0"/>
              <a:t>Planet </a:t>
            </a:r>
            <a:r>
              <a:rPr lang="tr-TR" dirty="0"/>
              <a:t>dişli sistemlerin hareket analizi için </a:t>
            </a:r>
            <a:r>
              <a:rPr lang="tr-TR" dirty="0" smtClean="0"/>
              <a:t>bağıl </a:t>
            </a:r>
            <a:r>
              <a:rPr lang="tr-TR" dirty="0"/>
              <a:t>hareket </a:t>
            </a:r>
            <a:r>
              <a:rPr lang="tr-TR" dirty="0" smtClean="0"/>
              <a:t>kavramını hatırlamalıyız.</a:t>
            </a:r>
          </a:p>
          <a:p>
            <a:pPr marL="0" indent="0">
              <a:buNone/>
            </a:pPr>
            <a:r>
              <a:rPr lang="tr-TR" dirty="0" smtClean="0"/>
              <a:t>Planetin </a:t>
            </a:r>
            <a:r>
              <a:rPr lang="tr-TR" dirty="0"/>
              <a:t>hareketi iki hareketin toplamı olarak düşünülebilir. </a:t>
            </a:r>
            <a:endParaRPr lang="tr-TR" dirty="0" smtClean="0"/>
          </a:p>
          <a:p>
            <a:pPr marL="1444752" lvl="2" indent="-457200">
              <a:buFont typeface="+mj-lt"/>
              <a:buAutoNum type="arabicPeriod"/>
            </a:pPr>
            <a:r>
              <a:rPr lang="tr-TR" dirty="0" smtClean="0"/>
              <a:t>planet </a:t>
            </a:r>
            <a:r>
              <a:rPr lang="tr-TR" dirty="0"/>
              <a:t>dişlinin A merkezli dönme </a:t>
            </a:r>
            <a:r>
              <a:rPr lang="tr-TR" dirty="0" smtClean="0"/>
              <a:t>hareketi </a:t>
            </a:r>
          </a:p>
          <a:p>
            <a:pPr marL="1444752" lvl="2" indent="-457200">
              <a:buFont typeface="+mj-lt"/>
              <a:buAutoNum type="arabicPeriod"/>
            </a:pPr>
            <a:r>
              <a:rPr lang="tr-TR" dirty="0" smtClean="0"/>
              <a:t>planet </a:t>
            </a:r>
            <a:r>
              <a:rPr lang="tr-TR" dirty="0"/>
              <a:t>dişli üzerinde bulunan A noktasının kol üzerinde </a:t>
            </a:r>
            <a:r>
              <a:rPr lang="tr-TR" dirty="0" smtClean="0"/>
              <a:t>hareketidir (A </a:t>
            </a:r>
            <a:r>
              <a:rPr lang="tr-TR" dirty="0"/>
              <a:t>noktası sabit </a:t>
            </a:r>
            <a:r>
              <a:rPr lang="tr-TR" dirty="0" smtClean="0"/>
              <a:t>olmadığı için ).</a:t>
            </a:r>
            <a:endParaRPr lang="tr-TR" dirty="0"/>
          </a:p>
        </p:txBody>
      </p:sp>
      <p:pic>
        <p:nvPicPr>
          <p:cNvPr id="4098" name="Picture 2" descr="http://www.makted.org.tr/kaynaklar/mekanizma_teknigi_konu_anlatimi/ch6/sec2/img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712" y="1276709"/>
            <a:ext cx="6564402" cy="345356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Metin kutusu 4"/>
              <p:cNvSpPr txBox="1"/>
              <p:nvPr/>
            </p:nvSpPr>
            <p:spPr>
              <a:xfrm>
                <a:off x="7548113" y="1009289"/>
                <a:ext cx="4477109" cy="374961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𝑉</m:t>
                          </m:r>
                        </m:e>
                        <m:sub>
                          <m:r>
                            <a:rPr lang="tr-TR" b="0" i="1" smtClean="0">
                              <a:latin typeface="Cambria Math" panose="02040503050406030204" pitchFamily="18" charset="0"/>
                            </a:rPr>
                            <m:t>𝑃𝑖</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𝑉</m:t>
                          </m:r>
                        </m:e>
                        <m:sub>
                          <m:r>
                            <a:rPr lang="tr-TR" b="0" i="1" smtClean="0">
                              <a:latin typeface="Cambria Math" panose="02040503050406030204" pitchFamily="18" charset="0"/>
                            </a:rPr>
                            <m:t>𝑃𝑗</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𝑉</m:t>
                          </m:r>
                        </m:e>
                        <m:sub>
                          <m:r>
                            <a:rPr lang="tr-TR" b="0" i="1" smtClean="0">
                              <a:latin typeface="Cambria Math" panose="02040503050406030204" pitchFamily="18" charset="0"/>
                            </a:rPr>
                            <m:t>𝐴</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𝑉</m:t>
                          </m:r>
                        </m:e>
                        <m:sub>
                          <m:r>
                            <a:rPr lang="tr-TR" b="0" i="1" smtClean="0">
                              <a:latin typeface="Cambria Math" panose="02040503050406030204" pitchFamily="18" charset="0"/>
                            </a:rPr>
                            <m:t>𝑃</m:t>
                          </m:r>
                          <m:r>
                            <a:rPr lang="tr-TR" b="0" i="1" smtClean="0">
                              <a:latin typeface="Cambria Math" panose="02040503050406030204" pitchFamily="18" charset="0"/>
                            </a:rPr>
                            <m:t>/</m:t>
                          </m:r>
                          <m:r>
                            <a:rPr lang="tr-TR" b="0" i="1" smtClean="0">
                              <a:latin typeface="Cambria Math" panose="02040503050406030204" pitchFamily="18" charset="0"/>
                            </a:rPr>
                            <m:t>𝐴</m:t>
                          </m:r>
                        </m:sub>
                      </m:sSub>
                    </m:oMath>
                  </m:oMathPara>
                </a14:m>
                <a:endParaRPr lang="tr-TR" b="0" dirty="0" smtClean="0"/>
              </a:p>
              <a:p>
                <a:pPr/>
                <a14:m>
                  <m:oMathPara xmlns:m="http://schemas.openxmlformats.org/officeDocument/2006/math">
                    <m:oMathParaPr>
                      <m:jc m:val="left"/>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𝑉</m:t>
                          </m:r>
                        </m:e>
                        <m:sub>
                          <m:r>
                            <a:rPr lang="tr-TR" i="1">
                              <a:latin typeface="Cambria Math" panose="02040503050406030204" pitchFamily="18" charset="0"/>
                            </a:rPr>
                            <m:t>𝑃𝑖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𝑉</m:t>
                          </m:r>
                        </m:e>
                        <m:sub>
                          <m:r>
                            <a:rPr lang="tr-TR" i="1">
                              <a:latin typeface="Cambria Math" panose="02040503050406030204" pitchFamily="18" charset="0"/>
                            </a:rPr>
                            <m:t>𝑃𝑗</m:t>
                          </m:r>
                        </m:sub>
                      </m:sSub>
                      <m:r>
                        <a:rPr lang="tr-TR" i="1">
                          <a:latin typeface="Cambria Math" panose="02040503050406030204" pitchFamily="18" charset="0"/>
                        </a:rPr>
                        <m:t>=</m:t>
                      </m:r>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𝜔</m:t>
                          </m:r>
                        </m:e>
                        <m:sub>
                          <m:r>
                            <a:rPr lang="tr-TR" b="0" i="1" smtClean="0">
                              <a:latin typeface="Cambria Math" panose="02040503050406030204" pitchFamily="18" charset="0"/>
                            </a:rPr>
                            <m:t>1</m:t>
                          </m:r>
                          <m:r>
                            <a:rPr lang="tr-TR" b="0" i="1" smtClean="0">
                              <a:latin typeface="Cambria Math" panose="02040503050406030204" pitchFamily="18" charset="0"/>
                            </a:rPr>
                            <m:t>𝑗</m:t>
                          </m:r>
                        </m:sub>
                      </m:sSub>
                      <m:sSub>
                        <m:sSubPr>
                          <m:ctrlPr>
                            <a:rPr lang="tr-TR" i="1" smtClean="0">
                              <a:latin typeface="Cambria Math" panose="02040503050406030204" pitchFamily="18" charset="0"/>
                            </a:rPr>
                          </m:ctrlPr>
                        </m:sSubPr>
                        <m:e>
                          <m:r>
                            <a:rPr lang="tr-TR" b="0" i="1" smtClean="0">
                              <a:latin typeface="Cambria Math" panose="02040503050406030204" pitchFamily="18" charset="0"/>
                            </a:rPr>
                            <m:t>𝑟</m:t>
                          </m:r>
                        </m:e>
                        <m:sub>
                          <m:r>
                            <a:rPr lang="tr-TR" b="0" i="1" smtClean="0">
                              <a:latin typeface="Cambria Math" panose="02040503050406030204" pitchFamily="18" charset="0"/>
                            </a:rPr>
                            <m:t>𝑗</m:t>
                          </m:r>
                        </m:sub>
                      </m:sSub>
                    </m:oMath>
                  </m:oMathPara>
                </a14:m>
                <a:endParaRPr lang="tr-TR" b="0" dirty="0" smtClean="0"/>
              </a:p>
              <a:p>
                <a:pPr/>
                <a14:m>
                  <m:oMathPara xmlns:m="http://schemas.openxmlformats.org/officeDocument/2006/math">
                    <m:oMathParaPr>
                      <m:jc m:val="left"/>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𝑉</m:t>
                          </m:r>
                        </m:e>
                        <m:sub>
                          <m:r>
                            <a:rPr lang="tr-TR" i="1">
                              <a:latin typeface="Cambria Math" panose="02040503050406030204" pitchFamily="18" charset="0"/>
                            </a:rPr>
                            <m:t>𝐴</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𝑘</m:t>
                          </m:r>
                        </m:sub>
                      </m:sSub>
                      <m:d>
                        <m:dPr>
                          <m:ctrlPr>
                            <a:rPr lang="tr-TR" i="1" smtClean="0">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𝑗</m:t>
                              </m:r>
                            </m:sub>
                          </m:sSub>
                          <m:r>
                            <a:rPr lang="tr-TR" i="1" smtClean="0">
                              <a:latin typeface="Cambria Math" panose="02040503050406030204" pitchFamily="18" charset="0"/>
                              <a:ea typeface="Cambria Math" panose="02040503050406030204" pitchFamily="18" charset="0"/>
                            </a:rPr>
                            <m:t>∓</m:t>
                          </m:r>
                          <m:sSub>
                            <m:sSubPr>
                              <m:ctrlPr>
                                <a:rPr lang="tr-TR"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𝑟</m:t>
                              </m:r>
                            </m:e>
                            <m:sub>
                              <m:r>
                                <a:rPr lang="tr-TR" b="0" i="1" smtClean="0">
                                  <a:latin typeface="Cambria Math" panose="02040503050406030204" pitchFamily="18" charset="0"/>
                                  <a:ea typeface="Cambria Math" panose="02040503050406030204" pitchFamily="18" charset="0"/>
                                </a:rPr>
                                <m:t>𝑖</m:t>
                              </m:r>
                            </m:sub>
                          </m:sSub>
                        </m:e>
                      </m:d>
                    </m:oMath>
                  </m:oMathPara>
                </a14:m>
                <a:endParaRPr lang="tr-TR" b="0" dirty="0" smtClean="0"/>
              </a:p>
              <a:p>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𝑉</m:t>
                        </m:r>
                      </m:e>
                      <m:sub>
                        <m:r>
                          <a:rPr lang="tr-TR" i="1">
                            <a:latin typeface="Cambria Math" panose="02040503050406030204" pitchFamily="18" charset="0"/>
                          </a:rPr>
                          <m:t>𝑃</m:t>
                        </m:r>
                        <m:r>
                          <a:rPr lang="tr-TR" i="1">
                            <a:latin typeface="Cambria Math" panose="02040503050406030204" pitchFamily="18" charset="0"/>
                          </a:rPr>
                          <m:t>/</m:t>
                        </m:r>
                        <m:r>
                          <a:rPr lang="tr-TR" i="1">
                            <a:latin typeface="Cambria Math" panose="02040503050406030204" pitchFamily="18" charset="0"/>
                          </a:rPr>
                          <m:t>𝐴</m:t>
                        </m:r>
                      </m:sub>
                    </m:sSub>
                    <m:r>
                      <a:rPr lang="tr-TR" b="0" i="1" smtClean="0">
                        <a:latin typeface="Cambria Math" panose="02040503050406030204" pitchFamily="18" charset="0"/>
                      </a:rPr>
                      <m:t>=</m:t>
                    </m:r>
                    <m:r>
                      <a:rPr lang="tr-TR" b="0" i="1" smtClean="0">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b="0" i="1" smtClean="0">
                            <a:latin typeface="Cambria Math" panose="02040503050406030204" pitchFamily="18" charset="0"/>
                          </a:rPr>
                          <m:t>𝑖</m:t>
                        </m:r>
                      </m:sub>
                    </m:sSub>
                  </m:oMath>
                </a14:m>
                <a:r>
                  <a:rPr lang="tr-TR" b="0" dirty="0" smtClean="0"/>
                  <a:t> (dıştan ise </a:t>
                </a:r>
                <a14:m>
                  <m:oMath xmlns:m="http://schemas.openxmlformats.org/officeDocument/2006/math">
                    <m:r>
                      <a:rPr lang="tr-TR" b="0" i="1" dirty="0" smtClean="0">
                        <a:latin typeface="Cambria Math" panose="02040503050406030204" pitchFamily="18" charset="0"/>
                      </a:rPr>
                      <m:t>(−)</m:t>
                    </m:r>
                  </m:oMath>
                </a14:m>
                <a:r>
                  <a:rPr lang="tr-TR" b="0" dirty="0" smtClean="0"/>
                  <a:t> ; İçten ise </a:t>
                </a:r>
                <a14:m>
                  <m:oMath xmlns:m="http://schemas.openxmlformats.org/officeDocument/2006/math">
                    <m:r>
                      <a:rPr lang="tr-TR" b="0" i="1" dirty="0" smtClean="0">
                        <a:latin typeface="Cambria Math" panose="02040503050406030204" pitchFamily="18" charset="0"/>
                      </a:rPr>
                      <m:t>(+)</m:t>
                    </m:r>
                  </m:oMath>
                </a14:m>
                <a:endParaRPr lang="tr-TR" b="0" dirty="0" smtClean="0"/>
              </a:p>
              <a:p>
                <a:endParaRPr lang="tr-TR" b="0" dirty="0" smtClean="0"/>
              </a:p>
              <a:p>
                <a:pPr/>
                <a14:m>
                  <m:oMathPara xmlns:m="http://schemas.openxmlformats.org/officeDocument/2006/math">
                    <m:oMathParaPr>
                      <m:jc m:val="left"/>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𝑉</m:t>
                          </m:r>
                        </m:e>
                        <m:sub>
                          <m:r>
                            <a:rPr lang="tr-TR" i="1">
                              <a:latin typeface="Cambria Math" panose="02040503050406030204" pitchFamily="18" charset="0"/>
                            </a:rPr>
                            <m:t>𝑃𝑖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𝑉</m:t>
                          </m:r>
                        </m:e>
                        <m:sub>
                          <m:r>
                            <a:rPr lang="tr-TR" i="1">
                              <a:latin typeface="Cambria Math" panose="02040503050406030204" pitchFamily="18" charset="0"/>
                            </a:rPr>
                            <m:t>𝑃𝑗</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𝑉</m:t>
                          </m:r>
                        </m:e>
                        <m:sub>
                          <m:r>
                            <a:rPr lang="tr-TR" i="1">
                              <a:latin typeface="Cambria Math" panose="02040503050406030204" pitchFamily="18" charset="0"/>
                            </a:rPr>
                            <m:t>𝐴</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𝑉</m:t>
                          </m:r>
                        </m:e>
                        <m:sub>
                          <m:r>
                            <a:rPr lang="tr-TR" i="1">
                              <a:latin typeface="Cambria Math" panose="02040503050406030204" pitchFamily="18" charset="0"/>
                            </a:rPr>
                            <m:t>𝑃</m:t>
                          </m:r>
                          <m:r>
                            <a:rPr lang="tr-TR" i="1">
                              <a:latin typeface="Cambria Math" panose="02040503050406030204" pitchFamily="18" charset="0"/>
                            </a:rPr>
                            <m:t>/</m:t>
                          </m:r>
                          <m:r>
                            <a:rPr lang="tr-TR" i="1">
                              <a:latin typeface="Cambria Math" panose="02040503050406030204" pitchFamily="18" charset="0"/>
                            </a:rPr>
                            <m:t>𝐴</m:t>
                          </m:r>
                        </m:sub>
                      </m:sSub>
                    </m:oMath>
                  </m:oMathPara>
                </a14:m>
                <a:endParaRPr lang="tr-TR" b="0" dirty="0" smtClean="0"/>
              </a:p>
              <a:p>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i="1">
                            <a:latin typeface="Cambria Math" panose="02040503050406030204" pitchFamily="18" charset="0"/>
                          </a:rPr>
                          <m:t>𝑗</m:t>
                        </m:r>
                      </m:sub>
                    </m:sSub>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𝑗</m:t>
                        </m:r>
                      </m:sub>
                    </m:sSub>
                  </m:oMath>
                </a14:m>
                <a:r>
                  <a:rPr lang="tr-TR" b="0" dirty="0" smtClean="0"/>
                  <a:t>=</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i="1">
                            <a:latin typeface="Cambria Math" panose="02040503050406030204" pitchFamily="18" charset="0"/>
                          </a:rPr>
                          <m:t>𝑘</m:t>
                        </m:r>
                      </m:sub>
                    </m:sSub>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𝑗</m:t>
                            </m:r>
                          </m:sub>
                        </m:sSub>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𝑟</m:t>
                            </m:r>
                          </m:e>
                          <m:sub>
                            <m:r>
                              <a:rPr lang="tr-TR" i="1">
                                <a:latin typeface="Cambria Math" panose="02040503050406030204" pitchFamily="18" charset="0"/>
                                <a:ea typeface="Cambria Math" panose="02040503050406030204" pitchFamily="18" charset="0"/>
                              </a:rPr>
                              <m:t>𝑖</m:t>
                            </m:r>
                          </m:sub>
                        </m:sSub>
                      </m:e>
                    </m:d>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𝑖</m:t>
                        </m:r>
                      </m:sub>
                    </m:sSub>
                  </m:oMath>
                </a14:m>
                <a:endParaRPr lang="tr-TR" b="0" dirty="0" smtClean="0"/>
              </a:p>
              <a:p>
                <a:endParaRPr lang="tr-TR" dirty="0"/>
              </a:p>
              <a:p>
                <a:pPr/>
                <a14:m>
                  <m:oMathPara xmlns:m="http://schemas.openxmlformats.org/officeDocument/2006/math">
                    <m:oMathParaPr>
                      <m:jc m:val="left"/>
                    </m:oMathParaPr>
                    <m:oMath xmlns:m="http://schemas.openxmlformats.org/officeDocument/2006/math">
                      <m:r>
                        <a:rPr lang="tr-TR" i="1">
                          <a:latin typeface="Cambria Math" panose="02040503050406030204" pitchFamily="18" charset="0"/>
                          <a:ea typeface="Cambria Math" panose="02040503050406030204" pitchFamily="18" charset="0"/>
                        </a:rPr>
                        <m:t>±</m:t>
                      </m:r>
                      <m:f>
                        <m:fPr>
                          <m:ctrlPr>
                            <a:rPr lang="tr-TR" i="1" smtClean="0">
                              <a:latin typeface="Cambria Math" panose="02040503050406030204" pitchFamily="18" charset="0"/>
                              <a:ea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𝑖</m:t>
                              </m:r>
                            </m:sub>
                          </m:sSub>
                        </m:num>
                        <m:den>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𝑗</m:t>
                              </m:r>
                            </m:sub>
                          </m:sSub>
                        </m:den>
                      </m:f>
                      <m:r>
                        <a:rPr lang="tr-TR" b="0" i="1" smtClean="0">
                          <a:latin typeface="Cambria Math" panose="02040503050406030204" pitchFamily="18" charset="0"/>
                          <a:ea typeface="Cambria Math" panose="02040503050406030204" pitchFamily="18" charset="0"/>
                        </a:rPr>
                        <m:t>=</m:t>
                      </m:r>
                      <m:f>
                        <m:fPr>
                          <m:ctrlPr>
                            <a:rPr lang="tr-TR" b="0" i="1" smtClean="0">
                              <a:latin typeface="Cambria Math" panose="02040503050406030204" pitchFamily="18" charset="0"/>
                              <a:ea typeface="Cambria Math" panose="02040503050406030204" pitchFamily="18" charset="0"/>
                            </a:rPr>
                          </m:ctrlPr>
                        </m:fPr>
                        <m:num>
                          <m:d>
                            <m:dPr>
                              <m:ctrlPr>
                                <a:rPr lang="tr-TR" b="0" i="1" smtClean="0">
                                  <a:latin typeface="Cambria Math" panose="02040503050406030204" pitchFamily="18" charset="0"/>
                                  <a:ea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i="1">
                                      <a:latin typeface="Cambria Math" panose="02040503050406030204" pitchFamily="18" charset="0"/>
                                    </a:rPr>
                                    <m:t>𝑗</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i="1">
                                      <a:latin typeface="Cambria Math" panose="02040503050406030204" pitchFamily="18" charset="0"/>
                                    </a:rPr>
                                    <m:t>𝑘</m:t>
                                  </m:r>
                                </m:sub>
                              </m:sSub>
                            </m:e>
                          </m:d>
                        </m:num>
                        <m:den>
                          <m:d>
                            <m:dPr>
                              <m:ctrlPr>
                                <a:rPr lang="tr-TR" b="0" i="1" smtClean="0">
                                  <a:latin typeface="Cambria Math" panose="02040503050406030204" pitchFamily="18" charset="0"/>
                                  <a:ea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i="1">
                                      <a:latin typeface="Cambria Math" panose="02040503050406030204" pitchFamily="18" charset="0"/>
                                    </a:rPr>
                                    <m:t>𝑖</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𝑘</m:t>
                                  </m:r>
                                </m:sub>
                              </m:sSub>
                            </m:e>
                          </m:d>
                        </m:den>
                      </m:f>
                    </m:oMath>
                  </m:oMathPara>
                </a14:m>
                <a:endParaRPr lang="tr-TR" b="0" dirty="0" smtClean="0"/>
              </a:p>
              <a:p>
                <a:pPr/>
                <a14:m>
                  <m:oMathPara xmlns:m="http://schemas.openxmlformats.org/officeDocument/2006/math">
                    <m:oMathParaPr>
                      <m:jc m:val="left"/>
                    </m:oMathParaPr>
                    <m:oMath xmlns:m="http://schemas.openxmlformats.org/officeDocument/2006/math">
                      <m:r>
                        <a:rPr lang="tr-TR" i="1">
                          <a:latin typeface="Cambria Math" panose="02040503050406030204" pitchFamily="18" charset="0"/>
                          <a:ea typeface="Cambria Math" panose="02040503050406030204" pitchFamily="18" charset="0"/>
                        </a:rPr>
                        <m:t>±</m:t>
                      </m:r>
                      <m:f>
                        <m:fPr>
                          <m:ctrlPr>
                            <a:rPr lang="tr-TR" i="1">
                              <a:latin typeface="Cambria Math" panose="02040503050406030204" pitchFamily="18" charset="0"/>
                              <a:ea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𝑖</m:t>
                              </m:r>
                            </m:sub>
                          </m:sSub>
                        </m:num>
                        <m:den>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𝑗</m:t>
                              </m:r>
                            </m:sub>
                          </m:sSub>
                        </m:den>
                      </m:f>
                      <m:r>
                        <a:rPr lang="tr-TR" i="1">
                          <a:latin typeface="Cambria Math" panose="02040503050406030204" pitchFamily="18" charset="0"/>
                          <a:ea typeface="Cambria Math" panose="02040503050406030204" pitchFamily="18" charset="0"/>
                        </a:rPr>
                        <m:t>=±</m:t>
                      </m:r>
                      <m:f>
                        <m:fPr>
                          <m:ctrlPr>
                            <a:rPr lang="tr-TR" i="1">
                              <a:latin typeface="Cambria Math" panose="02040503050406030204" pitchFamily="18" charset="0"/>
                              <a:ea typeface="Cambria Math" panose="02040503050406030204" pitchFamily="18" charset="0"/>
                            </a:rPr>
                          </m:ctrlPr>
                        </m:fPr>
                        <m:num>
                          <m:sSub>
                            <m:sSubPr>
                              <m:ctrlPr>
                                <a:rPr lang="tr-TR" i="1">
                                  <a:latin typeface="Cambria Math" panose="02040503050406030204" pitchFamily="18" charset="0"/>
                                </a:rPr>
                              </m:ctrlPr>
                            </m:sSubPr>
                            <m:e>
                              <m:r>
                                <a:rPr lang="tr-TR" b="0" i="1" smtClean="0">
                                  <a:latin typeface="Cambria Math" panose="02040503050406030204" pitchFamily="18" charset="0"/>
                                </a:rPr>
                                <m:t>𝑑</m:t>
                              </m:r>
                            </m:e>
                            <m:sub>
                              <m:r>
                                <a:rPr lang="tr-TR" i="1">
                                  <a:latin typeface="Cambria Math" panose="02040503050406030204" pitchFamily="18" charset="0"/>
                                </a:rPr>
                                <m:t>𝑖</m:t>
                              </m:r>
                            </m:sub>
                          </m:sSub>
                        </m:num>
                        <m:den>
                          <m:sSub>
                            <m:sSubPr>
                              <m:ctrlPr>
                                <a:rPr lang="tr-TR" i="1">
                                  <a:latin typeface="Cambria Math" panose="02040503050406030204" pitchFamily="18" charset="0"/>
                                </a:rPr>
                              </m:ctrlPr>
                            </m:sSubPr>
                            <m:e>
                              <m:r>
                                <a:rPr lang="tr-TR" b="0" i="1" smtClean="0">
                                  <a:latin typeface="Cambria Math" panose="02040503050406030204" pitchFamily="18" charset="0"/>
                                </a:rPr>
                                <m:t>𝑑</m:t>
                              </m:r>
                            </m:e>
                            <m:sub>
                              <m:r>
                                <a:rPr lang="tr-TR" i="1">
                                  <a:latin typeface="Cambria Math" panose="02040503050406030204" pitchFamily="18" charset="0"/>
                                </a:rPr>
                                <m:t>𝑗</m:t>
                              </m:r>
                            </m:sub>
                          </m:sSub>
                        </m:den>
                      </m:f>
                      <m:r>
                        <a:rPr lang="tr-TR" i="1">
                          <a:latin typeface="Cambria Math" panose="02040503050406030204" pitchFamily="18" charset="0"/>
                          <a:ea typeface="Cambria Math" panose="02040503050406030204" pitchFamily="18" charset="0"/>
                        </a:rPr>
                        <m:t>=±</m:t>
                      </m:r>
                      <m:f>
                        <m:fPr>
                          <m:ctrlPr>
                            <a:rPr lang="tr-TR" i="1">
                              <a:latin typeface="Cambria Math" panose="02040503050406030204" pitchFamily="18" charset="0"/>
                              <a:ea typeface="Cambria Math" panose="02040503050406030204" pitchFamily="18" charset="0"/>
                            </a:rPr>
                          </m:ctrlPr>
                        </m:fPr>
                        <m:num>
                          <m:sSub>
                            <m:sSubPr>
                              <m:ctrlPr>
                                <a:rPr lang="tr-TR" i="1">
                                  <a:latin typeface="Cambria Math" panose="02040503050406030204" pitchFamily="18" charset="0"/>
                                </a:rPr>
                              </m:ctrlPr>
                            </m:sSubPr>
                            <m:e>
                              <m:r>
                                <a:rPr lang="tr-TR" b="0" i="1" smtClean="0">
                                  <a:latin typeface="Cambria Math" panose="02040503050406030204" pitchFamily="18" charset="0"/>
                                </a:rPr>
                                <m:t>𝑇</m:t>
                              </m:r>
                            </m:e>
                            <m:sub>
                              <m:r>
                                <a:rPr lang="tr-TR" i="1">
                                  <a:latin typeface="Cambria Math" panose="02040503050406030204" pitchFamily="18" charset="0"/>
                                </a:rPr>
                                <m:t>𝑖</m:t>
                              </m:r>
                            </m:sub>
                          </m:sSub>
                        </m:num>
                        <m:den>
                          <m:sSub>
                            <m:sSubPr>
                              <m:ctrlPr>
                                <a:rPr lang="tr-TR" i="1">
                                  <a:latin typeface="Cambria Math" panose="02040503050406030204" pitchFamily="18" charset="0"/>
                                </a:rPr>
                              </m:ctrlPr>
                            </m:sSubPr>
                            <m:e>
                              <m:r>
                                <a:rPr lang="tr-TR" b="0" i="1" smtClean="0">
                                  <a:latin typeface="Cambria Math" panose="02040503050406030204" pitchFamily="18" charset="0"/>
                                </a:rPr>
                                <m:t>𝑇</m:t>
                              </m:r>
                            </m:e>
                            <m:sub>
                              <m:r>
                                <a:rPr lang="tr-TR" i="1">
                                  <a:latin typeface="Cambria Math" panose="02040503050406030204" pitchFamily="18" charset="0"/>
                                </a:rPr>
                                <m:t>𝑗</m:t>
                              </m:r>
                            </m:sub>
                          </m:sSub>
                        </m:den>
                      </m:f>
                      <m:r>
                        <a:rPr lang="tr-TR" i="1">
                          <a:latin typeface="Cambria Math" panose="02040503050406030204" pitchFamily="18" charset="0"/>
                          <a:ea typeface="Cambria Math" panose="02040503050406030204" pitchFamily="18" charset="0"/>
                        </a:rPr>
                        <m:t>=</m:t>
                      </m:r>
                      <m:sSub>
                        <m:sSubPr>
                          <m:ctrlPr>
                            <a:rPr lang="tr-TR"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𝑅</m:t>
                          </m:r>
                        </m:e>
                        <m:sub>
                          <m:r>
                            <a:rPr lang="tr-TR" b="0" i="1" smtClean="0">
                              <a:latin typeface="Cambria Math" panose="02040503050406030204" pitchFamily="18" charset="0"/>
                              <a:ea typeface="Cambria Math" panose="02040503050406030204" pitchFamily="18" charset="0"/>
                            </a:rPr>
                            <m:t>𝑖𝑗</m:t>
                          </m:r>
                        </m:sub>
                      </m:sSub>
                      <m:r>
                        <a:rPr lang="tr-TR" b="0" i="1" smtClean="0">
                          <a:latin typeface="Cambria Math" panose="02040503050406030204" pitchFamily="18" charset="0"/>
                          <a:ea typeface="Cambria Math" panose="02040503050406030204" pitchFamily="18" charset="0"/>
                        </a:rPr>
                        <m:t>  </m:t>
                      </m:r>
                      <m:r>
                        <a:rPr lang="tr-TR" b="1" i="1" smtClean="0">
                          <a:solidFill>
                            <a:srgbClr val="FF0000"/>
                          </a:solidFill>
                          <a:latin typeface="Cambria Math" panose="02040503050406030204" pitchFamily="18" charset="0"/>
                          <a:ea typeface="Cambria Math" panose="02040503050406030204" pitchFamily="18" charset="0"/>
                        </a:rPr>
                        <m:t>𝑫𝒊</m:t>
                      </m:r>
                      <m:r>
                        <a:rPr lang="tr-TR" b="1" i="1" smtClean="0">
                          <a:solidFill>
                            <a:srgbClr val="FF0000"/>
                          </a:solidFill>
                          <a:latin typeface="Cambria Math" panose="02040503050406030204" pitchFamily="18" charset="0"/>
                          <a:ea typeface="Cambria Math" panose="02040503050406030204" pitchFamily="18" charset="0"/>
                        </a:rPr>
                        <m:t>ş</m:t>
                      </m:r>
                      <m:r>
                        <a:rPr lang="tr-TR" b="1" i="1" smtClean="0">
                          <a:solidFill>
                            <a:srgbClr val="FF0000"/>
                          </a:solidFill>
                          <a:latin typeface="Cambria Math" panose="02040503050406030204" pitchFamily="18" charset="0"/>
                          <a:ea typeface="Cambria Math" panose="02040503050406030204" pitchFamily="18" charset="0"/>
                        </a:rPr>
                        <m:t>𝒍𝒊</m:t>
                      </m:r>
                      <m:r>
                        <a:rPr lang="tr-TR" b="1" i="1" smtClean="0">
                          <a:solidFill>
                            <a:srgbClr val="FF0000"/>
                          </a:solidFill>
                          <a:latin typeface="Cambria Math" panose="02040503050406030204" pitchFamily="18" charset="0"/>
                          <a:ea typeface="Cambria Math" panose="02040503050406030204" pitchFamily="18" charset="0"/>
                        </a:rPr>
                        <m:t> </m:t>
                      </m:r>
                      <m:r>
                        <a:rPr lang="tr-TR" b="1" i="1" smtClean="0">
                          <a:solidFill>
                            <a:srgbClr val="FF0000"/>
                          </a:solidFill>
                          <a:latin typeface="Cambria Math" panose="02040503050406030204" pitchFamily="18" charset="0"/>
                          <a:ea typeface="Cambria Math" panose="02040503050406030204" pitchFamily="18" charset="0"/>
                        </a:rPr>
                        <m:t>𝑶𝒓𝒂𝒏</m:t>
                      </m:r>
                      <m:r>
                        <a:rPr lang="tr-TR" b="1" i="1" smtClean="0">
                          <a:solidFill>
                            <a:srgbClr val="FF0000"/>
                          </a:solidFill>
                          <a:latin typeface="Cambria Math" panose="02040503050406030204" pitchFamily="18" charset="0"/>
                          <a:ea typeface="Cambria Math" panose="02040503050406030204" pitchFamily="18" charset="0"/>
                        </a:rPr>
                        <m:t>𝚤</m:t>
                      </m:r>
                    </m:oMath>
                  </m:oMathPara>
                </a14:m>
                <a:endParaRPr lang="tr-TR" b="1" dirty="0"/>
              </a:p>
            </p:txBody>
          </p:sp>
        </mc:Choice>
        <mc:Fallback xmlns="">
          <p:sp>
            <p:nvSpPr>
              <p:cNvPr id="5" name="Metin kutusu 4"/>
              <p:cNvSpPr txBox="1">
                <a:spLocks noRot="1" noChangeAspect="1" noMove="1" noResize="1" noEditPoints="1" noAdjustHandles="1" noChangeArrowheads="1" noChangeShapeType="1" noTextEdit="1"/>
              </p:cNvSpPr>
              <p:nvPr/>
            </p:nvSpPr>
            <p:spPr>
              <a:xfrm>
                <a:off x="7548113" y="1009289"/>
                <a:ext cx="4477109" cy="3749616"/>
              </a:xfrm>
              <a:prstGeom prst="rect">
                <a:avLst/>
              </a:prstGeom>
              <a:blipFill rotWithShape="0">
                <a:blip r:embed="rId3"/>
                <a:stretch>
                  <a:fillRect/>
                </a:stretch>
              </a:blipFill>
            </p:spPr>
            <p:txBody>
              <a:bodyPr/>
              <a:lstStyle/>
              <a:p>
                <a:r>
                  <a:rPr lang="tr-TR">
                    <a:noFill/>
                  </a:rPr>
                  <a:t> </a:t>
                </a:r>
              </a:p>
            </p:txBody>
          </p:sp>
        </mc:Fallback>
      </mc:AlternateContent>
      <p:sp>
        <p:nvSpPr>
          <p:cNvPr id="6" name="Metin kutusu 5"/>
          <p:cNvSpPr txBox="1"/>
          <p:nvPr/>
        </p:nvSpPr>
        <p:spPr>
          <a:xfrm>
            <a:off x="1940943" y="4396125"/>
            <a:ext cx="4038093" cy="369332"/>
          </a:xfrm>
          <a:prstGeom prst="rect">
            <a:avLst/>
          </a:prstGeom>
          <a:noFill/>
        </p:spPr>
        <p:txBody>
          <a:bodyPr wrap="none" rtlCol="0">
            <a:spAutoFit/>
          </a:bodyPr>
          <a:lstStyle/>
          <a:p>
            <a:r>
              <a:rPr lang="tr-TR" b="1" i="1" dirty="0" smtClean="0">
                <a:solidFill>
                  <a:srgbClr val="FF0000"/>
                </a:solidFill>
              </a:rPr>
              <a:t>Dikkat; Dişli oranı, Hız oranına eşit değil</a:t>
            </a:r>
            <a:endParaRPr lang="tr-TR" b="1" i="1" dirty="0">
              <a:solidFill>
                <a:srgbClr val="FF0000"/>
              </a:solidFill>
            </a:endParaRPr>
          </a:p>
        </p:txBody>
      </p:sp>
    </p:spTree>
    <p:extLst>
      <p:ext uri="{BB962C8B-B14F-4D97-AF65-F5344CB8AC3E}">
        <p14:creationId xmlns:p14="http://schemas.microsoft.com/office/powerpoint/2010/main" val="2952786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makted.org.tr/kaynaklar/mekanizma_teknigi_konu_anlatimi/ch6/sec2/img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0423" y="95193"/>
            <a:ext cx="4123426" cy="3459250"/>
          </a:xfrm>
          <a:prstGeom prst="rect">
            <a:avLst/>
          </a:prstGeom>
          <a:noFill/>
          <a:extLst>
            <a:ext uri="{909E8E84-426E-40DD-AFC4-6F175D3DCCD1}">
              <a14:hiddenFill xmlns:a14="http://schemas.microsoft.com/office/drawing/2010/main">
                <a:solidFill>
                  <a:srgbClr val="FFFFFF"/>
                </a:solidFill>
              </a14:hiddenFill>
            </a:ext>
          </a:extLst>
        </p:spPr>
      </p:pic>
      <p:sp>
        <p:nvSpPr>
          <p:cNvPr id="5" name="Unvan 1"/>
          <p:cNvSpPr txBox="1">
            <a:spLocks/>
          </p:cNvSpPr>
          <p:nvPr/>
        </p:nvSpPr>
        <p:spPr>
          <a:xfrm>
            <a:off x="1371600" y="176841"/>
            <a:ext cx="9601200" cy="599536"/>
          </a:xfrm>
          <a:prstGeom prst="rect">
            <a:avLst/>
          </a:prstGeom>
        </p:spPr>
        <p:txBody>
          <a:bodyPr>
            <a:normAutofit fontScale="900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tr-TR" dirty="0" smtClean="0"/>
              <a:t>Örnekler:</a:t>
            </a:r>
            <a:endParaRPr lang="tr-TR" dirty="0"/>
          </a:p>
        </p:txBody>
      </p:sp>
      <p:sp>
        <p:nvSpPr>
          <p:cNvPr id="4" name="Metin kutusu 3"/>
          <p:cNvSpPr txBox="1"/>
          <p:nvPr/>
        </p:nvSpPr>
        <p:spPr>
          <a:xfrm>
            <a:off x="1587260" y="776377"/>
            <a:ext cx="7556740" cy="1477328"/>
          </a:xfrm>
          <a:prstGeom prst="rect">
            <a:avLst/>
          </a:prstGeom>
          <a:noFill/>
        </p:spPr>
        <p:txBody>
          <a:bodyPr wrap="square" rtlCol="0">
            <a:spAutoFit/>
          </a:bodyPr>
          <a:lstStyle/>
          <a:p>
            <a:r>
              <a:rPr lang="tr-TR" b="1" dirty="0" smtClean="0">
                <a:solidFill>
                  <a:srgbClr val="FF0000"/>
                </a:solidFill>
              </a:rPr>
              <a:t>Örnek 1: </a:t>
            </a:r>
          </a:p>
          <a:p>
            <a:r>
              <a:rPr lang="tr-TR" dirty="0" smtClean="0"/>
              <a:t>Şekilde </a:t>
            </a:r>
            <a:r>
              <a:rPr lang="tr-TR" dirty="0"/>
              <a:t>görülen planet dişli </a:t>
            </a:r>
            <a:r>
              <a:rPr lang="tr-TR" dirty="0" smtClean="0"/>
              <a:t>sisteminde güneş </a:t>
            </a:r>
            <a:r>
              <a:rPr lang="tr-TR" dirty="0"/>
              <a:t>dişlide 60 </a:t>
            </a:r>
            <a:r>
              <a:rPr lang="tr-TR" dirty="0" smtClean="0"/>
              <a:t>ve </a:t>
            </a:r>
            <a:r>
              <a:rPr lang="tr-TR" dirty="0"/>
              <a:t>planet dişlide 22 diş bulunmaktadır. </a:t>
            </a:r>
            <a:endParaRPr lang="tr-TR" dirty="0" smtClean="0"/>
          </a:p>
          <a:p>
            <a:r>
              <a:rPr lang="tr-TR" dirty="0" smtClean="0"/>
              <a:t>Kol </a:t>
            </a:r>
            <a:r>
              <a:rPr lang="tr-TR" dirty="0"/>
              <a:t>100 dev/dk. hızla </a:t>
            </a:r>
            <a:r>
              <a:rPr lang="tr-TR" dirty="0" smtClean="0"/>
              <a:t> (STY) dönüyor. Güneş </a:t>
            </a:r>
            <a:r>
              <a:rPr lang="tr-TR" dirty="0"/>
              <a:t>dişli ise 150 dev/dk. </a:t>
            </a:r>
            <a:r>
              <a:rPr lang="tr-TR" dirty="0" smtClean="0"/>
              <a:t>(</a:t>
            </a:r>
            <a:r>
              <a:rPr lang="tr-TR" dirty="0"/>
              <a:t>SY) </a:t>
            </a:r>
            <a:r>
              <a:rPr lang="tr-TR" dirty="0" smtClean="0"/>
              <a:t>dönüyor. Planet dişlinin hızını bulunuz.</a:t>
            </a:r>
            <a:endParaRPr lang="tr-TR" dirty="0"/>
          </a:p>
        </p:txBody>
      </p:sp>
      <mc:AlternateContent xmlns:mc="http://schemas.openxmlformats.org/markup-compatibility/2006" xmlns:a14="http://schemas.microsoft.com/office/drawing/2010/main">
        <mc:Choice Requires="a14">
          <p:sp>
            <p:nvSpPr>
              <p:cNvPr id="7" name="Metin kutusu 6"/>
              <p:cNvSpPr txBox="1"/>
              <p:nvPr/>
            </p:nvSpPr>
            <p:spPr>
              <a:xfrm>
                <a:off x="1587260" y="2897427"/>
                <a:ext cx="7556740" cy="20575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ea typeface="Cambria Math" panose="02040503050406030204" pitchFamily="18" charset="0"/>
                        </a:rPr>
                        <m:t>±</m:t>
                      </m:r>
                      <m:f>
                        <m:fPr>
                          <m:ctrlPr>
                            <a:rPr lang="tr-TR" i="1">
                              <a:latin typeface="Cambria Math" panose="02040503050406030204" pitchFamily="18" charset="0"/>
                              <a:ea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𝑖</m:t>
                              </m:r>
                            </m:sub>
                          </m:sSub>
                        </m:num>
                        <m:den>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𝑗</m:t>
                              </m:r>
                            </m:sub>
                          </m:sSub>
                        </m:den>
                      </m:f>
                      <m:r>
                        <a:rPr lang="tr-TR" i="1">
                          <a:latin typeface="Cambria Math" panose="02040503050406030204" pitchFamily="18" charset="0"/>
                          <a:ea typeface="Cambria Math" panose="02040503050406030204" pitchFamily="18" charset="0"/>
                        </a:rPr>
                        <m:t>=</m:t>
                      </m:r>
                      <m:f>
                        <m:fPr>
                          <m:ctrlPr>
                            <a:rPr lang="tr-TR" i="1">
                              <a:latin typeface="Cambria Math" panose="02040503050406030204" pitchFamily="18" charset="0"/>
                              <a:ea typeface="Cambria Math" panose="02040503050406030204" pitchFamily="18" charset="0"/>
                            </a:rPr>
                          </m:ctrlPr>
                        </m:fPr>
                        <m:num>
                          <m:d>
                            <m:dPr>
                              <m:ctrlPr>
                                <a:rPr lang="tr-TR" i="1">
                                  <a:latin typeface="Cambria Math" panose="02040503050406030204" pitchFamily="18" charset="0"/>
                                  <a:ea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i="1">
                                      <a:latin typeface="Cambria Math" panose="02040503050406030204" pitchFamily="18" charset="0"/>
                                    </a:rPr>
                                    <m:t>𝑗</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i="1">
                                      <a:latin typeface="Cambria Math" panose="02040503050406030204" pitchFamily="18" charset="0"/>
                                    </a:rPr>
                                    <m:t>𝑘</m:t>
                                  </m:r>
                                </m:sub>
                              </m:sSub>
                            </m:e>
                          </m:d>
                        </m:num>
                        <m:den>
                          <m:d>
                            <m:dPr>
                              <m:ctrlPr>
                                <a:rPr lang="tr-TR" i="1">
                                  <a:latin typeface="Cambria Math" panose="02040503050406030204" pitchFamily="18" charset="0"/>
                                  <a:ea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i="1">
                                      <a:latin typeface="Cambria Math" panose="02040503050406030204" pitchFamily="18" charset="0"/>
                                    </a:rPr>
                                    <m:t>𝑘</m:t>
                                  </m:r>
                                </m:sub>
                              </m:sSub>
                            </m:e>
                          </m:d>
                        </m:den>
                      </m:f>
                    </m:oMath>
                  </m:oMathPara>
                </a14:m>
                <a:endParaRPr lang="tr-TR" dirty="0" smtClean="0"/>
              </a:p>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ea typeface="Cambria Math" panose="02040503050406030204" pitchFamily="18" charset="0"/>
                        </a:rPr>
                        <m:t>−</m:t>
                      </m:r>
                      <m:f>
                        <m:fPr>
                          <m:ctrlPr>
                            <a:rPr lang="tr-TR" i="1">
                              <a:latin typeface="Cambria Math" panose="02040503050406030204" pitchFamily="18" charset="0"/>
                              <a:ea typeface="Cambria Math" panose="02040503050406030204" pitchFamily="18" charset="0"/>
                            </a:rPr>
                          </m:ctrlPr>
                        </m:fPr>
                        <m:num>
                          <m:r>
                            <a:rPr lang="tr-TR" b="0" i="1" smtClean="0">
                              <a:latin typeface="Cambria Math" panose="02040503050406030204" pitchFamily="18" charset="0"/>
                            </a:rPr>
                            <m:t>60</m:t>
                          </m:r>
                        </m:num>
                        <m:den>
                          <m:r>
                            <a:rPr lang="tr-TR" b="0" i="1" smtClean="0">
                              <a:latin typeface="Cambria Math" panose="02040503050406030204" pitchFamily="18" charset="0"/>
                            </a:rPr>
                            <m:t>22</m:t>
                          </m:r>
                        </m:den>
                      </m:f>
                      <m:r>
                        <a:rPr lang="tr-TR" i="1">
                          <a:latin typeface="Cambria Math" panose="02040503050406030204" pitchFamily="18" charset="0"/>
                          <a:ea typeface="Cambria Math" panose="02040503050406030204" pitchFamily="18" charset="0"/>
                        </a:rPr>
                        <m:t>=</m:t>
                      </m:r>
                      <m:f>
                        <m:fPr>
                          <m:ctrlPr>
                            <a:rPr lang="tr-TR" i="1">
                              <a:latin typeface="Cambria Math" panose="02040503050406030204" pitchFamily="18" charset="0"/>
                              <a:ea typeface="Cambria Math" panose="02040503050406030204" pitchFamily="18" charset="0"/>
                            </a:rPr>
                          </m:ctrlPr>
                        </m:fPr>
                        <m:num>
                          <m:d>
                            <m:dPr>
                              <m:ctrlPr>
                                <a:rPr lang="tr-TR" i="1">
                                  <a:latin typeface="Cambria Math" panose="02040503050406030204" pitchFamily="18" charset="0"/>
                                  <a:ea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3</m:t>
                                  </m:r>
                                </m:sub>
                              </m:sSub>
                              <m:r>
                                <a:rPr lang="tr-TR" i="1">
                                  <a:latin typeface="Cambria Math" panose="02040503050406030204" pitchFamily="18" charset="0"/>
                                </a:rPr>
                                <m:t>−</m:t>
                              </m:r>
                              <m:r>
                                <a:rPr lang="tr-TR" b="0" i="1" smtClean="0">
                                  <a:latin typeface="Cambria Math" panose="02040503050406030204" pitchFamily="18" charset="0"/>
                                </a:rPr>
                                <m:t>100</m:t>
                              </m:r>
                              <m:f>
                                <m:fPr>
                                  <m:ctrlPr>
                                    <a:rPr lang="tr-TR" b="0" i="1" smtClean="0">
                                      <a:latin typeface="Cambria Math" panose="02040503050406030204" pitchFamily="18" charset="0"/>
                                    </a:rPr>
                                  </m:ctrlPr>
                                </m:fPr>
                                <m:num>
                                  <m:r>
                                    <a:rPr lang="tr-TR" b="0" i="1" smtClean="0">
                                      <a:latin typeface="Cambria Math" panose="02040503050406030204" pitchFamily="18" charset="0"/>
                                    </a:rPr>
                                    <m:t>𝑑𝑒𝑣</m:t>
                                  </m:r>
                                </m:num>
                                <m:den>
                                  <m:r>
                                    <a:rPr lang="tr-TR" b="0" i="1" smtClean="0">
                                      <a:latin typeface="Cambria Math" panose="02040503050406030204" pitchFamily="18" charset="0"/>
                                    </a:rPr>
                                    <m:t>𝑑𝑎𝑘</m:t>
                                  </m:r>
                                </m:den>
                              </m:f>
                            </m:e>
                          </m:d>
                        </m:num>
                        <m:den>
                          <m:d>
                            <m:dPr>
                              <m:ctrlPr>
                                <a:rPr lang="tr-TR" i="1">
                                  <a:latin typeface="Cambria Math" panose="02040503050406030204" pitchFamily="18" charset="0"/>
                                  <a:ea typeface="Cambria Math" panose="02040503050406030204" pitchFamily="18" charset="0"/>
                                </a:rPr>
                              </m:ctrlPr>
                            </m:dPr>
                            <m:e>
                              <m:r>
                                <a:rPr lang="tr-TR" b="0" i="1" smtClean="0">
                                  <a:latin typeface="Cambria Math" panose="02040503050406030204" pitchFamily="18" charset="0"/>
                                </a:rPr>
                                <m:t>−150</m:t>
                              </m:r>
                              <m:r>
                                <a:rPr lang="tr-TR" i="1">
                                  <a:latin typeface="Cambria Math" panose="02040503050406030204" pitchFamily="18" charset="0"/>
                                </a:rPr>
                                <m:t>−</m:t>
                              </m:r>
                              <m:r>
                                <a:rPr lang="tr-TR" b="0" i="1" smtClean="0">
                                  <a:latin typeface="Cambria Math" panose="02040503050406030204" pitchFamily="18" charset="0"/>
                                </a:rPr>
                                <m:t>100</m:t>
                              </m:r>
                            </m:e>
                          </m:d>
                        </m:den>
                      </m:f>
                    </m:oMath>
                  </m:oMathPara>
                </a14:m>
                <a:endParaRPr lang="tr-TR" dirty="0" smtClean="0"/>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13</m:t>
                          </m:r>
                        </m:sub>
                      </m:sSub>
                      <m:r>
                        <a:rPr lang="tr-TR" b="0" i="1" smtClean="0">
                          <a:latin typeface="Cambria Math" panose="02040503050406030204" pitchFamily="18" charset="0"/>
                        </a:rPr>
                        <m:t>=250</m:t>
                      </m:r>
                      <m:f>
                        <m:fPr>
                          <m:ctrlPr>
                            <a:rPr lang="tr-TR" i="1">
                              <a:latin typeface="Cambria Math" panose="02040503050406030204" pitchFamily="18" charset="0"/>
                              <a:ea typeface="Cambria Math" panose="02040503050406030204" pitchFamily="18" charset="0"/>
                            </a:rPr>
                          </m:ctrlPr>
                        </m:fPr>
                        <m:num>
                          <m:r>
                            <a:rPr lang="tr-TR" i="1">
                              <a:latin typeface="Cambria Math" panose="02040503050406030204" pitchFamily="18" charset="0"/>
                            </a:rPr>
                            <m:t>60</m:t>
                          </m:r>
                        </m:num>
                        <m:den>
                          <m:r>
                            <a:rPr lang="tr-TR" i="1">
                              <a:latin typeface="Cambria Math" panose="02040503050406030204" pitchFamily="18" charset="0"/>
                            </a:rPr>
                            <m:t>22</m:t>
                          </m:r>
                        </m:den>
                      </m:f>
                      <m:r>
                        <a:rPr lang="tr-TR" b="0" i="0" smtClean="0">
                          <a:latin typeface="Cambria Math" panose="02040503050406030204" pitchFamily="18" charset="0"/>
                        </a:rPr>
                        <m:t>+100=782</m:t>
                      </m:r>
                      <m:f>
                        <m:fPr>
                          <m:ctrlPr>
                            <a:rPr lang="tr-TR" i="1">
                              <a:latin typeface="Cambria Math" panose="02040503050406030204" pitchFamily="18" charset="0"/>
                            </a:rPr>
                          </m:ctrlPr>
                        </m:fPr>
                        <m:num>
                          <m:r>
                            <a:rPr lang="tr-TR" i="1">
                              <a:latin typeface="Cambria Math" panose="02040503050406030204" pitchFamily="18" charset="0"/>
                            </a:rPr>
                            <m:t>𝑑𝑒𝑣</m:t>
                          </m:r>
                        </m:num>
                        <m:den>
                          <m:r>
                            <a:rPr lang="tr-TR" i="1">
                              <a:latin typeface="Cambria Math" panose="02040503050406030204" pitchFamily="18" charset="0"/>
                            </a:rPr>
                            <m:t>𝑑𝑎𝑘</m:t>
                          </m:r>
                        </m:den>
                      </m:f>
                    </m:oMath>
                  </m:oMathPara>
                </a14:m>
                <a:endParaRPr lang="tr-TR" dirty="0"/>
              </a:p>
            </p:txBody>
          </p:sp>
        </mc:Choice>
        <mc:Fallback xmlns="">
          <p:sp>
            <p:nvSpPr>
              <p:cNvPr id="7" name="Metin kutusu 6"/>
              <p:cNvSpPr txBox="1">
                <a:spLocks noRot="1" noChangeAspect="1" noMove="1" noResize="1" noEditPoints="1" noAdjustHandles="1" noChangeArrowheads="1" noChangeShapeType="1" noTextEdit="1"/>
              </p:cNvSpPr>
              <p:nvPr/>
            </p:nvSpPr>
            <p:spPr>
              <a:xfrm>
                <a:off x="1587260" y="2897427"/>
                <a:ext cx="7556740" cy="2057551"/>
              </a:xfrm>
              <a:prstGeom prst="rect">
                <a:avLst/>
              </a:prstGeom>
              <a:blipFill rotWithShape="0">
                <a:blip r:embed="rId3"/>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2603704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1371600" y="176841"/>
            <a:ext cx="9601200" cy="599536"/>
          </a:xfrm>
          <a:prstGeom prst="rect">
            <a:avLst/>
          </a:prstGeom>
        </p:spPr>
        <p:txBody>
          <a:bodyPr>
            <a:normAutofit fontScale="900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tr-TR" dirty="0" smtClean="0"/>
              <a:t>Örnekler:</a:t>
            </a:r>
            <a:endParaRPr lang="tr-TR" dirty="0"/>
          </a:p>
        </p:txBody>
      </p:sp>
      <p:sp>
        <p:nvSpPr>
          <p:cNvPr id="4" name="Metin kutusu 3"/>
          <p:cNvSpPr txBox="1"/>
          <p:nvPr/>
        </p:nvSpPr>
        <p:spPr>
          <a:xfrm>
            <a:off x="1587259" y="776376"/>
            <a:ext cx="8074325" cy="923330"/>
          </a:xfrm>
          <a:prstGeom prst="rect">
            <a:avLst/>
          </a:prstGeom>
          <a:noFill/>
        </p:spPr>
        <p:txBody>
          <a:bodyPr wrap="square" rtlCol="0">
            <a:spAutoFit/>
          </a:bodyPr>
          <a:lstStyle/>
          <a:p>
            <a:r>
              <a:rPr lang="tr-TR" b="1" dirty="0" smtClean="0">
                <a:solidFill>
                  <a:srgbClr val="FF0000"/>
                </a:solidFill>
              </a:rPr>
              <a:t>Örnek 2: </a:t>
            </a:r>
          </a:p>
          <a:p>
            <a:r>
              <a:rPr lang="tr-TR" dirty="0" smtClean="0"/>
              <a:t>Şekilde </a:t>
            </a:r>
            <a:r>
              <a:rPr lang="tr-TR" dirty="0"/>
              <a:t>görülen planet dişli </a:t>
            </a:r>
            <a:r>
              <a:rPr lang="tr-TR" dirty="0" smtClean="0"/>
              <a:t>sisteminde güneş dişli ile planet dişli arasındaki dişli oranını bulunuz.</a:t>
            </a:r>
            <a:endParaRPr lang="tr-TR" dirty="0"/>
          </a:p>
        </p:txBody>
      </p:sp>
      <mc:AlternateContent xmlns:mc="http://schemas.openxmlformats.org/markup-compatibility/2006" xmlns:a14="http://schemas.microsoft.com/office/drawing/2010/main">
        <mc:Choice Requires="a14">
          <p:sp>
            <p:nvSpPr>
              <p:cNvPr id="7" name="Metin kutusu 6"/>
              <p:cNvSpPr txBox="1"/>
              <p:nvPr/>
            </p:nvSpPr>
            <p:spPr>
              <a:xfrm>
                <a:off x="1690776" y="1699706"/>
                <a:ext cx="7712016" cy="23433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rPr>
                            <m:t>𝑅</m:t>
                          </m:r>
                        </m:e>
                        <m:sub>
                          <m:r>
                            <a:rPr lang="tr-TR" i="1">
                              <a:latin typeface="Cambria Math" panose="02040503050406030204" pitchFamily="18" charset="0"/>
                            </a:rPr>
                            <m:t>𝑖𝑗</m:t>
                          </m:r>
                        </m:sub>
                      </m:sSub>
                      <m:r>
                        <a:rPr lang="tr-TR" i="1">
                          <a:latin typeface="Cambria Math" panose="02040503050406030204" pitchFamily="18" charset="0"/>
                        </a:rPr>
                        <m:t>=</m:t>
                      </m:r>
                      <m:f>
                        <m:fPr>
                          <m:ctrlPr>
                            <a:rPr lang="tr-TR" i="1">
                              <a:latin typeface="Cambria Math" panose="02040503050406030204" pitchFamily="18" charset="0"/>
                              <a:ea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b="0" i="1" smtClean="0">
                                  <a:latin typeface="Cambria Math" panose="02040503050406030204" pitchFamily="18" charset="0"/>
                                </a:rPr>
                                <m:t>𝑘𝑗</m:t>
                              </m:r>
                            </m:sub>
                          </m:sSub>
                        </m:num>
                        <m:den>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𝑘</m:t>
                              </m:r>
                              <m:r>
                                <a:rPr lang="tr-TR" b="0" i="1" smtClean="0">
                                  <a:latin typeface="Cambria Math" panose="02040503050406030204" pitchFamily="18" charset="0"/>
                                </a:rPr>
                                <m:t>𝑖</m:t>
                              </m:r>
                            </m:sub>
                          </m:sSub>
                        </m:den>
                      </m:f>
                      <m:r>
                        <a:rPr lang="tr-TR" i="1">
                          <a:latin typeface="Cambria Math" panose="02040503050406030204" pitchFamily="18" charset="0"/>
                          <a:ea typeface="Cambria Math" panose="02040503050406030204" pitchFamily="18" charset="0"/>
                        </a:rPr>
                        <m:t>=</m:t>
                      </m:r>
                      <m:f>
                        <m:fPr>
                          <m:ctrlPr>
                            <a:rPr lang="tr-TR" i="1">
                              <a:latin typeface="Cambria Math" panose="02040503050406030204" pitchFamily="18" charset="0"/>
                              <a:ea typeface="Cambria Math" panose="02040503050406030204" pitchFamily="18" charset="0"/>
                            </a:rPr>
                          </m:ctrlPr>
                        </m:fPr>
                        <m:num>
                          <m:d>
                            <m:dPr>
                              <m:ctrlPr>
                                <a:rPr lang="tr-TR" i="1">
                                  <a:latin typeface="Cambria Math" panose="02040503050406030204" pitchFamily="18" charset="0"/>
                                  <a:ea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i="1">
                                      <a:latin typeface="Cambria Math" panose="02040503050406030204" pitchFamily="18" charset="0"/>
                                    </a:rPr>
                                    <m:t>𝑗</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i="1">
                                      <a:latin typeface="Cambria Math" panose="02040503050406030204" pitchFamily="18" charset="0"/>
                                    </a:rPr>
                                    <m:t>𝑘</m:t>
                                  </m:r>
                                </m:sub>
                              </m:sSub>
                            </m:e>
                          </m:d>
                        </m:num>
                        <m:den>
                          <m:d>
                            <m:dPr>
                              <m:ctrlPr>
                                <a:rPr lang="tr-TR" i="1">
                                  <a:latin typeface="Cambria Math" panose="02040503050406030204" pitchFamily="18" charset="0"/>
                                  <a:ea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i="1">
                                      <a:latin typeface="Cambria Math" panose="02040503050406030204" pitchFamily="18" charset="0"/>
                                    </a:rPr>
                                    <m:t>𝑘</m:t>
                                  </m:r>
                                </m:sub>
                              </m:sSub>
                            </m:e>
                          </m:d>
                        </m:den>
                      </m:f>
                    </m:oMath>
                  </m:oMathPara>
                </a14:m>
                <a:endParaRPr lang="tr-TR"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𝑅</m:t>
                          </m:r>
                        </m:e>
                        <m:sub>
                          <m:r>
                            <a:rPr lang="tr-TR" b="0" i="1" smtClean="0">
                              <a:latin typeface="Cambria Math" panose="02040503050406030204" pitchFamily="18" charset="0"/>
                            </a:rPr>
                            <m:t>𝑝</m:t>
                          </m:r>
                          <m:r>
                            <a:rPr lang="tr-TR" i="1">
                              <a:latin typeface="Cambria Math" panose="02040503050406030204" pitchFamily="18" charset="0"/>
                            </a:rPr>
                            <m:t>𝑗</m:t>
                          </m:r>
                        </m:sub>
                      </m:sSub>
                      <m:r>
                        <a:rPr lang="tr-TR" i="1">
                          <a:latin typeface="Cambria Math" panose="02040503050406030204" pitchFamily="18" charset="0"/>
                        </a:rPr>
                        <m:t>=</m:t>
                      </m:r>
                      <m:f>
                        <m:fPr>
                          <m:ctrlPr>
                            <a:rPr lang="tr-TR" i="1">
                              <a:latin typeface="Cambria Math" panose="02040503050406030204" pitchFamily="18" charset="0"/>
                              <a:ea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𝑘𝑗</m:t>
                              </m:r>
                            </m:sub>
                          </m:sSub>
                        </m:num>
                        <m:den>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𝑘</m:t>
                              </m:r>
                              <m:r>
                                <a:rPr lang="tr-TR" b="0" i="1" smtClean="0">
                                  <a:latin typeface="Cambria Math" panose="02040503050406030204" pitchFamily="18" charset="0"/>
                                </a:rPr>
                                <m:t>𝑝</m:t>
                              </m:r>
                            </m:sub>
                          </m:sSub>
                        </m:den>
                      </m:f>
                      <m:r>
                        <a:rPr lang="tr-TR" i="1">
                          <a:latin typeface="Cambria Math" panose="02040503050406030204" pitchFamily="18" charset="0"/>
                          <a:ea typeface="Cambria Math" panose="02040503050406030204" pitchFamily="18" charset="0"/>
                        </a:rPr>
                        <m:t>=</m:t>
                      </m:r>
                      <m:f>
                        <m:fPr>
                          <m:ctrlPr>
                            <a:rPr lang="tr-TR" i="1">
                              <a:latin typeface="Cambria Math" panose="02040503050406030204" pitchFamily="18" charset="0"/>
                              <a:ea typeface="Cambria Math" panose="02040503050406030204" pitchFamily="18" charset="0"/>
                            </a:rPr>
                          </m:ctrlPr>
                        </m:fPr>
                        <m:num>
                          <m:d>
                            <m:dPr>
                              <m:ctrlPr>
                                <a:rPr lang="tr-TR" i="1">
                                  <a:latin typeface="Cambria Math" panose="02040503050406030204" pitchFamily="18" charset="0"/>
                                  <a:ea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i="1">
                                      <a:latin typeface="Cambria Math" panose="02040503050406030204" pitchFamily="18" charset="0"/>
                                    </a:rPr>
                                    <m:t>𝑗</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i="1">
                                      <a:latin typeface="Cambria Math" panose="02040503050406030204" pitchFamily="18" charset="0"/>
                                    </a:rPr>
                                    <m:t>𝑘</m:t>
                                  </m:r>
                                </m:sub>
                              </m:sSub>
                            </m:e>
                          </m:d>
                        </m:num>
                        <m:den>
                          <m:d>
                            <m:dPr>
                              <m:ctrlPr>
                                <a:rPr lang="tr-TR" i="1">
                                  <a:latin typeface="Cambria Math" panose="02040503050406030204" pitchFamily="18" charset="0"/>
                                  <a:ea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𝑝</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i="1">
                                      <a:latin typeface="Cambria Math" panose="02040503050406030204" pitchFamily="18" charset="0"/>
                                    </a:rPr>
                                    <m:t>𝑘</m:t>
                                  </m:r>
                                </m:sub>
                              </m:sSub>
                            </m:e>
                          </m:d>
                        </m:den>
                      </m:f>
                    </m:oMath>
                  </m:oMathPara>
                </a14:m>
                <a:endParaRPr lang="tr-TR" dirty="0" smtClean="0"/>
              </a:p>
              <a:p>
                <a:endParaRPr lang="tr-TR" dirty="0" smtClean="0"/>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𝑅</m:t>
                          </m:r>
                        </m:e>
                        <m:sub>
                          <m:r>
                            <a:rPr lang="tr-TR" b="0" i="1" smtClean="0">
                              <a:latin typeface="Cambria Math" panose="02040503050406030204" pitchFamily="18" charset="0"/>
                            </a:rPr>
                            <m:t>𝑖𝑝</m:t>
                          </m:r>
                        </m:sub>
                      </m:sSub>
                      <m:r>
                        <a:rPr lang="tr-TR" i="1">
                          <a:latin typeface="Cambria Math" panose="02040503050406030204" pitchFamily="18" charset="0"/>
                        </a:rPr>
                        <m:t>=</m:t>
                      </m:r>
                      <m:f>
                        <m:fPr>
                          <m:ctrlPr>
                            <a:rPr lang="tr-TR" i="1">
                              <a:latin typeface="Cambria Math" panose="02040503050406030204" pitchFamily="18" charset="0"/>
                              <a:ea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𝑅</m:t>
                              </m:r>
                            </m:e>
                            <m:sub>
                              <m:r>
                                <a:rPr lang="tr-TR" i="1">
                                  <a:latin typeface="Cambria Math" panose="02040503050406030204" pitchFamily="18" charset="0"/>
                                </a:rPr>
                                <m:t>𝑖𝑗</m:t>
                              </m:r>
                            </m:sub>
                          </m:sSub>
                        </m:num>
                        <m:den>
                          <m:sSub>
                            <m:sSubPr>
                              <m:ctrlPr>
                                <a:rPr lang="tr-TR" i="1">
                                  <a:latin typeface="Cambria Math" panose="02040503050406030204" pitchFamily="18" charset="0"/>
                                </a:rPr>
                              </m:ctrlPr>
                            </m:sSubPr>
                            <m:e>
                              <m:r>
                                <a:rPr lang="tr-TR" i="1">
                                  <a:latin typeface="Cambria Math" panose="02040503050406030204" pitchFamily="18" charset="0"/>
                                </a:rPr>
                                <m:t>𝑅</m:t>
                              </m:r>
                            </m:e>
                            <m:sub>
                              <m:r>
                                <a:rPr lang="tr-TR" i="1">
                                  <a:latin typeface="Cambria Math" panose="02040503050406030204" pitchFamily="18" charset="0"/>
                                </a:rPr>
                                <m:t>𝑝𝑗</m:t>
                              </m:r>
                            </m:sub>
                          </m:sSub>
                        </m:den>
                      </m:f>
                      <m:r>
                        <a:rPr lang="tr-TR" i="1">
                          <a:latin typeface="Cambria Math" panose="02040503050406030204" pitchFamily="18" charset="0"/>
                          <a:ea typeface="Cambria Math" panose="02040503050406030204" pitchFamily="18" charset="0"/>
                        </a:rPr>
                        <m:t>=</m:t>
                      </m:r>
                      <m:f>
                        <m:fPr>
                          <m:ctrlPr>
                            <a:rPr lang="tr-TR" i="1">
                              <a:latin typeface="Cambria Math" panose="02040503050406030204" pitchFamily="18" charset="0"/>
                              <a:ea typeface="Cambria Math" panose="02040503050406030204" pitchFamily="18" charset="0"/>
                            </a:rPr>
                          </m:ctrlPr>
                        </m:fPr>
                        <m:num>
                          <m:d>
                            <m:dPr>
                              <m:ctrlPr>
                                <a:rPr lang="tr-TR" i="1">
                                  <a:latin typeface="Cambria Math" panose="02040503050406030204" pitchFamily="18" charset="0"/>
                                  <a:ea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i="1">
                                      <a:latin typeface="Cambria Math" panose="02040503050406030204" pitchFamily="18" charset="0"/>
                                    </a:rPr>
                                    <m:t>𝑝</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i="1">
                                      <a:latin typeface="Cambria Math" panose="02040503050406030204" pitchFamily="18" charset="0"/>
                                    </a:rPr>
                                    <m:t>𝑘</m:t>
                                  </m:r>
                                </m:sub>
                              </m:sSub>
                            </m:e>
                          </m:d>
                        </m:num>
                        <m:den>
                          <m:d>
                            <m:dPr>
                              <m:ctrlPr>
                                <a:rPr lang="tr-TR" i="1">
                                  <a:latin typeface="Cambria Math" panose="02040503050406030204" pitchFamily="18" charset="0"/>
                                  <a:ea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i="1">
                                      <a:latin typeface="Cambria Math" panose="02040503050406030204" pitchFamily="18" charset="0"/>
                                    </a:rPr>
                                    <m:t>𝑘</m:t>
                                  </m:r>
                                </m:sub>
                              </m:sSub>
                            </m:e>
                          </m:d>
                        </m:den>
                      </m:f>
                      <m:r>
                        <a:rPr lang="tr-TR" b="0" i="1" smtClean="0">
                          <a:latin typeface="Cambria Math" panose="02040503050406030204" pitchFamily="18" charset="0"/>
                        </a:rPr>
                        <m:t>=</m:t>
                      </m:r>
                      <m:sSup>
                        <m:sSupPr>
                          <m:ctrlPr>
                            <a:rPr lang="tr-TR" i="1">
                              <a:latin typeface="Cambria Math" panose="02040503050406030204" pitchFamily="18" charset="0"/>
                            </a:rPr>
                          </m:ctrlPr>
                        </m:sSupPr>
                        <m:e>
                          <m:d>
                            <m:dPr>
                              <m:ctrlPr>
                                <a:rPr lang="tr-TR" i="1">
                                  <a:latin typeface="Cambria Math" panose="02040503050406030204" pitchFamily="18" charset="0"/>
                                </a:rPr>
                              </m:ctrlPr>
                            </m:dPr>
                            <m:e>
                              <m:r>
                                <a:rPr lang="tr-TR" i="1">
                                  <a:latin typeface="Cambria Math" panose="02040503050406030204" pitchFamily="18" charset="0"/>
                                </a:rPr>
                                <m:t>−1</m:t>
                              </m:r>
                            </m:e>
                          </m:d>
                        </m:e>
                        <m:sup>
                          <m:r>
                            <a:rPr lang="tr-TR" i="1">
                              <a:latin typeface="Cambria Math" panose="02040503050406030204" pitchFamily="18" charset="0"/>
                            </a:rPr>
                            <m:t>𝑘</m:t>
                          </m:r>
                        </m:sup>
                      </m:sSup>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b="0" i="1" smtClean="0">
                                  <a:latin typeface="Cambria Math" panose="02040503050406030204" pitchFamily="18" charset="0"/>
                                </a:rPr>
                                <m:t>𝑗</m:t>
                              </m:r>
                            </m:sub>
                          </m:sSub>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b="0" i="1" smtClean="0">
                                  <a:latin typeface="Cambria Math" panose="02040503050406030204" pitchFamily="18" charset="0"/>
                                </a:rPr>
                                <m:t>𝑖</m:t>
                              </m:r>
                            </m:sub>
                          </m:sSub>
                        </m:num>
                        <m:den>
                          <m:sSubSup>
                            <m:sSubSupPr>
                              <m:ctrlPr>
                                <a:rPr lang="tr-TR" i="1" smtClean="0">
                                  <a:latin typeface="Cambria Math" panose="02040503050406030204" pitchFamily="18" charset="0"/>
                                </a:rPr>
                              </m:ctrlPr>
                            </m:sSubSupPr>
                            <m:e>
                              <m:r>
                                <a:rPr lang="tr-TR" b="0" i="1" smtClean="0">
                                  <a:latin typeface="Cambria Math" panose="02040503050406030204" pitchFamily="18" charset="0"/>
                                </a:rPr>
                                <m:t>𝑇</m:t>
                              </m:r>
                            </m:e>
                            <m:sub>
                              <m:r>
                                <a:rPr lang="tr-TR" b="0" i="1" smtClean="0">
                                  <a:latin typeface="Cambria Math" panose="02040503050406030204" pitchFamily="18" charset="0"/>
                                </a:rPr>
                                <m:t>𝑗</m:t>
                              </m:r>
                            </m:sub>
                            <m:sup>
                              <m:r>
                                <a:rPr lang="tr-TR" b="0" i="1" smtClean="0">
                                  <a:latin typeface="Cambria Math" panose="02040503050406030204" pitchFamily="18" charset="0"/>
                                </a:rPr>
                                <m:t>′</m:t>
                              </m:r>
                            </m:sup>
                          </m:sSubSup>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b="0" i="1" smtClean="0">
                                  <a:latin typeface="Cambria Math" panose="02040503050406030204" pitchFamily="18" charset="0"/>
                                </a:rPr>
                                <m:t>𝑝</m:t>
                              </m:r>
                            </m:sub>
                          </m:sSub>
                        </m:den>
                      </m:f>
                    </m:oMath>
                  </m:oMathPara>
                </a14:m>
                <a:endParaRPr lang="tr-TR" dirty="0"/>
              </a:p>
            </p:txBody>
          </p:sp>
        </mc:Choice>
        <mc:Fallback xmlns="">
          <p:sp>
            <p:nvSpPr>
              <p:cNvPr id="7" name="Metin kutusu 6"/>
              <p:cNvSpPr txBox="1">
                <a:spLocks noRot="1" noChangeAspect="1" noMove="1" noResize="1" noEditPoints="1" noAdjustHandles="1" noChangeArrowheads="1" noChangeShapeType="1" noTextEdit="1"/>
              </p:cNvSpPr>
              <p:nvPr/>
            </p:nvSpPr>
            <p:spPr>
              <a:xfrm>
                <a:off x="1690776" y="1699706"/>
                <a:ext cx="7712016" cy="2343334"/>
              </a:xfrm>
              <a:prstGeom prst="rect">
                <a:avLst/>
              </a:prstGeom>
              <a:blipFill rotWithShape="0">
                <a:blip r:embed="rId2"/>
                <a:stretch>
                  <a:fillRect/>
                </a:stretch>
              </a:blipFill>
            </p:spPr>
            <p:txBody>
              <a:bodyPr/>
              <a:lstStyle/>
              <a:p>
                <a:r>
                  <a:rPr lang="tr-TR">
                    <a:noFill/>
                  </a:rPr>
                  <a:t> </a:t>
                </a:r>
              </a:p>
            </p:txBody>
          </p:sp>
        </mc:Fallback>
      </mc:AlternateContent>
      <p:pic>
        <p:nvPicPr>
          <p:cNvPr id="5124" name="Picture 4" descr="http://www.makted.org.tr/kaynaklar/mekanizma_teknigi_konu_anlatimi/ch6/sec2/img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1020112"/>
            <a:ext cx="2665562" cy="4261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182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1371600" y="28964"/>
            <a:ext cx="9601200" cy="599536"/>
          </a:xfrm>
          <a:prstGeom prst="rect">
            <a:avLst/>
          </a:prstGeom>
        </p:spPr>
        <p:txBody>
          <a:bodyPr>
            <a:normAutofit fontScale="900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tr-TR" dirty="0" smtClean="0"/>
              <a:t>Örnekler:</a:t>
            </a:r>
            <a:endParaRPr lang="tr-TR" dirty="0"/>
          </a:p>
        </p:txBody>
      </p:sp>
      <p:sp>
        <p:nvSpPr>
          <p:cNvPr id="4" name="Metin kutusu 3"/>
          <p:cNvSpPr txBox="1"/>
          <p:nvPr/>
        </p:nvSpPr>
        <p:spPr>
          <a:xfrm>
            <a:off x="1587258" y="517064"/>
            <a:ext cx="10092907" cy="646331"/>
          </a:xfrm>
          <a:prstGeom prst="rect">
            <a:avLst/>
          </a:prstGeom>
          <a:noFill/>
        </p:spPr>
        <p:txBody>
          <a:bodyPr wrap="square" rtlCol="0">
            <a:spAutoFit/>
          </a:bodyPr>
          <a:lstStyle/>
          <a:p>
            <a:r>
              <a:rPr lang="tr-TR" b="1" dirty="0" smtClean="0">
                <a:solidFill>
                  <a:srgbClr val="FF0000"/>
                </a:solidFill>
              </a:rPr>
              <a:t>Örnek 3: </a:t>
            </a:r>
          </a:p>
          <a:p>
            <a:r>
              <a:rPr lang="tr-TR" dirty="0"/>
              <a:t>Şekilde gösterilen dişli kutusunda giriş mili 3000 dev/</a:t>
            </a:r>
            <a:r>
              <a:rPr lang="tr-TR" dirty="0" err="1"/>
              <a:t>dk</a:t>
            </a:r>
            <a:r>
              <a:rPr lang="tr-TR" dirty="0"/>
              <a:t> dönerken çıkış milinin </a:t>
            </a:r>
            <a:r>
              <a:rPr lang="tr-TR" dirty="0" err="1"/>
              <a:t>açısal</a:t>
            </a:r>
            <a:r>
              <a:rPr lang="tr-TR" dirty="0"/>
              <a:t> hızını </a:t>
            </a:r>
            <a:r>
              <a:rPr lang="tr-TR" dirty="0" smtClean="0"/>
              <a:t>bulunuz.</a:t>
            </a:r>
            <a:endParaRPr lang="tr-TR" dirty="0"/>
          </a:p>
        </p:txBody>
      </p:sp>
      <mc:AlternateContent xmlns:mc="http://schemas.openxmlformats.org/markup-compatibility/2006" xmlns:a14="http://schemas.microsoft.com/office/drawing/2010/main">
        <mc:Choice Requires="a14">
          <p:sp>
            <p:nvSpPr>
              <p:cNvPr id="7" name="Metin kutusu 6"/>
              <p:cNvSpPr txBox="1"/>
              <p:nvPr/>
            </p:nvSpPr>
            <p:spPr>
              <a:xfrm>
                <a:off x="1587258" y="1163395"/>
                <a:ext cx="6012613" cy="2899833"/>
              </a:xfrm>
              <a:prstGeom prst="rect">
                <a:avLst/>
              </a:prstGeom>
              <a:noFill/>
            </p:spPr>
            <p:txBody>
              <a:bodyPr wrap="square" rtlCol="0">
                <a:spAutoFit/>
              </a:bodyPr>
              <a:lstStyle/>
              <a:p>
                <a:r>
                  <a:rPr lang="tr-TR" dirty="0" smtClean="0"/>
                  <a:t>3 uzvu, sabit bir eksen etrafında dönmediğinden planet dişlidir. 2 uzvuna döner mafsal ile bağlı olduğundan 2 uzvu koldur. Kolun sabit olduğu var sayılır ise, 5 ile 4 uzvu arasında dişli oranı:</a:t>
                </a:r>
                <a:endParaRPr lang="tr-TR"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rPr>
                            <m:t>𝑅</m:t>
                          </m:r>
                        </m:e>
                        <m:sub>
                          <m:r>
                            <a:rPr lang="tr-TR" b="0" i="1" smtClean="0">
                              <a:latin typeface="Cambria Math" panose="02040503050406030204" pitchFamily="18" charset="0"/>
                            </a:rPr>
                            <m:t>45</m:t>
                          </m:r>
                        </m:sub>
                      </m:sSub>
                      <m:r>
                        <a:rPr lang="tr-TR" i="1">
                          <a:latin typeface="Cambria Math" panose="02040503050406030204" pitchFamily="18" charset="0"/>
                        </a:rPr>
                        <m:t>=</m:t>
                      </m:r>
                      <m:sSup>
                        <m:sSupPr>
                          <m:ctrlPr>
                            <a:rPr lang="tr-TR" i="1">
                              <a:latin typeface="Cambria Math" panose="02040503050406030204" pitchFamily="18" charset="0"/>
                            </a:rPr>
                          </m:ctrlPr>
                        </m:sSupPr>
                        <m:e>
                          <m:d>
                            <m:dPr>
                              <m:ctrlPr>
                                <a:rPr lang="tr-TR" i="1">
                                  <a:latin typeface="Cambria Math" panose="02040503050406030204" pitchFamily="18" charset="0"/>
                                </a:rPr>
                              </m:ctrlPr>
                            </m:dPr>
                            <m:e>
                              <m:r>
                                <a:rPr lang="tr-TR" i="1">
                                  <a:latin typeface="Cambria Math" panose="02040503050406030204" pitchFamily="18" charset="0"/>
                                </a:rPr>
                                <m:t>−1</m:t>
                              </m:r>
                            </m:e>
                          </m:d>
                        </m:e>
                        <m:sup>
                          <m:r>
                            <a:rPr lang="tr-TR" b="0" i="1" smtClean="0">
                              <a:latin typeface="Cambria Math" panose="02040503050406030204" pitchFamily="18" charset="0"/>
                            </a:rPr>
                            <m:t>2</m:t>
                          </m:r>
                        </m:sup>
                      </m:sSup>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b="0" i="1" smtClean="0">
                                  <a:latin typeface="Cambria Math" panose="02040503050406030204" pitchFamily="18" charset="0"/>
                                </a:rPr>
                                <m:t>4</m:t>
                              </m:r>
                            </m:sub>
                          </m:sSub>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b="0" i="1" smtClean="0">
                                  <a:latin typeface="Cambria Math" panose="02040503050406030204" pitchFamily="18" charset="0"/>
                                </a:rPr>
                                <m:t>3</m:t>
                              </m:r>
                            </m:sub>
                          </m:sSub>
                        </m:num>
                        <m:den>
                          <m:sSubSup>
                            <m:sSubSupPr>
                              <m:ctrlPr>
                                <a:rPr lang="tr-TR" i="1">
                                  <a:latin typeface="Cambria Math" panose="02040503050406030204" pitchFamily="18" charset="0"/>
                                </a:rPr>
                              </m:ctrlPr>
                            </m:sSubSupPr>
                            <m:e>
                              <m:r>
                                <a:rPr lang="tr-TR" i="1">
                                  <a:latin typeface="Cambria Math" panose="02040503050406030204" pitchFamily="18" charset="0"/>
                                </a:rPr>
                                <m:t>𝑇</m:t>
                              </m:r>
                            </m:e>
                            <m:sub>
                              <m:r>
                                <a:rPr lang="tr-TR" b="0" i="1" smtClean="0">
                                  <a:latin typeface="Cambria Math" panose="02040503050406030204" pitchFamily="18" charset="0"/>
                                </a:rPr>
                                <m:t>3</m:t>
                              </m:r>
                            </m:sub>
                            <m:sup>
                              <m:r>
                                <a:rPr lang="tr-TR" i="1">
                                  <a:latin typeface="Cambria Math" panose="02040503050406030204" pitchFamily="18" charset="0"/>
                                </a:rPr>
                                <m:t>′</m:t>
                              </m:r>
                            </m:sup>
                          </m:sSubSup>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b="0" i="1" smtClean="0">
                                  <a:latin typeface="Cambria Math" panose="02040503050406030204" pitchFamily="18" charset="0"/>
                                </a:rPr>
                                <m:t>5</m:t>
                              </m:r>
                            </m:sub>
                          </m:sSub>
                        </m:den>
                      </m:f>
                      <m:r>
                        <a:rPr lang="tr-TR" i="1">
                          <a:latin typeface="Cambria Math" panose="02040503050406030204" pitchFamily="18" charset="0"/>
                          <a:ea typeface="Cambria Math" panose="02040503050406030204" pitchFamily="18" charset="0"/>
                        </a:rPr>
                        <m:t>=</m:t>
                      </m:r>
                      <m:f>
                        <m:fPr>
                          <m:ctrlPr>
                            <a:rPr lang="tr-TR" i="1">
                              <a:latin typeface="Cambria Math" panose="02040503050406030204" pitchFamily="18" charset="0"/>
                              <a:ea typeface="Cambria Math" panose="02040503050406030204" pitchFamily="18" charset="0"/>
                            </a:rPr>
                          </m:ctrlPr>
                        </m:fPr>
                        <m:num>
                          <m:d>
                            <m:dPr>
                              <m:ctrlPr>
                                <a:rPr lang="tr-TR" i="1">
                                  <a:latin typeface="Cambria Math" panose="02040503050406030204" pitchFamily="18" charset="0"/>
                                  <a:ea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5</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2</m:t>
                                  </m:r>
                                </m:sub>
                              </m:sSub>
                            </m:e>
                          </m:d>
                        </m:num>
                        <m:den>
                          <m:d>
                            <m:dPr>
                              <m:ctrlPr>
                                <a:rPr lang="tr-TR" i="1">
                                  <a:latin typeface="Cambria Math" panose="02040503050406030204" pitchFamily="18" charset="0"/>
                                  <a:ea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4</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2</m:t>
                                  </m:r>
                                </m:sub>
                              </m:sSub>
                            </m:e>
                          </m:d>
                        </m:den>
                      </m:f>
                    </m:oMath>
                  </m:oMathPara>
                </a14:m>
                <a:endParaRPr lang="tr-TR"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𝑅</m:t>
                          </m:r>
                        </m:e>
                        <m:sub>
                          <m:r>
                            <a:rPr lang="tr-TR" i="1">
                              <a:latin typeface="Cambria Math" panose="02040503050406030204" pitchFamily="18" charset="0"/>
                            </a:rPr>
                            <m:t>45</m:t>
                          </m:r>
                        </m:sub>
                      </m:sSub>
                      <m:r>
                        <a:rPr lang="tr-TR" i="1">
                          <a:latin typeface="Cambria Math" panose="02040503050406030204" pitchFamily="18" charset="0"/>
                        </a:rPr>
                        <m:t>=</m:t>
                      </m:r>
                      <m:sSup>
                        <m:sSupPr>
                          <m:ctrlPr>
                            <a:rPr lang="tr-TR" i="1">
                              <a:latin typeface="Cambria Math" panose="02040503050406030204" pitchFamily="18" charset="0"/>
                            </a:rPr>
                          </m:ctrlPr>
                        </m:sSupPr>
                        <m:e>
                          <m:d>
                            <m:dPr>
                              <m:ctrlPr>
                                <a:rPr lang="tr-TR" i="1">
                                  <a:latin typeface="Cambria Math" panose="02040503050406030204" pitchFamily="18" charset="0"/>
                                </a:rPr>
                              </m:ctrlPr>
                            </m:dPr>
                            <m:e>
                              <m:r>
                                <a:rPr lang="tr-TR" i="1">
                                  <a:latin typeface="Cambria Math" panose="02040503050406030204" pitchFamily="18" charset="0"/>
                                </a:rPr>
                                <m:t>−1</m:t>
                              </m:r>
                            </m:e>
                          </m:d>
                        </m:e>
                        <m:sup>
                          <m:r>
                            <a:rPr lang="tr-TR" i="1">
                              <a:latin typeface="Cambria Math" panose="02040503050406030204" pitchFamily="18" charset="0"/>
                            </a:rPr>
                            <m:t>2</m:t>
                          </m:r>
                        </m:sup>
                      </m:sSup>
                      <m:f>
                        <m:fPr>
                          <m:ctrlPr>
                            <a:rPr lang="tr-TR" i="1">
                              <a:latin typeface="Cambria Math" panose="02040503050406030204" pitchFamily="18" charset="0"/>
                            </a:rPr>
                          </m:ctrlPr>
                        </m:fPr>
                        <m:num>
                          <m:r>
                            <a:rPr lang="tr-TR" b="0" i="1" smtClean="0">
                              <a:latin typeface="Cambria Math" panose="02040503050406030204" pitchFamily="18" charset="0"/>
                            </a:rPr>
                            <m:t>38</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rPr>
                            <m:t>42</m:t>
                          </m:r>
                        </m:num>
                        <m:den>
                          <m:r>
                            <a:rPr lang="tr-TR" b="0" i="1" smtClean="0">
                              <a:latin typeface="Cambria Math" panose="02040503050406030204" pitchFamily="18" charset="0"/>
                            </a:rPr>
                            <m:t>40</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rPr>
                            <m:t>36</m:t>
                          </m:r>
                        </m:den>
                      </m:f>
                      <m:r>
                        <a:rPr lang="tr-TR" i="1">
                          <a:latin typeface="Cambria Math" panose="02040503050406030204" pitchFamily="18" charset="0"/>
                          <a:ea typeface="Cambria Math" panose="02040503050406030204" pitchFamily="18" charset="0"/>
                        </a:rPr>
                        <m:t>=</m:t>
                      </m:r>
                      <m:f>
                        <m:fPr>
                          <m:ctrlPr>
                            <a:rPr lang="tr-TR" i="1">
                              <a:latin typeface="Cambria Math" panose="02040503050406030204" pitchFamily="18" charset="0"/>
                              <a:ea typeface="Cambria Math" panose="02040503050406030204" pitchFamily="18" charset="0"/>
                            </a:rPr>
                          </m:ctrlPr>
                        </m:fPr>
                        <m:num>
                          <m:d>
                            <m:dPr>
                              <m:ctrlPr>
                                <a:rPr lang="tr-TR" i="1">
                                  <a:latin typeface="Cambria Math" panose="02040503050406030204" pitchFamily="18" charset="0"/>
                                  <a:ea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15</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e>
                          </m:d>
                        </m:num>
                        <m:den>
                          <m:d>
                            <m:dPr>
                              <m:ctrlPr>
                                <a:rPr lang="tr-TR" i="1">
                                  <a:latin typeface="Cambria Math" panose="02040503050406030204" pitchFamily="18" charset="0"/>
                                  <a:ea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14</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e>
                          </m:d>
                        </m:den>
                      </m:f>
                    </m:oMath>
                  </m:oMathPara>
                </a14:m>
                <a:endParaRPr lang="tr-TR"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15</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r>
                        <a:rPr lang="tr-TR" b="0" i="1" smtClean="0">
                          <a:latin typeface="Cambria Math" panose="02040503050406030204" pitchFamily="18" charset="0"/>
                        </a:rPr>
                        <m:t>=</m:t>
                      </m:r>
                      <m:f>
                        <m:fPr>
                          <m:ctrlPr>
                            <a:rPr lang="tr-TR" i="1">
                              <a:latin typeface="Cambria Math" panose="02040503050406030204" pitchFamily="18" charset="0"/>
                            </a:rPr>
                          </m:ctrlPr>
                        </m:fPr>
                        <m:num>
                          <m:r>
                            <a:rPr lang="tr-TR" b="0" i="1" smtClean="0">
                              <a:latin typeface="Cambria Math" panose="02040503050406030204" pitchFamily="18" charset="0"/>
                            </a:rPr>
                            <m:t>133</m:t>
                          </m:r>
                        </m:num>
                        <m:den>
                          <m:r>
                            <a:rPr lang="tr-TR" b="0" i="1" smtClean="0">
                              <a:latin typeface="Cambria Math" panose="02040503050406030204" pitchFamily="18" charset="0"/>
                            </a:rPr>
                            <m:t>120</m:t>
                          </m:r>
                        </m:den>
                      </m:f>
                      <m:d>
                        <m:dPr>
                          <m:ctrlPr>
                            <a:rPr lang="tr-TR" i="1">
                              <a:latin typeface="Cambria Math" panose="02040503050406030204" pitchFamily="18" charset="0"/>
                              <a:ea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14</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e>
                      </m:d>
                      <m:r>
                        <a:rPr lang="tr-TR" b="0" i="1" smtClean="0">
                          <a:latin typeface="Cambria Math" panose="02040503050406030204" pitchFamily="18" charset="0"/>
                        </a:rPr>
                        <m:t>     (1)</m:t>
                      </m:r>
                    </m:oMath>
                  </m:oMathPara>
                </a14:m>
                <a:endParaRPr lang="tr-TR" dirty="0"/>
              </a:p>
            </p:txBody>
          </p:sp>
        </mc:Choice>
        <mc:Fallback xmlns="">
          <p:sp>
            <p:nvSpPr>
              <p:cNvPr id="7" name="Metin kutusu 6"/>
              <p:cNvSpPr txBox="1">
                <a:spLocks noRot="1" noChangeAspect="1" noMove="1" noResize="1" noEditPoints="1" noAdjustHandles="1" noChangeArrowheads="1" noChangeShapeType="1" noTextEdit="1"/>
              </p:cNvSpPr>
              <p:nvPr/>
            </p:nvSpPr>
            <p:spPr>
              <a:xfrm>
                <a:off x="1587258" y="1163395"/>
                <a:ext cx="6012613" cy="2899833"/>
              </a:xfrm>
              <a:prstGeom prst="rect">
                <a:avLst/>
              </a:prstGeom>
              <a:blipFill rotWithShape="0">
                <a:blip r:embed="rId2"/>
                <a:stretch>
                  <a:fillRect l="-811" t="-1261"/>
                </a:stretch>
              </a:blipFill>
            </p:spPr>
            <p:txBody>
              <a:bodyPr/>
              <a:lstStyle/>
              <a:p>
                <a:r>
                  <a:rPr lang="tr-TR">
                    <a:noFill/>
                  </a:rPr>
                  <a:t> </a:t>
                </a:r>
              </a:p>
            </p:txBody>
          </p:sp>
        </mc:Fallback>
      </mc:AlternateContent>
      <p:pic>
        <p:nvPicPr>
          <p:cNvPr id="6146" name="Picture 2" descr="http://www.makted.org.tr/kaynaklar/mekanizma_teknigi_konu_anlatimi/ch6/sec2/img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3711" y="1295924"/>
            <a:ext cx="4579018" cy="258762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Dikdörtgen 2"/>
              <p:cNvSpPr/>
              <p:nvPr/>
            </p:nvSpPr>
            <p:spPr>
              <a:xfrm>
                <a:off x="1587258" y="3883546"/>
                <a:ext cx="10515601" cy="2905604"/>
              </a:xfrm>
              <a:prstGeom prst="rect">
                <a:avLst/>
              </a:prstGeom>
            </p:spPr>
            <p:txBody>
              <a:bodyPr wrap="square">
                <a:spAutoFit/>
              </a:bodyPr>
              <a:lstStyle/>
              <a:p>
                <a:r>
                  <a:rPr lang="tr-TR" dirty="0" smtClean="0"/>
                  <a:t>olacaktır. Bu denklemde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oMath>
                </a14:m>
                <a:r>
                  <a:rPr lang="tr-TR" dirty="0"/>
                  <a:t> bilinmekte,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14</m:t>
                        </m:r>
                      </m:sub>
                    </m:sSub>
                  </m:oMath>
                </a14:m>
                <a:r>
                  <a:rPr lang="tr-TR" dirty="0"/>
                  <a:t> ve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15</m:t>
                        </m:r>
                      </m:sub>
                    </m:sSub>
                  </m:oMath>
                </a14:m>
                <a:r>
                  <a:rPr lang="tr-TR" dirty="0"/>
                  <a:t> bilinmemektedir. Dişli kutusunun kalan kısmında bulunan 5,4 ve 6 uzuvları sabit eksen etrafında döndüğünden basit dişli sistemlerini oluşturur. Bu durumda:</a:t>
                </a:r>
                <a:endParaRPr lang="tr-TR"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𝑅</m:t>
                          </m:r>
                        </m:e>
                        <m:sub>
                          <m:r>
                            <a:rPr lang="tr-TR" b="0" i="1" smtClean="0">
                              <a:latin typeface="Cambria Math" panose="02040503050406030204" pitchFamily="18" charset="0"/>
                            </a:rPr>
                            <m:t>46</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b="0" i="1" smtClean="0">
                              <a:latin typeface="Cambria Math" panose="02040503050406030204" pitchFamily="18" charset="0"/>
                            </a:rPr>
                            <m:t>𝑁</m:t>
                          </m:r>
                        </m:e>
                        <m:sub>
                          <m:r>
                            <a:rPr lang="tr-TR" i="1">
                              <a:latin typeface="Cambria Math" panose="02040503050406030204" pitchFamily="18" charset="0"/>
                            </a:rPr>
                            <m:t>46</m:t>
                          </m:r>
                        </m:sub>
                      </m:sSub>
                      <m:r>
                        <a:rPr lang="tr-TR" i="1">
                          <a:latin typeface="Cambria Math" panose="02040503050406030204" pitchFamily="18" charset="0"/>
                        </a:rPr>
                        <m:t>=</m:t>
                      </m:r>
                      <m:f>
                        <m:fPr>
                          <m:ctrlPr>
                            <a:rPr lang="tr-TR" i="1">
                              <a:latin typeface="Cambria Math" panose="02040503050406030204" pitchFamily="18" charset="0"/>
                              <a:ea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b="0" i="1" smtClean="0">
                                  <a:latin typeface="Cambria Math" panose="02040503050406030204" pitchFamily="18" charset="0"/>
                                </a:rPr>
                                <m:t>16</m:t>
                              </m:r>
                            </m:sub>
                          </m:sSub>
                        </m:num>
                        <m:den>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b="0" i="1" smtClean="0">
                                  <a:latin typeface="Cambria Math" panose="02040503050406030204" pitchFamily="18" charset="0"/>
                                </a:rPr>
                                <m:t>14</m:t>
                              </m:r>
                            </m:sub>
                          </m:sSub>
                        </m:den>
                      </m:f>
                      <m:r>
                        <a:rPr lang="tr-TR" i="1">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b="0" i="1" smtClean="0">
                                  <a:latin typeface="Cambria Math" panose="02040503050406030204" pitchFamily="18" charset="0"/>
                                </a:rPr>
                                <m:t>4</m:t>
                              </m:r>
                            </m:sub>
                          </m:sSub>
                          <m:r>
                            <a:rPr lang="tr-TR" b="0" i="1" smtClean="0">
                              <a:latin typeface="Cambria Math" panose="02040503050406030204" pitchFamily="18" charset="0"/>
                            </a:rPr>
                            <m:t>′</m:t>
                          </m:r>
                        </m:num>
                        <m:den>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b="0" i="1" smtClean="0">
                                  <a:latin typeface="Cambria Math" panose="02040503050406030204" pitchFamily="18" charset="0"/>
                                </a:rPr>
                                <m:t>6</m:t>
                              </m:r>
                            </m:sub>
                          </m:sSub>
                        </m:den>
                      </m:f>
                      <m:r>
                        <a:rPr lang="tr-TR" i="1" smtClean="0">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14</m:t>
                          </m:r>
                        </m:sub>
                      </m:sSub>
                      <m:r>
                        <a:rPr lang="tr-TR" b="0" i="1" smtClean="0">
                          <a:latin typeface="Cambria Math" panose="02040503050406030204" pitchFamily="18" charset="0"/>
                        </a:rPr>
                        <m:t>=</m:t>
                      </m:r>
                      <m:r>
                        <a:rPr lang="tr-TR" i="1">
                          <a:latin typeface="Cambria Math" panose="02040503050406030204" pitchFamily="18" charset="0"/>
                          <a:ea typeface="Cambria Math" panose="02040503050406030204" pitchFamily="18" charset="0"/>
                        </a:rPr>
                        <m:t>−</m:t>
                      </m:r>
                      <m:f>
                        <m:fPr>
                          <m:ctrlPr>
                            <a:rPr lang="tr-TR" i="1">
                              <a:latin typeface="Cambria Math" panose="02040503050406030204" pitchFamily="18" charset="0"/>
                            </a:rPr>
                          </m:ctrlPr>
                        </m:fPr>
                        <m:num>
                          <m:r>
                            <a:rPr lang="tr-TR" b="0" i="1" smtClean="0">
                              <a:latin typeface="Cambria Math" panose="02040503050406030204" pitchFamily="18" charset="0"/>
                            </a:rPr>
                            <m:t>54</m:t>
                          </m:r>
                        </m:num>
                        <m:den>
                          <m:r>
                            <a:rPr lang="tr-TR" b="0" i="1" smtClean="0">
                              <a:latin typeface="Cambria Math" panose="02040503050406030204" pitchFamily="18" charset="0"/>
                            </a:rPr>
                            <m:t>12</m:t>
                          </m:r>
                        </m:den>
                      </m:f>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16</m:t>
                          </m:r>
                        </m:sub>
                      </m:sSub>
                      <m:r>
                        <a:rPr lang="tr-TR" b="0" i="1" smtClean="0">
                          <a:latin typeface="Cambria Math" panose="02040503050406030204" pitchFamily="18" charset="0"/>
                        </a:rPr>
                        <m:t>=</m:t>
                      </m:r>
                      <m:r>
                        <a:rPr lang="tr-TR" i="1">
                          <a:latin typeface="Cambria Math" panose="02040503050406030204" pitchFamily="18" charset="0"/>
                          <a:ea typeface="Cambria Math" panose="02040503050406030204" pitchFamily="18" charset="0"/>
                        </a:rPr>
                        <m:t>−</m:t>
                      </m:r>
                      <m:f>
                        <m:fPr>
                          <m:ctrlPr>
                            <a:rPr lang="tr-TR" i="1">
                              <a:latin typeface="Cambria Math" panose="02040503050406030204" pitchFamily="18" charset="0"/>
                            </a:rPr>
                          </m:ctrlPr>
                        </m:fPr>
                        <m:num>
                          <m:r>
                            <a:rPr lang="tr-TR" b="0" i="1" smtClean="0">
                              <a:latin typeface="Cambria Math" panose="02040503050406030204" pitchFamily="18" charset="0"/>
                            </a:rPr>
                            <m:t>9</m:t>
                          </m:r>
                        </m:num>
                        <m:den>
                          <m:r>
                            <a:rPr lang="tr-TR" b="0" i="1" smtClean="0">
                              <a:latin typeface="Cambria Math" panose="02040503050406030204" pitchFamily="18" charset="0"/>
                            </a:rPr>
                            <m:t>2</m:t>
                          </m:r>
                        </m:den>
                      </m:f>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16</m:t>
                          </m:r>
                        </m:sub>
                      </m:sSub>
                      <m:r>
                        <a:rPr lang="tr-TR" b="0" i="1" smtClean="0">
                          <a:latin typeface="Cambria Math" panose="02040503050406030204" pitchFamily="18" charset="0"/>
                        </a:rPr>
                        <m:t>     (2)</m:t>
                      </m:r>
                    </m:oMath>
                  </m:oMathPara>
                </a14:m>
                <a:endParaRPr lang="tr-TR" dirty="0" smtClean="0"/>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𝑅</m:t>
                          </m:r>
                        </m:e>
                        <m:sub>
                          <m:r>
                            <a:rPr lang="tr-TR" b="0" i="1" smtClean="0">
                              <a:latin typeface="Cambria Math" panose="02040503050406030204" pitchFamily="18" charset="0"/>
                            </a:rPr>
                            <m:t>5</m:t>
                          </m:r>
                          <m:r>
                            <a:rPr lang="tr-TR" i="1">
                              <a:latin typeface="Cambria Math" panose="02040503050406030204" pitchFamily="18" charset="0"/>
                            </a:rPr>
                            <m:t>6</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𝑁</m:t>
                          </m:r>
                        </m:e>
                        <m:sub>
                          <m:r>
                            <a:rPr lang="tr-TR" b="0" i="1" smtClean="0">
                              <a:latin typeface="Cambria Math" panose="02040503050406030204" pitchFamily="18" charset="0"/>
                            </a:rPr>
                            <m:t>5</m:t>
                          </m:r>
                          <m:r>
                            <a:rPr lang="tr-TR" i="1">
                              <a:latin typeface="Cambria Math" panose="02040503050406030204" pitchFamily="18" charset="0"/>
                            </a:rPr>
                            <m:t>6</m:t>
                          </m:r>
                        </m:sub>
                      </m:sSub>
                      <m:r>
                        <a:rPr lang="tr-TR" i="1">
                          <a:latin typeface="Cambria Math" panose="02040503050406030204" pitchFamily="18" charset="0"/>
                        </a:rPr>
                        <m:t>=</m:t>
                      </m:r>
                      <m:f>
                        <m:fPr>
                          <m:ctrlPr>
                            <a:rPr lang="tr-TR" i="1">
                              <a:latin typeface="Cambria Math" panose="02040503050406030204" pitchFamily="18" charset="0"/>
                              <a:ea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16</m:t>
                              </m:r>
                            </m:sub>
                          </m:sSub>
                        </m:num>
                        <m:den>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5</m:t>
                              </m:r>
                            </m:sub>
                          </m:sSub>
                        </m:den>
                      </m:f>
                      <m:r>
                        <a:rPr lang="tr-TR" i="1">
                          <a:latin typeface="Cambria Math" panose="02040503050406030204" pitchFamily="18" charset="0"/>
                          <a:ea typeface="Cambria Math" panose="02040503050406030204" pitchFamily="18" charset="0"/>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b="0" i="1" smtClean="0">
                                  <a:latin typeface="Cambria Math" panose="02040503050406030204" pitchFamily="18" charset="0"/>
                                </a:rPr>
                                <m:t>5</m:t>
                              </m:r>
                            </m:sub>
                          </m:sSub>
                          <m:r>
                            <a:rPr lang="tr-TR" i="1">
                              <a:latin typeface="Cambria Math" panose="02040503050406030204" pitchFamily="18" charset="0"/>
                            </a:rPr>
                            <m:t>′</m:t>
                          </m:r>
                        </m:num>
                        <m:den>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6</m:t>
                              </m:r>
                            </m:sub>
                          </m:sSub>
                        </m:den>
                      </m:f>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5</m:t>
                          </m:r>
                        </m:sub>
                      </m:sSub>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54</m:t>
                          </m:r>
                        </m:num>
                        <m:den>
                          <m:r>
                            <a:rPr lang="tr-TR" i="1">
                              <a:latin typeface="Cambria Math" panose="02040503050406030204" pitchFamily="18" charset="0"/>
                            </a:rPr>
                            <m:t>12</m:t>
                          </m:r>
                          <m:r>
                            <a:rPr lang="tr-TR" b="0" i="1" smtClean="0">
                              <a:latin typeface="Cambria Math" panose="02040503050406030204" pitchFamily="18" charset="0"/>
                            </a:rPr>
                            <m:t>0</m:t>
                          </m:r>
                        </m:den>
                      </m:f>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16</m:t>
                          </m:r>
                        </m:sub>
                      </m:sSub>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9</m:t>
                          </m:r>
                        </m:num>
                        <m:den>
                          <m:r>
                            <a:rPr lang="tr-TR" i="1">
                              <a:latin typeface="Cambria Math" panose="02040503050406030204" pitchFamily="18" charset="0"/>
                            </a:rPr>
                            <m:t>2</m:t>
                          </m:r>
                          <m:r>
                            <a:rPr lang="tr-TR" b="0" i="1" smtClean="0">
                              <a:latin typeface="Cambria Math" panose="02040503050406030204" pitchFamily="18" charset="0"/>
                            </a:rPr>
                            <m:t>0</m:t>
                          </m:r>
                        </m:den>
                      </m:f>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16</m:t>
                          </m:r>
                        </m:sub>
                      </m:sSub>
                      <m:r>
                        <a:rPr lang="tr-TR" b="0" i="1" smtClean="0">
                          <a:latin typeface="Cambria Math" panose="02040503050406030204" pitchFamily="18" charset="0"/>
                        </a:rPr>
                        <m:t>             (3)</m:t>
                      </m:r>
                    </m:oMath>
                  </m:oMathPara>
                </a14:m>
                <a:endParaRPr lang="tr-TR" dirty="0" smtClean="0"/>
              </a:p>
              <a:p>
                <a:r>
                  <a:rPr lang="tr-TR" dirty="0" smtClean="0"/>
                  <a:t>(2) Ve (3), (1)’de yerine yazılır ve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16</m:t>
                        </m:r>
                      </m:sub>
                    </m:sSub>
                  </m:oMath>
                </a14:m>
                <a:r>
                  <a:rPr lang="tr-TR" dirty="0" smtClean="0"/>
                  <a:t> için çözüm yapılırsa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6</m:t>
                        </m:r>
                      </m:sub>
                    </m:sSub>
                    <m:r>
                      <a:rPr lang="tr-TR" i="1">
                        <a:latin typeface="Cambria Math" panose="02040503050406030204" pitchFamily="18" charset="0"/>
                      </a:rPr>
                      <m:t>=</m:t>
                    </m:r>
                    <m:r>
                      <a:rPr lang="tr-TR" b="0" i="1" smtClean="0">
                        <a:latin typeface="Cambria Math" panose="02040503050406030204" pitchFamily="18" charset="0"/>
                      </a:rPr>
                      <m:t>−</m:t>
                    </m:r>
                    <m:f>
                      <m:fPr>
                        <m:ctrlPr>
                          <a:rPr lang="tr-TR" i="1">
                            <a:latin typeface="Cambria Math" panose="02040503050406030204" pitchFamily="18" charset="0"/>
                          </a:rPr>
                        </m:ctrlPr>
                      </m:fPr>
                      <m:num>
                        <m:r>
                          <a:rPr lang="tr-TR" b="0" i="1" smtClean="0">
                            <a:latin typeface="Cambria Math" panose="02040503050406030204" pitchFamily="18" charset="0"/>
                          </a:rPr>
                          <m:t>26</m:t>
                        </m:r>
                      </m:num>
                      <m:den>
                        <m:r>
                          <a:rPr lang="tr-TR" b="0" i="1" smtClean="0">
                            <a:latin typeface="Cambria Math" panose="02040503050406030204" pitchFamily="18" charset="0"/>
                          </a:rPr>
                          <m:t>1305</m:t>
                        </m:r>
                      </m:den>
                    </m:f>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2</m:t>
                        </m:r>
                      </m:sub>
                    </m:sSub>
                  </m:oMath>
                </a14:m>
                <a:r>
                  <a:rPr lang="tr-TR" dirty="0" smtClean="0"/>
                  <a:t> ilişkisi bulunur.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r>
                      <a:rPr lang="tr-TR" b="0" i="1" smtClean="0">
                        <a:latin typeface="Cambria Math" panose="02040503050406030204" pitchFamily="18" charset="0"/>
                      </a:rPr>
                      <m:t>=3000</m:t>
                    </m:r>
                    <m:f>
                      <m:fPr>
                        <m:ctrlPr>
                          <a:rPr lang="tr-TR" b="0" i="1" smtClean="0">
                            <a:latin typeface="Cambria Math" panose="02040503050406030204" pitchFamily="18" charset="0"/>
                          </a:rPr>
                        </m:ctrlPr>
                      </m:fPr>
                      <m:num>
                        <m:r>
                          <a:rPr lang="tr-TR" b="0" i="1" smtClean="0">
                            <a:latin typeface="Cambria Math" panose="02040503050406030204" pitchFamily="18" charset="0"/>
                          </a:rPr>
                          <m:t>𝑑𝑒𝑣</m:t>
                        </m:r>
                      </m:num>
                      <m:den>
                        <m:r>
                          <a:rPr lang="tr-TR" b="0" i="1" smtClean="0">
                            <a:latin typeface="Cambria Math" panose="02040503050406030204" pitchFamily="18" charset="0"/>
                          </a:rPr>
                          <m:t>𝑑𝑘</m:t>
                        </m:r>
                      </m:den>
                    </m:f>
                    <m:r>
                      <a:rPr lang="tr-TR" b="0" i="1" smtClean="0">
                        <a:latin typeface="Cambria Math" panose="02040503050406030204" pitchFamily="18" charset="0"/>
                      </a:rPr>
                      <m:t>.</m:t>
                    </m:r>
                  </m:oMath>
                </a14:m>
                <a:r>
                  <a:rPr lang="tr-TR" dirty="0" smtClean="0"/>
                  <a:t> Verildiğine göre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16</m:t>
                        </m:r>
                      </m:sub>
                    </m:sSub>
                    <m:r>
                      <a:rPr lang="tr-TR" i="1">
                        <a:latin typeface="Cambria Math" panose="02040503050406030204" pitchFamily="18" charset="0"/>
                      </a:rPr>
                      <m:t>=</m:t>
                    </m:r>
                    <m:r>
                      <a:rPr lang="tr-TR" b="0" i="0" smtClean="0">
                        <a:latin typeface="Cambria Math" panose="02040503050406030204" pitchFamily="18" charset="0"/>
                      </a:rPr>
                      <m:t>−59.8</m:t>
                    </m:r>
                    <m:f>
                      <m:fPr>
                        <m:ctrlPr>
                          <a:rPr lang="tr-TR" b="0" i="1" smtClean="0">
                            <a:latin typeface="Cambria Math" panose="02040503050406030204" pitchFamily="18" charset="0"/>
                          </a:rPr>
                        </m:ctrlPr>
                      </m:fPr>
                      <m:num>
                        <m:r>
                          <m:rPr>
                            <m:sty m:val="p"/>
                          </m:rPr>
                          <a:rPr lang="tr-TR" b="0" i="0" smtClean="0">
                            <a:latin typeface="Cambria Math" panose="02040503050406030204" pitchFamily="18" charset="0"/>
                          </a:rPr>
                          <m:t>dev</m:t>
                        </m:r>
                      </m:num>
                      <m:den>
                        <m:r>
                          <m:rPr>
                            <m:sty m:val="p"/>
                          </m:rPr>
                          <a:rPr lang="tr-TR" b="0" i="0" smtClean="0">
                            <a:latin typeface="Cambria Math" panose="02040503050406030204" pitchFamily="18" charset="0"/>
                          </a:rPr>
                          <m:t>dk</m:t>
                        </m:r>
                      </m:den>
                    </m:f>
                  </m:oMath>
                </a14:m>
                <a:r>
                  <a:rPr lang="tr-TR" dirty="0" smtClean="0"/>
                  <a:t> olarak bulunur.</a:t>
                </a:r>
                <a:endParaRPr lang="tr-TR" dirty="0"/>
              </a:p>
            </p:txBody>
          </p:sp>
        </mc:Choice>
        <mc:Fallback xmlns="">
          <p:sp>
            <p:nvSpPr>
              <p:cNvPr id="3" name="Dikdörtgen 2"/>
              <p:cNvSpPr>
                <a:spLocks noRot="1" noChangeAspect="1" noMove="1" noResize="1" noEditPoints="1" noAdjustHandles="1" noChangeArrowheads="1" noChangeShapeType="1" noTextEdit="1"/>
              </p:cNvSpPr>
              <p:nvPr/>
            </p:nvSpPr>
            <p:spPr>
              <a:xfrm>
                <a:off x="1587258" y="3883546"/>
                <a:ext cx="10515601" cy="2905604"/>
              </a:xfrm>
              <a:prstGeom prst="rect">
                <a:avLst/>
              </a:prstGeom>
              <a:blipFill rotWithShape="0">
                <a:blip r:embed="rId4"/>
                <a:stretch>
                  <a:fillRect l="-464" t="-1048" b="-210"/>
                </a:stretch>
              </a:blipFill>
            </p:spPr>
            <p:txBody>
              <a:bodyPr/>
              <a:lstStyle/>
              <a:p>
                <a:r>
                  <a:rPr lang="tr-TR">
                    <a:noFill/>
                  </a:rPr>
                  <a:t> </a:t>
                </a:r>
              </a:p>
            </p:txBody>
          </p:sp>
        </mc:Fallback>
      </mc:AlternateContent>
    </p:spTree>
    <p:extLst>
      <p:ext uri="{BB962C8B-B14F-4D97-AF65-F5344CB8AC3E}">
        <p14:creationId xmlns:p14="http://schemas.microsoft.com/office/powerpoint/2010/main" val="1455779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600" y="67962"/>
            <a:ext cx="9601200" cy="640492"/>
          </a:xfrm>
        </p:spPr>
        <p:txBody>
          <a:bodyPr>
            <a:normAutofit fontScale="90000"/>
          </a:bodyPr>
          <a:lstStyle/>
          <a:p>
            <a:r>
              <a:rPr lang="tr-TR" dirty="0" smtClean="0"/>
              <a:t>Giriş</a:t>
            </a:r>
            <a:endParaRPr lang="tr-TR" dirty="0"/>
          </a:p>
        </p:txBody>
      </p:sp>
      <p:sp>
        <p:nvSpPr>
          <p:cNvPr id="3" name="İçerik Yer Tutucusu 2"/>
          <p:cNvSpPr>
            <a:spLocks noGrp="1"/>
          </p:cNvSpPr>
          <p:nvPr>
            <p:ph idx="1"/>
          </p:nvPr>
        </p:nvSpPr>
        <p:spPr>
          <a:xfrm>
            <a:off x="1453978" y="1066284"/>
            <a:ext cx="10738022" cy="4790818"/>
          </a:xfrm>
        </p:spPr>
        <p:txBody>
          <a:bodyPr>
            <a:noAutofit/>
          </a:bodyPr>
          <a:lstStyle/>
          <a:p>
            <a:r>
              <a:rPr lang="tr-TR" b="1" dirty="0" smtClean="0"/>
              <a:t>Dişli</a:t>
            </a:r>
            <a:r>
              <a:rPr lang="tr-TR" dirty="0" smtClean="0"/>
              <a:t>, </a:t>
            </a:r>
            <a:r>
              <a:rPr lang="tr-TR" dirty="0"/>
              <a:t>çevresine diş açılmış ve diğer bir </a:t>
            </a:r>
            <a:r>
              <a:rPr lang="tr-TR" dirty="0" smtClean="0"/>
              <a:t>dişli cisim </a:t>
            </a:r>
            <a:r>
              <a:rPr lang="tr-TR" dirty="0"/>
              <a:t>ile bir dişli çifti oluşturabilen bir </a:t>
            </a:r>
            <a:r>
              <a:rPr lang="tr-TR" dirty="0" err="1"/>
              <a:t>rijit</a:t>
            </a:r>
            <a:r>
              <a:rPr lang="tr-TR" dirty="0"/>
              <a:t> cisimdir.</a:t>
            </a:r>
            <a:endParaRPr lang="tr-TR" dirty="0" smtClean="0"/>
          </a:p>
          <a:p>
            <a:r>
              <a:rPr lang="tr-TR" b="1" dirty="0" smtClean="0"/>
              <a:t>Dişliler</a:t>
            </a:r>
            <a:r>
              <a:rPr lang="tr-TR" dirty="0"/>
              <a:t>, sabit hız oranı ile bir milden diğer mile moment ve hareket iletmek için kullanılırlar. </a:t>
            </a:r>
            <a:endParaRPr lang="tr-TR" dirty="0" smtClean="0"/>
          </a:p>
          <a:p>
            <a:r>
              <a:rPr lang="tr-TR" dirty="0" smtClean="0"/>
              <a:t>İki </a:t>
            </a:r>
            <a:r>
              <a:rPr lang="tr-TR" dirty="0"/>
              <a:t>uzuv arasında </a:t>
            </a:r>
            <a:r>
              <a:rPr lang="tr-TR" b="1" dirty="0"/>
              <a:t>sabit</a:t>
            </a:r>
            <a:r>
              <a:rPr lang="tr-TR" dirty="0"/>
              <a:t> bir </a:t>
            </a:r>
            <a:r>
              <a:rPr lang="tr-TR" b="1" dirty="0"/>
              <a:t>hız </a:t>
            </a:r>
            <a:r>
              <a:rPr lang="tr-TR" b="1" dirty="0" smtClean="0"/>
              <a:t>oranı </a:t>
            </a:r>
            <a:r>
              <a:rPr lang="tr-TR" dirty="0" smtClean="0"/>
              <a:t>sağlamaları </a:t>
            </a:r>
            <a:r>
              <a:rPr lang="tr-TR" dirty="0"/>
              <a:t>ve </a:t>
            </a:r>
            <a:r>
              <a:rPr lang="tr-TR" b="1" dirty="0"/>
              <a:t>kaymaya müsaade </a:t>
            </a:r>
            <a:r>
              <a:rPr lang="tr-TR" b="1" dirty="0" smtClean="0"/>
              <a:t>etmemeleri </a:t>
            </a:r>
            <a:r>
              <a:rPr lang="tr-TR" dirty="0" smtClean="0"/>
              <a:t>nedeniyle </a:t>
            </a:r>
            <a:r>
              <a:rPr lang="tr-TR" dirty="0"/>
              <a:t>kayış kasnak, sürtünmeli merdane gibi sistemlere göre </a:t>
            </a:r>
            <a:r>
              <a:rPr lang="tr-TR" dirty="0" smtClean="0"/>
              <a:t>avantaj sağlar</a:t>
            </a:r>
            <a:endParaRPr lang="tr-TR" dirty="0"/>
          </a:p>
          <a:p>
            <a:r>
              <a:rPr lang="tr-TR" dirty="0" smtClean="0"/>
              <a:t>Dişli </a:t>
            </a:r>
            <a:r>
              <a:rPr lang="tr-TR" dirty="0"/>
              <a:t>çift temas noktası her iki uzuv için bir daire çemberi üzerindedir ve bu iki </a:t>
            </a:r>
            <a:r>
              <a:rPr lang="tr-TR" b="1" dirty="0"/>
              <a:t>dairenin merkezleri</a:t>
            </a:r>
            <a:r>
              <a:rPr lang="tr-TR" dirty="0"/>
              <a:t> arasında </a:t>
            </a:r>
            <a:r>
              <a:rPr lang="tr-TR" b="1" dirty="0"/>
              <a:t>uzaklık sabittir</a:t>
            </a:r>
            <a:r>
              <a:rPr lang="tr-TR" dirty="0"/>
              <a:t>. </a:t>
            </a:r>
            <a:endParaRPr lang="tr-TR" dirty="0" smtClean="0"/>
          </a:p>
          <a:p>
            <a:r>
              <a:rPr lang="tr-TR" dirty="0" smtClean="0"/>
              <a:t>Bu </a:t>
            </a:r>
            <a:r>
              <a:rPr lang="tr-TR" dirty="0"/>
              <a:t>şekilde iki serbestlik dereceli </a:t>
            </a:r>
            <a:r>
              <a:rPr lang="tr-TR" b="1" dirty="0"/>
              <a:t>şekil kapalı </a:t>
            </a:r>
            <a:r>
              <a:rPr lang="tr-TR" dirty="0"/>
              <a:t>bir dişli çift oluşur. </a:t>
            </a:r>
            <a:endParaRPr lang="tr-TR" dirty="0" smtClean="0"/>
          </a:p>
          <a:p>
            <a:r>
              <a:rPr lang="tr-TR" dirty="0" smtClean="0"/>
              <a:t>Dişlilerden </a:t>
            </a:r>
            <a:r>
              <a:rPr lang="tr-TR" dirty="0"/>
              <a:t>oluşan dişli zincirlerinin giriş ve çıkış millerinin </a:t>
            </a:r>
            <a:r>
              <a:rPr lang="tr-TR" dirty="0" err="1"/>
              <a:t>açısal</a:t>
            </a:r>
            <a:r>
              <a:rPr lang="tr-TR" dirty="0"/>
              <a:t> konumları lineer bir denklemle ilişkili olduğundan bu sistemlere aynı zamanda </a:t>
            </a:r>
            <a:r>
              <a:rPr lang="tr-TR" b="1" dirty="0"/>
              <a:t>"lineer mekanik sistem"</a:t>
            </a:r>
            <a:r>
              <a:rPr lang="tr-TR" dirty="0"/>
              <a:t> denmektedir. </a:t>
            </a:r>
            <a:endParaRPr lang="tr-TR" dirty="0" smtClean="0"/>
          </a:p>
          <a:p>
            <a:r>
              <a:rPr lang="tr-TR" dirty="0" smtClean="0"/>
              <a:t>Genel olarak </a:t>
            </a:r>
            <a:r>
              <a:rPr lang="tr-TR" b="1" dirty="0" smtClean="0"/>
              <a:t>saatin tersi yön pozitif</a:t>
            </a:r>
            <a:r>
              <a:rPr lang="tr-TR" dirty="0" smtClean="0"/>
              <a:t>, saat yönü negatif alınır.</a:t>
            </a:r>
            <a:endParaRPr lang="tr-TR" dirty="0"/>
          </a:p>
        </p:txBody>
      </p:sp>
    </p:spTree>
    <p:extLst>
      <p:ext uri="{BB962C8B-B14F-4D97-AF65-F5344CB8AC3E}">
        <p14:creationId xmlns:p14="http://schemas.microsoft.com/office/powerpoint/2010/main" val="597476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1371600" y="28964"/>
            <a:ext cx="9601200" cy="599536"/>
          </a:xfrm>
          <a:prstGeom prst="rect">
            <a:avLst/>
          </a:prstGeom>
        </p:spPr>
        <p:txBody>
          <a:bodyPr>
            <a:normAutofit fontScale="900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tr-TR" dirty="0" smtClean="0"/>
              <a:t>Örnekler:</a:t>
            </a:r>
            <a:endParaRPr lang="tr-TR" dirty="0"/>
          </a:p>
        </p:txBody>
      </p:sp>
      <p:sp>
        <p:nvSpPr>
          <p:cNvPr id="4" name="Metin kutusu 3"/>
          <p:cNvSpPr txBox="1"/>
          <p:nvPr/>
        </p:nvSpPr>
        <p:spPr>
          <a:xfrm>
            <a:off x="1371600" y="500547"/>
            <a:ext cx="10731259" cy="923330"/>
          </a:xfrm>
          <a:prstGeom prst="rect">
            <a:avLst/>
          </a:prstGeom>
          <a:noFill/>
        </p:spPr>
        <p:txBody>
          <a:bodyPr wrap="square" rtlCol="0">
            <a:spAutoFit/>
          </a:bodyPr>
          <a:lstStyle/>
          <a:p>
            <a:r>
              <a:rPr lang="tr-TR" b="1" dirty="0" smtClean="0">
                <a:solidFill>
                  <a:srgbClr val="FF0000"/>
                </a:solidFill>
              </a:rPr>
              <a:t>Örnek 4: </a:t>
            </a:r>
          </a:p>
          <a:p>
            <a:r>
              <a:rPr lang="tr-TR" dirty="0"/>
              <a:t>Yüksek hız elde etmek için tasarlanmış bir dişli kutusu Şekilde görülmektedir. Giriş mili 1800 dev/dk. hızla dönmektedir. Çıkış milinin hızını ve giriş miline göre dönme yönünü bulunuz</a:t>
            </a:r>
            <a:r>
              <a:rPr lang="tr-TR" dirty="0" smtClean="0"/>
              <a:t>.</a:t>
            </a:r>
            <a:endParaRPr lang="tr-TR" dirty="0"/>
          </a:p>
        </p:txBody>
      </p:sp>
      <mc:AlternateContent xmlns:mc="http://schemas.openxmlformats.org/markup-compatibility/2006" xmlns:a14="http://schemas.microsoft.com/office/drawing/2010/main">
        <mc:Choice Requires="a14">
          <p:sp>
            <p:nvSpPr>
              <p:cNvPr id="7" name="Metin kutusu 6"/>
              <p:cNvSpPr txBox="1"/>
              <p:nvPr/>
            </p:nvSpPr>
            <p:spPr>
              <a:xfrm>
                <a:off x="1383521" y="1329993"/>
                <a:ext cx="6012613" cy="1821717"/>
              </a:xfrm>
              <a:prstGeom prst="rect">
                <a:avLst/>
              </a:prstGeom>
              <a:noFill/>
            </p:spPr>
            <p:txBody>
              <a:bodyPr wrap="square" rtlCol="0">
                <a:spAutoFit/>
              </a:bodyPr>
              <a:lstStyle/>
              <a:p>
                <a:r>
                  <a:rPr lang="tr-TR" dirty="0" smtClean="0"/>
                  <a:t>Dişli kutusunun ilk kısmında (2, 3, 4 ve 6 uzuvları) dişlilerin sabit eksenleri bulunmaktadır. Öyle ise:</a:t>
                </a:r>
                <a:endParaRPr lang="tr-TR"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rPr>
                            <m:t>𝑅</m:t>
                          </m:r>
                        </m:e>
                        <m:sub>
                          <m:r>
                            <a:rPr lang="tr-TR" b="0" i="1" smtClean="0">
                              <a:latin typeface="Cambria Math" panose="02040503050406030204" pitchFamily="18" charset="0"/>
                            </a:rPr>
                            <m:t>24</m:t>
                          </m:r>
                        </m:sub>
                      </m:sSub>
                      <m:r>
                        <a:rPr lang="tr-TR" i="1">
                          <a:latin typeface="Cambria Math" panose="02040503050406030204" pitchFamily="18" charset="0"/>
                        </a:rPr>
                        <m:t>=</m:t>
                      </m:r>
                      <m:sSup>
                        <m:sSupPr>
                          <m:ctrlPr>
                            <a:rPr lang="tr-TR" i="1">
                              <a:latin typeface="Cambria Math" panose="02040503050406030204" pitchFamily="18" charset="0"/>
                            </a:rPr>
                          </m:ctrlPr>
                        </m:sSupPr>
                        <m:e>
                          <m:d>
                            <m:dPr>
                              <m:ctrlPr>
                                <a:rPr lang="tr-TR" i="1">
                                  <a:latin typeface="Cambria Math" panose="02040503050406030204" pitchFamily="18" charset="0"/>
                                </a:rPr>
                              </m:ctrlPr>
                            </m:dPr>
                            <m:e>
                              <m:r>
                                <a:rPr lang="tr-TR" i="1">
                                  <a:latin typeface="Cambria Math" panose="02040503050406030204" pitchFamily="18" charset="0"/>
                                </a:rPr>
                                <m:t>−1</m:t>
                              </m:r>
                            </m:e>
                          </m:d>
                        </m:e>
                        <m:sup>
                          <m:r>
                            <a:rPr lang="tr-TR" b="0" i="1" smtClean="0">
                              <a:latin typeface="Cambria Math" panose="02040503050406030204" pitchFamily="18" charset="0"/>
                            </a:rPr>
                            <m:t>2</m:t>
                          </m:r>
                        </m:sup>
                      </m:sSup>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b="0" i="1" smtClean="0">
                                  <a:latin typeface="Cambria Math" panose="02040503050406030204" pitchFamily="18" charset="0"/>
                                </a:rPr>
                                <m:t>2</m:t>
                              </m:r>
                            </m:sub>
                          </m:sSub>
                          <m:sSubSup>
                            <m:sSubSupPr>
                              <m:ctrlPr>
                                <a:rPr lang="tr-TR" i="1">
                                  <a:latin typeface="Cambria Math" panose="02040503050406030204" pitchFamily="18" charset="0"/>
                                </a:rPr>
                              </m:ctrlPr>
                            </m:sSubSupPr>
                            <m:e>
                              <m:r>
                                <a:rPr lang="tr-TR" i="1">
                                  <a:latin typeface="Cambria Math" panose="02040503050406030204" pitchFamily="18" charset="0"/>
                                </a:rPr>
                                <m:t>𝑇</m:t>
                              </m:r>
                            </m:e>
                            <m:sub>
                              <m:r>
                                <a:rPr lang="tr-TR" i="1">
                                  <a:latin typeface="Cambria Math" panose="02040503050406030204" pitchFamily="18" charset="0"/>
                                </a:rPr>
                                <m:t>3</m:t>
                              </m:r>
                            </m:sub>
                            <m:sup>
                              <m:r>
                                <a:rPr lang="tr-TR" i="1">
                                  <a:latin typeface="Cambria Math" panose="02040503050406030204" pitchFamily="18" charset="0"/>
                                </a:rPr>
                                <m:t>′</m:t>
                              </m:r>
                            </m:sup>
                          </m:sSubSup>
                        </m:num>
                        <m:den>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3</m:t>
                              </m:r>
                            </m:sub>
                          </m:sSub>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b="0" i="1" smtClean="0">
                                  <a:latin typeface="Cambria Math" panose="02040503050406030204" pitchFamily="18" charset="0"/>
                                </a:rPr>
                                <m:t>4</m:t>
                              </m:r>
                            </m:sub>
                          </m:sSub>
                        </m:den>
                      </m:f>
                      <m:r>
                        <a:rPr lang="tr-TR" i="1">
                          <a:latin typeface="Cambria Math" panose="02040503050406030204" pitchFamily="18" charset="0"/>
                          <a:ea typeface="Cambria Math" panose="02040503050406030204" pitchFamily="18" charset="0"/>
                        </a:rPr>
                        <m:t>=</m:t>
                      </m:r>
                      <m:f>
                        <m:fPr>
                          <m:ctrlPr>
                            <a:rPr lang="tr-TR" i="1">
                              <a:latin typeface="Cambria Math" panose="02040503050406030204" pitchFamily="18" charset="0"/>
                            </a:rPr>
                          </m:ctrlPr>
                        </m:fPr>
                        <m:num>
                          <m:r>
                            <a:rPr lang="tr-TR" b="0" i="1" smtClean="0">
                              <a:latin typeface="Cambria Math" panose="02040503050406030204" pitchFamily="18" charset="0"/>
                            </a:rPr>
                            <m:t>70</m:t>
                          </m:r>
                          <m:r>
                            <a:rPr lang="tr-TR" i="1">
                              <a:latin typeface="Cambria Math" panose="02040503050406030204" pitchFamily="18" charset="0"/>
                              <a:ea typeface="Cambria Math" panose="02040503050406030204" pitchFamily="18" charset="0"/>
                            </a:rPr>
                            <m:t>∙</m:t>
                          </m:r>
                          <m:r>
                            <a:rPr lang="tr-TR" b="0" i="1" smtClean="0">
                              <a:latin typeface="Cambria Math" panose="02040503050406030204" pitchFamily="18" charset="0"/>
                            </a:rPr>
                            <m:t>16</m:t>
                          </m:r>
                        </m:num>
                        <m:den>
                          <m:r>
                            <a:rPr lang="tr-TR" b="0" i="1" smtClean="0">
                              <a:latin typeface="Cambria Math" panose="02040503050406030204" pitchFamily="18" charset="0"/>
                            </a:rPr>
                            <m:t>14</m:t>
                          </m:r>
                          <m:r>
                            <a:rPr lang="tr-TR" i="1">
                              <a:latin typeface="Cambria Math" panose="02040503050406030204" pitchFamily="18" charset="0"/>
                              <a:ea typeface="Cambria Math" panose="02040503050406030204" pitchFamily="18" charset="0"/>
                            </a:rPr>
                            <m:t>∙</m:t>
                          </m:r>
                          <m:r>
                            <a:rPr lang="tr-TR" b="0" i="1" smtClean="0">
                              <a:latin typeface="Cambria Math" panose="02040503050406030204" pitchFamily="18" charset="0"/>
                            </a:rPr>
                            <m:t>68</m:t>
                          </m:r>
                        </m:den>
                      </m:f>
                      <m:r>
                        <a:rPr lang="tr-TR" b="0" i="1" smtClean="0">
                          <a:latin typeface="Cambria Math" panose="02040503050406030204" pitchFamily="18" charset="0"/>
                          <a:ea typeface="Cambria Math" panose="02040503050406030204" pitchFamily="18" charset="0"/>
                        </a:rPr>
                        <m:t>=</m:t>
                      </m:r>
                      <m:f>
                        <m:fPr>
                          <m:ctrlPr>
                            <a:rPr lang="tr-TR" i="1">
                              <a:latin typeface="Cambria Math" panose="02040503050406030204" pitchFamily="18" charset="0"/>
                              <a:ea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14</m:t>
                              </m:r>
                            </m:sub>
                          </m:sSub>
                        </m:num>
                        <m:den>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den>
                      </m:f>
                      <m:r>
                        <a:rPr lang="tr-TR" i="1" smtClean="0">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14</m:t>
                          </m:r>
                        </m:sub>
                      </m:sSub>
                      <m:r>
                        <a:rPr lang="tr-TR" b="0" i="1" smtClean="0">
                          <a:latin typeface="Cambria Math" panose="02040503050406030204" pitchFamily="18" charset="0"/>
                        </a:rPr>
                        <m:t>=</m:t>
                      </m:r>
                      <m:f>
                        <m:fPr>
                          <m:ctrlPr>
                            <a:rPr lang="tr-TR" i="1">
                              <a:latin typeface="Cambria Math" panose="02040503050406030204" pitchFamily="18" charset="0"/>
                            </a:rPr>
                          </m:ctrlPr>
                        </m:fPr>
                        <m:num>
                          <m:r>
                            <a:rPr lang="tr-TR" b="0" i="1" smtClean="0">
                              <a:latin typeface="Cambria Math" panose="02040503050406030204" pitchFamily="18" charset="0"/>
                            </a:rPr>
                            <m:t>20</m:t>
                          </m:r>
                        </m:num>
                        <m:den>
                          <m:r>
                            <a:rPr lang="tr-TR" b="0" i="1" smtClean="0">
                              <a:latin typeface="Cambria Math" panose="02040503050406030204" pitchFamily="18" charset="0"/>
                            </a:rPr>
                            <m:t>17</m:t>
                          </m:r>
                        </m:den>
                      </m:f>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oMath>
                  </m:oMathPara>
                </a14:m>
                <a:endParaRPr lang="tr-TR"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𝑅</m:t>
                          </m:r>
                        </m:e>
                        <m:sub>
                          <m:r>
                            <a:rPr lang="tr-TR" b="0" i="1" smtClean="0">
                              <a:latin typeface="Cambria Math" panose="02040503050406030204" pitchFamily="18" charset="0"/>
                            </a:rPr>
                            <m:t>26</m:t>
                          </m:r>
                        </m:sub>
                      </m:sSub>
                      <m:r>
                        <a:rPr lang="tr-TR" i="1">
                          <a:latin typeface="Cambria Math" panose="02040503050406030204" pitchFamily="18" charset="0"/>
                        </a:rPr>
                        <m:t>=</m:t>
                      </m:r>
                      <m:sSup>
                        <m:sSupPr>
                          <m:ctrlPr>
                            <a:rPr lang="tr-TR" i="1">
                              <a:latin typeface="Cambria Math" panose="02040503050406030204" pitchFamily="18" charset="0"/>
                            </a:rPr>
                          </m:ctrlPr>
                        </m:sSupPr>
                        <m:e>
                          <m:d>
                            <m:dPr>
                              <m:ctrlPr>
                                <a:rPr lang="tr-TR" i="1">
                                  <a:latin typeface="Cambria Math" panose="02040503050406030204" pitchFamily="18" charset="0"/>
                                </a:rPr>
                              </m:ctrlPr>
                            </m:dPr>
                            <m:e>
                              <m:r>
                                <a:rPr lang="tr-TR" i="1">
                                  <a:latin typeface="Cambria Math" panose="02040503050406030204" pitchFamily="18" charset="0"/>
                                </a:rPr>
                                <m:t>−1</m:t>
                              </m:r>
                            </m:e>
                          </m:d>
                        </m:e>
                        <m:sup>
                          <m:r>
                            <a:rPr lang="tr-TR" b="0" i="1" smtClean="0">
                              <a:latin typeface="Cambria Math" panose="02040503050406030204" pitchFamily="18" charset="0"/>
                            </a:rPr>
                            <m:t>1</m:t>
                          </m:r>
                        </m:sup>
                      </m:sSup>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2</m:t>
                              </m:r>
                            </m:sub>
                          </m:sSub>
                          <m:sSubSup>
                            <m:sSubSupPr>
                              <m:ctrlPr>
                                <a:rPr lang="tr-TR" i="1">
                                  <a:latin typeface="Cambria Math" panose="02040503050406030204" pitchFamily="18" charset="0"/>
                                </a:rPr>
                              </m:ctrlPr>
                            </m:sSubSupPr>
                            <m:e>
                              <m:r>
                                <a:rPr lang="tr-TR" i="1">
                                  <a:latin typeface="Cambria Math" panose="02040503050406030204" pitchFamily="18" charset="0"/>
                                </a:rPr>
                                <m:t>𝑇</m:t>
                              </m:r>
                            </m:e>
                            <m:sub>
                              <m:r>
                                <a:rPr lang="tr-TR" i="1">
                                  <a:latin typeface="Cambria Math" panose="02040503050406030204" pitchFamily="18" charset="0"/>
                                </a:rPr>
                                <m:t>3</m:t>
                              </m:r>
                            </m:sub>
                            <m:sup>
                              <m:r>
                                <a:rPr lang="tr-TR" i="1">
                                  <a:latin typeface="Cambria Math" panose="02040503050406030204" pitchFamily="18" charset="0"/>
                                </a:rPr>
                                <m:t>′</m:t>
                              </m:r>
                            </m:sup>
                          </m:sSubSup>
                        </m:num>
                        <m:den>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3</m:t>
                              </m:r>
                            </m:sub>
                          </m:sSub>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b="0" i="1" smtClean="0">
                                  <a:latin typeface="Cambria Math" panose="02040503050406030204" pitchFamily="18" charset="0"/>
                                </a:rPr>
                                <m:t>6</m:t>
                              </m:r>
                            </m:sub>
                          </m:sSub>
                        </m:den>
                      </m:f>
                      <m:r>
                        <a:rPr lang="tr-TR" i="1">
                          <a:latin typeface="Cambria Math" panose="02040503050406030204" pitchFamily="18" charset="0"/>
                          <a:ea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70</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rPr>
                            <m:t>16</m:t>
                          </m:r>
                        </m:num>
                        <m:den>
                          <m:r>
                            <a:rPr lang="tr-TR" i="1">
                              <a:latin typeface="Cambria Math" panose="02040503050406030204" pitchFamily="18" charset="0"/>
                            </a:rPr>
                            <m:t>14</m:t>
                          </m:r>
                          <m:r>
                            <a:rPr lang="tr-TR" i="1">
                              <a:latin typeface="Cambria Math" panose="02040503050406030204" pitchFamily="18" charset="0"/>
                              <a:ea typeface="Cambria Math" panose="02040503050406030204" pitchFamily="18" charset="0"/>
                            </a:rPr>
                            <m:t>∙</m:t>
                          </m:r>
                          <m:r>
                            <a:rPr lang="tr-TR" b="0" i="1" smtClean="0">
                              <a:latin typeface="Cambria Math" panose="02040503050406030204" pitchFamily="18" charset="0"/>
                            </a:rPr>
                            <m:t>100</m:t>
                          </m:r>
                        </m:den>
                      </m:f>
                      <m:r>
                        <a:rPr lang="tr-TR" i="1">
                          <a:latin typeface="Cambria Math" panose="02040503050406030204" pitchFamily="18" charset="0"/>
                          <a:ea typeface="Cambria Math" panose="02040503050406030204" pitchFamily="18" charset="0"/>
                        </a:rPr>
                        <m:t>=</m:t>
                      </m:r>
                      <m:f>
                        <m:fPr>
                          <m:ctrlPr>
                            <a:rPr lang="tr-TR" i="1">
                              <a:latin typeface="Cambria Math" panose="02040503050406030204" pitchFamily="18" charset="0"/>
                              <a:ea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6</m:t>
                              </m:r>
                            </m:sub>
                          </m:sSub>
                        </m:num>
                        <m:den>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den>
                      </m:f>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6</m:t>
                          </m:r>
                        </m:sub>
                      </m:sSub>
                      <m:r>
                        <a:rPr lang="tr-TR" i="1">
                          <a:latin typeface="Cambria Math" panose="02040503050406030204" pitchFamily="18" charset="0"/>
                        </a:rPr>
                        <m:t>=</m:t>
                      </m:r>
                      <m:r>
                        <a:rPr lang="tr-TR" b="0" i="1" smtClean="0">
                          <a:latin typeface="Cambria Math" panose="02040503050406030204" pitchFamily="18" charset="0"/>
                        </a:rPr>
                        <m:t>−</m:t>
                      </m:r>
                      <m:f>
                        <m:fPr>
                          <m:ctrlPr>
                            <a:rPr lang="tr-TR" i="1">
                              <a:latin typeface="Cambria Math" panose="02040503050406030204" pitchFamily="18" charset="0"/>
                            </a:rPr>
                          </m:ctrlPr>
                        </m:fPr>
                        <m:num>
                          <m:r>
                            <a:rPr lang="tr-TR" b="0" i="1" smtClean="0">
                              <a:latin typeface="Cambria Math" panose="02040503050406030204" pitchFamily="18" charset="0"/>
                            </a:rPr>
                            <m:t>4</m:t>
                          </m:r>
                        </m:num>
                        <m:den>
                          <m:r>
                            <a:rPr lang="tr-TR" b="0" i="1" smtClean="0">
                              <a:latin typeface="Cambria Math" panose="02040503050406030204" pitchFamily="18" charset="0"/>
                            </a:rPr>
                            <m:t>5</m:t>
                          </m:r>
                        </m:den>
                      </m:f>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oMath>
                  </m:oMathPara>
                </a14:m>
                <a:endParaRPr lang="tr-TR" i="1" dirty="0" smtClean="0">
                  <a:latin typeface="Cambria Math" panose="02040503050406030204" pitchFamily="18" charset="0"/>
                  <a:ea typeface="Cambria Math" panose="02040503050406030204" pitchFamily="18" charset="0"/>
                </a:endParaRPr>
              </a:p>
            </p:txBody>
          </p:sp>
        </mc:Choice>
        <mc:Fallback xmlns="">
          <p:sp>
            <p:nvSpPr>
              <p:cNvPr id="7" name="Metin kutusu 6"/>
              <p:cNvSpPr txBox="1">
                <a:spLocks noRot="1" noChangeAspect="1" noMove="1" noResize="1" noEditPoints="1" noAdjustHandles="1" noChangeArrowheads="1" noChangeShapeType="1" noTextEdit="1"/>
              </p:cNvSpPr>
              <p:nvPr/>
            </p:nvSpPr>
            <p:spPr>
              <a:xfrm>
                <a:off x="1383521" y="1329993"/>
                <a:ext cx="6012613" cy="1821717"/>
              </a:xfrm>
              <a:prstGeom prst="rect">
                <a:avLst/>
              </a:prstGeom>
              <a:blipFill rotWithShape="0">
                <a:blip r:embed="rId2"/>
                <a:stretch>
                  <a:fillRect l="-913" t="-1672"/>
                </a:stretch>
              </a:blipFill>
            </p:spPr>
            <p:txBody>
              <a:bodyPr/>
              <a:lstStyle/>
              <a:p>
                <a:r>
                  <a:rPr lang="tr-TR">
                    <a:noFill/>
                  </a:rPr>
                  <a:t> </a:t>
                </a:r>
              </a:p>
            </p:txBody>
          </p:sp>
        </mc:Fallback>
      </mc:AlternateContent>
      <p:pic>
        <p:nvPicPr>
          <p:cNvPr id="8194" name="Picture 2" descr="http://www.makted.org.tr/kaynaklar/mekanizma_teknigi_konu_anlatimi/ch6/sec2/img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7809" y="876285"/>
            <a:ext cx="4143375" cy="20383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Dikdörtgen 5"/>
              <p:cNvSpPr/>
              <p:nvPr/>
            </p:nvSpPr>
            <p:spPr>
              <a:xfrm>
                <a:off x="1383521" y="3253038"/>
                <a:ext cx="10236260" cy="3213829"/>
              </a:xfrm>
              <a:prstGeom prst="rect">
                <a:avLst/>
              </a:prstGeom>
            </p:spPr>
            <p:txBody>
              <a:bodyPr wrap="square">
                <a:spAutoFit/>
              </a:bodyPr>
              <a:lstStyle/>
              <a:p>
                <a:r>
                  <a:rPr lang="tr-TR" dirty="0" smtClean="0">
                    <a:solidFill>
                      <a:srgbClr val="000000"/>
                    </a:solidFill>
                    <a:latin typeface="Arial" panose="020B0604020202020204" pitchFamily="34" charset="0"/>
                  </a:rPr>
                  <a:t>Dişli kutusunun üst kısmında 5 uzvunun sabit bir ekseni olmadığına göre bu uzuv bir planet dişlidir. 4 uzvu planet dişliye döner mafsal ile bağlı olduğuna göre koldur. Bu durumda:</a:t>
                </a:r>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𝑅</m:t>
                          </m:r>
                        </m:e>
                        <m:sub>
                          <m:r>
                            <a:rPr lang="tr-TR" b="0" i="1" smtClean="0">
                              <a:latin typeface="Cambria Math" panose="02040503050406030204" pitchFamily="18" charset="0"/>
                            </a:rPr>
                            <m:t>67</m:t>
                          </m:r>
                        </m:sub>
                      </m:sSub>
                      <m:r>
                        <a:rPr lang="tr-TR" i="1">
                          <a:latin typeface="Cambria Math" panose="02040503050406030204" pitchFamily="18" charset="0"/>
                        </a:rPr>
                        <m:t>=</m:t>
                      </m:r>
                      <m:sSup>
                        <m:sSupPr>
                          <m:ctrlPr>
                            <a:rPr lang="tr-TR" i="1">
                              <a:latin typeface="Cambria Math" panose="02040503050406030204" pitchFamily="18" charset="0"/>
                            </a:rPr>
                          </m:ctrlPr>
                        </m:sSupPr>
                        <m:e>
                          <m:d>
                            <m:dPr>
                              <m:ctrlPr>
                                <a:rPr lang="tr-TR" i="1">
                                  <a:latin typeface="Cambria Math" panose="02040503050406030204" pitchFamily="18" charset="0"/>
                                </a:rPr>
                              </m:ctrlPr>
                            </m:dPr>
                            <m:e>
                              <m:r>
                                <a:rPr lang="tr-TR" i="1">
                                  <a:latin typeface="Cambria Math" panose="02040503050406030204" pitchFamily="18" charset="0"/>
                                </a:rPr>
                                <m:t>−1</m:t>
                              </m:r>
                            </m:e>
                          </m:d>
                        </m:e>
                        <m:sup>
                          <m:r>
                            <a:rPr lang="tr-TR" b="0" i="1" smtClean="0">
                              <a:latin typeface="Cambria Math" panose="02040503050406030204" pitchFamily="18" charset="0"/>
                            </a:rPr>
                            <m:t>1</m:t>
                          </m:r>
                        </m:sup>
                      </m:sSup>
                      <m:f>
                        <m:fPr>
                          <m:ctrlPr>
                            <a:rPr lang="tr-TR" i="1">
                              <a:latin typeface="Cambria Math" panose="02040503050406030204" pitchFamily="18" charset="0"/>
                            </a:rPr>
                          </m:ctrlPr>
                        </m:fPr>
                        <m:num>
                          <m:sSubSup>
                            <m:sSubSupPr>
                              <m:ctrlPr>
                                <a:rPr lang="tr-TR" i="1">
                                  <a:latin typeface="Cambria Math" panose="02040503050406030204" pitchFamily="18" charset="0"/>
                                </a:rPr>
                              </m:ctrlPr>
                            </m:sSubSupPr>
                            <m:e>
                              <m:r>
                                <a:rPr lang="tr-TR" i="1">
                                  <a:latin typeface="Cambria Math" panose="02040503050406030204" pitchFamily="18" charset="0"/>
                                </a:rPr>
                                <m:t>𝑇</m:t>
                              </m:r>
                            </m:e>
                            <m:sub>
                              <m:r>
                                <a:rPr lang="tr-TR" b="0" i="1" smtClean="0">
                                  <a:latin typeface="Cambria Math" panose="02040503050406030204" pitchFamily="18" charset="0"/>
                                </a:rPr>
                                <m:t>6</m:t>
                              </m:r>
                            </m:sub>
                            <m:sup>
                              <m:r>
                                <a:rPr lang="tr-TR" i="1">
                                  <a:latin typeface="Cambria Math" panose="02040503050406030204" pitchFamily="18" charset="0"/>
                                </a:rPr>
                                <m:t>′</m:t>
                              </m:r>
                            </m:sup>
                          </m:sSubSup>
                        </m:num>
                        <m:den>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b="0" i="1" smtClean="0">
                                  <a:latin typeface="Cambria Math" panose="02040503050406030204" pitchFamily="18" charset="0"/>
                                </a:rPr>
                                <m:t>7</m:t>
                              </m:r>
                            </m:sub>
                          </m:sSub>
                        </m:den>
                      </m:f>
                      <m:r>
                        <a:rPr lang="tr-TR" i="1">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m:t>
                      </m:r>
                      <m:f>
                        <m:fPr>
                          <m:ctrlPr>
                            <a:rPr lang="tr-TR" i="1">
                              <a:latin typeface="Cambria Math" panose="02040503050406030204" pitchFamily="18" charset="0"/>
                            </a:rPr>
                          </m:ctrlPr>
                        </m:fPr>
                        <m:num>
                          <m:r>
                            <a:rPr lang="tr-TR" b="0" i="1" smtClean="0">
                              <a:latin typeface="Cambria Math" panose="02040503050406030204" pitchFamily="18" charset="0"/>
                            </a:rPr>
                            <m:t>75</m:t>
                          </m:r>
                        </m:num>
                        <m:den>
                          <m:r>
                            <a:rPr lang="tr-TR" b="0" i="1" smtClean="0">
                              <a:latin typeface="Cambria Math" panose="02040503050406030204" pitchFamily="18" charset="0"/>
                            </a:rPr>
                            <m:t>15</m:t>
                          </m:r>
                        </m:den>
                      </m:f>
                      <m:r>
                        <a:rPr lang="tr-TR" b="0" i="1" smtClean="0">
                          <a:latin typeface="Cambria Math" panose="02040503050406030204" pitchFamily="18" charset="0"/>
                        </a:rPr>
                        <m:t>=−5</m:t>
                      </m:r>
                      <m:r>
                        <a:rPr lang="tr-TR" b="0" i="1" smtClean="0">
                          <a:latin typeface="Cambria Math" panose="02040503050406030204" pitchFamily="18" charset="0"/>
                          <a:ea typeface="Cambria Math" panose="02040503050406030204" pitchFamily="18" charset="0"/>
                        </a:rPr>
                        <m:t>=</m:t>
                      </m:r>
                      <m:f>
                        <m:fPr>
                          <m:ctrlPr>
                            <a:rPr lang="tr-TR" i="1">
                              <a:latin typeface="Cambria Math" panose="02040503050406030204" pitchFamily="18" charset="0"/>
                              <a:ea typeface="Cambria Math" panose="02040503050406030204" pitchFamily="18" charset="0"/>
                            </a:rPr>
                          </m:ctrlPr>
                        </m:fPr>
                        <m:num>
                          <m:d>
                            <m:dPr>
                              <m:ctrlPr>
                                <a:rPr lang="tr-TR" i="1">
                                  <a:latin typeface="Cambria Math" panose="02040503050406030204" pitchFamily="18" charset="0"/>
                                  <a:ea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7</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4</m:t>
                                  </m:r>
                                </m:sub>
                              </m:sSub>
                            </m:e>
                          </m:d>
                        </m:num>
                        <m:den>
                          <m:d>
                            <m:dPr>
                              <m:ctrlPr>
                                <a:rPr lang="tr-TR" i="1">
                                  <a:latin typeface="Cambria Math" panose="02040503050406030204" pitchFamily="18" charset="0"/>
                                  <a:ea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6</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4</m:t>
                                  </m:r>
                                </m:sub>
                              </m:sSub>
                            </m:e>
                          </m:d>
                        </m:den>
                      </m:f>
                    </m:oMath>
                  </m:oMathPara>
                </a14:m>
                <a:endParaRPr lang="tr-TR" dirty="0" smtClean="0"/>
              </a:p>
              <a:p>
                <a:r>
                  <a:rPr lang="tr-TR" dirty="0"/>
                  <a:t>yazılabilir.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17</m:t>
                        </m:r>
                      </m:sub>
                    </m:sSub>
                  </m:oMath>
                </a14:m>
                <a:r>
                  <a:rPr lang="tr-TR" dirty="0"/>
                  <a:t> için çözüm yapıldığında</a:t>
                </a:r>
                <a:r>
                  <a:rPr lang="tr-TR" dirty="0" smtClean="0"/>
                  <a:t>:</a:t>
                </a:r>
              </a:p>
              <a:p>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−5</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16</m:t>
                          </m:r>
                        </m:sub>
                      </m:sSub>
                      <m:r>
                        <a:rPr lang="tr-TR" b="0" i="1" smtClean="0">
                          <a:latin typeface="Cambria Math" panose="02040503050406030204" pitchFamily="18" charset="0"/>
                        </a:rPr>
                        <m:t>+5</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14</m:t>
                          </m:r>
                        </m:sub>
                      </m:sSub>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17</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14</m:t>
                          </m:r>
                        </m:sub>
                      </m:sSub>
                    </m:oMath>
                  </m:oMathPara>
                </a14:m>
                <a:endParaRPr lang="tr-TR" dirty="0" smtClean="0"/>
              </a:p>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6</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14</m:t>
                          </m:r>
                        </m:sub>
                      </m:sSub>
                      <m:r>
                        <a:rPr lang="tr-TR" i="1">
                          <a:latin typeface="Cambria Math" panose="02040503050406030204" pitchFamily="18" charset="0"/>
                        </a:rPr>
                        <m:t>−5</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16</m:t>
                          </m:r>
                        </m:sub>
                      </m:sSub>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17</m:t>
                          </m:r>
                        </m:sub>
                      </m:sSub>
                    </m:oMath>
                  </m:oMathPara>
                </a14:m>
                <a:endParaRPr lang="tr-TR" dirty="0" smtClean="0"/>
              </a:p>
              <a:p>
                <a:pPr/>
                <a14:m>
                  <m:oMathPara xmlns:m="http://schemas.openxmlformats.org/officeDocument/2006/math">
                    <m:oMathParaPr>
                      <m:jc m:val="centerGroup"/>
                    </m:oMathParaPr>
                    <m:oMath xmlns:m="http://schemas.openxmlformats.org/officeDocument/2006/math">
                      <m:d>
                        <m:dPr>
                          <m:ctrlPr>
                            <a:rPr lang="tr-TR" i="1">
                              <a:latin typeface="Cambria Math" panose="02040503050406030204" pitchFamily="18" charset="0"/>
                            </a:rPr>
                          </m:ctrlPr>
                        </m:dPr>
                        <m:e>
                          <m:f>
                            <m:fPr>
                              <m:ctrlPr>
                                <a:rPr lang="tr-TR" i="1">
                                  <a:latin typeface="Cambria Math" panose="02040503050406030204" pitchFamily="18" charset="0"/>
                                </a:rPr>
                              </m:ctrlPr>
                            </m:fPr>
                            <m:num>
                              <m:r>
                                <a:rPr lang="tr-TR" i="1">
                                  <a:latin typeface="Cambria Math" panose="02040503050406030204" pitchFamily="18" charset="0"/>
                                </a:rPr>
                                <m:t>120</m:t>
                              </m:r>
                            </m:num>
                            <m:den>
                              <m:r>
                                <a:rPr lang="tr-TR" i="1">
                                  <a:latin typeface="Cambria Math" panose="02040503050406030204" pitchFamily="18" charset="0"/>
                                </a:rPr>
                                <m:t>17</m:t>
                              </m:r>
                            </m:den>
                          </m:f>
                          <m:r>
                            <a:rPr lang="tr-TR" b="0" i="1" smtClean="0">
                              <a:latin typeface="Cambria Math" panose="02040503050406030204" pitchFamily="18" charset="0"/>
                            </a:rPr>
                            <m:t>+4</m:t>
                          </m:r>
                        </m:e>
                      </m:d>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17</m:t>
                          </m:r>
                        </m:sub>
                      </m:sSub>
                      <m:r>
                        <a:rPr lang="tr-TR" b="0" i="1" smtClean="0">
                          <a:latin typeface="Cambria Math" panose="02040503050406030204" pitchFamily="18" charset="0"/>
                        </a:rPr>
                        <m:t>=19906</m:t>
                      </m:r>
                      <m:f>
                        <m:fPr>
                          <m:ctrlPr>
                            <a:rPr lang="tr-TR" b="0" i="1" smtClean="0">
                              <a:latin typeface="Cambria Math" panose="02040503050406030204" pitchFamily="18" charset="0"/>
                            </a:rPr>
                          </m:ctrlPr>
                        </m:fPr>
                        <m:num>
                          <m:r>
                            <a:rPr lang="tr-TR" b="0" i="1" smtClean="0">
                              <a:latin typeface="Cambria Math" panose="02040503050406030204" pitchFamily="18" charset="0"/>
                            </a:rPr>
                            <m:t>𝑑𝑒𝑣</m:t>
                          </m:r>
                        </m:num>
                        <m:den>
                          <m:r>
                            <a:rPr lang="tr-TR" b="0" i="1" smtClean="0">
                              <a:latin typeface="Cambria Math" panose="02040503050406030204" pitchFamily="18" charset="0"/>
                            </a:rPr>
                            <m:t>𝑑𝑎𝑘</m:t>
                          </m:r>
                        </m:den>
                      </m:f>
                      <m:r>
                        <a:rPr lang="tr-TR" b="0" i="1" smtClean="0">
                          <a:latin typeface="Cambria Math" panose="02040503050406030204" pitchFamily="18" charset="0"/>
                        </a:rPr>
                        <m:t>.</m:t>
                      </m:r>
                      <m:r>
                        <a:rPr lang="tr-TR" i="1">
                          <a:latin typeface="Cambria Math" panose="02040503050406030204" pitchFamily="18" charset="0"/>
                        </a:rPr>
                        <m:t>6</m:t>
                      </m:r>
                      <m:f>
                        <m:fPr>
                          <m:ctrlPr>
                            <a:rPr lang="tr-TR" i="1">
                              <a:latin typeface="Cambria Math" panose="02040503050406030204" pitchFamily="18" charset="0"/>
                            </a:rPr>
                          </m:ctrlPr>
                        </m:fPr>
                        <m:num>
                          <m:r>
                            <a:rPr lang="tr-TR" i="1">
                              <a:latin typeface="Cambria Math" panose="02040503050406030204" pitchFamily="18" charset="0"/>
                            </a:rPr>
                            <m:t>20</m:t>
                          </m:r>
                        </m:num>
                        <m:den>
                          <m:r>
                            <a:rPr lang="tr-TR" i="1">
                              <a:latin typeface="Cambria Math" panose="02040503050406030204" pitchFamily="18" charset="0"/>
                            </a:rPr>
                            <m:t>17</m:t>
                          </m:r>
                        </m:den>
                      </m:f>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r>
                        <a:rPr lang="tr-TR" i="1">
                          <a:latin typeface="Cambria Math" panose="02040503050406030204" pitchFamily="18" charset="0"/>
                        </a:rPr>
                        <m:t>−5</m:t>
                      </m:r>
                      <m:d>
                        <m:dPr>
                          <m:ctrlPr>
                            <a:rPr lang="tr-TR" i="1" smtClean="0">
                              <a:latin typeface="Cambria Math" panose="02040503050406030204" pitchFamily="18" charset="0"/>
                            </a:rPr>
                          </m:ctrlPr>
                        </m:dPr>
                        <m:e>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4</m:t>
                              </m:r>
                            </m:num>
                            <m:den>
                              <m:r>
                                <a:rPr lang="tr-TR" i="1">
                                  <a:latin typeface="Cambria Math" panose="02040503050406030204" pitchFamily="18" charset="0"/>
                                </a:rPr>
                                <m:t>5</m:t>
                              </m:r>
                            </m:den>
                          </m:f>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e>
                      </m:d>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17</m:t>
                          </m:r>
                        </m:sub>
                      </m:sSub>
                    </m:oMath>
                  </m:oMathPara>
                </a14:m>
                <a:endParaRPr lang="tr-TR" dirty="0" smtClean="0"/>
              </a:p>
              <a:p>
                <a:endParaRPr lang="tr-TR" dirty="0"/>
              </a:p>
            </p:txBody>
          </p:sp>
        </mc:Choice>
        <mc:Fallback xmlns="">
          <p:sp>
            <p:nvSpPr>
              <p:cNvPr id="6" name="Dikdörtgen 5"/>
              <p:cNvSpPr>
                <a:spLocks noRot="1" noChangeAspect="1" noMove="1" noResize="1" noEditPoints="1" noAdjustHandles="1" noChangeArrowheads="1" noChangeShapeType="1" noTextEdit="1"/>
              </p:cNvSpPr>
              <p:nvPr/>
            </p:nvSpPr>
            <p:spPr>
              <a:xfrm>
                <a:off x="1383521" y="3253038"/>
                <a:ext cx="10236260" cy="3213829"/>
              </a:xfrm>
              <a:prstGeom prst="rect">
                <a:avLst/>
              </a:prstGeom>
              <a:blipFill rotWithShape="0">
                <a:blip r:embed="rId4"/>
                <a:stretch>
                  <a:fillRect l="-536" t="-1139" r="-179"/>
                </a:stretch>
              </a:blipFill>
            </p:spPr>
            <p:txBody>
              <a:bodyPr/>
              <a:lstStyle/>
              <a:p>
                <a:r>
                  <a:rPr lang="tr-TR">
                    <a:noFill/>
                  </a:rPr>
                  <a:t> </a:t>
                </a:r>
              </a:p>
            </p:txBody>
          </p:sp>
        </mc:Fallback>
      </mc:AlternateContent>
    </p:spTree>
    <p:extLst>
      <p:ext uri="{BB962C8B-B14F-4D97-AF65-F5344CB8AC3E}">
        <p14:creationId xmlns:p14="http://schemas.microsoft.com/office/powerpoint/2010/main" val="4028780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fi-FI" sz="6000" dirty="0"/>
              <a:t>Konik Dişli Kullanan Dişli Kutuları</a:t>
            </a:r>
            <a:endParaRPr lang="tr-TR" sz="6000" dirty="0"/>
          </a:p>
        </p:txBody>
      </p:sp>
      <p:sp>
        <p:nvSpPr>
          <p:cNvPr id="3" name="Alt Başlık 2"/>
          <p:cNvSpPr>
            <a:spLocks noGrp="1"/>
          </p:cNvSpPr>
          <p:nvPr>
            <p:ph type="subTitle" idx="1"/>
          </p:nvPr>
        </p:nvSpPr>
        <p:spPr>
          <a:xfrm>
            <a:off x="1311214" y="3886680"/>
            <a:ext cx="9618453" cy="745705"/>
          </a:xfrm>
        </p:spPr>
        <p:txBody>
          <a:bodyPr>
            <a:normAutofit fontScale="92500" lnSpcReduction="10000"/>
          </a:bodyPr>
          <a:lstStyle/>
          <a:p>
            <a:r>
              <a:rPr lang="tr-TR" dirty="0"/>
              <a:t>Hareket iletimi paralel olmayan miller arasında </a:t>
            </a:r>
            <a:r>
              <a:rPr lang="tr-TR" dirty="0" smtClean="0"/>
              <a:t>yapılıyorsa, </a:t>
            </a:r>
            <a:r>
              <a:rPr lang="tr-TR" dirty="0"/>
              <a:t>genellikle konik dişliler </a:t>
            </a:r>
            <a:r>
              <a:rPr lang="tr-TR" dirty="0" smtClean="0"/>
              <a:t>kullanılır.</a:t>
            </a:r>
            <a:endParaRPr lang="tr-TR" dirty="0">
              <a:solidFill>
                <a:srgbClr val="FF0000"/>
              </a:solidFill>
            </a:endParaRPr>
          </a:p>
        </p:txBody>
      </p:sp>
    </p:spTree>
    <p:extLst>
      <p:ext uri="{BB962C8B-B14F-4D97-AF65-F5344CB8AC3E}">
        <p14:creationId xmlns:p14="http://schemas.microsoft.com/office/powerpoint/2010/main" val="2769462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6105" y="107830"/>
            <a:ext cx="9601200" cy="616789"/>
          </a:xfrm>
        </p:spPr>
        <p:txBody>
          <a:bodyPr>
            <a:normAutofit fontScale="90000"/>
          </a:bodyPr>
          <a:lstStyle/>
          <a:p>
            <a:r>
              <a:rPr lang="fi-FI" dirty="0"/>
              <a:t>Konik Dişli Kullanan Dişli Kutuları</a:t>
            </a:r>
            <a:endParaRPr lang="tr-TR" dirty="0"/>
          </a:p>
        </p:txBody>
      </p:sp>
      <p:sp>
        <p:nvSpPr>
          <p:cNvPr id="3" name="İçerik Yer Tutucusu 2"/>
          <p:cNvSpPr>
            <a:spLocks noGrp="1"/>
          </p:cNvSpPr>
          <p:nvPr>
            <p:ph idx="1"/>
          </p:nvPr>
        </p:nvSpPr>
        <p:spPr>
          <a:xfrm>
            <a:off x="1130060" y="4555414"/>
            <a:ext cx="10662249" cy="2138683"/>
          </a:xfrm>
        </p:spPr>
        <p:txBody>
          <a:bodyPr>
            <a:normAutofit/>
          </a:bodyPr>
          <a:lstStyle/>
          <a:p>
            <a:r>
              <a:rPr lang="tr-TR" dirty="0" smtClean="0"/>
              <a:t>Kinematik </a:t>
            </a:r>
            <a:r>
              <a:rPr lang="tr-TR" dirty="0"/>
              <a:t>açıdan konik dişliler birbiri üzerinde yuvarlanan iki koniğe eşdeğerdir. </a:t>
            </a:r>
            <a:endParaRPr lang="tr-TR" dirty="0" smtClean="0"/>
          </a:p>
          <a:p>
            <a:r>
              <a:rPr lang="tr-TR" dirty="0" smtClean="0"/>
              <a:t>Konik </a:t>
            </a:r>
            <a:r>
              <a:rPr lang="tr-TR" dirty="0"/>
              <a:t>dişliler basit veya planet dişli sistemlerde kullanılabilirler. </a:t>
            </a:r>
            <a:endParaRPr lang="tr-TR" dirty="0" smtClean="0"/>
          </a:p>
          <a:p>
            <a:r>
              <a:rPr lang="tr-TR" dirty="0" smtClean="0"/>
              <a:t>Kinematik </a:t>
            </a:r>
            <a:r>
              <a:rPr lang="tr-TR" dirty="0"/>
              <a:t>analizleri, iki fark dışında düz dişliler ile oluşturulan dişli sistemlerle aynıdır. </a:t>
            </a:r>
            <a:endParaRPr lang="tr-TR" dirty="0" smtClean="0"/>
          </a:p>
          <a:p>
            <a:pPr marL="1444752" lvl="2" indent="-457200">
              <a:buFont typeface="+mj-lt"/>
              <a:buAutoNum type="arabicPeriod"/>
            </a:pPr>
            <a:r>
              <a:rPr lang="tr-TR" dirty="0" smtClean="0"/>
              <a:t>Ekseni </a:t>
            </a:r>
            <a:r>
              <a:rPr lang="tr-TR" dirty="0"/>
              <a:t>sabit olmayan planet dişlilerin </a:t>
            </a:r>
            <a:r>
              <a:rPr lang="tr-TR" dirty="0" err="1"/>
              <a:t>açısal</a:t>
            </a:r>
            <a:r>
              <a:rPr lang="tr-TR" dirty="0"/>
              <a:t> </a:t>
            </a:r>
            <a:r>
              <a:rPr lang="tr-TR" dirty="0" smtClean="0"/>
              <a:t>hızları bu dersin kapsamı dışındadır. </a:t>
            </a:r>
          </a:p>
          <a:p>
            <a:pPr marL="1444752" lvl="2" indent="-457200">
              <a:buFont typeface="+mj-lt"/>
              <a:buAutoNum type="arabicPeriod"/>
            </a:pPr>
            <a:r>
              <a:rPr lang="tr-TR" dirty="0" smtClean="0"/>
              <a:t>Düz </a:t>
            </a:r>
            <a:r>
              <a:rPr lang="tr-TR" dirty="0"/>
              <a:t>dişlilerde kullanılan </a:t>
            </a:r>
            <a:r>
              <a:rPr lang="tr-TR" dirty="0" err="1"/>
              <a:t>açısal</a:t>
            </a:r>
            <a:r>
              <a:rPr lang="tr-TR" dirty="0"/>
              <a:t> yön belirleme yöntemi konik dişliler için uygulanamaz.</a:t>
            </a:r>
          </a:p>
        </p:txBody>
      </p:sp>
      <p:pic>
        <p:nvPicPr>
          <p:cNvPr id="9218" name="Picture 2" descr="http://www.makted.org.tr/kaynaklar/mekanizma_teknigi_konu_anlatimi/ch6/sec3/im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979" y="1277941"/>
            <a:ext cx="3524250" cy="272415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makted.org.tr/kaynaklar/mekanizma_teknigi_konu_anlatimi/ch6/sec3/img2.gif"/>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6099175" y="1125541"/>
            <a:ext cx="33147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993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0498" y="107831"/>
            <a:ext cx="11240219" cy="616788"/>
          </a:xfrm>
        </p:spPr>
        <p:txBody>
          <a:bodyPr>
            <a:normAutofit fontScale="90000"/>
          </a:bodyPr>
          <a:lstStyle/>
          <a:p>
            <a:r>
              <a:rPr lang="fi-FI" dirty="0"/>
              <a:t>Konik Dişli Kullanan Dişli </a:t>
            </a:r>
            <a:r>
              <a:rPr lang="fi-FI" dirty="0" smtClean="0"/>
              <a:t>Kutuları</a:t>
            </a:r>
            <a:r>
              <a:rPr lang="tr-TR" dirty="0" err="1" smtClean="0"/>
              <a:t>nda</a:t>
            </a:r>
            <a:r>
              <a:rPr lang="tr-TR" dirty="0" smtClean="0"/>
              <a:t> Hız Belirleme</a:t>
            </a:r>
            <a:br>
              <a:rPr lang="tr-TR" dirty="0" smtClean="0"/>
            </a:b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1155939" y="3869820"/>
                <a:ext cx="10662249" cy="2138683"/>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tr-TR" i="1" smtClean="0">
                          <a:solidFill>
                            <a:srgbClr val="000000"/>
                          </a:solidFill>
                          <a:latin typeface="Cambria Math" panose="02040503050406030204" pitchFamily="18" charset="0"/>
                          <a:ea typeface="Cambria Math" panose="02040503050406030204" pitchFamily="18" charset="0"/>
                        </a:rPr>
                        <m:t>𝜃</m:t>
                      </m:r>
                      <m:r>
                        <a:rPr lang="tr-TR" b="0" i="0" smtClean="0">
                          <a:solidFill>
                            <a:srgbClr val="000000"/>
                          </a:solidFill>
                          <a:latin typeface="Cambria Math" panose="02040503050406030204" pitchFamily="18" charset="0"/>
                          <a:ea typeface="Cambria Math" panose="02040503050406030204" pitchFamily="18" charset="0"/>
                        </a:rPr>
                        <m:t>=</m:t>
                      </m:r>
                      <m:r>
                        <m:rPr>
                          <m:sty m:val="p"/>
                        </m:rPr>
                        <a:rPr lang="el-GR" b="0" i="1" smtClean="0">
                          <a:solidFill>
                            <a:srgbClr val="000000"/>
                          </a:solidFill>
                          <a:latin typeface="Cambria Math" panose="02040503050406030204" pitchFamily="18" charset="0"/>
                          <a:ea typeface="Cambria Math" panose="02040503050406030204" pitchFamily="18" charset="0"/>
                        </a:rPr>
                        <m:t>α</m:t>
                      </m:r>
                      <m:r>
                        <a:rPr lang="tr-TR" b="0" i="1" smtClean="0">
                          <a:solidFill>
                            <a:srgbClr val="000000"/>
                          </a:solidFill>
                          <a:latin typeface="Cambria Math" panose="02040503050406030204" pitchFamily="18" charset="0"/>
                          <a:ea typeface="Cambria Math" panose="02040503050406030204" pitchFamily="18" charset="0"/>
                        </a:rPr>
                        <m:t>+</m:t>
                      </m:r>
                      <m:r>
                        <a:rPr lang="tr-TR" b="0" i="1" smtClean="0">
                          <a:solidFill>
                            <a:srgbClr val="000000"/>
                          </a:solidFill>
                          <a:latin typeface="Cambria Math" panose="02040503050406030204" pitchFamily="18" charset="0"/>
                          <a:ea typeface="Cambria Math" panose="02040503050406030204" pitchFamily="18" charset="0"/>
                        </a:rPr>
                        <m:t>𝛽</m:t>
                      </m:r>
                    </m:oMath>
                  </m:oMathPara>
                </a14:m>
                <a:endParaRPr lang="tr-TR" b="0" dirty="0" smtClean="0">
                  <a:solidFill>
                    <a:srgbClr val="000000"/>
                  </a:solidFill>
                  <a:ea typeface="Cambria Math" panose="02040503050406030204" pitchFamily="18" charset="0"/>
                </a:endParaRPr>
              </a:p>
              <a:p>
                <a:pPr marL="0" indent="0" algn="ctr">
                  <a:buNone/>
                </a:pPr>
                <a:r>
                  <a:rPr lang="tr-TR" dirty="0" smtClean="0"/>
                  <a:t>ve</a:t>
                </a:r>
              </a:p>
              <a:p>
                <a:pPr marL="0" indent="0">
                  <a:buNone/>
                </a:pPr>
                <a14:m>
                  <m:oMathPara xmlns:m="http://schemas.openxmlformats.org/officeDocument/2006/math">
                    <m:oMathParaPr>
                      <m:jc m:val="centerGroup"/>
                    </m:oMathParaPr>
                    <m:oMath xmlns:m="http://schemas.openxmlformats.org/officeDocument/2006/math">
                      <m:f>
                        <m:fPr>
                          <m:ctrlPr>
                            <a:rPr lang="tr-TR" i="1" smtClean="0">
                              <a:latin typeface="Cambria Math" panose="02040503050406030204" pitchFamily="18" charset="0"/>
                            </a:rPr>
                          </m:ctrlPr>
                        </m:fPr>
                        <m:num>
                          <m:sSub>
                            <m:sSubPr>
                              <m:ctrlPr>
                                <a:rPr lang="tr-TR" i="1">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𝜔</m:t>
                              </m:r>
                            </m:e>
                            <m:sub>
                              <m:r>
                                <a:rPr lang="tr-TR" b="0" i="1" smtClean="0">
                                  <a:latin typeface="Cambria Math" panose="02040503050406030204" pitchFamily="18" charset="0"/>
                                </a:rPr>
                                <m:t>1</m:t>
                              </m:r>
                              <m:r>
                                <a:rPr lang="tr-TR" i="1">
                                  <a:latin typeface="Cambria Math" panose="02040503050406030204" pitchFamily="18" charset="0"/>
                                </a:rPr>
                                <m:t>3</m:t>
                              </m:r>
                            </m:sub>
                          </m:sSub>
                        </m:num>
                        <m:den>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2</m:t>
                              </m:r>
                            </m:sub>
                          </m:sSub>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sSub>
                            <m:sSubPr>
                              <m:ctrlPr>
                                <a:rPr lang="tr-TR" i="1">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𝑟</m:t>
                              </m:r>
                            </m:e>
                            <m:sub>
                              <m:r>
                                <a:rPr lang="tr-TR" b="0" i="1" smtClean="0">
                                  <a:latin typeface="Cambria Math" panose="02040503050406030204" pitchFamily="18" charset="0"/>
                                </a:rPr>
                                <m:t>2</m:t>
                              </m:r>
                            </m:sub>
                          </m:sSub>
                        </m:num>
                        <m:den>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𝑟</m:t>
                              </m:r>
                            </m:e>
                            <m:sub>
                              <m:r>
                                <a:rPr lang="tr-TR" b="0" i="1" smtClean="0">
                                  <a:latin typeface="Cambria Math" panose="02040503050406030204" pitchFamily="18" charset="0"/>
                                </a:rPr>
                                <m:t>3</m:t>
                              </m:r>
                            </m:sub>
                          </m:sSub>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sSub>
                            <m:sSubPr>
                              <m:ctrlPr>
                                <a:rPr lang="tr-TR" i="1">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𝑇</m:t>
                              </m:r>
                            </m:e>
                            <m:sub>
                              <m:r>
                                <a:rPr lang="tr-TR" i="1">
                                  <a:latin typeface="Cambria Math" panose="02040503050406030204" pitchFamily="18" charset="0"/>
                                </a:rPr>
                                <m:t>2</m:t>
                              </m:r>
                            </m:sub>
                          </m:sSub>
                        </m:num>
                        <m:den>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𝑇</m:t>
                              </m:r>
                            </m:e>
                            <m:sub>
                              <m:r>
                                <a:rPr lang="tr-TR" b="0" i="1" smtClean="0">
                                  <a:latin typeface="Cambria Math" panose="02040503050406030204" pitchFamily="18" charset="0"/>
                                </a:rPr>
                                <m:t>3</m:t>
                              </m:r>
                            </m:sub>
                          </m:sSub>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d>
                            <m:dPr>
                              <m:ctrlPr>
                                <a:rPr lang="tr-TR" b="0" i="1" smtClean="0">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𝑟</m:t>
                                  </m:r>
                                </m:e>
                                <m:sub>
                                  <m:r>
                                    <a:rPr lang="tr-TR" i="1">
                                      <a:latin typeface="Cambria Math" panose="02040503050406030204" pitchFamily="18" charset="0"/>
                                    </a:rPr>
                                    <m:t>2</m:t>
                                  </m:r>
                                </m:sub>
                              </m:sSub>
                              <m:r>
                                <a:rPr lang="tr-TR" b="0" i="1" smtClean="0">
                                  <a:latin typeface="Cambria Math" panose="02040503050406030204" pitchFamily="18" charset="0"/>
                                </a:rPr>
                                <m:t>/</m:t>
                              </m:r>
                              <m:r>
                                <a:rPr lang="tr-TR" b="0" i="1" smtClean="0">
                                  <a:latin typeface="Cambria Math" panose="02040503050406030204" pitchFamily="18" charset="0"/>
                                </a:rPr>
                                <m:t>𝑂𝑃</m:t>
                              </m:r>
                            </m:e>
                          </m:d>
                        </m:num>
                        <m:den>
                          <m:d>
                            <m:dPr>
                              <m:ctrlPr>
                                <a:rPr lang="tr-TR" b="0" i="1" smtClean="0">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𝑟</m:t>
                                  </m:r>
                                </m:e>
                                <m:sub>
                                  <m:r>
                                    <a:rPr lang="tr-TR" i="1">
                                      <a:latin typeface="Cambria Math" panose="02040503050406030204" pitchFamily="18" charset="0"/>
                                    </a:rPr>
                                    <m:t>3</m:t>
                                  </m:r>
                                </m:sub>
                              </m:sSub>
                              <m:r>
                                <a:rPr lang="tr-TR" b="0" i="1" smtClean="0">
                                  <a:latin typeface="Cambria Math" panose="02040503050406030204" pitchFamily="18" charset="0"/>
                                </a:rPr>
                                <m:t>/</m:t>
                              </m:r>
                              <m:r>
                                <a:rPr lang="tr-TR" b="0" i="1" smtClean="0">
                                  <a:latin typeface="Cambria Math" panose="02040503050406030204" pitchFamily="18" charset="0"/>
                                </a:rPr>
                                <m:t>𝑂𝑃</m:t>
                              </m:r>
                            </m:e>
                          </m:d>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func>
                            <m:funcPr>
                              <m:ctrlPr>
                                <a:rPr lang="tr-TR" b="0" i="1" smtClean="0">
                                  <a:latin typeface="Cambria Math" panose="02040503050406030204" pitchFamily="18" charset="0"/>
                                </a:rPr>
                              </m:ctrlPr>
                            </m:funcPr>
                            <m:fName>
                              <m:r>
                                <m:rPr>
                                  <m:sty m:val="p"/>
                                </m:rPr>
                                <a:rPr lang="tr-TR" b="0" i="0" smtClean="0">
                                  <a:latin typeface="Cambria Math" panose="02040503050406030204" pitchFamily="18" charset="0"/>
                                </a:rPr>
                                <m:t>sin</m:t>
                              </m:r>
                            </m:fName>
                            <m:e>
                              <m:r>
                                <a:rPr lang="tr-TR" b="0" i="1" smtClean="0">
                                  <a:latin typeface="Cambria Math" panose="02040503050406030204" pitchFamily="18" charset="0"/>
                                  <a:ea typeface="Cambria Math" panose="02040503050406030204" pitchFamily="18" charset="0"/>
                                </a:rPr>
                                <m:t>𝛼</m:t>
                              </m:r>
                            </m:e>
                          </m:func>
                        </m:num>
                        <m:den>
                          <m:func>
                            <m:funcPr>
                              <m:ctrlPr>
                                <a:rPr lang="tr-TR" b="0" i="1" smtClean="0">
                                  <a:latin typeface="Cambria Math" panose="02040503050406030204" pitchFamily="18" charset="0"/>
                                </a:rPr>
                              </m:ctrlPr>
                            </m:funcPr>
                            <m:fName>
                              <m:r>
                                <m:rPr>
                                  <m:sty m:val="p"/>
                                </m:rPr>
                                <a:rPr lang="tr-TR" b="0" i="0" smtClean="0">
                                  <a:latin typeface="Cambria Math" panose="02040503050406030204" pitchFamily="18" charset="0"/>
                                </a:rPr>
                                <m:t>sin</m:t>
                              </m:r>
                            </m:fName>
                            <m:e>
                              <m:r>
                                <a:rPr lang="tr-TR" b="0" i="1" smtClean="0">
                                  <a:latin typeface="Cambria Math" panose="02040503050406030204" pitchFamily="18" charset="0"/>
                                  <a:ea typeface="Cambria Math" panose="02040503050406030204" pitchFamily="18" charset="0"/>
                                </a:rPr>
                                <m:t>𝛽</m:t>
                              </m:r>
                            </m:e>
                          </m:func>
                        </m:den>
                      </m:f>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𝑅</m:t>
                          </m:r>
                        </m:e>
                        <m:sub>
                          <m:r>
                            <a:rPr lang="tr-TR" b="0" i="1" smtClean="0">
                              <a:latin typeface="Cambria Math" panose="02040503050406030204" pitchFamily="18" charset="0"/>
                            </a:rPr>
                            <m:t>23</m:t>
                          </m:r>
                        </m:sub>
                      </m:sSub>
                    </m:oMath>
                  </m:oMathPara>
                </a14:m>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1155939" y="3869820"/>
                <a:ext cx="10662249" cy="2138683"/>
              </a:xfrm>
              <a:blipFill rotWithShape="0">
                <a:blip r:embed="rId2"/>
                <a:stretch>
                  <a:fillRect/>
                </a:stretch>
              </a:blipFill>
            </p:spPr>
            <p:txBody>
              <a:bodyPr/>
              <a:lstStyle/>
              <a:p>
                <a:r>
                  <a:rPr lang="tr-TR">
                    <a:noFill/>
                  </a:rPr>
                  <a:t> </a:t>
                </a:r>
              </a:p>
            </p:txBody>
          </p:sp>
        </mc:Fallback>
      </mc:AlternateContent>
      <p:pic>
        <p:nvPicPr>
          <p:cNvPr id="9220" name="Picture 4" descr="http://www.makted.org.tr/kaynaklar/mekanizma_teknigi_konu_anlatimi/ch6/sec3/img2.gif"/>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1354647" y="840870"/>
            <a:ext cx="3314700" cy="3028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Dikdörtgen 3"/>
              <p:cNvSpPr/>
              <p:nvPr/>
            </p:nvSpPr>
            <p:spPr>
              <a:xfrm>
                <a:off x="4738359" y="1522357"/>
                <a:ext cx="5104381" cy="1200329"/>
              </a:xfrm>
              <a:prstGeom prst="rect">
                <a:avLst/>
              </a:prstGeom>
            </p:spPr>
            <p:txBody>
              <a:bodyPr wrap="square">
                <a:spAutoFit/>
              </a:bodyPr>
              <a:lstStyle/>
              <a:p>
                <a:r>
                  <a:rPr lang="tr-TR" dirty="0">
                    <a:solidFill>
                      <a:srgbClr val="000000"/>
                    </a:solidFill>
                    <a:latin typeface="Arial" panose="020B0604020202020204" pitchFamily="34" charset="0"/>
                  </a:rPr>
                  <a:t>Şekilde birbirleri ile dişli çift oluşturan iki konik dişli görülmektedir. Eksenler arasında </a:t>
                </a:r>
                <a:r>
                  <a:rPr lang="tr-TR" dirty="0" smtClean="0">
                    <a:solidFill>
                      <a:srgbClr val="000000"/>
                    </a:solidFill>
                    <a:latin typeface="Arial" panose="020B0604020202020204" pitchFamily="34" charset="0"/>
                  </a:rPr>
                  <a:t>açı </a:t>
                </a:r>
                <a14:m>
                  <m:oMath xmlns:m="http://schemas.openxmlformats.org/officeDocument/2006/math">
                    <m:r>
                      <a:rPr lang="tr-TR" i="1" smtClean="0">
                        <a:solidFill>
                          <a:srgbClr val="000000"/>
                        </a:solidFill>
                        <a:latin typeface="Cambria Math" panose="02040503050406030204" pitchFamily="18" charset="0"/>
                        <a:ea typeface="Cambria Math" panose="02040503050406030204" pitchFamily="18" charset="0"/>
                      </a:rPr>
                      <m:t>𝜃</m:t>
                    </m:r>
                  </m:oMath>
                </a14:m>
                <a:r>
                  <a:rPr lang="tr-TR" dirty="0" smtClean="0"/>
                  <a:t> </a:t>
                </a:r>
                <a:r>
                  <a:rPr lang="tr-TR" dirty="0" err="1"/>
                  <a:t>dır</a:t>
                </a:r>
                <a:r>
                  <a:rPr lang="tr-TR" dirty="0"/>
                  <a:t>. P noktasında sadece yuvarlanma olduğundan, iki uzuv üzerinde hızlar eşit olacaktır:</a:t>
                </a:r>
              </a:p>
            </p:txBody>
          </p:sp>
        </mc:Choice>
        <mc:Fallback xmlns="">
          <p:sp>
            <p:nvSpPr>
              <p:cNvPr id="4" name="Dikdörtgen 3"/>
              <p:cNvSpPr>
                <a:spLocks noRot="1" noChangeAspect="1" noMove="1" noResize="1" noEditPoints="1" noAdjustHandles="1" noChangeArrowheads="1" noChangeShapeType="1" noTextEdit="1"/>
              </p:cNvSpPr>
              <p:nvPr/>
            </p:nvSpPr>
            <p:spPr>
              <a:xfrm>
                <a:off x="4738359" y="1522357"/>
                <a:ext cx="5104381" cy="1200329"/>
              </a:xfrm>
              <a:prstGeom prst="rect">
                <a:avLst/>
              </a:prstGeom>
              <a:blipFill rotWithShape="0">
                <a:blip r:embed="rId4"/>
                <a:stretch>
                  <a:fillRect l="-955" t="-3046" r="-1671" b="-7107"/>
                </a:stretch>
              </a:blipFill>
            </p:spPr>
            <p:txBody>
              <a:bodyPr/>
              <a:lstStyle/>
              <a:p>
                <a:r>
                  <a:rPr lang="tr-TR">
                    <a:noFill/>
                  </a:rPr>
                  <a:t> </a:t>
                </a:r>
              </a:p>
            </p:txBody>
          </p:sp>
        </mc:Fallback>
      </mc:AlternateContent>
    </p:spTree>
    <p:extLst>
      <p:ext uri="{BB962C8B-B14F-4D97-AF65-F5344CB8AC3E}">
        <p14:creationId xmlns:p14="http://schemas.microsoft.com/office/powerpoint/2010/main" val="4155161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1371600" y="176841"/>
            <a:ext cx="9601200" cy="599536"/>
          </a:xfrm>
          <a:prstGeom prst="rect">
            <a:avLst/>
          </a:prstGeom>
        </p:spPr>
        <p:txBody>
          <a:bodyPr>
            <a:normAutofit fontScale="900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tr-TR" dirty="0" smtClean="0"/>
              <a:t>Örnekler:</a:t>
            </a:r>
            <a:endParaRPr lang="tr-TR" dirty="0"/>
          </a:p>
        </p:txBody>
      </p:sp>
      <p:sp>
        <p:nvSpPr>
          <p:cNvPr id="4" name="Metin kutusu 3"/>
          <p:cNvSpPr txBox="1"/>
          <p:nvPr/>
        </p:nvSpPr>
        <p:spPr>
          <a:xfrm>
            <a:off x="1587260" y="776377"/>
            <a:ext cx="7556740" cy="923330"/>
          </a:xfrm>
          <a:prstGeom prst="rect">
            <a:avLst/>
          </a:prstGeom>
          <a:noFill/>
        </p:spPr>
        <p:txBody>
          <a:bodyPr wrap="square" rtlCol="0">
            <a:spAutoFit/>
          </a:bodyPr>
          <a:lstStyle/>
          <a:p>
            <a:r>
              <a:rPr lang="tr-TR" b="1" dirty="0" smtClean="0">
                <a:solidFill>
                  <a:srgbClr val="FF0000"/>
                </a:solidFill>
              </a:rPr>
              <a:t>Örnek 1: </a:t>
            </a:r>
          </a:p>
          <a:p>
            <a:r>
              <a:rPr lang="tr-TR" dirty="0"/>
              <a:t>Şekilde gösterilen birleşik basit dişli zincirinde 4 uzvunun 2 uzvuna göre </a:t>
            </a:r>
            <a:r>
              <a:rPr lang="tr-TR" dirty="0" err="1"/>
              <a:t>açısal</a:t>
            </a:r>
            <a:r>
              <a:rPr lang="tr-TR" dirty="0"/>
              <a:t> hız oranını (R</a:t>
            </a:r>
            <a:r>
              <a:rPr lang="tr-TR" baseline="-25000" dirty="0"/>
              <a:t>24</a:t>
            </a:r>
            <a:r>
              <a:rPr lang="tr-TR" dirty="0"/>
              <a:t>= N</a:t>
            </a:r>
            <a:r>
              <a:rPr lang="tr-TR" baseline="-25000" dirty="0"/>
              <a:t>24</a:t>
            </a:r>
            <a:r>
              <a:rPr lang="tr-TR" dirty="0"/>
              <a:t>) bulunuz.</a:t>
            </a:r>
          </a:p>
        </p:txBody>
      </p:sp>
      <mc:AlternateContent xmlns:mc="http://schemas.openxmlformats.org/markup-compatibility/2006" xmlns:a14="http://schemas.microsoft.com/office/drawing/2010/main">
        <mc:Choice Requires="a14">
          <p:sp>
            <p:nvSpPr>
              <p:cNvPr id="7" name="Metin kutusu 6"/>
              <p:cNvSpPr txBox="1"/>
              <p:nvPr/>
            </p:nvSpPr>
            <p:spPr>
              <a:xfrm>
                <a:off x="1587260" y="2897427"/>
                <a:ext cx="7556740" cy="6798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rPr>
                            <m:t>𝑅</m:t>
                          </m:r>
                        </m:e>
                        <m:sub>
                          <m:r>
                            <a:rPr lang="tr-TR" i="1">
                              <a:latin typeface="Cambria Math" panose="02040503050406030204" pitchFamily="18" charset="0"/>
                            </a:rPr>
                            <m:t>24</m:t>
                          </m:r>
                        </m:sub>
                      </m:sSub>
                      <m:r>
                        <a:rPr lang="tr-TR" i="1">
                          <a:latin typeface="Cambria Math" panose="02040503050406030204" pitchFamily="18" charset="0"/>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2</m:t>
                              </m:r>
                            </m:sub>
                          </m:sSub>
                          <m:sSubSup>
                            <m:sSubSupPr>
                              <m:ctrlPr>
                                <a:rPr lang="tr-TR" i="1">
                                  <a:latin typeface="Cambria Math" panose="02040503050406030204" pitchFamily="18" charset="0"/>
                                </a:rPr>
                              </m:ctrlPr>
                            </m:sSubSupPr>
                            <m:e>
                              <m:r>
                                <a:rPr lang="tr-TR" i="1">
                                  <a:latin typeface="Cambria Math" panose="02040503050406030204" pitchFamily="18" charset="0"/>
                                </a:rPr>
                                <m:t>𝑇</m:t>
                              </m:r>
                            </m:e>
                            <m:sub>
                              <m:r>
                                <a:rPr lang="tr-TR" i="1">
                                  <a:latin typeface="Cambria Math" panose="02040503050406030204" pitchFamily="18" charset="0"/>
                                </a:rPr>
                                <m:t>3</m:t>
                              </m:r>
                            </m:sub>
                            <m:sup>
                              <m:r>
                                <a:rPr lang="tr-TR" i="1">
                                  <a:latin typeface="Cambria Math" panose="02040503050406030204" pitchFamily="18" charset="0"/>
                                </a:rPr>
                                <m:t>′</m:t>
                              </m:r>
                            </m:sup>
                          </m:sSubSup>
                        </m:num>
                        <m:den>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3</m:t>
                              </m:r>
                            </m:sub>
                          </m:sSub>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4</m:t>
                              </m:r>
                            </m:sub>
                          </m:sSub>
                        </m:den>
                      </m:f>
                      <m:r>
                        <a:rPr lang="tr-TR" i="1">
                          <a:latin typeface="Cambria Math" panose="02040503050406030204" pitchFamily="18" charset="0"/>
                          <a:ea typeface="Cambria Math" panose="02040503050406030204" pitchFamily="18" charset="0"/>
                        </a:rPr>
                        <m:t>=</m:t>
                      </m:r>
                      <m:f>
                        <m:fPr>
                          <m:ctrlPr>
                            <a:rPr lang="tr-TR" i="1">
                              <a:latin typeface="Cambria Math" panose="02040503050406030204" pitchFamily="18" charset="0"/>
                            </a:rPr>
                          </m:ctrlPr>
                        </m:fPr>
                        <m:num>
                          <m:r>
                            <a:rPr lang="tr-TR" b="0" i="1" smtClean="0">
                              <a:latin typeface="Cambria Math" panose="02040503050406030204" pitchFamily="18" charset="0"/>
                            </a:rPr>
                            <m:t>20</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rPr>
                            <m:t>1</m:t>
                          </m:r>
                          <m:r>
                            <a:rPr lang="tr-TR" b="0" i="1" smtClean="0">
                              <a:latin typeface="Cambria Math" panose="02040503050406030204" pitchFamily="18" charset="0"/>
                            </a:rPr>
                            <m:t>8</m:t>
                          </m:r>
                        </m:num>
                        <m:den>
                          <m:r>
                            <a:rPr lang="tr-TR" b="0" i="1" smtClean="0">
                              <a:latin typeface="Cambria Math" panose="02040503050406030204" pitchFamily="18" charset="0"/>
                            </a:rPr>
                            <m:t>80</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rPr>
                            <m:t>6</m:t>
                          </m:r>
                          <m:r>
                            <a:rPr lang="tr-TR" b="0" i="1" smtClean="0">
                              <a:latin typeface="Cambria Math" panose="02040503050406030204" pitchFamily="18" charset="0"/>
                            </a:rPr>
                            <m:t>0</m:t>
                          </m:r>
                        </m:den>
                      </m:f>
                      <m:r>
                        <a:rPr lang="tr-TR" i="1">
                          <a:latin typeface="Cambria Math" panose="02040503050406030204" pitchFamily="18" charset="0"/>
                          <a:ea typeface="Cambria Math" panose="02040503050406030204" pitchFamily="18" charset="0"/>
                        </a:rPr>
                        <m:t>=</m:t>
                      </m:r>
                      <m:f>
                        <m:fPr>
                          <m:ctrlPr>
                            <a:rPr lang="tr-TR" i="1">
                              <a:latin typeface="Cambria Math" panose="02040503050406030204" pitchFamily="18" charset="0"/>
                              <a:ea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14</m:t>
                              </m:r>
                            </m:sub>
                          </m:sSub>
                        </m:num>
                        <m:den>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den>
                      </m:f>
                      <m:r>
                        <a:rPr lang="tr-TR" b="0" i="1" smtClean="0">
                          <a:latin typeface="Cambria Math" panose="02040503050406030204" pitchFamily="18" charset="0"/>
                        </a:rPr>
                        <m:t>=</m:t>
                      </m:r>
                      <m:f>
                        <m:fPr>
                          <m:ctrlPr>
                            <a:rPr lang="tr-TR" i="1">
                              <a:latin typeface="Cambria Math" panose="02040503050406030204" pitchFamily="18" charset="0"/>
                            </a:rPr>
                          </m:ctrlPr>
                        </m:fPr>
                        <m:num>
                          <m:r>
                            <a:rPr lang="tr-TR" b="0" i="1" smtClean="0">
                              <a:latin typeface="Cambria Math" panose="02040503050406030204" pitchFamily="18" charset="0"/>
                            </a:rPr>
                            <m:t>3</m:t>
                          </m:r>
                        </m:num>
                        <m:den>
                          <m:r>
                            <a:rPr lang="tr-TR" b="0" i="1" smtClean="0">
                              <a:latin typeface="Cambria Math" panose="02040503050406030204" pitchFamily="18" charset="0"/>
                            </a:rPr>
                            <m:t>20</m:t>
                          </m:r>
                        </m:den>
                      </m:f>
                    </m:oMath>
                  </m:oMathPara>
                </a14:m>
                <a:endParaRPr lang="tr-TR" dirty="0"/>
              </a:p>
            </p:txBody>
          </p:sp>
        </mc:Choice>
        <mc:Fallback xmlns="">
          <p:sp>
            <p:nvSpPr>
              <p:cNvPr id="7" name="Metin kutusu 6"/>
              <p:cNvSpPr txBox="1">
                <a:spLocks noRot="1" noChangeAspect="1" noMove="1" noResize="1" noEditPoints="1" noAdjustHandles="1" noChangeArrowheads="1" noChangeShapeType="1" noTextEdit="1"/>
              </p:cNvSpPr>
              <p:nvPr/>
            </p:nvSpPr>
            <p:spPr>
              <a:xfrm>
                <a:off x="1587260" y="2897427"/>
                <a:ext cx="7556740" cy="679866"/>
              </a:xfrm>
              <a:prstGeom prst="rect">
                <a:avLst/>
              </a:prstGeom>
              <a:blipFill rotWithShape="0">
                <a:blip r:embed="rId2"/>
                <a:stretch>
                  <a:fillRect/>
                </a:stretch>
              </a:blipFill>
            </p:spPr>
            <p:txBody>
              <a:bodyPr/>
              <a:lstStyle/>
              <a:p>
                <a:r>
                  <a:rPr lang="tr-TR">
                    <a:noFill/>
                  </a:rPr>
                  <a:t> </a:t>
                </a:r>
              </a:p>
            </p:txBody>
          </p:sp>
        </mc:Fallback>
      </mc:AlternateContent>
      <p:pic>
        <p:nvPicPr>
          <p:cNvPr id="10242" name="Picture 2" descr="http://www.makted.org.tr/kaynaklar/mekanizma_teknigi_konu_anlatimi/ch6/sec3/img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9631" y="1717263"/>
            <a:ext cx="4359397" cy="288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03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1371600" y="176841"/>
            <a:ext cx="9601200" cy="599536"/>
          </a:xfrm>
          <a:prstGeom prst="rect">
            <a:avLst/>
          </a:prstGeom>
        </p:spPr>
        <p:txBody>
          <a:bodyPr>
            <a:normAutofit fontScale="900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tr-TR" dirty="0" smtClean="0"/>
              <a:t>Örnekler:</a:t>
            </a:r>
            <a:endParaRPr lang="tr-TR" dirty="0"/>
          </a:p>
        </p:txBody>
      </p:sp>
      <p:sp>
        <p:nvSpPr>
          <p:cNvPr id="4" name="Metin kutusu 3"/>
          <p:cNvSpPr txBox="1"/>
          <p:nvPr/>
        </p:nvSpPr>
        <p:spPr>
          <a:xfrm>
            <a:off x="1587260" y="776377"/>
            <a:ext cx="10127412" cy="646331"/>
          </a:xfrm>
          <a:prstGeom prst="rect">
            <a:avLst/>
          </a:prstGeom>
          <a:noFill/>
        </p:spPr>
        <p:txBody>
          <a:bodyPr wrap="square" rtlCol="0">
            <a:spAutoFit/>
          </a:bodyPr>
          <a:lstStyle/>
          <a:p>
            <a:r>
              <a:rPr lang="tr-TR" b="1" dirty="0" smtClean="0">
                <a:solidFill>
                  <a:srgbClr val="FF0000"/>
                </a:solidFill>
              </a:rPr>
              <a:t>Örnek 2: </a:t>
            </a:r>
          </a:p>
          <a:p>
            <a:r>
              <a:rPr lang="tr-TR" dirty="0"/>
              <a:t>Şekilde gösterilen dişli sisteminde 2 ve 4 uzuvları arasında </a:t>
            </a:r>
            <a:r>
              <a:rPr lang="tr-TR" dirty="0" err="1"/>
              <a:t>açısal</a:t>
            </a:r>
            <a:r>
              <a:rPr lang="tr-TR" dirty="0"/>
              <a:t> hız oranlarını </a:t>
            </a:r>
            <a:r>
              <a:rPr lang="tr-TR" dirty="0" smtClean="0"/>
              <a:t>bulunuz.</a:t>
            </a:r>
            <a:endParaRPr lang="tr-TR" dirty="0"/>
          </a:p>
        </p:txBody>
      </p:sp>
      <mc:AlternateContent xmlns:mc="http://schemas.openxmlformats.org/markup-compatibility/2006" xmlns:a14="http://schemas.microsoft.com/office/drawing/2010/main">
        <mc:Choice Requires="a14">
          <p:sp>
            <p:nvSpPr>
              <p:cNvPr id="7" name="Metin kutusu 6"/>
              <p:cNvSpPr txBox="1"/>
              <p:nvPr/>
            </p:nvSpPr>
            <p:spPr>
              <a:xfrm>
                <a:off x="1587260" y="1729105"/>
                <a:ext cx="7289321" cy="39512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rPr>
                            <m:t>𝑅</m:t>
                          </m:r>
                        </m:e>
                        <m:sub>
                          <m:r>
                            <a:rPr lang="tr-TR" b="0" i="1" smtClean="0">
                              <a:latin typeface="Cambria Math" panose="02040503050406030204" pitchFamily="18" charset="0"/>
                            </a:rPr>
                            <m:t>12</m:t>
                          </m:r>
                        </m:sub>
                      </m:sSub>
                      <m:r>
                        <a:rPr lang="tr-TR" i="1">
                          <a:latin typeface="Cambria Math" panose="02040503050406030204" pitchFamily="18" charset="0"/>
                        </a:rPr>
                        <m:t>=</m:t>
                      </m:r>
                      <m:r>
                        <a:rPr lang="tr-TR" b="0" i="1" smtClean="0">
                          <a:latin typeface="Cambria Math" panose="02040503050406030204" pitchFamily="18" charset="0"/>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b="0" i="1" smtClean="0">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3</m:t>
                              </m:r>
                            </m:sub>
                          </m:sSub>
                        </m:num>
                        <m:den>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3</m:t>
                              </m:r>
                            </m:sub>
                          </m:sSub>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b="0" i="1" smtClean="0">
                                  <a:latin typeface="Cambria Math" panose="02040503050406030204" pitchFamily="18" charset="0"/>
                                </a:rPr>
                                <m:t>2</m:t>
                              </m:r>
                            </m:sub>
                          </m:sSub>
                        </m:den>
                      </m:f>
                      <m:r>
                        <a:rPr lang="tr-TR" i="1">
                          <a:latin typeface="Cambria Math" panose="02040503050406030204" pitchFamily="18" charset="0"/>
                          <a:ea typeface="Cambria Math" panose="02040503050406030204" pitchFamily="18" charset="0"/>
                        </a:rPr>
                        <m:t>=</m:t>
                      </m:r>
                      <m:f>
                        <m:fPr>
                          <m:ctrlPr>
                            <a:rPr lang="tr-TR" i="1">
                              <a:latin typeface="Cambria Math" panose="02040503050406030204" pitchFamily="18" charset="0"/>
                            </a:rPr>
                          </m:ctrlPr>
                        </m:fPr>
                        <m:num>
                          <m:r>
                            <a:rPr lang="tr-TR" b="0" i="1" smtClean="0">
                              <a:latin typeface="Cambria Math" panose="02040503050406030204" pitchFamily="18" charset="0"/>
                            </a:rPr>
                            <m:t>76</m:t>
                          </m:r>
                          <m:r>
                            <a:rPr lang="tr-TR" i="1">
                              <a:latin typeface="Cambria Math" panose="02040503050406030204" pitchFamily="18" charset="0"/>
                              <a:ea typeface="Cambria Math" panose="02040503050406030204" pitchFamily="18" charset="0"/>
                            </a:rPr>
                            <m:t>∙</m:t>
                          </m:r>
                          <m:r>
                            <a:rPr lang="tr-TR" i="1" smtClean="0">
                              <a:latin typeface="Cambria Math" panose="02040503050406030204" pitchFamily="18" charset="0"/>
                            </a:rPr>
                            <m:t>5</m:t>
                          </m:r>
                          <m:r>
                            <a:rPr lang="tr-TR" b="0" i="1" smtClean="0">
                              <a:latin typeface="Cambria Math" panose="02040503050406030204" pitchFamily="18" charset="0"/>
                            </a:rPr>
                            <m:t>6</m:t>
                          </m:r>
                        </m:num>
                        <m:den>
                          <m:r>
                            <a:rPr lang="tr-TR" b="0" i="1" smtClean="0">
                              <a:latin typeface="Cambria Math" panose="02040503050406030204" pitchFamily="18" charset="0"/>
                            </a:rPr>
                            <m:t>56</m:t>
                          </m:r>
                          <m:r>
                            <a:rPr lang="tr-TR" i="1">
                              <a:latin typeface="Cambria Math" panose="02040503050406030204" pitchFamily="18" charset="0"/>
                              <a:ea typeface="Cambria Math" panose="02040503050406030204" pitchFamily="18" charset="0"/>
                            </a:rPr>
                            <m:t>∙</m:t>
                          </m:r>
                          <m:r>
                            <a:rPr lang="tr-TR" i="1" smtClean="0">
                              <a:latin typeface="Cambria Math" panose="02040503050406030204" pitchFamily="18" charset="0"/>
                            </a:rPr>
                            <m:t>2</m:t>
                          </m:r>
                          <m:r>
                            <a:rPr lang="tr-TR" b="0" i="1" smtClean="0">
                              <a:latin typeface="Cambria Math" panose="02040503050406030204" pitchFamily="18" charset="0"/>
                            </a:rPr>
                            <m:t>0</m:t>
                          </m:r>
                        </m:den>
                      </m:f>
                      <m:r>
                        <a:rPr lang="tr-TR" i="1">
                          <a:latin typeface="Cambria Math" panose="02040503050406030204" pitchFamily="18" charset="0"/>
                        </a:rPr>
                        <m:t>=</m:t>
                      </m:r>
                      <m:r>
                        <a:rPr lang="tr-TR" b="0" i="1" smtClean="0">
                          <a:latin typeface="Cambria Math" panose="02040503050406030204" pitchFamily="18" charset="0"/>
                        </a:rPr>
                        <m:t>−</m:t>
                      </m:r>
                      <m:f>
                        <m:fPr>
                          <m:ctrlPr>
                            <a:rPr lang="tr-TR" i="1">
                              <a:latin typeface="Cambria Math" panose="02040503050406030204" pitchFamily="18" charset="0"/>
                            </a:rPr>
                          </m:ctrlPr>
                        </m:fPr>
                        <m:num>
                          <m:r>
                            <a:rPr lang="tr-TR" b="0" i="1" smtClean="0">
                              <a:latin typeface="Cambria Math" panose="02040503050406030204" pitchFamily="18" charset="0"/>
                            </a:rPr>
                            <m:t>19</m:t>
                          </m:r>
                        </m:num>
                        <m:den>
                          <m:r>
                            <a:rPr lang="tr-TR" b="0" i="1" smtClean="0">
                              <a:latin typeface="Cambria Math" panose="02040503050406030204" pitchFamily="18" charset="0"/>
                            </a:rPr>
                            <m:t>5</m:t>
                          </m:r>
                        </m:den>
                      </m:f>
                      <m:r>
                        <a:rPr lang="tr-TR" i="1">
                          <a:latin typeface="Cambria Math" panose="02040503050406030204" pitchFamily="18" charset="0"/>
                          <a:ea typeface="Cambria Math" panose="02040503050406030204" pitchFamily="18" charset="0"/>
                        </a:rPr>
                        <m:t>=</m:t>
                      </m:r>
                      <m:f>
                        <m:fPr>
                          <m:ctrlPr>
                            <a:rPr lang="tr-TR" i="1">
                              <a:latin typeface="Cambria Math" panose="02040503050406030204" pitchFamily="18" charset="0"/>
                              <a:ea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2</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5</m:t>
                              </m:r>
                            </m:sub>
                          </m:sSub>
                        </m:num>
                        <m:den>
                          <m:sSub>
                            <m:sSubPr>
                              <m:ctrlPr>
                                <a:rPr lang="tr-TR" i="1">
                                  <a:latin typeface="Cambria Math" panose="02040503050406030204" pitchFamily="18" charset="0"/>
                                </a:rPr>
                              </m:ctrlPr>
                            </m:sSub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1</m:t>
                                  </m:r>
                                </m:sub>
                              </m:sSub>
                              <m:r>
                                <a:rPr lang="tr-TR" b="0" i="1" smtClean="0">
                                  <a:latin typeface="Cambria Math" panose="02040503050406030204" pitchFamily="18" charset="0"/>
                                </a:rPr>
                                <m:t>−</m:t>
                              </m:r>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5</m:t>
                              </m:r>
                            </m:sub>
                          </m:sSub>
                        </m:den>
                      </m:f>
                    </m:oMath>
                  </m:oMathPara>
                </a14:m>
                <a:endParaRPr lang="tr-TR" dirty="0" smtClean="0"/>
              </a:p>
              <a:p>
                <a14:m>
                  <m:oMath xmlns:m="http://schemas.openxmlformats.org/officeDocument/2006/math">
                    <m:sSub>
                      <m:sSubPr>
                        <m:ctrlPr>
                          <a:rPr lang="tr-TR" i="1">
                            <a:solidFill>
                              <a:srgbClr val="000000"/>
                            </a:solidFill>
                            <a:latin typeface="Cambria Math" panose="02040503050406030204" pitchFamily="18" charset="0"/>
                            <a:cs typeface="Arial" panose="020B0604020202020204" pitchFamily="34" charset="0"/>
                          </a:rPr>
                        </m:ctrlPr>
                      </m:sSubPr>
                      <m:e>
                        <m:r>
                          <a:rPr lang="tr-TR">
                            <a:solidFill>
                              <a:srgbClr val="000000"/>
                            </a:solidFill>
                            <a:latin typeface="Cambria Math" panose="02040503050406030204" pitchFamily="18" charset="0"/>
                            <a:cs typeface="Arial" panose="020B0604020202020204" pitchFamily="34" charset="0"/>
                          </a:rPr>
                          <m:t>𝜔</m:t>
                        </m:r>
                      </m:e>
                      <m:sub>
                        <m:r>
                          <a:rPr lang="tr-TR">
                            <a:solidFill>
                              <a:srgbClr val="000000"/>
                            </a:solidFill>
                            <a:latin typeface="Cambria Math" panose="02040503050406030204" pitchFamily="18" charset="0"/>
                            <a:cs typeface="Arial" panose="020B0604020202020204" pitchFamily="34" charset="0"/>
                          </a:rPr>
                          <m:t>11</m:t>
                        </m:r>
                      </m:sub>
                    </m:sSub>
                    <m:r>
                      <a:rPr lang="tr-TR">
                        <a:solidFill>
                          <a:srgbClr val="000000"/>
                        </a:solidFill>
                        <a:latin typeface="Cambria Math" panose="02040503050406030204" pitchFamily="18" charset="0"/>
                        <a:cs typeface="Arial" panose="020B0604020202020204" pitchFamily="34" charset="0"/>
                      </a:rPr>
                      <m:t>=0</m:t>
                    </m:r>
                  </m:oMath>
                </a14:m>
                <a:r>
                  <a:rPr lang="tr-TR" dirty="0">
                    <a:solidFill>
                      <a:srgbClr val="000000"/>
                    </a:solidFill>
                    <a:cs typeface="Arial" panose="020B0604020202020204" pitchFamily="34" charset="0"/>
                  </a:rPr>
                  <a:t> olduğundan </a:t>
                </a:r>
                <a14:m>
                  <m:oMath xmlns:m="http://schemas.openxmlformats.org/officeDocument/2006/math">
                    <m:sSub>
                      <m:sSubPr>
                        <m:ctrlPr>
                          <a:rPr lang="tr-TR" i="1">
                            <a:solidFill>
                              <a:srgbClr val="000000"/>
                            </a:solidFill>
                            <a:latin typeface="Cambria Math" panose="02040503050406030204" pitchFamily="18" charset="0"/>
                            <a:cs typeface="Arial" panose="020B0604020202020204" pitchFamily="34" charset="0"/>
                          </a:rPr>
                        </m:ctrlPr>
                      </m:sSubPr>
                      <m:e>
                        <m:r>
                          <a:rPr lang="tr-TR">
                            <a:solidFill>
                              <a:srgbClr val="000000"/>
                            </a:solidFill>
                            <a:latin typeface="Cambria Math" panose="02040503050406030204" pitchFamily="18" charset="0"/>
                            <a:cs typeface="Arial" panose="020B0604020202020204" pitchFamily="34" charset="0"/>
                          </a:rPr>
                          <m:t>𝜔</m:t>
                        </m:r>
                      </m:e>
                      <m:sub>
                        <m:r>
                          <a:rPr lang="tr-TR">
                            <a:solidFill>
                              <a:srgbClr val="000000"/>
                            </a:solidFill>
                            <a:latin typeface="Cambria Math" panose="02040503050406030204" pitchFamily="18" charset="0"/>
                            <a:cs typeface="Arial" panose="020B0604020202020204" pitchFamily="34" charset="0"/>
                          </a:rPr>
                          <m:t>1</m:t>
                        </m:r>
                        <m:r>
                          <a:rPr lang="tr-TR" b="0" i="0" smtClean="0">
                            <a:solidFill>
                              <a:srgbClr val="000000"/>
                            </a:solidFill>
                            <a:latin typeface="Cambria Math" panose="02040503050406030204" pitchFamily="18" charset="0"/>
                            <a:cs typeface="Arial" panose="020B0604020202020204" pitchFamily="34" charset="0"/>
                          </a:rPr>
                          <m:t>5</m:t>
                        </m:r>
                      </m:sub>
                    </m:sSub>
                  </m:oMath>
                </a14:m>
                <a:r>
                  <a:rPr lang="tr-TR" dirty="0">
                    <a:solidFill>
                      <a:srgbClr val="000000"/>
                    </a:solidFill>
                    <a:cs typeface="Arial" panose="020B0604020202020204" pitchFamily="34" charset="0"/>
                  </a:rPr>
                  <a:t> için</a:t>
                </a:r>
                <a:r>
                  <a:rPr lang="tr-TR" dirty="0" smtClean="0">
                    <a:solidFill>
                      <a:srgbClr val="000000"/>
                    </a:solidFill>
                    <a:cs typeface="Arial" panose="020B0604020202020204" pitchFamily="34" charset="0"/>
                  </a:rPr>
                  <a:t>:</a:t>
                </a:r>
              </a:p>
              <a:p>
                <a:endParaRPr lang="tr-TR" dirty="0">
                  <a:solidFill>
                    <a:srgbClr val="000000"/>
                  </a:solidFill>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2</m:t>
                          </m:r>
                        </m:sub>
                      </m:sSub>
                      <m:r>
                        <a:rPr lang="tr-TR" b="0" i="1" smtClean="0">
                          <a:latin typeface="Cambria Math" panose="02040503050406030204" pitchFamily="18" charset="0"/>
                        </a:rPr>
                        <m:t>=</m:t>
                      </m:r>
                      <m:d>
                        <m:dPr>
                          <m:ctrlPr>
                            <a:rPr lang="tr-TR" i="1" smtClean="0">
                              <a:latin typeface="Cambria Math" panose="02040503050406030204" pitchFamily="18" charset="0"/>
                            </a:rPr>
                          </m:ctrlPr>
                        </m:dPr>
                        <m:e>
                          <m:r>
                            <a:rPr lang="tr-TR" b="0" i="1" smtClean="0">
                              <a:latin typeface="Cambria Math" panose="02040503050406030204" pitchFamily="18" charset="0"/>
                            </a:rPr>
                            <m:t>1+</m:t>
                          </m:r>
                          <m:f>
                            <m:fPr>
                              <m:ctrlPr>
                                <a:rPr lang="tr-TR" i="1">
                                  <a:latin typeface="Cambria Math" panose="02040503050406030204" pitchFamily="18" charset="0"/>
                                </a:rPr>
                              </m:ctrlPr>
                            </m:fPr>
                            <m:num>
                              <m:r>
                                <a:rPr lang="tr-TR" i="1">
                                  <a:latin typeface="Cambria Math" panose="02040503050406030204" pitchFamily="18" charset="0"/>
                                </a:rPr>
                                <m:t>1</m:t>
                              </m:r>
                              <m:r>
                                <a:rPr lang="tr-TR" b="0" i="1" smtClean="0">
                                  <a:latin typeface="Cambria Math" panose="02040503050406030204" pitchFamily="18" charset="0"/>
                                </a:rPr>
                                <m:t>9</m:t>
                              </m:r>
                            </m:num>
                            <m:den>
                              <m:r>
                                <a:rPr lang="tr-TR" b="0" i="1" smtClean="0">
                                  <a:latin typeface="Cambria Math" panose="02040503050406030204" pitchFamily="18" charset="0"/>
                                </a:rPr>
                                <m:t>5</m:t>
                              </m:r>
                            </m:den>
                          </m:f>
                        </m:e>
                      </m:d>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5</m:t>
                          </m:r>
                        </m:sub>
                      </m:sSub>
                      <m:r>
                        <a:rPr lang="tr-TR" b="0" i="1" smtClean="0">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5</m:t>
                          </m:r>
                        </m:sub>
                      </m:sSub>
                      <m:r>
                        <a:rPr lang="tr-TR" i="1">
                          <a:latin typeface="Cambria Math" panose="02040503050406030204" pitchFamily="18" charset="0"/>
                        </a:rPr>
                        <m:t>=</m:t>
                      </m:r>
                      <m:f>
                        <m:fPr>
                          <m:ctrlPr>
                            <a:rPr lang="tr-TR" i="1">
                              <a:latin typeface="Cambria Math" panose="02040503050406030204" pitchFamily="18" charset="0"/>
                            </a:rPr>
                          </m:ctrlPr>
                        </m:fPr>
                        <m:num>
                          <m:r>
                            <a:rPr lang="tr-TR" b="0" i="1" smtClean="0">
                              <a:latin typeface="Cambria Math" panose="02040503050406030204" pitchFamily="18" charset="0"/>
                            </a:rPr>
                            <m:t>5</m:t>
                          </m:r>
                        </m:num>
                        <m:den>
                          <m:r>
                            <a:rPr lang="tr-TR" b="0" i="1" smtClean="0">
                              <a:latin typeface="Cambria Math" panose="02040503050406030204" pitchFamily="18" charset="0"/>
                            </a:rPr>
                            <m:t>24</m:t>
                          </m:r>
                        </m:den>
                      </m:f>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oMath>
                  </m:oMathPara>
                </a14:m>
                <a:endParaRPr lang="tr-TR" dirty="0" smtClean="0"/>
              </a:p>
              <a:p>
                <a:r>
                  <a:rPr lang="tr-TR" dirty="0" smtClean="0"/>
                  <a:t>olur.</a:t>
                </a:r>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𝑅</m:t>
                          </m:r>
                        </m:e>
                        <m:sub>
                          <m:r>
                            <a:rPr lang="tr-TR" i="1">
                              <a:latin typeface="Cambria Math" panose="02040503050406030204" pitchFamily="18" charset="0"/>
                            </a:rPr>
                            <m:t>1</m:t>
                          </m:r>
                          <m:r>
                            <a:rPr lang="tr-TR" b="0" i="1" smtClean="0">
                              <a:latin typeface="Cambria Math" panose="02040503050406030204" pitchFamily="18" charset="0"/>
                            </a:rPr>
                            <m:t>4</m:t>
                          </m:r>
                        </m:sub>
                      </m:sSub>
                      <m:r>
                        <a:rPr lang="tr-TR" i="1">
                          <a:latin typeface="Cambria Math" panose="02040503050406030204" pitchFamily="18" charset="0"/>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1</m:t>
                              </m:r>
                            </m:sub>
                          </m:sSub>
                          <m:sSubSup>
                            <m:sSubSupPr>
                              <m:ctrlPr>
                                <a:rPr lang="tr-TR" i="1">
                                  <a:latin typeface="Cambria Math" panose="02040503050406030204" pitchFamily="18" charset="0"/>
                                </a:rPr>
                              </m:ctrlPr>
                            </m:sSubSupPr>
                            <m:e>
                              <m:r>
                                <a:rPr lang="tr-TR" i="1">
                                  <a:latin typeface="Cambria Math" panose="02040503050406030204" pitchFamily="18" charset="0"/>
                                </a:rPr>
                                <m:t>𝑇</m:t>
                              </m:r>
                            </m:e>
                            <m:sub>
                              <m:r>
                                <a:rPr lang="tr-TR" i="1">
                                  <a:latin typeface="Cambria Math" panose="02040503050406030204" pitchFamily="18" charset="0"/>
                                </a:rPr>
                                <m:t>3</m:t>
                              </m:r>
                            </m:sub>
                            <m:sup>
                              <m:r>
                                <a:rPr lang="tr-TR" i="1">
                                  <a:latin typeface="Cambria Math" panose="02040503050406030204" pitchFamily="18" charset="0"/>
                                </a:rPr>
                                <m:t>′</m:t>
                              </m:r>
                            </m:sup>
                          </m:sSubSup>
                        </m:num>
                        <m:den>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3</m:t>
                              </m:r>
                            </m:sub>
                          </m:sSub>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b="0" i="1" smtClean="0">
                                  <a:latin typeface="Cambria Math" panose="02040503050406030204" pitchFamily="18" charset="0"/>
                                </a:rPr>
                                <m:t>4</m:t>
                              </m:r>
                            </m:sub>
                          </m:sSub>
                        </m:den>
                      </m:f>
                      <m:r>
                        <a:rPr lang="tr-TR" i="1">
                          <a:latin typeface="Cambria Math" panose="02040503050406030204" pitchFamily="18" charset="0"/>
                          <a:ea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76</m:t>
                          </m:r>
                          <m:r>
                            <a:rPr lang="tr-TR" i="1">
                              <a:latin typeface="Cambria Math" panose="02040503050406030204" pitchFamily="18" charset="0"/>
                              <a:ea typeface="Cambria Math" panose="02040503050406030204" pitchFamily="18" charset="0"/>
                            </a:rPr>
                            <m:t>∙</m:t>
                          </m:r>
                          <m:r>
                            <a:rPr lang="tr-TR" b="0" i="1" smtClean="0">
                              <a:latin typeface="Cambria Math" panose="02040503050406030204" pitchFamily="18" charset="0"/>
                            </a:rPr>
                            <m:t>24</m:t>
                          </m:r>
                        </m:num>
                        <m:den>
                          <m:r>
                            <a:rPr lang="tr-TR" i="1">
                              <a:latin typeface="Cambria Math" panose="02040503050406030204" pitchFamily="18" charset="0"/>
                            </a:rPr>
                            <m:t>56</m:t>
                          </m:r>
                          <m:r>
                            <a:rPr lang="tr-TR" i="1">
                              <a:latin typeface="Cambria Math" panose="02040503050406030204" pitchFamily="18" charset="0"/>
                              <a:ea typeface="Cambria Math" panose="02040503050406030204" pitchFamily="18" charset="0"/>
                            </a:rPr>
                            <m:t>∙</m:t>
                          </m:r>
                          <m:r>
                            <a:rPr lang="tr-TR" b="0" i="1" smtClean="0">
                              <a:latin typeface="Cambria Math" panose="02040503050406030204" pitchFamily="18" charset="0"/>
                            </a:rPr>
                            <m:t>35</m:t>
                          </m:r>
                        </m:den>
                      </m:f>
                      <m:r>
                        <a:rPr lang="tr-TR" i="1">
                          <a:latin typeface="Cambria Math" panose="02040503050406030204" pitchFamily="18" charset="0"/>
                        </a:rPr>
                        <m:t>=</m:t>
                      </m:r>
                      <m:f>
                        <m:fPr>
                          <m:ctrlPr>
                            <a:rPr lang="tr-TR" i="1">
                              <a:latin typeface="Cambria Math" panose="02040503050406030204" pitchFamily="18" charset="0"/>
                            </a:rPr>
                          </m:ctrlPr>
                        </m:fPr>
                        <m:num>
                          <m:r>
                            <a:rPr lang="tr-TR" b="0" i="1" smtClean="0">
                              <a:latin typeface="Cambria Math" panose="02040503050406030204" pitchFamily="18" charset="0"/>
                            </a:rPr>
                            <m:t>228</m:t>
                          </m:r>
                        </m:num>
                        <m:den>
                          <m:r>
                            <a:rPr lang="tr-TR" b="0" i="1" smtClean="0">
                              <a:latin typeface="Cambria Math" panose="02040503050406030204" pitchFamily="18" charset="0"/>
                            </a:rPr>
                            <m:t>245</m:t>
                          </m:r>
                        </m:den>
                      </m:f>
                      <m:r>
                        <a:rPr lang="tr-TR" i="1">
                          <a:latin typeface="Cambria Math" panose="02040503050406030204" pitchFamily="18" charset="0"/>
                          <a:ea typeface="Cambria Math" panose="02040503050406030204" pitchFamily="18" charset="0"/>
                        </a:rPr>
                        <m:t>=</m:t>
                      </m:r>
                      <m:f>
                        <m:fPr>
                          <m:ctrlPr>
                            <a:rPr lang="tr-TR" i="1">
                              <a:latin typeface="Cambria Math" panose="02040503050406030204" pitchFamily="18" charset="0"/>
                              <a:ea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4</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15</m:t>
                              </m:r>
                            </m:sub>
                          </m:sSub>
                        </m:num>
                        <m:den>
                          <m:sSub>
                            <m:sSubPr>
                              <m:ctrlPr>
                                <a:rPr lang="tr-TR" i="1">
                                  <a:latin typeface="Cambria Math" panose="02040503050406030204" pitchFamily="18" charset="0"/>
                                </a:rPr>
                              </m:ctrlPr>
                            </m:sSub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11</m:t>
                                  </m:r>
                                </m:sub>
                              </m:sSub>
                              <m:r>
                                <a:rPr lang="tr-TR" i="1">
                                  <a:latin typeface="Cambria Math" panose="02040503050406030204" pitchFamily="18" charset="0"/>
                                </a:rPr>
                                <m:t>−</m:t>
                              </m:r>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15</m:t>
                              </m:r>
                            </m:sub>
                          </m:sSub>
                        </m:den>
                      </m:f>
                    </m:oMath>
                  </m:oMathPara>
                </a14:m>
                <a:endParaRPr lang="tr-TR" dirty="0" smtClean="0"/>
              </a:p>
              <a:p>
                <a:pPr/>
                <a14:m>
                  <m:oMathPara xmlns:m="http://schemas.openxmlformats.org/officeDocument/2006/math">
                    <m:oMathParaPr>
                      <m:jc m:val="centerGroup"/>
                    </m:oMathParaPr>
                    <m:oMath xmlns:m="http://schemas.openxmlformats.org/officeDocument/2006/math">
                      <m:d>
                        <m:dPr>
                          <m:ctrlPr>
                            <a:rPr lang="tr-TR" i="1" smtClean="0">
                              <a:latin typeface="Cambria Math" panose="02040503050406030204" pitchFamily="18" charset="0"/>
                              <a:ea typeface="Cambria Math" panose="02040503050406030204" pitchFamily="18" charset="0"/>
                            </a:rPr>
                          </m:ctrlPr>
                        </m:dPr>
                        <m:e>
                          <m:r>
                            <a:rPr lang="tr-TR" i="1">
                              <a:latin typeface="Cambria Math" panose="02040503050406030204" pitchFamily="18" charset="0"/>
                            </a:rPr>
                            <m:t>1−</m:t>
                          </m:r>
                          <m:f>
                            <m:fPr>
                              <m:ctrlPr>
                                <a:rPr lang="tr-TR" i="1">
                                  <a:latin typeface="Cambria Math" panose="02040503050406030204" pitchFamily="18" charset="0"/>
                                </a:rPr>
                              </m:ctrlPr>
                            </m:fPr>
                            <m:num>
                              <m:r>
                                <a:rPr lang="tr-TR" i="1">
                                  <a:latin typeface="Cambria Math" panose="02040503050406030204" pitchFamily="18" charset="0"/>
                                </a:rPr>
                                <m:t>228</m:t>
                              </m:r>
                            </m:num>
                            <m:den>
                              <m:r>
                                <a:rPr lang="tr-TR" i="1">
                                  <a:latin typeface="Cambria Math" panose="02040503050406030204" pitchFamily="18" charset="0"/>
                                </a:rPr>
                                <m:t>245</m:t>
                              </m:r>
                            </m:den>
                          </m:f>
                        </m:e>
                      </m:d>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15</m:t>
                          </m:r>
                        </m:sub>
                      </m:sSub>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14</m:t>
                          </m:r>
                        </m:sub>
                      </m:sSub>
                    </m:oMath>
                  </m:oMathPara>
                </a14:m>
                <a:endParaRPr lang="tr-TR" dirty="0" smtClean="0"/>
              </a:p>
              <a:p>
                <a:pPr/>
                <a14:m>
                  <m:oMathPara xmlns:m="http://schemas.openxmlformats.org/officeDocument/2006/math">
                    <m:oMathParaPr>
                      <m:jc m:val="centerGroup"/>
                    </m:oMathParaPr>
                    <m:oMath xmlns:m="http://schemas.openxmlformats.org/officeDocument/2006/math">
                      <m:d>
                        <m:dPr>
                          <m:ctrlPr>
                            <a:rPr lang="tr-TR" i="1">
                              <a:latin typeface="Cambria Math" panose="02040503050406030204" pitchFamily="18" charset="0"/>
                              <a:ea typeface="Cambria Math" panose="02040503050406030204" pitchFamily="18" charset="0"/>
                            </a:rPr>
                          </m:ctrlPr>
                        </m:dPr>
                        <m:e>
                          <m:f>
                            <m:fPr>
                              <m:ctrlPr>
                                <a:rPr lang="tr-TR" i="1">
                                  <a:latin typeface="Cambria Math" panose="02040503050406030204" pitchFamily="18" charset="0"/>
                                </a:rPr>
                              </m:ctrlPr>
                            </m:fPr>
                            <m:num>
                              <m:r>
                                <a:rPr lang="tr-TR" b="0" i="1" smtClean="0">
                                  <a:latin typeface="Cambria Math" panose="02040503050406030204" pitchFamily="18" charset="0"/>
                                </a:rPr>
                                <m:t>17</m:t>
                              </m:r>
                            </m:num>
                            <m:den>
                              <m:r>
                                <a:rPr lang="tr-TR" i="1">
                                  <a:latin typeface="Cambria Math" panose="02040503050406030204" pitchFamily="18" charset="0"/>
                                </a:rPr>
                                <m:t>245</m:t>
                              </m:r>
                            </m:den>
                          </m:f>
                        </m:e>
                      </m:d>
                      <m:f>
                        <m:fPr>
                          <m:ctrlPr>
                            <a:rPr lang="tr-TR" i="1">
                              <a:latin typeface="Cambria Math" panose="02040503050406030204" pitchFamily="18" charset="0"/>
                            </a:rPr>
                          </m:ctrlPr>
                        </m:fPr>
                        <m:num>
                          <m:r>
                            <a:rPr lang="tr-TR" i="1">
                              <a:latin typeface="Cambria Math" panose="02040503050406030204" pitchFamily="18" charset="0"/>
                            </a:rPr>
                            <m:t>5</m:t>
                          </m:r>
                        </m:num>
                        <m:den>
                          <m:r>
                            <a:rPr lang="tr-TR" i="1">
                              <a:latin typeface="Cambria Math" panose="02040503050406030204" pitchFamily="18" charset="0"/>
                            </a:rPr>
                            <m:t>24</m:t>
                          </m:r>
                        </m:den>
                      </m:f>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14</m:t>
                          </m:r>
                        </m:sub>
                      </m:sSub>
                      <m:r>
                        <a:rPr lang="tr-TR" i="1" smtClean="0">
                          <a:latin typeface="Cambria Math" panose="02040503050406030204" pitchFamily="18" charset="0"/>
                          <a:ea typeface="Cambria Math" panose="02040503050406030204" pitchFamily="18" charset="0"/>
                        </a:rPr>
                        <m:t>⟹</m:t>
                      </m:r>
                      <m:f>
                        <m:fPr>
                          <m:ctrlPr>
                            <a:rPr lang="tr-TR" i="1" smtClean="0">
                              <a:latin typeface="Cambria Math" panose="02040503050406030204" pitchFamily="18" charset="0"/>
                              <a:ea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14</m:t>
                              </m:r>
                            </m:sub>
                          </m:sSub>
                        </m:num>
                        <m:den>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den>
                      </m:f>
                      <m:r>
                        <a:rPr lang="tr-TR" b="0" i="1" smtClean="0">
                          <a:latin typeface="Cambria Math" panose="02040503050406030204" pitchFamily="18" charset="0"/>
                          <a:ea typeface="Cambria Math" panose="02040503050406030204" pitchFamily="18" charset="0"/>
                        </a:rPr>
                        <m:t>=0.0145=</m:t>
                      </m:r>
                      <m:sSub>
                        <m:sSubPr>
                          <m:ctrlPr>
                            <a:rPr lang="tr-TR" i="1">
                              <a:latin typeface="Cambria Math" panose="02040503050406030204" pitchFamily="18" charset="0"/>
                            </a:rPr>
                          </m:ctrlPr>
                        </m:sSubPr>
                        <m:e>
                          <m:r>
                            <a:rPr lang="tr-TR" b="0" i="1" smtClean="0">
                              <a:latin typeface="Cambria Math" panose="02040503050406030204" pitchFamily="18" charset="0"/>
                            </a:rPr>
                            <m:t>𝑁</m:t>
                          </m:r>
                        </m:e>
                        <m:sub>
                          <m:r>
                            <a:rPr lang="tr-TR" b="0" i="1" smtClean="0">
                              <a:latin typeface="Cambria Math" panose="02040503050406030204" pitchFamily="18" charset="0"/>
                            </a:rPr>
                            <m:t>2</m:t>
                          </m:r>
                          <m:r>
                            <a:rPr lang="tr-TR" i="1">
                              <a:latin typeface="Cambria Math" panose="02040503050406030204" pitchFamily="18" charset="0"/>
                            </a:rPr>
                            <m:t>4</m:t>
                          </m:r>
                        </m:sub>
                      </m:sSub>
                    </m:oMath>
                  </m:oMathPara>
                </a14:m>
                <a:endParaRPr lang="tr-TR" dirty="0"/>
              </a:p>
            </p:txBody>
          </p:sp>
        </mc:Choice>
        <mc:Fallback xmlns="">
          <p:sp>
            <p:nvSpPr>
              <p:cNvPr id="7" name="Metin kutusu 6"/>
              <p:cNvSpPr txBox="1">
                <a:spLocks noRot="1" noChangeAspect="1" noMove="1" noResize="1" noEditPoints="1" noAdjustHandles="1" noChangeArrowheads="1" noChangeShapeType="1" noTextEdit="1"/>
              </p:cNvSpPr>
              <p:nvPr/>
            </p:nvSpPr>
            <p:spPr>
              <a:xfrm>
                <a:off x="1587260" y="1729105"/>
                <a:ext cx="7289321" cy="3951274"/>
              </a:xfrm>
              <a:prstGeom prst="rect">
                <a:avLst/>
              </a:prstGeom>
              <a:blipFill rotWithShape="0">
                <a:blip r:embed="rId2"/>
                <a:stretch>
                  <a:fillRect l="-669"/>
                </a:stretch>
              </a:blipFill>
            </p:spPr>
            <p:txBody>
              <a:bodyPr/>
              <a:lstStyle/>
              <a:p>
                <a:r>
                  <a:rPr lang="en-US">
                    <a:noFill/>
                  </a:rPr>
                  <a:t> </a:t>
                </a:r>
              </a:p>
            </p:txBody>
          </p:sp>
        </mc:Fallback>
      </mc:AlternateContent>
      <p:pic>
        <p:nvPicPr>
          <p:cNvPr id="2" name="Picture 1"/>
          <p:cNvPicPr>
            <a:picLocks noChangeAspect="1"/>
          </p:cNvPicPr>
          <p:nvPr/>
        </p:nvPicPr>
        <p:blipFill rotWithShape="1">
          <a:blip r:embed="rId3" cstate="email">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rcRect/>
          <a:stretch/>
        </p:blipFill>
        <p:spPr>
          <a:xfrm>
            <a:off x="8435662" y="1519707"/>
            <a:ext cx="3322750" cy="3129565"/>
          </a:xfrm>
          <a:prstGeom prst="rect">
            <a:avLst/>
          </a:prstGeom>
        </p:spPr>
      </p:pic>
    </p:spTree>
    <p:extLst>
      <p:ext uri="{BB962C8B-B14F-4D97-AF65-F5344CB8AC3E}">
        <p14:creationId xmlns:p14="http://schemas.microsoft.com/office/powerpoint/2010/main" val="687911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a:ext>
            </a:extLst>
          </a:blip>
          <a:srcRect/>
          <a:stretch/>
        </p:blipFill>
        <p:spPr>
          <a:xfrm>
            <a:off x="7353837" y="1880316"/>
            <a:ext cx="4533363" cy="3606086"/>
          </a:xfrm>
          <a:prstGeom prst="rect">
            <a:avLst/>
          </a:prstGeom>
        </p:spPr>
      </p:pic>
      <p:sp>
        <p:nvSpPr>
          <p:cNvPr id="3" name="Metin kutusu 3"/>
          <p:cNvSpPr txBox="1"/>
          <p:nvPr/>
        </p:nvSpPr>
        <p:spPr>
          <a:xfrm>
            <a:off x="750134" y="711982"/>
            <a:ext cx="10127412" cy="646331"/>
          </a:xfrm>
          <a:prstGeom prst="rect">
            <a:avLst/>
          </a:prstGeom>
          <a:noFill/>
        </p:spPr>
        <p:txBody>
          <a:bodyPr wrap="square" rtlCol="0">
            <a:spAutoFit/>
          </a:bodyPr>
          <a:lstStyle/>
          <a:p>
            <a:r>
              <a:rPr lang="tr-TR" b="1" dirty="0" smtClean="0">
                <a:solidFill>
                  <a:srgbClr val="FF0000"/>
                </a:solidFill>
              </a:rPr>
              <a:t>Örnek 3: </a:t>
            </a:r>
          </a:p>
          <a:p>
            <a:r>
              <a:rPr lang="tr-TR" dirty="0"/>
              <a:t>Şekilde gösterilen dişli sisteminde </a:t>
            </a:r>
            <a:r>
              <a:rPr lang="tr-TR" dirty="0" smtClean="0"/>
              <a:t>çıkıştaki </a:t>
            </a:r>
            <a:r>
              <a:rPr lang="tr-TR" dirty="0" err="1" smtClean="0"/>
              <a:t>açısal</a:t>
            </a:r>
            <a:r>
              <a:rPr lang="tr-TR" dirty="0" smtClean="0"/>
              <a:t> hızı bulunuz.</a:t>
            </a:r>
            <a:endParaRPr lang="tr-TR" dirty="0"/>
          </a:p>
        </p:txBody>
      </p:sp>
      <p:sp>
        <p:nvSpPr>
          <p:cNvPr id="4" name="Unvan 1"/>
          <p:cNvSpPr txBox="1">
            <a:spLocks/>
          </p:cNvSpPr>
          <p:nvPr/>
        </p:nvSpPr>
        <p:spPr>
          <a:xfrm>
            <a:off x="779172" y="151083"/>
            <a:ext cx="9601200" cy="599536"/>
          </a:xfrm>
          <a:prstGeom prst="rect">
            <a:avLst/>
          </a:prstGeom>
        </p:spPr>
        <p:txBody>
          <a:bodyPr>
            <a:normAutofit fontScale="900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tr-TR" dirty="0" smtClean="0"/>
              <a:t>Örnekler:</a:t>
            </a:r>
            <a:endParaRPr lang="tr-TR" dirty="0"/>
          </a:p>
        </p:txBody>
      </p:sp>
      <mc:AlternateContent xmlns:mc="http://schemas.openxmlformats.org/markup-compatibility/2006" xmlns:a14="http://schemas.microsoft.com/office/drawing/2010/main">
        <mc:Choice Requires="a14">
          <p:sp>
            <p:nvSpPr>
              <p:cNvPr id="6" name="Metin kutusu 6"/>
              <p:cNvSpPr txBox="1"/>
              <p:nvPr/>
            </p:nvSpPr>
            <p:spPr>
              <a:xfrm>
                <a:off x="891802" y="1703347"/>
                <a:ext cx="6024154" cy="47055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14</m:t>
                          </m:r>
                        </m:sub>
                      </m:sSub>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50</m:t>
                          </m:r>
                        </m:num>
                        <m:den>
                          <m:r>
                            <a:rPr lang="tr-TR" b="0" i="1" smtClean="0">
                              <a:latin typeface="Cambria Math" panose="02040503050406030204" pitchFamily="18" charset="0"/>
                            </a:rPr>
                            <m:t>20</m:t>
                          </m:r>
                        </m:den>
                      </m:f>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r>
                        <a:rPr lang="tr-TR" b="0" i="1" smtClean="0">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3</m:t>
                          </m:r>
                        </m:sub>
                      </m:sSub>
                      <m:r>
                        <a:rPr lang="tr-TR" i="1">
                          <a:latin typeface="Cambria Math" panose="02040503050406030204" pitchFamily="18" charset="0"/>
                        </a:rPr>
                        <m:t>=</m:t>
                      </m:r>
                      <m:f>
                        <m:fPr>
                          <m:ctrlPr>
                            <a:rPr lang="tr-TR" i="1">
                              <a:latin typeface="Cambria Math" panose="02040503050406030204" pitchFamily="18" charset="0"/>
                            </a:rPr>
                          </m:ctrlPr>
                        </m:fPr>
                        <m:num>
                          <m:r>
                            <a:rPr lang="tr-TR" b="0" i="1" smtClean="0">
                              <a:latin typeface="Cambria Math" panose="02040503050406030204" pitchFamily="18" charset="0"/>
                            </a:rPr>
                            <m:t>50</m:t>
                          </m:r>
                        </m:num>
                        <m:den>
                          <m:r>
                            <a:rPr lang="tr-TR" b="0" i="1" smtClean="0">
                              <a:latin typeface="Cambria Math" panose="02040503050406030204" pitchFamily="18" charset="0"/>
                            </a:rPr>
                            <m:t>20</m:t>
                          </m:r>
                        </m:den>
                      </m:f>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oMath>
                  </m:oMathPara>
                </a14:m>
                <a:endParaRPr lang="tr-TR" i="1" dirty="0" smtClean="0">
                  <a:latin typeface="Cambria Math" panose="02040503050406030204" pitchFamily="18" charset="0"/>
                </a:endParaRPr>
              </a:p>
              <a:p>
                <a:r>
                  <a:rPr lang="tr-TR" dirty="0" smtClean="0"/>
                  <a:t>3 ve 4 uzvu farklı yönlerde dönerler</a:t>
                </a:r>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13</m:t>
                          </m:r>
                        </m:sub>
                      </m:sSub>
                      <m:r>
                        <a:rPr lang="tr-TR" i="1">
                          <a:latin typeface="Cambria Math" panose="02040503050406030204" pitchFamily="18" charset="0"/>
                        </a:rPr>
                        <m:t>=</m:t>
                      </m:r>
                      <m:r>
                        <a:rPr lang="tr-TR" b="0" i="0"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4</m:t>
                          </m:r>
                        </m:sub>
                      </m:sSub>
                      <m:r>
                        <a:rPr lang="tr-TR" i="1">
                          <a:latin typeface="Cambria Math" panose="02040503050406030204" pitchFamily="18" charset="0"/>
                        </a:rPr>
                        <m:t>=</m:t>
                      </m:r>
                      <m:r>
                        <a:rPr lang="tr-TR" b="0" i="1" smtClean="0">
                          <a:latin typeface="Cambria Math" panose="02040503050406030204" pitchFamily="18" charset="0"/>
                        </a:rPr>
                        <m:t>2.5</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2</m:t>
                          </m:r>
                        </m:sub>
                      </m:sSub>
                    </m:oMath>
                  </m:oMathPara>
                </a14:m>
                <a:endParaRPr lang="tr-TR" dirty="0" smtClean="0"/>
              </a:p>
              <a:p>
                <a:r>
                  <a:rPr lang="tr-TR" dirty="0" smtClean="0"/>
                  <a:t>3, 4, 5 ve 6 uzuvları düşünüldüğünde 6 planet dişli ve 5 ise koldur (çıkış). </a:t>
                </a:r>
              </a:p>
              <a:p>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ea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3</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5</m:t>
                              </m:r>
                            </m:sub>
                          </m:sSub>
                        </m:num>
                        <m:den>
                          <m:sSub>
                            <m:sSubPr>
                              <m:ctrlPr>
                                <a:rPr lang="tr-TR" i="1">
                                  <a:latin typeface="Cambria Math" panose="02040503050406030204" pitchFamily="18" charset="0"/>
                                </a:rPr>
                              </m:ctrlPr>
                            </m:sSub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4</m:t>
                                  </m:r>
                                </m:sub>
                              </m:sSub>
                              <m:r>
                                <a:rPr lang="tr-TR" b="0" i="1" smtClean="0">
                                  <a:latin typeface="Cambria Math" panose="02040503050406030204" pitchFamily="18" charset="0"/>
                                </a:rPr>
                                <m:t>−</m:t>
                              </m:r>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5</m:t>
                              </m:r>
                            </m:sub>
                          </m:sSub>
                        </m:den>
                      </m:f>
                      <m:r>
                        <a:rPr lang="tr-TR" b="0" i="1" smtClean="0">
                          <a:latin typeface="Cambria Math" panose="02040503050406030204" pitchFamily="18" charset="0"/>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b="0" i="1" smtClean="0">
                                  <a:latin typeface="Cambria Math" panose="02040503050406030204" pitchFamily="18" charset="0"/>
                                </a:rPr>
                                <m:t>4</m:t>
                              </m:r>
                            </m:sub>
                          </m:sSub>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b="0" i="1" smtClean="0">
                                  <a:latin typeface="Cambria Math" panose="02040503050406030204" pitchFamily="18" charset="0"/>
                                </a:rPr>
                                <m:t>6</m:t>
                              </m:r>
                            </m:sub>
                          </m:sSub>
                          <m:r>
                            <a:rPr lang="tr-TR" b="0" i="1" smtClean="0">
                              <a:latin typeface="Cambria Math" panose="02040503050406030204" pitchFamily="18" charset="0"/>
                            </a:rPr>
                            <m:t>′</m:t>
                          </m:r>
                        </m:num>
                        <m:den>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b="0" i="1" smtClean="0">
                                  <a:latin typeface="Cambria Math" panose="02040503050406030204" pitchFamily="18" charset="0"/>
                                </a:rPr>
                                <m:t>6</m:t>
                              </m:r>
                            </m:sub>
                          </m:sSub>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b="0" i="1" smtClean="0">
                                  <a:latin typeface="Cambria Math" panose="02040503050406030204" pitchFamily="18" charset="0"/>
                                </a:rPr>
                                <m:t>3</m:t>
                              </m:r>
                            </m:sub>
                          </m:sSub>
                        </m:den>
                      </m:f>
                      <m:r>
                        <a:rPr lang="tr-TR" i="1">
                          <a:latin typeface="Cambria Math" panose="02040503050406030204" pitchFamily="18" charset="0"/>
                          <a:ea typeface="Cambria Math" panose="02040503050406030204" pitchFamily="18" charset="0"/>
                        </a:rPr>
                        <m:t>=</m:t>
                      </m:r>
                      <m:f>
                        <m:fPr>
                          <m:ctrlPr>
                            <a:rPr lang="tr-TR" i="1">
                              <a:latin typeface="Cambria Math" panose="02040503050406030204" pitchFamily="18" charset="0"/>
                            </a:rPr>
                          </m:ctrlPr>
                        </m:fPr>
                        <m:num>
                          <m:r>
                            <a:rPr lang="tr-TR" b="0" i="1" smtClean="0">
                              <a:latin typeface="Cambria Math" panose="02040503050406030204" pitchFamily="18" charset="0"/>
                            </a:rPr>
                            <m:t>90</m:t>
                          </m:r>
                          <m:r>
                            <a:rPr lang="tr-TR" i="1">
                              <a:latin typeface="Cambria Math" panose="02040503050406030204" pitchFamily="18" charset="0"/>
                              <a:ea typeface="Cambria Math" panose="02040503050406030204" pitchFamily="18" charset="0"/>
                            </a:rPr>
                            <m:t>∙</m:t>
                          </m:r>
                          <m:r>
                            <a:rPr lang="tr-TR" b="0" i="1" smtClean="0">
                              <a:latin typeface="Cambria Math" panose="02040503050406030204" pitchFamily="18" charset="0"/>
                            </a:rPr>
                            <m:t>28</m:t>
                          </m:r>
                        </m:num>
                        <m:den>
                          <m:r>
                            <a:rPr lang="tr-TR" b="0" i="1" smtClean="0">
                              <a:latin typeface="Cambria Math" panose="02040503050406030204" pitchFamily="18" charset="0"/>
                            </a:rPr>
                            <m:t>30</m:t>
                          </m:r>
                          <m:r>
                            <a:rPr lang="tr-TR" i="1">
                              <a:latin typeface="Cambria Math" panose="02040503050406030204" pitchFamily="18" charset="0"/>
                              <a:ea typeface="Cambria Math" panose="02040503050406030204" pitchFamily="18" charset="0"/>
                            </a:rPr>
                            <m:t>∙</m:t>
                          </m:r>
                          <m:r>
                            <a:rPr lang="tr-TR" b="0" i="1" smtClean="0">
                              <a:latin typeface="Cambria Math" panose="02040503050406030204" pitchFamily="18" charset="0"/>
                            </a:rPr>
                            <m:t>92</m:t>
                          </m:r>
                        </m:den>
                      </m:f>
                    </m:oMath>
                  </m:oMathPara>
                </a14:m>
                <a:endParaRPr lang="tr-TR" dirty="0" smtClean="0"/>
              </a:p>
              <a:p>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ea typeface="Cambria Math" panose="02040503050406030204" pitchFamily="18" charset="0"/>
                            </a:rPr>
                          </m:ctrlPr>
                        </m:fPr>
                        <m:num>
                          <m:r>
                            <a:rPr lang="tr-TR" i="1">
                              <a:latin typeface="Cambria Math" panose="02040503050406030204" pitchFamily="18" charset="0"/>
                            </a:rPr>
                            <m:t>2.5</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15</m:t>
                              </m:r>
                            </m:sub>
                          </m:sSub>
                        </m:num>
                        <m:den>
                          <m:sSub>
                            <m:sSubPr>
                              <m:ctrlPr>
                                <a:rPr lang="tr-TR" i="1">
                                  <a:latin typeface="Cambria Math" panose="02040503050406030204" pitchFamily="18" charset="0"/>
                                </a:rPr>
                              </m:ctrlPr>
                            </m:sSubPr>
                            <m:e>
                              <m:r>
                                <a:rPr lang="tr-TR" b="0" i="1" smtClean="0">
                                  <a:latin typeface="Cambria Math" panose="02040503050406030204" pitchFamily="18" charset="0"/>
                                </a:rPr>
                                <m:t>−</m:t>
                              </m:r>
                              <m:r>
                                <a:rPr lang="tr-TR" i="1">
                                  <a:latin typeface="Cambria Math" panose="02040503050406030204" pitchFamily="18" charset="0"/>
                                </a:rPr>
                                <m:t>2.5</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r>
                                <a:rPr lang="tr-TR" i="1">
                                  <a:latin typeface="Cambria Math" panose="02040503050406030204" pitchFamily="18" charset="0"/>
                                </a:rPr>
                                <m:t>−</m:t>
                              </m:r>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15</m:t>
                              </m:r>
                            </m:sub>
                          </m:sSub>
                        </m:den>
                      </m:f>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90</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rPr>
                            <m:t>28</m:t>
                          </m:r>
                        </m:num>
                        <m:den>
                          <m:r>
                            <a:rPr lang="tr-TR" i="1">
                              <a:latin typeface="Cambria Math" panose="02040503050406030204" pitchFamily="18" charset="0"/>
                            </a:rPr>
                            <m:t>30</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rPr>
                            <m:t>92</m:t>
                          </m:r>
                        </m:den>
                      </m:f>
                    </m:oMath>
                  </m:oMathPara>
                </a14:m>
                <a:endParaRPr lang="tr-TR" dirty="0" smtClean="0"/>
              </a:p>
              <a:p>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ea typeface="Cambria Math" panose="02040503050406030204" pitchFamily="18" charset="0"/>
                            </a:rPr>
                          </m:ctrlPr>
                        </m:fPr>
                        <m:num>
                          <m:r>
                            <a:rPr lang="tr-TR" i="1">
                              <a:latin typeface="Cambria Math" panose="02040503050406030204" pitchFamily="18" charset="0"/>
                            </a:rPr>
                            <m:t>2.5</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15</m:t>
                              </m:r>
                            </m:sub>
                          </m:sSub>
                        </m:num>
                        <m:den>
                          <m:sSub>
                            <m:sSubPr>
                              <m:ctrlPr>
                                <a:rPr lang="tr-TR" i="1">
                                  <a:latin typeface="Cambria Math" panose="02040503050406030204" pitchFamily="18" charset="0"/>
                                </a:rPr>
                              </m:ctrlPr>
                            </m:sSubPr>
                            <m:e>
                              <m:r>
                                <a:rPr lang="tr-TR" i="1">
                                  <a:latin typeface="Cambria Math" panose="02040503050406030204" pitchFamily="18" charset="0"/>
                                </a:rPr>
                                <m:t>−2.5</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r>
                                <a:rPr lang="tr-TR" i="1">
                                  <a:latin typeface="Cambria Math" panose="02040503050406030204" pitchFamily="18" charset="0"/>
                                </a:rPr>
                                <m:t>−</m:t>
                              </m:r>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15</m:t>
                              </m:r>
                            </m:sub>
                          </m:sSub>
                        </m:den>
                      </m:f>
                      <m:r>
                        <a:rPr lang="tr-TR" i="1">
                          <a:latin typeface="Cambria Math" panose="02040503050406030204" pitchFamily="18" charset="0"/>
                        </a:rPr>
                        <m:t>=</m:t>
                      </m:r>
                      <m:f>
                        <m:fPr>
                          <m:ctrlPr>
                            <a:rPr lang="tr-TR" i="1">
                              <a:latin typeface="Cambria Math" panose="02040503050406030204" pitchFamily="18" charset="0"/>
                            </a:rPr>
                          </m:ctrlPr>
                        </m:fPr>
                        <m:num>
                          <m:r>
                            <a:rPr lang="tr-TR" b="0" i="1" smtClean="0">
                              <a:latin typeface="Cambria Math" panose="02040503050406030204" pitchFamily="18" charset="0"/>
                            </a:rPr>
                            <m:t>21</m:t>
                          </m:r>
                        </m:num>
                        <m:den>
                          <m:r>
                            <a:rPr lang="tr-TR" b="0" i="1" smtClean="0">
                              <a:latin typeface="Cambria Math" panose="02040503050406030204" pitchFamily="18" charset="0"/>
                            </a:rPr>
                            <m:t>23</m:t>
                          </m:r>
                        </m:den>
                      </m:f>
                    </m:oMath>
                  </m:oMathPara>
                </a14:m>
                <a:endParaRPr lang="tr-TR" dirty="0" smtClean="0"/>
              </a:p>
              <a:p>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2.5</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d>
                        <m:dPr>
                          <m:ctrlPr>
                            <a:rPr lang="tr-TR" i="1" smtClean="0">
                              <a:latin typeface="Cambria Math" panose="02040503050406030204" pitchFamily="18" charset="0"/>
                            </a:rPr>
                          </m:ctrlPr>
                        </m:dPr>
                        <m:e>
                          <m:r>
                            <a:rPr lang="tr-TR" b="0" i="1" smtClean="0">
                              <a:latin typeface="Cambria Math" panose="02040503050406030204" pitchFamily="18" charset="0"/>
                            </a:rPr>
                            <m:t>1+</m:t>
                          </m:r>
                          <m:f>
                            <m:fPr>
                              <m:ctrlPr>
                                <a:rPr lang="tr-TR" i="1">
                                  <a:latin typeface="Cambria Math" panose="02040503050406030204" pitchFamily="18" charset="0"/>
                                </a:rPr>
                              </m:ctrlPr>
                            </m:fPr>
                            <m:num>
                              <m:r>
                                <a:rPr lang="tr-TR" i="1">
                                  <a:latin typeface="Cambria Math" panose="02040503050406030204" pitchFamily="18" charset="0"/>
                                </a:rPr>
                                <m:t>21</m:t>
                              </m:r>
                            </m:num>
                            <m:den>
                              <m:r>
                                <a:rPr lang="tr-TR" i="1">
                                  <a:latin typeface="Cambria Math" panose="02040503050406030204" pitchFamily="18" charset="0"/>
                                </a:rPr>
                                <m:t>23</m:t>
                              </m:r>
                            </m:den>
                          </m:f>
                        </m:e>
                      </m:d>
                      <m:r>
                        <a:rPr lang="tr-TR" i="1">
                          <a:latin typeface="Cambria Math" panose="02040503050406030204" pitchFamily="18" charset="0"/>
                        </a:rPr>
                        <m:t>=</m:t>
                      </m:r>
                      <m:d>
                        <m:dPr>
                          <m:ctrlPr>
                            <a:rPr lang="tr-TR" i="1" smtClean="0">
                              <a:latin typeface="Cambria Math" panose="02040503050406030204" pitchFamily="18" charset="0"/>
                            </a:rPr>
                          </m:ctrlPr>
                        </m:dPr>
                        <m:e>
                          <m:r>
                            <a:rPr lang="tr-TR" i="1">
                              <a:latin typeface="Cambria Math" panose="02040503050406030204" pitchFamily="18" charset="0"/>
                            </a:rPr>
                            <m:t>1−</m:t>
                          </m:r>
                          <m:f>
                            <m:fPr>
                              <m:ctrlPr>
                                <a:rPr lang="tr-TR" i="1">
                                  <a:latin typeface="Cambria Math" panose="02040503050406030204" pitchFamily="18" charset="0"/>
                                </a:rPr>
                              </m:ctrlPr>
                            </m:fPr>
                            <m:num>
                              <m:r>
                                <a:rPr lang="tr-TR" i="1">
                                  <a:latin typeface="Cambria Math" panose="02040503050406030204" pitchFamily="18" charset="0"/>
                                </a:rPr>
                                <m:t>21</m:t>
                              </m:r>
                            </m:num>
                            <m:den>
                              <m:r>
                                <a:rPr lang="tr-TR" i="1">
                                  <a:latin typeface="Cambria Math" panose="02040503050406030204" pitchFamily="18" charset="0"/>
                                </a:rPr>
                                <m:t>23</m:t>
                              </m:r>
                            </m:den>
                          </m:f>
                        </m:e>
                      </m:d>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15</m:t>
                          </m:r>
                        </m:sub>
                      </m:sSub>
                    </m:oMath>
                  </m:oMathPara>
                </a14:m>
                <a:endParaRPr lang="tr-TR" dirty="0" smtClean="0"/>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d>
                        <m:dPr>
                          <m:ctrlPr>
                            <a:rPr lang="tr-TR" i="1">
                              <a:latin typeface="Cambria Math" panose="02040503050406030204" pitchFamily="18" charset="0"/>
                            </a:rPr>
                          </m:ctrlPr>
                        </m:dPr>
                        <m:e>
                          <m:f>
                            <m:fPr>
                              <m:ctrlPr>
                                <a:rPr lang="tr-TR" i="1">
                                  <a:latin typeface="Cambria Math" panose="02040503050406030204" pitchFamily="18" charset="0"/>
                                </a:rPr>
                              </m:ctrlPr>
                            </m:fPr>
                            <m:num>
                              <m:r>
                                <a:rPr lang="tr-TR" b="0" i="1" smtClean="0">
                                  <a:latin typeface="Cambria Math" panose="02040503050406030204" pitchFamily="18" charset="0"/>
                                </a:rPr>
                                <m:t>44</m:t>
                              </m:r>
                            </m:num>
                            <m:den>
                              <m:r>
                                <a:rPr lang="tr-TR" i="1">
                                  <a:latin typeface="Cambria Math" panose="02040503050406030204" pitchFamily="18" charset="0"/>
                                </a:rPr>
                                <m:t>23</m:t>
                              </m:r>
                            </m:den>
                          </m:f>
                          <m:f>
                            <m:fPr>
                              <m:ctrlPr>
                                <a:rPr lang="tr-TR" i="1" smtClean="0">
                                  <a:latin typeface="Cambria Math" panose="02040503050406030204" pitchFamily="18" charset="0"/>
                                </a:rPr>
                              </m:ctrlPr>
                            </m:fPr>
                            <m:num>
                              <m:r>
                                <a:rPr lang="tr-TR" b="0" i="1" smtClean="0">
                                  <a:latin typeface="Cambria Math" panose="02040503050406030204" pitchFamily="18" charset="0"/>
                                </a:rPr>
                                <m:t>5</m:t>
                              </m:r>
                            </m:num>
                            <m:den>
                              <m:r>
                                <a:rPr lang="tr-TR" b="0" i="1" smtClean="0">
                                  <a:latin typeface="Cambria Math" panose="02040503050406030204" pitchFamily="18" charset="0"/>
                                </a:rPr>
                                <m:t>2</m:t>
                              </m:r>
                            </m:den>
                          </m:f>
                        </m:e>
                      </m:d>
                      <m:r>
                        <a:rPr lang="tr-TR" i="1">
                          <a:latin typeface="Cambria Math" panose="02040503050406030204" pitchFamily="18" charset="0"/>
                        </a:rPr>
                        <m:t>=</m:t>
                      </m:r>
                      <m:d>
                        <m:dPr>
                          <m:ctrlPr>
                            <a:rPr lang="tr-TR" i="1">
                              <a:latin typeface="Cambria Math" panose="02040503050406030204" pitchFamily="18" charset="0"/>
                            </a:rPr>
                          </m:ctrlPr>
                        </m:dPr>
                        <m:e>
                          <m:f>
                            <m:fPr>
                              <m:ctrlPr>
                                <a:rPr lang="tr-TR" i="1">
                                  <a:latin typeface="Cambria Math" panose="02040503050406030204" pitchFamily="18" charset="0"/>
                                </a:rPr>
                              </m:ctrlPr>
                            </m:fPr>
                            <m:num>
                              <m:r>
                                <a:rPr lang="tr-TR" b="0" i="1" smtClean="0">
                                  <a:latin typeface="Cambria Math" panose="02040503050406030204" pitchFamily="18" charset="0"/>
                                </a:rPr>
                                <m:t>2</m:t>
                              </m:r>
                            </m:num>
                            <m:den>
                              <m:r>
                                <a:rPr lang="tr-TR" i="1">
                                  <a:latin typeface="Cambria Math" panose="02040503050406030204" pitchFamily="18" charset="0"/>
                                </a:rPr>
                                <m:t>23</m:t>
                              </m:r>
                            </m:den>
                          </m:f>
                        </m:e>
                      </m:d>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15</m:t>
                          </m:r>
                        </m:sub>
                      </m:sSub>
                      <m:r>
                        <a:rPr lang="tr-TR" i="1" smtClean="0">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15</m:t>
                          </m:r>
                        </m:sub>
                      </m:sSub>
                      <m:r>
                        <a:rPr lang="tr-TR" b="0" i="1" smtClean="0">
                          <a:latin typeface="Cambria Math" panose="02040503050406030204" pitchFamily="18" charset="0"/>
                        </a:rPr>
                        <m:t>=55</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oMath>
                  </m:oMathPara>
                </a14:m>
                <a:endParaRPr lang="tr-TR" dirty="0"/>
              </a:p>
            </p:txBody>
          </p:sp>
        </mc:Choice>
        <mc:Fallback xmlns="">
          <p:sp>
            <p:nvSpPr>
              <p:cNvPr id="6" name="Metin kutusu 6"/>
              <p:cNvSpPr txBox="1">
                <a:spLocks noRot="1" noChangeAspect="1" noMove="1" noResize="1" noEditPoints="1" noAdjustHandles="1" noChangeArrowheads="1" noChangeShapeType="1" noTextEdit="1"/>
              </p:cNvSpPr>
              <p:nvPr/>
            </p:nvSpPr>
            <p:spPr>
              <a:xfrm>
                <a:off x="891802" y="1703347"/>
                <a:ext cx="6024154" cy="4705584"/>
              </a:xfrm>
              <a:prstGeom prst="rect">
                <a:avLst/>
              </a:prstGeom>
              <a:blipFill rotWithShape="0">
                <a:blip r:embed="rId4"/>
                <a:stretch>
                  <a:fillRect l="-809"/>
                </a:stretch>
              </a:blipFill>
            </p:spPr>
            <p:txBody>
              <a:bodyPr/>
              <a:lstStyle/>
              <a:p>
                <a:r>
                  <a:rPr lang="en-US">
                    <a:noFill/>
                  </a:rPr>
                  <a:t> </a:t>
                </a:r>
              </a:p>
            </p:txBody>
          </p:sp>
        </mc:Fallback>
      </mc:AlternateContent>
      <p:sp>
        <p:nvSpPr>
          <p:cNvPr id="7" name="TextBox 6"/>
          <p:cNvSpPr txBox="1"/>
          <p:nvPr/>
        </p:nvSpPr>
        <p:spPr>
          <a:xfrm>
            <a:off x="746974" y="1352282"/>
            <a:ext cx="7959144" cy="646331"/>
          </a:xfrm>
          <a:prstGeom prst="rect">
            <a:avLst/>
          </a:prstGeom>
          <a:noFill/>
        </p:spPr>
        <p:txBody>
          <a:bodyPr wrap="square" rtlCol="0">
            <a:spAutoFit/>
          </a:bodyPr>
          <a:lstStyle/>
          <a:p>
            <a:r>
              <a:rPr lang="tr-TR" dirty="0"/>
              <a:t>2 ile </a:t>
            </a:r>
            <a:r>
              <a:rPr lang="tr-TR" dirty="0" smtClean="0"/>
              <a:t>3 ve </a:t>
            </a:r>
            <a:r>
              <a:rPr lang="tr-TR" dirty="0"/>
              <a:t>2 ile </a:t>
            </a:r>
            <a:r>
              <a:rPr lang="tr-TR" dirty="0" smtClean="0"/>
              <a:t>4 arasındaki hareket basit dişli sistemidir (sabit eksen nedeniyle) </a:t>
            </a:r>
            <a:endParaRPr lang="tr-TR" dirty="0"/>
          </a:p>
          <a:p>
            <a:endParaRPr lang="en-US" dirty="0"/>
          </a:p>
        </p:txBody>
      </p:sp>
    </p:spTree>
    <p:extLst>
      <p:ext uri="{BB962C8B-B14F-4D97-AF65-F5344CB8AC3E}">
        <p14:creationId xmlns:p14="http://schemas.microsoft.com/office/powerpoint/2010/main" val="648477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600" y="67962"/>
            <a:ext cx="9601200" cy="640492"/>
          </a:xfrm>
        </p:spPr>
        <p:txBody>
          <a:bodyPr>
            <a:normAutofit fontScale="90000"/>
          </a:bodyPr>
          <a:lstStyle/>
          <a:p>
            <a:r>
              <a:rPr lang="tr-TR" dirty="0" smtClean="0"/>
              <a:t>Giriş</a:t>
            </a:r>
            <a:endParaRPr lang="tr-TR" dirty="0"/>
          </a:p>
        </p:txBody>
      </p:sp>
      <p:sp>
        <p:nvSpPr>
          <p:cNvPr id="3" name="İçerik Yer Tutucusu 2"/>
          <p:cNvSpPr>
            <a:spLocks noGrp="1"/>
          </p:cNvSpPr>
          <p:nvPr>
            <p:ph idx="1"/>
          </p:nvPr>
        </p:nvSpPr>
        <p:spPr>
          <a:xfrm>
            <a:off x="1453978" y="1066284"/>
            <a:ext cx="10738022" cy="4790818"/>
          </a:xfrm>
        </p:spPr>
        <p:txBody>
          <a:bodyPr>
            <a:noAutofit/>
          </a:bodyPr>
          <a:lstStyle/>
          <a:p>
            <a:r>
              <a:rPr lang="tr-TR" dirty="0" smtClean="0"/>
              <a:t>Basit Dişli Sistemleri</a:t>
            </a:r>
          </a:p>
          <a:p>
            <a:r>
              <a:rPr lang="tr-TR" dirty="0" smtClean="0"/>
              <a:t>Planet Dişli Sistemleri</a:t>
            </a:r>
          </a:p>
          <a:p>
            <a:r>
              <a:rPr lang="fi-FI" dirty="0"/>
              <a:t>Konik Dişli Kullanan Dişli Kutuları</a:t>
            </a:r>
            <a:endParaRPr lang="tr-TR" dirty="0" smtClean="0"/>
          </a:p>
          <a:p>
            <a:endParaRPr lang="tr-TR" dirty="0"/>
          </a:p>
        </p:txBody>
      </p:sp>
    </p:spTree>
    <p:extLst>
      <p:ext uri="{BB962C8B-B14F-4D97-AF65-F5344CB8AC3E}">
        <p14:creationId xmlns:p14="http://schemas.microsoft.com/office/powerpoint/2010/main" val="272769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p:txBody>
          <a:bodyPr/>
          <a:lstStyle/>
          <a:p>
            <a:r>
              <a:rPr lang="tr-TR" dirty="0"/>
              <a:t>Basit Dişli </a:t>
            </a:r>
            <a:r>
              <a:rPr lang="tr-TR" dirty="0" smtClean="0"/>
              <a:t>Sistemleri</a:t>
            </a:r>
            <a:endParaRPr lang="tr-TR" dirty="0"/>
          </a:p>
        </p:txBody>
      </p:sp>
      <p:sp>
        <p:nvSpPr>
          <p:cNvPr id="5" name="Alt Başlık 4"/>
          <p:cNvSpPr>
            <a:spLocks noGrp="1"/>
          </p:cNvSpPr>
          <p:nvPr>
            <p:ph type="subTitle" idx="1"/>
          </p:nvPr>
        </p:nvSpPr>
        <p:spPr/>
        <p:txBody>
          <a:bodyPr/>
          <a:lstStyle/>
          <a:p>
            <a:r>
              <a:rPr lang="tr-TR" b="1" dirty="0">
                <a:solidFill>
                  <a:srgbClr val="FF0000"/>
                </a:solidFill>
              </a:rPr>
              <a:t>Basit dişli zincirlerde</a:t>
            </a:r>
            <a:r>
              <a:rPr lang="tr-TR" dirty="0"/>
              <a:t>, dişli çift sabit uzva bağlıdır. </a:t>
            </a:r>
          </a:p>
        </p:txBody>
      </p:sp>
    </p:spTree>
    <p:extLst>
      <p:ext uri="{BB962C8B-B14F-4D97-AF65-F5344CB8AC3E}">
        <p14:creationId xmlns:p14="http://schemas.microsoft.com/office/powerpoint/2010/main" val="2217348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60090" y="103239"/>
            <a:ext cx="9601200" cy="589935"/>
          </a:xfrm>
        </p:spPr>
        <p:txBody>
          <a:bodyPr>
            <a:normAutofit fontScale="90000"/>
          </a:bodyPr>
          <a:lstStyle/>
          <a:p>
            <a:r>
              <a:rPr lang="tr-TR" sz="4000" dirty="0"/>
              <a:t>Basit Dişli Zincirleri</a:t>
            </a:r>
          </a:p>
        </p:txBody>
      </p:sp>
      <mc:AlternateContent xmlns:mc="http://schemas.openxmlformats.org/markup-compatibility/2006" xmlns:a14="http://schemas.microsoft.com/office/drawing/2010/main">
        <mc:Choice Requires="a14">
          <p:sp>
            <p:nvSpPr>
              <p:cNvPr id="5" name="İçerik Yer Tutucusu 4"/>
              <p:cNvSpPr>
                <a:spLocks noGrp="1"/>
              </p:cNvSpPr>
              <p:nvPr>
                <p:ph sz="half" idx="1"/>
              </p:nvPr>
            </p:nvSpPr>
            <p:spPr>
              <a:xfrm>
                <a:off x="1464580" y="538316"/>
                <a:ext cx="7522431" cy="5346289"/>
              </a:xfrm>
            </p:spPr>
            <p:txBody>
              <a:bodyPr>
                <a:normAutofit/>
              </a:bodyPr>
              <a:lstStyle/>
              <a:p>
                <a:r>
                  <a:rPr lang="tr-TR" dirty="0" smtClean="0"/>
                  <a:t>Basit </a:t>
                </a:r>
                <a:r>
                  <a:rPr lang="tr-TR" dirty="0"/>
                  <a:t>dişli </a:t>
                </a:r>
                <a:r>
                  <a:rPr lang="tr-TR" dirty="0" smtClean="0"/>
                  <a:t>zincirlerde, dişli çift sabit uzva bağlıdır. </a:t>
                </a:r>
              </a:p>
              <a:p>
                <a:r>
                  <a:rPr lang="tr-TR" dirty="0" smtClean="0"/>
                  <a:t>Tek </a:t>
                </a:r>
                <a:r>
                  <a:rPr lang="tr-TR" dirty="0"/>
                  <a:t>bir dişli çifte sahip </a:t>
                </a:r>
                <a:r>
                  <a:rPr lang="tr-TR" b="1" dirty="0"/>
                  <a:t>basit dişli zincir</a:t>
                </a:r>
                <a:r>
                  <a:rPr lang="tr-TR" dirty="0"/>
                  <a:t> </a:t>
                </a:r>
                <a:r>
                  <a:rPr lang="tr-TR" dirty="0" smtClean="0"/>
                  <a:t>şekilde </a:t>
                </a:r>
                <a:r>
                  <a:rPr lang="tr-TR" dirty="0"/>
                  <a:t>görülmektedir. </a:t>
                </a:r>
                <a:endParaRPr lang="tr-TR" dirty="0" smtClean="0"/>
              </a:p>
              <a:p>
                <a:r>
                  <a:rPr lang="tr-TR" dirty="0" smtClean="0"/>
                  <a:t>İki </a:t>
                </a:r>
                <a:r>
                  <a:rPr lang="tr-TR" dirty="0"/>
                  <a:t>uzuv arasında anlık çakışan </a:t>
                </a:r>
                <a14:m>
                  <m:oMath xmlns:m="http://schemas.openxmlformats.org/officeDocument/2006/math">
                    <m:r>
                      <a:rPr lang="tr-TR" i="1" dirty="0" smtClean="0">
                        <a:latin typeface="Cambria Math" panose="02040503050406030204" pitchFamily="18" charset="0"/>
                      </a:rPr>
                      <m:t>𝑃</m:t>
                    </m:r>
                  </m:oMath>
                </a14:m>
                <a:r>
                  <a:rPr lang="tr-TR" dirty="0"/>
                  <a:t> temas noktasında, iki uzuv arasında kayma olmayıp sadece yuvarlanma olduğundan, bağıl hız sıfırdır. </a:t>
                </a:r>
                <a:endParaRPr lang="tr-TR" dirty="0" smtClean="0"/>
              </a:p>
              <a:p>
                <a:r>
                  <a:rPr lang="tr-TR" dirty="0" smtClean="0"/>
                  <a:t>Bu </a:t>
                </a:r>
                <a:r>
                  <a:rPr lang="tr-TR" dirty="0"/>
                  <a:t>durumda </a:t>
                </a:r>
                <a14:m>
                  <m:oMath xmlns:m="http://schemas.openxmlformats.org/officeDocument/2006/math">
                    <m:r>
                      <a:rPr lang="tr-TR" i="1" dirty="0" smtClean="0">
                        <a:latin typeface="Cambria Math" panose="02040503050406030204" pitchFamily="18" charset="0"/>
                      </a:rPr>
                      <m:t>𝑃</m:t>
                    </m:r>
                    <m:r>
                      <a:rPr lang="tr-TR" i="1" baseline="-25000" dirty="0">
                        <a:latin typeface="Cambria Math" panose="02040503050406030204" pitchFamily="18" charset="0"/>
                      </a:rPr>
                      <m:t>2</m:t>
                    </m:r>
                  </m:oMath>
                </a14:m>
                <a:r>
                  <a:rPr lang="tr-TR" dirty="0"/>
                  <a:t> ve </a:t>
                </a:r>
                <a14:m>
                  <m:oMath xmlns:m="http://schemas.openxmlformats.org/officeDocument/2006/math">
                    <m:r>
                      <a:rPr lang="tr-TR" i="1" dirty="0" smtClean="0">
                        <a:latin typeface="Cambria Math" panose="02040503050406030204" pitchFamily="18" charset="0"/>
                      </a:rPr>
                      <m:t>𝑃</m:t>
                    </m:r>
                    <m:r>
                      <a:rPr lang="tr-TR" i="1" baseline="-25000" dirty="0">
                        <a:latin typeface="Cambria Math" panose="02040503050406030204" pitchFamily="18" charset="0"/>
                      </a:rPr>
                      <m:t>3</m:t>
                    </m:r>
                  </m:oMath>
                </a14:m>
                <a:r>
                  <a:rPr lang="tr-TR" dirty="0"/>
                  <a:t> noktalarının hızları aynı olacaktır. </a:t>
                </a:r>
                <a:r>
                  <a:rPr lang="tr-TR" b="1" dirty="0"/>
                  <a:t>Hız oranı</a:t>
                </a:r>
                <a:r>
                  <a:rPr lang="tr-TR" dirty="0"/>
                  <a:t> </a:t>
                </a:r>
                <a:r>
                  <a:rPr lang="tr-TR" dirty="0" smtClean="0"/>
                  <a:t>olarak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𝑁</m:t>
                        </m:r>
                      </m:e>
                      <m:sub>
                        <m:r>
                          <a:rPr lang="tr-TR" b="0" i="1" smtClean="0">
                            <a:latin typeface="Cambria Math" panose="02040503050406030204" pitchFamily="18" charset="0"/>
                          </a:rPr>
                          <m:t>23</m:t>
                        </m:r>
                      </m:sub>
                    </m:sSub>
                  </m:oMath>
                </a14:m>
                <a:r>
                  <a:rPr lang="tr-TR" dirty="0" smtClean="0"/>
                  <a:t>‘ü ele alalım.</a:t>
                </a:r>
              </a:p>
              <a:p>
                <a:pPr marL="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𝑁</m:t>
                          </m:r>
                        </m:e>
                        <m:sub>
                          <m:r>
                            <a:rPr lang="tr-TR" i="1">
                              <a:latin typeface="Cambria Math" panose="02040503050406030204" pitchFamily="18" charset="0"/>
                            </a:rPr>
                            <m:t>23</m:t>
                          </m:r>
                        </m:sub>
                      </m:sSub>
                      <m:r>
                        <a:rPr lang="tr-TR" i="1">
                          <a:latin typeface="Cambria Math" panose="02040503050406030204" pitchFamily="18" charset="0"/>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13</m:t>
                              </m:r>
                            </m:sub>
                          </m:sSub>
                        </m:num>
                        <m:den>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den>
                      </m:f>
                      <m:r>
                        <a:rPr lang="tr-TR" i="1">
                          <a:latin typeface="Cambria Math" panose="02040503050406030204" pitchFamily="18" charset="0"/>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𝑛</m:t>
                              </m:r>
                            </m:e>
                            <m:sub>
                              <m:r>
                                <a:rPr lang="tr-TR" i="1">
                                  <a:latin typeface="Cambria Math" panose="02040503050406030204" pitchFamily="18" charset="0"/>
                                </a:rPr>
                                <m:t>13</m:t>
                              </m:r>
                            </m:sub>
                          </m:sSub>
                        </m:num>
                        <m:den>
                          <m:sSub>
                            <m:sSubPr>
                              <m:ctrlPr>
                                <a:rPr lang="tr-TR" i="1">
                                  <a:latin typeface="Cambria Math" panose="02040503050406030204" pitchFamily="18" charset="0"/>
                                </a:rPr>
                              </m:ctrlPr>
                            </m:sSubPr>
                            <m:e>
                              <m:r>
                                <a:rPr lang="tr-TR" i="1">
                                  <a:latin typeface="Cambria Math" panose="02040503050406030204" pitchFamily="18" charset="0"/>
                                </a:rPr>
                                <m:t>𝑛</m:t>
                              </m:r>
                            </m:e>
                            <m:sub>
                              <m:r>
                                <a:rPr lang="tr-TR" i="1">
                                  <a:latin typeface="Cambria Math" panose="02040503050406030204" pitchFamily="18" charset="0"/>
                                </a:rPr>
                                <m:t>12</m:t>
                              </m:r>
                            </m:sub>
                          </m:sSub>
                        </m:den>
                      </m:f>
                    </m:oMath>
                  </m:oMathPara>
                </a14:m>
                <a:endParaRPr lang="tr-TR" dirty="0" smtClean="0"/>
              </a:p>
              <a:p>
                <a:r>
                  <a:rPr lang="tr-TR" dirty="0">
                    <a:solidFill>
                      <a:srgbClr val="000000"/>
                    </a:solidFill>
                    <a:latin typeface="Arial" panose="020B0604020202020204" pitchFamily="34" charset="0"/>
                  </a:rPr>
                  <a:t>Burada n</a:t>
                </a:r>
                <a:r>
                  <a:rPr lang="tr-TR" baseline="-25000" dirty="0">
                    <a:solidFill>
                      <a:srgbClr val="000000"/>
                    </a:solidFill>
                    <a:latin typeface="Arial" panose="020B0604020202020204" pitchFamily="34" charset="0"/>
                  </a:rPr>
                  <a:t>1j</a:t>
                </a:r>
                <a:r>
                  <a:rPr lang="tr-TR" dirty="0">
                    <a:solidFill>
                      <a:srgbClr val="000000"/>
                    </a:solidFill>
                    <a:latin typeface="Arial" panose="020B0604020202020204" pitchFamily="34" charset="0"/>
                  </a:rPr>
                  <a:t> devir/dakika cinsinden j uzvunun hızıdır. P noktasının </a:t>
                </a:r>
                <a:r>
                  <a:rPr lang="tr-TR" dirty="0" smtClean="0">
                    <a:solidFill>
                      <a:srgbClr val="000000"/>
                    </a:solidFill>
                    <a:latin typeface="Arial" panose="020B0604020202020204" pitchFamily="34" charset="0"/>
                  </a:rPr>
                  <a:t>hızı:</a:t>
                </a:r>
                <a14:m>
                  <m:oMath xmlns:m="http://schemas.openxmlformats.org/officeDocument/2006/math">
                    <m:sSub>
                      <m:sSubPr>
                        <m:ctrlPr>
                          <a:rPr lang="tr-TR" i="1" smtClean="0">
                            <a:solidFill>
                              <a:srgbClr val="000000"/>
                            </a:solidFill>
                            <a:latin typeface="Cambria Math" panose="02040503050406030204" pitchFamily="18" charset="0"/>
                          </a:rPr>
                        </m:ctrlPr>
                      </m:sSubPr>
                      <m:e>
                        <m:r>
                          <a:rPr lang="tr-TR" b="0" i="1" smtClean="0">
                            <a:solidFill>
                              <a:srgbClr val="000000"/>
                            </a:solidFill>
                            <a:latin typeface="Cambria Math" panose="02040503050406030204" pitchFamily="18" charset="0"/>
                          </a:rPr>
                          <m:t>𝑣</m:t>
                        </m:r>
                      </m:e>
                      <m:sub>
                        <m:sSub>
                          <m:sSubPr>
                            <m:ctrlPr>
                              <a:rPr lang="tr-TR" i="1" smtClean="0">
                                <a:solidFill>
                                  <a:srgbClr val="000000"/>
                                </a:solidFill>
                                <a:latin typeface="Cambria Math" panose="02040503050406030204" pitchFamily="18" charset="0"/>
                              </a:rPr>
                            </m:ctrlPr>
                          </m:sSubPr>
                          <m:e>
                            <m:r>
                              <a:rPr lang="tr-TR" b="0" i="1" smtClean="0">
                                <a:solidFill>
                                  <a:srgbClr val="000000"/>
                                </a:solidFill>
                                <a:latin typeface="Cambria Math" panose="02040503050406030204" pitchFamily="18" charset="0"/>
                              </a:rPr>
                              <m:t>𝑃</m:t>
                            </m:r>
                          </m:e>
                          <m:sub>
                            <m:r>
                              <a:rPr lang="tr-TR" b="0" i="1" smtClean="0">
                                <a:solidFill>
                                  <a:srgbClr val="000000"/>
                                </a:solidFill>
                                <a:latin typeface="Cambria Math" panose="02040503050406030204" pitchFamily="18" charset="0"/>
                              </a:rPr>
                              <m:t>3</m:t>
                            </m:r>
                          </m:sub>
                        </m:sSub>
                      </m:sub>
                    </m:sSub>
                    <m:r>
                      <a:rPr lang="tr-TR" b="0" i="1" smtClean="0">
                        <a:solidFill>
                          <a:srgbClr val="000000"/>
                        </a:solidFill>
                        <a:latin typeface="Cambria Math" panose="02040503050406030204" pitchFamily="18" charset="0"/>
                      </a:rPr>
                      <m:t>=</m:t>
                    </m:r>
                    <m:sSub>
                      <m:sSubPr>
                        <m:ctrlPr>
                          <a:rPr lang="tr-TR" b="0" i="1" smtClean="0">
                            <a:solidFill>
                              <a:srgbClr val="000000"/>
                            </a:solidFill>
                            <a:latin typeface="Cambria Math" panose="02040503050406030204" pitchFamily="18" charset="0"/>
                          </a:rPr>
                        </m:ctrlPr>
                      </m:sSubPr>
                      <m:e>
                        <m:r>
                          <a:rPr lang="tr-TR" b="0" i="1" smtClean="0">
                            <a:solidFill>
                              <a:srgbClr val="000000"/>
                            </a:solidFill>
                            <a:latin typeface="Cambria Math" panose="02040503050406030204" pitchFamily="18" charset="0"/>
                          </a:rPr>
                          <m:t>𝑣</m:t>
                        </m:r>
                      </m:e>
                      <m:sub>
                        <m:sSub>
                          <m:sSubPr>
                            <m:ctrlPr>
                              <a:rPr lang="tr-TR" b="0" i="1" smtClean="0">
                                <a:solidFill>
                                  <a:srgbClr val="000000"/>
                                </a:solidFill>
                                <a:latin typeface="Cambria Math" panose="02040503050406030204" pitchFamily="18" charset="0"/>
                              </a:rPr>
                            </m:ctrlPr>
                          </m:sSubPr>
                          <m:e>
                            <m:r>
                              <a:rPr lang="tr-TR" b="0" i="1" smtClean="0">
                                <a:solidFill>
                                  <a:srgbClr val="000000"/>
                                </a:solidFill>
                                <a:latin typeface="Cambria Math" panose="02040503050406030204" pitchFamily="18" charset="0"/>
                              </a:rPr>
                              <m:t>𝑃</m:t>
                            </m:r>
                          </m:e>
                          <m:sub>
                            <m:r>
                              <a:rPr lang="tr-TR" b="0" i="1" smtClean="0">
                                <a:solidFill>
                                  <a:srgbClr val="000000"/>
                                </a:solidFill>
                                <a:latin typeface="Cambria Math" panose="02040503050406030204" pitchFamily="18" charset="0"/>
                              </a:rPr>
                              <m:t>2</m:t>
                            </m:r>
                          </m:sub>
                        </m:sSub>
                      </m:sub>
                    </m:sSub>
                    <m:r>
                      <a:rPr lang="tr-TR" b="0" i="1" smtClean="0">
                        <a:solidFill>
                          <a:srgbClr val="000000"/>
                        </a:solidFill>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13</m:t>
                        </m:r>
                      </m:sub>
                    </m:sSub>
                    <m:sSub>
                      <m:sSubPr>
                        <m:ctrlPr>
                          <a:rPr lang="tr-TR" i="1">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𝑟</m:t>
                        </m:r>
                      </m:e>
                      <m:sub>
                        <m:r>
                          <a:rPr lang="tr-TR" i="1">
                            <a:latin typeface="Cambria Math" panose="02040503050406030204" pitchFamily="18" charset="0"/>
                          </a:rPr>
                          <m:t>3</m:t>
                        </m:r>
                      </m:sub>
                    </m:sSub>
                  </m:oMath>
                </a14:m>
                <a:r>
                  <a:rPr lang="tr-TR" dirty="0" smtClean="0"/>
                  <a:t>=</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sSub>
                      <m:sSubPr>
                        <m:ctrlPr>
                          <a:rPr lang="tr-TR" i="1">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𝑟</m:t>
                        </m:r>
                      </m:e>
                      <m:sub>
                        <m:r>
                          <a:rPr lang="tr-TR" i="1">
                            <a:latin typeface="Cambria Math" panose="02040503050406030204" pitchFamily="18" charset="0"/>
                          </a:rPr>
                          <m:t>2</m:t>
                        </m:r>
                      </m:sub>
                    </m:sSub>
                  </m:oMath>
                </a14:m>
                <a:r>
                  <a:rPr lang="tr-TR" dirty="0" smtClean="0"/>
                  <a:t> bu durumda,</a:t>
                </a:r>
              </a:p>
              <a:p>
                <a:pPr marL="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𝑁</m:t>
                          </m:r>
                        </m:e>
                        <m:sub>
                          <m:r>
                            <a:rPr lang="tr-TR" i="1">
                              <a:latin typeface="Cambria Math" panose="02040503050406030204" pitchFamily="18" charset="0"/>
                            </a:rPr>
                            <m:t>23</m:t>
                          </m:r>
                        </m:sub>
                      </m:sSub>
                      <m:r>
                        <a:rPr lang="tr-TR" i="1">
                          <a:latin typeface="Cambria Math" panose="02040503050406030204" pitchFamily="18" charset="0"/>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13</m:t>
                              </m:r>
                            </m:sub>
                          </m:sSub>
                        </m:num>
                        <m:den>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den>
                      </m:f>
                      <m:r>
                        <a:rPr lang="tr-TR" i="1">
                          <a:latin typeface="Cambria Math" panose="02040503050406030204" pitchFamily="18" charset="0"/>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𝑛</m:t>
                              </m:r>
                            </m:e>
                            <m:sub>
                              <m:r>
                                <a:rPr lang="tr-TR" i="1">
                                  <a:latin typeface="Cambria Math" panose="02040503050406030204" pitchFamily="18" charset="0"/>
                                </a:rPr>
                                <m:t>13</m:t>
                              </m:r>
                            </m:sub>
                          </m:sSub>
                        </m:num>
                        <m:den>
                          <m:sSub>
                            <m:sSubPr>
                              <m:ctrlPr>
                                <a:rPr lang="tr-TR" i="1">
                                  <a:latin typeface="Cambria Math" panose="02040503050406030204" pitchFamily="18" charset="0"/>
                                </a:rPr>
                              </m:ctrlPr>
                            </m:sSubPr>
                            <m:e>
                              <m:r>
                                <a:rPr lang="tr-TR" i="1">
                                  <a:latin typeface="Cambria Math" panose="02040503050406030204" pitchFamily="18" charset="0"/>
                                </a:rPr>
                                <m:t>𝑛</m:t>
                              </m:r>
                            </m:e>
                            <m:sub>
                              <m:r>
                                <a:rPr lang="tr-TR" i="1">
                                  <a:latin typeface="Cambria Math" panose="02040503050406030204" pitchFamily="18" charset="0"/>
                                </a:rPr>
                                <m:t>12</m:t>
                              </m:r>
                            </m:sub>
                          </m:sSub>
                        </m:den>
                      </m:f>
                      <m:r>
                        <a:rPr lang="tr-TR" b="0" i="1" smtClean="0">
                          <a:latin typeface="Cambria Math" panose="02040503050406030204" pitchFamily="18" charset="0"/>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𝑟</m:t>
                              </m:r>
                            </m:e>
                            <m:sub>
                              <m:r>
                                <a:rPr lang="tr-TR" b="0" i="1" smtClean="0">
                                  <a:latin typeface="Cambria Math" panose="02040503050406030204" pitchFamily="18" charset="0"/>
                                </a:rPr>
                                <m:t>2</m:t>
                              </m:r>
                            </m:sub>
                          </m:sSub>
                        </m:num>
                        <m:den>
                          <m:sSub>
                            <m:sSubPr>
                              <m:ctrlPr>
                                <a:rPr lang="tr-TR" i="1">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𝑟</m:t>
                              </m:r>
                            </m:e>
                            <m:sub>
                              <m:r>
                                <a:rPr lang="tr-TR" b="0" i="1" smtClean="0">
                                  <a:latin typeface="Cambria Math" panose="02040503050406030204" pitchFamily="18" charset="0"/>
                                </a:rPr>
                                <m:t>3</m:t>
                              </m:r>
                            </m:sub>
                          </m:sSub>
                        </m:den>
                      </m:f>
                      <m:r>
                        <a:rPr lang="tr-TR" b="0" i="1" smtClean="0">
                          <a:latin typeface="Cambria Math" panose="02040503050406030204" pitchFamily="18" charset="0"/>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𝑑</m:t>
                              </m:r>
                            </m:e>
                            <m:sub>
                              <m:r>
                                <a:rPr lang="tr-TR" i="1">
                                  <a:latin typeface="Cambria Math" panose="02040503050406030204" pitchFamily="18" charset="0"/>
                                </a:rPr>
                                <m:t>2</m:t>
                              </m:r>
                            </m:sub>
                          </m:sSub>
                        </m:num>
                        <m:den>
                          <m:sSub>
                            <m:sSubPr>
                              <m:ctrlPr>
                                <a:rPr lang="tr-TR" i="1">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𝑑</m:t>
                              </m:r>
                            </m:e>
                            <m:sub>
                              <m:r>
                                <a:rPr lang="tr-TR" i="1">
                                  <a:latin typeface="Cambria Math" panose="02040503050406030204" pitchFamily="18" charset="0"/>
                                </a:rPr>
                                <m:t>3</m:t>
                              </m:r>
                            </m:sub>
                          </m:sSub>
                        </m:den>
                      </m:f>
                    </m:oMath>
                  </m:oMathPara>
                </a14:m>
                <a:endParaRPr lang="tr-TR" dirty="0" smtClean="0"/>
              </a:p>
              <a:p>
                <a:r>
                  <a:rPr lang="tr-TR" dirty="0">
                    <a:solidFill>
                      <a:srgbClr val="000000"/>
                    </a:solidFill>
                    <a:latin typeface="Arial" panose="020B0604020202020204" pitchFamily="34" charset="0"/>
                  </a:rPr>
                  <a:t>bu denklemde </a:t>
                </a:r>
                <a14:m>
                  <m:oMath xmlns:m="http://schemas.openxmlformats.org/officeDocument/2006/math">
                    <m:r>
                      <a:rPr lang="tr-TR" i="1" dirty="0" smtClean="0">
                        <a:solidFill>
                          <a:srgbClr val="000000"/>
                        </a:solidFill>
                        <a:latin typeface="Cambria Math" panose="02040503050406030204" pitchFamily="18" charset="0"/>
                      </a:rPr>
                      <m:t>𝑑</m:t>
                    </m:r>
                    <m:r>
                      <a:rPr lang="tr-TR" i="1" baseline="-25000" dirty="0" err="1">
                        <a:solidFill>
                          <a:srgbClr val="000000"/>
                        </a:solidFill>
                        <a:latin typeface="Cambria Math" panose="02040503050406030204" pitchFamily="18" charset="0"/>
                      </a:rPr>
                      <m:t>𝑖</m:t>
                    </m:r>
                  </m:oMath>
                </a14:m>
                <a:r>
                  <a:rPr lang="tr-TR" dirty="0">
                    <a:solidFill>
                      <a:srgbClr val="000000"/>
                    </a:solidFill>
                    <a:latin typeface="Arial" panose="020B0604020202020204" pitchFamily="34" charset="0"/>
                  </a:rPr>
                  <a:t> ve </a:t>
                </a:r>
                <a14:m>
                  <m:oMath xmlns:m="http://schemas.openxmlformats.org/officeDocument/2006/math">
                    <m:r>
                      <a:rPr lang="tr-TR" i="1" dirty="0" smtClean="0">
                        <a:solidFill>
                          <a:srgbClr val="000000"/>
                        </a:solidFill>
                        <a:latin typeface="Cambria Math" panose="02040503050406030204" pitchFamily="18" charset="0"/>
                      </a:rPr>
                      <m:t>𝑟</m:t>
                    </m:r>
                    <m:r>
                      <a:rPr lang="tr-TR" i="1" baseline="-25000" dirty="0" err="1">
                        <a:solidFill>
                          <a:srgbClr val="000000"/>
                        </a:solidFill>
                        <a:latin typeface="Cambria Math" panose="02040503050406030204" pitchFamily="18" charset="0"/>
                      </a:rPr>
                      <m:t>𝑖</m:t>
                    </m:r>
                  </m:oMath>
                </a14:m>
                <a:r>
                  <a:rPr lang="tr-TR" dirty="0">
                    <a:solidFill>
                      <a:srgbClr val="000000"/>
                    </a:solidFill>
                    <a:latin typeface="Arial" panose="020B0604020202020204" pitchFamily="34" charset="0"/>
                  </a:rPr>
                  <a:t> </a:t>
                </a:r>
                <a14:m>
                  <m:oMath xmlns:m="http://schemas.openxmlformats.org/officeDocument/2006/math">
                    <m:r>
                      <a:rPr lang="tr-TR" i="1" dirty="0" smtClean="0">
                        <a:solidFill>
                          <a:srgbClr val="000000"/>
                        </a:solidFill>
                        <a:latin typeface="Cambria Math" panose="02040503050406030204" pitchFamily="18" charset="0"/>
                      </a:rPr>
                      <m:t>𝑖</m:t>
                    </m:r>
                  </m:oMath>
                </a14:m>
                <a:r>
                  <a:rPr lang="tr-TR" dirty="0">
                    <a:solidFill>
                      <a:srgbClr val="000000"/>
                    </a:solidFill>
                    <a:latin typeface="Arial" panose="020B0604020202020204" pitchFamily="34" charset="0"/>
                  </a:rPr>
                  <a:t> uzvunda dişli bölüm dairesi çapı ve yarı çapıdır.</a:t>
                </a:r>
                <a:endParaRPr lang="tr-TR" dirty="0"/>
              </a:p>
              <a:p>
                <a:endParaRPr lang="tr-TR" dirty="0"/>
              </a:p>
              <a:p>
                <a:endParaRPr lang="tr-TR" dirty="0" smtClean="0"/>
              </a:p>
              <a:p>
                <a:pPr marL="0" indent="0">
                  <a:buNone/>
                </a:pPr>
                <a:endParaRPr lang="tr-TR" dirty="0"/>
              </a:p>
            </p:txBody>
          </p:sp>
        </mc:Choice>
        <mc:Fallback xmlns="">
          <p:sp>
            <p:nvSpPr>
              <p:cNvPr id="5" name="İçerik Yer Tutucusu 4"/>
              <p:cNvSpPr>
                <a:spLocks noGrp="1" noRot="1" noChangeAspect="1" noMove="1" noResize="1" noEditPoints="1" noAdjustHandles="1" noChangeArrowheads="1" noChangeShapeType="1" noTextEdit="1"/>
              </p:cNvSpPr>
              <p:nvPr>
                <p:ph sz="half" idx="1"/>
              </p:nvPr>
            </p:nvSpPr>
            <p:spPr>
              <a:xfrm>
                <a:off x="1464580" y="538316"/>
                <a:ext cx="7522431" cy="5346289"/>
              </a:xfrm>
              <a:blipFill rotWithShape="0">
                <a:blip r:embed="rId2"/>
                <a:stretch>
                  <a:fillRect l="-729" t="-912"/>
                </a:stretch>
              </a:blipFill>
            </p:spPr>
            <p:txBody>
              <a:bodyPr/>
              <a:lstStyle/>
              <a:p>
                <a:r>
                  <a:rPr lang="tr-TR">
                    <a:noFill/>
                  </a:rPr>
                  <a:t> </a:t>
                </a:r>
              </a:p>
            </p:txBody>
          </p:sp>
        </mc:Fallback>
      </mc:AlternateContent>
      <p:grpSp>
        <p:nvGrpSpPr>
          <p:cNvPr id="48" name="Grup 47"/>
          <p:cNvGrpSpPr/>
          <p:nvPr/>
        </p:nvGrpSpPr>
        <p:grpSpPr>
          <a:xfrm>
            <a:off x="8869959" y="1091381"/>
            <a:ext cx="3222510" cy="2103387"/>
            <a:chOff x="7092778" y="3052916"/>
            <a:chExt cx="3222510" cy="2103387"/>
          </a:xfrm>
        </p:grpSpPr>
        <p:sp>
          <p:nvSpPr>
            <p:cNvPr id="35" name="Metin kutusu 34"/>
            <p:cNvSpPr txBox="1"/>
            <p:nvPr/>
          </p:nvSpPr>
          <p:spPr>
            <a:xfrm>
              <a:off x="8615710" y="3052916"/>
              <a:ext cx="1699578" cy="307777"/>
            </a:xfrm>
            <a:prstGeom prst="rect">
              <a:avLst/>
            </a:prstGeom>
            <a:noFill/>
          </p:spPr>
          <p:txBody>
            <a:bodyPr wrap="square" rtlCol="0">
              <a:spAutoFit/>
            </a:bodyPr>
            <a:lstStyle/>
            <a:p>
              <a:r>
                <a:rPr lang="tr-TR" sz="1400" dirty="0" smtClean="0"/>
                <a:t>Bölüm Dairesi</a:t>
              </a:r>
              <a:endParaRPr lang="tr-TR" sz="1400" dirty="0"/>
            </a:p>
          </p:txBody>
        </p:sp>
        <p:grpSp>
          <p:nvGrpSpPr>
            <p:cNvPr id="43" name="Grup 42"/>
            <p:cNvGrpSpPr/>
            <p:nvPr/>
          </p:nvGrpSpPr>
          <p:grpSpPr>
            <a:xfrm>
              <a:off x="7092778" y="3305175"/>
              <a:ext cx="2519486" cy="1851128"/>
              <a:chOff x="7092778" y="3305175"/>
              <a:chExt cx="2519486" cy="1851128"/>
            </a:xfrm>
          </p:grpSpPr>
          <p:grpSp>
            <p:nvGrpSpPr>
              <p:cNvPr id="24" name="Grup 23"/>
              <p:cNvGrpSpPr/>
              <p:nvPr/>
            </p:nvGrpSpPr>
            <p:grpSpPr>
              <a:xfrm>
                <a:off x="7092778" y="3534033"/>
                <a:ext cx="1440000" cy="1440000"/>
                <a:chOff x="7092778" y="3534033"/>
                <a:chExt cx="1440000" cy="1440000"/>
              </a:xfrm>
            </p:grpSpPr>
            <p:sp>
              <p:nvSpPr>
                <p:cNvPr id="7" name="Oval 6"/>
                <p:cNvSpPr/>
                <p:nvPr/>
              </p:nvSpPr>
              <p:spPr>
                <a:xfrm>
                  <a:off x="7092778" y="3534033"/>
                  <a:ext cx="1440000" cy="1440000"/>
                </a:xfrm>
                <a:prstGeom prst="ellipse">
                  <a:avLst/>
                </a:prstGeom>
                <a:noFill/>
                <a:ln w="1270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a:stCxn id="7" idx="0"/>
                  <a:endCxn id="7" idx="4"/>
                </p:cNvCxnSpPr>
                <p:nvPr/>
              </p:nvCxnSpPr>
              <p:spPr>
                <a:xfrm>
                  <a:off x="7812778" y="3534033"/>
                  <a:ext cx="0" cy="144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Düz Bağlayıcı 10"/>
                <p:cNvCxnSpPr>
                  <a:stCxn id="7" idx="2"/>
                  <a:endCxn id="7" idx="6"/>
                </p:cNvCxnSpPr>
                <p:nvPr/>
              </p:nvCxnSpPr>
              <p:spPr>
                <a:xfrm>
                  <a:off x="7092778" y="4254033"/>
                  <a:ext cx="144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3" name="Resim 22"/>
                <p:cNvPicPr>
                  <a:picLocks noChangeAspect="1"/>
                </p:cNvPicPr>
                <p:nvPr/>
              </p:nvPicPr>
              <p:blipFill>
                <a:blip r:embed="rId3">
                  <a:clrChange>
                    <a:clrFrom>
                      <a:srgbClr val="FFFFFF"/>
                    </a:clrFrom>
                    <a:clrTo>
                      <a:srgbClr val="FFFFFF">
                        <a:alpha val="0"/>
                      </a:srgbClr>
                    </a:clrTo>
                  </a:clrChange>
                </a:blip>
                <a:stretch>
                  <a:fillRect/>
                </a:stretch>
              </p:blipFill>
              <p:spPr>
                <a:xfrm>
                  <a:off x="7722778" y="4175934"/>
                  <a:ext cx="180000" cy="156198"/>
                </a:xfrm>
                <a:prstGeom prst="rect">
                  <a:avLst/>
                </a:prstGeom>
              </p:spPr>
            </p:pic>
          </p:grpSp>
          <p:grpSp>
            <p:nvGrpSpPr>
              <p:cNvPr id="26" name="Grup 25"/>
              <p:cNvGrpSpPr/>
              <p:nvPr/>
            </p:nvGrpSpPr>
            <p:grpSpPr>
              <a:xfrm>
                <a:off x="8532778" y="3804033"/>
                <a:ext cx="900000" cy="900000"/>
                <a:chOff x="7092778" y="3534033"/>
                <a:chExt cx="1440000" cy="1440000"/>
              </a:xfrm>
            </p:grpSpPr>
            <p:sp>
              <p:nvSpPr>
                <p:cNvPr id="27" name="Oval 26"/>
                <p:cNvSpPr/>
                <p:nvPr/>
              </p:nvSpPr>
              <p:spPr>
                <a:xfrm>
                  <a:off x="7092778" y="3534033"/>
                  <a:ext cx="1440000" cy="1440000"/>
                </a:xfrm>
                <a:prstGeom prst="ellipse">
                  <a:avLst/>
                </a:prstGeom>
                <a:noFill/>
                <a:ln w="1270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8" name="Düz Bağlayıcı 27"/>
                <p:cNvCxnSpPr>
                  <a:stCxn id="27" idx="0"/>
                  <a:endCxn id="27" idx="4"/>
                </p:cNvCxnSpPr>
                <p:nvPr/>
              </p:nvCxnSpPr>
              <p:spPr>
                <a:xfrm>
                  <a:off x="7812778" y="3534033"/>
                  <a:ext cx="0" cy="144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Düz Bağlayıcı 28"/>
                <p:cNvCxnSpPr>
                  <a:stCxn id="27" idx="2"/>
                  <a:endCxn id="27" idx="6"/>
                </p:cNvCxnSpPr>
                <p:nvPr/>
              </p:nvCxnSpPr>
              <p:spPr>
                <a:xfrm>
                  <a:off x="7092778" y="4254033"/>
                  <a:ext cx="144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30" name="Resim 29"/>
                <p:cNvPicPr>
                  <a:picLocks noChangeAspect="1"/>
                </p:cNvPicPr>
                <p:nvPr/>
              </p:nvPicPr>
              <p:blipFill>
                <a:blip r:embed="rId3">
                  <a:clrChange>
                    <a:clrFrom>
                      <a:srgbClr val="FFFFFF"/>
                    </a:clrFrom>
                    <a:clrTo>
                      <a:srgbClr val="FFFFFF">
                        <a:alpha val="0"/>
                      </a:srgbClr>
                    </a:clrTo>
                  </a:clrChange>
                </a:blip>
                <a:stretch>
                  <a:fillRect/>
                </a:stretch>
              </p:blipFill>
              <p:spPr>
                <a:xfrm>
                  <a:off x="7670431" y="4140982"/>
                  <a:ext cx="285422" cy="247680"/>
                </a:xfrm>
                <a:prstGeom prst="rect">
                  <a:avLst/>
                </a:prstGeom>
              </p:spPr>
            </p:pic>
          </p:grpSp>
          <p:cxnSp>
            <p:nvCxnSpPr>
              <p:cNvPr id="32" name="Düz Ok Bağlayıcısı 31"/>
              <p:cNvCxnSpPr>
                <a:stCxn id="7" idx="7"/>
              </p:cNvCxnSpPr>
              <p:nvPr/>
            </p:nvCxnSpPr>
            <p:spPr>
              <a:xfrm flipV="1">
                <a:off x="8321895" y="3305175"/>
                <a:ext cx="446021" cy="439741"/>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34" name="Düz Bağlayıcı 33"/>
              <p:cNvCxnSpPr>
                <a:stCxn id="27" idx="0"/>
              </p:cNvCxnSpPr>
              <p:nvPr/>
            </p:nvCxnSpPr>
            <p:spPr>
              <a:xfrm flipH="1" flipV="1">
                <a:off x="8767916" y="3305175"/>
                <a:ext cx="214862" cy="498858"/>
              </a:xfrm>
              <a:prstGeom prst="line">
                <a:avLst/>
              </a:prstGeom>
            </p:spPr>
            <p:style>
              <a:lnRef idx="1">
                <a:schemeClr val="accent1"/>
              </a:lnRef>
              <a:fillRef idx="0">
                <a:schemeClr val="accent1"/>
              </a:fillRef>
              <a:effectRef idx="0">
                <a:schemeClr val="accent1"/>
              </a:effectRef>
              <a:fontRef idx="minor">
                <a:schemeClr val="tx1"/>
              </a:fontRef>
            </p:style>
          </p:cxnSp>
          <p:sp>
            <p:nvSpPr>
              <p:cNvPr id="36" name="Metin kutusu 35"/>
              <p:cNvSpPr txBox="1"/>
              <p:nvPr/>
            </p:nvSpPr>
            <p:spPr>
              <a:xfrm>
                <a:off x="8532778" y="3959942"/>
                <a:ext cx="235138" cy="307777"/>
              </a:xfrm>
              <a:prstGeom prst="rect">
                <a:avLst/>
              </a:prstGeom>
              <a:noFill/>
            </p:spPr>
            <p:txBody>
              <a:bodyPr wrap="square" rtlCol="0">
                <a:spAutoFit/>
              </a:bodyPr>
              <a:lstStyle/>
              <a:p>
                <a:r>
                  <a:rPr lang="tr-TR" sz="1400" dirty="0" smtClean="0"/>
                  <a:t>P</a:t>
                </a:r>
                <a:endParaRPr lang="tr-TR" sz="1400" dirty="0"/>
              </a:p>
            </p:txBody>
          </p:sp>
          <p:sp>
            <p:nvSpPr>
              <p:cNvPr id="38" name="Metin kutusu 37"/>
              <p:cNvSpPr txBox="1"/>
              <p:nvPr/>
            </p:nvSpPr>
            <p:spPr>
              <a:xfrm>
                <a:off x="7424693" y="3921531"/>
                <a:ext cx="235138" cy="307777"/>
              </a:xfrm>
              <a:prstGeom prst="rect">
                <a:avLst/>
              </a:prstGeom>
              <a:noFill/>
            </p:spPr>
            <p:txBody>
              <a:bodyPr wrap="square" rtlCol="0">
                <a:spAutoFit/>
              </a:bodyPr>
              <a:lstStyle/>
              <a:p>
                <a:r>
                  <a:rPr lang="tr-TR" sz="1400" dirty="0" smtClean="0"/>
                  <a:t>2</a:t>
                </a:r>
                <a:endParaRPr lang="tr-TR" sz="1400" dirty="0"/>
              </a:p>
            </p:txBody>
          </p:sp>
          <p:sp>
            <p:nvSpPr>
              <p:cNvPr id="39" name="Metin kutusu 38"/>
              <p:cNvSpPr txBox="1"/>
              <p:nvPr/>
            </p:nvSpPr>
            <p:spPr>
              <a:xfrm>
                <a:off x="9017639" y="4289303"/>
                <a:ext cx="235138" cy="307777"/>
              </a:xfrm>
              <a:prstGeom prst="rect">
                <a:avLst/>
              </a:prstGeom>
              <a:noFill/>
            </p:spPr>
            <p:txBody>
              <a:bodyPr wrap="square" rtlCol="0">
                <a:spAutoFit/>
              </a:bodyPr>
              <a:lstStyle/>
              <a:p>
                <a:r>
                  <a:rPr lang="tr-TR" sz="1400" dirty="0" smtClean="0"/>
                  <a:t>3</a:t>
                </a:r>
                <a:endParaRPr lang="tr-TR" sz="1400" dirty="0"/>
              </a:p>
            </p:txBody>
          </p:sp>
          <p:cxnSp>
            <p:nvCxnSpPr>
              <p:cNvPr id="40" name="Düz Ok Bağlayıcısı 39"/>
              <p:cNvCxnSpPr>
                <a:stCxn id="7" idx="3"/>
                <a:endCxn id="7" idx="7"/>
              </p:cNvCxnSpPr>
              <p:nvPr/>
            </p:nvCxnSpPr>
            <p:spPr>
              <a:xfrm flipV="1">
                <a:off x="7303661" y="3744916"/>
                <a:ext cx="1018234" cy="1018234"/>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cxnSp>
            <p:nvCxnSpPr>
              <p:cNvPr id="42" name="Düz Ok Bağlayıcısı 41"/>
              <p:cNvCxnSpPr>
                <a:stCxn id="27" idx="3"/>
                <a:endCxn id="27" idx="7"/>
              </p:cNvCxnSpPr>
              <p:nvPr/>
            </p:nvCxnSpPr>
            <p:spPr>
              <a:xfrm flipV="1">
                <a:off x="8664580" y="3935835"/>
                <a:ext cx="636396" cy="636396"/>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sp>
            <p:nvSpPr>
              <p:cNvPr id="44" name="Metin kutusu 43"/>
              <p:cNvSpPr txBox="1"/>
              <p:nvPr/>
            </p:nvSpPr>
            <p:spPr>
              <a:xfrm>
                <a:off x="7245208" y="4848526"/>
                <a:ext cx="414623" cy="307777"/>
              </a:xfrm>
              <a:prstGeom prst="rect">
                <a:avLst/>
              </a:prstGeom>
              <a:noFill/>
            </p:spPr>
            <p:txBody>
              <a:bodyPr wrap="square" rtlCol="0">
                <a:spAutoFit/>
              </a:bodyPr>
              <a:lstStyle/>
              <a:p>
                <a:r>
                  <a:rPr lang="tr-TR" sz="1400" dirty="0" smtClean="0"/>
                  <a:t>T</a:t>
                </a:r>
                <a:r>
                  <a:rPr lang="tr-TR" sz="1400" baseline="-25000" dirty="0" smtClean="0"/>
                  <a:t>2</a:t>
                </a:r>
                <a:endParaRPr lang="tr-TR" sz="1400" baseline="-25000" dirty="0"/>
              </a:p>
            </p:txBody>
          </p:sp>
          <p:sp>
            <p:nvSpPr>
              <p:cNvPr id="45" name="Metin kutusu 44"/>
              <p:cNvSpPr txBox="1"/>
              <p:nvPr/>
            </p:nvSpPr>
            <p:spPr>
              <a:xfrm>
                <a:off x="9197641" y="4523943"/>
                <a:ext cx="414623" cy="307777"/>
              </a:xfrm>
              <a:prstGeom prst="rect">
                <a:avLst/>
              </a:prstGeom>
              <a:noFill/>
            </p:spPr>
            <p:txBody>
              <a:bodyPr wrap="square" rtlCol="0">
                <a:spAutoFit/>
              </a:bodyPr>
              <a:lstStyle/>
              <a:p>
                <a:r>
                  <a:rPr lang="tr-TR" sz="1400" dirty="0" smtClean="0"/>
                  <a:t>T</a:t>
                </a:r>
                <a:r>
                  <a:rPr lang="tr-TR" sz="1400" baseline="-25000" dirty="0"/>
                  <a:t>3</a:t>
                </a:r>
              </a:p>
            </p:txBody>
          </p:sp>
          <p:sp>
            <p:nvSpPr>
              <p:cNvPr id="46" name="Metin kutusu 45"/>
              <p:cNvSpPr txBox="1"/>
              <p:nvPr/>
            </p:nvSpPr>
            <p:spPr>
              <a:xfrm>
                <a:off x="7799957" y="3754257"/>
                <a:ext cx="414623" cy="307777"/>
              </a:xfrm>
              <a:prstGeom prst="rect">
                <a:avLst/>
              </a:prstGeom>
              <a:noFill/>
            </p:spPr>
            <p:txBody>
              <a:bodyPr wrap="square" rtlCol="0">
                <a:spAutoFit/>
              </a:bodyPr>
              <a:lstStyle/>
              <a:p>
                <a:r>
                  <a:rPr lang="tr-TR" sz="1400" dirty="0" smtClean="0"/>
                  <a:t>d</a:t>
                </a:r>
                <a:r>
                  <a:rPr lang="tr-TR" sz="1400" baseline="-25000" dirty="0" smtClean="0"/>
                  <a:t>2</a:t>
                </a:r>
                <a:endParaRPr lang="tr-TR" sz="1400" baseline="-25000" dirty="0"/>
              </a:p>
            </p:txBody>
          </p:sp>
          <p:sp>
            <p:nvSpPr>
              <p:cNvPr id="47" name="Metin kutusu 46"/>
              <p:cNvSpPr txBox="1"/>
              <p:nvPr/>
            </p:nvSpPr>
            <p:spPr>
              <a:xfrm>
                <a:off x="8875347" y="3862441"/>
                <a:ext cx="414623" cy="307777"/>
              </a:xfrm>
              <a:prstGeom prst="rect">
                <a:avLst/>
              </a:prstGeom>
              <a:noFill/>
            </p:spPr>
            <p:txBody>
              <a:bodyPr wrap="square" rtlCol="0">
                <a:spAutoFit/>
              </a:bodyPr>
              <a:lstStyle/>
              <a:p>
                <a:r>
                  <a:rPr lang="tr-TR" sz="1400" dirty="0" smtClean="0"/>
                  <a:t>d</a:t>
                </a:r>
                <a:r>
                  <a:rPr lang="tr-TR" sz="1400" baseline="-25000" dirty="0" smtClean="0"/>
                  <a:t>3</a:t>
                </a:r>
                <a:endParaRPr lang="tr-TR" sz="1400" baseline="-25000" dirty="0"/>
              </a:p>
            </p:txBody>
          </p:sp>
        </p:grpSp>
      </p:grpSp>
    </p:spTree>
    <p:extLst>
      <p:ext uri="{BB962C8B-B14F-4D97-AF65-F5344CB8AC3E}">
        <p14:creationId xmlns:p14="http://schemas.microsoft.com/office/powerpoint/2010/main" val="2268242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60090" y="103239"/>
            <a:ext cx="9601200" cy="1091380"/>
          </a:xfrm>
        </p:spPr>
        <p:txBody>
          <a:bodyPr>
            <a:normAutofit/>
          </a:bodyPr>
          <a:lstStyle/>
          <a:p>
            <a:r>
              <a:rPr lang="tr-TR" sz="4000" dirty="0"/>
              <a:t>Basit Dişli </a:t>
            </a:r>
            <a:r>
              <a:rPr lang="tr-TR" sz="4000" dirty="0" smtClean="0"/>
              <a:t>Zincirleri</a:t>
            </a:r>
            <a:br>
              <a:rPr lang="tr-TR" sz="4000" dirty="0" smtClean="0"/>
            </a:br>
            <a:r>
              <a:rPr lang="tr-TR" sz="2000" dirty="0" smtClean="0"/>
              <a:t>Hatırlatma</a:t>
            </a:r>
            <a:endParaRPr lang="tr-TR" sz="2000" dirty="0"/>
          </a:p>
        </p:txBody>
      </p:sp>
      <mc:AlternateContent xmlns:mc="http://schemas.openxmlformats.org/markup-compatibility/2006" xmlns:a14="http://schemas.microsoft.com/office/drawing/2010/main">
        <mc:Choice Requires="a14">
          <p:sp>
            <p:nvSpPr>
              <p:cNvPr id="5" name="İçerik Yer Tutucusu 4"/>
              <p:cNvSpPr>
                <a:spLocks noGrp="1"/>
              </p:cNvSpPr>
              <p:nvPr>
                <p:ph sz="half" idx="1"/>
              </p:nvPr>
            </p:nvSpPr>
            <p:spPr>
              <a:xfrm>
                <a:off x="1460090" y="1194619"/>
                <a:ext cx="10452117" cy="5346289"/>
              </a:xfrm>
            </p:spPr>
            <p:txBody>
              <a:bodyPr>
                <a:normAutofit/>
              </a:bodyPr>
              <a:lstStyle/>
              <a:p>
                <a:r>
                  <a:rPr lang="tr-TR" dirty="0" smtClean="0"/>
                  <a:t>Dişli teorisine göre, dişli çifti oluşturan kinematik elemanların birbirleri ile uyumlu olabilmeleri için, her bir dişin bölüm dairesi üzerinde kapsadığı yay uzunluğu aynı olmalıdır. Eğer çevredeki diş sayısı </a:t>
                </a:r>
                <a14:m>
                  <m:oMath xmlns:m="http://schemas.openxmlformats.org/officeDocument/2006/math">
                    <m:r>
                      <a:rPr lang="tr-TR" i="1" dirty="0" smtClean="0">
                        <a:latin typeface="Cambria Math" panose="02040503050406030204" pitchFamily="18" charset="0"/>
                      </a:rPr>
                      <m:t>𝑇</m:t>
                    </m:r>
                    <m:r>
                      <a:rPr lang="tr-TR" i="1" baseline="-25000" dirty="0">
                        <a:latin typeface="Cambria Math" panose="02040503050406030204" pitchFamily="18" charset="0"/>
                      </a:rPr>
                      <m:t>𝑖</m:t>
                    </m:r>
                    <m:r>
                      <a:rPr lang="tr-TR" i="1" dirty="0">
                        <a:latin typeface="Cambria Math" panose="02040503050406030204" pitchFamily="18" charset="0"/>
                      </a:rPr>
                      <m:t> </m:t>
                    </m:r>
                  </m:oMath>
                </a14:m>
                <a:r>
                  <a:rPr lang="tr-TR" dirty="0"/>
                  <a:t>ise bu yay </a:t>
                </a:r>
                <a:r>
                  <a:rPr lang="tr-TR" dirty="0" smtClean="0"/>
                  <a:t>uzunluğu</a:t>
                </a:r>
              </a:p>
              <a:p>
                <a:pPr marL="0" indent="0">
                  <a:buNone/>
                </a:pPr>
                <a14:m>
                  <m:oMathPara xmlns:m="http://schemas.openxmlformats.org/officeDocument/2006/math">
                    <m:oMathParaPr>
                      <m:jc m:val="centerGroup"/>
                    </m:oMathParaPr>
                    <m:oMath xmlns:m="http://schemas.openxmlformats.org/officeDocument/2006/math">
                      <m:f>
                        <m:fPr>
                          <m:ctrlPr>
                            <a:rPr lang="tr-TR" i="1" smtClean="0">
                              <a:latin typeface="Cambria Math" panose="02040503050406030204" pitchFamily="18" charset="0"/>
                            </a:rPr>
                          </m:ctrlPr>
                        </m:fPr>
                        <m:num>
                          <m:r>
                            <a:rPr lang="tr-TR" i="1" smtClean="0">
                              <a:latin typeface="Cambria Math" panose="02040503050406030204" pitchFamily="18" charset="0"/>
                              <a:ea typeface="Cambria Math" panose="02040503050406030204" pitchFamily="18" charset="0"/>
                            </a:rPr>
                            <m:t>𝜋</m:t>
                          </m:r>
                          <m:r>
                            <a:rPr lang="tr-TR" b="0" i="1" dirty="0" smtClean="0">
                              <a:latin typeface="Cambria Math" panose="02040503050406030204" pitchFamily="18" charset="0"/>
                            </a:rPr>
                            <m:t>𝑑</m:t>
                          </m:r>
                          <m:r>
                            <a:rPr lang="tr-TR" i="1" baseline="-25000" dirty="0">
                              <a:latin typeface="Cambria Math" panose="02040503050406030204" pitchFamily="18" charset="0"/>
                            </a:rPr>
                            <m:t>𝑖</m:t>
                          </m:r>
                        </m:num>
                        <m:den>
                          <m:r>
                            <a:rPr lang="tr-TR" i="1" dirty="0">
                              <a:latin typeface="Cambria Math" panose="02040503050406030204" pitchFamily="18" charset="0"/>
                            </a:rPr>
                            <m:t>𝑇</m:t>
                          </m:r>
                          <m:r>
                            <a:rPr lang="tr-TR" i="1" baseline="-25000" dirty="0">
                              <a:latin typeface="Cambria Math" panose="02040503050406030204" pitchFamily="18" charset="0"/>
                            </a:rPr>
                            <m:t>𝑖</m:t>
                          </m:r>
                        </m:den>
                      </m:f>
                      <m:r>
                        <a:rPr lang="tr-TR" b="0" i="1" smtClean="0">
                          <a:latin typeface="Cambria Math" panose="02040503050406030204" pitchFamily="18" charset="0"/>
                        </a:rPr>
                        <m:t>=</m:t>
                      </m:r>
                      <m:r>
                        <a:rPr lang="tr-TR" b="0" i="1" smtClean="0">
                          <a:latin typeface="Cambria Math" panose="02040503050406030204" pitchFamily="18" charset="0"/>
                        </a:rPr>
                        <m:t>𝑚</m:t>
                      </m:r>
                      <m:r>
                        <a:rPr lang="tr-TR" b="0" i="1" smtClean="0">
                          <a:latin typeface="Cambria Math" panose="02040503050406030204" pitchFamily="18" charset="0"/>
                        </a:rPr>
                        <m:t>=</m:t>
                      </m:r>
                      <m:r>
                        <a:rPr lang="tr-TR" b="0" i="1" smtClean="0">
                          <a:latin typeface="Cambria Math" panose="02040503050406030204" pitchFamily="18" charset="0"/>
                        </a:rPr>
                        <m:t>𝑠𝑎𝑏𝑖𝑡</m:t>
                      </m:r>
                    </m:oMath>
                  </m:oMathPara>
                </a14:m>
                <a:endParaRPr lang="tr-TR" dirty="0" smtClean="0"/>
              </a:p>
              <a:p>
                <a:pPr marL="0" indent="0" algn="ctr">
                  <a:buNone/>
                </a:pPr>
                <a:r>
                  <a:rPr lang="tr-TR" dirty="0" smtClean="0"/>
                  <a:t>veya</a:t>
                </a:r>
              </a:p>
              <a:p>
                <a:pPr marL="0" indent="0" algn="ctr">
                  <a:buNone/>
                </a:pPr>
                <a14:m>
                  <m:oMathPara xmlns:m="http://schemas.openxmlformats.org/officeDocument/2006/math">
                    <m:oMathParaPr>
                      <m:jc m:val="centerGroup"/>
                    </m:oMathParaPr>
                    <m:oMath xmlns:m="http://schemas.openxmlformats.org/officeDocument/2006/math">
                      <m:f>
                        <m:fPr>
                          <m:ctrlPr>
                            <a:rPr lang="tr-TR" i="1" smtClean="0">
                              <a:latin typeface="Cambria Math" panose="02040503050406030204" pitchFamily="18" charset="0"/>
                            </a:rPr>
                          </m:ctrlPr>
                        </m:fPr>
                        <m:num>
                          <m:sSub>
                            <m:sSubPr>
                              <m:ctrlPr>
                                <a:rPr lang="tr-TR"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𝑖</m:t>
                              </m:r>
                            </m:sub>
                          </m:sSub>
                        </m:num>
                        <m:den>
                          <m:sSub>
                            <m:sSubPr>
                              <m:ctrlPr>
                                <a:rPr lang="tr-TR" i="1" smtClean="0">
                                  <a:latin typeface="Cambria Math" panose="02040503050406030204" pitchFamily="18" charset="0"/>
                                </a:rPr>
                              </m:ctrlPr>
                            </m:sSubPr>
                            <m:e>
                              <m:r>
                                <a:rPr lang="tr-TR" b="0" i="1" smtClean="0">
                                  <a:latin typeface="Cambria Math" panose="02040503050406030204" pitchFamily="18" charset="0"/>
                                </a:rPr>
                                <m:t>𝑑</m:t>
                              </m:r>
                            </m:e>
                            <m:sub>
                              <m:r>
                                <a:rPr lang="tr-TR" b="0" i="1" smtClean="0">
                                  <a:latin typeface="Cambria Math" panose="02040503050406030204" pitchFamily="18" charset="0"/>
                                </a:rPr>
                                <m:t>𝑖</m:t>
                              </m:r>
                            </m:sub>
                          </m:sSub>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ea typeface="Cambria Math" panose="02040503050406030204" pitchFamily="18" charset="0"/>
                            </a:rPr>
                            <m:t>𝜋</m:t>
                          </m:r>
                        </m:num>
                        <m:den>
                          <m:r>
                            <a:rPr lang="tr-TR" b="0" i="1" smtClean="0">
                              <a:latin typeface="Cambria Math" panose="02040503050406030204" pitchFamily="18" charset="0"/>
                            </a:rPr>
                            <m:t>𝐶</m:t>
                          </m:r>
                        </m:den>
                      </m:f>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𝑃</m:t>
                          </m:r>
                        </m:e>
                        <m:sub>
                          <m:r>
                            <a:rPr lang="tr-TR" b="0" i="1" smtClean="0">
                              <a:latin typeface="Cambria Math" panose="02040503050406030204" pitchFamily="18" charset="0"/>
                            </a:rPr>
                            <m:t>𝐷</m:t>
                          </m:r>
                        </m:sub>
                      </m:sSub>
                    </m:oMath>
                  </m:oMathPara>
                </a14:m>
                <a:endParaRPr lang="tr-TR" dirty="0" smtClean="0"/>
              </a:p>
              <a:p>
                <a:pPr marL="0" indent="0">
                  <a:buNone/>
                </a:pPr>
                <a:r>
                  <a:rPr lang="tr-TR" dirty="0" smtClean="0"/>
                  <a:t>      olması </a:t>
                </a:r>
                <a:r>
                  <a:rPr lang="tr-TR" dirty="0"/>
                  <a:t>gerekir. </a:t>
                </a:r>
                <a:endParaRPr lang="tr-TR" dirty="0" smtClean="0"/>
              </a:p>
              <a:p>
                <a:r>
                  <a:rPr lang="tr-TR" dirty="0" smtClean="0"/>
                  <a:t>Bunun </a:t>
                </a:r>
                <a:r>
                  <a:rPr lang="tr-TR" dirty="0"/>
                  <a:t>sağlanması için dişli çift oluşturacak dişlilerin belirli </a:t>
                </a:r>
                <a:r>
                  <a:rPr lang="tr-TR" b="1" dirty="0"/>
                  <a:t>m</a:t>
                </a:r>
                <a:r>
                  <a:rPr lang="tr-TR" dirty="0"/>
                  <a:t> veya P</a:t>
                </a:r>
                <a:r>
                  <a:rPr lang="tr-TR" baseline="-25000" dirty="0"/>
                  <a:t>D</a:t>
                </a:r>
                <a:r>
                  <a:rPr lang="tr-TR" dirty="0"/>
                  <a:t> değerleri ile üretilmesi gerekir. </a:t>
                </a:r>
                <a:endParaRPr lang="tr-TR" dirty="0" smtClean="0"/>
              </a:p>
              <a:p>
                <a:r>
                  <a:rPr lang="tr-TR" dirty="0" err="1" smtClean="0"/>
                  <a:t>Avrupada</a:t>
                </a:r>
                <a:r>
                  <a:rPr lang="tr-TR" dirty="0" smtClean="0"/>
                  <a:t> </a:t>
                </a:r>
                <a:r>
                  <a:rPr lang="tr-TR" dirty="0"/>
                  <a:t>genellikle dişliler değişik m - modül (birimi mm </a:t>
                </a:r>
                <a:r>
                  <a:rPr lang="tr-TR" dirty="0" err="1"/>
                  <a:t>dir</a:t>
                </a:r>
                <a:r>
                  <a:rPr lang="tr-TR" dirty="0"/>
                  <a:t>) değerlerinde, </a:t>
                </a:r>
                <a:endParaRPr lang="tr-TR" dirty="0" smtClean="0"/>
              </a:p>
              <a:p>
                <a:r>
                  <a:rPr lang="tr-TR" dirty="0" smtClean="0"/>
                  <a:t>İngilizce </a:t>
                </a:r>
                <a:r>
                  <a:rPr lang="tr-TR" dirty="0"/>
                  <a:t>konuşulan ülkelerde ise genellikle dişliler değişik P</a:t>
                </a:r>
                <a:r>
                  <a:rPr lang="tr-TR" baseline="-25000" dirty="0"/>
                  <a:t>D</a:t>
                </a:r>
                <a:r>
                  <a:rPr lang="tr-TR" dirty="0"/>
                  <a:t> (birimi 1/</a:t>
                </a:r>
                <a:r>
                  <a:rPr lang="tr-TR" dirty="0" err="1"/>
                  <a:t>inch</a:t>
                </a:r>
                <a:r>
                  <a:rPr lang="tr-TR" dirty="0"/>
                  <a:t> </a:t>
                </a:r>
                <a:r>
                  <a:rPr lang="tr-TR" dirty="0" err="1"/>
                  <a:t>dir</a:t>
                </a:r>
                <a:r>
                  <a:rPr lang="tr-TR" dirty="0"/>
                  <a:t>) değerlerinde üretilir ve bu değerlerin </a:t>
                </a:r>
                <a:r>
                  <a:rPr lang="tr-TR" dirty="0" err="1"/>
                  <a:t>standardları</a:t>
                </a:r>
                <a:r>
                  <a:rPr lang="tr-TR" dirty="0"/>
                  <a:t> bulunmaktadır.</a:t>
                </a:r>
              </a:p>
              <a:p>
                <a:endParaRPr lang="tr-TR" dirty="0" smtClean="0"/>
              </a:p>
              <a:p>
                <a:pPr marL="0" indent="0">
                  <a:buNone/>
                </a:pPr>
                <a:endParaRPr lang="tr-TR" dirty="0"/>
              </a:p>
            </p:txBody>
          </p:sp>
        </mc:Choice>
        <mc:Fallback xmlns="">
          <p:sp>
            <p:nvSpPr>
              <p:cNvPr id="5" name="İçerik Yer Tutucusu 4"/>
              <p:cNvSpPr>
                <a:spLocks noGrp="1" noRot="1" noChangeAspect="1" noMove="1" noResize="1" noEditPoints="1" noAdjustHandles="1" noChangeArrowheads="1" noChangeShapeType="1" noTextEdit="1"/>
              </p:cNvSpPr>
              <p:nvPr>
                <p:ph sz="half" idx="1"/>
              </p:nvPr>
            </p:nvSpPr>
            <p:spPr>
              <a:xfrm>
                <a:off x="1460090" y="1194619"/>
                <a:ext cx="10452117" cy="5346289"/>
              </a:xfrm>
              <a:blipFill rotWithShape="0">
                <a:blip r:embed="rId2"/>
                <a:stretch>
                  <a:fillRect l="-525" t="-1026" r="-817"/>
                </a:stretch>
              </a:blipFill>
            </p:spPr>
            <p:txBody>
              <a:bodyPr/>
              <a:lstStyle/>
              <a:p>
                <a:r>
                  <a:rPr lang="tr-TR">
                    <a:noFill/>
                  </a:rPr>
                  <a:t> </a:t>
                </a:r>
              </a:p>
            </p:txBody>
          </p:sp>
        </mc:Fallback>
      </mc:AlternateContent>
    </p:spTree>
    <p:extLst>
      <p:ext uri="{BB962C8B-B14F-4D97-AF65-F5344CB8AC3E}">
        <p14:creationId xmlns:p14="http://schemas.microsoft.com/office/powerpoint/2010/main" val="2973015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60090" y="103239"/>
            <a:ext cx="9601200" cy="589935"/>
          </a:xfrm>
        </p:spPr>
        <p:txBody>
          <a:bodyPr>
            <a:normAutofit fontScale="90000"/>
          </a:bodyPr>
          <a:lstStyle/>
          <a:p>
            <a:r>
              <a:rPr lang="tr-TR" sz="4000" dirty="0"/>
              <a:t>Basit Dişli Zincirleri</a:t>
            </a:r>
          </a:p>
        </p:txBody>
      </p:sp>
      <p:sp>
        <p:nvSpPr>
          <p:cNvPr id="5" name="İçerik Yer Tutucusu 4"/>
          <p:cNvSpPr>
            <a:spLocks noGrp="1"/>
          </p:cNvSpPr>
          <p:nvPr>
            <p:ph sz="half" idx="1"/>
          </p:nvPr>
        </p:nvSpPr>
        <p:spPr>
          <a:xfrm>
            <a:off x="1474048" y="1211301"/>
            <a:ext cx="7668921" cy="3148781"/>
          </a:xfrm>
        </p:spPr>
        <p:txBody>
          <a:bodyPr>
            <a:normAutofit/>
          </a:bodyPr>
          <a:lstStyle/>
          <a:p>
            <a:r>
              <a:rPr lang="tr-TR" dirty="0" smtClean="0"/>
              <a:t>1. </a:t>
            </a:r>
            <a:r>
              <a:rPr lang="tr-TR" dirty="0"/>
              <a:t>şekilde görüldüğü gibi P temas noktası döner mafsal eksenleri arasında ise </a:t>
            </a:r>
            <a:r>
              <a:rPr lang="tr-TR" dirty="0" smtClean="0"/>
              <a:t>buna</a:t>
            </a:r>
            <a:r>
              <a:rPr lang="tr-TR" dirty="0"/>
              <a:t> </a:t>
            </a:r>
            <a:r>
              <a:rPr lang="tr-TR" b="1" dirty="0"/>
              <a:t>dış dişli çift</a:t>
            </a:r>
            <a:r>
              <a:rPr lang="tr-TR" dirty="0"/>
              <a:t> </a:t>
            </a:r>
            <a:r>
              <a:rPr lang="tr-TR" dirty="0" smtClean="0"/>
              <a:t>denir. Uzuvlar ters yönde dönerler.</a:t>
            </a:r>
          </a:p>
          <a:p>
            <a:pPr marL="0" indent="0">
              <a:buNone/>
            </a:pPr>
            <a:endParaRPr lang="tr-TR" dirty="0"/>
          </a:p>
          <a:p>
            <a:pPr marL="0" indent="0">
              <a:buNone/>
            </a:pPr>
            <a:endParaRPr lang="tr-TR" dirty="0" smtClean="0"/>
          </a:p>
          <a:p>
            <a:pPr marL="0" indent="0">
              <a:buNone/>
            </a:pPr>
            <a:endParaRPr lang="tr-TR" dirty="0" smtClean="0"/>
          </a:p>
          <a:p>
            <a:r>
              <a:rPr lang="tr-TR" dirty="0" smtClean="0"/>
              <a:t>2. şekilde </a:t>
            </a:r>
            <a:r>
              <a:rPr lang="tr-TR" dirty="0"/>
              <a:t>görüldüğü gibi P temas noktası döner mafsal eksenleri dışında ise </a:t>
            </a:r>
            <a:r>
              <a:rPr lang="tr-TR" dirty="0" smtClean="0"/>
              <a:t>buna</a:t>
            </a:r>
            <a:r>
              <a:rPr lang="tr-TR" dirty="0"/>
              <a:t> </a:t>
            </a:r>
            <a:r>
              <a:rPr lang="tr-TR" b="1" dirty="0"/>
              <a:t>iç dişli çift</a:t>
            </a:r>
            <a:r>
              <a:rPr lang="tr-TR" dirty="0"/>
              <a:t> </a:t>
            </a:r>
            <a:r>
              <a:rPr lang="tr-TR" dirty="0" smtClean="0"/>
              <a:t>denir. Uzuvlar </a:t>
            </a:r>
            <a:r>
              <a:rPr lang="tr-TR" dirty="0"/>
              <a:t>aynı yönde </a:t>
            </a:r>
            <a:r>
              <a:rPr lang="tr-TR" dirty="0" smtClean="0"/>
              <a:t>dönerler.</a:t>
            </a:r>
            <a:endParaRPr lang="tr-TR" dirty="0"/>
          </a:p>
          <a:p>
            <a:endParaRPr lang="tr-TR" dirty="0" smtClean="0"/>
          </a:p>
          <a:p>
            <a:pPr marL="0" indent="0">
              <a:buNone/>
            </a:pPr>
            <a:endParaRPr lang="tr-TR" dirty="0"/>
          </a:p>
        </p:txBody>
      </p:sp>
      <p:grpSp>
        <p:nvGrpSpPr>
          <p:cNvPr id="48" name="Grup 47"/>
          <p:cNvGrpSpPr/>
          <p:nvPr/>
        </p:nvGrpSpPr>
        <p:grpSpPr>
          <a:xfrm>
            <a:off x="9091185" y="538316"/>
            <a:ext cx="2773892" cy="2103387"/>
            <a:chOff x="7092778" y="3052916"/>
            <a:chExt cx="2773892" cy="2103387"/>
          </a:xfrm>
        </p:grpSpPr>
        <p:sp>
          <p:nvSpPr>
            <p:cNvPr id="35" name="Metin kutusu 34"/>
            <p:cNvSpPr txBox="1"/>
            <p:nvPr/>
          </p:nvSpPr>
          <p:spPr>
            <a:xfrm>
              <a:off x="8615710" y="3052916"/>
              <a:ext cx="1250960" cy="307777"/>
            </a:xfrm>
            <a:prstGeom prst="rect">
              <a:avLst/>
            </a:prstGeom>
            <a:noFill/>
          </p:spPr>
          <p:txBody>
            <a:bodyPr wrap="square" rtlCol="0">
              <a:spAutoFit/>
            </a:bodyPr>
            <a:lstStyle/>
            <a:p>
              <a:r>
                <a:rPr lang="tr-TR" sz="1400" dirty="0" smtClean="0"/>
                <a:t>Bölüm Dairesi</a:t>
              </a:r>
              <a:endParaRPr lang="tr-TR" sz="1400" dirty="0"/>
            </a:p>
          </p:txBody>
        </p:sp>
        <p:grpSp>
          <p:nvGrpSpPr>
            <p:cNvPr id="43" name="Grup 42"/>
            <p:cNvGrpSpPr/>
            <p:nvPr/>
          </p:nvGrpSpPr>
          <p:grpSpPr>
            <a:xfrm>
              <a:off x="7092778" y="3305175"/>
              <a:ext cx="2519486" cy="1851128"/>
              <a:chOff x="7092778" y="3305175"/>
              <a:chExt cx="2519486" cy="1851128"/>
            </a:xfrm>
          </p:grpSpPr>
          <p:grpSp>
            <p:nvGrpSpPr>
              <p:cNvPr id="24" name="Grup 23"/>
              <p:cNvGrpSpPr/>
              <p:nvPr/>
            </p:nvGrpSpPr>
            <p:grpSpPr>
              <a:xfrm>
                <a:off x="7092778" y="3534033"/>
                <a:ext cx="1440000" cy="1440000"/>
                <a:chOff x="7092778" y="3534033"/>
                <a:chExt cx="1440000" cy="1440000"/>
              </a:xfrm>
            </p:grpSpPr>
            <p:sp>
              <p:nvSpPr>
                <p:cNvPr id="7" name="Oval 6"/>
                <p:cNvSpPr/>
                <p:nvPr/>
              </p:nvSpPr>
              <p:spPr>
                <a:xfrm>
                  <a:off x="7092778" y="3534033"/>
                  <a:ext cx="1440000" cy="1440000"/>
                </a:xfrm>
                <a:prstGeom prst="ellipse">
                  <a:avLst/>
                </a:prstGeom>
                <a:noFill/>
                <a:ln w="1270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a:stCxn id="7" idx="0"/>
                  <a:endCxn id="7" idx="4"/>
                </p:cNvCxnSpPr>
                <p:nvPr/>
              </p:nvCxnSpPr>
              <p:spPr>
                <a:xfrm>
                  <a:off x="7812778" y="3534033"/>
                  <a:ext cx="0" cy="144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Düz Bağlayıcı 10"/>
                <p:cNvCxnSpPr>
                  <a:stCxn id="7" idx="2"/>
                  <a:endCxn id="7" idx="6"/>
                </p:cNvCxnSpPr>
                <p:nvPr/>
              </p:nvCxnSpPr>
              <p:spPr>
                <a:xfrm>
                  <a:off x="7092778" y="4254033"/>
                  <a:ext cx="144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3" name="Resim 22"/>
                <p:cNvPicPr>
                  <a:picLocks noChangeAspect="1"/>
                </p:cNvPicPr>
                <p:nvPr/>
              </p:nvPicPr>
              <p:blipFill>
                <a:blip r:embed="rId2">
                  <a:clrChange>
                    <a:clrFrom>
                      <a:srgbClr val="FFFFFF"/>
                    </a:clrFrom>
                    <a:clrTo>
                      <a:srgbClr val="FFFFFF">
                        <a:alpha val="0"/>
                      </a:srgbClr>
                    </a:clrTo>
                  </a:clrChange>
                </a:blip>
                <a:stretch>
                  <a:fillRect/>
                </a:stretch>
              </p:blipFill>
              <p:spPr>
                <a:xfrm>
                  <a:off x="7722778" y="4175934"/>
                  <a:ext cx="180000" cy="156198"/>
                </a:xfrm>
                <a:prstGeom prst="rect">
                  <a:avLst/>
                </a:prstGeom>
              </p:spPr>
            </p:pic>
          </p:grpSp>
          <p:grpSp>
            <p:nvGrpSpPr>
              <p:cNvPr id="26" name="Grup 25"/>
              <p:cNvGrpSpPr/>
              <p:nvPr/>
            </p:nvGrpSpPr>
            <p:grpSpPr>
              <a:xfrm>
                <a:off x="8532778" y="3804033"/>
                <a:ext cx="900000" cy="900000"/>
                <a:chOff x="7092778" y="3534033"/>
                <a:chExt cx="1440000" cy="1440000"/>
              </a:xfrm>
            </p:grpSpPr>
            <p:sp>
              <p:nvSpPr>
                <p:cNvPr id="27" name="Oval 26"/>
                <p:cNvSpPr/>
                <p:nvPr/>
              </p:nvSpPr>
              <p:spPr>
                <a:xfrm>
                  <a:off x="7092778" y="3534033"/>
                  <a:ext cx="1440000" cy="1440000"/>
                </a:xfrm>
                <a:prstGeom prst="ellipse">
                  <a:avLst/>
                </a:prstGeom>
                <a:noFill/>
                <a:ln w="1270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8" name="Düz Bağlayıcı 27"/>
                <p:cNvCxnSpPr>
                  <a:stCxn id="27" idx="0"/>
                  <a:endCxn id="27" idx="4"/>
                </p:cNvCxnSpPr>
                <p:nvPr/>
              </p:nvCxnSpPr>
              <p:spPr>
                <a:xfrm>
                  <a:off x="7812778" y="3534033"/>
                  <a:ext cx="0" cy="144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Düz Bağlayıcı 28"/>
                <p:cNvCxnSpPr>
                  <a:stCxn id="27" idx="2"/>
                  <a:endCxn id="27" idx="6"/>
                </p:cNvCxnSpPr>
                <p:nvPr/>
              </p:nvCxnSpPr>
              <p:spPr>
                <a:xfrm>
                  <a:off x="7092778" y="4254033"/>
                  <a:ext cx="144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30" name="Resim 29"/>
                <p:cNvPicPr>
                  <a:picLocks noChangeAspect="1"/>
                </p:cNvPicPr>
                <p:nvPr/>
              </p:nvPicPr>
              <p:blipFill>
                <a:blip r:embed="rId2">
                  <a:clrChange>
                    <a:clrFrom>
                      <a:srgbClr val="FFFFFF"/>
                    </a:clrFrom>
                    <a:clrTo>
                      <a:srgbClr val="FFFFFF">
                        <a:alpha val="0"/>
                      </a:srgbClr>
                    </a:clrTo>
                  </a:clrChange>
                </a:blip>
                <a:stretch>
                  <a:fillRect/>
                </a:stretch>
              </p:blipFill>
              <p:spPr>
                <a:xfrm>
                  <a:off x="7670431" y="4140982"/>
                  <a:ext cx="285422" cy="247680"/>
                </a:xfrm>
                <a:prstGeom prst="rect">
                  <a:avLst/>
                </a:prstGeom>
              </p:spPr>
            </p:pic>
          </p:grpSp>
          <p:cxnSp>
            <p:nvCxnSpPr>
              <p:cNvPr id="32" name="Düz Ok Bağlayıcısı 31"/>
              <p:cNvCxnSpPr>
                <a:stCxn id="7" idx="7"/>
              </p:cNvCxnSpPr>
              <p:nvPr/>
            </p:nvCxnSpPr>
            <p:spPr>
              <a:xfrm flipV="1">
                <a:off x="8321895" y="3305175"/>
                <a:ext cx="446021" cy="439741"/>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34" name="Düz Bağlayıcı 33"/>
              <p:cNvCxnSpPr>
                <a:stCxn id="27" idx="0"/>
              </p:cNvCxnSpPr>
              <p:nvPr/>
            </p:nvCxnSpPr>
            <p:spPr>
              <a:xfrm flipH="1" flipV="1">
                <a:off x="8767916" y="3305175"/>
                <a:ext cx="214862" cy="498858"/>
              </a:xfrm>
              <a:prstGeom prst="line">
                <a:avLst/>
              </a:prstGeom>
            </p:spPr>
            <p:style>
              <a:lnRef idx="1">
                <a:schemeClr val="accent1"/>
              </a:lnRef>
              <a:fillRef idx="0">
                <a:schemeClr val="accent1"/>
              </a:fillRef>
              <a:effectRef idx="0">
                <a:schemeClr val="accent1"/>
              </a:effectRef>
              <a:fontRef idx="minor">
                <a:schemeClr val="tx1"/>
              </a:fontRef>
            </p:style>
          </p:cxnSp>
          <p:sp>
            <p:nvSpPr>
              <p:cNvPr id="36" name="Metin kutusu 35"/>
              <p:cNvSpPr txBox="1"/>
              <p:nvPr/>
            </p:nvSpPr>
            <p:spPr>
              <a:xfrm>
                <a:off x="8532778" y="3959942"/>
                <a:ext cx="235138" cy="307777"/>
              </a:xfrm>
              <a:prstGeom prst="rect">
                <a:avLst/>
              </a:prstGeom>
              <a:noFill/>
            </p:spPr>
            <p:txBody>
              <a:bodyPr wrap="square" rtlCol="0">
                <a:spAutoFit/>
              </a:bodyPr>
              <a:lstStyle/>
              <a:p>
                <a:r>
                  <a:rPr lang="tr-TR" sz="1400" dirty="0" smtClean="0"/>
                  <a:t>P</a:t>
                </a:r>
                <a:endParaRPr lang="tr-TR" sz="1400" dirty="0"/>
              </a:p>
            </p:txBody>
          </p:sp>
          <p:sp>
            <p:nvSpPr>
              <p:cNvPr id="38" name="Metin kutusu 37"/>
              <p:cNvSpPr txBox="1"/>
              <p:nvPr/>
            </p:nvSpPr>
            <p:spPr>
              <a:xfrm>
                <a:off x="7424693" y="3921531"/>
                <a:ext cx="235138" cy="307777"/>
              </a:xfrm>
              <a:prstGeom prst="rect">
                <a:avLst/>
              </a:prstGeom>
              <a:noFill/>
            </p:spPr>
            <p:txBody>
              <a:bodyPr wrap="square" rtlCol="0">
                <a:spAutoFit/>
              </a:bodyPr>
              <a:lstStyle/>
              <a:p>
                <a:r>
                  <a:rPr lang="tr-TR" sz="1400" dirty="0" smtClean="0"/>
                  <a:t>2</a:t>
                </a:r>
                <a:endParaRPr lang="tr-TR" sz="1400" dirty="0"/>
              </a:p>
            </p:txBody>
          </p:sp>
          <p:sp>
            <p:nvSpPr>
              <p:cNvPr id="39" name="Metin kutusu 38"/>
              <p:cNvSpPr txBox="1"/>
              <p:nvPr/>
            </p:nvSpPr>
            <p:spPr>
              <a:xfrm>
                <a:off x="9017639" y="4289303"/>
                <a:ext cx="235138" cy="307777"/>
              </a:xfrm>
              <a:prstGeom prst="rect">
                <a:avLst/>
              </a:prstGeom>
              <a:noFill/>
            </p:spPr>
            <p:txBody>
              <a:bodyPr wrap="square" rtlCol="0">
                <a:spAutoFit/>
              </a:bodyPr>
              <a:lstStyle/>
              <a:p>
                <a:r>
                  <a:rPr lang="tr-TR" sz="1400" dirty="0" smtClean="0"/>
                  <a:t>3</a:t>
                </a:r>
                <a:endParaRPr lang="tr-TR" sz="1400" dirty="0"/>
              </a:p>
            </p:txBody>
          </p:sp>
          <p:cxnSp>
            <p:nvCxnSpPr>
              <p:cNvPr id="40" name="Düz Ok Bağlayıcısı 39"/>
              <p:cNvCxnSpPr>
                <a:stCxn id="7" idx="3"/>
                <a:endCxn id="7" idx="7"/>
              </p:cNvCxnSpPr>
              <p:nvPr/>
            </p:nvCxnSpPr>
            <p:spPr>
              <a:xfrm flipV="1">
                <a:off x="7303661" y="3744916"/>
                <a:ext cx="1018234" cy="1018234"/>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cxnSp>
            <p:nvCxnSpPr>
              <p:cNvPr id="42" name="Düz Ok Bağlayıcısı 41"/>
              <p:cNvCxnSpPr>
                <a:stCxn id="27" idx="3"/>
                <a:endCxn id="27" idx="7"/>
              </p:cNvCxnSpPr>
              <p:nvPr/>
            </p:nvCxnSpPr>
            <p:spPr>
              <a:xfrm flipV="1">
                <a:off x="8664580" y="3935835"/>
                <a:ext cx="636396" cy="636396"/>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sp>
            <p:nvSpPr>
              <p:cNvPr id="44" name="Metin kutusu 43"/>
              <p:cNvSpPr txBox="1"/>
              <p:nvPr/>
            </p:nvSpPr>
            <p:spPr>
              <a:xfrm>
                <a:off x="7245208" y="4848526"/>
                <a:ext cx="414623" cy="307777"/>
              </a:xfrm>
              <a:prstGeom prst="rect">
                <a:avLst/>
              </a:prstGeom>
              <a:noFill/>
            </p:spPr>
            <p:txBody>
              <a:bodyPr wrap="square" rtlCol="0">
                <a:spAutoFit/>
              </a:bodyPr>
              <a:lstStyle/>
              <a:p>
                <a:r>
                  <a:rPr lang="tr-TR" sz="1400" dirty="0" smtClean="0"/>
                  <a:t>T</a:t>
                </a:r>
                <a:r>
                  <a:rPr lang="tr-TR" sz="1400" baseline="-25000" dirty="0" smtClean="0"/>
                  <a:t>2</a:t>
                </a:r>
                <a:endParaRPr lang="tr-TR" sz="1400" baseline="-25000" dirty="0"/>
              </a:p>
            </p:txBody>
          </p:sp>
          <p:sp>
            <p:nvSpPr>
              <p:cNvPr id="45" name="Metin kutusu 44"/>
              <p:cNvSpPr txBox="1"/>
              <p:nvPr/>
            </p:nvSpPr>
            <p:spPr>
              <a:xfrm>
                <a:off x="9197641" y="4523943"/>
                <a:ext cx="414623" cy="307777"/>
              </a:xfrm>
              <a:prstGeom prst="rect">
                <a:avLst/>
              </a:prstGeom>
              <a:noFill/>
            </p:spPr>
            <p:txBody>
              <a:bodyPr wrap="square" rtlCol="0">
                <a:spAutoFit/>
              </a:bodyPr>
              <a:lstStyle/>
              <a:p>
                <a:r>
                  <a:rPr lang="tr-TR" sz="1400" dirty="0" smtClean="0"/>
                  <a:t>T</a:t>
                </a:r>
                <a:r>
                  <a:rPr lang="tr-TR" sz="1400" baseline="-25000" dirty="0"/>
                  <a:t>3</a:t>
                </a:r>
              </a:p>
            </p:txBody>
          </p:sp>
          <p:sp>
            <p:nvSpPr>
              <p:cNvPr id="46" name="Metin kutusu 45"/>
              <p:cNvSpPr txBox="1"/>
              <p:nvPr/>
            </p:nvSpPr>
            <p:spPr>
              <a:xfrm>
                <a:off x="7799957" y="3754257"/>
                <a:ext cx="414623" cy="307777"/>
              </a:xfrm>
              <a:prstGeom prst="rect">
                <a:avLst/>
              </a:prstGeom>
              <a:noFill/>
            </p:spPr>
            <p:txBody>
              <a:bodyPr wrap="square" rtlCol="0">
                <a:spAutoFit/>
              </a:bodyPr>
              <a:lstStyle/>
              <a:p>
                <a:r>
                  <a:rPr lang="tr-TR" sz="1400" dirty="0" smtClean="0"/>
                  <a:t>d</a:t>
                </a:r>
                <a:r>
                  <a:rPr lang="tr-TR" sz="1400" baseline="-25000" dirty="0" smtClean="0"/>
                  <a:t>2</a:t>
                </a:r>
                <a:endParaRPr lang="tr-TR" sz="1400" baseline="-25000" dirty="0"/>
              </a:p>
            </p:txBody>
          </p:sp>
          <p:sp>
            <p:nvSpPr>
              <p:cNvPr id="47" name="Metin kutusu 46"/>
              <p:cNvSpPr txBox="1"/>
              <p:nvPr/>
            </p:nvSpPr>
            <p:spPr>
              <a:xfrm>
                <a:off x="8875347" y="3862441"/>
                <a:ext cx="414623" cy="307777"/>
              </a:xfrm>
              <a:prstGeom prst="rect">
                <a:avLst/>
              </a:prstGeom>
              <a:noFill/>
            </p:spPr>
            <p:txBody>
              <a:bodyPr wrap="square" rtlCol="0">
                <a:spAutoFit/>
              </a:bodyPr>
              <a:lstStyle/>
              <a:p>
                <a:r>
                  <a:rPr lang="tr-TR" sz="1400" dirty="0" smtClean="0"/>
                  <a:t>d</a:t>
                </a:r>
                <a:r>
                  <a:rPr lang="tr-TR" sz="1400" baseline="-25000" dirty="0" smtClean="0"/>
                  <a:t>3</a:t>
                </a:r>
                <a:endParaRPr lang="tr-TR" sz="1400" baseline="-25000" dirty="0"/>
              </a:p>
            </p:txBody>
          </p:sp>
        </p:grpSp>
      </p:grpSp>
      <p:grpSp>
        <p:nvGrpSpPr>
          <p:cNvPr id="3" name="Grup 2"/>
          <p:cNvGrpSpPr/>
          <p:nvPr/>
        </p:nvGrpSpPr>
        <p:grpSpPr>
          <a:xfrm>
            <a:off x="9759237" y="3179343"/>
            <a:ext cx="1618430" cy="1622270"/>
            <a:chOff x="9155068" y="3371568"/>
            <a:chExt cx="1618430" cy="1622270"/>
          </a:xfrm>
        </p:grpSpPr>
        <p:grpSp>
          <p:nvGrpSpPr>
            <p:cNvPr id="41" name="Grup 40"/>
            <p:cNvGrpSpPr/>
            <p:nvPr/>
          </p:nvGrpSpPr>
          <p:grpSpPr>
            <a:xfrm>
              <a:off x="9155068" y="3371568"/>
              <a:ext cx="1440000" cy="1440000"/>
              <a:chOff x="7092778" y="3534033"/>
              <a:chExt cx="1440000" cy="1440000"/>
            </a:xfrm>
          </p:grpSpPr>
          <p:sp>
            <p:nvSpPr>
              <p:cNvPr id="65" name="Oval 64"/>
              <p:cNvSpPr/>
              <p:nvPr/>
            </p:nvSpPr>
            <p:spPr>
              <a:xfrm>
                <a:off x="7092778" y="3534033"/>
                <a:ext cx="1440000" cy="1440000"/>
              </a:xfrm>
              <a:prstGeom prst="ellipse">
                <a:avLst/>
              </a:prstGeom>
              <a:noFill/>
              <a:ln w="1270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6" name="Düz Bağlayıcı 65"/>
              <p:cNvCxnSpPr>
                <a:stCxn id="65" idx="0"/>
                <a:endCxn id="65" idx="4"/>
              </p:cNvCxnSpPr>
              <p:nvPr/>
            </p:nvCxnSpPr>
            <p:spPr>
              <a:xfrm>
                <a:off x="7812778" y="3534033"/>
                <a:ext cx="0" cy="144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7" name="Düz Bağlayıcı 66"/>
              <p:cNvCxnSpPr>
                <a:stCxn id="65" idx="2"/>
                <a:endCxn id="65" idx="6"/>
              </p:cNvCxnSpPr>
              <p:nvPr/>
            </p:nvCxnSpPr>
            <p:spPr>
              <a:xfrm>
                <a:off x="7092778" y="4254033"/>
                <a:ext cx="144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68" name="Resim 67"/>
              <p:cNvPicPr>
                <a:picLocks noChangeAspect="1"/>
              </p:cNvPicPr>
              <p:nvPr/>
            </p:nvPicPr>
            <p:blipFill>
              <a:blip r:embed="rId2">
                <a:clrChange>
                  <a:clrFrom>
                    <a:srgbClr val="FFFFFF"/>
                  </a:clrFrom>
                  <a:clrTo>
                    <a:srgbClr val="FFFFFF">
                      <a:alpha val="0"/>
                    </a:srgbClr>
                  </a:clrTo>
                </a:clrChange>
              </a:blip>
              <a:stretch>
                <a:fillRect/>
              </a:stretch>
            </p:blipFill>
            <p:spPr>
              <a:xfrm>
                <a:off x="7722778" y="4175934"/>
                <a:ext cx="180000" cy="156198"/>
              </a:xfrm>
              <a:prstGeom prst="rect">
                <a:avLst/>
              </a:prstGeom>
            </p:spPr>
          </p:pic>
        </p:grpSp>
        <p:sp>
          <p:nvSpPr>
            <p:cNvPr id="53" name="Metin kutusu 52"/>
            <p:cNvSpPr txBox="1"/>
            <p:nvPr/>
          </p:nvSpPr>
          <p:spPr>
            <a:xfrm>
              <a:off x="9280098" y="3639730"/>
              <a:ext cx="235138" cy="307777"/>
            </a:xfrm>
            <a:prstGeom prst="rect">
              <a:avLst/>
            </a:prstGeom>
            <a:noFill/>
          </p:spPr>
          <p:txBody>
            <a:bodyPr wrap="square" rtlCol="0">
              <a:spAutoFit/>
            </a:bodyPr>
            <a:lstStyle/>
            <a:p>
              <a:r>
                <a:rPr lang="tr-TR" sz="1400" dirty="0" smtClean="0"/>
                <a:t>2</a:t>
              </a:r>
              <a:endParaRPr lang="tr-TR" sz="1400" dirty="0"/>
            </a:p>
          </p:txBody>
        </p:sp>
        <p:cxnSp>
          <p:nvCxnSpPr>
            <p:cNvPr id="55" name="Düz Ok Bağlayıcısı 54"/>
            <p:cNvCxnSpPr>
              <a:stCxn id="65" idx="3"/>
              <a:endCxn id="65" idx="7"/>
            </p:cNvCxnSpPr>
            <p:nvPr/>
          </p:nvCxnSpPr>
          <p:spPr>
            <a:xfrm flipV="1">
              <a:off x="9365951" y="3582451"/>
              <a:ext cx="1018234" cy="1018234"/>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sp>
          <p:nvSpPr>
            <p:cNvPr id="57" name="Metin kutusu 56"/>
            <p:cNvSpPr txBox="1"/>
            <p:nvPr/>
          </p:nvSpPr>
          <p:spPr>
            <a:xfrm>
              <a:off x="9307498" y="4686061"/>
              <a:ext cx="414623" cy="307777"/>
            </a:xfrm>
            <a:prstGeom prst="rect">
              <a:avLst/>
            </a:prstGeom>
            <a:noFill/>
          </p:spPr>
          <p:txBody>
            <a:bodyPr wrap="square" rtlCol="0">
              <a:spAutoFit/>
            </a:bodyPr>
            <a:lstStyle/>
            <a:p>
              <a:r>
                <a:rPr lang="tr-TR" sz="1400" dirty="0" smtClean="0"/>
                <a:t>T</a:t>
              </a:r>
              <a:r>
                <a:rPr lang="tr-TR" sz="1400" baseline="-25000" dirty="0" smtClean="0"/>
                <a:t>2</a:t>
              </a:r>
              <a:endParaRPr lang="tr-TR" sz="1400" baseline="-25000" dirty="0"/>
            </a:p>
          </p:txBody>
        </p:sp>
        <p:sp>
          <p:nvSpPr>
            <p:cNvPr id="59" name="Metin kutusu 58"/>
            <p:cNvSpPr txBox="1"/>
            <p:nvPr/>
          </p:nvSpPr>
          <p:spPr>
            <a:xfrm>
              <a:off x="9862247" y="3591792"/>
              <a:ext cx="414623" cy="307777"/>
            </a:xfrm>
            <a:prstGeom prst="rect">
              <a:avLst/>
            </a:prstGeom>
            <a:noFill/>
          </p:spPr>
          <p:txBody>
            <a:bodyPr wrap="square" rtlCol="0">
              <a:spAutoFit/>
            </a:bodyPr>
            <a:lstStyle/>
            <a:p>
              <a:r>
                <a:rPr lang="tr-TR" sz="1400" dirty="0" smtClean="0"/>
                <a:t>d</a:t>
              </a:r>
              <a:r>
                <a:rPr lang="tr-TR" sz="1400" baseline="-25000" dirty="0" smtClean="0"/>
                <a:t>2</a:t>
              </a:r>
              <a:endParaRPr lang="tr-TR" sz="1400" baseline="-25000" dirty="0"/>
            </a:p>
          </p:txBody>
        </p:sp>
        <p:grpSp>
          <p:nvGrpSpPr>
            <p:cNvPr id="2" name="Grup 1"/>
            <p:cNvGrpSpPr/>
            <p:nvPr/>
          </p:nvGrpSpPr>
          <p:grpSpPr>
            <a:xfrm>
              <a:off x="9987888" y="3779542"/>
              <a:ext cx="600286" cy="630542"/>
              <a:chOff x="10595068" y="3641568"/>
              <a:chExt cx="900000" cy="900000"/>
            </a:xfrm>
          </p:grpSpPr>
          <p:grpSp>
            <p:nvGrpSpPr>
              <p:cNvPr id="49" name="Grup 48"/>
              <p:cNvGrpSpPr/>
              <p:nvPr/>
            </p:nvGrpSpPr>
            <p:grpSpPr>
              <a:xfrm>
                <a:off x="10595068" y="3641568"/>
                <a:ext cx="900000" cy="900000"/>
                <a:chOff x="7092778" y="3534033"/>
                <a:chExt cx="1440000" cy="1440000"/>
              </a:xfrm>
            </p:grpSpPr>
            <p:sp>
              <p:nvSpPr>
                <p:cNvPr id="61" name="Oval 60"/>
                <p:cNvSpPr/>
                <p:nvPr/>
              </p:nvSpPr>
              <p:spPr>
                <a:xfrm>
                  <a:off x="7092778" y="3534033"/>
                  <a:ext cx="1440000" cy="1440000"/>
                </a:xfrm>
                <a:prstGeom prst="ellipse">
                  <a:avLst/>
                </a:prstGeom>
                <a:noFill/>
                <a:ln w="1270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2" name="Düz Bağlayıcı 61"/>
                <p:cNvCxnSpPr>
                  <a:stCxn id="61" idx="0"/>
                  <a:endCxn id="61" idx="4"/>
                </p:cNvCxnSpPr>
                <p:nvPr/>
              </p:nvCxnSpPr>
              <p:spPr>
                <a:xfrm>
                  <a:off x="7812778" y="3534033"/>
                  <a:ext cx="0" cy="144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3" name="Düz Bağlayıcı 62"/>
                <p:cNvCxnSpPr>
                  <a:stCxn id="61" idx="2"/>
                  <a:endCxn id="61" idx="6"/>
                </p:cNvCxnSpPr>
                <p:nvPr/>
              </p:nvCxnSpPr>
              <p:spPr>
                <a:xfrm>
                  <a:off x="7092778" y="4254033"/>
                  <a:ext cx="144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64" name="Resim 63"/>
                <p:cNvPicPr>
                  <a:picLocks noChangeAspect="1"/>
                </p:cNvPicPr>
                <p:nvPr/>
              </p:nvPicPr>
              <p:blipFill>
                <a:blip r:embed="rId2">
                  <a:clrChange>
                    <a:clrFrom>
                      <a:srgbClr val="FFFFFF"/>
                    </a:clrFrom>
                    <a:clrTo>
                      <a:srgbClr val="FFFFFF">
                        <a:alpha val="0"/>
                      </a:srgbClr>
                    </a:clrTo>
                  </a:clrChange>
                </a:blip>
                <a:stretch>
                  <a:fillRect/>
                </a:stretch>
              </p:blipFill>
              <p:spPr>
                <a:xfrm>
                  <a:off x="7670431" y="4140982"/>
                  <a:ext cx="285422" cy="247680"/>
                </a:xfrm>
                <a:prstGeom prst="rect">
                  <a:avLst/>
                </a:prstGeom>
              </p:spPr>
            </p:pic>
          </p:grpSp>
          <p:sp>
            <p:nvSpPr>
              <p:cNvPr id="52" name="Metin kutusu 51"/>
              <p:cNvSpPr txBox="1"/>
              <p:nvPr/>
            </p:nvSpPr>
            <p:spPr>
              <a:xfrm>
                <a:off x="10595068" y="3797477"/>
                <a:ext cx="235138" cy="307777"/>
              </a:xfrm>
              <a:prstGeom prst="rect">
                <a:avLst/>
              </a:prstGeom>
              <a:noFill/>
            </p:spPr>
            <p:txBody>
              <a:bodyPr wrap="square" rtlCol="0">
                <a:spAutoFit/>
              </a:bodyPr>
              <a:lstStyle/>
              <a:p>
                <a:r>
                  <a:rPr lang="tr-TR" sz="1400" dirty="0" smtClean="0"/>
                  <a:t>P</a:t>
                </a:r>
                <a:endParaRPr lang="tr-TR" sz="1400" dirty="0"/>
              </a:p>
            </p:txBody>
          </p:sp>
          <p:sp>
            <p:nvSpPr>
              <p:cNvPr id="54" name="Metin kutusu 53"/>
              <p:cNvSpPr txBox="1"/>
              <p:nvPr/>
            </p:nvSpPr>
            <p:spPr>
              <a:xfrm>
                <a:off x="11004724" y="4070959"/>
                <a:ext cx="235138" cy="307777"/>
              </a:xfrm>
              <a:prstGeom prst="rect">
                <a:avLst/>
              </a:prstGeom>
              <a:noFill/>
            </p:spPr>
            <p:txBody>
              <a:bodyPr wrap="square" rtlCol="0">
                <a:spAutoFit/>
              </a:bodyPr>
              <a:lstStyle/>
              <a:p>
                <a:r>
                  <a:rPr lang="tr-TR" sz="1400" dirty="0" smtClean="0"/>
                  <a:t>3</a:t>
                </a:r>
                <a:endParaRPr lang="tr-TR" sz="1400" dirty="0"/>
              </a:p>
            </p:txBody>
          </p:sp>
          <p:cxnSp>
            <p:nvCxnSpPr>
              <p:cNvPr id="56" name="Düz Ok Bağlayıcısı 55"/>
              <p:cNvCxnSpPr>
                <a:stCxn id="61" idx="3"/>
                <a:endCxn id="61" idx="7"/>
              </p:cNvCxnSpPr>
              <p:nvPr/>
            </p:nvCxnSpPr>
            <p:spPr>
              <a:xfrm flipV="1">
                <a:off x="10726870" y="3773370"/>
                <a:ext cx="636396" cy="636396"/>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grpSp>
        <p:sp>
          <p:nvSpPr>
            <p:cNvPr id="69" name="Metin kutusu 68"/>
            <p:cNvSpPr txBox="1"/>
            <p:nvPr/>
          </p:nvSpPr>
          <p:spPr>
            <a:xfrm>
              <a:off x="10358875" y="4054783"/>
              <a:ext cx="414623" cy="307777"/>
            </a:xfrm>
            <a:prstGeom prst="rect">
              <a:avLst/>
            </a:prstGeom>
            <a:noFill/>
          </p:spPr>
          <p:txBody>
            <a:bodyPr wrap="square" rtlCol="0">
              <a:spAutoFit/>
            </a:bodyPr>
            <a:lstStyle/>
            <a:p>
              <a:r>
                <a:rPr lang="tr-TR" sz="1400" dirty="0" smtClean="0"/>
                <a:t>T</a:t>
              </a:r>
              <a:r>
                <a:rPr lang="tr-TR" sz="1400" baseline="-25000" dirty="0" smtClean="0"/>
                <a:t>3</a:t>
              </a:r>
              <a:endParaRPr lang="tr-TR" sz="1400" baseline="-25000" dirty="0"/>
            </a:p>
          </p:txBody>
        </p:sp>
        <p:sp>
          <p:nvSpPr>
            <p:cNvPr id="70" name="Metin kutusu 69"/>
            <p:cNvSpPr txBox="1"/>
            <p:nvPr/>
          </p:nvSpPr>
          <p:spPr>
            <a:xfrm>
              <a:off x="10089088" y="3764454"/>
              <a:ext cx="414623" cy="307777"/>
            </a:xfrm>
            <a:prstGeom prst="rect">
              <a:avLst/>
            </a:prstGeom>
            <a:noFill/>
          </p:spPr>
          <p:txBody>
            <a:bodyPr wrap="square" rtlCol="0">
              <a:spAutoFit/>
            </a:bodyPr>
            <a:lstStyle/>
            <a:p>
              <a:r>
                <a:rPr lang="tr-TR" sz="1400" dirty="0" smtClean="0"/>
                <a:t>d</a:t>
              </a:r>
              <a:r>
                <a:rPr lang="tr-TR" sz="1400" baseline="-25000" dirty="0" smtClean="0"/>
                <a:t>3</a:t>
              </a:r>
              <a:endParaRPr lang="tr-TR" sz="1400" baseline="-25000" dirty="0"/>
            </a:p>
          </p:txBody>
        </p:sp>
      </p:grpSp>
    </p:spTree>
    <p:extLst>
      <p:ext uri="{BB962C8B-B14F-4D97-AF65-F5344CB8AC3E}">
        <p14:creationId xmlns:p14="http://schemas.microsoft.com/office/powerpoint/2010/main" val="26076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74048" y="103240"/>
            <a:ext cx="9587242" cy="479880"/>
          </a:xfrm>
        </p:spPr>
        <p:txBody>
          <a:bodyPr>
            <a:normAutofit/>
          </a:bodyPr>
          <a:lstStyle/>
          <a:p>
            <a:r>
              <a:rPr lang="tr-TR" sz="2800" dirty="0"/>
              <a:t>Basit Dişli </a:t>
            </a:r>
            <a:r>
              <a:rPr lang="tr-TR" sz="2800" dirty="0" smtClean="0"/>
              <a:t>Zincirlerde Hız Oranı</a:t>
            </a:r>
            <a:endParaRPr lang="tr-TR" sz="2800" dirty="0"/>
          </a:p>
        </p:txBody>
      </p:sp>
      <mc:AlternateContent xmlns:mc="http://schemas.openxmlformats.org/markup-compatibility/2006" xmlns:a14="http://schemas.microsoft.com/office/drawing/2010/main">
        <mc:Choice Requires="a14">
          <p:sp>
            <p:nvSpPr>
              <p:cNvPr id="5" name="İçerik Yer Tutucusu 4"/>
              <p:cNvSpPr>
                <a:spLocks noGrp="1"/>
              </p:cNvSpPr>
              <p:nvPr>
                <p:ph sz="half" idx="1"/>
              </p:nvPr>
            </p:nvSpPr>
            <p:spPr>
              <a:xfrm>
                <a:off x="972065" y="641428"/>
                <a:ext cx="11063416" cy="5932367"/>
              </a:xfrm>
            </p:spPr>
            <p:txBody>
              <a:bodyPr>
                <a:noAutofit/>
              </a:bodyPr>
              <a:lstStyle/>
              <a:p>
                <a:pPr marL="0" indent="0">
                  <a:buNone/>
                </a:pPr>
                <a14:m>
                  <m:oMathPara xmlns:m="http://schemas.openxmlformats.org/officeDocument/2006/math">
                    <m:oMathParaPr>
                      <m:jc m:val="centerGroup"/>
                    </m:oMathParaPr>
                    <m:oMath xmlns:m="http://schemas.openxmlformats.org/officeDocument/2006/math">
                      <m:sSub>
                        <m:sSubPr>
                          <m:ctrlPr>
                            <a:rPr lang="tr-TR" sz="1800" i="1" smtClean="0">
                              <a:latin typeface="Cambria Math" panose="02040503050406030204" pitchFamily="18" charset="0"/>
                            </a:rPr>
                          </m:ctrlPr>
                        </m:sSubPr>
                        <m:e>
                          <m:r>
                            <a:rPr lang="tr-TR" sz="1800" i="1">
                              <a:latin typeface="Cambria Math" panose="02040503050406030204" pitchFamily="18" charset="0"/>
                            </a:rPr>
                            <m:t>𝑁</m:t>
                          </m:r>
                        </m:e>
                        <m:sub>
                          <m:r>
                            <a:rPr lang="tr-TR" sz="1800" i="1">
                              <a:latin typeface="Cambria Math" panose="02040503050406030204" pitchFamily="18" charset="0"/>
                            </a:rPr>
                            <m:t>23</m:t>
                          </m:r>
                        </m:sub>
                      </m:sSub>
                      <m:r>
                        <a:rPr lang="tr-TR" sz="1800" i="1">
                          <a:latin typeface="Cambria Math" panose="02040503050406030204" pitchFamily="18" charset="0"/>
                        </a:rPr>
                        <m:t>=</m:t>
                      </m:r>
                      <m:f>
                        <m:fPr>
                          <m:ctrlPr>
                            <a:rPr lang="tr-TR" sz="1800" i="1">
                              <a:latin typeface="Cambria Math" panose="02040503050406030204" pitchFamily="18" charset="0"/>
                            </a:rPr>
                          </m:ctrlPr>
                        </m:fPr>
                        <m:num>
                          <m:sSub>
                            <m:sSubPr>
                              <m:ctrlPr>
                                <a:rPr lang="tr-TR" sz="1800" i="1">
                                  <a:latin typeface="Cambria Math" panose="02040503050406030204" pitchFamily="18" charset="0"/>
                                </a:rPr>
                              </m:ctrlPr>
                            </m:sSubPr>
                            <m:e>
                              <m:r>
                                <a:rPr lang="tr-TR" sz="1800" i="1">
                                  <a:latin typeface="Cambria Math" panose="02040503050406030204" pitchFamily="18" charset="0"/>
                                  <a:ea typeface="Cambria Math" panose="02040503050406030204" pitchFamily="18" charset="0"/>
                                </a:rPr>
                                <m:t>𝜔</m:t>
                              </m:r>
                            </m:e>
                            <m:sub>
                              <m:r>
                                <a:rPr lang="tr-TR" sz="1800" i="1">
                                  <a:latin typeface="Cambria Math" panose="02040503050406030204" pitchFamily="18" charset="0"/>
                                </a:rPr>
                                <m:t>13</m:t>
                              </m:r>
                            </m:sub>
                          </m:sSub>
                        </m:num>
                        <m:den>
                          <m:sSub>
                            <m:sSubPr>
                              <m:ctrlPr>
                                <a:rPr lang="tr-TR" sz="1800" i="1">
                                  <a:latin typeface="Cambria Math" panose="02040503050406030204" pitchFamily="18" charset="0"/>
                                </a:rPr>
                              </m:ctrlPr>
                            </m:sSubPr>
                            <m:e>
                              <m:r>
                                <a:rPr lang="tr-TR" sz="1800" i="1">
                                  <a:latin typeface="Cambria Math" panose="02040503050406030204" pitchFamily="18" charset="0"/>
                                  <a:ea typeface="Cambria Math" panose="02040503050406030204" pitchFamily="18" charset="0"/>
                                </a:rPr>
                                <m:t>𝜔</m:t>
                              </m:r>
                            </m:e>
                            <m:sub>
                              <m:r>
                                <a:rPr lang="tr-TR" sz="1800" i="1">
                                  <a:latin typeface="Cambria Math" panose="02040503050406030204" pitchFamily="18" charset="0"/>
                                </a:rPr>
                                <m:t>12</m:t>
                              </m:r>
                            </m:sub>
                          </m:sSub>
                        </m:den>
                      </m:f>
                      <m:r>
                        <a:rPr lang="tr-TR" sz="1800" i="1">
                          <a:latin typeface="Cambria Math" panose="02040503050406030204" pitchFamily="18" charset="0"/>
                        </a:rPr>
                        <m:t>=</m:t>
                      </m:r>
                      <m:f>
                        <m:fPr>
                          <m:ctrlPr>
                            <a:rPr lang="tr-TR" sz="1800" i="1">
                              <a:latin typeface="Cambria Math" panose="02040503050406030204" pitchFamily="18" charset="0"/>
                            </a:rPr>
                          </m:ctrlPr>
                        </m:fPr>
                        <m:num>
                          <m:sSub>
                            <m:sSubPr>
                              <m:ctrlPr>
                                <a:rPr lang="tr-TR" sz="1800" i="1">
                                  <a:latin typeface="Cambria Math" panose="02040503050406030204" pitchFamily="18" charset="0"/>
                                </a:rPr>
                              </m:ctrlPr>
                            </m:sSubPr>
                            <m:e>
                              <m:r>
                                <a:rPr lang="tr-TR" sz="1800" i="1">
                                  <a:latin typeface="Cambria Math" panose="02040503050406030204" pitchFamily="18" charset="0"/>
                                </a:rPr>
                                <m:t>𝑛</m:t>
                              </m:r>
                            </m:e>
                            <m:sub>
                              <m:r>
                                <a:rPr lang="tr-TR" sz="1800" i="1">
                                  <a:latin typeface="Cambria Math" panose="02040503050406030204" pitchFamily="18" charset="0"/>
                                </a:rPr>
                                <m:t>13</m:t>
                              </m:r>
                            </m:sub>
                          </m:sSub>
                        </m:num>
                        <m:den>
                          <m:sSub>
                            <m:sSubPr>
                              <m:ctrlPr>
                                <a:rPr lang="tr-TR" sz="1800" i="1">
                                  <a:latin typeface="Cambria Math" panose="02040503050406030204" pitchFamily="18" charset="0"/>
                                </a:rPr>
                              </m:ctrlPr>
                            </m:sSubPr>
                            <m:e>
                              <m:r>
                                <a:rPr lang="tr-TR" sz="1800" i="1">
                                  <a:latin typeface="Cambria Math" panose="02040503050406030204" pitchFamily="18" charset="0"/>
                                </a:rPr>
                                <m:t>𝑛</m:t>
                              </m:r>
                            </m:e>
                            <m:sub>
                              <m:r>
                                <a:rPr lang="tr-TR" sz="1800" i="1">
                                  <a:latin typeface="Cambria Math" panose="02040503050406030204" pitchFamily="18" charset="0"/>
                                </a:rPr>
                                <m:t>12</m:t>
                              </m:r>
                            </m:sub>
                          </m:sSub>
                        </m:den>
                      </m:f>
                      <m:r>
                        <a:rPr lang="tr-TR" sz="1800" i="1">
                          <a:latin typeface="Cambria Math" panose="02040503050406030204" pitchFamily="18" charset="0"/>
                        </a:rPr>
                        <m:t>=</m:t>
                      </m:r>
                      <m:r>
                        <a:rPr lang="tr-TR" sz="1800" i="1" smtClean="0">
                          <a:latin typeface="Cambria Math" panose="02040503050406030204" pitchFamily="18" charset="0"/>
                          <a:ea typeface="Cambria Math" panose="02040503050406030204" pitchFamily="18" charset="0"/>
                        </a:rPr>
                        <m:t>±</m:t>
                      </m:r>
                      <m:f>
                        <m:fPr>
                          <m:ctrlPr>
                            <a:rPr lang="tr-TR" sz="1800" i="1">
                              <a:latin typeface="Cambria Math" panose="02040503050406030204" pitchFamily="18" charset="0"/>
                            </a:rPr>
                          </m:ctrlPr>
                        </m:fPr>
                        <m:num>
                          <m:sSub>
                            <m:sSubPr>
                              <m:ctrlPr>
                                <a:rPr lang="tr-TR" sz="1800" i="1">
                                  <a:latin typeface="Cambria Math" panose="02040503050406030204" pitchFamily="18" charset="0"/>
                                </a:rPr>
                              </m:ctrlPr>
                            </m:sSubPr>
                            <m:e>
                              <m:r>
                                <a:rPr lang="tr-TR" sz="1800" i="1">
                                  <a:latin typeface="Cambria Math" panose="02040503050406030204" pitchFamily="18" charset="0"/>
                                  <a:ea typeface="Cambria Math" panose="02040503050406030204" pitchFamily="18" charset="0"/>
                                </a:rPr>
                                <m:t>𝑟</m:t>
                              </m:r>
                            </m:e>
                            <m:sub>
                              <m:r>
                                <a:rPr lang="tr-TR" sz="1800" i="1">
                                  <a:latin typeface="Cambria Math" panose="02040503050406030204" pitchFamily="18" charset="0"/>
                                </a:rPr>
                                <m:t>2</m:t>
                              </m:r>
                            </m:sub>
                          </m:sSub>
                        </m:num>
                        <m:den>
                          <m:sSub>
                            <m:sSubPr>
                              <m:ctrlPr>
                                <a:rPr lang="tr-TR" sz="1800" i="1">
                                  <a:latin typeface="Cambria Math" panose="02040503050406030204" pitchFamily="18" charset="0"/>
                                </a:rPr>
                              </m:ctrlPr>
                            </m:sSubPr>
                            <m:e>
                              <m:r>
                                <a:rPr lang="tr-TR" sz="1800" i="1">
                                  <a:latin typeface="Cambria Math" panose="02040503050406030204" pitchFamily="18" charset="0"/>
                                  <a:ea typeface="Cambria Math" panose="02040503050406030204" pitchFamily="18" charset="0"/>
                                </a:rPr>
                                <m:t>𝑟</m:t>
                              </m:r>
                            </m:e>
                            <m:sub>
                              <m:r>
                                <a:rPr lang="tr-TR" sz="1800" i="1">
                                  <a:latin typeface="Cambria Math" panose="02040503050406030204" pitchFamily="18" charset="0"/>
                                </a:rPr>
                                <m:t>3</m:t>
                              </m:r>
                            </m:sub>
                          </m:sSub>
                        </m:den>
                      </m:f>
                      <m:r>
                        <a:rPr lang="tr-TR" sz="1800" i="1">
                          <a:latin typeface="Cambria Math" panose="02040503050406030204" pitchFamily="18" charset="0"/>
                        </a:rPr>
                        <m:t>=</m:t>
                      </m:r>
                      <m:r>
                        <a:rPr lang="tr-TR" sz="1800" i="1" smtClean="0">
                          <a:latin typeface="Cambria Math" panose="02040503050406030204" pitchFamily="18" charset="0"/>
                          <a:ea typeface="Cambria Math" panose="02040503050406030204" pitchFamily="18" charset="0"/>
                        </a:rPr>
                        <m:t>±</m:t>
                      </m:r>
                      <m:f>
                        <m:fPr>
                          <m:ctrlPr>
                            <a:rPr lang="tr-TR" sz="1800" i="1">
                              <a:latin typeface="Cambria Math" panose="02040503050406030204" pitchFamily="18" charset="0"/>
                            </a:rPr>
                          </m:ctrlPr>
                        </m:fPr>
                        <m:num>
                          <m:sSub>
                            <m:sSubPr>
                              <m:ctrlPr>
                                <a:rPr lang="tr-TR" sz="1800" i="1">
                                  <a:latin typeface="Cambria Math" panose="02040503050406030204" pitchFamily="18" charset="0"/>
                                </a:rPr>
                              </m:ctrlPr>
                            </m:sSubPr>
                            <m:e>
                              <m:r>
                                <a:rPr lang="tr-TR" sz="1800" i="1">
                                  <a:latin typeface="Cambria Math" panose="02040503050406030204" pitchFamily="18" charset="0"/>
                                  <a:ea typeface="Cambria Math" panose="02040503050406030204" pitchFamily="18" charset="0"/>
                                </a:rPr>
                                <m:t>𝑑</m:t>
                              </m:r>
                            </m:e>
                            <m:sub>
                              <m:r>
                                <a:rPr lang="tr-TR" sz="1800" i="1">
                                  <a:latin typeface="Cambria Math" panose="02040503050406030204" pitchFamily="18" charset="0"/>
                                </a:rPr>
                                <m:t>2</m:t>
                              </m:r>
                            </m:sub>
                          </m:sSub>
                        </m:num>
                        <m:den>
                          <m:sSub>
                            <m:sSubPr>
                              <m:ctrlPr>
                                <a:rPr lang="tr-TR" sz="1800" i="1">
                                  <a:latin typeface="Cambria Math" panose="02040503050406030204" pitchFamily="18" charset="0"/>
                                </a:rPr>
                              </m:ctrlPr>
                            </m:sSubPr>
                            <m:e>
                              <m:r>
                                <a:rPr lang="tr-TR" sz="1800" i="1">
                                  <a:latin typeface="Cambria Math" panose="02040503050406030204" pitchFamily="18" charset="0"/>
                                  <a:ea typeface="Cambria Math" panose="02040503050406030204" pitchFamily="18" charset="0"/>
                                </a:rPr>
                                <m:t>𝑑</m:t>
                              </m:r>
                            </m:e>
                            <m:sub>
                              <m:r>
                                <a:rPr lang="tr-TR" sz="1800" i="1">
                                  <a:latin typeface="Cambria Math" panose="02040503050406030204" pitchFamily="18" charset="0"/>
                                </a:rPr>
                                <m:t>3</m:t>
                              </m:r>
                            </m:sub>
                          </m:sSub>
                        </m:den>
                      </m:f>
                      <m:r>
                        <a:rPr lang="tr-TR" sz="1800" b="0" i="1" smtClean="0">
                          <a:latin typeface="Cambria Math" panose="02040503050406030204" pitchFamily="18" charset="0"/>
                        </a:rPr>
                        <m:t>=</m:t>
                      </m:r>
                      <m:r>
                        <a:rPr lang="tr-TR" sz="1800" b="0" i="1" smtClean="0">
                          <a:latin typeface="Cambria Math" panose="02040503050406030204" pitchFamily="18" charset="0"/>
                          <a:ea typeface="Cambria Math" panose="02040503050406030204" pitchFamily="18" charset="0"/>
                        </a:rPr>
                        <m:t>±</m:t>
                      </m:r>
                      <m:f>
                        <m:fPr>
                          <m:ctrlPr>
                            <a:rPr lang="tr-TR" sz="1800" i="1">
                              <a:latin typeface="Cambria Math" panose="02040503050406030204" pitchFamily="18" charset="0"/>
                            </a:rPr>
                          </m:ctrlPr>
                        </m:fPr>
                        <m:num>
                          <m:sSub>
                            <m:sSubPr>
                              <m:ctrlPr>
                                <a:rPr lang="tr-TR" sz="1800" i="1">
                                  <a:latin typeface="Cambria Math" panose="02040503050406030204" pitchFamily="18" charset="0"/>
                                </a:rPr>
                              </m:ctrlPr>
                            </m:sSubPr>
                            <m:e>
                              <m:r>
                                <a:rPr lang="tr-TR" sz="1800" b="0" i="1" smtClean="0">
                                  <a:latin typeface="Cambria Math" panose="02040503050406030204" pitchFamily="18" charset="0"/>
                                  <a:ea typeface="Cambria Math" panose="02040503050406030204" pitchFamily="18" charset="0"/>
                                </a:rPr>
                                <m:t>𝑇</m:t>
                              </m:r>
                            </m:e>
                            <m:sub>
                              <m:r>
                                <a:rPr lang="tr-TR" sz="1800" i="1">
                                  <a:latin typeface="Cambria Math" panose="02040503050406030204" pitchFamily="18" charset="0"/>
                                </a:rPr>
                                <m:t>2</m:t>
                              </m:r>
                            </m:sub>
                          </m:sSub>
                        </m:num>
                        <m:den>
                          <m:sSub>
                            <m:sSubPr>
                              <m:ctrlPr>
                                <a:rPr lang="tr-TR" sz="1800" i="1">
                                  <a:latin typeface="Cambria Math" panose="02040503050406030204" pitchFamily="18" charset="0"/>
                                </a:rPr>
                              </m:ctrlPr>
                            </m:sSubPr>
                            <m:e>
                              <m:r>
                                <a:rPr lang="tr-TR" sz="1800" b="0" i="1" smtClean="0">
                                  <a:latin typeface="Cambria Math" panose="02040503050406030204" pitchFamily="18" charset="0"/>
                                  <a:ea typeface="Cambria Math" panose="02040503050406030204" pitchFamily="18" charset="0"/>
                                </a:rPr>
                                <m:t>𝑇</m:t>
                              </m:r>
                            </m:e>
                            <m:sub>
                              <m:r>
                                <a:rPr lang="tr-TR" sz="1800" i="1">
                                  <a:latin typeface="Cambria Math" panose="02040503050406030204" pitchFamily="18" charset="0"/>
                                </a:rPr>
                                <m:t>3</m:t>
                              </m:r>
                            </m:sub>
                          </m:sSub>
                        </m:den>
                      </m:f>
                      <m:r>
                        <a:rPr lang="tr-TR" sz="1800" b="0" i="1" smtClean="0">
                          <a:latin typeface="Cambria Math" panose="02040503050406030204" pitchFamily="18" charset="0"/>
                        </a:rPr>
                        <m:t>=</m:t>
                      </m:r>
                      <m:sSub>
                        <m:sSubPr>
                          <m:ctrlPr>
                            <a:rPr lang="tr-TR" sz="1800" b="0" i="1" smtClean="0">
                              <a:latin typeface="Cambria Math" panose="02040503050406030204" pitchFamily="18" charset="0"/>
                            </a:rPr>
                          </m:ctrlPr>
                        </m:sSubPr>
                        <m:e>
                          <m:r>
                            <a:rPr lang="tr-TR" sz="1800" b="0" i="1" smtClean="0">
                              <a:latin typeface="Cambria Math" panose="02040503050406030204" pitchFamily="18" charset="0"/>
                            </a:rPr>
                            <m:t>𝑅</m:t>
                          </m:r>
                        </m:e>
                        <m:sub>
                          <m:r>
                            <a:rPr lang="tr-TR" sz="1800" b="0" i="1" smtClean="0">
                              <a:latin typeface="Cambria Math" panose="02040503050406030204" pitchFamily="18" charset="0"/>
                            </a:rPr>
                            <m:t>23</m:t>
                          </m:r>
                        </m:sub>
                      </m:sSub>
                      <m:r>
                        <a:rPr lang="tr-TR" sz="1800" b="0" i="1" smtClean="0">
                          <a:latin typeface="Cambria Math" panose="02040503050406030204" pitchFamily="18" charset="0"/>
                        </a:rPr>
                        <m:t>=</m:t>
                      </m:r>
                      <m:r>
                        <m:rPr>
                          <m:nor/>
                        </m:rPr>
                        <a:rPr lang="tr-TR" sz="1800" b="1" dirty="0" smtClean="0">
                          <a:solidFill>
                            <a:srgbClr val="FF0000"/>
                          </a:solidFill>
                        </a:rPr>
                        <m:t>Di</m:t>
                      </m:r>
                      <m:r>
                        <m:rPr>
                          <m:nor/>
                        </m:rPr>
                        <a:rPr lang="tr-TR" sz="1800" b="1" dirty="0" smtClean="0">
                          <a:solidFill>
                            <a:srgbClr val="FF0000"/>
                          </a:solidFill>
                        </a:rPr>
                        <m:t>ş</m:t>
                      </m:r>
                      <m:r>
                        <m:rPr>
                          <m:nor/>
                        </m:rPr>
                        <a:rPr lang="tr-TR" sz="1800" b="1" dirty="0" smtClean="0">
                          <a:solidFill>
                            <a:srgbClr val="FF0000"/>
                          </a:solidFill>
                        </a:rPr>
                        <m:t>li</m:t>
                      </m:r>
                      <m:r>
                        <m:rPr>
                          <m:nor/>
                        </m:rPr>
                        <a:rPr lang="tr-TR" sz="1800" b="1" dirty="0" smtClean="0">
                          <a:solidFill>
                            <a:srgbClr val="FF0000"/>
                          </a:solidFill>
                        </a:rPr>
                        <m:t> </m:t>
                      </m:r>
                      <m:r>
                        <m:rPr>
                          <m:nor/>
                        </m:rPr>
                        <a:rPr lang="tr-TR" sz="1800" b="1" dirty="0" smtClean="0">
                          <a:solidFill>
                            <a:srgbClr val="FF0000"/>
                          </a:solidFill>
                        </a:rPr>
                        <m:t>Oran</m:t>
                      </m:r>
                      <m:r>
                        <m:rPr>
                          <m:nor/>
                        </m:rPr>
                        <a:rPr lang="tr-TR" sz="1800" b="1" dirty="0" smtClean="0">
                          <a:solidFill>
                            <a:srgbClr val="FF0000"/>
                          </a:solidFill>
                        </a:rPr>
                        <m:t>ı</m:t>
                      </m:r>
                    </m:oMath>
                  </m:oMathPara>
                </a14:m>
                <a:endParaRPr lang="tr-TR" sz="1800" b="1" dirty="0" smtClean="0"/>
              </a:p>
              <a:p>
                <a:pPr marL="0" indent="0">
                  <a:buNone/>
                </a:pPr>
                <a:r>
                  <a:rPr lang="tr-TR" sz="1800" dirty="0" smtClean="0"/>
                  <a:t>Bu </a:t>
                </a:r>
                <a:r>
                  <a:rPr lang="tr-TR" sz="1800" dirty="0"/>
                  <a:t>denklemde işaret dişli çift </a:t>
                </a:r>
                <a:r>
                  <a:rPr lang="tr-TR" sz="1800" b="1" dirty="0">
                    <a:solidFill>
                      <a:schemeClr val="accent6">
                        <a:lumMod val="50000"/>
                      </a:schemeClr>
                    </a:solidFill>
                  </a:rPr>
                  <a:t>iç dişli çift </a:t>
                </a:r>
                <a:r>
                  <a:rPr lang="tr-TR" sz="1800" dirty="0"/>
                  <a:t>ise artı (</a:t>
                </a:r>
                <a:r>
                  <a:rPr lang="tr-TR" sz="1800" b="1" dirty="0">
                    <a:solidFill>
                      <a:schemeClr val="accent6">
                        <a:lumMod val="50000"/>
                      </a:schemeClr>
                    </a:solidFill>
                  </a:rPr>
                  <a:t>+</a:t>
                </a:r>
                <a:r>
                  <a:rPr lang="tr-TR" sz="1800" dirty="0"/>
                  <a:t>), </a:t>
                </a:r>
                <a:r>
                  <a:rPr lang="tr-TR" sz="1800" b="1" dirty="0">
                    <a:solidFill>
                      <a:schemeClr val="accent4">
                        <a:lumMod val="50000"/>
                      </a:schemeClr>
                    </a:solidFill>
                  </a:rPr>
                  <a:t>dış dişli çift </a:t>
                </a:r>
                <a:r>
                  <a:rPr lang="tr-TR" sz="1800" dirty="0"/>
                  <a:t>ise eksi (</a:t>
                </a:r>
                <a:r>
                  <a:rPr lang="tr-TR" sz="1800" b="1" dirty="0">
                    <a:solidFill>
                      <a:schemeClr val="accent4">
                        <a:lumMod val="50000"/>
                      </a:schemeClr>
                    </a:solidFill>
                  </a:rPr>
                  <a:t>-</a:t>
                </a:r>
                <a:r>
                  <a:rPr lang="tr-TR" sz="1800" dirty="0"/>
                  <a:t>) </a:t>
                </a:r>
                <a:r>
                  <a:rPr lang="tr-TR" sz="1800" dirty="0" err="1"/>
                  <a:t>dir</a:t>
                </a:r>
                <a:r>
                  <a:rPr lang="tr-TR" sz="1800" dirty="0" smtClean="0"/>
                  <a:t>. Görüldüğü </a:t>
                </a:r>
                <a:r>
                  <a:rPr lang="tr-TR" sz="1800" dirty="0"/>
                  <a:t>gibi, </a:t>
                </a:r>
                <a:r>
                  <a:rPr lang="tr-TR" sz="1800" b="1" dirty="0">
                    <a:solidFill>
                      <a:srgbClr val="FF0000"/>
                    </a:solidFill>
                  </a:rPr>
                  <a:t>basit dişli zincirler için hız oranı ( </a:t>
                </a:r>
                <a:r>
                  <a:rPr lang="tr-TR" sz="1800" b="1" dirty="0" err="1">
                    <a:solidFill>
                      <a:srgbClr val="FF0000"/>
                    </a:solidFill>
                  </a:rPr>
                  <a:t>N</a:t>
                </a:r>
                <a:r>
                  <a:rPr lang="tr-TR" sz="1800" b="1" baseline="-25000" dirty="0" err="1">
                    <a:solidFill>
                      <a:srgbClr val="FF0000"/>
                    </a:solidFill>
                  </a:rPr>
                  <a:t>ij</a:t>
                </a:r>
                <a:r>
                  <a:rPr lang="tr-TR" sz="1800" b="1" dirty="0">
                    <a:solidFill>
                      <a:srgbClr val="FF0000"/>
                    </a:solidFill>
                  </a:rPr>
                  <a:t> ) ile dişli oranı ( </a:t>
                </a:r>
                <a:r>
                  <a:rPr lang="tr-TR" sz="1800" b="1" dirty="0" err="1">
                    <a:solidFill>
                      <a:srgbClr val="FF0000"/>
                    </a:solidFill>
                  </a:rPr>
                  <a:t>R</a:t>
                </a:r>
                <a:r>
                  <a:rPr lang="tr-TR" sz="1800" b="1" baseline="-25000" dirty="0" err="1">
                    <a:solidFill>
                      <a:srgbClr val="FF0000"/>
                    </a:solidFill>
                  </a:rPr>
                  <a:t>ij</a:t>
                </a:r>
                <a:r>
                  <a:rPr lang="tr-TR" sz="1800" b="1" dirty="0">
                    <a:solidFill>
                      <a:srgbClr val="FF0000"/>
                    </a:solidFill>
                  </a:rPr>
                  <a:t> ) birbirlerine eşittir</a:t>
                </a:r>
                <a:r>
                  <a:rPr lang="tr-TR" sz="1800" dirty="0">
                    <a:solidFill>
                      <a:srgbClr val="FF0000"/>
                    </a:solidFill>
                  </a:rPr>
                  <a:t>.</a:t>
                </a:r>
              </a:p>
              <a:p>
                <a:pPr marL="0" indent="0">
                  <a:buNone/>
                </a:pPr>
                <a:r>
                  <a:rPr lang="tr-TR" sz="1800" dirty="0" smtClean="0"/>
                  <a:t>Aşağıdaki </a:t>
                </a:r>
                <a:r>
                  <a:rPr lang="tr-TR" sz="1800" dirty="0"/>
                  <a:t>şekilde görülen basit dişli zinciri ele alalım. 2 uzvu 3 uzvu ile ve 3 uzvu aynı kinematik elemanı kullanarak 4 uzvu ile dişli çift oluşturmuştur. Dişli oranını her bir dişli çift için yazdığımızda</a:t>
                </a:r>
                <a:r>
                  <a:rPr lang="tr-TR" sz="1800" dirty="0" smtClean="0"/>
                  <a:t>:</a:t>
                </a:r>
              </a:p>
              <a:p>
                <a:pPr marL="0" indent="0">
                  <a:buNone/>
                </a:pPr>
                <a:endParaRPr lang="tr-TR" sz="1800" dirty="0" smtClean="0"/>
              </a:p>
              <a:p>
                <a:pPr marL="0" indent="0">
                  <a:buNone/>
                </a:pPr>
                <a:endParaRPr lang="tr-TR" sz="1800" dirty="0" smtClean="0"/>
              </a:p>
              <a:p>
                <a:pPr marL="0" indent="0">
                  <a:buNone/>
                </a:pPr>
                <a14:m>
                  <m:oMathPara xmlns:m="http://schemas.openxmlformats.org/officeDocument/2006/math">
                    <m:oMathParaPr>
                      <m:jc m:val="centerGroup"/>
                    </m:oMathParaPr>
                    <m:oMath xmlns:m="http://schemas.openxmlformats.org/officeDocument/2006/math">
                      <m:sSub>
                        <m:sSubPr>
                          <m:ctrlPr>
                            <a:rPr lang="tr-TR" sz="1800" i="1">
                              <a:latin typeface="Cambria Math" panose="02040503050406030204" pitchFamily="18" charset="0"/>
                            </a:rPr>
                          </m:ctrlPr>
                        </m:sSubPr>
                        <m:e>
                          <m:r>
                            <a:rPr lang="tr-TR" sz="1800" i="1">
                              <a:latin typeface="Cambria Math" panose="02040503050406030204" pitchFamily="18" charset="0"/>
                            </a:rPr>
                            <m:t>𝑅</m:t>
                          </m:r>
                        </m:e>
                        <m:sub>
                          <m:r>
                            <a:rPr lang="tr-TR" sz="1800" i="1">
                              <a:latin typeface="Cambria Math" panose="02040503050406030204" pitchFamily="18" charset="0"/>
                            </a:rPr>
                            <m:t>23</m:t>
                          </m:r>
                        </m:sub>
                      </m:sSub>
                      <m:r>
                        <a:rPr lang="tr-TR" sz="1800" i="1">
                          <a:latin typeface="Cambria Math" panose="02040503050406030204" pitchFamily="18" charset="0"/>
                        </a:rPr>
                        <m:t>=</m:t>
                      </m:r>
                      <m:f>
                        <m:fPr>
                          <m:ctrlPr>
                            <a:rPr lang="tr-TR" sz="1800" i="1">
                              <a:latin typeface="Cambria Math" panose="02040503050406030204" pitchFamily="18" charset="0"/>
                            </a:rPr>
                          </m:ctrlPr>
                        </m:fPr>
                        <m:num>
                          <m:sSub>
                            <m:sSubPr>
                              <m:ctrlPr>
                                <a:rPr lang="tr-TR" sz="1800" i="1">
                                  <a:latin typeface="Cambria Math" panose="02040503050406030204" pitchFamily="18" charset="0"/>
                                </a:rPr>
                              </m:ctrlPr>
                            </m:sSubPr>
                            <m:e>
                              <m:r>
                                <a:rPr lang="tr-TR" sz="1800" i="1">
                                  <a:latin typeface="Cambria Math" panose="02040503050406030204" pitchFamily="18" charset="0"/>
                                </a:rPr>
                                <m:t>𝑛</m:t>
                              </m:r>
                            </m:e>
                            <m:sub>
                              <m:r>
                                <a:rPr lang="tr-TR" sz="1800" i="1">
                                  <a:latin typeface="Cambria Math" panose="02040503050406030204" pitchFamily="18" charset="0"/>
                                </a:rPr>
                                <m:t>13</m:t>
                              </m:r>
                            </m:sub>
                          </m:sSub>
                        </m:num>
                        <m:den>
                          <m:sSub>
                            <m:sSubPr>
                              <m:ctrlPr>
                                <a:rPr lang="tr-TR" sz="1800" i="1">
                                  <a:latin typeface="Cambria Math" panose="02040503050406030204" pitchFamily="18" charset="0"/>
                                </a:rPr>
                              </m:ctrlPr>
                            </m:sSubPr>
                            <m:e>
                              <m:r>
                                <a:rPr lang="tr-TR" sz="1800" i="1">
                                  <a:latin typeface="Cambria Math" panose="02040503050406030204" pitchFamily="18" charset="0"/>
                                </a:rPr>
                                <m:t>𝑛</m:t>
                              </m:r>
                            </m:e>
                            <m:sub>
                              <m:r>
                                <a:rPr lang="tr-TR" sz="1800" i="1">
                                  <a:latin typeface="Cambria Math" panose="02040503050406030204" pitchFamily="18" charset="0"/>
                                </a:rPr>
                                <m:t>12</m:t>
                              </m:r>
                            </m:sub>
                          </m:sSub>
                        </m:den>
                      </m:f>
                      <m:r>
                        <a:rPr lang="tr-TR" sz="1800" i="1">
                          <a:latin typeface="Cambria Math" panose="02040503050406030204" pitchFamily="18" charset="0"/>
                        </a:rPr>
                        <m:t>=</m:t>
                      </m:r>
                      <m:r>
                        <a:rPr lang="tr-TR" sz="1800" b="0" i="1" smtClean="0">
                          <a:latin typeface="Cambria Math" panose="02040503050406030204" pitchFamily="18" charset="0"/>
                          <a:ea typeface="Cambria Math" panose="02040503050406030204" pitchFamily="18" charset="0"/>
                        </a:rPr>
                        <m:t>−</m:t>
                      </m:r>
                      <m:f>
                        <m:fPr>
                          <m:ctrlPr>
                            <a:rPr lang="tr-TR" sz="1800" i="1">
                              <a:latin typeface="Cambria Math" panose="02040503050406030204" pitchFamily="18" charset="0"/>
                            </a:rPr>
                          </m:ctrlPr>
                        </m:fPr>
                        <m:num>
                          <m:sSub>
                            <m:sSubPr>
                              <m:ctrlPr>
                                <a:rPr lang="tr-TR" sz="1800" i="1">
                                  <a:latin typeface="Cambria Math" panose="02040503050406030204" pitchFamily="18" charset="0"/>
                                </a:rPr>
                              </m:ctrlPr>
                            </m:sSubPr>
                            <m:e>
                              <m:r>
                                <a:rPr lang="tr-TR" sz="1800" i="1">
                                  <a:latin typeface="Cambria Math" panose="02040503050406030204" pitchFamily="18" charset="0"/>
                                  <a:ea typeface="Cambria Math" panose="02040503050406030204" pitchFamily="18" charset="0"/>
                                </a:rPr>
                                <m:t>𝑇</m:t>
                              </m:r>
                            </m:e>
                            <m:sub>
                              <m:r>
                                <a:rPr lang="tr-TR" sz="1800" i="1">
                                  <a:latin typeface="Cambria Math" panose="02040503050406030204" pitchFamily="18" charset="0"/>
                                </a:rPr>
                                <m:t>2</m:t>
                              </m:r>
                            </m:sub>
                          </m:sSub>
                        </m:num>
                        <m:den>
                          <m:sSub>
                            <m:sSubPr>
                              <m:ctrlPr>
                                <a:rPr lang="tr-TR" sz="1800" i="1">
                                  <a:latin typeface="Cambria Math" panose="02040503050406030204" pitchFamily="18" charset="0"/>
                                </a:rPr>
                              </m:ctrlPr>
                            </m:sSubPr>
                            <m:e>
                              <m:r>
                                <a:rPr lang="tr-TR" sz="1800" i="1">
                                  <a:latin typeface="Cambria Math" panose="02040503050406030204" pitchFamily="18" charset="0"/>
                                  <a:ea typeface="Cambria Math" panose="02040503050406030204" pitchFamily="18" charset="0"/>
                                </a:rPr>
                                <m:t>𝑇</m:t>
                              </m:r>
                            </m:e>
                            <m:sub>
                              <m:r>
                                <a:rPr lang="tr-TR" sz="1800" i="1">
                                  <a:latin typeface="Cambria Math" panose="02040503050406030204" pitchFamily="18" charset="0"/>
                                </a:rPr>
                                <m:t>3</m:t>
                              </m:r>
                            </m:sub>
                          </m:sSub>
                        </m:den>
                      </m:f>
                    </m:oMath>
                  </m:oMathPara>
                </a14:m>
                <a:endParaRPr lang="tr-TR" sz="1800" dirty="0" smtClean="0"/>
              </a:p>
              <a:p>
                <a:pPr marL="0" indent="0">
                  <a:buNone/>
                </a:pPr>
                <a14:m>
                  <m:oMathPara xmlns:m="http://schemas.openxmlformats.org/officeDocument/2006/math">
                    <m:oMathParaPr>
                      <m:jc m:val="centerGroup"/>
                    </m:oMathParaPr>
                    <m:oMath xmlns:m="http://schemas.openxmlformats.org/officeDocument/2006/math">
                      <m:sSub>
                        <m:sSubPr>
                          <m:ctrlPr>
                            <a:rPr lang="tr-TR" sz="1800" i="1">
                              <a:latin typeface="Cambria Math" panose="02040503050406030204" pitchFamily="18" charset="0"/>
                            </a:rPr>
                          </m:ctrlPr>
                        </m:sSubPr>
                        <m:e>
                          <m:r>
                            <a:rPr lang="tr-TR" sz="1800" i="1">
                              <a:latin typeface="Cambria Math" panose="02040503050406030204" pitchFamily="18" charset="0"/>
                            </a:rPr>
                            <m:t>𝑅</m:t>
                          </m:r>
                        </m:e>
                        <m:sub>
                          <m:r>
                            <a:rPr lang="tr-TR" sz="1800" b="0" i="1" smtClean="0">
                              <a:latin typeface="Cambria Math" panose="02040503050406030204" pitchFamily="18" charset="0"/>
                            </a:rPr>
                            <m:t>34</m:t>
                          </m:r>
                        </m:sub>
                      </m:sSub>
                      <m:r>
                        <a:rPr lang="tr-TR" sz="1800" i="1">
                          <a:latin typeface="Cambria Math" panose="02040503050406030204" pitchFamily="18" charset="0"/>
                        </a:rPr>
                        <m:t>=</m:t>
                      </m:r>
                      <m:f>
                        <m:fPr>
                          <m:ctrlPr>
                            <a:rPr lang="tr-TR" sz="1800" i="1">
                              <a:latin typeface="Cambria Math" panose="02040503050406030204" pitchFamily="18" charset="0"/>
                            </a:rPr>
                          </m:ctrlPr>
                        </m:fPr>
                        <m:num>
                          <m:sSub>
                            <m:sSubPr>
                              <m:ctrlPr>
                                <a:rPr lang="tr-TR" sz="1800" i="1">
                                  <a:latin typeface="Cambria Math" panose="02040503050406030204" pitchFamily="18" charset="0"/>
                                </a:rPr>
                              </m:ctrlPr>
                            </m:sSubPr>
                            <m:e>
                              <m:r>
                                <a:rPr lang="tr-TR" sz="1800" i="1">
                                  <a:latin typeface="Cambria Math" panose="02040503050406030204" pitchFamily="18" charset="0"/>
                                </a:rPr>
                                <m:t>𝑛</m:t>
                              </m:r>
                            </m:e>
                            <m:sub>
                              <m:r>
                                <a:rPr lang="tr-TR" sz="1800" i="1">
                                  <a:latin typeface="Cambria Math" panose="02040503050406030204" pitchFamily="18" charset="0"/>
                                </a:rPr>
                                <m:t>1</m:t>
                              </m:r>
                              <m:r>
                                <a:rPr lang="tr-TR" sz="1800" b="0" i="1" smtClean="0">
                                  <a:latin typeface="Cambria Math" panose="02040503050406030204" pitchFamily="18" charset="0"/>
                                </a:rPr>
                                <m:t>4</m:t>
                              </m:r>
                            </m:sub>
                          </m:sSub>
                        </m:num>
                        <m:den>
                          <m:sSub>
                            <m:sSubPr>
                              <m:ctrlPr>
                                <a:rPr lang="tr-TR" sz="1800" i="1">
                                  <a:latin typeface="Cambria Math" panose="02040503050406030204" pitchFamily="18" charset="0"/>
                                </a:rPr>
                              </m:ctrlPr>
                            </m:sSubPr>
                            <m:e>
                              <m:r>
                                <a:rPr lang="tr-TR" sz="1800" i="1">
                                  <a:latin typeface="Cambria Math" panose="02040503050406030204" pitchFamily="18" charset="0"/>
                                </a:rPr>
                                <m:t>𝑛</m:t>
                              </m:r>
                            </m:e>
                            <m:sub>
                              <m:r>
                                <a:rPr lang="tr-TR" sz="1800" i="1">
                                  <a:latin typeface="Cambria Math" panose="02040503050406030204" pitchFamily="18" charset="0"/>
                                </a:rPr>
                                <m:t>1</m:t>
                              </m:r>
                              <m:r>
                                <a:rPr lang="tr-TR" sz="1800" b="0" i="1" smtClean="0">
                                  <a:latin typeface="Cambria Math" panose="02040503050406030204" pitchFamily="18" charset="0"/>
                                </a:rPr>
                                <m:t>3</m:t>
                              </m:r>
                            </m:sub>
                          </m:sSub>
                        </m:den>
                      </m:f>
                      <m:r>
                        <a:rPr lang="tr-TR" sz="1800" i="1">
                          <a:latin typeface="Cambria Math" panose="02040503050406030204" pitchFamily="18" charset="0"/>
                        </a:rPr>
                        <m:t>=</m:t>
                      </m:r>
                      <m:r>
                        <a:rPr lang="tr-TR" sz="1800" i="1">
                          <a:latin typeface="Cambria Math" panose="02040503050406030204" pitchFamily="18" charset="0"/>
                          <a:ea typeface="Cambria Math" panose="02040503050406030204" pitchFamily="18" charset="0"/>
                        </a:rPr>
                        <m:t>−</m:t>
                      </m:r>
                      <m:f>
                        <m:fPr>
                          <m:ctrlPr>
                            <a:rPr lang="tr-TR" sz="1800" i="1">
                              <a:latin typeface="Cambria Math" panose="02040503050406030204" pitchFamily="18" charset="0"/>
                            </a:rPr>
                          </m:ctrlPr>
                        </m:fPr>
                        <m:num>
                          <m:sSub>
                            <m:sSubPr>
                              <m:ctrlPr>
                                <a:rPr lang="tr-TR" sz="1800" i="1">
                                  <a:latin typeface="Cambria Math" panose="02040503050406030204" pitchFamily="18" charset="0"/>
                                </a:rPr>
                              </m:ctrlPr>
                            </m:sSubPr>
                            <m:e>
                              <m:r>
                                <a:rPr lang="tr-TR" sz="1800" i="1">
                                  <a:latin typeface="Cambria Math" panose="02040503050406030204" pitchFamily="18" charset="0"/>
                                  <a:ea typeface="Cambria Math" panose="02040503050406030204" pitchFamily="18" charset="0"/>
                                </a:rPr>
                                <m:t>𝑇</m:t>
                              </m:r>
                            </m:e>
                            <m:sub>
                              <m:r>
                                <a:rPr lang="tr-TR" sz="1800" b="0" i="1" smtClean="0">
                                  <a:latin typeface="Cambria Math" panose="02040503050406030204" pitchFamily="18" charset="0"/>
                                </a:rPr>
                                <m:t>3</m:t>
                              </m:r>
                            </m:sub>
                          </m:sSub>
                        </m:num>
                        <m:den>
                          <m:sSub>
                            <m:sSubPr>
                              <m:ctrlPr>
                                <a:rPr lang="tr-TR" sz="1800" i="1">
                                  <a:latin typeface="Cambria Math" panose="02040503050406030204" pitchFamily="18" charset="0"/>
                                </a:rPr>
                              </m:ctrlPr>
                            </m:sSubPr>
                            <m:e>
                              <m:r>
                                <a:rPr lang="tr-TR" sz="1800" i="1">
                                  <a:latin typeface="Cambria Math" panose="02040503050406030204" pitchFamily="18" charset="0"/>
                                  <a:ea typeface="Cambria Math" panose="02040503050406030204" pitchFamily="18" charset="0"/>
                                </a:rPr>
                                <m:t>𝑇</m:t>
                              </m:r>
                            </m:e>
                            <m:sub>
                              <m:r>
                                <a:rPr lang="tr-TR" sz="1800" b="0" i="1" smtClean="0">
                                  <a:latin typeface="Cambria Math" panose="02040503050406030204" pitchFamily="18" charset="0"/>
                                </a:rPr>
                                <m:t>4</m:t>
                              </m:r>
                            </m:sub>
                          </m:sSub>
                        </m:den>
                      </m:f>
                    </m:oMath>
                  </m:oMathPara>
                </a14:m>
                <a:endParaRPr lang="tr-TR" sz="1800" dirty="0" smtClean="0"/>
              </a:p>
              <a:p>
                <a:pPr marL="0" indent="0" algn="ctr">
                  <a:buNone/>
                </a:pPr>
                <a:r>
                  <a:rPr lang="tr-TR" sz="1800" dirty="0" smtClean="0"/>
                  <a:t>ve</a:t>
                </a:r>
              </a:p>
              <a:p>
                <a:pPr marL="0" indent="0">
                  <a:buNone/>
                </a:pPr>
                <a14:m>
                  <m:oMath xmlns:m="http://schemas.openxmlformats.org/officeDocument/2006/math">
                    <m:sSub>
                      <m:sSubPr>
                        <m:ctrlPr>
                          <a:rPr lang="tr-TR" sz="1800" i="1">
                            <a:latin typeface="Cambria Math" panose="02040503050406030204" pitchFamily="18" charset="0"/>
                          </a:rPr>
                        </m:ctrlPr>
                      </m:sSubPr>
                      <m:e>
                        <m:r>
                          <a:rPr lang="tr-TR" sz="1800" i="1">
                            <a:latin typeface="Cambria Math" panose="02040503050406030204" pitchFamily="18" charset="0"/>
                          </a:rPr>
                          <m:t>𝑅</m:t>
                        </m:r>
                      </m:e>
                      <m:sub>
                        <m:r>
                          <a:rPr lang="tr-TR" sz="1800" b="0" i="1" smtClean="0">
                            <a:latin typeface="Cambria Math" panose="02040503050406030204" pitchFamily="18" charset="0"/>
                          </a:rPr>
                          <m:t>2</m:t>
                        </m:r>
                        <m:r>
                          <a:rPr lang="tr-TR" sz="1800" i="1">
                            <a:latin typeface="Cambria Math" panose="02040503050406030204" pitchFamily="18" charset="0"/>
                          </a:rPr>
                          <m:t>4</m:t>
                        </m:r>
                      </m:sub>
                    </m:sSub>
                    <m:r>
                      <a:rPr lang="tr-TR" sz="1800" b="0" i="1" smtClean="0">
                        <a:latin typeface="Cambria Math" panose="02040503050406030204" pitchFamily="18" charset="0"/>
                      </a:rPr>
                      <m:t>=</m:t>
                    </m:r>
                    <m:sSub>
                      <m:sSubPr>
                        <m:ctrlPr>
                          <a:rPr lang="tr-TR" sz="1800" i="1">
                            <a:latin typeface="Cambria Math" panose="02040503050406030204" pitchFamily="18" charset="0"/>
                          </a:rPr>
                        </m:ctrlPr>
                      </m:sSubPr>
                      <m:e>
                        <m:r>
                          <a:rPr lang="tr-TR" sz="1800" i="1">
                            <a:latin typeface="Cambria Math" panose="02040503050406030204" pitchFamily="18" charset="0"/>
                          </a:rPr>
                          <m:t>𝑅</m:t>
                        </m:r>
                      </m:e>
                      <m:sub>
                        <m:r>
                          <a:rPr lang="tr-TR" sz="1800" i="1">
                            <a:latin typeface="Cambria Math" panose="02040503050406030204" pitchFamily="18" charset="0"/>
                          </a:rPr>
                          <m:t>23</m:t>
                        </m:r>
                      </m:sub>
                    </m:sSub>
                    <m:sSub>
                      <m:sSubPr>
                        <m:ctrlPr>
                          <a:rPr lang="tr-TR" sz="1800" i="1">
                            <a:latin typeface="Cambria Math" panose="02040503050406030204" pitchFamily="18" charset="0"/>
                          </a:rPr>
                        </m:ctrlPr>
                      </m:sSubPr>
                      <m:e>
                        <m:r>
                          <a:rPr lang="tr-TR" sz="1800" i="1">
                            <a:latin typeface="Cambria Math" panose="02040503050406030204" pitchFamily="18" charset="0"/>
                          </a:rPr>
                          <m:t>𝑅</m:t>
                        </m:r>
                      </m:e>
                      <m:sub>
                        <m:r>
                          <a:rPr lang="tr-TR" sz="1800" i="1">
                            <a:latin typeface="Cambria Math" panose="02040503050406030204" pitchFamily="18" charset="0"/>
                          </a:rPr>
                          <m:t>34</m:t>
                        </m:r>
                      </m:sub>
                    </m:sSub>
                    <m:r>
                      <a:rPr lang="tr-TR" sz="1800" i="1">
                        <a:latin typeface="Cambria Math" panose="02040503050406030204" pitchFamily="18" charset="0"/>
                      </a:rPr>
                      <m:t>=</m:t>
                    </m:r>
                    <m:f>
                      <m:fPr>
                        <m:ctrlPr>
                          <a:rPr lang="tr-TR" sz="1800" i="1">
                            <a:latin typeface="Cambria Math" panose="02040503050406030204" pitchFamily="18" charset="0"/>
                          </a:rPr>
                        </m:ctrlPr>
                      </m:fPr>
                      <m:num>
                        <m:sSub>
                          <m:sSubPr>
                            <m:ctrlPr>
                              <a:rPr lang="tr-TR" sz="1800" i="1">
                                <a:latin typeface="Cambria Math" panose="02040503050406030204" pitchFamily="18" charset="0"/>
                              </a:rPr>
                            </m:ctrlPr>
                          </m:sSubPr>
                          <m:e>
                            <m:r>
                              <a:rPr lang="tr-TR" sz="1800" i="1">
                                <a:latin typeface="Cambria Math" panose="02040503050406030204" pitchFamily="18" charset="0"/>
                              </a:rPr>
                              <m:t>𝑛</m:t>
                            </m:r>
                          </m:e>
                          <m:sub>
                            <m:r>
                              <a:rPr lang="tr-TR" sz="1800" i="1">
                                <a:latin typeface="Cambria Math" panose="02040503050406030204" pitchFamily="18" charset="0"/>
                              </a:rPr>
                              <m:t>13</m:t>
                            </m:r>
                          </m:sub>
                        </m:sSub>
                      </m:num>
                      <m:den>
                        <m:sSub>
                          <m:sSubPr>
                            <m:ctrlPr>
                              <a:rPr lang="tr-TR" sz="1800" i="1">
                                <a:latin typeface="Cambria Math" panose="02040503050406030204" pitchFamily="18" charset="0"/>
                              </a:rPr>
                            </m:ctrlPr>
                          </m:sSubPr>
                          <m:e>
                            <m:r>
                              <a:rPr lang="tr-TR" sz="1800" i="1">
                                <a:latin typeface="Cambria Math" panose="02040503050406030204" pitchFamily="18" charset="0"/>
                              </a:rPr>
                              <m:t>𝑛</m:t>
                            </m:r>
                          </m:e>
                          <m:sub>
                            <m:r>
                              <a:rPr lang="tr-TR" sz="1800" i="1">
                                <a:latin typeface="Cambria Math" panose="02040503050406030204" pitchFamily="18" charset="0"/>
                              </a:rPr>
                              <m:t>12</m:t>
                            </m:r>
                          </m:sub>
                        </m:sSub>
                      </m:den>
                    </m:f>
                    <m:f>
                      <m:fPr>
                        <m:ctrlPr>
                          <a:rPr lang="tr-TR" sz="1800" i="1">
                            <a:latin typeface="Cambria Math" panose="02040503050406030204" pitchFamily="18" charset="0"/>
                          </a:rPr>
                        </m:ctrlPr>
                      </m:fPr>
                      <m:num>
                        <m:sSub>
                          <m:sSubPr>
                            <m:ctrlPr>
                              <a:rPr lang="tr-TR" sz="1800" i="1">
                                <a:latin typeface="Cambria Math" panose="02040503050406030204" pitchFamily="18" charset="0"/>
                              </a:rPr>
                            </m:ctrlPr>
                          </m:sSubPr>
                          <m:e>
                            <m:r>
                              <a:rPr lang="tr-TR" sz="1800" i="1">
                                <a:latin typeface="Cambria Math" panose="02040503050406030204" pitchFamily="18" charset="0"/>
                              </a:rPr>
                              <m:t>𝑛</m:t>
                            </m:r>
                          </m:e>
                          <m:sub>
                            <m:r>
                              <a:rPr lang="tr-TR" sz="1800" i="1">
                                <a:latin typeface="Cambria Math" panose="02040503050406030204" pitchFamily="18" charset="0"/>
                              </a:rPr>
                              <m:t>14</m:t>
                            </m:r>
                          </m:sub>
                        </m:sSub>
                      </m:num>
                      <m:den>
                        <m:sSub>
                          <m:sSubPr>
                            <m:ctrlPr>
                              <a:rPr lang="tr-TR" sz="1800" i="1">
                                <a:latin typeface="Cambria Math" panose="02040503050406030204" pitchFamily="18" charset="0"/>
                              </a:rPr>
                            </m:ctrlPr>
                          </m:sSubPr>
                          <m:e>
                            <m:r>
                              <a:rPr lang="tr-TR" sz="1800" i="1">
                                <a:latin typeface="Cambria Math" panose="02040503050406030204" pitchFamily="18" charset="0"/>
                              </a:rPr>
                              <m:t>𝑛</m:t>
                            </m:r>
                          </m:e>
                          <m:sub>
                            <m:r>
                              <a:rPr lang="tr-TR" sz="1800" i="1">
                                <a:latin typeface="Cambria Math" panose="02040503050406030204" pitchFamily="18" charset="0"/>
                              </a:rPr>
                              <m:t>13</m:t>
                            </m:r>
                          </m:sub>
                        </m:sSub>
                      </m:den>
                    </m:f>
                    <m:r>
                      <a:rPr lang="tr-TR" sz="1800" i="1">
                        <a:latin typeface="Cambria Math" panose="02040503050406030204" pitchFamily="18" charset="0"/>
                      </a:rPr>
                      <m:t>=</m:t>
                    </m:r>
                    <m:f>
                      <m:fPr>
                        <m:ctrlPr>
                          <a:rPr lang="tr-TR" sz="1800" i="1">
                            <a:latin typeface="Cambria Math" panose="02040503050406030204" pitchFamily="18" charset="0"/>
                          </a:rPr>
                        </m:ctrlPr>
                      </m:fPr>
                      <m:num>
                        <m:sSub>
                          <m:sSubPr>
                            <m:ctrlPr>
                              <a:rPr lang="tr-TR" sz="1800" i="1">
                                <a:latin typeface="Cambria Math" panose="02040503050406030204" pitchFamily="18" charset="0"/>
                              </a:rPr>
                            </m:ctrlPr>
                          </m:sSubPr>
                          <m:e>
                            <m:r>
                              <a:rPr lang="tr-TR" sz="1800" i="1">
                                <a:latin typeface="Cambria Math" panose="02040503050406030204" pitchFamily="18" charset="0"/>
                              </a:rPr>
                              <m:t>𝑛</m:t>
                            </m:r>
                          </m:e>
                          <m:sub>
                            <m:r>
                              <a:rPr lang="tr-TR" sz="1800" i="1">
                                <a:latin typeface="Cambria Math" panose="02040503050406030204" pitchFamily="18" charset="0"/>
                              </a:rPr>
                              <m:t>14</m:t>
                            </m:r>
                          </m:sub>
                        </m:sSub>
                      </m:num>
                      <m:den>
                        <m:sSub>
                          <m:sSubPr>
                            <m:ctrlPr>
                              <a:rPr lang="tr-TR" sz="1800" i="1">
                                <a:latin typeface="Cambria Math" panose="02040503050406030204" pitchFamily="18" charset="0"/>
                              </a:rPr>
                            </m:ctrlPr>
                          </m:sSubPr>
                          <m:e>
                            <m:r>
                              <a:rPr lang="tr-TR" sz="1800" i="1">
                                <a:latin typeface="Cambria Math" panose="02040503050406030204" pitchFamily="18" charset="0"/>
                              </a:rPr>
                              <m:t>𝑛</m:t>
                            </m:r>
                          </m:e>
                          <m:sub>
                            <m:r>
                              <a:rPr lang="tr-TR" sz="1800" i="1">
                                <a:latin typeface="Cambria Math" panose="02040503050406030204" pitchFamily="18" charset="0"/>
                              </a:rPr>
                              <m:t>12</m:t>
                            </m:r>
                          </m:sub>
                        </m:sSub>
                      </m:den>
                    </m:f>
                    <m:r>
                      <a:rPr lang="tr-TR" sz="1800" b="0" i="1" smtClean="0">
                        <a:latin typeface="Cambria Math" panose="02040503050406030204" pitchFamily="18" charset="0"/>
                      </a:rPr>
                      <m:t>=</m:t>
                    </m:r>
                    <m:d>
                      <m:dPr>
                        <m:ctrlPr>
                          <a:rPr lang="tr-TR" sz="1800" b="0" i="1" smtClean="0">
                            <a:latin typeface="Cambria Math" panose="02040503050406030204" pitchFamily="18" charset="0"/>
                          </a:rPr>
                        </m:ctrlPr>
                      </m:dPr>
                      <m:e>
                        <m:r>
                          <a:rPr lang="tr-TR" sz="1800" i="1">
                            <a:latin typeface="Cambria Math" panose="02040503050406030204" pitchFamily="18" charset="0"/>
                            <a:ea typeface="Cambria Math" panose="02040503050406030204" pitchFamily="18" charset="0"/>
                          </a:rPr>
                          <m:t>−</m:t>
                        </m:r>
                        <m:f>
                          <m:fPr>
                            <m:ctrlPr>
                              <a:rPr lang="tr-TR" sz="1800" i="1">
                                <a:latin typeface="Cambria Math" panose="02040503050406030204" pitchFamily="18" charset="0"/>
                              </a:rPr>
                            </m:ctrlPr>
                          </m:fPr>
                          <m:num>
                            <m:sSub>
                              <m:sSubPr>
                                <m:ctrlPr>
                                  <a:rPr lang="tr-TR" sz="1800" i="1">
                                    <a:latin typeface="Cambria Math" panose="02040503050406030204" pitchFamily="18" charset="0"/>
                                  </a:rPr>
                                </m:ctrlPr>
                              </m:sSubPr>
                              <m:e>
                                <m:r>
                                  <a:rPr lang="tr-TR" sz="1800" i="1">
                                    <a:latin typeface="Cambria Math" panose="02040503050406030204" pitchFamily="18" charset="0"/>
                                    <a:ea typeface="Cambria Math" panose="02040503050406030204" pitchFamily="18" charset="0"/>
                                  </a:rPr>
                                  <m:t>𝑇</m:t>
                                </m:r>
                              </m:e>
                              <m:sub>
                                <m:r>
                                  <a:rPr lang="tr-TR" sz="1800" i="1">
                                    <a:latin typeface="Cambria Math" panose="02040503050406030204" pitchFamily="18" charset="0"/>
                                  </a:rPr>
                                  <m:t>2</m:t>
                                </m:r>
                              </m:sub>
                            </m:sSub>
                          </m:num>
                          <m:den>
                            <m:sSub>
                              <m:sSubPr>
                                <m:ctrlPr>
                                  <a:rPr lang="tr-TR" sz="1800" i="1">
                                    <a:latin typeface="Cambria Math" panose="02040503050406030204" pitchFamily="18" charset="0"/>
                                  </a:rPr>
                                </m:ctrlPr>
                              </m:sSubPr>
                              <m:e>
                                <m:r>
                                  <a:rPr lang="tr-TR" sz="1800" i="1">
                                    <a:latin typeface="Cambria Math" panose="02040503050406030204" pitchFamily="18" charset="0"/>
                                    <a:ea typeface="Cambria Math" panose="02040503050406030204" pitchFamily="18" charset="0"/>
                                  </a:rPr>
                                  <m:t>𝑇</m:t>
                                </m:r>
                              </m:e>
                              <m:sub>
                                <m:r>
                                  <a:rPr lang="tr-TR" sz="1800" i="1">
                                    <a:latin typeface="Cambria Math" panose="02040503050406030204" pitchFamily="18" charset="0"/>
                                  </a:rPr>
                                  <m:t>3</m:t>
                                </m:r>
                              </m:sub>
                            </m:sSub>
                          </m:den>
                        </m:f>
                      </m:e>
                    </m:d>
                    <m:d>
                      <m:dPr>
                        <m:ctrlPr>
                          <a:rPr lang="tr-TR" sz="1800" b="0" i="1" smtClean="0">
                            <a:latin typeface="Cambria Math" panose="02040503050406030204" pitchFamily="18" charset="0"/>
                          </a:rPr>
                        </m:ctrlPr>
                      </m:dPr>
                      <m:e>
                        <m:r>
                          <a:rPr lang="tr-TR" sz="1800" i="1">
                            <a:latin typeface="Cambria Math" panose="02040503050406030204" pitchFamily="18" charset="0"/>
                            <a:ea typeface="Cambria Math" panose="02040503050406030204" pitchFamily="18" charset="0"/>
                          </a:rPr>
                          <m:t>−</m:t>
                        </m:r>
                        <m:f>
                          <m:fPr>
                            <m:ctrlPr>
                              <a:rPr lang="tr-TR" sz="1800" i="1">
                                <a:latin typeface="Cambria Math" panose="02040503050406030204" pitchFamily="18" charset="0"/>
                              </a:rPr>
                            </m:ctrlPr>
                          </m:fPr>
                          <m:num>
                            <m:sSub>
                              <m:sSubPr>
                                <m:ctrlPr>
                                  <a:rPr lang="tr-TR" sz="1800" i="1">
                                    <a:latin typeface="Cambria Math" panose="02040503050406030204" pitchFamily="18" charset="0"/>
                                  </a:rPr>
                                </m:ctrlPr>
                              </m:sSubPr>
                              <m:e>
                                <m:r>
                                  <a:rPr lang="tr-TR" sz="1800" i="1">
                                    <a:latin typeface="Cambria Math" panose="02040503050406030204" pitchFamily="18" charset="0"/>
                                    <a:ea typeface="Cambria Math" panose="02040503050406030204" pitchFamily="18" charset="0"/>
                                  </a:rPr>
                                  <m:t>𝑇</m:t>
                                </m:r>
                              </m:e>
                              <m:sub>
                                <m:r>
                                  <a:rPr lang="tr-TR" sz="1800" i="1">
                                    <a:latin typeface="Cambria Math" panose="02040503050406030204" pitchFamily="18" charset="0"/>
                                  </a:rPr>
                                  <m:t>3</m:t>
                                </m:r>
                              </m:sub>
                            </m:sSub>
                          </m:num>
                          <m:den>
                            <m:sSub>
                              <m:sSubPr>
                                <m:ctrlPr>
                                  <a:rPr lang="tr-TR" sz="1800" i="1">
                                    <a:latin typeface="Cambria Math" panose="02040503050406030204" pitchFamily="18" charset="0"/>
                                  </a:rPr>
                                </m:ctrlPr>
                              </m:sSubPr>
                              <m:e>
                                <m:r>
                                  <a:rPr lang="tr-TR" sz="1800" i="1">
                                    <a:latin typeface="Cambria Math" panose="02040503050406030204" pitchFamily="18" charset="0"/>
                                    <a:ea typeface="Cambria Math" panose="02040503050406030204" pitchFamily="18" charset="0"/>
                                  </a:rPr>
                                  <m:t>𝑇</m:t>
                                </m:r>
                              </m:e>
                              <m:sub>
                                <m:r>
                                  <a:rPr lang="tr-TR" sz="1800" i="1">
                                    <a:latin typeface="Cambria Math" panose="02040503050406030204" pitchFamily="18" charset="0"/>
                                  </a:rPr>
                                  <m:t>4</m:t>
                                </m:r>
                              </m:sub>
                            </m:sSub>
                          </m:den>
                        </m:f>
                      </m:e>
                    </m:d>
                    <m:r>
                      <a:rPr lang="tr-TR" sz="1800" b="0" i="1" smtClean="0">
                        <a:latin typeface="Cambria Math" panose="02040503050406030204" pitchFamily="18" charset="0"/>
                      </a:rPr>
                      <m:t>=</m:t>
                    </m:r>
                    <m:f>
                      <m:fPr>
                        <m:ctrlPr>
                          <a:rPr lang="tr-TR" sz="1800" i="1">
                            <a:latin typeface="Cambria Math" panose="02040503050406030204" pitchFamily="18" charset="0"/>
                          </a:rPr>
                        </m:ctrlPr>
                      </m:fPr>
                      <m:num>
                        <m:sSub>
                          <m:sSubPr>
                            <m:ctrlPr>
                              <a:rPr lang="tr-TR" sz="1800" i="1">
                                <a:latin typeface="Cambria Math" panose="02040503050406030204" pitchFamily="18" charset="0"/>
                              </a:rPr>
                            </m:ctrlPr>
                          </m:sSubPr>
                          <m:e>
                            <m:r>
                              <a:rPr lang="tr-TR" sz="1800" i="1">
                                <a:latin typeface="Cambria Math" panose="02040503050406030204" pitchFamily="18" charset="0"/>
                                <a:ea typeface="Cambria Math" panose="02040503050406030204" pitchFamily="18" charset="0"/>
                              </a:rPr>
                              <m:t>𝑇</m:t>
                            </m:r>
                          </m:e>
                          <m:sub>
                            <m:r>
                              <a:rPr lang="tr-TR" sz="1800" b="0" i="1" smtClean="0">
                                <a:latin typeface="Cambria Math" panose="02040503050406030204" pitchFamily="18" charset="0"/>
                                <a:ea typeface="Cambria Math" panose="02040503050406030204" pitchFamily="18" charset="0"/>
                              </a:rPr>
                              <m:t>2</m:t>
                            </m:r>
                          </m:sub>
                        </m:sSub>
                      </m:num>
                      <m:den>
                        <m:sSub>
                          <m:sSubPr>
                            <m:ctrlPr>
                              <a:rPr lang="tr-TR" sz="1800" i="1">
                                <a:latin typeface="Cambria Math" panose="02040503050406030204" pitchFamily="18" charset="0"/>
                              </a:rPr>
                            </m:ctrlPr>
                          </m:sSubPr>
                          <m:e>
                            <m:r>
                              <a:rPr lang="tr-TR" sz="1800" i="1">
                                <a:latin typeface="Cambria Math" panose="02040503050406030204" pitchFamily="18" charset="0"/>
                                <a:ea typeface="Cambria Math" panose="02040503050406030204" pitchFamily="18" charset="0"/>
                              </a:rPr>
                              <m:t>𝑇</m:t>
                            </m:r>
                          </m:e>
                          <m:sub>
                            <m:r>
                              <a:rPr lang="tr-TR" sz="1800" i="1">
                                <a:latin typeface="Cambria Math" panose="02040503050406030204" pitchFamily="18" charset="0"/>
                              </a:rPr>
                              <m:t>4</m:t>
                            </m:r>
                          </m:sub>
                        </m:sSub>
                      </m:den>
                    </m:f>
                  </m:oMath>
                </a14:m>
                <a:r>
                  <a:rPr lang="tr-TR" sz="1800" dirty="0" smtClean="0"/>
                  <a:t> olacaktır.</a:t>
                </a:r>
              </a:p>
              <a:p>
                <a:pPr marL="0" indent="0">
                  <a:buNone/>
                </a:pPr>
                <a:r>
                  <a:rPr lang="tr-TR" sz="1800" dirty="0" smtClean="0"/>
                  <a:t>Denklemden </a:t>
                </a:r>
                <a:r>
                  <a:rPr lang="tr-TR" sz="1800" dirty="0"/>
                  <a:t>görüldüğü gibi, 3 uzvu üzerinde bulunan diş sayısı hız oranı şiddetini etkilememekte, ancak iki dış dişli olduğundan oran artı olmaktadır. Bu ara dişliler genellikle </a:t>
                </a:r>
                <a:r>
                  <a:rPr lang="tr-TR" sz="1800" b="1" dirty="0"/>
                  <a:t>"avara dişli"</a:t>
                </a:r>
                <a:r>
                  <a:rPr lang="tr-TR" sz="1800" dirty="0"/>
                  <a:t> olarak adlandırılırlar. Öncelikle hız yönünü istenilen yöne değiştirmek için veya aralarında büyük mesafe bulunan iki milin belirli bir hız oranı ile birbirine bağlanması gerektiğinde dişli çapını küçük değerlerde tutmak için kullanılır</a:t>
                </a:r>
                <a:r>
                  <a:rPr lang="tr-TR" sz="1800" dirty="0" smtClean="0"/>
                  <a:t>.</a:t>
                </a:r>
                <a:endParaRPr lang="tr-TR" sz="1800" dirty="0"/>
              </a:p>
            </p:txBody>
          </p:sp>
        </mc:Choice>
        <mc:Fallback xmlns="">
          <p:sp>
            <p:nvSpPr>
              <p:cNvPr id="5" name="İçerik Yer Tutucusu 4"/>
              <p:cNvSpPr>
                <a:spLocks noGrp="1" noRot="1" noChangeAspect="1" noMove="1" noResize="1" noEditPoints="1" noAdjustHandles="1" noChangeArrowheads="1" noChangeShapeType="1" noTextEdit="1"/>
              </p:cNvSpPr>
              <p:nvPr>
                <p:ph sz="half" idx="1"/>
              </p:nvPr>
            </p:nvSpPr>
            <p:spPr>
              <a:xfrm>
                <a:off x="972065" y="641428"/>
                <a:ext cx="11063416" cy="5932367"/>
              </a:xfrm>
              <a:blipFill rotWithShape="0">
                <a:blip r:embed="rId2"/>
                <a:stretch>
                  <a:fillRect l="-441" b="-3597"/>
                </a:stretch>
              </a:blipFill>
            </p:spPr>
            <p:txBody>
              <a:bodyPr/>
              <a:lstStyle/>
              <a:p>
                <a:r>
                  <a:rPr lang="tr-TR">
                    <a:noFill/>
                  </a:rPr>
                  <a:t> </a:t>
                </a:r>
              </a:p>
            </p:txBody>
          </p:sp>
        </mc:Fallback>
      </mc:AlternateContent>
      <p:grpSp>
        <p:nvGrpSpPr>
          <p:cNvPr id="13" name="Grup 12"/>
          <p:cNvGrpSpPr/>
          <p:nvPr/>
        </p:nvGrpSpPr>
        <p:grpSpPr>
          <a:xfrm>
            <a:off x="7626912" y="2420904"/>
            <a:ext cx="3883053" cy="2373413"/>
            <a:chOff x="6267669" y="4293021"/>
            <a:chExt cx="3883053" cy="2373413"/>
          </a:xfrm>
        </p:grpSpPr>
        <p:grpSp>
          <p:nvGrpSpPr>
            <p:cNvPr id="24" name="Grup 23"/>
            <p:cNvGrpSpPr/>
            <p:nvPr/>
          </p:nvGrpSpPr>
          <p:grpSpPr>
            <a:xfrm>
              <a:off x="6267669" y="4841199"/>
              <a:ext cx="1440000" cy="1440000"/>
              <a:chOff x="7092778" y="3534033"/>
              <a:chExt cx="1440000" cy="1440000"/>
            </a:xfrm>
          </p:grpSpPr>
          <p:sp>
            <p:nvSpPr>
              <p:cNvPr id="7" name="Oval 6"/>
              <p:cNvSpPr/>
              <p:nvPr/>
            </p:nvSpPr>
            <p:spPr>
              <a:xfrm>
                <a:off x="7092778" y="3534033"/>
                <a:ext cx="1440000" cy="1440000"/>
              </a:xfrm>
              <a:prstGeom prst="ellipse">
                <a:avLst/>
              </a:prstGeom>
              <a:noFill/>
              <a:ln w="1270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a:stCxn id="7" idx="0"/>
                <a:endCxn id="7" idx="4"/>
              </p:cNvCxnSpPr>
              <p:nvPr/>
            </p:nvCxnSpPr>
            <p:spPr>
              <a:xfrm>
                <a:off x="7812778" y="3534033"/>
                <a:ext cx="0" cy="144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Düz Bağlayıcı 10"/>
              <p:cNvCxnSpPr>
                <a:stCxn id="7" idx="2"/>
                <a:endCxn id="7" idx="6"/>
              </p:cNvCxnSpPr>
              <p:nvPr/>
            </p:nvCxnSpPr>
            <p:spPr>
              <a:xfrm>
                <a:off x="7092778" y="4254033"/>
                <a:ext cx="144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3" name="Resim 22"/>
              <p:cNvPicPr>
                <a:picLocks noChangeAspect="1"/>
              </p:cNvPicPr>
              <p:nvPr/>
            </p:nvPicPr>
            <p:blipFill>
              <a:blip r:embed="rId3">
                <a:clrChange>
                  <a:clrFrom>
                    <a:srgbClr val="FFFFFF"/>
                  </a:clrFrom>
                  <a:clrTo>
                    <a:srgbClr val="FFFFFF">
                      <a:alpha val="0"/>
                    </a:srgbClr>
                  </a:clrTo>
                </a:clrChange>
              </a:blip>
              <a:stretch>
                <a:fillRect/>
              </a:stretch>
            </p:blipFill>
            <p:spPr>
              <a:xfrm>
                <a:off x="7722778" y="4175934"/>
                <a:ext cx="180000" cy="156198"/>
              </a:xfrm>
              <a:prstGeom prst="rect">
                <a:avLst/>
              </a:prstGeom>
            </p:spPr>
          </p:pic>
        </p:grpSp>
        <p:grpSp>
          <p:nvGrpSpPr>
            <p:cNvPr id="26" name="Grup 25"/>
            <p:cNvGrpSpPr/>
            <p:nvPr/>
          </p:nvGrpSpPr>
          <p:grpSpPr>
            <a:xfrm>
              <a:off x="7368825" y="4293021"/>
              <a:ext cx="900000" cy="900000"/>
              <a:chOff x="7092778" y="3534033"/>
              <a:chExt cx="1440001" cy="1440000"/>
            </a:xfrm>
          </p:grpSpPr>
          <p:sp>
            <p:nvSpPr>
              <p:cNvPr id="27" name="Oval 26"/>
              <p:cNvSpPr/>
              <p:nvPr/>
            </p:nvSpPr>
            <p:spPr>
              <a:xfrm>
                <a:off x="7092779" y="3534033"/>
                <a:ext cx="1440000" cy="1440000"/>
              </a:xfrm>
              <a:prstGeom prst="ellipse">
                <a:avLst/>
              </a:prstGeom>
              <a:noFill/>
              <a:ln w="1270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8" name="Düz Bağlayıcı 27"/>
              <p:cNvCxnSpPr>
                <a:stCxn id="27" idx="0"/>
                <a:endCxn id="27" idx="4"/>
              </p:cNvCxnSpPr>
              <p:nvPr/>
            </p:nvCxnSpPr>
            <p:spPr>
              <a:xfrm>
                <a:off x="7812778" y="3534033"/>
                <a:ext cx="0" cy="144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Düz Bağlayıcı 28"/>
              <p:cNvCxnSpPr>
                <a:stCxn id="27" idx="2"/>
                <a:endCxn id="27" idx="6"/>
              </p:cNvCxnSpPr>
              <p:nvPr/>
            </p:nvCxnSpPr>
            <p:spPr>
              <a:xfrm>
                <a:off x="7092778" y="4254033"/>
                <a:ext cx="144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30" name="Resim 29"/>
              <p:cNvPicPr>
                <a:picLocks noChangeAspect="1"/>
              </p:cNvPicPr>
              <p:nvPr/>
            </p:nvPicPr>
            <p:blipFill>
              <a:blip r:embed="rId3">
                <a:clrChange>
                  <a:clrFrom>
                    <a:srgbClr val="FFFFFF"/>
                  </a:clrFrom>
                  <a:clrTo>
                    <a:srgbClr val="FFFFFF">
                      <a:alpha val="0"/>
                    </a:srgbClr>
                  </a:clrTo>
                </a:clrChange>
              </a:blip>
              <a:stretch>
                <a:fillRect/>
              </a:stretch>
            </p:blipFill>
            <p:spPr>
              <a:xfrm>
                <a:off x="7670431" y="4140982"/>
                <a:ext cx="285422" cy="247680"/>
              </a:xfrm>
              <a:prstGeom prst="rect">
                <a:avLst/>
              </a:prstGeom>
            </p:spPr>
          </p:pic>
        </p:grpSp>
        <p:sp>
          <p:nvSpPr>
            <p:cNvPr id="36" name="Metin kutusu 35"/>
            <p:cNvSpPr txBox="1"/>
            <p:nvPr/>
          </p:nvSpPr>
          <p:spPr>
            <a:xfrm>
              <a:off x="7368828" y="4448930"/>
              <a:ext cx="235138" cy="307777"/>
            </a:xfrm>
            <a:prstGeom prst="rect">
              <a:avLst/>
            </a:prstGeom>
            <a:noFill/>
          </p:spPr>
          <p:txBody>
            <a:bodyPr wrap="square" rtlCol="0">
              <a:spAutoFit/>
            </a:bodyPr>
            <a:lstStyle/>
            <a:p>
              <a:r>
                <a:rPr lang="tr-TR" sz="1400" dirty="0" smtClean="0"/>
                <a:t>P</a:t>
              </a:r>
              <a:endParaRPr lang="tr-TR" sz="1400" dirty="0"/>
            </a:p>
          </p:txBody>
        </p:sp>
        <p:sp>
          <p:nvSpPr>
            <p:cNvPr id="38" name="Metin kutusu 37"/>
            <p:cNvSpPr txBox="1"/>
            <p:nvPr/>
          </p:nvSpPr>
          <p:spPr>
            <a:xfrm>
              <a:off x="6599584" y="5228697"/>
              <a:ext cx="235138" cy="307777"/>
            </a:xfrm>
            <a:prstGeom prst="rect">
              <a:avLst/>
            </a:prstGeom>
            <a:noFill/>
          </p:spPr>
          <p:txBody>
            <a:bodyPr wrap="square" rtlCol="0">
              <a:spAutoFit/>
            </a:bodyPr>
            <a:lstStyle/>
            <a:p>
              <a:r>
                <a:rPr lang="tr-TR" sz="1400" dirty="0" smtClean="0"/>
                <a:t>2</a:t>
              </a:r>
              <a:endParaRPr lang="tr-TR" sz="1400" dirty="0"/>
            </a:p>
          </p:txBody>
        </p:sp>
        <p:sp>
          <p:nvSpPr>
            <p:cNvPr id="39" name="Metin kutusu 38"/>
            <p:cNvSpPr txBox="1"/>
            <p:nvPr/>
          </p:nvSpPr>
          <p:spPr>
            <a:xfrm>
              <a:off x="7853689" y="4778291"/>
              <a:ext cx="235138" cy="307777"/>
            </a:xfrm>
            <a:prstGeom prst="rect">
              <a:avLst/>
            </a:prstGeom>
            <a:noFill/>
          </p:spPr>
          <p:txBody>
            <a:bodyPr wrap="square" rtlCol="0">
              <a:spAutoFit/>
            </a:bodyPr>
            <a:lstStyle/>
            <a:p>
              <a:r>
                <a:rPr lang="tr-TR" sz="1400" dirty="0" smtClean="0"/>
                <a:t>3</a:t>
              </a:r>
              <a:endParaRPr lang="tr-TR" sz="1400" dirty="0"/>
            </a:p>
          </p:txBody>
        </p:sp>
        <p:cxnSp>
          <p:nvCxnSpPr>
            <p:cNvPr id="40" name="Düz Ok Bağlayıcısı 39"/>
            <p:cNvCxnSpPr>
              <a:stCxn id="7" idx="3"/>
              <a:endCxn id="7" idx="7"/>
            </p:cNvCxnSpPr>
            <p:nvPr/>
          </p:nvCxnSpPr>
          <p:spPr>
            <a:xfrm flipV="1">
              <a:off x="6478552" y="5052082"/>
              <a:ext cx="1018234" cy="1018234"/>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cxnSp>
          <p:nvCxnSpPr>
            <p:cNvPr id="42" name="Düz Ok Bağlayıcısı 41"/>
            <p:cNvCxnSpPr>
              <a:stCxn id="27" idx="3"/>
              <a:endCxn id="27" idx="7"/>
            </p:cNvCxnSpPr>
            <p:nvPr/>
          </p:nvCxnSpPr>
          <p:spPr>
            <a:xfrm flipV="1">
              <a:off x="7500630" y="4424822"/>
              <a:ext cx="636396" cy="636396"/>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sp>
          <p:nvSpPr>
            <p:cNvPr id="44" name="Metin kutusu 43"/>
            <p:cNvSpPr txBox="1"/>
            <p:nvPr/>
          </p:nvSpPr>
          <p:spPr>
            <a:xfrm>
              <a:off x="6420099" y="6155692"/>
              <a:ext cx="414623" cy="307777"/>
            </a:xfrm>
            <a:prstGeom prst="rect">
              <a:avLst/>
            </a:prstGeom>
            <a:noFill/>
          </p:spPr>
          <p:txBody>
            <a:bodyPr wrap="square" rtlCol="0">
              <a:spAutoFit/>
            </a:bodyPr>
            <a:lstStyle/>
            <a:p>
              <a:r>
                <a:rPr lang="tr-TR" sz="1400" dirty="0" smtClean="0"/>
                <a:t>T</a:t>
              </a:r>
              <a:r>
                <a:rPr lang="tr-TR" sz="1400" baseline="-25000" dirty="0" smtClean="0"/>
                <a:t>2</a:t>
              </a:r>
              <a:endParaRPr lang="tr-TR" sz="1400" baseline="-25000" dirty="0"/>
            </a:p>
          </p:txBody>
        </p:sp>
        <p:sp>
          <p:nvSpPr>
            <p:cNvPr id="45" name="Metin kutusu 44"/>
            <p:cNvSpPr txBox="1"/>
            <p:nvPr/>
          </p:nvSpPr>
          <p:spPr>
            <a:xfrm>
              <a:off x="7496786" y="4385138"/>
              <a:ext cx="414623" cy="307777"/>
            </a:xfrm>
            <a:prstGeom prst="rect">
              <a:avLst/>
            </a:prstGeom>
            <a:noFill/>
          </p:spPr>
          <p:txBody>
            <a:bodyPr wrap="square" rtlCol="0">
              <a:spAutoFit/>
            </a:bodyPr>
            <a:lstStyle/>
            <a:p>
              <a:r>
                <a:rPr lang="tr-TR" sz="1400" dirty="0" smtClean="0"/>
                <a:t>T</a:t>
              </a:r>
              <a:r>
                <a:rPr lang="tr-TR" sz="1400" baseline="-25000" dirty="0"/>
                <a:t>3</a:t>
              </a:r>
            </a:p>
          </p:txBody>
        </p:sp>
        <p:sp>
          <p:nvSpPr>
            <p:cNvPr id="46" name="Metin kutusu 45"/>
            <p:cNvSpPr txBox="1"/>
            <p:nvPr/>
          </p:nvSpPr>
          <p:spPr>
            <a:xfrm>
              <a:off x="6974848" y="5061423"/>
              <a:ext cx="414623" cy="307777"/>
            </a:xfrm>
            <a:prstGeom prst="rect">
              <a:avLst/>
            </a:prstGeom>
            <a:noFill/>
          </p:spPr>
          <p:txBody>
            <a:bodyPr wrap="square" rtlCol="0">
              <a:spAutoFit/>
            </a:bodyPr>
            <a:lstStyle/>
            <a:p>
              <a:r>
                <a:rPr lang="tr-TR" sz="1400" dirty="0" smtClean="0"/>
                <a:t>d</a:t>
              </a:r>
              <a:r>
                <a:rPr lang="tr-TR" sz="1400" baseline="-25000" dirty="0" smtClean="0"/>
                <a:t>2</a:t>
              </a:r>
              <a:endParaRPr lang="tr-TR" sz="1400" baseline="-25000" dirty="0"/>
            </a:p>
          </p:txBody>
        </p:sp>
        <p:sp>
          <p:nvSpPr>
            <p:cNvPr id="47" name="Metin kutusu 46"/>
            <p:cNvSpPr txBox="1"/>
            <p:nvPr/>
          </p:nvSpPr>
          <p:spPr>
            <a:xfrm>
              <a:off x="7711397" y="4351429"/>
              <a:ext cx="414623" cy="307777"/>
            </a:xfrm>
            <a:prstGeom prst="rect">
              <a:avLst/>
            </a:prstGeom>
            <a:noFill/>
          </p:spPr>
          <p:txBody>
            <a:bodyPr wrap="square" rtlCol="0">
              <a:spAutoFit/>
            </a:bodyPr>
            <a:lstStyle/>
            <a:p>
              <a:r>
                <a:rPr lang="tr-TR" sz="1400" dirty="0" smtClean="0"/>
                <a:t>d</a:t>
              </a:r>
              <a:r>
                <a:rPr lang="tr-TR" sz="1400" baseline="-25000" dirty="0" smtClean="0"/>
                <a:t>3</a:t>
              </a:r>
              <a:endParaRPr lang="tr-TR" sz="1400" baseline="-25000" dirty="0"/>
            </a:p>
          </p:txBody>
        </p:sp>
        <p:grpSp>
          <p:nvGrpSpPr>
            <p:cNvPr id="49" name="Grup 48"/>
            <p:cNvGrpSpPr/>
            <p:nvPr/>
          </p:nvGrpSpPr>
          <p:grpSpPr>
            <a:xfrm>
              <a:off x="7990722" y="4506434"/>
              <a:ext cx="2160000" cy="2160000"/>
              <a:chOff x="7092778" y="3534033"/>
              <a:chExt cx="1440000" cy="1440000"/>
            </a:xfrm>
          </p:grpSpPr>
          <p:sp>
            <p:nvSpPr>
              <p:cNvPr id="50" name="Oval 49"/>
              <p:cNvSpPr/>
              <p:nvPr/>
            </p:nvSpPr>
            <p:spPr>
              <a:xfrm>
                <a:off x="7092778" y="3534033"/>
                <a:ext cx="1440000" cy="1440000"/>
              </a:xfrm>
              <a:prstGeom prst="ellipse">
                <a:avLst/>
              </a:prstGeom>
              <a:noFill/>
              <a:ln w="1270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1" name="Düz Bağlayıcı 50"/>
              <p:cNvCxnSpPr>
                <a:stCxn id="50" idx="0"/>
                <a:endCxn id="50" idx="4"/>
              </p:cNvCxnSpPr>
              <p:nvPr/>
            </p:nvCxnSpPr>
            <p:spPr>
              <a:xfrm>
                <a:off x="7812778" y="3534033"/>
                <a:ext cx="0" cy="144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2" name="Düz Bağlayıcı 51"/>
              <p:cNvCxnSpPr>
                <a:stCxn id="50" idx="2"/>
                <a:endCxn id="50" idx="6"/>
              </p:cNvCxnSpPr>
              <p:nvPr/>
            </p:nvCxnSpPr>
            <p:spPr>
              <a:xfrm>
                <a:off x="7092778" y="4254033"/>
                <a:ext cx="144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53" name="Resim 52"/>
              <p:cNvPicPr>
                <a:picLocks noChangeAspect="1"/>
              </p:cNvPicPr>
              <p:nvPr/>
            </p:nvPicPr>
            <p:blipFill>
              <a:blip r:embed="rId3">
                <a:clrChange>
                  <a:clrFrom>
                    <a:srgbClr val="FFFFFF"/>
                  </a:clrFrom>
                  <a:clrTo>
                    <a:srgbClr val="FFFFFF">
                      <a:alpha val="0"/>
                    </a:srgbClr>
                  </a:clrTo>
                </a:clrChange>
              </a:blip>
              <a:stretch>
                <a:fillRect/>
              </a:stretch>
            </p:blipFill>
            <p:spPr>
              <a:xfrm>
                <a:off x="7744747" y="4197902"/>
                <a:ext cx="120000" cy="104132"/>
              </a:xfrm>
              <a:prstGeom prst="rect">
                <a:avLst/>
              </a:prstGeom>
            </p:spPr>
          </p:pic>
        </p:grpSp>
        <p:sp>
          <p:nvSpPr>
            <p:cNvPr id="54" name="Metin kutusu 53"/>
            <p:cNvSpPr txBox="1"/>
            <p:nvPr/>
          </p:nvSpPr>
          <p:spPr>
            <a:xfrm>
              <a:off x="8420741" y="5052852"/>
              <a:ext cx="235138" cy="307777"/>
            </a:xfrm>
            <a:prstGeom prst="rect">
              <a:avLst/>
            </a:prstGeom>
            <a:noFill/>
          </p:spPr>
          <p:txBody>
            <a:bodyPr wrap="square" rtlCol="0">
              <a:spAutoFit/>
            </a:bodyPr>
            <a:lstStyle/>
            <a:p>
              <a:r>
                <a:rPr lang="tr-TR" sz="1400" dirty="0" smtClean="0"/>
                <a:t>4</a:t>
              </a:r>
              <a:endParaRPr lang="tr-TR" sz="1400" dirty="0"/>
            </a:p>
          </p:txBody>
        </p:sp>
        <p:cxnSp>
          <p:nvCxnSpPr>
            <p:cNvPr id="55" name="Düz Ok Bağlayıcısı 54"/>
            <p:cNvCxnSpPr>
              <a:stCxn id="50" idx="3"/>
              <a:endCxn id="50" idx="7"/>
            </p:cNvCxnSpPr>
            <p:nvPr/>
          </p:nvCxnSpPr>
          <p:spPr>
            <a:xfrm flipV="1">
              <a:off x="8307047" y="4822759"/>
              <a:ext cx="1527350" cy="1527350"/>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sp>
          <p:nvSpPr>
            <p:cNvPr id="56" name="Metin kutusu 55"/>
            <p:cNvSpPr txBox="1"/>
            <p:nvPr/>
          </p:nvSpPr>
          <p:spPr>
            <a:xfrm>
              <a:off x="8162163" y="5825959"/>
              <a:ext cx="414623" cy="307777"/>
            </a:xfrm>
            <a:prstGeom prst="rect">
              <a:avLst/>
            </a:prstGeom>
            <a:noFill/>
          </p:spPr>
          <p:txBody>
            <a:bodyPr wrap="square" rtlCol="0">
              <a:spAutoFit/>
            </a:bodyPr>
            <a:lstStyle/>
            <a:p>
              <a:r>
                <a:rPr lang="tr-TR" sz="1400" dirty="0" smtClean="0"/>
                <a:t>T</a:t>
              </a:r>
              <a:r>
                <a:rPr lang="tr-TR" sz="1400" baseline="-25000" dirty="0"/>
                <a:t>4</a:t>
              </a:r>
            </a:p>
          </p:txBody>
        </p:sp>
        <p:sp>
          <p:nvSpPr>
            <p:cNvPr id="57" name="Metin kutusu 56"/>
            <p:cNvSpPr txBox="1"/>
            <p:nvPr/>
          </p:nvSpPr>
          <p:spPr>
            <a:xfrm>
              <a:off x="9136514" y="4907534"/>
              <a:ext cx="414623" cy="307777"/>
            </a:xfrm>
            <a:prstGeom prst="rect">
              <a:avLst/>
            </a:prstGeom>
            <a:noFill/>
          </p:spPr>
          <p:txBody>
            <a:bodyPr wrap="square" rtlCol="0">
              <a:spAutoFit/>
            </a:bodyPr>
            <a:lstStyle/>
            <a:p>
              <a:r>
                <a:rPr lang="tr-TR" sz="1400" dirty="0" smtClean="0"/>
                <a:t>d</a:t>
              </a:r>
              <a:r>
                <a:rPr lang="tr-TR" sz="1400" baseline="-25000" dirty="0"/>
                <a:t>4</a:t>
              </a:r>
            </a:p>
          </p:txBody>
        </p:sp>
      </p:grpSp>
    </p:spTree>
    <p:extLst>
      <p:ext uri="{BB962C8B-B14F-4D97-AF65-F5344CB8AC3E}">
        <p14:creationId xmlns:p14="http://schemas.microsoft.com/office/powerpoint/2010/main" val="2733344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798127" y="39228"/>
            <a:ext cx="9587242" cy="479880"/>
          </a:xfrm>
        </p:spPr>
        <p:txBody>
          <a:bodyPr>
            <a:normAutofit/>
          </a:bodyPr>
          <a:lstStyle/>
          <a:p>
            <a:r>
              <a:rPr lang="tr-TR" sz="2800" dirty="0"/>
              <a:t>Basit </a:t>
            </a:r>
            <a:r>
              <a:rPr lang="tr-TR" sz="2800" dirty="0" smtClean="0"/>
              <a:t>Birleşik Dişli Zincirlerde Hız Oranı</a:t>
            </a:r>
            <a:endParaRPr lang="tr-TR" sz="2800" dirty="0"/>
          </a:p>
        </p:txBody>
      </p:sp>
      <mc:AlternateContent xmlns:mc="http://schemas.openxmlformats.org/markup-compatibility/2006" xmlns:a14="http://schemas.microsoft.com/office/drawing/2010/main">
        <mc:Choice Requires="a14">
          <p:sp>
            <p:nvSpPr>
              <p:cNvPr id="5" name="İçerik Yer Tutucusu 4"/>
              <p:cNvSpPr>
                <a:spLocks noGrp="1"/>
              </p:cNvSpPr>
              <p:nvPr>
                <p:ph sz="half" idx="1"/>
              </p:nvPr>
            </p:nvSpPr>
            <p:spPr>
              <a:xfrm>
                <a:off x="3789406" y="641376"/>
                <a:ext cx="6689124" cy="3411884"/>
              </a:xfrm>
            </p:spPr>
            <p:txBody>
              <a:bodyPr>
                <a:noAutofit/>
              </a:bodyPr>
              <a:lstStyle/>
              <a:p>
                <a:pPr marL="0" indent="0">
                  <a:buNone/>
                </a:pPr>
                <a:r>
                  <a:rPr lang="tr-TR" sz="1600" dirty="0" smtClean="0"/>
                  <a:t>Tüm </a:t>
                </a:r>
                <a:r>
                  <a:rPr lang="tr-TR" sz="1600" dirty="0"/>
                  <a:t>zincirin hız oranını belirlemek için her bir dişli çift </a:t>
                </a:r>
                <a:r>
                  <a:rPr lang="tr-TR" sz="1600" b="1" dirty="0">
                    <a:solidFill>
                      <a:srgbClr val="FF0000"/>
                    </a:solidFill>
                  </a:rPr>
                  <a:t>teker teker </a:t>
                </a:r>
                <a:r>
                  <a:rPr lang="tr-TR" sz="1600" dirty="0"/>
                  <a:t>ele </a:t>
                </a:r>
                <a:r>
                  <a:rPr lang="tr-TR" sz="1600" dirty="0" smtClean="0"/>
                  <a:t>alalım</a:t>
                </a:r>
              </a:p>
              <a:p>
                <a:pPr marL="0" indent="0">
                  <a:buNone/>
                </a:pPr>
                <a14:m>
                  <m:oMathPara xmlns:m="http://schemas.openxmlformats.org/officeDocument/2006/math">
                    <m:oMathParaPr>
                      <m:jc m:val="centerGroup"/>
                    </m:oMathParaPr>
                    <m:oMath xmlns:m="http://schemas.openxmlformats.org/officeDocument/2006/math">
                      <m:sSub>
                        <m:sSubPr>
                          <m:ctrlPr>
                            <a:rPr lang="tr-TR" sz="1600" i="1">
                              <a:latin typeface="Cambria Math" panose="02040503050406030204" pitchFamily="18" charset="0"/>
                            </a:rPr>
                          </m:ctrlPr>
                        </m:sSubPr>
                        <m:e>
                          <m:r>
                            <a:rPr lang="tr-TR" sz="1600" i="1">
                              <a:latin typeface="Cambria Math" panose="02040503050406030204" pitchFamily="18" charset="0"/>
                            </a:rPr>
                            <m:t>𝑅</m:t>
                          </m:r>
                        </m:e>
                        <m:sub>
                          <m:r>
                            <a:rPr lang="tr-TR" sz="1600" i="1">
                              <a:latin typeface="Cambria Math" panose="02040503050406030204" pitchFamily="18" charset="0"/>
                            </a:rPr>
                            <m:t>23</m:t>
                          </m:r>
                        </m:sub>
                      </m:sSub>
                      <m:r>
                        <a:rPr lang="tr-TR" sz="1600" i="1">
                          <a:latin typeface="Cambria Math" panose="02040503050406030204" pitchFamily="18" charset="0"/>
                        </a:rPr>
                        <m:t>=</m:t>
                      </m:r>
                      <m:f>
                        <m:fPr>
                          <m:ctrlPr>
                            <a:rPr lang="tr-TR" sz="1600" i="1">
                              <a:latin typeface="Cambria Math" panose="02040503050406030204" pitchFamily="18" charset="0"/>
                            </a:rPr>
                          </m:ctrlPr>
                        </m:fPr>
                        <m:num>
                          <m:sSub>
                            <m:sSubPr>
                              <m:ctrlPr>
                                <a:rPr lang="tr-TR" sz="1600" i="1">
                                  <a:latin typeface="Cambria Math" panose="02040503050406030204" pitchFamily="18" charset="0"/>
                                </a:rPr>
                              </m:ctrlPr>
                            </m:sSubPr>
                            <m:e>
                              <m:r>
                                <a:rPr lang="tr-TR" sz="1600" i="1">
                                  <a:latin typeface="Cambria Math" panose="02040503050406030204" pitchFamily="18" charset="0"/>
                                </a:rPr>
                                <m:t>𝑛</m:t>
                              </m:r>
                            </m:e>
                            <m:sub>
                              <m:r>
                                <a:rPr lang="tr-TR" sz="1600" i="1">
                                  <a:latin typeface="Cambria Math" panose="02040503050406030204" pitchFamily="18" charset="0"/>
                                </a:rPr>
                                <m:t>13</m:t>
                              </m:r>
                            </m:sub>
                          </m:sSub>
                        </m:num>
                        <m:den>
                          <m:sSub>
                            <m:sSubPr>
                              <m:ctrlPr>
                                <a:rPr lang="tr-TR" sz="1600" i="1">
                                  <a:latin typeface="Cambria Math" panose="02040503050406030204" pitchFamily="18" charset="0"/>
                                </a:rPr>
                              </m:ctrlPr>
                            </m:sSubPr>
                            <m:e>
                              <m:r>
                                <a:rPr lang="tr-TR" sz="1600" i="1">
                                  <a:latin typeface="Cambria Math" panose="02040503050406030204" pitchFamily="18" charset="0"/>
                                </a:rPr>
                                <m:t>𝑛</m:t>
                              </m:r>
                            </m:e>
                            <m:sub>
                              <m:r>
                                <a:rPr lang="tr-TR" sz="1600" i="1">
                                  <a:latin typeface="Cambria Math" panose="02040503050406030204" pitchFamily="18" charset="0"/>
                                </a:rPr>
                                <m:t>12</m:t>
                              </m:r>
                            </m:sub>
                          </m:sSub>
                        </m:den>
                      </m:f>
                      <m:r>
                        <a:rPr lang="tr-TR" sz="1600" i="1">
                          <a:latin typeface="Cambria Math" panose="02040503050406030204" pitchFamily="18" charset="0"/>
                        </a:rPr>
                        <m:t>=</m:t>
                      </m:r>
                      <m:r>
                        <a:rPr lang="tr-TR" sz="1600" b="0" i="1" smtClean="0">
                          <a:latin typeface="Cambria Math" panose="02040503050406030204" pitchFamily="18" charset="0"/>
                          <a:ea typeface="Cambria Math" panose="02040503050406030204" pitchFamily="18" charset="0"/>
                        </a:rPr>
                        <m:t>−</m:t>
                      </m:r>
                      <m:f>
                        <m:fPr>
                          <m:ctrlPr>
                            <a:rPr lang="tr-TR" sz="1600" i="1">
                              <a:latin typeface="Cambria Math" panose="02040503050406030204" pitchFamily="18" charset="0"/>
                            </a:rPr>
                          </m:ctrlPr>
                        </m:fPr>
                        <m:num>
                          <m:sSub>
                            <m:sSubPr>
                              <m:ctrlPr>
                                <a:rPr lang="tr-TR" sz="1600" i="1">
                                  <a:latin typeface="Cambria Math" panose="02040503050406030204" pitchFamily="18" charset="0"/>
                                </a:rPr>
                              </m:ctrlPr>
                            </m:sSubPr>
                            <m:e>
                              <m:r>
                                <a:rPr lang="tr-TR" sz="1600" i="1">
                                  <a:latin typeface="Cambria Math" panose="02040503050406030204" pitchFamily="18" charset="0"/>
                                  <a:ea typeface="Cambria Math" panose="02040503050406030204" pitchFamily="18" charset="0"/>
                                </a:rPr>
                                <m:t>𝑇</m:t>
                              </m:r>
                            </m:e>
                            <m:sub>
                              <m:r>
                                <a:rPr lang="tr-TR" sz="1600" i="1">
                                  <a:latin typeface="Cambria Math" panose="02040503050406030204" pitchFamily="18" charset="0"/>
                                </a:rPr>
                                <m:t>2</m:t>
                              </m:r>
                            </m:sub>
                          </m:sSub>
                        </m:num>
                        <m:den>
                          <m:sSub>
                            <m:sSubPr>
                              <m:ctrlPr>
                                <a:rPr lang="tr-TR" sz="1600" i="1">
                                  <a:latin typeface="Cambria Math" panose="02040503050406030204" pitchFamily="18" charset="0"/>
                                </a:rPr>
                              </m:ctrlPr>
                            </m:sSubPr>
                            <m:e>
                              <m:r>
                                <a:rPr lang="tr-TR" sz="1600" i="1">
                                  <a:latin typeface="Cambria Math" panose="02040503050406030204" pitchFamily="18" charset="0"/>
                                  <a:ea typeface="Cambria Math" panose="02040503050406030204" pitchFamily="18" charset="0"/>
                                </a:rPr>
                                <m:t>𝑇</m:t>
                              </m:r>
                            </m:e>
                            <m:sub>
                              <m:r>
                                <a:rPr lang="tr-TR" sz="1600" i="1">
                                  <a:latin typeface="Cambria Math" panose="02040503050406030204" pitchFamily="18" charset="0"/>
                                </a:rPr>
                                <m:t>3</m:t>
                              </m:r>
                            </m:sub>
                          </m:sSub>
                        </m:den>
                      </m:f>
                    </m:oMath>
                  </m:oMathPara>
                </a14:m>
                <a:endParaRPr lang="tr-TR" sz="1600" dirty="0" smtClean="0"/>
              </a:p>
              <a:p>
                <a:pPr marL="0" indent="0">
                  <a:buNone/>
                </a:pPr>
                <a14:m>
                  <m:oMathPara xmlns:m="http://schemas.openxmlformats.org/officeDocument/2006/math">
                    <m:oMathParaPr>
                      <m:jc m:val="centerGroup"/>
                    </m:oMathParaPr>
                    <m:oMath xmlns:m="http://schemas.openxmlformats.org/officeDocument/2006/math">
                      <m:sSub>
                        <m:sSubPr>
                          <m:ctrlPr>
                            <a:rPr lang="tr-TR" sz="1600" i="1">
                              <a:latin typeface="Cambria Math" panose="02040503050406030204" pitchFamily="18" charset="0"/>
                            </a:rPr>
                          </m:ctrlPr>
                        </m:sSubPr>
                        <m:e>
                          <m:r>
                            <a:rPr lang="tr-TR" sz="1600" i="1">
                              <a:latin typeface="Cambria Math" panose="02040503050406030204" pitchFamily="18" charset="0"/>
                            </a:rPr>
                            <m:t>𝑅</m:t>
                          </m:r>
                        </m:e>
                        <m:sub>
                          <m:r>
                            <a:rPr lang="tr-TR" sz="1600" b="0" i="1" smtClean="0">
                              <a:latin typeface="Cambria Math" panose="02040503050406030204" pitchFamily="18" charset="0"/>
                            </a:rPr>
                            <m:t>34</m:t>
                          </m:r>
                        </m:sub>
                      </m:sSub>
                      <m:r>
                        <a:rPr lang="tr-TR" sz="1600" i="1">
                          <a:latin typeface="Cambria Math" panose="02040503050406030204" pitchFamily="18" charset="0"/>
                        </a:rPr>
                        <m:t>=</m:t>
                      </m:r>
                      <m:f>
                        <m:fPr>
                          <m:ctrlPr>
                            <a:rPr lang="tr-TR" sz="1600" i="1">
                              <a:latin typeface="Cambria Math" panose="02040503050406030204" pitchFamily="18" charset="0"/>
                            </a:rPr>
                          </m:ctrlPr>
                        </m:fPr>
                        <m:num>
                          <m:sSub>
                            <m:sSubPr>
                              <m:ctrlPr>
                                <a:rPr lang="tr-TR" sz="1600" i="1">
                                  <a:latin typeface="Cambria Math" panose="02040503050406030204" pitchFamily="18" charset="0"/>
                                </a:rPr>
                              </m:ctrlPr>
                            </m:sSubPr>
                            <m:e>
                              <m:r>
                                <a:rPr lang="tr-TR" sz="1600" i="1">
                                  <a:latin typeface="Cambria Math" panose="02040503050406030204" pitchFamily="18" charset="0"/>
                                </a:rPr>
                                <m:t>𝑛</m:t>
                              </m:r>
                            </m:e>
                            <m:sub>
                              <m:r>
                                <a:rPr lang="tr-TR" sz="1600" i="1">
                                  <a:latin typeface="Cambria Math" panose="02040503050406030204" pitchFamily="18" charset="0"/>
                                </a:rPr>
                                <m:t>1</m:t>
                              </m:r>
                              <m:r>
                                <a:rPr lang="tr-TR" sz="1600" b="0" i="1" smtClean="0">
                                  <a:latin typeface="Cambria Math" panose="02040503050406030204" pitchFamily="18" charset="0"/>
                                </a:rPr>
                                <m:t>4</m:t>
                              </m:r>
                            </m:sub>
                          </m:sSub>
                        </m:num>
                        <m:den>
                          <m:sSub>
                            <m:sSubPr>
                              <m:ctrlPr>
                                <a:rPr lang="tr-TR" sz="1600" i="1">
                                  <a:latin typeface="Cambria Math" panose="02040503050406030204" pitchFamily="18" charset="0"/>
                                </a:rPr>
                              </m:ctrlPr>
                            </m:sSubPr>
                            <m:e>
                              <m:r>
                                <a:rPr lang="tr-TR" sz="1600" i="1">
                                  <a:latin typeface="Cambria Math" panose="02040503050406030204" pitchFamily="18" charset="0"/>
                                </a:rPr>
                                <m:t>𝑛</m:t>
                              </m:r>
                            </m:e>
                            <m:sub>
                              <m:r>
                                <a:rPr lang="tr-TR" sz="1600" i="1">
                                  <a:latin typeface="Cambria Math" panose="02040503050406030204" pitchFamily="18" charset="0"/>
                                </a:rPr>
                                <m:t>1</m:t>
                              </m:r>
                              <m:r>
                                <a:rPr lang="tr-TR" sz="1600" b="0" i="1" smtClean="0">
                                  <a:latin typeface="Cambria Math" panose="02040503050406030204" pitchFamily="18" charset="0"/>
                                </a:rPr>
                                <m:t>3</m:t>
                              </m:r>
                            </m:sub>
                          </m:sSub>
                        </m:den>
                      </m:f>
                      <m:r>
                        <a:rPr lang="tr-TR" sz="1600" i="1">
                          <a:latin typeface="Cambria Math" panose="02040503050406030204" pitchFamily="18" charset="0"/>
                        </a:rPr>
                        <m:t>=</m:t>
                      </m:r>
                      <m:r>
                        <a:rPr lang="tr-TR" sz="1600" i="1">
                          <a:latin typeface="Cambria Math" panose="02040503050406030204" pitchFamily="18" charset="0"/>
                          <a:ea typeface="Cambria Math" panose="02040503050406030204" pitchFamily="18" charset="0"/>
                        </a:rPr>
                        <m:t>−</m:t>
                      </m:r>
                      <m:f>
                        <m:fPr>
                          <m:ctrlPr>
                            <a:rPr lang="tr-TR" sz="1600" i="1">
                              <a:latin typeface="Cambria Math" panose="02040503050406030204" pitchFamily="18" charset="0"/>
                            </a:rPr>
                          </m:ctrlPr>
                        </m:fPr>
                        <m:num>
                          <m:sSub>
                            <m:sSubPr>
                              <m:ctrlPr>
                                <a:rPr lang="tr-TR" sz="1600" i="1">
                                  <a:latin typeface="Cambria Math" panose="02040503050406030204" pitchFamily="18" charset="0"/>
                                </a:rPr>
                              </m:ctrlPr>
                            </m:sSubPr>
                            <m:e>
                              <m:r>
                                <a:rPr lang="tr-TR" sz="1600" i="1">
                                  <a:latin typeface="Cambria Math" panose="02040503050406030204" pitchFamily="18" charset="0"/>
                                  <a:ea typeface="Cambria Math" panose="02040503050406030204" pitchFamily="18" charset="0"/>
                                </a:rPr>
                                <m:t>𝑇</m:t>
                              </m:r>
                            </m:e>
                            <m:sub>
                              <m:r>
                                <a:rPr lang="tr-TR" sz="1600" b="0" i="1" smtClean="0">
                                  <a:latin typeface="Cambria Math" panose="02040503050406030204" pitchFamily="18" charset="0"/>
                                </a:rPr>
                                <m:t>3</m:t>
                              </m:r>
                            </m:sub>
                          </m:sSub>
                        </m:num>
                        <m:den>
                          <m:sSub>
                            <m:sSubPr>
                              <m:ctrlPr>
                                <a:rPr lang="tr-TR" sz="1600" i="1">
                                  <a:latin typeface="Cambria Math" panose="02040503050406030204" pitchFamily="18" charset="0"/>
                                </a:rPr>
                              </m:ctrlPr>
                            </m:sSubPr>
                            <m:e>
                              <m:r>
                                <a:rPr lang="tr-TR" sz="1600" i="1">
                                  <a:latin typeface="Cambria Math" panose="02040503050406030204" pitchFamily="18" charset="0"/>
                                  <a:ea typeface="Cambria Math" panose="02040503050406030204" pitchFamily="18" charset="0"/>
                                </a:rPr>
                                <m:t>𝑇</m:t>
                              </m:r>
                            </m:e>
                            <m:sub>
                              <m:r>
                                <a:rPr lang="tr-TR" sz="1600" b="0" i="1" smtClean="0">
                                  <a:latin typeface="Cambria Math" panose="02040503050406030204" pitchFamily="18" charset="0"/>
                                </a:rPr>
                                <m:t>4</m:t>
                              </m:r>
                            </m:sub>
                          </m:sSub>
                        </m:den>
                      </m:f>
                    </m:oMath>
                  </m:oMathPara>
                </a14:m>
                <a:endParaRPr lang="tr-TR" sz="1600" dirty="0" smtClean="0"/>
              </a:p>
              <a:p>
                <a:pPr marL="0" indent="0">
                  <a:buNone/>
                </a:pPr>
                <a14:m>
                  <m:oMathPara xmlns:m="http://schemas.openxmlformats.org/officeDocument/2006/math">
                    <m:oMathParaPr>
                      <m:jc m:val="centerGroup"/>
                    </m:oMathParaPr>
                    <m:oMath xmlns:m="http://schemas.openxmlformats.org/officeDocument/2006/math">
                      <m:sSub>
                        <m:sSubPr>
                          <m:ctrlPr>
                            <a:rPr lang="tr-TR" sz="1600" i="1">
                              <a:latin typeface="Cambria Math" panose="02040503050406030204" pitchFamily="18" charset="0"/>
                            </a:rPr>
                          </m:ctrlPr>
                        </m:sSubPr>
                        <m:e>
                          <m:r>
                            <a:rPr lang="tr-TR" sz="1600" i="1">
                              <a:latin typeface="Cambria Math" panose="02040503050406030204" pitchFamily="18" charset="0"/>
                            </a:rPr>
                            <m:t>𝑅</m:t>
                          </m:r>
                        </m:e>
                        <m:sub>
                          <m:r>
                            <a:rPr lang="tr-TR" sz="1600" b="0" i="1" smtClean="0">
                              <a:latin typeface="Cambria Math" panose="02040503050406030204" pitchFamily="18" charset="0"/>
                            </a:rPr>
                            <m:t>45</m:t>
                          </m:r>
                        </m:sub>
                      </m:sSub>
                      <m:r>
                        <a:rPr lang="tr-TR" sz="1600" i="1">
                          <a:latin typeface="Cambria Math" panose="02040503050406030204" pitchFamily="18" charset="0"/>
                        </a:rPr>
                        <m:t>=</m:t>
                      </m:r>
                      <m:f>
                        <m:fPr>
                          <m:ctrlPr>
                            <a:rPr lang="tr-TR" sz="1600" i="1">
                              <a:latin typeface="Cambria Math" panose="02040503050406030204" pitchFamily="18" charset="0"/>
                            </a:rPr>
                          </m:ctrlPr>
                        </m:fPr>
                        <m:num>
                          <m:sSub>
                            <m:sSubPr>
                              <m:ctrlPr>
                                <a:rPr lang="tr-TR" sz="1600" i="1">
                                  <a:latin typeface="Cambria Math" panose="02040503050406030204" pitchFamily="18" charset="0"/>
                                </a:rPr>
                              </m:ctrlPr>
                            </m:sSubPr>
                            <m:e>
                              <m:r>
                                <a:rPr lang="tr-TR" sz="1600" i="1">
                                  <a:latin typeface="Cambria Math" panose="02040503050406030204" pitchFamily="18" charset="0"/>
                                </a:rPr>
                                <m:t>𝑛</m:t>
                              </m:r>
                            </m:e>
                            <m:sub>
                              <m:r>
                                <a:rPr lang="tr-TR" sz="1600" i="1">
                                  <a:latin typeface="Cambria Math" panose="02040503050406030204" pitchFamily="18" charset="0"/>
                                </a:rPr>
                                <m:t>1</m:t>
                              </m:r>
                              <m:r>
                                <a:rPr lang="tr-TR" sz="1600" b="0" i="1" smtClean="0">
                                  <a:latin typeface="Cambria Math" panose="02040503050406030204" pitchFamily="18" charset="0"/>
                                </a:rPr>
                                <m:t>5</m:t>
                              </m:r>
                            </m:sub>
                          </m:sSub>
                        </m:num>
                        <m:den>
                          <m:sSub>
                            <m:sSubPr>
                              <m:ctrlPr>
                                <a:rPr lang="tr-TR" sz="1600" i="1">
                                  <a:latin typeface="Cambria Math" panose="02040503050406030204" pitchFamily="18" charset="0"/>
                                </a:rPr>
                              </m:ctrlPr>
                            </m:sSubPr>
                            <m:e>
                              <m:r>
                                <a:rPr lang="tr-TR" sz="1600" i="1">
                                  <a:latin typeface="Cambria Math" panose="02040503050406030204" pitchFamily="18" charset="0"/>
                                </a:rPr>
                                <m:t>𝑛</m:t>
                              </m:r>
                            </m:e>
                            <m:sub>
                              <m:r>
                                <a:rPr lang="tr-TR" sz="1600" i="1">
                                  <a:latin typeface="Cambria Math" panose="02040503050406030204" pitchFamily="18" charset="0"/>
                                </a:rPr>
                                <m:t>1</m:t>
                              </m:r>
                              <m:r>
                                <a:rPr lang="tr-TR" sz="1600" b="0" i="1" smtClean="0">
                                  <a:latin typeface="Cambria Math" panose="02040503050406030204" pitchFamily="18" charset="0"/>
                                </a:rPr>
                                <m:t>4</m:t>
                              </m:r>
                            </m:sub>
                          </m:sSub>
                        </m:den>
                      </m:f>
                      <m:r>
                        <a:rPr lang="tr-TR" sz="1600" i="1">
                          <a:latin typeface="Cambria Math" panose="02040503050406030204" pitchFamily="18" charset="0"/>
                        </a:rPr>
                        <m:t>=</m:t>
                      </m:r>
                      <m:r>
                        <a:rPr lang="tr-TR" sz="1600" i="1">
                          <a:latin typeface="Cambria Math" panose="02040503050406030204" pitchFamily="18" charset="0"/>
                          <a:ea typeface="Cambria Math" panose="02040503050406030204" pitchFamily="18" charset="0"/>
                        </a:rPr>
                        <m:t>−</m:t>
                      </m:r>
                      <m:f>
                        <m:fPr>
                          <m:ctrlPr>
                            <a:rPr lang="tr-TR" sz="1600" i="1" smtClean="0">
                              <a:latin typeface="Cambria Math" panose="02040503050406030204" pitchFamily="18" charset="0"/>
                            </a:rPr>
                          </m:ctrlPr>
                        </m:fPr>
                        <m:num>
                          <m:sSubSup>
                            <m:sSubSupPr>
                              <m:ctrlPr>
                                <a:rPr lang="tr-TR" sz="1600" i="1" smtClean="0">
                                  <a:latin typeface="Cambria Math" panose="02040503050406030204" pitchFamily="18" charset="0"/>
                                </a:rPr>
                              </m:ctrlPr>
                            </m:sSubSupPr>
                            <m:e>
                              <m:r>
                                <a:rPr lang="tr-TR" sz="1600" b="0" i="1" smtClean="0">
                                  <a:latin typeface="Cambria Math" panose="02040503050406030204" pitchFamily="18" charset="0"/>
                                </a:rPr>
                                <m:t>𝑇</m:t>
                              </m:r>
                            </m:e>
                            <m:sub>
                              <m:r>
                                <a:rPr lang="tr-TR" sz="1600" b="0" i="1" smtClean="0">
                                  <a:latin typeface="Cambria Math" panose="02040503050406030204" pitchFamily="18" charset="0"/>
                                </a:rPr>
                                <m:t>4</m:t>
                              </m:r>
                            </m:sub>
                            <m:sup>
                              <m:r>
                                <a:rPr lang="tr-TR" sz="1600" b="0" i="1" smtClean="0">
                                  <a:latin typeface="Cambria Math" panose="02040503050406030204" pitchFamily="18" charset="0"/>
                                </a:rPr>
                                <m:t>′</m:t>
                              </m:r>
                            </m:sup>
                          </m:sSubSup>
                        </m:num>
                        <m:den>
                          <m:sSub>
                            <m:sSubPr>
                              <m:ctrlPr>
                                <a:rPr lang="tr-TR" sz="1600" i="1">
                                  <a:latin typeface="Cambria Math" panose="02040503050406030204" pitchFamily="18" charset="0"/>
                                </a:rPr>
                              </m:ctrlPr>
                            </m:sSubPr>
                            <m:e>
                              <m:r>
                                <a:rPr lang="tr-TR" sz="1600" i="1">
                                  <a:latin typeface="Cambria Math" panose="02040503050406030204" pitchFamily="18" charset="0"/>
                                  <a:ea typeface="Cambria Math" panose="02040503050406030204" pitchFamily="18" charset="0"/>
                                </a:rPr>
                                <m:t>𝑇</m:t>
                              </m:r>
                            </m:e>
                            <m:sub>
                              <m:r>
                                <a:rPr lang="tr-TR" sz="1600" b="0" i="1" smtClean="0">
                                  <a:latin typeface="Cambria Math" panose="02040503050406030204" pitchFamily="18" charset="0"/>
                                </a:rPr>
                                <m:t>5</m:t>
                              </m:r>
                            </m:sub>
                          </m:sSub>
                        </m:den>
                      </m:f>
                    </m:oMath>
                  </m:oMathPara>
                </a14:m>
                <a:endParaRPr lang="tr-TR" sz="1600" dirty="0"/>
              </a:p>
              <a:p>
                <a:pPr marL="0" indent="0">
                  <a:buNone/>
                </a:pPr>
                <a14:m>
                  <m:oMathPara xmlns:m="http://schemas.openxmlformats.org/officeDocument/2006/math">
                    <m:oMathParaPr>
                      <m:jc m:val="centerGroup"/>
                    </m:oMathParaPr>
                    <m:oMath xmlns:m="http://schemas.openxmlformats.org/officeDocument/2006/math">
                      <m:sSub>
                        <m:sSubPr>
                          <m:ctrlPr>
                            <a:rPr lang="tr-TR" sz="1600" i="1">
                              <a:latin typeface="Cambria Math" panose="02040503050406030204" pitchFamily="18" charset="0"/>
                            </a:rPr>
                          </m:ctrlPr>
                        </m:sSubPr>
                        <m:e>
                          <m:r>
                            <a:rPr lang="tr-TR" sz="1600" i="1">
                              <a:latin typeface="Cambria Math" panose="02040503050406030204" pitchFamily="18" charset="0"/>
                            </a:rPr>
                            <m:t>𝑅</m:t>
                          </m:r>
                        </m:e>
                        <m:sub>
                          <m:r>
                            <a:rPr lang="tr-TR" sz="1600" b="0" i="1" smtClean="0">
                              <a:latin typeface="Cambria Math" panose="02040503050406030204" pitchFamily="18" charset="0"/>
                            </a:rPr>
                            <m:t>56</m:t>
                          </m:r>
                        </m:sub>
                      </m:sSub>
                      <m:r>
                        <a:rPr lang="tr-TR" sz="1600" i="1">
                          <a:latin typeface="Cambria Math" panose="02040503050406030204" pitchFamily="18" charset="0"/>
                        </a:rPr>
                        <m:t>=</m:t>
                      </m:r>
                      <m:f>
                        <m:fPr>
                          <m:ctrlPr>
                            <a:rPr lang="tr-TR" sz="1600" i="1">
                              <a:latin typeface="Cambria Math" panose="02040503050406030204" pitchFamily="18" charset="0"/>
                            </a:rPr>
                          </m:ctrlPr>
                        </m:fPr>
                        <m:num>
                          <m:sSub>
                            <m:sSubPr>
                              <m:ctrlPr>
                                <a:rPr lang="tr-TR" sz="1600" i="1">
                                  <a:latin typeface="Cambria Math" panose="02040503050406030204" pitchFamily="18" charset="0"/>
                                </a:rPr>
                              </m:ctrlPr>
                            </m:sSubPr>
                            <m:e>
                              <m:r>
                                <a:rPr lang="tr-TR" sz="1600" i="1">
                                  <a:latin typeface="Cambria Math" panose="02040503050406030204" pitchFamily="18" charset="0"/>
                                </a:rPr>
                                <m:t>𝑛</m:t>
                              </m:r>
                            </m:e>
                            <m:sub>
                              <m:r>
                                <a:rPr lang="tr-TR" sz="1600" i="1">
                                  <a:latin typeface="Cambria Math" panose="02040503050406030204" pitchFamily="18" charset="0"/>
                                </a:rPr>
                                <m:t>1</m:t>
                              </m:r>
                              <m:r>
                                <a:rPr lang="tr-TR" sz="1600" b="0" i="1" smtClean="0">
                                  <a:latin typeface="Cambria Math" panose="02040503050406030204" pitchFamily="18" charset="0"/>
                                </a:rPr>
                                <m:t>6</m:t>
                              </m:r>
                            </m:sub>
                          </m:sSub>
                        </m:num>
                        <m:den>
                          <m:sSub>
                            <m:sSubPr>
                              <m:ctrlPr>
                                <a:rPr lang="tr-TR" sz="1600" i="1">
                                  <a:latin typeface="Cambria Math" panose="02040503050406030204" pitchFamily="18" charset="0"/>
                                </a:rPr>
                              </m:ctrlPr>
                            </m:sSubPr>
                            <m:e>
                              <m:r>
                                <a:rPr lang="tr-TR" sz="1600" i="1">
                                  <a:latin typeface="Cambria Math" panose="02040503050406030204" pitchFamily="18" charset="0"/>
                                </a:rPr>
                                <m:t>𝑛</m:t>
                              </m:r>
                            </m:e>
                            <m:sub>
                              <m:r>
                                <a:rPr lang="tr-TR" sz="1600" i="1">
                                  <a:latin typeface="Cambria Math" panose="02040503050406030204" pitchFamily="18" charset="0"/>
                                </a:rPr>
                                <m:t>1</m:t>
                              </m:r>
                              <m:r>
                                <a:rPr lang="tr-TR" sz="1600" b="0" i="1" smtClean="0">
                                  <a:latin typeface="Cambria Math" panose="02040503050406030204" pitchFamily="18" charset="0"/>
                                </a:rPr>
                                <m:t>5</m:t>
                              </m:r>
                            </m:sub>
                          </m:sSub>
                        </m:den>
                      </m:f>
                      <m:r>
                        <a:rPr lang="tr-TR" sz="1600" i="1">
                          <a:latin typeface="Cambria Math" panose="02040503050406030204" pitchFamily="18" charset="0"/>
                        </a:rPr>
                        <m:t>=</m:t>
                      </m:r>
                      <m:r>
                        <a:rPr lang="tr-TR" sz="1600" i="1">
                          <a:latin typeface="Cambria Math" panose="02040503050406030204" pitchFamily="18" charset="0"/>
                          <a:ea typeface="Cambria Math" panose="02040503050406030204" pitchFamily="18" charset="0"/>
                        </a:rPr>
                        <m:t>−</m:t>
                      </m:r>
                      <m:f>
                        <m:fPr>
                          <m:ctrlPr>
                            <a:rPr lang="tr-TR" sz="1600" i="1">
                              <a:latin typeface="Cambria Math" panose="02040503050406030204" pitchFamily="18" charset="0"/>
                            </a:rPr>
                          </m:ctrlPr>
                        </m:fPr>
                        <m:num>
                          <m:sSubSup>
                            <m:sSubSupPr>
                              <m:ctrlPr>
                                <a:rPr lang="tr-TR" sz="1600" i="1">
                                  <a:latin typeface="Cambria Math" panose="02040503050406030204" pitchFamily="18" charset="0"/>
                                </a:rPr>
                              </m:ctrlPr>
                            </m:sSubSupPr>
                            <m:e>
                              <m:r>
                                <a:rPr lang="tr-TR" sz="1600" i="1">
                                  <a:latin typeface="Cambria Math" panose="02040503050406030204" pitchFamily="18" charset="0"/>
                                </a:rPr>
                                <m:t>𝑇</m:t>
                              </m:r>
                            </m:e>
                            <m:sub>
                              <m:r>
                                <a:rPr lang="tr-TR" sz="1600" b="0" i="1" smtClean="0">
                                  <a:latin typeface="Cambria Math" panose="02040503050406030204" pitchFamily="18" charset="0"/>
                                </a:rPr>
                                <m:t>5</m:t>
                              </m:r>
                            </m:sub>
                            <m:sup>
                              <m:r>
                                <a:rPr lang="tr-TR" sz="1600" i="1">
                                  <a:latin typeface="Cambria Math" panose="02040503050406030204" pitchFamily="18" charset="0"/>
                                </a:rPr>
                                <m:t>′</m:t>
                              </m:r>
                            </m:sup>
                          </m:sSubSup>
                        </m:num>
                        <m:den>
                          <m:sSub>
                            <m:sSubPr>
                              <m:ctrlPr>
                                <a:rPr lang="tr-TR" sz="1600" i="1">
                                  <a:latin typeface="Cambria Math" panose="02040503050406030204" pitchFamily="18" charset="0"/>
                                </a:rPr>
                              </m:ctrlPr>
                            </m:sSubPr>
                            <m:e>
                              <m:r>
                                <a:rPr lang="tr-TR" sz="1600" i="1">
                                  <a:latin typeface="Cambria Math" panose="02040503050406030204" pitchFamily="18" charset="0"/>
                                  <a:ea typeface="Cambria Math" panose="02040503050406030204" pitchFamily="18" charset="0"/>
                                </a:rPr>
                                <m:t>𝑇</m:t>
                              </m:r>
                            </m:e>
                            <m:sub>
                              <m:r>
                                <a:rPr lang="tr-TR" sz="1600" b="0" i="1" smtClean="0">
                                  <a:latin typeface="Cambria Math" panose="02040503050406030204" pitchFamily="18" charset="0"/>
                                </a:rPr>
                                <m:t>6</m:t>
                              </m:r>
                            </m:sub>
                          </m:sSub>
                        </m:den>
                      </m:f>
                    </m:oMath>
                  </m:oMathPara>
                </a14:m>
                <a:endParaRPr lang="tr-TR" sz="1600" dirty="0" smtClean="0"/>
              </a:p>
              <a:p>
                <a:pPr marL="0" indent="0">
                  <a:buNone/>
                </a:pPr>
                <a:r>
                  <a:rPr lang="tr-TR" sz="1600" dirty="0"/>
                  <a:t>denklemlerin sağ </a:t>
                </a:r>
                <a:r>
                  <a:rPr lang="tr-TR" sz="1600" dirty="0" smtClean="0"/>
                  <a:t>taraflarını birbirleriyle ve </a:t>
                </a:r>
                <a:r>
                  <a:rPr lang="tr-TR" sz="1600" dirty="0"/>
                  <a:t>sol </a:t>
                </a:r>
                <a:r>
                  <a:rPr lang="tr-TR" sz="1600" dirty="0" smtClean="0"/>
                  <a:t>taraflarını yine birbirleriyle çarparsak </a:t>
                </a:r>
                <a14:m>
                  <m:oMath xmlns:m="http://schemas.openxmlformats.org/officeDocument/2006/math">
                    <m:sSub>
                      <m:sSubPr>
                        <m:ctrlPr>
                          <a:rPr lang="tr-TR" sz="1600" i="1">
                            <a:latin typeface="Cambria Math" panose="02040503050406030204" pitchFamily="18" charset="0"/>
                          </a:rPr>
                        </m:ctrlPr>
                      </m:sSubPr>
                      <m:e>
                        <m:r>
                          <a:rPr lang="tr-TR" sz="1600" i="1">
                            <a:latin typeface="Cambria Math" panose="02040503050406030204" pitchFamily="18" charset="0"/>
                          </a:rPr>
                          <m:t>𝑅</m:t>
                        </m:r>
                      </m:e>
                      <m:sub>
                        <m:r>
                          <a:rPr lang="tr-TR" sz="1600" i="1">
                            <a:latin typeface="Cambria Math" panose="02040503050406030204" pitchFamily="18" charset="0"/>
                          </a:rPr>
                          <m:t>26</m:t>
                        </m:r>
                      </m:sub>
                    </m:sSub>
                  </m:oMath>
                </a14:m>
                <a:r>
                  <a:rPr lang="tr-TR" sz="1600" dirty="0" smtClean="0"/>
                  <a:t>’ya yani giriş dişlisi ile çıkış dişlisi arasındaki dişli oranına ulaşırız.</a:t>
                </a:r>
                <a:endParaRPr lang="tr-TR" sz="1600" dirty="0"/>
              </a:p>
            </p:txBody>
          </p:sp>
        </mc:Choice>
        <mc:Fallback xmlns="">
          <p:sp>
            <p:nvSpPr>
              <p:cNvPr id="5" name="İçerik Yer Tutucusu 4"/>
              <p:cNvSpPr>
                <a:spLocks noGrp="1" noRot="1" noChangeAspect="1" noMove="1" noResize="1" noEditPoints="1" noAdjustHandles="1" noChangeArrowheads="1" noChangeShapeType="1" noTextEdit="1"/>
              </p:cNvSpPr>
              <p:nvPr>
                <p:ph sz="half" idx="1"/>
              </p:nvPr>
            </p:nvSpPr>
            <p:spPr>
              <a:xfrm>
                <a:off x="3789406" y="641376"/>
                <a:ext cx="6689124" cy="3411884"/>
              </a:xfrm>
              <a:blipFill rotWithShape="0">
                <a:blip r:embed="rId2"/>
                <a:stretch>
                  <a:fillRect l="-547" t="-893"/>
                </a:stretch>
              </a:blipFill>
            </p:spPr>
            <p:txBody>
              <a:bodyPr/>
              <a:lstStyle/>
              <a:p>
                <a:r>
                  <a:rPr lang="tr-TR">
                    <a:noFill/>
                  </a:rPr>
                  <a:t> </a:t>
                </a:r>
              </a:p>
            </p:txBody>
          </p:sp>
        </mc:Fallback>
      </mc:AlternateContent>
      <p:pic>
        <p:nvPicPr>
          <p:cNvPr id="2050" name="Picture 2" descr="http://www.makted.org.tr/kaynaklar/mekanizma_teknigi_konu_anlatimi/ch6/sec1/img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6710" y="965156"/>
            <a:ext cx="4048125" cy="21621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Dikdörtgen 1"/>
              <p:cNvSpPr/>
              <p:nvPr/>
            </p:nvSpPr>
            <p:spPr>
              <a:xfrm>
                <a:off x="798127" y="3658089"/>
                <a:ext cx="11491784" cy="246375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tr-TR" sz="1600" i="1" smtClean="0">
                              <a:latin typeface="Cambria Math" panose="02040503050406030204" pitchFamily="18" charset="0"/>
                            </a:rPr>
                          </m:ctrlPr>
                        </m:sSubPr>
                        <m:e>
                          <m:r>
                            <a:rPr lang="tr-TR" sz="1600" i="1">
                              <a:latin typeface="Cambria Math" panose="02040503050406030204" pitchFamily="18" charset="0"/>
                            </a:rPr>
                            <m:t>𝑅</m:t>
                          </m:r>
                        </m:e>
                        <m:sub>
                          <m:r>
                            <a:rPr lang="tr-TR" sz="1600" i="1">
                              <a:latin typeface="Cambria Math" panose="02040503050406030204" pitchFamily="18" charset="0"/>
                            </a:rPr>
                            <m:t>26</m:t>
                          </m:r>
                        </m:sub>
                      </m:sSub>
                      <m:r>
                        <a:rPr lang="tr-TR" sz="1600" i="1">
                          <a:latin typeface="Cambria Math" panose="02040503050406030204" pitchFamily="18" charset="0"/>
                        </a:rPr>
                        <m:t>=</m:t>
                      </m:r>
                      <m:sSub>
                        <m:sSubPr>
                          <m:ctrlPr>
                            <a:rPr lang="tr-TR" sz="1600" i="1">
                              <a:latin typeface="Cambria Math" panose="02040503050406030204" pitchFamily="18" charset="0"/>
                            </a:rPr>
                          </m:ctrlPr>
                        </m:sSubPr>
                        <m:e>
                          <m:r>
                            <a:rPr lang="tr-TR" sz="1600" i="1">
                              <a:latin typeface="Cambria Math" panose="02040503050406030204" pitchFamily="18" charset="0"/>
                            </a:rPr>
                            <m:t>𝑅</m:t>
                          </m:r>
                        </m:e>
                        <m:sub>
                          <m:r>
                            <a:rPr lang="tr-TR" sz="1600" i="1">
                              <a:latin typeface="Cambria Math" panose="02040503050406030204" pitchFamily="18" charset="0"/>
                            </a:rPr>
                            <m:t>23</m:t>
                          </m:r>
                        </m:sub>
                      </m:sSub>
                      <m:sSub>
                        <m:sSubPr>
                          <m:ctrlPr>
                            <a:rPr lang="tr-TR" sz="1600" i="1">
                              <a:latin typeface="Cambria Math" panose="02040503050406030204" pitchFamily="18" charset="0"/>
                            </a:rPr>
                          </m:ctrlPr>
                        </m:sSubPr>
                        <m:e>
                          <m:r>
                            <a:rPr lang="tr-TR" sz="1600" i="1">
                              <a:latin typeface="Cambria Math" panose="02040503050406030204" pitchFamily="18" charset="0"/>
                            </a:rPr>
                            <m:t>𝑅</m:t>
                          </m:r>
                        </m:e>
                        <m:sub>
                          <m:r>
                            <a:rPr lang="tr-TR" sz="1600" i="1">
                              <a:latin typeface="Cambria Math" panose="02040503050406030204" pitchFamily="18" charset="0"/>
                            </a:rPr>
                            <m:t>34</m:t>
                          </m:r>
                        </m:sub>
                      </m:sSub>
                      <m:sSub>
                        <m:sSubPr>
                          <m:ctrlPr>
                            <a:rPr lang="tr-TR" sz="1600" i="1">
                              <a:latin typeface="Cambria Math" panose="02040503050406030204" pitchFamily="18" charset="0"/>
                            </a:rPr>
                          </m:ctrlPr>
                        </m:sSubPr>
                        <m:e>
                          <m:r>
                            <a:rPr lang="tr-TR" sz="1600" i="1">
                              <a:latin typeface="Cambria Math" panose="02040503050406030204" pitchFamily="18" charset="0"/>
                            </a:rPr>
                            <m:t>𝑅</m:t>
                          </m:r>
                        </m:e>
                        <m:sub>
                          <m:r>
                            <a:rPr lang="tr-TR" sz="1600" i="1">
                              <a:latin typeface="Cambria Math" panose="02040503050406030204" pitchFamily="18" charset="0"/>
                            </a:rPr>
                            <m:t>45</m:t>
                          </m:r>
                        </m:sub>
                      </m:sSub>
                      <m:sSub>
                        <m:sSubPr>
                          <m:ctrlPr>
                            <a:rPr lang="tr-TR" sz="1600" i="1">
                              <a:latin typeface="Cambria Math" panose="02040503050406030204" pitchFamily="18" charset="0"/>
                            </a:rPr>
                          </m:ctrlPr>
                        </m:sSubPr>
                        <m:e>
                          <m:r>
                            <a:rPr lang="tr-TR" sz="1600" i="1">
                              <a:latin typeface="Cambria Math" panose="02040503050406030204" pitchFamily="18" charset="0"/>
                            </a:rPr>
                            <m:t>𝑅</m:t>
                          </m:r>
                        </m:e>
                        <m:sub>
                          <m:r>
                            <a:rPr lang="tr-TR" sz="1600" i="1">
                              <a:latin typeface="Cambria Math" panose="02040503050406030204" pitchFamily="18" charset="0"/>
                            </a:rPr>
                            <m:t>56</m:t>
                          </m:r>
                        </m:sub>
                      </m:sSub>
                      <m:r>
                        <a:rPr lang="tr-TR" sz="1600" i="1">
                          <a:latin typeface="Cambria Math" panose="02040503050406030204" pitchFamily="18" charset="0"/>
                        </a:rPr>
                        <m:t>=</m:t>
                      </m:r>
                      <m:f>
                        <m:fPr>
                          <m:ctrlPr>
                            <a:rPr lang="tr-TR" sz="1600" i="1">
                              <a:latin typeface="Cambria Math" panose="02040503050406030204" pitchFamily="18" charset="0"/>
                            </a:rPr>
                          </m:ctrlPr>
                        </m:fPr>
                        <m:num>
                          <m:sSub>
                            <m:sSubPr>
                              <m:ctrlPr>
                                <a:rPr lang="tr-TR" sz="1600" i="1">
                                  <a:latin typeface="Cambria Math" panose="02040503050406030204" pitchFamily="18" charset="0"/>
                                </a:rPr>
                              </m:ctrlPr>
                            </m:sSubPr>
                            <m:e>
                              <m:r>
                                <a:rPr lang="tr-TR" sz="1600" i="1">
                                  <a:latin typeface="Cambria Math" panose="02040503050406030204" pitchFamily="18" charset="0"/>
                                </a:rPr>
                                <m:t>𝑛</m:t>
                              </m:r>
                            </m:e>
                            <m:sub>
                              <m:r>
                                <a:rPr lang="tr-TR" sz="1600" i="1">
                                  <a:latin typeface="Cambria Math" panose="02040503050406030204" pitchFamily="18" charset="0"/>
                                </a:rPr>
                                <m:t>13</m:t>
                              </m:r>
                            </m:sub>
                          </m:sSub>
                        </m:num>
                        <m:den>
                          <m:sSub>
                            <m:sSubPr>
                              <m:ctrlPr>
                                <a:rPr lang="tr-TR" sz="1600" i="1">
                                  <a:latin typeface="Cambria Math" panose="02040503050406030204" pitchFamily="18" charset="0"/>
                                </a:rPr>
                              </m:ctrlPr>
                            </m:sSubPr>
                            <m:e>
                              <m:r>
                                <a:rPr lang="tr-TR" sz="1600" i="1">
                                  <a:latin typeface="Cambria Math" panose="02040503050406030204" pitchFamily="18" charset="0"/>
                                </a:rPr>
                                <m:t>𝑛</m:t>
                              </m:r>
                            </m:e>
                            <m:sub>
                              <m:r>
                                <a:rPr lang="tr-TR" sz="1600" i="1">
                                  <a:latin typeface="Cambria Math" panose="02040503050406030204" pitchFamily="18" charset="0"/>
                                </a:rPr>
                                <m:t>12</m:t>
                              </m:r>
                            </m:sub>
                          </m:sSub>
                        </m:den>
                      </m:f>
                      <m:f>
                        <m:fPr>
                          <m:ctrlPr>
                            <a:rPr lang="tr-TR" sz="1600" i="1">
                              <a:latin typeface="Cambria Math" panose="02040503050406030204" pitchFamily="18" charset="0"/>
                            </a:rPr>
                          </m:ctrlPr>
                        </m:fPr>
                        <m:num>
                          <m:sSub>
                            <m:sSubPr>
                              <m:ctrlPr>
                                <a:rPr lang="tr-TR" sz="1600" i="1">
                                  <a:latin typeface="Cambria Math" panose="02040503050406030204" pitchFamily="18" charset="0"/>
                                </a:rPr>
                              </m:ctrlPr>
                            </m:sSubPr>
                            <m:e>
                              <m:r>
                                <a:rPr lang="tr-TR" sz="1600" i="1">
                                  <a:latin typeface="Cambria Math" panose="02040503050406030204" pitchFamily="18" charset="0"/>
                                </a:rPr>
                                <m:t>𝑛</m:t>
                              </m:r>
                            </m:e>
                            <m:sub>
                              <m:r>
                                <a:rPr lang="tr-TR" sz="1600" i="1">
                                  <a:latin typeface="Cambria Math" panose="02040503050406030204" pitchFamily="18" charset="0"/>
                                </a:rPr>
                                <m:t>14</m:t>
                              </m:r>
                            </m:sub>
                          </m:sSub>
                        </m:num>
                        <m:den>
                          <m:sSub>
                            <m:sSubPr>
                              <m:ctrlPr>
                                <a:rPr lang="tr-TR" sz="1600" i="1">
                                  <a:latin typeface="Cambria Math" panose="02040503050406030204" pitchFamily="18" charset="0"/>
                                </a:rPr>
                              </m:ctrlPr>
                            </m:sSubPr>
                            <m:e>
                              <m:r>
                                <a:rPr lang="tr-TR" sz="1600" i="1">
                                  <a:latin typeface="Cambria Math" panose="02040503050406030204" pitchFamily="18" charset="0"/>
                                </a:rPr>
                                <m:t>𝑛</m:t>
                              </m:r>
                            </m:e>
                            <m:sub>
                              <m:r>
                                <a:rPr lang="tr-TR" sz="1600" i="1">
                                  <a:latin typeface="Cambria Math" panose="02040503050406030204" pitchFamily="18" charset="0"/>
                                </a:rPr>
                                <m:t>13</m:t>
                              </m:r>
                            </m:sub>
                          </m:sSub>
                        </m:den>
                      </m:f>
                      <m:f>
                        <m:fPr>
                          <m:ctrlPr>
                            <a:rPr lang="tr-TR" sz="1600" i="1">
                              <a:latin typeface="Cambria Math" panose="02040503050406030204" pitchFamily="18" charset="0"/>
                            </a:rPr>
                          </m:ctrlPr>
                        </m:fPr>
                        <m:num>
                          <m:sSub>
                            <m:sSubPr>
                              <m:ctrlPr>
                                <a:rPr lang="tr-TR" sz="1600" i="1">
                                  <a:latin typeface="Cambria Math" panose="02040503050406030204" pitchFamily="18" charset="0"/>
                                </a:rPr>
                              </m:ctrlPr>
                            </m:sSubPr>
                            <m:e>
                              <m:r>
                                <a:rPr lang="tr-TR" sz="1600" i="1">
                                  <a:latin typeface="Cambria Math" panose="02040503050406030204" pitchFamily="18" charset="0"/>
                                </a:rPr>
                                <m:t>𝑛</m:t>
                              </m:r>
                            </m:e>
                            <m:sub>
                              <m:r>
                                <a:rPr lang="tr-TR" sz="1600" i="1">
                                  <a:latin typeface="Cambria Math" panose="02040503050406030204" pitchFamily="18" charset="0"/>
                                </a:rPr>
                                <m:t>15</m:t>
                              </m:r>
                            </m:sub>
                          </m:sSub>
                        </m:num>
                        <m:den>
                          <m:sSub>
                            <m:sSubPr>
                              <m:ctrlPr>
                                <a:rPr lang="tr-TR" sz="1600" i="1">
                                  <a:latin typeface="Cambria Math" panose="02040503050406030204" pitchFamily="18" charset="0"/>
                                </a:rPr>
                              </m:ctrlPr>
                            </m:sSubPr>
                            <m:e>
                              <m:r>
                                <a:rPr lang="tr-TR" sz="1600" i="1">
                                  <a:latin typeface="Cambria Math" panose="02040503050406030204" pitchFamily="18" charset="0"/>
                                </a:rPr>
                                <m:t>𝑛</m:t>
                              </m:r>
                            </m:e>
                            <m:sub>
                              <m:r>
                                <a:rPr lang="tr-TR" sz="1600" i="1">
                                  <a:latin typeface="Cambria Math" panose="02040503050406030204" pitchFamily="18" charset="0"/>
                                </a:rPr>
                                <m:t>14</m:t>
                              </m:r>
                            </m:sub>
                          </m:sSub>
                        </m:den>
                      </m:f>
                      <m:f>
                        <m:fPr>
                          <m:ctrlPr>
                            <a:rPr lang="tr-TR" sz="1600" i="1">
                              <a:latin typeface="Cambria Math" panose="02040503050406030204" pitchFamily="18" charset="0"/>
                            </a:rPr>
                          </m:ctrlPr>
                        </m:fPr>
                        <m:num>
                          <m:sSub>
                            <m:sSubPr>
                              <m:ctrlPr>
                                <a:rPr lang="tr-TR" sz="1600" i="1">
                                  <a:latin typeface="Cambria Math" panose="02040503050406030204" pitchFamily="18" charset="0"/>
                                </a:rPr>
                              </m:ctrlPr>
                            </m:sSubPr>
                            <m:e>
                              <m:r>
                                <a:rPr lang="tr-TR" sz="1600" i="1">
                                  <a:latin typeface="Cambria Math" panose="02040503050406030204" pitchFamily="18" charset="0"/>
                                </a:rPr>
                                <m:t>𝑛</m:t>
                              </m:r>
                            </m:e>
                            <m:sub>
                              <m:r>
                                <a:rPr lang="tr-TR" sz="1600" i="1">
                                  <a:latin typeface="Cambria Math" panose="02040503050406030204" pitchFamily="18" charset="0"/>
                                </a:rPr>
                                <m:t>16</m:t>
                              </m:r>
                            </m:sub>
                          </m:sSub>
                        </m:num>
                        <m:den>
                          <m:sSub>
                            <m:sSubPr>
                              <m:ctrlPr>
                                <a:rPr lang="tr-TR" sz="1600" i="1">
                                  <a:latin typeface="Cambria Math" panose="02040503050406030204" pitchFamily="18" charset="0"/>
                                </a:rPr>
                              </m:ctrlPr>
                            </m:sSubPr>
                            <m:e>
                              <m:r>
                                <a:rPr lang="tr-TR" sz="1600" i="1">
                                  <a:latin typeface="Cambria Math" panose="02040503050406030204" pitchFamily="18" charset="0"/>
                                </a:rPr>
                                <m:t>𝑛</m:t>
                              </m:r>
                            </m:e>
                            <m:sub>
                              <m:r>
                                <a:rPr lang="tr-TR" sz="1600" i="1">
                                  <a:latin typeface="Cambria Math" panose="02040503050406030204" pitchFamily="18" charset="0"/>
                                </a:rPr>
                                <m:t>15</m:t>
                              </m:r>
                            </m:sub>
                          </m:sSub>
                        </m:den>
                      </m:f>
                      <m:r>
                        <a:rPr lang="tr-TR" sz="1600" i="1">
                          <a:latin typeface="Cambria Math" panose="02040503050406030204" pitchFamily="18" charset="0"/>
                        </a:rPr>
                        <m:t>=</m:t>
                      </m:r>
                      <m:f>
                        <m:fPr>
                          <m:ctrlPr>
                            <a:rPr lang="tr-TR" sz="1600" i="1">
                              <a:latin typeface="Cambria Math" panose="02040503050406030204" pitchFamily="18" charset="0"/>
                            </a:rPr>
                          </m:ctrlPr>
                        </m:fPr>
                        <m:num>
                          <m:sSub>
                            <m:sSubPr>
                              <m:ctrlPr>
                                <a:rPr lang="tr-TR" sz="1600" i="1">
                                  <a:latin typeface="Cambria Math" panose="02040503050406030204" pitchFamily="18" charset="0"/>
                                </a:rPr>
                              </m:ctrlPr>
                            </m:sSubPr>
                            <m:e>
                              <m:r>
                                <a:rPr lang="tr-TR" sz="1600" i="1">
                                  <a:latin typeface="Cambria Math" panose="02040503050406030204" pitchFamily="18" charset="0"/>
                                </a:rPr>
                                <m:t>𝑛</m:t>
                              </m:r>
                            </m:e>
                            <m:sub>
                              <m:r>
                                <a:rPr lang="tr-TR" sz="1600" i="1">
                                  <a:latin typeface="Cambria Math" panose="02040503050406030204" pitchFamily="18" charset="0"/>
                                </a:rPr>
                                <m:t>1</m:t>
                              </m:r>
                              <m:r>
                                <a:rPr lang="tr-TR" sz="1600" b="0" i="1" smtClean="0">
                                  <a:latin typeface="Cambria Math" panose="02040503050406030204" pitchFamily="18" charset="0"/>
                                </a:rPr>
                                <m:t>6</m:t>
                              </m:r>
                            </m:sub>
                          </m:sSub>
                        </m:num>
                        <m:den>
                          <m:sSub>
                            <m:sSubPr>
                              <m:ctrlPr>
                                <a:rPr lang="tr-TR" sz="1600" i="1">
                                  <a:latin typeface="Cambria Math" panose="02040503050406030204" pitchFamily="18" charset="0"/>
                                </a:rPr>
                              </m:ctrlPr>
                            </m:sSubPr>
                            <m:e>
                              <m:r>
                                <a:rPr lang="tr-TR" sz="1600" i="1">
                                  <a:latin typeface="Cambria Math" panose="02040503050406030204" pitchFamily="18" charset="0"/>
                                </a:rPr>
                                <m:t>𝑛</m:t>
                              </m:r>
                            </m:e>
                            <m:sub>
                              <m:r>
                                <a:rPr lang="tr-TR" sz="1600" i="1">
                                  <a:latin typeface="Cambria Math" panose="02040503050406030204" pitchFamily="18" charset="0"/>
                                </a:rPr>
                                <m:t>12</m:t>
                              </m:r>
                            </m:sub>
                          </m:sSub>
                        </m:den>
                      </m:f>
                      <m:r>
                        <a:rPr lang="tr-TR" sz="1600" i="1">
                          <a:latin typeface="Cambria Math" panose="02040503050406030204" pitchFamily="18" charset="0"/>
                        </a:rPr>
                        <m:t>=</m:t>
                      </m:r>
                      <m:d>
                        <m:dPr>
                          <m:ctrlPr>
                            <a:rPr lang="tr-TR" sz="1600" i="1">
                              <a:latin typeface="Cambria Math" panose="02040503050406030204" pitchFamily="18" charset="0"/>
                            </a:rPr>
                          </m:ctrlPr>
                        </m:dPr>
                        <m:e>
                          <m:r>
                            <a:rPr lang="tr-TR" sz="1600" i="1">
                              <a:latin typeface="Cambria Math" panose="02040503050406030204" pitchFamily="18" charset="0"/>
                              <a:ea typeface="Cambria Math" panose="02040503050406030204" pitchFamily="18" charset="0"/>
                            </a:rPr>
                            <m:t>−</m:t>
                          </m:r>
                          <m:f>
                            <m:fPr>
                              <m:ctrlPr>
                                <a:rPr lang="tr-TR" sz="1600" i="1">
                                  <a:latin typeface="Cambria Math" panose="02040503050406030204" pitchFamily="18" charset="0"/>
                                </a:rPr>
                              </m:ctrlPr>
                            </m:fPr>
                            <m:num>
                              <m:sSub>
                                <m:sSubPr>
                                  <m:ctrlPr>
                                    <a:rPr lang="tr-TR" sz="1600" i="1">
                                      <a:latin typeface="Cambria Math" panose="02040503050406030204" pitchFamily="18" charset="0"/>
                                    </a:rPr>
                                  </m:ctrlPr>
                                </m:sSubPr>
                                <m:e>
                                  <m:r>
                                    <a:rPr lang="tr-TR" sz="1600" i="1">
                                      <a:latin typeface="Cambria Math" panose="02040503050406030204" pitchFamily="18" charset="0"/>
                                      <a:ea typeface="Cambria Math" panose="02040503050406030204" pitchFamily="18" charset="0"/>
                                    </a:rPr>
                                    <m:t>𝑇</m:t>
                                  </m:r>
                                </m:e>
                                <m:sub>
                                  <m:r>
                                    <a:rPr lang="tr-TR" sz="1600" i="1">
                                      <a:latin typeface="Cambria Math" panose="02040503050406030204" pitchFamily="18" charset="0"/>
                                    </a:rPr>
                                    <m:t>2</m:t>
                                  </m:r>
                                </m:sub>
                              </m:sSub>
                            </m:num>
                            <m:den>
                              <m:sSub>
                                <m:sSubPr>
                                  <m:ctrlPr>
                                    <a:rPr lang="tr-TR" sz="1600" i="1">
                                      <a:latin typeface="Cambria Math" panose="02040503050406030204" pitchFamily="18" charset="0"/>
                                    </a:rPr>
                                  </m:ctrlPr>
                                </m:sSubPr>
                                <m:e>
                                  <m:r>
                                    <a:rPr lang="tr-TR" sz="1600" i="1">
                                      <a:latin typeface="Cambria Math" panose="02040503050406030204" pitchFamily="18" charset="0"/>
                                      <a:ea typeface="Cambria Math" panose="02040503050406030204" pitchFamily="18" charset="0"/>
                                    </a:rPr>
                                    <m:t>𝑇</m:t>
                                  </m:r>
                                </m:e>
                                <m:sub>
                                  <m:r>
                                    <a:rPr lang="tr-TR" sz="1600" i="1">
                                      <a:latin typeface="Cambria Math" panose="02040503050406030204" pitchFamily="18" charset="0"/>
                                    </a:rPr>
                                    <m:t>3</m:t>
                                  </m:r>
                                </m:sub>
                              </m:sSub>
                            </m:den>
                          </m:f>
                        </m:e>
                      </m:d>
                      <m:d>
                        <m:dPr>
                          <m:ctrlPr>
                            <a:rPr lang="tr-TR" sz="1600" i="1">
                              <a:latin typeface="Cambria Math" panose="02040503050406030204" pitchFamily="18" charset="0"/>
                            </a:rPr>
                          </m:ctrlPr>
                        </m:dPr>
                        <m:e>
                          <m:r>
                            <a:rPr lang="tr-TR" sz="1600" i="1">
                              <a:latin typeface="Cambria Math" panose="02040503050406030204" pitchFamily="18" charset="0"/>
                              <a:ea typeface="Cambria Math" panose="02040503050406030204" pitchFamily="18" charset="0"/>
                            </a:rPr>
                            <m:t>−</m:t>
                          </m:r>
                          <m:f>
                            <m:fPr>
                              <m:ctrlPr>
                                <a:rPr lang="tr-TR" sz="1600" i="1">
                                  <a:latin typeface="Cambria Math" panose="02040503050406030204" pitchFamily="18" charset="0"/>
                                </a:rPr>
                              </m:ctrlPr>
                            </m:fPr>
                            <m:num>
                              <m:sSub>
                                <m:sSubPr>
                                  <m:ctrlPr>
                                    <a:rPr lang="tr-TR" sz="1600" i="1">
                                      <a:latin typeface="Cambria Math" panose="02040503050406030204" pitchFamily="18" charset="0"/>
                                    </a:rPr>
                                  </m:ctrlPr>
                                </m:sSubPr>
                                <m:e>
                                  <m:r>
                                    <a:rPr lang="tr-TR" sz="1600" i="1">
                                      <a:latin typeface="Cambria Math" panose="02040503050406030204" pitchFamily="18" charset="0"/>
                                      <a:ea typeface="Cambria Math" panose="02040503050406030204" pitchFamily="18" charset="0"/>
                                    </a:rPr>
                                    <m:t>𝑇</m:t>
                                  </m:r>
                                </m:e>
                                <m:sub>
                                  <m:r>
                                    <a:rPr lang="tr-TR" sz="1600" i="1">
                                      <a:latin typeface="Cambria Math" panose="02040503050406030204" pitchFamily="18" charset="0"/>
                                    </a:rPr>
                                    <m:t>3</m:t>
                                  </m:r>
                                </m:sub>
                              </m:sSub>
                            </m:num>
                            <m:den>
                              <m:sSub>
                                <m:sSubPr>
                                  <m:ctrlPr>
                                    <a:rPr lang="tr-TR" sz="1600" i="1">
                                      <a:latin typeface="Cambria Math" panose="02040503050406030204" pitchFamily="18" charset="0"/>
                                    </a:rPr>
                                  </m:ctrlPr>
                                </m:sSubPr>
                                <m:e>
                                  <m:r>
                                    <a:rPr lang="tr-TR" sz="1600" i="1">
                                      <a:latin typeface="Cambria Math" panose="02040503050406030204" pitchFamily="18" charset="0"/>
                                      <a:ea typeface="Cambria Math" panose="02040503050406030204" pitchFamily="18" charset="0"/>
                                    </a:rPr>
                                    <m:t>𝑇</m:t>
                                  </m:r>
                                </m:e>
                                <m:sub>
                                  <m:r>
                                    <a:rPr lang="tr-TR" sz="1600" i="1">
                                      <a:latin typeface="Cambria Math" panose="02040503050406030204" pitchFamily="18" charset="0"/>
                                    </a:rPr>
                                    <m:t>4</m:t>
                                  </m:r>
                                </m:sub>
                              </m:sSub>
                            </m:den>
                          </m:f>
                        </m:e>
                      </m:d>
                      <m:d>
                        <m:dPr>
                          <m:ctrlPr>
                            <a:rPr lang="tr-TR" sz="1600" i="1">
                              <a:latin typeface="Cambria Math" panose="02040503050406030204" pitchFamily="18" charset="0"/>
                            </a:rPr>
                          </m:ctrlPr>
                        </m:dPr>
                        <m:e>
                          <m:r>
                            <a:rPr lang="tr-TR" sz="1600" i="1">
                              <a:latin typeface="Cambria Math" panose="02040503050406030204" pitchFamily="18" charset="0"/>
                              <a:ea typeface="Cambria Math" panose="02040503050406030204" pitchFamily="18" charset="0"/>
                            </a:rPr>
                            <m:t>−</m:t>
                          </m:r>
                          <m:f>
                            <m:fPr>
                              <m:ctrlPr>
                                <a:rPr lang="tr-TR" sz="1600" i="1">
                                  <a:latin typeface="Cambria Math" panose="02040503050406030204" pitchFamily="18" charset="0"/>
                                </a:rPr>
                              </m:ctrlPr>
                            </m:fPr>
                            <m:num>
                              <m:sSubSup>
                                <m:sSubSupPr>
                                  <m:ctrlPr>
                                    <a:rPr lang="tr-TR" sz="1600" i="1">
                                      <a:latin typeface="Cambria Math" panose="02040503050406030204" pitchFamily="18" charset="0"/>
                                    </a:rPr>
                                  </m:ctrlPr>
                                </m:sSubSupPr>
                                <m:e>
                                  <m:r>
                                    <a:rPr lang="tr-TR" sz="1600" i="1">
                                      <a:latin typeface="Cambria Math" panose="02040503050406030204" pitchFamily="18" charset="0"/>
                                    </a:rPr>
                                    <m:t>𝑇</m:t>
                                  </m:r>
                                </m:e>
                                <m:sub>
                                  <m:r>
                                    <a:rPr lang="tr-TR" sz="1600" i="1">
                                      <a:latin typeface="Cambria Math" panose="02040503050406030204" pitchFamily="18" charset="0"/>
                                    </a:rPr>
                                    <m:t>4</m:t>
                                  </m:r>
                                </m:sub>
                                <m:sup>
                                  <m:r>
                                    <a:rPr lang="tr-TR" sz="1600" i="1">
                                      <a:latin typeface="Cambria Math" panose="02040503050406030204" pitchFamily="18" charset="0"/>
                                    </a:rPr>
                                    <m:t>′</m:t>
                                  </m:r>
                                </m:sup>
                              </m:sSubSup>
                            </m:num>
                            <m:den>
                              <m:sSub>
                                <m:sSubPr>
                                  <m:ctrlPr>
                                    <a:rPr lang="tr-TR" sz="1600" i="1">
                                      <a:latin typeface="Cambria Math" panose="02040503050406030204" pitchFamily="18" charset="0"/>
                                    </a:rPr>
                                  </m:ctrlPr>
                                </m:sSubPr>
                                <m:e>
                                  <m:r>
                                    <a:rPr lang="tr-TR" sz="1600" i="1">
                                      <a:latin typeface="Cambria Math" panose="02040503050406030204" pitchFamily="18" charset="0"/>
                                      <a:ea typeface="Cambria Math" panose="02040503050406030204" pitchFamily="18" charset="0"/>
                                    </a:rPr>
                                    <m:t>𝑇</m:t>
                                  </m:r>
                                </m:e>
                                <m:sub>
                                  <m:r>
                                    <a:rPr lang="tr-TR" sz="1600" i="1">
                                      <a:latin typeface="Cambria Math" panose="02040503050406030204" pitchFamily="18" charset="0"/>
                                    </a:rPr>
                                    <m:t>5</m:t>
                                  </m:r>
                                </m:sub>
                              </m:sSub>
                            </m:den>
                          </m:f>
                        </m:e>
                      </m:d>
                      <m:d>
                        <m:dPr>
                          <m:ctrlPr>
                            <a:rPr lang="tr-TR" sz="1600" i="1">
                              <a:latin typeface="Cambria Math" panose="02040503050406030204" pitchFamily="18" charset="0"/>
                            </a:rPr>
                          </m:ctrlPr>
                        </m:dPr>
                        <m:e>
                          <m:r>
                            <a:rPr lang="tr-TR" sz="1600" i="1">
                              <a:latin typeface="Cambria Math" panose="02040503050406030204" pitchFamily="18" charset="0"/>
                              <a:ea typeface="Cambria Math" panose="02040503050406030204" pitchFamily="18" charset="0"/>
                            </a:rPr>
                            <m:t>−</m:t>
                          </m:r>
                          <m:f>
                            <m:fPr>
                              <m:ctrlPr>
                                <a:rPr lang="tr-TR" sz="1600" i="1">
                                  <a:latin typeface="Cambria Math" panose="02040503050406030204" pitchFamily="18" charset="0"/>
                                </a:rPr>
                              </m:ctrlPr>
                            </m:fPr>
                            <m:num>
                              <m:sSubSup>
                                <m:sSubSupPr>
                                  <m:ctrlPr>
                                    <a:rPr lang="tr-TR" sz="1600" i="1">
                                      <a:latin typeface="Cambria Math" panose="02040503050406030204" pitchFamily="18" charset="0"/>
                                    </a:rPr>
                                  </m:ctrlPr>
                                </m:sSubSupPr>
                                <m:e>
                                  <m:r>
                                    <a:rPr lang="tr-TR" sz="1600" i="1">
                                      <a:latin typeface="Cambria Math" panose="02040503050406030204" pitchFamily="18" charset="0"/>
                                    </a:rPr>
                                    <m:t>𝑇</m:t>
                                  </m:r>
                                </m:e>
                                <m:sub>
                                  <m:r>
                                    <a:rPr lang="tr-TR" sz="1600" i="1">
                                      <a:latin typeface="Cambria Math" panose="02040503050406030204" pitchFamily="18" charset="0"/>
                                    </a:rPr>
                                    <m:t>5</m:t>
                                  </m:r>
                                </m:sub>
                                <m:sup>
                                  <m:r>
                                    <a:rPr lang="tr-TR" sz="1600" i="1">
                                      <a:latin typeface="Cambria Math" panose="02040503050406030204" pitchFamily="18" charset="0"/>
                                    </a:rPr>
                                    <m:t>′</m:t>
                                  </m:r>
                                </m:sup>
                              </m:sSubSup>
                            </m:num>
                            <m:den>
                              <m:sSub>
                                <m:sSubPr>
                                  <m:ctrlPr>
                                    <a:rPr lang="tr-TR" sz="1600" i="1">
                                      <a:latin typeface="Cambria Math" panose="02040503050406030204" pitchFamily="18" charset="0"/>
                                    </a:rPr>
                                  </m:ctrlPr>
                                </m:sSubPr>
                                <m:e>
                                  <m:r>
                                    <a:rPr lang="tr-TR" sz="1600" i="1">
                                      <a:latin typeface="Cambria Math" panose="02040503050406030204" pitchFamily="18" charset="0"/>
                                      <a:ea typeface="Cambria Math" panose="02040503050406030204" pitchFamily="18" charset="0"/>
                                    </a:rPr>
                                    <m:t>𝑇</m:t>
                                  </m:r>
                                </m:e>
                                <m:sub>
                                  <m:r>
                                    <a:rPr lang="tr-TR" sz="1600" i="1">
                                      <a:latin typeface="Cambria Math" panose="02040503050406030204" pitchFamily="18" charset="0"/>
                                    </a:rPr>
                                    <m:t>6</m:t>
                                  </m:r>
                                </m:sub>
                              </m:sSub>
                            </m:den>
                          </m:f>
                        </m:e>
                      </m:d>
                    </m:oMath>
                  </m:oMathPara>
                </a14:m>
                <a:endParaRPr lang="tr-TR" sz="1600" dirty="0" smtClean="0"/>
              </a:p>
              <a:p>
                <a:pPr/>
                <a14:m>
                  <m:oMathPara xmlns:m="http://schemas.openxmlformats.org/officeDocument/2006/math">
                    <m:oMathParaPr>
                      <m:jc m:val="centerGroup"/>
                    </m:oMathParaPr>
                    <m:oMath xmlns:m="http://schemas.openxmlformats.org/officeDocument/2006/math">
                      <m:sSub>
                        <m:sSubPr>
                          <m:ctrlPr>
                            <a:rPr lang="tr-TR" sz="1600" i="1">
                              <a:latin typeface="Cambria Math" panose="02040503050406030204" pitchFamily="18" charset="0"/>
                            </a:rPr>
                          </m:ctrlPr>
                        </m:sSubPr>
                        <m:e>
                          <m:r>
                            <a:rPr lang="tr-TR" sz="1600" i="1">
                              <a:latin typeface="Cambria Math" panose="02040503050406030204" pitchFamily="18" charset="0"/>
                            </a:rPr>
                            <m:t>𝑅</m:t>
                          </m:r>
                        </m:e>
                        <m:sub>
                          <m:r>
                            <a:rPr lang="tr-TR" sz="1600" i="1">
                              <a:latin typeface="Cambria Math" panose="02040503050406030204" pitchFamily="18" charset="0"/>
                            </a:rPr>
                            <m:t>26</m:t>
                          </m:r>
                        </m:sub>
                      </m:sSub>
                      <m:r>
                        <a:rPr lang="tr-TR" sz="1600" i="1">
                          <a:latin typeface="Cambria Math" panose="02040503050406030204" pitchFamily="18" charset="0"/>
                        </a:rPr>
                        <m:t>=</m:t>
                      </m:r>
                      <m:f>
                        <m:fPr>
                          <m:ctrlPr>
                            <a:rPr lang="tr-TR" sz="1600" i="1">
                              <a:latin typeface="Cambria Math" panose="02040503050406030204" pitchFamily="18" charset="0"/>
                            </a:rPr>
                          </m:ctrlPr>
                        </m:fPr>
                        <m:num>
                          <m:sSub>
                            <m:sSubPr>
                              <m:ctrlPr>
                                <a:rPr lang="tr-TR" sz="1600" i="1">
                                  <a:latin typeface="Cambria Math" panose="02040503050406030204" pitchFamily="18" charset="0"/>
                                </a:rPr>
                              </m:ctrlPr>
                            </m:sSubPr>
                            <m:e>
                              <m:r>
                                <a:rPr lang="tr-TR" sz="1600" i="1">
                                  <a:latin typeface="Cambria Math" panose="02040503050406030204" pitchFamily="18" charset="0"/>
                                </a:rPr>
                                <m:t>𝑛</m:t>
                              </m:r>
                            </m:e>
                            <m:sub>
                              <m:r>
                                <a:rPr lang="tr-TR" sz="1600" i="1">
                                  <a:latin typeface="Cambria Math" panose="02040503050406030204" pitchFamily="18" charset="0"/>
                                </a:rPr>
                                <m:t>16</m:t>
                              </m:r>
                            </m:sub>
                          </m:sSub>
                        </m:num>
                        <m:den>
                          <m:sSub>
                            <m:sSubPr>
                              <m:ctrlPr>
                                <a:rPr lang="tr-TR" sz="1600" i="1">
                                  <a:latin typeface="Cambria Math" panose="02040503050406030204" pitchFamily="18" charset="0"/>
                                </a:rPr>
                              </m:ctrlPr>
                            </m:sSubPr>
                            <m:e>
                              <m:r>
                                <a:rPr lang="tr-TR" sz="1600" i="1">
                                  <a:latin typeface="Cambria Math" panose="02040503050406030204" pitchFamily="18" charset="0"/>
                                </a:rPr>
                                <m:t>𝑛</m:t>
                              </m:r>
                            </m:e>
                            <m:sub>
                              <m:r>
                                <a:rPr lang="tr-TR" sz="1600" i="1">
                                  <a:latin typeface="Cambria Math" panose="02040503050406030204" pitchFamily="18" charset="0"/>
                                </a:rPr>
                                <m:t>12</m:t>
                              </m:r>
                            </m:sub>
                          </m:sSub>
                        </m:den>
                      </m:f>
                      <m:r>
                        <a:rPr lang="tr-TR" sz="1600" b="0" i="0" smtClean="0">
                          <a:latin typeface="Cambria Math" panose="02040503050406030204" pitchFamily="18" charset="0"/>
                        </a:rPr>
                        <m:t>=</m:t>
                      </m:r>
                      <m:f>
                        <m:fPr>
                          <m:ctrlPr>
                            <a:rPr lang="tr-TR" sz="1600" i="1">
                              <a:latin typeface="Cambria Math" panose="02040503050406030204" pitchFamily="18" charset="0"/>
                            </a:rPr>
                          </m:ctrlPr>
                        </m:fPr>
                        <m:num>
                          <m:sSub>
                            <m:sSubPr>
                              <m:ctrlPr>
                                <a:rPr lang="tr-TR" sz="1600" i="1">
                                  <a:latin typeface="Cambria Math" panose="02040503050406030204" pitchFamily="18" charset="0"/>
                                </a:rPr>
                              </m:ctrlPr>
                            </m:sSubPr>
                            <m:e>
                              <m:r>
                                <a:rPr lang="tr-TR" sz="1600" i="1">
                                  <a:latin typeface="Cambria Math" panose="02040503050406030204" pitchFamily="18" charset="0"/>
                                  <a:ea typeface="Cambria Math" panose="02040503050406030204" pitchFamily="18" charset="0"/>
                                </a:rPr>
                                <m:t>𝑇</m:t>
                              </m:r>
                            </m:e>
                            <m:sub>
                              <m:r>
                                <a:rPr lang="tr-TR" sz="1600" i="1">
                                  <a:latin typeface="Cambria Math" panose="02040503050406030204" pitchFamily="18" charset="0"/>
                                  <a:ea typeface="Cambria Math" panose="02040503050406030204" pitchFamily="18" charset="0"/>
                                </a:rPr>
                                <m:t>2</m:t>
                              </m:r>
                            </m:sub>
                          </m:sSub>
                          <m:sSubSup>
                            <m:sSubSupPr>
                              <m:ctrlPr>
                                <a:rPr lang="tr-TR" sz="1600" i="1">
                                  <a:latin typeface="Cambria Math" panose="02040503050406030204" pitchFamily="18" charset="0"/>
                                </a:rPr>
                              </m:ctrlPr>
                            </m:sSubSupPr>
                            <m:e>
                              <m:r>
                                <a:rPr lang="tr-TR" sz="1600" i="1">
                                  <a:latin typeface="Cambria Math" panose="02040503050406030204" pitchFamily="18" charset="0"/>
                                </a:rPr>
                                <m:t>𝑇</m:t>
                              </m:r>
                            </m:e>
                            <m:sub>
                              <m:r>
                                <a:rPr lang="tr-TR" sz="1600" i="1">
                                  <a:latin typeface="Cambria Math" panose="02040503050406030204" pitchFamily="18" charset="0"/>
                                </a:rPr>
                                <m:t>4</m:t>
                              </m:r>
                            </m:sub>
                            <m:sup>
                              <m:r>
                                <a:rPr lang="tr-TR" sz="1600" i="1">
                                  <a:latin typeface="Cambria Math" panose="02040503050406030204" pitchFamily="18" charset="0"/>
                                </a:rPr>
                                <m:t>′</m:t>
                              </m:r>
                            </m:sup>
                          </m:sSubSup>
                          <m:sSubSup>
                            <m:sSubSupPr>
                              <m:ctrlPr>
                                <a:rPr lang="tr-TR" sz="1600" i="1">
                                  <a:latin typeface="Cambria Math" panose="02040503050406030204" pitchFamily="18" charset="0"/>
                                </a:rPr>
                              </m:ctrlPr>
                            </m:sSubSupPr>
                            <m:e>
                              <m:r>
                                <a:rPr lang="tr-TR" sz="1600" i="1">
                                  <a:latin typeface="Cambria Math" panose="02040503050406030204" pitchFamily="18" charset="0"/>
                                </a:rPr>
                                <m:t>𝑇</m:t>
                              </m:r>
                            </m:e>
                            <m:sub>
                              <m:r>
                                <a:rPr lang="tr-TR" sz="1600" i="1">
                                  <a:latin typeface="Cambria Math" panose="02040503050406030204" pitchFamily="18" charset="0"/>
                                </a:rPr>
                                <m:t>5</m:t>
                              </m:r>
                            </m:sub>
                            <m:sup>
                              <m:r>
                                <a:rPr lang="tr-TR" sz="1600" i="1">
                                  <a:latin typeface="Cambria Math" panose="02040503050406030204" pitchFamily="18" charset="0"/>
                                </a:rPr>
                                <m:t>′</m:t>
                              </m:r>
                            </m:sup>
                          </m:sSubSup>
                        </m:num>
                        <m:den>
                          <m:sSub>
                            <m:sSubPr>
                              <m:ctrlPr>
                                <a:rPr lang="tr-TR" sz="1600" i="1">
                                  <a:latin typeface="Cambria Math" panose="02040503050406030204" pitchFamily="18" charset="0"/>
                                </a:rPr>
                              </m:ctrlPr>
                            </m:sSubPr>
                            <m:e>
                              <m:r>
                                <a:rPr lang="tr-TR" sz="1600" i="1">
                                  <a:latin typeface="Cambria Math" panose="02040503050406030204" pitchFamily="18" charset="0"/>
                                  <a:ea typeface="Cambria Math" panose="02040503050406030204" pitchFamily="18" charset="0"/>
                                </a:rPr>
                                <m:t>𝑇</m:t>
                              </m:r>
                            </m:e>
                            <m:sub>
                              <m:r>
                                <a:rPr lang="tr-TR" sz="1600" i="1">
                                  <a:latin typeface="Cambria Math" panose="02040503050406030204" pitchFamily="18" charset="0"/>
                                </a:rPr>
                                <m:t>4</m:t>
                              </m:r>
                            </m:sub>
                          </m:sSub>
                          <m:sSub>
                            <m:sSubPr>
                              <m:ctrlPr>
                                <a:rPr lang="tr-TR" sz="1600" i="1">
                                  <a:latin typeface="Cambria Math" panose="02040503050406030204" pitchFamily="18" charset="0"/>
                                </a:rPr>
                              </m:ctrlPr>
                            </m:sSubPr>
                            <m:e>
                              <m:sSub>
                                <m:sSubPr>
                                  <m:ctrlPr>
                                    <a:rPr lang="tr-TR" sz="1600" i="1">
                                      <a:latin typeface="Cambria Math" panose="02040503050406030204" pitchFamily="18" charset="0"/>
                                    </a:rPr>
                                  </m:ctrlPr>
                                </m:sSubPr>
                                <m:e>
                                  <m:r>
                                    <a:rPr lang="tr-TR" sz="1600" i="1">
                                      <a:latin typeface="Cambria Math" panose="02040503050406030204" pitchFamily="18" charset="0"/>
                                      <a:ea typeface="Cambria Math" panose="02040503050406030204" pitchFamily="18" charset="0"/>
                                    </a:rPr>
                                    <m:t>𝑇</m:t>
                                  </m:r>
                                </m:e>
                                <m:sub>
                                  <m:r>
                                    <a:rPr lang="tr-TR" sz="1600" i="1">
                                      <a:latin typeface="Cambria Math" panose="02040503050406030204" pitchFamily="18" charset="0"/>
                                    </a:rPr>
                                    <m:t>5</m:t>
                                  </m:r>
                                </m:sub>
                              </m:sSub>
                              <m:r>
                                <a:rPr lang="tr-TR" sz="1600" i="1">
                                  <a:latin typeface="Cambria Math" panose="02040503050406030204" pitchFamily="18" charset="0"/>
                                  <a:ea typeface="Cambria Math" panose="02040503050406030204" pitchFamily="18" charset="0"/>
                                </a:rPr>
                                <m:t>𝑇</m:t>
                              </m:r>
                            </m:e>
                            <m:sub>
                              <m:r>
                                <a:rPr lang="tr-TR" sz="1600" i="1">
                                  <a:latin typeface="Cambria Math" panose="02040503050406030204" pitchFamily="18" charset="0"/>
                                </a:rPr>
                                <m:t>6</m:t>
                              </m:r>
                            </m:sub>
                          </m:sSub>
                        </m:den>
                      </m:f>
                    </m:oMath>
                  </m:oMathPara>
                </a14:m>
                <a:endParaRPr lang="tr-TR" sz="1600" dirty="0" smtClean="0"/>
              </a:p>
              <a:p>
                <a:r>
                  <a:rPr lang="tr-TR" sz="1600" dirty="0" smtClean="0"/>
                  <a:t>Dikkat «pay» </a:t>
                </a:r>
                <a:r>
                  <a:rPr lang="tr-TR" sz="1600" dirty="0"/>
                  <a:t>da bulunan bütün dişli sayıları tahrik eden dişlilerdir; </a:t>
                </a:r>
                <a:r>
                  <a:rPr lang="tr-TR" sz="1600" dirty="0" smtClean="0"/>
                  <a:t>«payda» </a:t>
                </a:r>
                <a:r>
                  <a:rPr lang="tr-TR" sz="1600" dirty="0"/>
                  <a:t>da bulunan dişli sayıları ise tahrik edilen dişlilere aittir</a:t>
                </a:r>
                <a:r>
                  <a:rPr lang="tr-TR" sz="1600" dirty="0" smtClean="0"/>
                  <a:t>. Örnekte olduğu gibi çift </a:t>
                </a:r>
                <a:r>
                  <a:rPr lang="tr-TR" sz="1600" dirty="0"/>
                  <a:t>sayıda dış dişli </a:t>
                </a:r>
                <a:r>
                  <a:rPr lang="tr-TR" sz="1600" dirty="0" smtClean="0"/>
                  <a:t>çift olursa girişle çıkış aynı yönde olur. Elde ettiğimiz sonuç genelleştirilirse:</a:t>
                </a:r>
              </a:p>
              <a:p>
                <a:pPr/>
                <a14:m>
                  <m:oMathPara xmlns:m="http://schemas.openxmlformats.org/officeDocument/2006/math">
                    <m:oMathParaPr>
                      <m:jc m:val="centerGroup"/>
                    </m:oMathParaPr>
                    <m:oMath xmlns:m="http://schemas.openxmlformats.org/officeDocument/2006/math">
                      <m:sSub>
                        <m:sSubPr>
                          <m:ctrlPr>
                            <a:rPr lang="tr-TR" sz="1600" i="1">
                              <a:latin typeface="Cambria Math" panose="02040503050406030204" pitchFamily="18" charset="0"/>
                            </a:rPr>
                          </m:ctrlPr>
                        </m:sSubPr>
                        <m:e>
                          <m:r>
                            <a:rPr lang="tr-TR" sz="1600" i="1">
                              <a:latin typeface="Cambria Math" panose="02040503050406030204" pitchFamily="18" charset="0"/>
                            </a:rPr>
                            <m:t>𝑅</m:t>
                          </m:r>
                        </m:e>
                        <m:sub>
                          <m:r>
                            <a:rPr lang="tr-TR" sz="1600" b="0" i="1" smtClean="0">
                              <a:latin typeface="Cambria Math" panose="02040503050406030204" pitchFamily="18" charset="0"/>
                            </a:rPr>
                            <m:t>𝑖𝑗</m:t>
                          </m:r>
                        </m:sub>
                      </m:sSub>
                      <m:r>
                        <a:rPr lang="tr-TR" sz="1600" i="1">
                          <a:latin typeface="Cambria Math" panose="02040503050406030204" pitchFamily="18" charset="0"/>
                        </a:rPr>
                        <m:t>=</m:t>
                      </m:r>
                      <m:f>
                        <m:fPr>
                          <m:ctrlPr>
                            <a:rPr lang="tr-TR" sz="1600" i="1">
                              <a:latin typeface="Cambria Math" panose="02040503050406030204" pitchFamily="18" charset="0"/>
                            </a:rPr>
                          </m:ctrlPr>
                        </m:fPr>
                        <m:num>
                          <m:sSub>
                            <m:sSubPr>
                              <m:ctrlPr>
                                <a:rPr lang="tr-TR" sz="1600" i="1">
                                  <a:latin typeface="Cambria Math" panose="02040503050406030204" pitchFamily="18" charset="0"/>
                                </a:rPr>
                              </m:ctrlPr>
                            </m:sSubPr>
                            <m:e>
                              <m:r>
                                <a:rPr lang="tr-TR" sz="1600" i="1">
                                  <a:latin typeface="Cambria Math" panose="02040503050406030204" pitchFamily="18" charset="0"/>
                                </a:rPr>
                                <m:t>𝑛</m:t>
                              </m:r>
                            </m:e>
                            <m:sub>
                              <m:r>
                                <a:rPr lang="tr-TR" sz="1600" i="1">
                                  <a:latin typeface="Cambria Math" panose="02040503050406030204" pitchFamily="18" charset="0"/>
                                </a:rPr>
                                <m:t>1</m:t>
                              </m:r>
                              <m:r>
                                <a:rPr lang="tr-TR" sz="1600" b="0" i="1" smtClean="0">
                                  <a:latin typeface="Cambria Math" panose="02040503050406030204" pitchFamily="18" charset="0"/>
                                </a:rPr>
                                <m:t>𝑗</m:t>
                              </m:r>
                            </m:sub>
                          </m:sSub>
                        </m:num>
                        <m:den>
                          <m:sSub>
                            <m:sSubPr>
                              <m:ctrlPr>
                                <a:rPr lang="tr-TR" sz="1600" i="1">
                                  <a:latin typeface="Cambria Math" panose="02040503050406030204" pitchFamily="18" charset="0"/>
                                </a:rPr>
                              </m:ctrlPr>
                            </m:sSubPr>
                            <m:e>
                              <m:r>
                                <a:rPr lang="tr-TR" sz="1600" i="1">
                                  <a:latin typeface="Cambria Math" panose="02040503050406030204" pitchFamily="18" charset="0"/>
                                </a:rPr>
                                <m:t>𝑛</m:t>
                              </m:r>
                            </m:e>
                            <m:sub>
                              <m:r>
                                <a:rPr lang="tr-TR" sz="1600" i="1">
                                  <a:latin typeface="Cambria Math" panose="02040503050406030204" pitchFamily="18" charset="0"/>
                                </a:rPr>
                                <m:t>1</m:t>
                              </m:r>
                              <m:r>
                                <a:rPr lang="tr-TR" sz="1600" b="0" i="1" smtClean="0">
                                  <a:latin typeface="Cambria Math" panose="02040503050406030204" pitchFamily="18" charset="0"/>
                                </a:rPr>
                                <m:t>𝑖</m:t>
                              </m:r>
                            </m:sub>
                          </m:sSub>
                        </m:den>
                      </m:f>
                      <m:r>
                        <a:rPr lang="tr-TR" sz="1600">
                          <a:latin typeface="Cambria Math" panose="02040503050406030204" pitchFamily="18" charset="0"/>
                        </a:rPr>
                        <m:t>=</m:t>
                      </m:r>
                      <m:sSup>
                        <m:sSupPr>
                          <m:ctrlPr>
                            <a:rPr lang="tr-TR" sz="1600" i="1" smtClean="0">
                              <a:latin typeface="Cambria Math" panose="02040503050406030204" pitchFamily="18" charset="0"/>
                            </a:rPr>
                          </m:ctrlPr>
                        </m:sSupPr>
                        <m:e>
                          <m:d>
                            <m:dPr>
                              <m:ctrlPr>
                                <a:rPr lang="tr-TR" sz="1600" i="1" smtClean="0">
                                  <a:latin typeface="Cambria Math" panose="02040503050406030204" pitchFamily="18" charset="0"/>
                                </a:rPr>
                              </m:ctrlPr>
                            </m:dPr>
                            <m:e>
                              <m:r>
                                <a:rPr lang="tr-TR" sz="1600" b="0" i="1" smtClean="0">
                                  <a:latin typeface="Cambria Math" panose="02040503050406030204" pitchFamily="18" charset="0"/>
                                </a:rPr>
                                <m:t>−1</m:t>
                              </m:r>
                            </m:e>
                          </m:d>
                        </m:e>
                        <m:sup>
                          <m:r>
                            <a:rPr lang="tr-TR" sz="1600" b="0" i="1" smtClean="0">
                              <a:latin typeface="Cambria Math" panose="02040503050406030204" pitchFamily="18" charset="0"/>
                            </a:rPr>
                            <m:t>𝑘</m:t>
                          </m:r>
                        </m:sup>
                      </m:sSup>
                      <m:f>
                        <m:fPr>
                          <m:ctrlPr>
                            <a:rPr lang="tr-TR" sz="1600" i="1">
                              <a:latin typeface="Cambria Math" panose="02040503050406030204" pitchFamily="18" charset="0"/>
                            </a:rPr>
                          </m:ctrlPr>
                        </m:fPr>
                        <m:num>
                          <m:r>
                            <a:rPr lang="tr-TR" sz="1600" b="0" i="1" smtClean="0">
                              <a:latin typeface="Cambria Math" panose="02040503050406030204" pitchFamily="18" charset="0"/>
                            </a:rPr>
                            <m:t>𝑇𝑎h𝑟𝑖𝑘</m:t>
                          </m:r>
                          <m:r>
                            <a:rPr lang="tr-TR" sz="1600" b="0" i="1" smtClean="0">
                              <a:latin typeface="Cambria Math" panose="02040503050406030204" pitchFamily="18" charset="0"/>
                            </a:rPr>
                            <m:t> </m:t>
                          </m:r>
                          <m:r>
                            <a:rPr lang="tr-TR" sz="1600" b="0" i="1" smtClean="0">
                              <a:latin typeface="Cambria Math" panose="02040503050406030204" pitchFamily="18" charset="0"/>
                            </a:rPr>
                            <m:t>𝐸𝑑𝑒𝑛</m:t>
                          </m:r>
                          <m:r>
                            <a:rPr lang="tr-TR" sz="1600" b="0" i="1" smtClean="0">
                              <a:latin typeface="Cambria Math" panose="02040503050406030204" pitchFamily="18" charset="0"/>
                            </a:rPr>
                            <m:t> </m:t>
                          </m:r>
                          <m:r>
                            <a:rPr lang="tr-TR" sz="1600" b="0" i="1" smtClean="0">
                              <a:latin typeface="Cambria Math" panose="02040503050406030204" pitchFamily="18" charset="0"/>
                            </a:rPr>
                            <m:t>𝐷𝑖</m:t>
                          </m:r>
                          <m:r>
                            <a:rPr lang="tr-TR" sz="1600" b="0" i="1" smtClean="0">
                              <a:latin typeface="Cambria Math" panose="02040503050406030204" pitchFamily="18" charset="0"/>
                            </a:rPr>
                            <m:t>ş</m:t>
                          </m:r>
                          <m:r>
                            <a:rPr lang="tr-TR" sz="1600" b="0" i="1" smtClean="0">
                              <a:latin typeface="Cambria Math" panose="02040503050406030204" pitchFamily="18" charset="0"/>
                            </a:rPr>
                            <m:t>𝑙𝑖𝑙𝑒𝑟𝑖𝑛</m:t>
                          </m:r>
                          <m:r>
                            <a:rPr lang="tr-TR" sz="1600" b="0" i="1" smtClean="0">
                              <a:latin typeface="Cambria Math" panose="02040503050406030204" pitchFamily="18" charset="0"/>
                            </a:rPr>
                            <m:t> </m:t>
                          </m:r>
                          <m:r>
                            <a:rPr lang="tr-TR" sz="1600" b="0" i="1" smtClean="0">
                              <a:latin typeface="Cambria Math" panose="02040503050406030204" pitchFamily="18" charset="0"/>
                            </a:rPr>
                            <m:t>𝐷𝑖</m:t>
                          </m:r>
                          <m:r>
                            <a:rPr lang="tr-TR" sz="1600" b="0" i="1" smtClean="0">
                              <a:latin typeface="Cambria Math" panose="02040503050406030204" pitchFamily="18" charset="0"/>
                            </a:rPr>
                            <m:t>ş </m:t>
                          </m:r>
                          <m:r>
                            <a:rPr lang="tr-TR" sz="1600" b="0" i="1" smtClean="0">
                              <a:latin typeface="Cambria Math" panose="02040503050406030204" pitchFamily="18" charset="0"/>
                            </a:rPr>
                            <m:t>𝑆𝑎𝑦𝚤𝑙𝑎𝑟𝚤</m:t>
                          </m:r>
                          <m:r>
                            <a:rPr lang="tr-TR" sz="1600" b="0" i="1" smtClean="0">
                              <a:latin typeface="Cambria Math" panose="02040503050406030204" pitchFamily="18" charset="0"/>
                            </a:rPr>
                            <m:t> Ç</m:t>
                          </m:r>
                          <m:r>
                            <a:rPr lang="tr-TR" sz="1600" b="0" i="1" smtClean="0">
                              <a:latin typeface="Cambria Math" panose="02040503050406030204" pitchFamily="18" charset="0"/>
                            </a:rPr>
                            <m:t>𝑎𝑟𝑝𝚤𝑚𝚤</m:t>
                          </m:r>
                        </m:num>
                        <m:den>
                          <m:r>
                            <a:rPr lang="tr-TR" sz="1600" i="1">
                              <a:latin typeface="Cambria Math" panose="02040503050406030204" pitchFamily="18" charset="0"/>
                            </a:rPr>
                            <m:t>𝑇𝑎h𝑟𝑖𝑘</m:t>
                          </m:r>
                          <m:r>
                            <a:rPr lang="tr-TR" sz="1600" i="1">
                              <a:latin typeface="Cambria Math" panose="02040503050406030204" pitchFamily="18" charset="0"/>
                            </a:rPr>
                            <m:t> </m:t>
                          </m:r>
                          <m:r>
                            <a:rPr lang="tr-TR" sz="1600" i="1">
                              <a:latin typeface="Cambria Math" panose="02040503050406030204" pitchFamily="18" charset="0"/>
                            </a:rPr>
                            <m:t>𝐸𝑑𝑖𝑙𝑒𝑛</m:t>
                          </m:r>
                          <m:r>
                            <a:rPr lang="tr-TR" sz="1600" i="1">
                              <a:latin typeface="Cambria Math" panose="02040503050406030204" pitchFamily="18" charset="0"/>
                            </a:rPr>
                            <m:t> </m:t>
                          </m:r>
                          <m:r>
                            <a:rPr lang="tr-TR" sz="1600" i="1">
                              <a:latin typeface="Cambria Math" panose="02040503050406030204" pitchFamily="18" charset="0"/>
                            </a:rPr>
                            <m:t>𝐷𝑖</m:t>
                          </m:r>
                          <m:r>
                            <a:rPr lang="tr-TR" sz="1600" i="1">
                              <a:latin typeface="Cambria Math" panose="02040503050406030204" pitchFamily="18" charset="0"/>
                            </a:rPr>
                            <m:t>ş</m:t>
                          </m:r>
                          <m:r>
                            <a:rPr lang="tr-TR" sz="1600" i="1">
                              <a:latin typeface="Cambria Math" panose="02040503050406030204" pitchFamily="18" charset="0"/>
                            </a:rPr>
                            <m:t>𝑙𝑖𝑙𝑒𝑟𝑖𝑛</m:t>
                          </m:r>
                          <m:r>
                            <a:rPr lang="tr-TR" sz="1600" i="1">
                              <a:latin typeface="Cambria Math" panose="02040503050406030204" pitchFamily="18" charset="0"/>
                            </a:rPr>
                            <m:t> </m:t>
                          </m:r>
                          <m:r>
                            <a:rPr lang="tr-TR" sz="1600" i="1">
                              <a:latin typeface="Cambria Math" panose="02040503050406030204" pitchFamily="18" charset="0"/>
                            </a:rPr>
                            <m:t>𝐷𝑖</m:t>
                          </m:r>
                          <m:r>
                            <a:rPr lang="tr-TR" sz="1600" i="1">
                              <a:latin typeface="Cambria Math" panose="02040503050406030204" pitchFamily="18" charset="0"/>
                            </a:rPr>
                            <m:t>ş </m:t>
                          </m:r>
                          <m:r>
                            <a:rPr lang="tr-TR" sz="1600" i="1">
                              <a:latin typeface="Cambria Math" panose="02040503050406030204" pitchFamily="18" charset="0"/>
                            </a:rPr>
                            <m:t>𝑆𝑎𝑦𝚤𝑙𝑎𝑟𝚤</m:t>
                          </m:r>
                          <m:r>
                            <a:rPr lang="tr-TR" sz="1600" i="1">
                              <a:latin typeface="Cambria Math" panose="02040503050406030204" pitchFamily="18" charset="0"/>
                            </a:rPr>
                            <m:t> Ç</m:t>
                          </m:r>
                          <m:r>
                            <a:rPr lang="tr-TR" sz="1600" i="1">
                              <a:latin typeface="Cambria Math" panose="02040503050406030204" pitchFamily="18" charset="0"/>
                            </a:rPr>
                            <m:t>𝑎𝑟𝑝𝚤𝑚𝚤</m:t>
                          </m:r>
                        </m:den>
                      </m:f>
                    </m:oMath>
                  </m:oMathPara>
                </a14:m>
                <a:endParaRPr lang="tr-TR" sz="1600" dirty="0"/>
              </a:p>
              <a:p>
                <a:endParaRPr lang="tr-TR" dirty="0"/>
              </a:p>
            </p:txBody>
          </p:sp>
        </mc:Choice>
        <mc:Fallback xmlns="">
          <p:sp>
            <p:nvSpPr>
              <p:cNvPr id="2" name="Dikdörtgen 1"/>
              <p:cNvSpPr>
                <a:spLocks noRot="1" noChangeAspect="1" noMove="1" noResize="1" noEditPoints="1" noAdjustHandles="1" noChangeArrowheads="1" noChangeShapeType="1" noTextEdit="1"/>
              </p:cNvSpPr>
              <p:nvPr/>
            </p:nvSpPr>
            <p:spPr>
              <a:xfrm>
                <a:off x="798127" y="3658089"/>
                <a:ext cx="11491784" cy="2463751"/>
              </a:xfrm>
              <a:prstGeom prst="rect">
                <a:avLst/>
              </a:prstGeom>
              <a:blipFill rotWithShape="0">
                <a:blip r:embed="rId4"/>
                <a:stretch>
                  <a:fillRect l="-318"/>
                </a:stretch>
              </a:blipFill>
            </p:spPr>
            <p:txBody>
              <a:bodyPr/>
              <a:lstStyle/>
              <a:p>
                <a:r>
                  <a:rPr lang="tr-TR">
                    <a:noFill/>
                  </a:rPr>
                  <a:t> </a:t>
                </a:r>
              </a:p>
            </p:txBody>
          </p:sp>
        </mc:Fallback>
      </mc:AlternateContent>
    </p:spTree>
    <p:extLst>
      <p:ext uri="{BB962C8B-B14F-4D97-AF65-F5344CB8AC3E}">
        <p14:creationId xmlns:p14="http://schemas.microsoft.com/office/powerpoint/2010/main" val="363328803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TM10001105[[fn=kırpılmış]]</Template>
  <TotalTime>1610</TotalTime>
  <Words>1040</Words>
  <Application>Microsoft Office PowerPoint</Application>
  <PresentationFormat>Widescreen</PresentationFormat>
  <Paragraphs>244</Paragraphs>
  <Slides>26</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1" baseType="lpstr">
      <vt:lpstr>Arial</vt:lpstr>
      <vt:lpstr>Cambria Math</vt:lpstr>
      <vt:lpstr>Franklin Gothic Book</vt:lpstr>
      <vt:lpstr>Crop</vt:lpstr>
      <vt:lpstr>Makro İçerebilen Çalışma Sayfası</vt:lpstr>
      <vt:lpstr>Lineer Mekanik Sistemler: DİŞLİLER</vt:lpstr>
      <vt:lpstr>Giriş</vt:lpstr>
      <vt:lpstr>Giriş</vt:lpstr>
      <vt:lpstr>Basit Dişli Sistemleri</vt:lpstr>
      <vt:lpstr>Basit Dişli Zincirleri</vt:lpstr>
      <vt:lpstr>Basit Dişli Zincirleri Hatırlatma</vt:lpstr>
      <vt:lpstr>Basit Dişli Zincirleri</vt:lpstr>
      <vt:lpstr>Basit Dişli Zincirlerde Hız Oranı</vt:lpstr>
      <vt:lpstr>Basit Birleşik Dişli Zincirlerde Hız Oranı</vt:lpstr>
      <vt:lpstr>PowerPoint Presentation</vt:lpstr>
      <vt:lpstr>PowerPoint Presentation</vt:lpstr>
      <vt:lpstr>PowerPoint Presentation</vt:lpstr>
      <vt:lpstr>PowerPoint Presentation</vt:lpstr>
      <vt:lpstr>Planet Dişli Sistemleri</vt:lpstr>
      <vt:lpstr>Planet Dişli Sistemleri</vt:lpstr>
      <vt:lpstr>Planet Dişli Sistemlerinde Hız Oranı</vt:lpstr>
      <vt:lpstr>PowerPoint Presentation</vt:lpstr>
      <vt:lpstr>PowerPoint Presentation</vt:lpstr>
      <vt:lpstr>PowerPoint Presentation</vt:lpstr>
      <vt:lpstr>PowerPoint Presentation</vt:lpstr>
      <vt:lpstr>Konik Dişli Kullanan Dişli Kutuları</vt:lpstr>
      <vt:lpstr>Konik Dişli Kullanan Dişli Kutuları</vt:lpstr>
      <vt:lpstr>Konik Dişli Kullanan Dişli Kutularında Hız Belirleme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 dönme merkezi</dc:title>
  <dc:creator>Nurdan Bilgin</dc:creator>
  <cp:lastModifiedBy>Nurdan Bilgin</cp:lastModifiedBy>
  <cp:revision>155</cp:revision>
  <cp:lastPrinted>2017-12-01T10:24:58Z</cp:lastPrinted>
  <dcterms:created xsi:type="dcterms:W3CDTF">2017-11-22T11:56:49Z</dcterms:created>
  <dcterms:modified xsi:type="dcterms:W3CDTF">2019-11-29T08:56:38Z</dcterms:modified>
</cp:coreProperties>
</file>