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12/3/2018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12/3/2018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12/3/2018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makted.org.tr/ders_notlari.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5.png"/><Relationship Id="rId2" Type="http://schemas.openxmlformats.org/officeDocument/2006/relationships/image" Target="../media/image20.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smtClean="0"/>
              <a:t>Ani dönme merkezi</a:t>
            </a:r>
            <a:endParaRPr lang="tr-TR" dirty="0"/>
          </a:p>
        </p:txBody>
      </p:sp>
      <p:sp>
        <p:nvSpPr>
          <p:cNvPr id="5" name="Alt Başlık 4"/>
          <p:cNvSpPr>
            <a:spLocks noGrp="1"/>
          </p:cNvSpPr>
          <p:nvPr>
            <p:ph type="subTitle" idx="1"/>
          </p:nvPr>
        </p:nvSpPr>
        <p:spPr/>
        <p:txBody>
          <a:bodyPr>
            <a:normAutofit fontScale="47500" lnSpcReduction="20000"/>
          </a:bodyPr>
          <a:lstStyle/>
          <a:p>
            <a:r>
              <a:rPr lang="tr-TR" sz="2000" b="1" dirty="0"/>
              <a:t>Öğretim Üyesi: Yrd. Doç. Dr. Nurdan Bilgin</a:t>
            </a:r>
          </a:p>
          <a:p>
            <a:endParaRPr lang="tr-TR" sz="2000" dirty="0"/>
          </a:p>
          <a:p>
            <a:endParaRPr lang="tr-TR" sz="2000" dirty="0"/>
          </a:p>
          <a:p>
            <a:r>
              <a:rPr lang="tr-TR" sz="2000" dirty="0"/>
              <a:t>Ders Kitabı: Mekanizma Tekniği, Prof. Dr. </a:t>
            </a:r>
            <a:r>
              <a:rPr lang="tr-TR" sz="2000" dirty="0" err="1"/>
              <a:t>Eres</a:t>
            </a:r>
            <a:r>
              <a:rPr lang="tr-TR" sz="2000" dirty="0"/>
              <a:t> Söylemez</a:t>
            </a:r>
          </a:p>
          <a:p>
            <a:r>
              <a:rPr lang="tr-TR" sz="2000" dirty="0">
                <a:hlinkClick r:id="rId2"/>
              </a:rPr>
              <a:t>http://www.makted.org.tr/ders_notlari.html</a:t>
            </a:r>
            <a:endParaRPr lang="tr-TR" sz="2000" dirty="0"/>
          </a:p>
          <a:p>
            <a:r>
              <a:rPr lang="tr-TR" sz="2000" dirty="0"/>
              <a:t>Sunum Prof. Dr. </a:t>
            </a:r>
            <a:r>
              <a:rPr lang="tr-TR" sz="2000" dirty="0" err="1"/>
              <a:t>Eres</a:t>
            </a:r>
            <a:r>
              <a:rPr lang="tr-TR" sz="2000" dirty="0"/>
              <a:t> </a:t>
            </a:r>
            <a:r>
              <a:rPr lang="tr-TR" sz="2000" dirty="0" err="1"/>
              <a:t>Söylemez’in</a:t>
            </a:r>
            <a:r>
              <a:rPr lang="tr-TR" sz="2000" dirty="0"/>
              <a:t> izniyle yukarıda linki verilen notlardan derlenmiştir. Daha geniş bilgi ve animasyonlar için ilgili sayfayı ziyaret etmeniz önerilmektedir.</a:t>
            </a:r>
          </a:p>
          <a:p>
            <a:endParaRPr lang="tr-TR" dirty="0"/>
          </a:p>
        </p:txBody>
      </p:sp>
    </p:spTree>
    <p:extLst>
      <p:ext uri="{BB962C8B-B14F-4D97-AF65-F5344CB8AC3E}">
        <p14:creationId xmlns:p14="http://schemas.microsoft.com/office/powerpoint/2010/main" val="2082876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61" y="2563389"/>
            <a:ext cx="3600000" cy="2838462"/>
          </a:xfrm>
          <a:prstGeom prst="rect">
            <a:avLst/>
          </a:prstGeom>
        </p:spPr>
      </p:pic>
      <p:grpSp>
        <p:nvGrpSpPr>
          <p:cNvPr id="32" name="Grup 31"/>
          <p:cNvGrpSpPr/>
          <p:nvPr/>
        </p:nvGrpSpPr>
        <p:grpSpPr>
          <a:xfrm>
            <a:off x="4480541" y="4566963"/>
            <a:ext cx="1080000" cy="1080000"/>
            <a:chOff x="6118883" y="5316606"/>
            <a:chExt cx="1080000" cy="1080000"/>
          </a:xfrm>
        </p:grpSpPr>
        <p:sp>
          <p:nvSpPr>
            <p:cNvPr id="6" name="Oval 5"/>
            <p:cNvSpPr/>
            <p:nvPr/>
          </p:nvSpPr>
          <p:spPr>
            <a:xfrm>
              <a:off x="6118883" y="5316606"/>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7" name="Metin kutusu 6"/>
                <p:cNvSpPr txBox="1"/>
                <p:nvPr/>
              </p:nvSpPr>
              <p:spPr>
                <a:xfrm>
                  <a:off x="6400800" y="5726408"/>
                  <a:ext cx="5161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12</m:t>
                            </m:r>
                          </m:sub>
                        </m:sSub>
                      </m:oMath>
                    </m:oMathPara>
                  </a14:m>
                  <a:endParaRPr lang="tr-TR" sz="2800"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6400800" y="5726408"/>
                  <a:ext cx="516167" cy="430887"/>
                </a:xfrm>
                <a:prstGeom prst="rect">
                  <a:avLst/>
                </a:prstGeom>
                <a:blipFill rotWithShape="0">
                  <a:blip r:embed="rId3"/>
                  <a:stretch>
                    <a:fillRect/>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8" name="Metin kutusu 7"/>
              <p:cNvSpPr txBox="1"/>
              <p:nvPr/>
            </p:nvSpPr>
            <p:spPr>
              <a:xfrm>
                <a:off x="962526" y="413886"/>
                <a:ext cx="5505651" cy="369332"/>
              </a:xfrm>
              <a:prstGeom prst="rect">
                <a:avLst/>
              </a:prstGeom>
              <a:noFill/>
            </p:spPr>
            <p:txBody>
              <a:bodyPr wrap="square" rtlCol="0">
                <a:spAutoFit/>
              </a:bodyPr>
              <a:lstStyle/>
              <a:p>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0</m:t>
                        </m:r>
                      </m:sub>
                    </m:sSub>
                  </m:oMath>
                </a14:m>
                <a:r>
                  <a:rPr lang="tr-TR" dirty="0" smtClean="0"/>
                  <a:t> noktası 1 ile 2 uzvu arasında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12</m:t>
                        </m:r>
                      </m:sub>
                    </m:sSub>
                  </m:oMath>
                </a14:m>
                <a:endParaRPr lang="tr-TR"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962526" y="413886"/>
                <a:ext cx="5505651" cy="369332"/>
              </a:xfrm>
              <a:prstGeom prst="rect">
                <a:avLst/>
              </a:prstGeom>
              <a:blipFill rotWithShape="0">
                <a:blip r:embed="rId4"/>
                <a:stretch>
                  <a:fillRect t="-10000" b="-26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p:cNvSpPr txBox="1"/>
              <p:nvPr/>
            </p:nvSpPr>
            <p:spPr>
              <a:xfrm>
                <a:off x="960920" y="662546"/>
                <a:ext cx="5505651" cy="369332"/>
              </a:xfrm>
              <a:prstGeom prst="rect">
                <a:avLst/>
              </a:prstGeom>
              <a:noFill/>
            </p:spPr>
            <p:txBody>
              <a:bodyPr wrap="square" rtlCol="0">
                <a:spAutoFit/>
              </a:bodyPr>
              <a:lstStyle/>
              <a:p>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0</m:t>
                        </m:r>
                      </m:sub>
                    </m:sSub>
                  </m:oMath>
                </a14:m>
                <a:r>
                  <a:rPr lang="tr-TR" dirty="0" smtClean="0"/>
                  <a:t> noktası 1 ile 4 uzvu arasında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14</m:t>
                        </m:r>
                      </m:sub>
                    </m:sSub>
                  </m:oMath>
                </a14:m>
                <a:endParaRPr lang="tr-TR"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960920" y="662546"/>
                <a:ext cx="5505651" cy="369332"/>
              </a:xfrm>
              <a:prstGeom prst="rect">
                <a:avLst/>
              </a:prstGeom>
              <a:blipFill rotWithShape="0">
                <a:blip r:embed="rId5"/>
                <a:stretch>
                  <a:fillRect t="-10000" b="-26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Metin kutusu 9"/>
              <p:cNvSpPr txBox="1"/>
              <p:nvPr/>
            </p:nvSpPr>
            <p:spPr>
              <a:xfrm>
                <a:off x="959316" y="891946"/>
                <a:ext cx="5505651" cy="369332"/>
              </a:xfrm>
              <a:prstGeom prst="rect">
                <a:avLst/>
              </a:prstGeom>
              <a:noFill/>
            </p:spPr>
            <p:txBody>
              <a:bodyPr wrap="square" rtlCol="0">
                <a:spAutoFit/>
              </a:bodyPr>
              <a:lstStyle/>
              <a:p>
                <a14:m>
                  <m:oMath xmlns:m="http://schemas.openxmlformats.org/officeDocument/2006/math">
                    <m:r>
                      <a:rPr lang="tr-TR" i="1" smtClean="0">
                        <a:latin typeface="Cambria Math" panose="02040503050406030204" pitchFamily="18" charset="0"/>
                      </a:rPr>
                      <m:t>𝐴</m:t>
                    </m:r>
                  </m:oMath>
                </a14:m>
                <a:r>
                  <a:rPr lang="tr-TR" dirty="0" smtClean="0"/>
                  <a:t> noktası 2 ile 3 uzvu arasında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23</m:t>
                        </m:r>
                      </m:sub>
                    </m:sSub>
                  </m:oMath>
                </a14:m>
                <a:endParaRPr lang="tr-TR" dirty="0"/>
              </a:p>
            </p:txBody>
          </p:sp>
        </mc:Choice>
        <mc:Fallback xmlns="">
          <p:sp>
            <p:nvSpPr>
              <p:cNvPr id="10" name="Metin kutusu 9"/>
              <p:cNvSpPr txBox="1">
                <a:spLocks noRot="1" noChangeAspect="1" noMove="1" noResize="1" noEditPoints="1" noAdjustHandles="1" noChangeArrowheads="1" noChangeShapeType="1" noTextEdit="1"/>
              </p:cNvSpPr>
              <p:nvPr/>
            </p:nvSpPr>
            <p:spPr>
              <a:xfrm>
                <a:off x="959316" y="891946"/>
                <a:ext cx="5505651" cy="369332"/>
              </a:xfrm>
              <a:prstGeom prst="rect">
                <a:avLst/>
              </a:prstGeom>
              <a:blipFill rotWithShape="0">
                <a:blip r:embed="rId6"/>
                <a:stretch>
                  <a:fillRect t="-8197" b="-24590"/>
                </a:stretch>
              </a:blipFill>
            </p:spPr>
            <p:txBody>
              <a:bodyPr/>
              <a:lstStyle/>
              <a:p>
                <a:r>
                  <a:rPr lang="tr-TR">
                    <a:noFill/>
                  </a:rPr>
                  <a:t> </a:t>
                </a:r>
              </a:p>
            </p:txBody>
          </p:sp>
        </mc:Fallback>
      </mc:AlternateContent>
      <p:grpSp>
        <p:nvGrpSpPr>
          <p:cNvPr id="18" name="Grup 17"/>
          <p:cNvGrpSpPr/>
          <p:nvPr/>
        </p:nvGrpSpPr>
        <p:grpSpPr>
          <a:xfrm>
            <a:off x="6463367" y="4525524"/>
            <a:ext cx="1080000" cy="1080000"/>
            <a:chOff x="1266146" y="1774017"/>
            <a:chExt cx="1080000" cy="1080000"/>
          </a:xfrm>
        </p:grpSpPr>
        <p:sp>
          <p:nvSpPr>
            <p:cNvPr id="12" name="Oval 11"/>
            <p:cNvSpPr/>
            <p:nvPr/>
          </p:nvSpPr>
          <p:spPr>
            <a:xfrm>
              <a:off x="1266146" y="1774017"/>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13" name="Metin kutusu 12"/>
                <p:cNvSpPr txBox="1"/>
                <p:nvPr/>
              </p:nvSpPr>
              <p:spPr>
                <a:xfrm>
                  <a:off x="1548063" y="2183819"/>
                  <a:ext cx="5161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14</m:t>
                            </m:r>
                          </m:sub>
                        </m:sSub>
                      </m:oMath>
                    </m:oMathPara>
                  </a14:m>
                  <a:endParaRPr lang="tr-TR" sz="2800" dirty="0"/>
                </a:p>
              </p:txBody>
            </p:sp>
          </mc:Choice>
          <mc:Fallback xmlns="">
            <p:sp>
              <p:nvSpPr>
                <p:cNvPr id="13" name="Metin kutusu 12"/>
                <p:cNvSpPr txBox="1">
                  <a:spLocks noRot="1" noChangeAspect="1" noMove="1" noResize="1" noEditPoints="1" noAdjustHandles="1" noChangeArrowheads="1" noChangeShapeType="1" noTextEdit="1"/>
                </p:cNvSpPr>
                <p:nvPr/>
              </p:nvSpPr>
              <p:spPr>
                <a:xfrm>
                  <a:off x="1548063" y="2183819"/>
                  <a:ext cx="516167" cy="430887"/>
                </a:xfrm>
                <a:prstGeom prst="rect">
                  <a:avLst/>
                </a:prstGeom>
                <a:blipFill rotWithShape="0">
                  <a:blip r:embed="rId7"/>
                  <a:stretch>
                    <a:fillRect/>
                  </a:stretch>
                </a:blipFill>
              </p:spPr>
              <p:txBody>
                <a:bodyPr/>
                <a:lstStyle/>
                <a:p>
                  <a:r>
                    <a:rPr lang="tr-TR">
                      <a:noFill/>
                    </a:rPr>
                    <a:t> </a:t>
                  </a:r>
                </a:p>
              </p:txBody>
            </p:sp>
          </mc:Fallback>
        </mc:AlternateContent>
      </p:grpSp>
      <p:grpSp>
        <p:nvGrpSpPr>
          <p:cNvPr id="19" name="Grup 18"/>
          <p:cNvGrpSpPr/>
          <p:nvPr/>
        </p:nvGrpSpPr>
        <p:grpSpPr>
          <a:xfrm>
            <a:off x="5616826" y="3352415"/>
            <a:ext cx="1080000" cy="1080000"/>
            <a:chOff x="1341544" y="3156606"/>
            <a:chExt cx="1080000" cy="1080000"/>
          </a:xfrm>
        </p:grpSpPr>
        <p:sp>
          <p:nvSpPr>
            <p:cNvPr id="14" name="Oval 13"/>
            <p:cNvSpPr/>
            <p:nvPr/>
          </p:nvSpPr>
          <p:spPr>
            <a:xfrm>
              <a:off x="1341544" y="3156606"/>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15" name="Metin kutusu 14"/>
                <p:cNvSpPr txBox="1"/>
                <p:nvPr/>
              </p:nvSpPr>
              <p:spPr>
                <a:xfrm>
                  <a:off x="1623461" y="3566408"/>
                  <a:ext cx="524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23</m:t>
                            </m:r>
                          </m:sub>
                        </m:sSub>
                      </m:oMath>
                    </m:oMathPara>
                  </a14:m>
                  <a:endParaRPr lang="tr-TR" sz="2800" dirty="0"/>
                </a:p>
              </p:txBody>
            </p:sp>
          </mc:Choice>
          <mc:Fallback xmlns="">
            <p:sp>
              <p:nvSpPr>
                <p:cNvPr id="15" name="Metin kutusu 14"/>
                <p:cNvSpPr txBox="1">
                  <a:spLocks noRot="1" noChangeAspect="1" noMove="1" noResize="1" noEditPoints="1" noAdjustHandles="1" noChangeArrowheads="1" noChangeShapeType="1" noTextEdit="1"/>
                </p:cNvSpPr>
                <p:nvPr/>
              </p:nvSpPr>
              <p:spPr>
                <a:xfrm>
                  <a:off x="1623461" y="3566408"/>
                  <a:ext cx="524439" cy="430887"/>
                </a:xfrm>
                <a:prstGeom prst="rect">
                  <a:avLst/>
                </a:prstGeom>
                <a:blipFill rotWithShape="0">
                  <a:blip r:embed="rId8"/>
                  <a:stretch>
                    <a:fillRect/>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11" name="Metin kutusu 10"/>
              <p:cNvSpPr txBox="1"/>
              <p:nvPr/>
            </p:nvSpPr>
            <p:spPr>
              <a:xfrm>
                <a:off x="957716" y="1102096"/>
                <a:ext cx="5505651" cy="369332"/>
              </a:xfrm>
              <a:prstGeom prst="rect">
                <a:avLst/>
              </a:prstGeom>
              <a:noFill/>
            </p:spPr>
            <p:txBody>
              <a:bodyPr wrap="square" rtlCol="0">
                <a:spAutoFit/>
              </a:bodyPr>
              <a:lstStyle/>
              <a:p>
                <a14:m>
                  <m:oMath xmlns:m="http://schemas.openxmlformats.org/officeDocument/2006/math">
                    <m:r>
                      <a:rPr lang="tr-TR" i="1" smtClean="0">
                        <a:latin typeface="Cambria Math" panose="02040503050406030204" pitchFamily="18" charset="0"/>
                      </a:rPr>
                      <m:t>𝐵</m:t>
                    </m:r>
                  </m:oMath>
                </a14:m>
                <a:r>
                  <a:rPr lang="tr-TR" dirty="0" smtClean="0"/>
                  <a:t> noktası 3 ile 4 uzvu arasında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34</m:t>
                        </m:r>
                      </m:sub>
                    </m:sSub>
                  </m:oMath>
                </a14:m>
                <a:endParaRPr lang="tr-TR" dirty="0"/>
              </a:p>
            </p:txBody>
          </p:sp>
        </mc:Choice>
        <mc:Fallback xmlns="">
          <p:sp>
            <p:nvSpPr>
              <p:cNvPr id="11" name="Metin kutusu 10"/>
              <p:cNvSpPr txBox="1">
                <a:spLocks noRot="1" noChangeAspect="1" noMove="1" noResize="1" noEditPoints="1" noAdjustHandles="1" noChangeArrowheads="1" noChangeShapeType="1" noTextEdit="1"/>
              </p:cNvSpPr>
              <p:nvPr/>
            </p:nvSpPr>
            <p:spPr>
              <a:xfrm>
                <a:off x="957716" y="1102096"/>
                <a:ext cx="5505651" cy="369332"/>
              </a:xfrm>
              <a:prstGeom prst="rect">
                <a:avLst/>
              </a:prstGeom>
              <a:blipFill rotWithShape="0">
                <a:blip r:embed="rId9"/>
                <a:stretch>
                  <a:fillRect t="-10000" b="-26667"/>
                </a:stretch>
              </a:blipFill>
            </p:spPr>
            <p:txBody>
              <a:bodyPr/>
              <a:lstStyle/>
              <a:p>
                <a:r>
                  <a:rPr lang="tr-TR">
                    <a:noFill/>
                  </a:rPr>
                  <a:t> </a:t>
                </a:r>
              </a:p>
            </p:txBody>
          </p:sp>
        </mc:Fallback>
      </mc:AlternateContent>
      <p:grpSp>
        <p:nvGrpSpPr>
          <p:cNvPr id="20" name="Grup 19"/>
          <p:cNvGrpSpPr/>
          <p:nvPr/>
        </p:nvGrpSpPr>
        <p:grpSpPr>
          <a:xfrm>
            <a:off x="7506663" y="2318277"/>
            <a:ext cx="1080000" cy="1080000"/>
            <a:chOff x="1341544" y="4539195"/>
            <a:chExt cx="1080000" cy="1080000"/>
          </a:xfrm>
        </p:grpSpPr>
        <p:sp>
          <p:nvSpPr>
            <p:cNvPr id="16" name="Oval 15"/>
            <p:cNvSpPr/>
            <p:nvPr/>
          </p:nvSpPr>
          <p:spPr>
            <a:xfrm>
              <a:off x="1341544" y="4539195"/>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17" name="Metin kutusu 16"/>
                <p:cNvSpPr txBox="1"/>
                <p:nvPr/>
              </p:nvSpPr>
              <p:spPr>
                <a:xfrm>
                  <a:off x="1623461" y="4948997"/>
                  <a:ext cx="524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34</m:t>
                            </m:r>
                          </m:sub>
                        </m:sSub>
                      </m:oMath>
                    </m:oMathPara>
                  </a14:m>
                  <a:endParaRPr lang="tr-TR" sz="2800" dirty="0"/>
                </a:p>
              </p:txBody>
            </p:sp>
          </mc:Choice>
          <mc:Fallback xmlns="">
            <p:sp>
              <p:nvSpPr>
                <p:cNvPr id="17" name="Metin kutusu 16"/>
                <p:cNvSpPr txBox="1">
                  <a:spLocks noRot="1" noChangeAspect="1" noMove="1" noResize="1" noEditPoints="1" noAdjustHandles="1" noChangeArrowheads="1" noChangeShapeType="1" noTextEdit="1"/>
                </p:cNvSpPr>
                <p:nvPr/>
              </p:nvSpPr>
              <p:spPr>
                <a:xfrm>
                  <a:off x="1623461" y="4948997"/>
                  <a:ext cx="524439" cy="430887"/>
                </a:xfrm>
                <a:prstGeom prst="rect">
                  <a:avLst/>
                </a:prstGeom>
                <a:blipFill rotWithShape="0">
                  <a:blip r:embed="rId10"/>
                  <a:stretch>
                    <a:fillRect/>
                  </a:stretch>
                </a:blipFill>
              </p:spPr>
              <p:txBody>
                <a:bodyPr/>
                <a:lstStyle/>
                <a:p>
                  <a:r>
                    <a:rPr lang="tr-TR">
                      <a:noFill/>
                    </a:rPr>
                    <a:t> </a:t>
                  </a:r>
                </a:p>
              </p:txBody>
            </p:sp>
          </mc:Fallback>
        </mc:AlternateContent>
      </p:grpSp>
      <p:cxnSp>
        <p:nvCxnSpPr>
          <p:cNvPr id="25" name="Düz Bağlayıcı 24"/>
          <p:cNvCxnSpPr/>
          <p:nvPr/>
        </p:nvCxnSpPr>
        <p:spPr>
          <a:xfrm flipV="1">
            <a:off x="7757458" y="184486"/>
            <a:ext cx="829205" cy="2904585"/>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Düz Bağlayıcı 26"/>
          <p:cNvCxnSpPr/>
          <p:nvPr/>
        </p:nvCxnSpPr>
        <p:spPr>
          <a:xfrm flipV="1">
            <a:off x="5988908" y="221011"/>
            <a:ext cx="2702011" cy="354884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Düz Bağlayıcı 28"/>
          <p:cNvCxnSpPr/>
          <p:nvPr/>
        </p:nvCxnSpPr>
        <p:spPr>
          <a:xfrm flipH="1">
            <a:off x="1342768" y="5036106"/>
            <a:ext cx="378940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flipH="1">
            <a:off x="1441622" y="3769859"/>
            <a:ext cx="4547286" cy="141174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3" name="Grup 32"/>
          <p:cNvGrpSpPr/>
          <p:nvPr/>
        </p:nvGrpSpPr>
        <p:grpSpPr>
          <a:xfrm>
            <a:off x="8250396" y="-48122"/>
            <a:ext cx="1080000" cy="1080000"/>
            <a:chOff x="1341544" y="3156606"/>
            <a:chExt cx="1080000" cy="1080000"/>
          </a:xfrm>
        </p:grpSpPr>
        <p:sp>
          <p:nvSpPr>
            <p:cNvPr id="34" name="Oval 33"/>
            <p:cNvSpPr/>
            <p:nvPr/>
          </p:nvSpPr>
          <p:spPr>
            <a:xfrm>
              <a:off x="1341544" y="3156606"/>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35" name="Metin kutusu 34"/>
                <p:cNvSpPr txBox="1"/>
                <p:nvPr/>
              </p:nvSpPr>
              <p:spPr>
                <a:xfrm>
                  <a:off x="1623461" y="3566408"/>
                  <a:ext cx="524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13</m:t>
                            </m:r>
                          </m:sub>
                        </m:sSub>
                      </m:oMath>
                    </m:oMathPara>
                  </a14:m>
                  <a:endParaRPr lang="tr-TR" sz="2800" dirty="0"/>
                </a:p>
              </p:txBody>
            </p:sp>
          </mc:Choice>
          <mc:Fallback xmlns="">
            <p:sp>
              <p:nvSpPr>
                <p:cNvPr id="35" name="Metin kutusu 34"/>
                <p:cNvSpPr txBox="1">
                  <a:spLocks noRot="1" noChangeAspect="1" noMove="1" noResize="1" noEditPoints="1" noAdjustHandles="1" noChangeArrowheads="1" noChangeShapeType="1" noTextEdit="1"/>
                </p:cNvSpPr>
                <p:nvPr/>
              </p:nvSpPr>
              <p:spPr>
                <a:xfrm>
                  <a:off x="1623461" y="3566408"/>
                  <a:ext cx="524439" cy="430887"/>
                </a:xfrm>
                <a:prstGeom prst="rect">
                  <a:avLst/>
                </a:prstGeom>
                <a:blipFill rotWithShape="0">
                  <a:blip r:embed="rId11"/>
                  <a:stretch>
                    <a:fillRect/>
                  </a:stretch>
                </a:blipFill>
              </p:spPr>
              <p:txBody>
                <a:bodyPr/>
                <a:lstStyle/>
                <a:p>
                  <a:r>
                    <a:rPr lang="tr-TR">
                      <a:noFill/>
                    </a:rPr>
                    <a:t> </a:t>
                  </a:r>
                </a:p>
              </p:txBody>
            </p:sp>
          </mc:Fallback>
        </mc:AlternateContent>
      </p:grpSp>
      <p:grpSp>
        <p:nvGrpSpPr>
          <p:cNvPr id="36" name="Grup 35"/>
          <p:cNvGrpSpPr/>
          <p:nvPr/>
        </p:nvGrpSpPr>
        <p:grpSpPr>
          <a:xfrm>
            <a:off x="1499305" y="4649242"/>
            <a:ext cx="1080000" cy="1080000"/>
            <a:chOff x="1341544" y="4539195"/>
            <a:chExt cx="1080000" cy="1080000"/>
          </a:xfrm>
        </p:grpSpPr>
        <p:sp>
          <p:nvSpPr>
            <p:cNvPr id="37" name="Oval 36"/>
            <p:cNvSpPr/>
            <p:nvPr/>
          </p:nvSpPr>
          <p:spPr>
            <a:xfrm>
              <a:off x="1341544" y="4539195"/>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38" name="Metin kutusu 37"/>
                <p:cNvSpPr txBox="1"/>
                <p:nvPr/>
              </p:nvSpPr>
              <p:spPr>
                <a:xfrm>
                  <a:off x="1623461" y="4948997"/>
                  <a:ext cx="524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24</m:t>
                            </m:r>
                          </m:sub>
                        </m:sSub>
                      </m:oMath>
                    </m:oMathPara>
                  </a14:m>
                  <a:endParaRPr lang="tr-TR" sz="2800" dirty="0"/>
                </a:p>
              </p:txBody>
            </p:sp>
          </mc:Choice>
          <mc:Fallback xmlns="">
            <p:sp>
              <p:nvSpPr>
                <p:cNvPr id="38" name="Metin kutusu 37"/>
                <p:cNvSpPr txBox="1">
                  <a:spLocks noRot="1" noChangeAspect="1" noMove="1" noResize="1" noEditPoints="1" noAdjustHandles="1" noChangeArrowheads="1" noChangeShapeType="1" noTextEdit="1"/>
                </p:cNvSpPr>
                <p:nvPr/>
              </p:nvSpPr>
              <p:spPr>
                <a:xfrm>
                  <a:off x="1623461" y="4948997"/>
                  <a:ext cx="524439" cy="430887"/>
                </a:xfrm>
                <a:prstGeom prst="rect">
                  <a:avLst/>
                </a:prstGeom>
                <a:blipFill rotWithShape="0">
                  <a:blip r:embed="rId12"/>
                  <a:stretch>
                    <a:fillRect/>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39" name="Dikdörtgen 38"/>
              <p:cNvSpPr/>
              <p:nvPr/>
            </p:nvSpPr>
            <p:spPr>
              <a:xfrm>
                <a:off x="957716" y="1608560"/>
                <a:ext cx="4391715" cy="369332"/>
              </a:xfrm>
              <a:prstGeom prst="rect">
                <a:avLst/>
              </a:prstGeom>
            </p:spPr>
            <p:txBody>
              <a:bodyPr wrap="none">
                <a:spAutoFit/>
              </a:bodyPr>
              <a:lstStyle/>
              <a:p>
                <a14:m>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13</m:t>
                        </m:r>
                      </m:sub>
                    </m:sSub>
                  </m:oMath>
                </a14:m>
                <a:r>
                  <a:rPr lang="tr-TR" dirty="0" smtClean="0"/>
                  <a:t> </a:t>
                </a:r>
                <a14:m>
                  <m:oMath xmlns:m="http://schemas.openxmlformats.org/officeDocument/2006/math">
                    <m:sSub>
                      <m:sSubPr>
                        <m:ctrlPr>
                          <a:rPr lang="tr-TR" i="1">
                            <a:latin typeface="Cambria Math" panose="02040503050406030204" pitchFamily="18" charset="0"/>
                          </a:rPr>
                        </m:ctrlPr>
                      </m:sSubPr>
                      <m:e>
                        <m:r>
                          <a:rPr lang="tr-TR" b="0" i="1" smtClean="0">
                            <a:latin typeface="Cambria Math" panose="02040503050406030204" pitchFamily="18" charset="0"/>
                          </a:rPr>
                          <m:t>𝐴</m:t>
                        </m:r>
                        <m:r>
                          <a:rPr lang="tr-TR" i="1">
                            <a:latin typeface="Cambria Math" panose="02040503050406030204" pitchFamily="18" charset="0"/>
                          </a:rPr>
                          <m:t>𝐴</m:t>
                        </m:r>
                      </m:e>
                      <m:sub>
                        <m:r>
                          <a:rPr lang="tr-TR" i="1">
                            <a:latin typeface="Cambria Math" panose="02040503050406030204" pitchFamily="18" charset="0"/>
                          </a:rPr>
                          <m:t>0</m:t>
                        </m:r>
                      </m:sub>
                    </m:sSub>
                  </m:oMath>
                </a14:m>
                <a:r>
                  <a:rPr lang="tr-TR" dirty="0" smtClean="0"/>
                  <a:t> ve </a:t>
                </a:r>
                <a14:m>
                  <m:oMath xmlns:m="http://schemas.openxmlformats.org/officeDocument/2006/math">
                    <m:sSub>
                      <m:sSubPr>
                        <m:ctrlPr>
                          <a:rPr lang="tr-TR" i="1">
                            <a:latin typeface="Cambria Math" panose="02040503050406030204" pitchFamily="18" charset="0"/>
                          </a:rPr>
                        </m:ctrlPr>
                      </m:sSubPr>
                      <m:e>
                        <m:r>
                          <a:rPr lang="tr-TR" b="0" i="1" smtClean="0">
                            <a:latin typeface="Cambria Math" panose="02040503050406030204" pitchFamily="18" charset="0"/>
                          </a:rPr>
                          <m:t>𝐵𝐵</m:t>
                        </m:r>
                      </m:e>
                      <m:sub>
                        <m:r>
                          <a:rPr lang="tr-TR" i="1">
                            <a:latin typeface="Cambria Math" panose="02040503050406030204" pitchFamily="18" charset="0"/>
                          </a:rPr>
                          <m:t>0</m:t>
                        </m:r>
                      </m:sub>
                    </m:sSub>
                  </m:oMath>
                </a14:m>
                <a:r>
                  <a:rPr lang="tr-TR" dirty="0" smtClean="0"/>
                  <a:t> doğrularının kesiştiği nokta </a:t>
                </a:r>
                <a:endParaRPr lang="tr-TR" dirty="0"/>
              </a:p>
            </p:txBody>
          </p:sp>
        </mc:Choice>
        <mc:Fallback xmlns="">
          <p:sp>
            <p:nvSpPr>
              <p:cNvPr id="39" name="Dikdörtgen 38"/>
              <p:cNvSpPr>
                <a:spLocks noRot="1" noChangeAspect="1" noMove="1" noResize="1" noEditPoints="1" noAdjustHandles="1" noChangeArrowheads="1" noChangeShapeType="1" noTextEdit="1"/>
              </p:cNvSpPr>
              <p:nvPr/>
            </p:nvSpPr>
            <p:spPr>
              <a:xfrm>
                <a:off x="957716" y="1608560"/>
                <a:ext cx="4391715" cy="369332"/>
              </a:xfrm>
              <a:prstGeom prst="rect">
                <a:avLst/>
              </a:prstGeom>
              <a:blipFill rotWithShape="0">
                <a:blip r:embed="rId13"/>
                <a:stretch>
                  <a:fillRect t="-10000" r="-277" b="-26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0" name="Dikdörtgen 39"/>
              <p:cNvSpPr/>
              <p:nvPr/>
            </p:nvSpPr>
            <p:spPr>
              <a:xfrm>
                <a:off x="956559" y="1877074"/>
                <a:ext cx="4403257" cy="369332"/>
              </a:xfrm>
              <a:prstGeom prst="rect">
                <a:avLst/>
              </a:prstGeom>
            </p:spPr>
            <p:txBody>
              <a:bodyPr wrap="none">
                <a:spAutoFit/>
              </a:bodyPr>
              <a:lstStyle/>
              <a:p>
                <a14:m>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24</m:t>
                        </m:r>
                      </m:sub>
                    </m:sSub>
                  </m:oMath>
                </a14:m>
                <a:r>
                  <a:rPr lang="tr-TR" dirty="0" smtClean="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𝐴</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b="0" i="1" smtClean="0">
                            <a:latin typeface="Cambria Math" panose="02040503050406030204" pitchFamily="18" charset="0"/>
                          </a:rPr>
                          <m:t>𝐵</m:t>
                        </m:r>
                      </m:e>
                      <m:sub>
                        <m:r>
                          <a:rPr lang="tr-TR" i="1">
                            <a:latin typeface="Cambria Math" panose="02040503050406030204" pitchFamily="18" charset="0"/>
                          </a:rPr>
                          <m:t>0</m:t>
                        </m:r>
                      </m:sub>
                    </m:sSub>
                  </m:oMath>
                </a14:m>
                <a:r>
                  <a:rPr lang="tr-TR" dirty="0" smtClean="0"/>
                  <a:t> ve </a:t>
                </a:r>
                <a14:m>
                  <m:oMath xmlns:m="http://schemas.openxmlformats.org/officeDocument/2006/math">
                    <m:r>
                      <a:rPr lang="tr-TR" i="1" smtClean="0">
                        <a:latin typeface="Cambria Math" panose="02040503050406030204" pitchFamily="18" charset="0"/>
                      </a:rPr>
                      <m:t>𝐴</m:t>
                    </m:r>
                    <m:r>
                      <a:rPr lang="tr-TR" b="0" i="1" smtClean="0">
                        <a:latin typeface="Cambria Math" panose="02040503050406030204" pitchFamily="18" charset="0"/>
                      </a:rPr>
                      <m:t>𝐵</m:t>
                    </m:r>
                  </m:oMath>
                </a14:m>
                <a:r>
                  <a:rPr lang="tr-TR" dirty="0" smtClean="0"/>
                  <a:t> doğrularının kesiştiği nokta </a:t>
                </a:r>
                <a:endParaRPr lang="tr-TR" dirty="0"/>
              </a:p>
            </p:txBody>
          </p:sp>
        </mc:Choice>
        <mc:Fallback xmlns="">
          <p:sp>
            <p:nvSpPr>
              <p:cNvPr id="40" name="Dikdörtgen 39"/>
              <p:cNvSpPr>
                <a:spLocks noRot="1" noChangeAspect="1" noMove="1" noResize="1" noEditPoints="1" noAdjustHandles="1" noChangeArrowheads="1" noChangeShapeType="1" noTextEdit="1"/>
              </p:cNvSpPr>
              <p:nvPr/>
            </p:nvSpPr>
            <p:spPr>
              <a:xfrm>
                <a:off x="956559" y="1877074"/>
                <a:ext cx="4403257" cy="369332"/>
              </a:xfrm>
              <a:prstGeom prst="rect">
                <a:avLst/>
              </a:prstGeom>
              <a:blipFill rotWithShape="0">
                <a:blip r:embed="rId14"/>
                <a:stretch>
                  <a:fillRect t="-9836" r="-139" b="-24590"/>
                </a:stretch>
              </a:blipFill>
            </p:spPr>
            <p:txBody>
              <a:bodyPr/>
              <a:lstStyle/>
              <a:p>
                <a:r>
                  <a:rPr lang="tr-TR">
                    <a:noFill/>
                  </a:rPr>
                  <a:t> </a:t>
                </a:r>
              </a:p>
            </p:txBody>
          </p:sp>
        </mc:Fallback>
      </mc:AlternateContent>
    </p:spTree>
    <p:extLst>
      <p:ext uri="{BB962C8B-B14F-4D97-AF65-F5344CB8AC3E}">
        <p14:creationId xmlns:p14="http://schemas.microsoft.com/office/powerpoint/2010/main" val="51917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clrChange>
              <a:clrFrom>
                <a:srgbClr val="FFFFFF"/>
              </a:clrFrom>
              <a:clrTo>
                <a:srgbClr val="FFFFFF">
                  <a:alpha val="0"/>
                </a:srgbClr>
              </a:clrTo>
            </a:clrChange>
          </a:blip>
          <a:stretch>
            <a:fillRect/>
          </a:stretch>
        </p:blipFill>
        <p:spPr>
          <a:xfrm>
            <a:off x="4269074" y="319359"/>
            <a:ext cx="7267575" cy="5800725"/>
          </a:xfrm>
          <a:prstGeom prst="rect">
            <a:avLst/>
          </a:prstGeom>
        </p:spPr>
      </p:pic>
      <mc:AlternateContent xmlns:mc="http://schemas.openxmlformats.org/markup-compatibility/2006" xmlns:a14="http://schemas.microsoft.com/office/drawing/2010/main">
        <mc:Choice Requires="a14">
          <p:sp>
            <p:nvSpPr>
              <p:cNvPr id="4" name="Metin kutusu 3"/>
              <p:cNvSpPr txBox="1"/>
              <p:nvPr/>
            </p:nvSpPr>
            <p:spPr>
              <a:xfrm>
                <a:off x="1588170" y="1137889"/>
                <a:ext cx="6920564" cy="4247317"/>
              </a:xfrm>
              <a:prstGeom prst="rect">
                <a:avLst/>
              </a:prstGeom>
              <a:noFill/>
            </p:spPr>
            <p:txBody>
              <a:bodyPr wrap="square" rtlCol="0">
                <a:spAutoFit/>
              </a:bodyPr>
              <a:lstStyle/>
              <a:p>
                <a:r>
                  <a:rPr lang="tr-TR" b="1" dirty="0" smtClean="0">
                    <a:solidFill>
                      <a:srgbClr val="FF0000"/>
                    </a:solidFill>
                  </a:rPr>
                  <a:t>Aranhold-Kennedy Teoremi: </a:t>
                </a:r>
                <a:r>
                  <a:rPr lang="tr-TR" dirty="0" smtClean="0"/>
                  <a:t>Düzlemsel hareket halinde üç cismin birbirine göre dönme merkezleri bir doğru üzerindedir.</a:t>
                </a:r>
              </a:p>
              <a:p>
                <a:r>
                  <a:rPr lang="tr-TR" dirty="0" smtClean="0"/>
                  <a:t>Dikkat:</a:t>
                </a:r>
              </a:p>
              <a:p>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12</m:t>
                        </m:r>
                      </m:sub>
                    </m:sSub>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23</m:t>
                        </m:r>
                      </m:sub>
                    </m:sSub>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13</m:t>
                        </m:r>
                      </m:sub>
                    </m:sSub>
                  </m:oMath>
                </a14:m>
                <a:r>
                  <a:rPr lang="tr-TR" dirty="0" smtClean="0"/>
                  <a:t> (Kırmızı çizgi),</a:t>
                </a:r>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b="0" i="1" smtClean="0">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34</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13</m:t>
                        </m:r>
                      </m:sub>
                    </m:sSub>
                  </m:oMath>
                </a14:m>
                <a:r>
                  <a:rPr lang="tr-TR" dirty="0"/>
                  <a:t> </a:t>
                </a:r>
                <a:r>
                  <a:rPr lang="tr-TR" dirty="0" smtClean="0"/>
                  <a:t>(Yeşil </a:t>
                </a:r>
                <a:r>
                  <a:rPr lang="tr-TR" dirty="0"/>
                  <a:t>çizgi),</a:t>
                </a:r>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12</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b="0" i="1" smtClean="0">
                            <a:latin typeface="Cambria Math" panose="02040503050406030204" pitchFamily="18" charset="0"/>
                          </a:rPr>
                          <m:t>4</m:t>
                        </m:r>
                      </m:sub>
                    </m:sSub>
                  </m:oMath>
                </a14:m>
                <a:r>
                  <a:rPr lang="tr-TR" dirty="0"/>
                  <a:t> </a:t>
                </a:r>
                <a:r>
                  <a:rPr lang="tr-TR" dirty="0" smtClean="0"/>
                  <a:t>(Mavi </a:t>
                </a:r>
                <a:r>
                  <a:rPr lang="tr-TR" dirty="0"/>
                  <a:t>çizgi),</a:t>
                </a:r>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24</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2</m:t>
                        </m:r>
                        <m:r>
                          <a:rPr lang="tr-TR" i="1">
                            <a:latin typeface="Cambria Math" panose="02040503050406030204" pitchFamily="18" charset="0"/>
                          </a:rPr>
                          <m:t>3</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34</m:t>
                        </m:r>
                      </m:sub>
                    </m:sSub>
                  </m:oMath>
                </a14:m>
                <a:r>
                  <a:rPr lang="tr-TR" dirty="0"/>
                  <a:t> </a:t>
                </a:r>
                <a:r>
                  <a:rPr lang="tr-TR" dirty="0" smtClean="0"/>
                  <a:t>(Sarı </a:t>
                </a:r>
                <a:r>
                  <a:rPr lang="tr-TR" dirty="0"/>
                  <a:t>çizgi</a:t>
                </a:r>
                <a:r>
                  <a:rPr lang="tr-TR" dirty="0" smtClean="0"/>
                  <a:t>)</a:t>
                </a:r>
              </a:p>
              <a:p>
                <a:r>
                  <a:rPr lang="tr-TR" dirty="0" smtClean="0"/>
                  <a:t>Ani dönme merkezleri mekanizmanın her konumunda bir doğru üzerindedir.</a:t>
                </a:r>
              </a:p>
              <a:p>
                <a:r>
                  <a:rPr lang="tr-TR" dirty="0" smtClean="0"/>
                  <a:t>Dört çubuk mekanizması ele alındığında uzuvlar 3’erli gruplanmak istendiğinde 4 değişik üçlü gruplama yapılabileceği görülür</a:t>
                </a:r>
              </a:p>
              <a:p>
                <a:r>
                  <a:rPr lang="tr-TR" dirty="0" smtClean="0"/>
                  <a:t>(1-2-3;1-2-4; 1-3-4; 2-3-4). </a:t>
                </a:r>
              </a:p>
              <a:p>
                <a:r>
                  <a:rPr lang="tr-TR" dirty="0" smtClean="0"/>
                  <a:t>Teorem her bir grup için üç uzvun oluşturacağı ani dönme merkezlerinin bir doğru üzerinde olduğunu söylemektedir.</a:t>
                </a:r>
                <a:endParaRPr lang="tr-TR" dirty="0"/>
              </a:p>
              <a:p>
                <a:endParaRPr lang="tr-TR" dirty="0"/>
              </a:p>
            </p:txBody>
          </p:sp>
        </mc:Choice>
        <mc:Fallback xmlns="">
          <p:sp>
            <p:nvSpPr>
              <p:cNvPr id="4" name="Metin kutusu 3"/>
              <p:cNvSpPr txBox="1">
                <a:spLocks noRot="1" noChangeAspect="1" noMove="1" noResize="1" noEditPoints="1" noAdjustHandles="1" noChangeArrowheads="1" noChangeShapeType="1" noTextEdit="1"/>
              </p:cNvSpPr>
              <p:nvPr/>
            </p:nvSpPr>
            <p:spPr>
              <a:xfrm>
                <a:off x="1588170" y="1137889"/>
                <a:ext cx="6920564" cy="4247317"/>
              </a:xfrm>
              <a:prstGeom prst="rect">
                <a:avLst/>
              </a:prstGeom>
              <a:blipFill rotWithShape="0">
                <a:blip r:embed="rId3"/>
                <a:stretch>
                  <a:fillRect l="-793" t="-862"/>
                </a:stretch>
              </a:blipFill>
            </p:spPr>
            <p:txBody>
              <a:bodyPr/>
              <a:lstStyle/>
              <a:p>
                <a:r>
                  <a:rPr lang="tr-TR">
                    <a:noFill/>
                  </a:rPr>
                  <a:t> </a:t>
                </a:r>
              </a:p>
            </p:txBody>
          </p:sp>
        </mc:Fallback>
      </mc:AlternateContent>
    </p:spTree>
    <p:extLst>
      <p:ext uri="{BB962C8B-B14F-4D97-AF65-F5344CB8AC3E}">
        <p14:creationId xmlns:p14="http://schemas.microsoft.com/office/powerpoint/2010/main" val="210107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clrChange>
              <a:clrFrom>
                <a:srgbClr val="FFFFFF"/>
              </a:clrFrom>
              <a:clrTo>
                <a:srgbClr val="FFFFFF">
                  <a:alpha val="0"/>
                </a:srgbClr>
              </a:clrTo>
            </a:clrChange>
          </a:blip>
          <a:stretch>
            <a:fillRect/>
          </a:stretch>
        </p:blipFill>
        <p:spPr>
          <a:xfrm>
            <a:off x="5958389" y="2561872"/>
            <a:ext cx="5928980" cy="1800000"/>
          </a:xfrm>
          <a:prstGeom prst="rect">
            <a:avLst/>
          </a:prstGeom>
        </p:spPr>
      </p:pic>
      <p:sp>
        <p:nvSpPr>
          <p:cNvPr id="3" name="Unvan 2"/>
          <p:cNvSpPr>
            <a:spLocks noGrp="1"/>
          </p:cNvSpPr>
          <p:nvPr>
            <p:ph type="title"/>
          </p:nvPr>
        </p:nvSpPr>
        <p:spPr/>
        <p:txBody>
          <a:bodyPr/>
          <a:lstStyle/>
          <a:p>
            <a:r>
              <a:rPr lang="tr-TR" sz="2800" dirty="0">
                <a:solidFill>
                  <a:schemeClr val="bg1">
                    <a:lumMod val="95000"/>
                  </a:schemeClr>
                </a:solidFill>
              </a:rPr>
              <a:t>Örnek: Şekilde gösterilen </a:t>
            </a:r>
            <a:r>
              <a:rPr lang="tr-TR" sz="2800" dirty="0" smtClean="0">
                <a:solidFill>
                  <a:schemeClr val="bg1">
                    <a:lumMod val="95000"/>
                  </a:schemeClr>
                </a:solidFill>
              </a:rPr>
              <a:t>krank-biyel mekanizmasının </a:t>
            </a:r>
            <a:r>
              <a:rPr lang="tr-TR" sz="2800" dirty="0">
                <a:solidFill>
                  <a:schemeClr val="bg1">
                    <a:lumMod val="95000"/>
                  </a:schemeClr>
                </a:solidFill>
              </a:rPr>
              <a:t>ani dönme merkezlerini bulalım.</a:t>
            </a:r>
          </a:p>
        </p:txBody>
      </p:sp>
      <mc:AlternateContent xmlns:mc="http://schemas.openxmlformats.org/markup-compatibility/2006" xmlns:a14="http://schemas.microsoft.com/office/drawing/2010/main">
        <mc:Choice Requires="a14">
          <p:sp>
            <p:nvSpPr>
              <p:cNvPr id="5" name="Metin Yer Tutucusu 4"/>
              <p:cNvSpPr>
                <a:spLocks noGrp="1"/>
              </p:cNvSpPr>
              <p:nvPr>
                <p:ph type="body" sz="half" idx="2"/>
              </p:nvPr>
            </p:nvSpPr>
            <p:spPr/>
            <p:txBody>
              <a:bodyPr/>
              <a:lstStyle/>
              <a:p>
                <a:r>
                  <a:rPr lang="tr-TR" dirty="0">
                    <a:solidFill>
                      <a:schemeClr val="bg1">
                        <a:lumMod val="95000"/>
                      </a:schemeClr>
                    </a:solidFill>
                  </a:rPr>
                  <a:t>Ani dönme merkezi sayısı:</a:t>
                </a:r>
              </a:p>
              <a:p>
                <a:pPr/>
                <a14:m>
                  <m:oMathPara xmlns:m="http://schemas.openxmlformats.org/officeDocument/2006/math">
                    <m:oMathParaPr>
                      <m:jc m:val="centerGroup"/>
                    </m:oMathParaPr>
                    <m:oMath xmlns:m="http://schemas.openxmlformats.org/officeDocument/2006/math">
                      <m:r>
                        <a:rPr lang="tr-TR" b="1" i="1">
                          <a:solidFill>
                            <a:schemeClr val="bg1">
                              <a:lumMod val="95000"/>
                            </a:schemeClr>
                          </a:solidFill>
                          <a:latin typeface="Cambria Math" panose="02040503050406030204" pitchFamily="18" charset="0"/>
                        </a:rPr>
                        <m:t>𝑵</m:t>
                      </m:r>
                      <m:r>
                        <a:rPr lang="tr-TR" b="1" i="1">
                          <a:solidFill>
                            <a:schemeClr val="bg1">
                              <a:lumMod val="95000"/>
                            </a:schemeClr>
                          </a:solidFill>
                          <a:latin typeface="Cambria Math" panose="02040503050406030204" pitchFamily="18" charset="0"/>
                        </a:rPr>
                        <m:t>=</m:t>
                      </m:r>
                      <m:f>
                        <m:fPr>
                          <m:ctrlPr>
                            <a:rPr lang="tr-TR" b="1" i="1">
                              <a:solidFill>
                                <a:schemeClr val="bg1">
                                  <a:lumMod val="95000"/>
                                </a:schemeClr>
                              </a:solidFill>
                              <a:latin typeface="Cambria Math" panose="02040503050406030204" pitchFamily="18" charset="0"/>
                            </a:rPr>
                          </m:ctrlPr>
                        </m:fPr>
                        <m:num>
                          <m:r>
                            <a:rPr lang="tr-TR" b="1" i="1">
                              <a:solidFill>
                                <a:schemeClr val="bg1">
                                  <a:lumMod val="95000"/>
                                </a:schemeClr>
                              </a:solidFill>
                              <a:latin typeface="Cambria Math" panose="02040503050406030204" pitchFamily="18" charset="0"/>
                            </a:rPr>
                            <m:t>𝒍</m:t>
                          </m:r>
                          <m:d>
                            <m:dPr>
                              <m:ctrlPr>
                                <a:rPr lang="tr-TR" b="1" i="1">
                                  <a:solidFill>
                                    <a:schemeClr val="bg1">
                                      <a:lumMod val="95000"/>
                                    </a:schemeClr>
                                  </a:solidFill>
                                  <a:latin typeface="Cambria Math" panose="02040503050406030204" pitchFamily="18" charset="0"/>
                                </a:rPr>
                              </m:ctrlPr>
                            </m:dPr>
                            <m:e>
                              <m:r>
                                <a:rPr lang="tr-TR" b="1" i="1">
                                  <a:solidFill>
                                    <a:schemeClr val="bg1">
                                      <a:lumMod val="95000"/>
                                    </a:schemeClr>
                                  </a:solidFill>
                                  <a:latin typeface="Cambria Math" panose="02040503050406030204" pitchFamily="18" charset="0"/>
                                </a:rPr>
                                <m:t>𝒍</m:t>
                              </m:r>
                              <m:r>
                                <a:rPr lang="tr-TR" b="1" i="1">
                                  <a:solidFill>
                                    <a:schemeClr val="bg1">
                                      <a:lumMod val="95000"/>
                                    </a:schemeClr>
                                  </a:solidFill>
                                  <a:latin typeface="Cambria Math" panose="02040503050406030204" pitchFamily="18" charset="0"/>
                                </a:rPr>
                                <m:t>−</m:t>
                              </m:r>
                              <m:r>
                                <a:rPr lang="tr-TR" b="1" i="1">
                                  <a:solidFill>
                                    <a:schemeClr val="bg1">
                                      <a:lumMod val="95000"/>
                                    </a:schemeClr>
                                  </a:solidFill>
                                  <a:latin typeface="Cambria Math" panose="02040503050406030204" pitchFamily="18" charset="0"/>
                                </a:rPr>
                                <m:t>𝟏</m:t>
                              </m:r>
                            </m:e>
                          </m:d>
                        </m:num>
                        <m:den>
                          <m:r>
                            <a:rPr lang="tr-TR" b="1" i="1">
                              <a:solidFill>
                                <a:schemeClr val="bg1">
                                  <a:lumMod val="95000"/>
                                </a:schemeClr>
                              </a:solidFill>
                              <a:latin typeface="Cambria Math" panose="02040503050406030204" pitchFamily="18" charset="0"/>
                            </a:rPr>
                            <m:t>𝟐</m:t>
                          </m:r>
                        </m:den>
                      </m:f>
                      <m:r>
                        <a:rPr lang="tr-TR" b="1" i="1">
                          <a:solidFill>
                            <a:schemeClr val="bg1">
                              <a:lumMod val="95000"/>
                            </a:schemeClr>
                          </a:solidFill>
                          <a:latin typeface="Cambria Math" panose="02040503050406030204" pitchFamily="18" charset="0"/>
                        </a:rPr>
                        <m:t>=</m:t>
                      </m:r>
                      <m:f>
                        <m:fPr>
                          <m:ctrlPr>
                            <a:rPr lang="tr-TR" b="1" i="1">
                              <a:solidFill>
                                <a:schemeClr val="bg1">
                                  <a:lumMod val="95000"/>
                                </a:schemeClr>
                              </a:solidFill>
                              <a:latin typeface="Cambria Math" panose="02040503050406030204" pitchFamily="18" charset="0"/>
                            </a:rPr>
                          </m:ctrlPr>
                        </m:fPr>
                        <m:num>
                          <m:r>
                            <a:rPr lang="tr-TR" b="1" i="1">
                              <a:solidFill>
                                <a:schemeClr val="bg1">
                                  <a:lumMod val="95000"/>
                                </a:schemeClr>
                              </a:solidFill>
                              <a:latin typeface="Cambria Math" panose="02040503050406030204" pitchFamily="18" charset="0"/>
                            </a:rPr>
                            <m:t>𝟒</m:t>
                          </m:r>
                          <m:d>
                            <m:dPr>
                              <m:ctrlPr>
                                <a:rPr lang="tr-TR" b="1" i="1">
                                  <a:solidFill>
                                    <a:schemeClr val="bg1">
                                      <a:lumMod val="95000"/>
                                    </a:schemeClr>
                                  </a:solidFill>
                                  <a:latin typeface="Cambria Math" panose="02040503050406030204" pitchFamily="18" charset="0"/>
                                </a:rPr>
                              </m:ctrlPr>
                            </m:dPr>
                            <m:e>
                              <m:r>
                                <a:rPr lang="tr-TR" b="1" i="1">
                                  <a:solidFill>
                                    <a:schemeClr val="bg1">
                                      <a:lumMod val="95000"/>
                                    </a:schemeClr>
                                  </a:solidFill>
                                  <a:latin typeface="Cambria Math" panose="02040503050406030204" pitchFamily="18" charset="0"/>
                                </a:rPr>
                                <m:t>𝟒</m:t>
                              </m:r>
                              <m:r>
                                <a:rPr lang="tr-TR" b="1" i="1">
                                  <a:solidFill>
                                    <a:schemeClr val="bg1">
                                      <a:lumMod val="95000"/>
                                    </a:schemeClr>
                                  </a:solidFill>
                                  <a:latin typeface="Cambria Math" panose="02040503050406030204" pitchFamily="18" charset="0"/>
                                </a:rPr>
                                <m:t>−</m:t>
                              </m:r>
                              <m:r>
                                <a:rPr lang="tr-TR" b="1" i="1">
                                  <a:solidFill>
                                    <a:schemeClr val="bg1">
                                      <a:lumMod val="95000"/>
                                    </a:schemeClr>
                                  </a:solidFill>
                                  <a:latin typeface="Cambria Math" panose="02040503050406030204" pitchFamily="18" charset="0"/>
                                </a:rPr>
                                <m:t>𝟏</m:t>
                              </m:r>
                            </m:e>
                          </m:d>
                        </m:num>
                        <m:den>
                          <m:r>
                            <a:rPr lang="tr-TR" b="1" i="1">
                              <a:solidFill>
                                <a:schemeClr val="bg1">
                                  <a:lumMod val="95000"/>
                                </a:schemeClr>
                              </a:solidFill>
                              <a:latin typeface="Cambria Math" panose="02040503050406030204" pitchFamily="18" charset="0"/>
                            </a:rPr>
                            <m:t>𝟐</m:t>
                          </m:r>
                        </m:den>
                      </m:f>
                      <m:r>
                        <a:rPr lang="tr-TR" b="1" i="1">
                          <a:solidFill>
                            <a:schemeClr val="bg1">
                              <a:lumMod val="95000"/>
                            </a:schemeClr>
                          </a:solidFill>
                          <a:latin typeface="Cambria Math" panose="02040503050406030204" pitchFamily="18" charset="0"/>
                        </a:rPr>
                        <m:t>=</m:t>
                      </m:r>
                      <m:r>
                        <a:rPr lang="tr-TR" b="1" i="1">
                          <a:solidFill>
                            <a:schemeClr val="bg1">
                              <a:lumMod val="95000"/>
                            </a:schemeClr>
                          </a:solidFill>
                          <a:latin typeface="Cambria Math" panose="02040503050406030204" pitchFamily="18" charset="0"/>
                        </a:rPr>
                        <m:t>𝟔</m:t>
                      </m:r>
                    </m:oMath>
                  </m:oMathPara>
                </a14:m>
                <a:endParaRPr lang="tr-TR" b="1" dirty="0"/>
              </a:p>
              <a:p>
                <a:endParaRPr lang="tr-TR" dirty="0"/>
              </a:p>
            </p:txBody>
          </p:sp>
        </mc:Choice>
        <mc:Fallback xmlns="">
          <p:sp>
            <p:nvSpPr>
              <p:cNvPr id="5" name="Metin Yer Tutucusu 4"/>
              <p:cNvSpPr>
                <a:spLocks noGrp="1" noRot="1" noChangeAspect="1" noMove="1" noResize="1" noEditPoints="1" noAdjustHandles="1" noChangeArrowheads="1" noChangeShapeType="1" noTextEdit="1"/>
              </p:cNvSpPr>
              <p:nvPr>
                <p:ph type="body" sz="half" idx="2"/>
              </p:nvPr>
            </p:nvSpPr>
            <p:spPr>
              <a:blipFill rotWithShape="0">
                <a:blip r:embed="rId3"/>
                <a:stretch>
                  <a:fillRect l="-949" t="-202"/>
                </a:stretch>
              </a:blipFill>
            </p:spPr>
            <p:txBody>
              <a:bodyPr/>
              <a:lstStyle/>
              <a:p>
                <a:r>
                  <a:rPr lang="tr-TR">
                    <a:noFill/>
                  </a:rPr>
                  <a:t> </a:t>
                </a:r>
              </a:p>
            </p:txBody>
          </p:sp>
        </mc:Fallback>
      </mc:AlternateContent>
    </p:spTree>
    <p:extLst>
      <p:ext uri="{BB962C8B-B14F-4D97-AF65-F5344CB8AC3E}">
        <p14:creationId xmlns:p14="http://schemas.microsoft.com/office/powerpoint/2010/main" val="1183397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clrChange>
              <a:clrFrom>
                <a:srgbClr val="FFFFFF"/>
              </a:clrFrom>
              <a:clrTo>
                <a:srgbClr val="FFFFFF">
                  <a:alpha val="0"/>
                </a:srgbClr>
              </a:clrTo>
            </a:clrChange>
          </a:blip>
          <a:stretch>
            <a:fillRect/>
          </a:stretch>
        </p:blipFill>
        <p:spPr>
          <a:xfrm>
            <a:off x="6093142" y="4660184"/>
            <a:ext cx="5928980" cy="1800000"/>
          </a:xfrm>
          <a:prstGeom prst="rect">
            <a:avLst/>
          </a:prstGeom>
        </p:spPr>
      </p:pic>
      <p:grpSp>
        <p:nvGrpSpPr>
          <p:cNvPr id="7" name="Grup 6"/>
          <p:cNvGrpSpPr/>
          <p:nvPr/>
        </p:nvGrpSpPr>
        <p:grpSpPr>
          <a:xfrm>
            <a:off x="6605314" y="5775410"/>
            <a:ext cx="720000" cy="720000"/>
            <a:chOff x="6118883" y="5316606"/>
            <a:chExt cx="1080000" cy="1080000"/>
          </a:xfrm>
        </p:grpSpPr>
        <p:sp>
          <p:nvSpPr>
            <p:cNvPr id="8" name="Oval 7"/>
            <p:cNvSpPr/>
            <p:nvPr/>
          </p:nvSpPr>
          <p:spPr>
            <a:xfrm>
              <a:off x="6118883" y="5316606"/>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9" name="Metin kutusu 8"/>
                <p:cNvSpPr txBox="1"/>
                <p:nvPr/>
              </p:nvSpPr>
              <p:spPr>
                <a:xfrm>
                  <a:off x="6470486" y="5466395"/>
                  <a:ext cx="5161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12</m:t>
                            </m:r>
                          </m:sub>
                        </m:sSub>
                      </m:oMath>
                    </m:oMathPara>
                  </a14:m>
                  <a:endParaRPr lang="tr-TR" sz="2800"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6470486" y="5466395"/>
                  <a:ext cx="516167" cy="430887"/>
                </a:xfrm>
                <a:prstGeom prst="rect">
                  <a:avLst/>
                </a:prstGeom>
                <a:blipFill rotWithShape="0">
                  <a:blip r:embed="rId3"/>
                  <a:stretch>
                    <a:fillRect r="-12500" b="-46809"/>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10" name="Metin kutusu 9"/>
              <p:cNvSpPr txBox="1"/>
              <p:nvPr/>
            </p:nvSpPr>
            <p:spPr>
              <a:xfrm>
                <a:off x="962526" y="413886"/>
                <a:ext cx="5505651" cy="369332"/>
              </a:xfrm>
              <a:prstGeom prst="rect">
                <a:avLst/>
              </a:prstGeom>
              <a:noFill/>
            </p:spPr>
            <p:txBody>
              <a:bodyPr wrap="square" rtlCol="0">
                <a:spAutoFit/>
              </a:bodyPr>
              <a:lstStyle/>
              <a:p>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0</m:t>
                        </m:r>
                      </m:sub>
                    </m:sSub>
                  </m:oMath>
                </a14:m>
                <a:r>
                  <a:rPr lang="tr-TR" dirty="0" smtClean="0"/>
                  <a:t> noktası 1 ile 2 uzvu arasında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12</m:t>
                        </m:r>
                      </m:sub>
                    </m:sSub>
                  </m:oMath>
                </a14:m>
                <a:endParaRPr lang="tr-TR" dirty="0"/>
              </a:p>
            </p:txBody>
          </p:sp>
        </mc:Choice>
        <mc:Fallback xmlns="">
          <p:sp>
            <p:nvSpPr>
              <p:cNvPr id="10" name="Metin kutusu 9"/>
              <p:cNvSpPr txBox="1">
                <a:spLocks noRot="1" noChangeAspect="1" noMove="1" noResize="1" noEditPoints="1" noAdjustHandles="1" noChangeArrowheads="1" noChangeShapeType="1" noTextEdit="1"/>
              </p:cNvSpPr>
              <p:nvPr/>
            </p:nvSpPr>
            <p:spPr>
              <a:xfrm>
                <a:off x="962526" y="413886"/>
                <a:ext cx="5505651" cy="369332"/>
              </a:xfrm>
              <a:prstGeom prst="rect">
                <a:avLst/>
              </a:prstGeom>
              <a:blipFill rotWithShape="0">
                <a:blip r:embed="rId4"/>
                <a:stretch>
                  <a:fillRect t="-10000" b="-26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Metin kutusu 11"/>
              <p:cNvSpPr txBox="1"/>
              <p:nvPr/>
            </p:nvSpPr>
            <p:spPr>
              <a:xfrm>
                <a:off x="1074816" y="632067"/>
                <a:ext cx="5505651" cy="369332"/>
              </a:xfrm>
              <a:prstGeom prst="rect">
                <a:avLst/>
              </a:prstGeom>
              <a:noFill/>
            </p:spPr>
            <p:txBody>
              <a:bodyPr wrap="square" rtlCol="0">
                <a:spAutoFit/>
              </a:bodyPr>
              <a:lstStyle/>
              <a:p>
                <a14:m>
                  <m:oMath xmlns:m="http://schemas.openxmlformats.org/officeDocument/2006/math">
                    <m:r>
                      <a:rPr lang="tr-TR" i="1" smtClean="0">
                        <a:latin typeface="Cambria Math" panose="02040503050406030204" pitchFamily="18" charset="0"/>
                      </a:rPr>
                      <m:t>𝐴</m:t>
                    </m:r>
                  </m:oMath>
                </a14:m>
                <a:r>
                  <a:rPr lang="tr-TR" dirty="0" smtClean="0"/>
                  <a:t> noktası 2 ile 3 uzvu arasında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23</m:t>
                        </m:r>
                      </m:sub>
                    </m:sSub>
                  </m:oMath>
                </a14:m>
                <a:endParaRPr lang="tr-TR" dirty="0"/>
              </a:p>
            </p:txBody>
          </p:sp>
        </mc:Choice>
        <mc:Fallback xmlns="">
          <p:sp>
            <p:nvSpPr>
              <p:cNvPr id="12" name="Metin kutusu 11"/>
              <p:cNvSpPr txBox="1">
                <a:spLocks noRot="1" noChangeAspect="1" noMove="1" noResize="1" noEditPoints="1" noAdjustHandles="1" noChangeArrowheads="1" noChangeShapeType="1" noTextEdit="1"/>
              </p:cNvSpPr>
              <p:nvPr/>
            </p:nvSpPr>
            <p:spPr>
              <a:xfrm>
                <a:off x="1074816" y="632067"/>
                <a:ext cx="5505651" cy="369332"/>
              </a:xfrm>
              <a:prstGeom prst="rect">
                <a:avLst/>
              </a:prstGeom>
              <a:blipFill rotWithShape="0">
                <a:blip r:embed="rId5"/>
                <a:stretch>
                  <a:fillRect t="-10000" b="-26667"/>
                </a:stretch>
              </a:blipFill>
            </p:spPr>
            <p:txBody>
              <a:bodyPr/>
              <a:lstStyle/>
              <a:p>
                <a:r>
                  <a:rPr lang="tr-TR">
                    <a:noFill/>
                  </a:rPr>
                  <a:t> </a:t>
                </a:r>
              </a:p>
            </p:txBody>
          </p:sp>
        </mc:Fallback>
      </mc:AlternateContent>
      <p:grpSp>
        <p:nvGrpSpPr>
          <p:cNvPr id="13" name="Grup 12"/>
          <p:cNvGrpSpPr/>
          <p:nvPr/>
        </p:nvGrpSpPr>
        <p:grpSpPr>
          <a:xfrm>
            <a:off x="11101740" y="-87933"/>
            <a:ext cx="878305" cy="720000"/>
            <a:chOff x="1266146" y="1774017"/>
            <a:chExt cx="1317457" cy="1080000"/>
          </a:xfrm>
        </p:grpSpPr>
        <p:sp>
          <p:nvSpPr>
            <p:cNvPr id="14" name="Oval 13"/>
            <p:cNvSpPr/>
            <p:nvPr/>
          </p:nvSpPr>
          <p:spPr>
            <a:xfrm>
              <a:off x="1266146" y="1774017"/>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15" name="Metin kutusu 14"/>
                <p:cNvSpPr txBox="1"/>
                <p:nvPr/>
              </p:nvSpPr>
              <p:spPr>
                <a:xfrm>
                  <a:off x="1350091" y="1931856"/>
                  <a:ext cx="1233512" cy="646331"/>
                </a:xfrm>
                <a:prstGeom prst="rect">
                  <a:avLst/>
                </a:prstGeom>
                <a:noFill/>
              </p:spPr>
              <p:txBody>
                <a:bodyPr wrap="none" lIns="0" tIns="0" rIns="0" bIns="0" rtlCol="0">
                  <a:spAutoFit/>
                </a:bodyPr>
                <a:lstStyle/>
                <a:p>
                  <a14:m>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14</m:t>
                          </m:r>
                        </m:sub>
                      </m:sSub>
                      <m:r>
                        <a:rPr lang="tr-TR" sz="2800" b="0" i="1" smtClean="0">
                          <a:solidFill>
                            <a:srgbClr val="FF0000"/>
                          </a:solidFill>
                          <a:latin typeface="Cambria Math" panose="02040503050406030204" pitchFamily="18" charset="0"/>
                          <a:ea typeface="Cambria Math" panose="02040503050406030204" pitchFamily="18" charset="0"/>
                        </a:rPr>
                        <m:t>∞</m:t>
                      </m:r>
                    </m:oMath>
                  </a14:m>
                  <a:r>
                    <a:rPr lang="tr-TR" sz="2800" dirty="0" smtClean="0"/>
                    <a:t> </a:t>
                  </a:r>
                  <a:endParaRPr lang="tr-TR" sz="2800" dirty="0">
                    <a:solidFill>
                      <a:srgbClr val="FF0000"/>
                    </a:solidFill>
                  </a:endParaRPr>
                </a:p>
              </p:txBody>
            </p:sp>
          </mc:Choice>
          <mc:Fallback xmlns="">
            <p:sp>
              <p:nvSpPr>
                <p:cNvPr id="15" name="Metin kutusu 14"/>
                <p:cNvSpPr txBox="1">
                  <a:spLocks noRot="1" noChangeAspect="1" noMove="1" noResize="1" noEditPoints="1" noAdjustHandles="1" noChangeArrowheads="1" noChangeShapeType="1" noTextEdit="1"/>
                </p:cNvSpPr>
                <p:nvPr/>
              </p:nvSpPr>
              <p:spPr>
                <a:xfrm>
                  <a:off x="1350091" y="1931856"/>
                  <a:ext cx="1233512" cy="646331"/>
                </a:xfrm>
                <a:prstGeom prst="rect">
                  <a:avLst/>
                </a:prstGeom>
                <a:blipFill rotWithShape="0">
                  <a:blip r:embed="rId6"/>
                  <a:stretch>
                    <a:fillRect/>
                  </a:stretch>
                </a:blipFill>
              </p:spPr>
              <p:txBody>
                <a:bodyPr/>
                <a:lstStyle/>
                <a:p>
                  <a:r>
                    <a:rPr lang="tr-TR">
                      <a:noFill/>
                    </a:rPr>
                    <a:t> </a:t>
                  </a:r>
                </a:p>
              </p:txBody>
            </p:sp>
          </mc:Fallback>
        </mc:AlternateContent>
      </p:grpSp>
      <p:grpSp>
        <p:nvGrpSpPr>
          <p:cNvPr id="16" name="Grup 15"/>
          <p:cNvGrpSpPr/>
          <p:nvPr/>
        </p:nvGrpSpPr>
        <p:grpSpPr>
          <a:xfrm>
            <a:off x="7216631" y="4893756"/>
            <a:ext cx="720000" cy="720000"/>
            <a:chOff x="1341544" y="3156606"/>
            <a:chExt cx="1080000" cy="1080000"/>
          </a:xfrm>
        </p:grpSpPr>
        <p:sp>
          <p:nvSpPr>
            <p:cNvPr id="17" name="Oval 16"/>
            <p:cNvSpPr/>
            <p:nvPr/>
          </p:nvSpPr>
          <p:spPr>
            <a:xfrm>
              <a:off x="1341544" y="3156606"/>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18" name="Metin kutusu 17"/>
                <p:cNvSpPr txBox="1"/>
                <p:nvPr/>
              </p:nvSpPr>
              <p:spPr>
                <a:xfrm>
                  <a:off x="1619324" y="3269828"/>
                  <a:ext cx="524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23</m:t>
                            </m:r>
                          </m:sub>
                        </m:sSub>
                      </m:oMath>
                    </m:oMathPara>
                  </a14:m>
                  <a:endParaRPr lang="tr-TR" sz="2800" dirty="0"/>
                </a:p>
              </p:txBody>
            </p:sp>
          </mc:Choice>
          <mc:Fallback xmlns="">
            <p:sp>
              <p:nvSpPr>
                <p:cNvPr id="18" name="Metin kutusu 17"/>
                <p:cNvSpPr txBox="1">
                  <a:spLocks noRot="1" noChangeAspect="1" noMove="1" noResize="1" noEditPoints="1" noAdjustHandles="1" noChangeArrowheads="1" noChangeShapeType="1" noTextEdit="1"/>
                </p:cNvSpPr>
                <p:nvPr/>
              </p:nvSpPr>
              <p:spPr>
                <a:xfrm>
                  <a:off x="1619324" y="3269828"/>
                  <a:ext cx="524439" cy="430887"/>
                </a:xfrm>
                <a:prstGeom prst="rect">
                  <a:avLst/>
                </a:prstGeom>
                <a:blipFill rotWithShape="0">
                  <a:blip r:embed="rId7"/>
                  <a:stretch>
                    <a:fillRect r="-10345" b="-48936"/>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19" name="Metin kutusu 18"/>
              <p:cNvSpPr txBox="1"/>
              <p:nvPr/>
            </p:nvSpPr>
            <p:spPr>
              <a:xfrm>
                <a:off x="1073216" y="842217"/>
                <a:ext cx="5505651" cy="369332"/>
              </a:xfrm>
              <a:prstGeom prst="rect">
                <a:avLst/>
              </a:prstGeom>
              <a:noFill/>
            </p:spPr>
            <p:txBody>
              <a:bodyPr wrap="square" rtlCol="0">
                <a:spAutoFit/>
              </a:bodyPr>
              <a:lstStyle/>
              <a:p>
                <a14:m>
                  <m:oMath xmlns:m="http://schemas.openxmlformats.org/officeDocument/2006/math">
                    <m:r>
                      <a:rPr lang="tr-TR" i="1" smtClean="0">
                        <a:latin typeface="Cambria Math" panose="02040503050406030204" pitchFamily="18" charset="0"/>
                      </a:rPr>
                      <m:t>𝐵</m:t>
                    </m:r>
                  </m:oMath>
                </a14:m>
                <a:r>
                  <a:rPr lang="tr-TR" dirty="0" smtClean="0"/>
                  <a:t> noktası 3 ile 4 uzvu arasında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34</m:t>
                        </m:r>
                      </m:sub>
                    </m:sSub>
                  </m:oMath>
                </a14:m>
                <a:endParaRPr lang="tr-TR" dirty="0"/>
              </a:p>
            </p:txBody>
          </p:sp>
        </mc:Choice>
        <mc:Fallback xmlns="">
          <p:sp>
            <p:nvSpPr>
              <p:cNvPr id="19" name="Metin kutusu 18"/>
              <p:cNvSpPr txBox="1">
                <a:spLocks noRot="1" noChangeAspect="1" noMove="1" noResize="1" noEditPoints="1" noAdjustHandles="1" noChangeArrowheads="1" noChangeShapeType="1" noTextEdit="1"/>
              </p:cNvSpPr>
              <p:nvPr/>
            </p:nvSpPr>
            <p:spPr>
              <a:xfrm>
                <a:off x="1073216" y="842217"/>
                <a:ext cx="5505651" cy="369332"/>
              </a:xfrm>
              <a:prstGeom prst="rect">
                <a:avLst/>
              </a:prstGeom>
              <a:blipFill rotWithShape="0">
                <a:blip r:embed="rId8"/>
                <a:stretch>
                  <a:fillRect t="-8197" b="-24590"/>
                </a:stretch>
              </a:blipFill>
            </p:spPr>
            <p:txBody>
              <a:bodyPr/>
              <a:lstStyle/>
              <a:p>
                <a:r>
                  <a:rPr lang="tr-TR">
                    <a:noFill/>
                  </a:rPr>
                  <a:t> </a:t>
                </a:r>
              </a:p>
            </p:txBody>
          </p:sp>
        </mc:Fallback>
      </mc:AlternateContent>
      <p:grpSp>
        <p:nvGrpSpPr>
          <p:cNvPr id="20" name="Grup 19"/>
          <p:cNvGrpSpPr/>
          <p:nvPr/>
        </p:nvGrpSpPr>
        <p:grpSpPr>
          <a:xfrm>
            <a:off x="10500120" y="5339740"/>
            <a:ext cx="720000" cy="720000"/>
            <a:chOff x="1341544" y="4539195"/>
            <a:chExt cx="1080000" cy="1080000"/>
          </a:xfrm>
        </p:grpSpPr>
        <p:sp>
          <p:nvSpPr>
            <p:cNvPr id="21" name="Oval 20"/>
            <p:cNvSpPr/>
            <p:nvPr/>
          </p:nvSpPr>
          <p:spPr>
            <a:xfrm>
              <a:off x="1341544" y="4539195"/>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22" name="Metin kutusu 21"/>
                <p:cNvSpPr txBox="1"/>
                <p:nvPr/>
              </p:nvSpPr>
              <p:spPr>
                <a:xfrm>
                  <a:off x="1378864" y="4648308"/>
                  <a:ext cx="524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34</m:t>
                            </m:r>
                          </m:sub>
                        </m:sSub>
                      </m:oMath>
                    </m:oMathPara>
                  </a14:m>
                  <a:endParaRPr lang="tr-TR" sz="2800" dirty="0"/>
                </a:p>
              </p:txBody>
            </p:sp>
          </mc:Choice>
          <mc:Fallback xmlns="">
            <p:sp>
              <p:nvSpPr>
                <p:cNvPr id="22" name="Metin kutusu 21"/>
                <p:cNvSpPr txBox="1">
                  <a:spLocks noRot="1" noChangeAspect="1" noMove="1" noResize="1" noEditPoints="1" noAdjustHandles="1" noChangeArrowheads="1" noChangeShapeType="1" noTextEdit="1"/>
                </p:cNvSpPr>
                <p:nvPr/>
              </p:nvSpPr>
              <p:spPr>
                <a:xfrm>
                  <a:off x="1378864" y="4648308"/>
                  <a:ext cx="524439" cy="430887"/>
                </a:xfrm>
                <a:prstGeom prst="rect">
                  <a:avLst/>
                </a:prstGeom>
                <a:blipFill rotWithShape="0">
                  <a:blip r:embed="rId9"/>
                  <a:stretch>
                    <a:fillRect r="-14035" b="-48936"/>
                  </a:stretch>
                </a:blipFill>
              </p:spPr>
              <p:txBody>
                <a:bodyPr/>
                <a:lstStyle/>
                <a:p>
                  <a:r>
                    <a:rPr lang="tr-TR">
                      <a:noFill/>
                    </a:rPr>
                    <a:t> </a:t>
                  </a:r>
                </a:p>
              </p:txBody>
            </p:sp>
          </mc:Fallback>
        </mc:AlternateContent>
      </p:grpSp>
      <p:grpSp>
        <p:nvGrpSpPr>
          <p:cNvPr id="27" name="Grup 26"/>
          <p:cNvGrpSpPr/>
          <p:nvPr/>
        </p:nvGrpSpPr>
        <p:grpSpPr>
          <a:xfrm>
            <a:off x="10485957" y="27588"/>
            <a:ext cx="720000" cy="720000"/>
            <a:chOff x="1341544" y="3156606"/>
            <a:chExt cx="1080000" cy="1080000"/>
          </a:xfrm>
        </p:grpSpPr>
        <p:sp>
          <p:nvSpPr>
            <p:cNvPr id="28" name="Oval 27"/>
            <p:cNvSpPr/>
            <p:nvPr/>
          </p:nvSpPr>
          <p:spPr>
            <a:xfrm>
              <a:off x="1341544" y="3156606"/>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29" name="Metin kutusu 28"/>
                <p:cNvSpPr txBox="1"/>
                <p:nvPr/>
              </p:nvSpPr>
              <p:spPr>
                <a:xfrm>
                  <a:off x="1619325" y="3265719"/>
                  <a:ext cx="524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13</m:t>
                            </m:r>
                          </m:sub>
                        </m:sSub>
                      </m:oMath>
                    </m:oMathPara>
                  </a14:m>
                  <a:endParaRPr lang="tr-TR" sz="2800" dirty="0"/>
                </a:p>
              </p:txBody>
            </p:sp>
          </mc:Choice>
          <mc:Fallback xmlns="">
            <p:sp>
              <p:nvSpPr>
                <p:cNvPr id="29" name="Metin kutusu 28"/>
                <p:cNvSpPr txBox="1">
                  <a:spLocks noRot="1" noChangeAspect="1" noMove="1" noResize="1" noEditPoints="1" noAdjustHandles="1" noChangeArrowheads="1" noChangeShapeType="1" noTextEdit="1"/>
                </p:cNvSpPr>
                <p:nvPr/>
              </p:nvSpPr>
              <p:spPr>
                <a:xfrm>
                  <a:off x="1619325" y="3265719"/>
                  <a:ext cx="524439" cy="430887"/>
                </a:xfrm>
                <a:prstGeom prst="rect">
                  <a:avLst/>
                </a:prstGeom>
                <a:blipFill rotWithShape="0">
                  <a:blip r:embed="rId10"/>
                  <a:stretch>
                    <a:fillRect r="-10526" b="-45833"/>
                  </a:stretch>
                </a:blipFill>
              </p:spPr>
              <p:txBody>
                <a:bodyPr/>
                <a:lstStyle/>
                <a:p>
                  <a:r>
                    <a:rPr lang="tr-TR">
                      <a:noFill/>
                    </a:rPr>
                    <a:t> </a:t>
                  </a:r>
                </a:p>
              </p:txBody>
            </p:sp>
          </mc:Fallback>
        </mc:AlternateContent>
      </p:grpSp>
      <p:grpSp>
        <p:nvGrpSpPr>
          <p:cNvPr id="30" name="Grup 29"/>
          <p:cNvGrpSpPr/>
          <p:nvPr/>
        </p:nvGrpSpPr>
        <p:grpSpPr>
          <a:xfrm>
            <a:off x="6279148" y="4794583"/>
            <a:ext cx="720000" cy="720000"/>
            <a:chOff x="1419231" y="4759106"/>
            <a:chExt cx="1080000" cy="1080000"/>
          </a:xfrm>
        </p:grpSpPr>
        <p:sp>
          <p:nvSpPr>
            <p:cNvPr id="31" name="Oval 30"/>
            <p:cNvSpPr/>
            <p:nvPr/>
          </p:nvSpPr>
          <p:spPr>
            <a:xfrm>
              <a:off x="1419231" y="4759106"/>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32" name="Metin kutusu 31"/>
                <p:cNvSpPr txBox="1"/>
                <p:nvPr/>
              </p:nvSpPr>
              <p:spPr>
                <a:xfrm>
                  <a:off x="1623461" y="4948997"/>
                  <a:ext cx="524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rgbClr val="FF0000"/>
                                </a:solidFill>
                                <a:latin typeface="Cambria Math" panose="02040503050406030204" pitchFamily="18" charset="0"/>
                              </a:rPr>
                            </m:ctrlPr>
                          </m:sSubPr>
                          <m:e>
                            <m:r>
                              <a:rPr lang="tr-TR" sz="2800" b="0" i="1" smtClean="0">
                                <a:solidFill>
                                  <a:srgbClr val="FF0000"/>
                                </a:solidFill>
                                <a:latin typeface="Cambria Math" panose="02040503050406030204" pitchFamily="18" charset="0"/>
                              </a:rPr>
                              <m:t>𝐼</m:t>
                            </m:r>
                          </m:e>
                          <m:sub>
                            <m:r>
                              <a:rPr lang="tr-TR" sz="2800" b="0" i="1" smtClean="0">
                                <a:solidFill>
                                  <a:srgbClr val="FF0000"/>
                                </a:solidFill>
                                <a:latin typeface="Cambria Math" panose="02040503050406030204" pitchFamily="18" charset="0"/>
                              </a:rPr>
                              <m:t>24</m:t>
                            </m:r>
                          </m:sub>
                        </m:sSub>
                      </m:oMath>
                    </m:oMathPara>
                  </a14:m>
                  <a:endParaRPr lang="tr-TR" sz="2800" dirty="0"/>
                </a:p>
              </p:txBody>
            </p:sp>
          </mc:Choice>
          <mc:Fallback xmlns="">
            <p:sp>
              <p:nvSpPr>
                <p:cNvPr id="38" name="Metin kutusu 37"/>
                <p:cNvSpPr txBox="1">
                  <a:spLocks noRot="1" noChangeAspect="1" noMove="1" noResize="1" noEditPoints="1" noAdjustHandles="1" noChangeArrowheads="1" noChangeShapeType="1" noTextEdit="1"/>
                </p:cNvSpPr>
                <p:nvPr/>
              </p:nvSpPr>
              <p:spPr>
                <a:xfrm>
                  <a:off x="1623461" y="4948997"/>
                  <a:ext cx="524439" cy="430887"/>
                </a:xfrm>
                <a:prstGeom prst="rect">
                  <a:avLst/>
                </a:prstGeom>
                <a:blipFill rotWithShape="0">
                  <a:blip r:embed="rId12"/>
                  <a:stretch>
                    <a:fillRect/>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33" name="Dikdörtgen 32"/>
              <p:cNvSpPr/>
              <p:nvPr/>
            </p:nvSpPr>
            <p:spPr>
              <a:xfrm>
                <a:off x="917607" y="1352337"/>
                <a:ext cx="8901026" cy="1754326"/>
              </a:xfrm>
              <a:prstGeom prst="rect">
                <a:avLst/>
              </a:prstGeom>
            </p:spPr>
            <p:txBody>
              <a:bodyPr wrap="none">
                <a:spAutoFit/>
              </a:bodyPr>
              <a:lstStyle/>
              <a:p>
                <a14:m>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13</m:t>
                        </m:r>
                      </m:sub>
                    </m:sSub>
                  </m:oMath>
                </a14:m>
                <a:r>
                  <a:rPr lang="tr-TR" dirty="0" smtClean="0"/>
                  <a:t>’ü bulmak için 1, 2 ve 3 uzuvlarını ele alıp,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12</m:t>
                        </m:r>
                      </m:sub>
                    </m:sSub>
                  </m:oMath>
                </a14:m>
                <a:r>
                  <a:rPr lang="tr-TR" dirty="0" smtClean="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23</m:t>
                        </m:r>
                      </m:sub>
                    </m:sSub>
                  </m:oMath>
                </a14:m>
                <a:r>
                  <a:rPr lang="tr-TR" dirty="0" smtClean="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13</m:t>
                        </m:r>
                      </m:sub>
                    </m:sSub>
                  </m:oMath>
                </a14:m>
                <a:r>
                  <a:rPr lang="tr-TR" dirty="0" smtClean="0"/>
                  <a:t>’ün aynı doğru üzerinde olacağı</a:t>
                </a:r>
              </a:p>
              <a:p>
                <a:r>
                  <a:rPr lang="tr-TR" dirty="0" smtClean="0"/>
                  <a:t>bilgisini kullanalım.</a:t>
                </a:r>
              </a:p>
              <a:p>
                <a:r>
                  <a:rPr lang="tr-TR" dirty="0"/>
                  <a:t>Aynı zamanda 1, </a:t>
                </a:r>
                <a:r>
                  <a:rPr lang="tr-TR" dirty="0" smtClean="0"/>
                  <a:t>4 </a:t>
                </a:r>
                <a:r>
                  <a:rPr lang="tr-TR" dirty="0"/>
                  <a:t>ve 3 uzuvlarını ele alıp,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34</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14</m:t>
                        </m:r>
                      </m:sub>
                    </m:sSub>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13</m:t>
                        </m:r>
                      </m:sub>
                    </m:sSub>
                  </m:oMath>
                </a14:m>
                <a:r>
                  <a:rPr lang="tr-TR" dirty="0"/>
                  <a:t>’ün aynı doğru üzerinde </a:t>
                </a:r>
                <a:r>
                  <a:rPr lang="tr-TR" dirty="0" smtClean="0"/>
                  <a:t>olacağını</a:t>
                </a:r>
                <a:endParaRPr lang="tr-TR" dirty="0"/>
              </a:p>
              <a:p>
                <a:r>
                  <a:rPr lang="tr-TR" dirty="0" smtClean="0"/>
                  <a:t>hesap edelim.</a:t>
                </a:r>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13</m:t>
                        </m:r>
                      </m:sub>
                    </m:sSub>
                  </m:oMath>
                </a14:m>
                <a:r>
                  <a:rPr lang="tr-TR" dirty="0" smtClean="0"/>
                  <a:t> bu iki doğrunun kesişim noktasındadır.</a:t>
                </a:r>
              </a:p>
              <a:p>
                <a:r>
                  <a:rPr lang="tr-TR" dirty="0" smtClean="0"/>
                  <a:t> </a:t>
                </a:r>
                <a:endParaRPr lang="tr-TR" dirty="0"/>
              </a:p>
            </p:txBody>
          </p:sp>
        </mc:Choice>
        <mc:Fallback xmlns="">
          <p:sp>
            <p:nvSpPr>
              <p:cNvPr id="33" name="Dikdörtgen 32"/>
              <p:cNvSpPr>
                <a:spLocks noRot="1" noChangeAspect="1" noMove="1" noResize="1" noEditPoints="1" noAdjustHandles="1" noChangeArrowheads="1" noChangeShapeType="1" noTextEdit="1"/>
              </p:cNvSpPr>
              <p:nvPr/>
            </p:nvSpPr>
            <p:spPr>
              <a:xfrm>
                <a:off x="917607" y="1352337"/>
                <a:ext cx="8901026" cy="1754326"/>
              </a:xfrm>
              <a:prstGeom prst="rect">
                <a:avLst/>
              </a:prstGeom>
              <a:blipFill rotWithShape="0">
                <a:blip r:embed="rId13"/>
                <a:stretch>
                  <a:fillRect l="-616" t="-208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4" name="Dikdörtgen 33"/>
              <p:cNvSpPr/>
              <p:nvPr/>
            </p:nvSpPr>
            <p:spPr>
              <a:xfrm>
                <a:off x="931443" y="1076408"/>
                <a:ext cx="6750694" cy="369332"/>
              </a:xfrm>
              <a:prstGeom prst="rect">
                <a:avLst/>
              </a:prstGeom>
            </p:spPr>
            <p:txBody>
              <a:bodyPr wrap="none">
                <a:spAutoFit/>
              </a:bodyPr>
              <a:lstStyle/>
              <a:p>
                <a:r>
                  <a:rPr lang="tr-TR" dirty="0" smtClean="0"/>
                  <a:t>4 uzvu öteleme yaptığı için </a:t>
                </a:r>
                <a14:m>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14</m:t>
                        </m:r>
                      </m:sub>
                    </m:sSub>
                  </m:oMath>
                </a14:m>
                <a:r>
                  <a:rPr lang="tr-TR" dirty="0" smtClean="0"/>
                  <a:t> öteleme eksenine dik ve sonsuzdadır.</a:t>
                </a:r>
                <a:endParaRPr lang="tr-TR" dirty="0"/>
              </a:p>
            </p:txBody>
          </p:sp>
        </mc:Choice>
        <mc:Fallback xmlns="">
          <p:sp>
            <p:nvSpPr>
              <p:cNvPr id="34" name="Dikdörtgen 33"/>
              <p:cNvSpPr>
                <a:spLocks noRot="1" noChangeAspect="1" noMove="1" noResize="1" noEditPoints="1" noAdjustHandles="1" noChangeArrowheads="1" noChangeShapeType="1" noTextEdit="1"/>
              </p:cNvSpPr>
              <p:nvPr/>
            </p:nvSpPr>
            <p:spPr>
              <a:xfrm>
                <a:off x="931443" y="1076408"/>
                <a:ext cx="6750694" cy="369332"/>
              </a:xfrm>
              <a:prstGeom prst="rect">
                <a:avLst/>
              </a:prstGeom>
              <a:blipFill rotWithShape="0">
                <a:blip r:embed="rId14"/>
                <a:stretch>
                  <a:fillRect l="-813" t="-10000" r="-723" b="-26667"/>
                </a:stretch>
              </a:blipFill>
            </p:spPr>
            <p:txBody>
              <a:bodyPr/>
              <a:lstStyle/>
              <a:p>
                <a:r>
                  <a:rPr lang="tr-TR">
                    <a:noFill/>
                  </a:rPr>
                  <a:t> </a:t>
                </a:r>
              </a:p>
            </p:txBody>
          </p:sp>
        </mc:Fallback>
      </mc:AlternateContent>
      <p:cxnSp>
        <p:nvCxnSpPr>
          <p:cNvPr id="36" name="Düz Bağlayıcı 35"/>
          <p:cNvCxnSpPr/>
          <p:nvPr/>
        </p:nvCxnSpPr>
        <p:spPr>
          <a:xfrm flipV="1">
            <a:off x="10959966" y="0"/>
            <a:ext cx="0" cy="5749811"/>
          </a:xfrm>
          <a:prstGeom prst="line">
            <a:avLst/>
          </a:prstGeom>
          <a:ln w="38100">
            <a:prstDash val="dashDot"/>
          </a:ln>
        </p:spPr>
        <p:style>
          <a:lnRef idx="2">
            <a:schemeClr val="dk1"/>
          </a:lnRef>
          <a:fillRef idx="0">
            <a:schemeClr val="dk1"/>
          </a:fillRef>
          <a:effectRef idx="1">
            <a:schemeClr val="dk1"/>
          </a:effectRef>
          <a:fontRef idx="minor">
            <a:schemeClr val="tx1"/>
          </a:fontRef>
        </p:style>
      </p:cxnSp>
      <p:cxnSp>
        <p:nvCxnSpPr>
          <p:cNvPr id="40" name="Düz Bağlayıcı 39"/>
          <p:cNvCxnSpPr/>
          <p:nvPr/>
        </p:nvCxnSpPr>
        <p:spPr>
          <a:xfrm flipV="1">
            <a:off x="7379715" y="0"/>
            <a:ext cx="3747089" cy="523614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4" name="Dikdörtgen 43"/>
              <p:cNvSpPr/>
              <p:nvPr/>
            </p:nvSpPr>
            <p:spPr>
              <a:xfrm>
                <a:off x="962526" y="2704603"/>
                <a:ext cx="7395038" cy="2031325"/>
              </a:xfrm>
              <a:prstGeom prst="rect">
                <a:avLst/>
              </a:prstGeom>
            </p:spPr>
            <p:txBody>
              <a:bodyPr wrap="none">
                <a:spAutoFit/>
              </a:bodyPr>
              <a:lstStyle/>
              <a:p>
                <a:r>
                  <a:rPr lang="tr-TR" dirty="0" smtClean="0"/>
                  <a:t>Aynı prosedürü </a:t>
                </a:r>
                <a14:m>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24</m:t>
                        </m:r>
                      </m:sub>
                    </m:sSub>
                  </m:oMath>
                </a14:m>
                <a:r>
                  <a:rPr lang="tr-TR" dirty="0" smtClean="0"/>
                  <a:t> ani dönme merkezini bulmak için uygulayalım.</a:t>
                </a:r>
              </a:p>
              <a:p>
                <a:r>
                  <a:rPr lang="tr-TR" dirty="0" smtClean="0"/>
                  <a:t>1-2-4 uzuvları ele alındığında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12</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m:t>
                        </m:r>
                        <m:r>
                          <a:rPr lang="tr-TR" b="0" i="1" smtClean="0">
                            <a:latin typeface="Cambria Math" panose="02040503050406030204" pitchFamily="18" charset="0"/>
                          </a:rPr>
                          <m:t>4</m:t>
                        </m:r>
                      </m:sub>
                    </m:sSub>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b="0" i="1" smtClean="0">
                            <a:latin typeface="Cambria Math" panose="02040503050406030204" pitchFamily="18" charset="0"/>
                          </a:rPr>
                          <m:t>4</m:t>
                        </m:r>
                      </m:sub>
                    </m:sSub>
                  </m:oMath>
                </a14:m>
                <a:r>
                  <a:rPr lang="tr-TR" dirty="0" smtClean="0"/>
                  <a:t> aynı doğru üzerinde olmalıdır.</a:t>
                </a:r>
              </a:p>
              <a:p>
                <a:r>
                  <a:rPr lang="tr-TR" dirty="0" smtClean="0"/>
                  <a:t>2-3-4</a:t>
                </a:r>
                <a:r>
                  <a:rPr lang="tr-TR" dirty="0"/>
                  <a:t> uzuvları ele alındığında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23</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3</m:t>
                        </m:r>
                        <m:r>
                          <a:rPr lang="tr-TR" i="1">
                            <a:latin typeface="Cambria Math" panose="02040503050406030204" pitchFamily="18" charset="0"/>
                          </a:rPr>
                          <m:t>4</m:t>
                        </m:r>
                      </m:sub>
                    </m:sSub>
                  </m:oMath>
                </a14:m>
                <a:r>
                  <a:rPr lang="tr-TR" dirty="0"/>
                  <a:t> aynı doğru üzerinde olmalıdır</a:t>
                </a:r>
                <a:r>
                  <a:rPr lang="tr-TR" dirty="0" smtClean="0"/>
                  <a:t>.</a:t>
                </a:r>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14</m:t>
                        </m:r>
                      </m:sub>
                    </m:sSub>
                  </m:oMath>
                </a14:m>
                <a:r>
                  <a:rPr lang="tr-TR" dirty="0" smtClean="0"/>
                  <a:t> sonsuzda olduğu ve tek koşulun öteleme eksenine dik olmak olduğunu</a:t>
                </a:r>
              </a:p>
              <a:p>
                <a:r>
                  <a:rPr lang="tr-TR" dirty="0" smtClean="0"/>
                  <a:t>hatırlayalım.</a:t>
                </a:r>
              </a:p>
              <a:p>
                <a:r>
                  <a:rPr lang="tr-TR" dirty="0" smtClean="0"/>
                  <a:t>Böylelikle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oMath>
                </a14:m>
                <a:r>
                  <a:rPr lang="tr-TR" dirty="0" smtClean="0"/>
                  <a:t>’de bulunmuş olur.</a:t>
                </a:r>
              </a:p>
              <a:p>
                <a:endParaRPr lang="tr-TR" dirty="0"/>
              </a:p>
            </p:txBody>
          </p:sp>
        </mc:Choice>
        <mc:Fallback xmlns="">
          <p:sp>
            <p:nvSpPr>
              <p:cNvPr id="44" name="Dikdörtgen 43"/>
              <p:cNvSpPr>
                <a:spLocks noRot="1" noChangeAspect="1" noMove="1" noResize="1" noEditPoints="1" noAdjustHandles="1" noChangeArrowheads="1" noChangeShapeType="1" noTextEdit="1"/>
              </p:cNvSpPr>
              <p:nvPr/>
            </p:nvSpPr>
            <p:spPr>
              <a:xfrm>
                <a:off x="962526" y="2704603"/>
                <a:ext cx="7395038" cy="2031325"/>
              </a:xfrm>
              <a:prstGeom prst="rect">
                <a:avLst/>
              </a:prstGeom>
              <a:blipFill rotWithShape="0">
                <a:blip r:embed="rId15"/>
                <a:stretch>
                  <a:fillRect l="-742" t="-1802"/>
                </a:stretch>
              </a:blipFill>
            </p:spPr>
            <p:txBody>
              <a:bodyPr/>
              <a:lstStyle/>
              <a:p>
                <a:r>
                  <a:rPr lang="tr-TR">
                    <a:noFill/>
                  </a:rPr>
                  <a:t> </a:t>
                </a:r>
              </a:p>
            </p:txBody>
          </p:sp>
        </mc:Fallback>
      </mc:AlternateContent>
      <p:cxnSp>
        <p:nvCxnSpPr>
          <p:cNvPr id="46" name="Düz Bağlayıcı 45"/>
          <p:cNvCxnSpPr/>
          <p:nvPr/>
        </p:nvCxnSpPr>
        <p:spPr>
          <a:xfrm flipV="1">
            <a:off x="10959966" y="45678"/>
            <a:ext cx="0" cy="568244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Düz Bağlayıcı 46"/>
          <p:cNvCxnSpPr/>
          <p:nvPr/>
        </p:nvCxnSpPr>
        <p:spPr>
          <a:xfrm flipH="1" flipV="1">
            <a:off x="6716357" y="4543124"/>
            <a:ext cx="89595" cy="146615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50" name="Grup 49"/>
          <p:cNvGrpSpPr/>
          <p:nvPr/>
        </p:nvGrpSpPr>
        <p:grpSpPr>
          <a:xfrm>
            <a:off x="6770843" y="4097700"/>
            <a:ext cx="878305" cy="720000"/>
            <a:chOff x="1266146" y="1774017"/>
            <a:chExt cx="1317457" cy="1080000"/>
          </a:xfrm>
        </p:grpSpPr>
        <p:sp>
          <p:nvSpPr>
            <p:cNvPr id="51" name="Oval 50"/>
            <p:cNvSpPr/>
            <p:nvPr/>
          </p:nvSpPr>
          <p:spPr>
            <a:xfrm>
              <a:off x="1266146" y="1774017"/>
              <a:ext cx="1080000" cy="10800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mc:AlternateContent xmlns:mc="http://schemas.openxmlformats.org/markup-compatibility/2006" xmlns:a14="http://schemas.microsoft.com/office/drawing/2010/main">
          <mc:Choice Requires="a14">
            <p:sp>
              <p:nvSpPr>
                <p:cNvPr id="52" name="Metin kutusu 51"/>
                <p:cNvSpPr txBox="1"/>
                <p:nvPr/>
              </p:nvSpPr>
              <p:spPr>
                <a:xfrm>
                  <a:off x="1350091" y="1931856"/>
                  <a:ext cx="1233512" cy="646331"/>
                </a:xfrm>
                <a:prstGeom prst="rect">
                  <a:avLst/>
                </a:prstGeom>
                <a:noFill/>
              </p:spPr>
              <p:txBody>
                <a:bodyPr wrap="none" lIns="0" tIns="0" rIns="0" bIns="0" rtlCol="0">
                  <a:spAutoFit/>
                </a:bodyPr>
                <a:lstStyle/>
                <a:p>
                  <a14:m>
                    <m:oMath xmlns:m="http://schemas.openxmlformats.org/officeDocument/2006/math">
                      <m:sSub>
                        <m:sSubPr>
                          <m:ctrlPr>
                            <a:rPr lang="tr-TR" sz="2800" i="1" smtClean="0">
                              <a:solidFill>
                                <a:schemeClr val="tx1"/>
                              </a:solidFill>
                              <a:latin typeface="Cambria Math" panose="02040503050406030204" pitchFamily="18" charset="0"/>
                            </a:rPr>
                          </m:ctrlPr>
                        </m:sSubPr>
                        <m:e>
                          <m:r>
                            <a:rPr lang="tr-TR" sz="2800" b="0" i="1" smtClean="0">
                              <a:solidFill>
                                <a:schemeClr val="tx1"/>
                              </a:solidFill>
                              <a:latin typeface="Cambria Math" panose="02040503050406030204" pitchFamily="18" charset="0"/>
                            </a:rPr>
                            <m:t>𝐼</m:t>
                          </m:r>
                        </m:e>
                        <m:sub>
                          <m:r>
                            <a:rPr lang="tr-TR" sz="2800" b="0" i="1" smtClean="0">
                              <a:solidFill>
                                <a:schemeClr val="tx1"/>
                              </a:solidFill>
                              <a:latin typeface="Cambria Math" panose="02040503050406030204" pitchFamily="18" charset="0"/>
                            </a:rPr>
                            <m:t>14</m:t>
                          </m:r>
                        </m:sub>
                      </m:sSub>
                      <m:r>
                        <a:rPr lang="tr-TR" sz="2800" b="0" i="1" smtClean="0">
                          <a:solidFill>
                            <a:schemeClr val="tx1"/>
                          </a:solidFill>
                          <a:latin typeface="Cambria Math" panose="02040503050406030204" pitchFamily="18" charset="0"/>
                          <a:ea typeface="Cambria Math" panose="02040503050406030204" pitchFamily="18" charset="0"/>
                        </a:rPr>
                        <m:t>∞</m:t>
                      </m:r>
                    </m:oMath>
                  </a14:m>
                  <a:r>
                    <a:rPr lang="tr-TR" sz="2800" dirty="0" smtClean="0">
                      <a:solidFill>
                        <a:schemeClr val="tx1"/>
                      </a:solidFill>
                    </a:rPr>
                    <a:t> </a:t>
                  </a:r>
                  <a:endParaRPr lang="tr-TR" sz="2800" dirty="0">
                    <a:solidFill>
                      <a:srgbClr val="FF0000"/>
                    </a:solidFill>
                  </a:endParaRPr>
                </a:p>
              </p:txBody>
            </p:sp>
          </mc:Choice>
          <mc:Fallback xmlns="">
            <p:sp>
              <p:nvSpPr>
                <p:cNvPr id="52" name="Metin kutusu 51"/>
                <p:cNvSpPr txBox="1">
                  <a:spLocks noRot="1" noChangeAspect="1" noMove="1" noResize="1" noEditPoints="1" noAdjustHandles="1" noChangeArrowheads="1" noChangeShapeType="1" noTextEdit="1"/>
                </p:cNvSpPr>
                <p:nvPr/>
              </p:nvSpPr>
              <p:spPr>
                <a:xfrm>
                  <a:off x="1350091" y="1931856"/>
                  <a:ext cx="1233512" cy="646331"/>
                </a:xfrm>
                <a:prstGeom prst="rect">
                  <a:avLst/>
                </a:prstGeom>
                <a:blipFill rotWithShape="0">
                  <a:blip r:embed="rId16"/>
                  <a:stretch>
                    <a:fillRect/>
                  </a:stretch>
                </a:blipFill>
              </p:spPr>
              <p:txBody>
                <a:bodyPr/>
                <a:lstStyle/>
                <a:p>
                  <a:r>
                    <a:rPr lang="tr-TR">
                      <a:noFill/>
                    </a:rPr>
                    <a:t> </a:t>
                  </a:r>
                </a:p>
              </p:txBody>
            </p:sp>
          </mc:Fallback>
        </mc:AlternateContent>
      </p:grpSp>
      <p:cxnSp>
        <p:nvCxnSpPr>
          <p:cNvPr id="54" name="Düz Bağlayıcı 53"/>
          <p:cNvCxnSpPr/>
          <p:nvPr/>
        </p:nvCxnSpPr>
        <p:spPr>
          <a:xfrm flipH="1" flipV="1">
            <a:off x="5852160" y="4969237"/>
            <a:ext cx="1527555" cy="284519"/>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0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p:bldP spid="33" grpId="0"/>
      <p:bldP spid="34"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clrChange>
              <a:clrFrom>
                <a:srgbClr val="FFFFED"/>
              </a:clrFrom>
              <a:clrTo>
                <a:srgbClr val="FFFFED">
                  <a:alpha val="0"/>
                </a:srgbClr>
              </a:clrTo>
            </a:clrChange>
          </a:blip>
          <a:stretch>
            <a:fillRect/>
          </a:stretch>
        </p:blipFill>
        <p:spPr>
          <a:xfrm>
            <a:off x="5451864" y="1931570"/>
            <a:ext cx="6542575" cy="3240000"/>
          </a:xfrm>
          <a:prstGeom prst="rect">
            <a:avLst/>
          </a:prstGeom>
        </p:spPr>
      </p:pic>
      <p:sp>
        <p:nvSpPr>
          <p:cNvPr id="7" name="Dikdörtgen 6"/>
          <p:cNvSpPr/>
          <p:nvPr/>
        </p:nvSpPr>
        <p:spPr>
          <a:xfrm>
            <a:off x="997819" y="361909"/>
            <a:ext cx="6933398" cy="369332"/>
          </a:xfrm>
          <a:prstGeom prst="rect">
            <a:avLst/>
          </a:prstGeom>
        </p:spPr>
        <p:txBody>
          <a:bodyPr wrap="square">
            <a:spAutoFit/>
          </a:bodyPr>
          <a:lstStyle/>
          <a:p>
            <a:r>
              <a:rPr lang="tr-TR" dirty="0">
                <a:solidFill>
                  <a:srgbClr val="000000"/>
                </a:solidFill>
              </a:rPr>
              <a:t>Bir farklı örnek </a:t>
            </a:r>
            <a:r>
              <a:rPr lang="tr-TR" dirty="0" smtClean="0">
                <a:solidFill>
                  <a:srgbClr val="000000"/>
                </a:solidFill>
              </a:rPr>
              <a:t>olarak da şekildeki kam </a:t>
            </a:r>
            <a:r>
              <a:rPr lang="tr-TR" dirty="0">
                <a:solidFill>
                  <a:srgbClr val="000000"/>
                </a:solidFill>
              </a:rPr>
              <a:t>mekanizmasını ele </a:t>
            </a:r>
            <a:r>
              <a:rPr lang="tr-TR" dirty="0" smtClean="0">
                <a:solidFill>
                  <a:srgbClr val="000000"/>
                </a:solidFill>
              </a:rPr>
              <a:t>alalım.</a:t>
            </a:r>
          </a:p>
        </p:txBody>
      </p:sp>
      <p:sp>
        <p:nvSpPr>
          <p:cNvPr id="8" name="Dikdörtgen 7"/>
          <p:cNvSpPr/>
          <p:nvPr/>
        </p:nvSpPr>
        <p:spPr>
          <a:xfrm>
            <a:off x="997819" y="731241"/>
            <a:ext cx="7693793" cy="369332"/>
          </a:xfrm>
          <a:prstGeom prst="rect">
            <a:avLst/>
          </a:prstGeom>
        </p:spPr>
        <p:txBody>
          <a:bodyPr wrap="square">
            <a:spAutoFit/>
          </a:bodyPr>
          <a:lstStyle/>
          <a:p>
            <a:r>
              <a:rPr lang="tr-TR" dirty="0" smtClean="0">
                <a:solidFill>
                  <a:srgbClr val="000000"/>
                </a:solidFill>
              </a:rPr>
              <a:t>I</a:t>
            </a:r>
            <a:r>
              <a:rPr lang="tr-TR" baseline="-25000" dirty="0" smtClean="0">
                <a:solidFill>
                  <a:srgbClr val="000000"/>
                </a:solidFill>
              </a:rPr>
              <a:t>12</a:t>
            </a:r>
            <a:r>
              <a:rPr lang="tr-TR" dirty="0">
                <a:solidFill>
                  <a:srgbClr val="000000"/>
                </a:solidFill>
              </a:rPr>
              <a:t> ve I</a:t>
            </a:r>
            <a:r>
              <a:rPr lang="tr-TR" baseline="-25000" dirty="0">
                <a:solidFill>
                  <a:srgbClr val="000000"/>
                </a:solidFill>
              </a:rPr>
              <a:t>13</a:t>
            </a:r>
            <a:r>
              <a:rPr lang="tr-TR" dirty="0">
                <a:solidFill>
                  <a:srgbClr val="000000"/>
                </a:solidFill>
              </a:rPr>
              <a:t> ani dönme merkezleri döner mafsal </a:t>
            </a:r>
            <a:r>
              <a:rPr lang="tr-TR" dirty="0" smtClean="0">
                <a:solidFill>
                  <a:srgbClr val="000000"/>
                </a:solidFill>
              </a:rPr>
              <a:t>merkezlerindedir</a:t>
            </a:r>
            <a:r>
              <a:rPr lang="tr-TR" dirty="0" smtClean="0">
                <a:solidFill>
                  <a:srgbClr val="000000"/>
                </a:solidFill>
                <a:latin typeface="Arial" panose="020B0604020202020204" pitchFamily="34" charset="0"/>
              </a:rPr>
              <a:t>.</a:t>
            </a:r>
            <a:endParaRPr lang="tr-TR" dirty="0"/>
          </a:p>
        </p:txBody>
      </p:sp>
      <p:sp>
        <p:nvSpPr>
          <p:cNvPr id="9" name="Dikdörtgen 8"/>
          <p:cNvSpPr/>
          <p:nvPr/>
        </p:nvSpPr>
        <p:spPr>
          <a:xfrm>
            <a:off x="997819" y="1100573"/>
            <a:ext cx="10775482" cy="369332"/>
          </a:xfrm>
          <a:prstGeom prst="rect">
            <a:avLst/>
          </a:prstGeom>
        </p:spPr>
        <p:txBody>
          <a:bodyPr wrap="square">
            <a:spAutoFit/>
          </a:bodyPr>
          <a:lstStyle/>
          <a:p>
            <a:r>
              <a:rPr lang="tr-TR" dirty="0" smtClean="0">
                <a:solidFill>
                  <a:srgbClr val="000000"/>
                </a:solidFill>
              </a:rPr>
              <a:t>I</a:t>
            </a:r>
            <a:r>
              <a:rPr lang="tr-TR" baseline="-25000" dirty="0" smtClean="0">
                <a:solidFill>
                  <a:srgbClr val="000000"/>
                </a:solidFill>
              </a:rPr>
              <a:t>23</a:t>
            </a:r>
            <a:r>
              <a:rPr lang="tr-TR" dirty="0">
                <a:solidFill>
                  <a:srgbClr val="000000"/>
                </a:solidFill>
              </a:rPr>
              <a:t> ani dönme merkezi </a:t>
            </a:r>
            <a:r>
              <a:rPr lang="tr-TR" dirty="0" err="1">
                <a:solidFill>
                  <a:srgbClr val="000000"/>
                </a:solidFill>
              </a:rPr>
              <a:t>Aranhold</a:t>
            </a:r>
            <a:r>
              <a:rPr lang="tr-TR" dirty="0">
                <a:solidFill>
                  <a:srgbClr val="000000"/>
                </a:solidFill>
              </a:rPr>
              <a:t>-Kennedy teoremine göre I</a:t>
            </a:r>
            <a:r>
              <a:rPr lang="tr-TR" baseline="-25000" dirty="0">
                <a:solidFill>
                  <a:srgbClr val="000000"/>
                </a:solidFill>
              </a:rPr>
              <a:t>12</a:t>
            </a:r>
            <a:r>
              <a:rPr lang="tr-TR" dirty="0">
                <a:solidFill>
                  <a:srgbClr val="000000"/>
                </a:solidFill>
              </a:rPr>
              <a:t> </a:t>
            </a:r>
            <a:r>
              <a:rPr lang="tr-TR" dirty="0" smtClean="0">
                <a:solidFill>
                  <a:srgbClr val="000000"/>
                </a:solidFill>
              </a:rPr>
              <a:t>I</a:t>
            </a:r>
            <a:r>
              <a:rPr lang="tr-TR" baseline="-25000" dirty="0" smtClean="0">
                <a:solidFill>
                  <a:srgbClr val="000000"/>
                </a:solidFill>
              </a:rPr>
              <a:t>13 </a:t>
            </a:r>
            <a:r>
              <a:rPr lang="tr-TR" dirty="0" smtClean="0">
                <a:solidFill>
                  <a:srgbClr val="000000"/>
                </a:solidFill>
              </a:rPr>
              <a:t>doğrusunun </a:t>
            </a:r>
            <a:r>
              <a:rPr lang="tr-TR" dirty="0">
                <a:solidFill>
                  <a:srgbClr val="000000"/>
                </a:solidFill>
              </a:rPr>
              <a:t>üzerinde olması gereklidir. </a:t>
            </a:r>
            <a:endParaRPr lang="tr-TR" dirty="0"/>
          </a:p>
        </p:txBody>
      </p:sp>
      <p:sp>
        <p:nvSpPr>
          <p:cNvPr id="10" name="Dikdörtgen 9"/>
          <p:cNvSpPr/>
          <p:nvPr/>
        </p:nvSpPr>
        <p:spPr>
          <a:xfrm>
            <a:off x="997818" y="1469905"/>
            <a:ext cx="11101137" cy="646331"/>
          </a:xfrm>
          <a:prstGeom prst="rect">
            <a:avLst/>
          </a:prstGeom>
        </p:spPr>
        <p:txBody>
          <a:bodyPr wrap="square">
            <a:spAutoFit/>
          </a:bodyPr>
          <a:lstStyle/>
          <a:p>
            <a:r>
              <a:rPr lang="tr-TR" dirty="0">
                <a:solidFill>
                  <a:srgbClr val="000000"/>
                </a:solidFill>
              </a:rPr>
              <a:t>Bir başka doğru ise 3 uzvunun 2 uzvuna göre hareketi incelendiğinde bu bağıl hareketin dönme merkezi mutlaka temas noktasında temas eden eğrilerin ortak teğetine dik olması şartından elde edilecektir. </a:t>
            </a:r>
            <a:endParaRPr lang="tr-TR" dirty="0"/>
          </a:p>
        </p:txBody>
      </p:sp>
      <p:sp>
        <p:nvSpPr>
          <p:cNvPr id="11" name="Dikdörtgen 10"/>
          <p:cNvSpPr/>
          <p:nvPr/>
        </p:nvSpPr>
        <p:spPr>
          <a:xfrm>
            <a:off x="997817" y="2116236"/>
            <a:ext cx="3304676" cy="1200329"/>
          </a:xfrm>
          <a:prstGeom prst="rect">
            <a:avLst/>
          </a:prstGeom>
        </p:spPr>
        <p:txBody>
          <a:bodyPr wrap="square">
            <a:spAutoFit/>
          </a:bodyPr>
          <a:lstStyle/>
          <a:p>
            <a:r>
              <a:rPr lang="tr-TR" dirty="0">
                <a:solidFill>
                  <a:srgbClr val="000000"/>
                </a:solidFill>
              </a:rPr>
              <a:t>Öyle ise </a:t>
            </a:r>
            <a:r>
              <a:rPr lang="tr-TR" b="1" dirty="0">
                <a:solidFill>
                  <a:srgbClr val="FF0000"/>
                </a:solidFill>
              </a:rPr>
              <a:t>I</a:t>
            </a:r>
            <a:r>
              <a:rPr lang="tr-TR" b="1" baseline="-25000" dirty="0">
                <a:solidFill>
                  <a:srgbClr val="FF0000"/>
                </a:solidFill>
              </a:rPr>
              <a:t>23</a:t>
            </a:r>
            <a:r>
              <a:rPr lang="tr-TR" b="1" dirty="0">
                <a:solidFill>
                  <a:srgbClr val="FF0000"/>
                </a:solidFill>
              </a:rPr>
              <a:t> ani dönme merkezi </a:t>
            </a:r>
            <a:r>
              <a:rPr lang="tr-TR" dirty="0">
                <a:solidFill>
                  <a:srgbClr val="00B050"/>
                </a:solidFill>
              </a:rPr>
              <a:t>I</a:t>
            </a:r>
            <a:r>
              <a:rPr lang="tr-TR" baseline="-25000" dirty="0">
                <a:solidFill>
                  <a:srgbClr val="00B050"/>
                </a:solidFill>
              </a:rPr>
              <a:t>12</a:t>
            </a:r>
            <a:r>
              <a:rPr lang="tr-TR" dirty="0">
                <a:solidFill>
                  <a:srgbClr val="00B050"/>
                </a:solidFill>
              </a:rPr>
              <a:t> I</a:t>
            </a:r>
            <a:r>
              <a:rPr lang="tr-TR" baseline="-25000" dirty="0">
                <a:solidFill>
                  <a:srgbClr val="00B050"/>
                </a:solidFill>
              </a:rPr>
              <a:t>13</a:t>
            </a:r>
            <a:r>
              <a:rPr lang="tr-TR" dirty="0">
                <a:solidFill>
                  <a:srgbClr val="00B050"/>
                </a:solidFill>
              </a:rPr>
              <a:t> doğrusu </a:t>
            </a:r>
            <a:r>
              <a:rPr lang="tr-TR" dirty="0">
                <a:solidFill>
                  <a:srgbClr val="000000"/>
                </a:solidFill>
              </a:rPr>
              <a:t>ile </a:t>
            </a:r>
            <a:r>
              <a:rPr lang="tr-TR" dirty="0">
                <a:solidFill>
                  <a:srgbClr val="00B0F0"/>
                </a:solidFill>
              </a:rPr>
              <a:t>temas yüzeyine dik doğru</a:t>
            </a:r>
            <a:r>
              <a:rPr lang="tr-TR" dirty="0">
                <a:solidFill>
                  <a:srgbClr val="000000"/>
                </a:solidFill>
              </a:rPr>
              <a:t>nun kesim noktasıdır.</a:t>
            </a:r>
            <a:endParaRPr lang="tr-TR" dirty="0"/>
          </a:p>
        </p:txBody>
      </p:sp>
    </p:spTree>
    <p:extLst>
      <p:ext uri="{BB962C8B-B14F-4D97-AF65-F5344CB8AC3E}">
        <p14:creationId xmlns:p14="http://schemas.microsoft.com/office/powerpoint/2010/main" val="3504369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Ani Dönme Merkezleri ile </a:t>
            </a:r>
            <a:r>
              <a:rPr lang="tr-TR" dirty="0" smtClean="0"/>
              <a:t>Mekanizmalarda </a:t>
            </a:r>
            <a:br>
              <a:rPr lang="tr-TR" dirty="0" smtClean="0"/>
            </a:br>
            <a:r>
              <a:rPr lang="tr-TR" dirty="0" smtClean="0"/>
              <a:t>Hız </a:t>
            </a:r>
            <a:r>
              <a:rPr lang="tr-TR" dirty="0"/>
              <a:t>analizi</a:t>
            </a:r>
          </a:p>
        </p:txBody>
      </p:sp>
    </p:spTree>
    <p:extLst>
      <p:ext uri="{BB962C8B-B14F-4D97-AF65-F5344CB8AC3E}">
        <p14:creationId xmlns:p14="http://schemas.microsoft.com/office/powerpoint/2010/main" val="398990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Giriş</a:t>
            </a:r>
            <a:endParaRPr lang="tr-TR" dirty="0"/>
          </a:p>
        </p:txBody>
      </p:sp>
      <p:sp>
        <p:nvSpPr>
          <p:cNvPr id="5" name="İçerik Yer Tutucusu 4"/>
          <p:cNvSpPr>
            <a:spLocks noGrp="1"/>
          </p:cNvSpPr>
          <p:nvPr>
            <p:ph idx="1"/>
          </p:nvPr>
        </p:nvSpPr>
        <p:spPr/>
        <p:txBody>
          <a:bodyPr/>
          <a:lstStyle/>
          <a:p>
            <a:r>
              <a:rPr lang="tr-TR" dirty="0" smtClean="0"/>
              <a:t>Mekanizmalarda </a:t>
            </a:r>
            <a:r>
              <a:rPr lang="tr-TR" dirty="0"/>
              <a:t>ani dönme </a:t>
            </a:r>
            <a:r>
              <a:rPr lang="tr-TR" dirty="0" smtClean="0"/>
              <a:t>merkezlerinin bulunmasını öğrendik</a:t>
            </a:r>
          </a:p>
          <a:p>
            <a:r>
              <a:rPr lang="tr-TR" dirty="0" smtClean="0"/>
              <a:t>Ayrıca </a:t>
            </a:r>
            <a:r>
              <a:rPr lang="tr-TR" dirty="0"/>
              <a:t>düzlemsel hareket yapan cisimlerde </a:t>
            </a:r>
            <a:r>
              <a:rPr lang="tr-TR" dirty="0" err="1"/>
              <a:t>I</a:t>
            </a:r>
            <a:r>
              <a:rPr lang="tr-TR" baseline="-25000" dirty="0" err="1"/>
              <a:t>ij</a:t>
            </a:r>
            <a:r>
              <a:rPr lang="tr-TR" dirty="0"/>
              <a:t> ani dönme merkezinin i ve j uzuvlarında anlık çakışan iki nokta oldukları ve bu iki çakışan nokta arasında o an için bağıl hızın sıfır olacağını belirledik. </a:t>
            </a:r>
            <a:endParaRPr lang="tr-TR" dirty="0" smtClean="0"/>
          </a:p>
          <a:p>
            <a:r>
              <a:rPr lang="tr-TR" dirty="0" smtClean="0"/>
              <a:t>Burada </a:t>
            </a:r>
            <a:r>
              <a:rPr lang="tr-TR" dirty="0"/>
              <a:t>bu </a:t>
            </a:r>
            <a:r>
              <a:rPr lang="tr-TR" dirty="0" smtClean="0"/>
              <a:t>kavramlar </a:t>
            </a:r>
            <a:r>
              <a:rPr lang="tr-TR" dirty="0"/>
              <a:t>kullanılarak </a:t>
            </a:r>
            <a:r>
              <a:rPr lang="tr-TR" b="1" dirty="0"/>
              <a:t>mekanizmalarda hız analizi</a:t>
            </a:r>
            <a:r>
              <a:rPr lang="tr-TR" dirty="0"/>
              <a:t> yapılacaktır.</a:t>
            </a:r>
          </a:p>
        </p:txBody>
      </p:sp>
    </p:spTree>
    <p:extLst>
      <p:ext uri="{BB962C8B-B14F-4D97-AF65-F5344CB8AC3E}">
        <p14:creationId xmlns:p14="http://schemas.microsoft.com/office/powerpoint/2010/main" val="1546576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clrChange>
              <a:clrFrom>
                <a:srgbClr val="FFFFFF"/>
              </a:clrFrom>
              <a:clrTo>
                <a:srgbClr val="FFFFFF">
                  <a:alpha val="0"/>
                </a:srgbClr>
              </a:clrTo>
            </a:clrChange>
          </a:blip>
          <a:stretch>
            <a:fillRect/>
          </a:stretch>
        </p:blipFill>
        <p:spPr>
          <a:xfrm>
            <a:off x="5846345" y="795336"/>
            <a:ext cx="5600700" cy="5267325"/>
          </a:xfrm>
          <a:prstGeom prst="rect">
            <a:avLst/>
          </a:prstGeom>
        </p:spPr>
      </p:pic>
      <mc:AlternateContent xmlns:mc="http://schemas.openxmlformats.org/markup-compatibility/2006" xmlns:a14="http://schemas.microsoft.com/office/drawing/2010/main">
        <mc:Choice Requires="a14">
          <p:sp>
            <p:nvSpPr>
              <p:cNvPr id="9" name="Metin kutusu 8"/>
              <p:cNvSpPr txBox="1"/>
              <p:nvPr/>
            </p:nvSpPr>
            <p:spPr>
              <a:xfrm>
                <a:off x="895150" y="795336"/>
                <a:ext cx="4774130" cy="1477328"/>
              </a:xfrm>
              <a:prstGeom prst="rect">
                <a:avLst/>
              </a:prstGeom>
              <a:noFill/>
            </p:spPr>
            <p:txBody>
              <a:bodyPr wrap="square" rtlCol="0">
                <a:spAutoFit/>
              </a:bodyPr>
              <a:lstStyle/>
              <a:p>
                <a:r>
                  <a:rPr lang="tr-TR" dirty="0" smtClean="0"/>
                  <a:t>Şekilde gösterilen dört çubuk mekanizmasının hız analizini ani dönme merkezlerini kullanarak yapalım.</a:t>
                </a:r>
              </a:p>
              <a:p>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12</m:t>
                        </m:r>
                      </m:sub>
                    </m:sSub>
                  </m:oMath>
                </a14:m>
                <a:r>
                  <a:rPr lang="tr-TR" dirty="0" smtClean="0"/>
                  <a:t> </a:t>
                </a:r>
                <a:r>
                  <a:rPr lang="tr-TR" dirty="0" err="1" smtClean="0"/>
                  <a:t>açısal</a:t>
                </a:r>
                <a:r>
                  <a:rPr lang="tr-TR" dirty="0" smtClean="0"/>
                  <a:t> hızı verildiğinde, </a:t>
                </a:r>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14</m:t>
                        </m:r>
                      </m:sub>
                    </m:sSub>
                  </m:oMath>
                </a14:m>
                <a:r>
                  <a:rPr lang="tr-TR" dirty="0" smtClean="0"/>
                  <a:t> </a:t>
                </a:r>
                <a:r>
                  <a:rPr lang="tr-TR" dirty="0" err="1" smtClean="0"/>
                  <a:t>açısal</a:t>
                </a:r>
                <a:r>
                  <a:rPr lang="tr-TR" dirty="0" smtClean="0"/>
                  <a:t> hızını bulalım.</a:t>
                </a:r>
                <a:endParaRPr lang="tr-TR"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895150" y="795336"/>
                <a:ext cx="4774130" cy="1477328"/>
              </a:xfrm>
              <a:prstGeom prst="rect">
                <a:avLst/>
              </a:prstGeom>
              <a:blipFill rotWithShape="0">
                <a:blip r:embed="rId3"/>
                <a:stretch>
                  <a:fillRect l="-1149" t="-2058" r="-639" b="-5350"/>
                </a:stretch>
              </a:blipFill>
            </p:spPr>
            <p:txBody>
              <a:bodyPr/>
              <a:lstStyle/>
              <a:p>
                <a:r>
                  <a:rPr lang="tr-TR">
                    <a:noFill/>
                  </a:rPr>
                  <a:t> </a:t>
                </a:r>
              </a:p>
            </p:txBody>
          </p:sp>
        </mc:Fallback>
      </mc:AlternateContent>
    </p:spTree>
    <p:extLst>
      <p:ext uri="{BB962C8B-B14F-4D97-AF65-F5344CB8AC3E}">
        <p14:creationId xmlns:p14="http://schemas.microsoft.com/office/powerpoint/2010/main" val="28354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22281" y="604386"/>
            <a:ext cx="6369719" cy="5268077"/>
          </a:xfrm>
          <a:prstGeom prst="rect">
            <a:avLst/>
          </a:prstGeom>
        </p:spPr>
      </p:pic>
      <mc:AlternateContent xmlns:mc="http://schemas.openxmlformats.org/markup-compatibility/2006" xmlns:a14="http://schemas.microsoft.com/office/drawing/2010/main">
        <mc:Choice Requires="a14">
          <p:sp>
            <p:nvSpPr>
              <p:cNvPr id="4" name="Metin kutusu 3"/>
              <p:cNvSpPr txBox="1"/>
              <p:nvPr/>
            </p:nvSpPr>
            <p:spPr>
              <a:xfrm>
                <a:off x="1376413" y="1001027"/>
                <a:ext cx="5958038" cy="1736053"/>
              </a:xfrm>
              <a:prstGeom prst="rect">
                <a:avLst/>
              </a:prstGeom>
              <a:noFill/>
            </p:spPr>
            <p:txBody>
              <a:bodyPr wrap="square" rtlCol="0">
                <a:spAutoFit/>
              </a:bodyPr>
              <a:lstStyle/>
              <a:p>
                <a:r>
                  <a:rPr lang="tr-TR" dirty="0" smtClean="0"/>
                  <a:t>Önce mekanizmanın ani dönme merkezlerini belirliyoruz.</a:t>
                </a:r>
              </a:p>
              <a:p>
                <a:r>
                  <a:rPr lang="tr-TR" dirty="0" smtClean="0">
                    <a:solidFill>
                      <a:schemeClr val="tx1"/>
                    </a:solidFill>
                  </a:rPr>
                  <a:t>Ani dönme merkezi sayısı:</a:t>
                </a:r>
              </a:p>
              <a:p>
                <a:pPr/>
                <a14:m>
                  <m:oMathPara xmlns:m="http://schemas.openxmlformats.org/officeDocument/2006/math">
                    <m:oMathParaPr>
                      <m:jc m:val="centerGroup"/>
                    </m:oMathParaPr>
                    <m:oMath xmlns:m="http://schemas.openxmlformats.org/officeDocument/2006/math">
                      <m:r>
                        <a:rPr lang="tr-TR" b="0" i="1">
                          <a:solidFill>
                            <a:schemeClr val="tx1"/>
                          </a:solidFill>
                          <a:latin typeface="Cambria Math" panose="02040503050406030204" pitchFamily="18" charset="0"/>
                        </a:rPr>
                        <m:t>𝑁</m:t>
                      </m:r>
                      <m:r>
                        <a:rPr lang="tr-TR" b="0" i="1">
                          <a:solidFill>
                            <a:schemeClr val="tx1"/>
                          </a:solidFill>
                          <a:latin typeface="Cambria Math" panose="02040503050406030204" pitchFamily="18" charset="0"/>
                        </a:rPr>
                        <m:t>=</m:t>
                      </m:r>
                      <m:f>
                        <m:fPr>
                          <m:ctrlPr>
                            <a:rPr lang="tr-TR" i="1">
                              <a:solidFill>
                                <a:schemeClr val="tx1"/>
                              </a:solidFill>
                              <a:latin typeface="Cambria Math" panose="02040503050406030204" pitchFamily="18" charset="0"/>
                            </a:rPr>
                          </m:ctrlPr>
                        </m:fPr>
                        <m:num>
                          <m:r>
                            <a:rPr lang="tr-TR" b="0" i="1">
                              <a:solidFill>
                                <a:schemeClr val="tx1"/>
                              </a:solidFill>
                              <a:latin typeface="Cambria Math" panose="02040503050406030204" pitchFamily="18" charset="0"/>
                            </a:rPr>
                            <m:t>𝑙</m:t>
                          </m:r>
                          <m:d>
                            <m:dPr>
                              <m:ctrlPr>
                                <a:rPr lang="tr-TR" i="1">
                                  <a:solidFill>
                                    <a:schemeClr val="tx1"/>
                                  </a:solidFill>
                                  <a:latin typeface="Cambria Math" panose="02040503050406030204" pitchFamily="18" charset="0"/>
                                </a:rPr>
                              </m:ctrlPr>
                            </m:dPr>
                            <m:e>
                              <m:r>
                                <a:rPr lang="tr-TR" b="0" i="1">
                                  <a:solidFill>
                                    <a:schemeClr val="tx1"/>
                                  </a:solidFill>
                                  <a:latin typeface="Cambria Math" panose="02040503050406030204" pitchFamily="18" charset="0"/>
                                </a:rPr>
                                <m:t>𝑙</m:t>
                              </m:r>
                              <m:r>
                                <a:rPr lang="tr-TR" b="0" i="1">
                                  <a:solidFill>
                                    <a:schemeClr val="tx1"/>
                                  </a:solidFill>
                                  <a:latin typeface="Cambria Math" panose="02040503050406030204" pitchFamily="18" charset="0"/>
                                </a:rPr>
                                <m:t>−1</m:t>
                              </m:r>
                            </m:e>
                          </m:d>
                        </m:num>
                        <m:den>
                          <m:r>
                            <a:rPr lang="tr-TR" b="0" i="1">
                              <a:solidFill>
                                <a:schemeClr val="tx1"/>
                              </a:solidFill>
                              <a:latin typeface="Cambria Math" panose="02040503050406030204" pitchFamily="18" charset="0"/>
                            </a:rPr>
                            <m:t>2</m:t>
                          </m:r>
                        </m:den>
                      </m:f>
                      <m:r>
                        <a:rPr lang="tr-TR" b="0" i="1">
                          <a:solidFill>
                            <a:schemeClr val="tx1"/>
                          </a:solidFill>
                          <a:latin typeface="Cambria Math" panose="02040503050406030204" pitchFamily="18" charset="0"/>
                        </a:rPr>
                        <m:t>=</m:t>
                      </m:r>
                      <m:f>
                        <m:fPr>
                          <m:ctrlPr>
                            <a:rPr lang="tr-TR" i="1">
                              <a:solidFill>
                                <a:schemeClr val="tx1"/>
                              </a:solidFill>
                              <a:latin typeface="Cambria Math" panose="02040503050406030204" pitchFamily="18" charset="0"/>
                            </a:rPr>
                          </m:ctrlPr>
                        </m:fPr>
                        <m:num>
                          <m:r>
                            <a:rPr lang="tr-TR" b="0" i="1">
                              <a:solidFill>
                                <a:schemeClr val="tx1"/>
                              </a:solidFill>
                              <a:latin typeface="Cambria Math" panose="02040503050406030204" pitchFamily="18" charset="0"/>
                            </a:rPr>
                            <m:t>4</m:t>
                          </m:r>
                          <m:d>
                            <m:dPr>
                              <m:ctrlPr>
                                <a:rPr lang="tr-TR" i="1">
                                  <a:solidFill>
                                    <a:schemeClr val="tx1"/>
                                  </a:solidFill>
                                  <a:latin typeface="Cambria Math" panose="02040503050406030204" pitchFamily="18" charset="0"/>
                                </a:rPr>
                              </m:ctrlPr>
                            </m:dPr>
                            <m:e>
                              <m:r>
                                <a:rPr lang="tr-TR" b="0" i="1">
                                  <a:solidFill>
                                    <a:schemeClr val="tx1"/>
                                  </a:solidFill>
                                  <a:latin typeface="Cambria Math" panose="02040503050406030204" pitchFamily="18" charset="0"/>
                                </a:rPr>
                                <m:t>4−1</m:t>
                              </m:r>
                            </m:e>
                          </m:d>
                        </m:num>
                        <m:den>
                          <m:r>
                            <a:rPr lang="tr-TR" b="0" i="1">
                              <a:solidFill>
                                <a:schemeClr val="tx1"/>
                              </a:solidFill>
                              <a:latin typeface="Cambria Math" panose="02040503050406030204" pitchFamily="18" charset="0"/>
                            </a:rPr>
                            <m:t>2</m:t>
                          </m:r>
                        </m:den>
                      </m:f>
                      <m:r>
                        <a:rPr lang="tr-TR" b="0" i="1">
                          <a:solidFill>
                            <a:schemeClr val="tx1"/>
                          </a:solidFill>
                          <a:latin typeface="Cambria Math" panose="02040503050406030204" pitchFamily="18" charset="0"/>
                        </a:rPr>
                        <m:t>=6</m:t>
                      </m:r>
                    </m:oMath>
                  </m:oMathPara>
                </a14:m>
                <a:endParaRPr lang="tr-TR" dirty="0" smtClean="0">
                  <a:solidFill>
                    <a:schemeClr val="tx1"/>
                  </a:solidFill>
                </a:endParaRPr>
              </a:p>
              <a:p>
                <a:r>
                  <a:rPr lang="tr-TR" dirty="0"/>
                  <a:t>Dördü döner mafsal eksenlerinde, ikisi mekanizmanın dışında toplam 6 ani dönme merkezi bulundu.</a:t>
                </a:r>
              </a:p>
            </p:txBody>
          </p:sp>
        </mc:Choice>
        <mc:Fallback xmlns="">
          <p:sp>
            <p:nvSpPr>
              <p:cNvPr id="4" name="Metin kutusu 3"/>
              <p:cNvSpPr txBox="1">
                <a:spLocks noRot="1" noChangeAspect="1" noMove="1" noResize="1" noEditPoints="1" noAdjustHandles="1" noChangeArrowheads="1" noChangeShapeType="1" noTextEdit="1"/>
              </p:cNvSpPr>
              <p:nvPr/>
            </p:nvSpPr>
            <p:spPr>
              <a:xfrm>
                <a:off x="1376413" y="1001027"/>
                <a:ext cx="5958038" cy="1736053"/>
              </a:xfrm>
              <a:prstGeom prst="rect">
                <a:avLst/>
              </a:prstGeom>
              <a:blipFill rotWithShape="0">
                <a:blip r:embed="rId3"/>
                <a:stretch>
                  <a:fillRect l="-921" t="-1754" b="-4561"/>
                </a:stretch>
              </a:blipFill>
            </p:spPr>
            <p:txBody>
              <a:bodyPr/>
              <a:lstStyle/>
              <a:p>
                <a:r>
                  <a:rPr lang="tr-TR">
                    <a:noFill/>
                  </a:rPr>
                  <a:t> </a:t>
                </a:r>
              </a:p>
            </p:txBody>
          </p:sp>
        </mc:Fallback>
      </mc:AlternateContent>
    </p:spTree>
    <p:extLst>
      <p:ext uri="{BB962C8B-B14F-4D97-AF65-F5344CB8AC3E}">
        <p14:creationId xmlns:p14="http://schemas.microsoft.com/office/powerpoint/2010/main" val="2354020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clrChange>
              <a:clrFrom>
                <a:srgbClr val="FFFFFF"/>
              </a:clrFrom>
              <a:clrTo>
                <a:srgbClr val="FFFFFF">
                  <a:alpha val="0"/>
                </a:srgbClr>
              </a:clrTo>
            </a:clrChange>
          </a:blip>
          <a:stretch>
            <a:fillRect/>
          </a:stretch>
        </p:blipFill>
        <p:spPr>
          <a:xfrm>
            <a:off x="5135729" y="274670"/>
            <a:ext cx="6829425" cy="5391150"/>
          </a:xfrm>
          <a:prstGeom prst="rect">
            <a:avLst/>
          </a:prstGeom>
        </p:spPr>
      </p:pic>
      <p:cxnSp>
        <p:nvCxnSpPr>
          <p:cNvPr id="6" name="Düz Ok Bağlayıcısı 5"/>
          <p:cNvCxnSpPr/>
          <p:nvPr/>
        </p:nvCxnSpPr>
        <p:spPr>
          <a:xfrm flipH="1" flipV="1">
            <a:off x="6015789" y="2772076"/>
            <a:ext cx="9626" cy="7796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Metin kutusu 6"/>
              <p:cNvSpPr txBox="1"/>
              <p:nvPr/>
            </p:nvSpPr>
            <p:spPr>
              <a:xfrm>
                <a:off x="5399773" y="2471288"/>
                <a:ext cx="1423082" cy="300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solidFill>
                                <a:srgbClr val="FF0000"/>
                              </a:solidFill>
                              <a:latin typeface="Cambria Math" panose="02040503050406030204" pitchFamily="18" charset="0"/>
                            </a:rPr>
                          </m:ctrlPr>
                        </m:sSubPr>
                        <m:e>
                          <m:r>
                            <a:rPr lang="tr-TR" b="0" i="1" smtClean="0">
                              <a:solidFill>
                                <a:srgbClr val="FF0000"/>
                              </a:solidFill>
                              <a:latin typeface="Cambria Math" panose="02040503050406030204" pitchFamily="18" charset="0"/>
                            </a:rPr>
                            <m:t>𝑉</m:t>
                          </m:r>
                        </m:e>
                        <m:sub>
                          <m:sSub>
                            <m:sSubPr>
                              <m:ctrlPr>
                                <a:rPr lang="tr-TR" i="1" smtClean="0">
                                  <a:solidFill>
                                    <a:srgbClr val="FF0000"/>
                                  </a:solidFill>
                                  <a:latin typeface="Cambria Math" panose="02040503050406030204" pitchFamily="18" charset="0"/>
                                </a:rPr>
                              </m:ctrlPr>
                            </m:sSubPr>
                            <m:e>
                              <m:r>
                                <a:rPr lang="tr-TR" b="0" i="1" smtClean="0">
                                  <a:solidFill>
                                    <a:srgbClr val="FF0000"/>
                                  </a:solidFill>
                                  <a:latin typeface="Cambria Math" panose="02040503050406030204" pitchFamily="18" charset="0"/>
                                </a:rPr>
                                <m:t>𝐼</m:t>
                              </m:r>
                            </m:e>
                            <m:sub>
                              <m:r>
                                <a:rPr lang="tr-TR" b="0" i="1" smtClean="0">
                                  <a:solidFill>
                                    <a:srgbClr val="FF0000"/>
                                  </a:solidFill>
                                  <a:latin typeface="Cambria Math" panose="02040503050406030204" pitchFamily="18" charset="0"/>
                                </a:rPr>
                                <m:t>24</m:t>
                              </m:r>
                            </m:sub>
                          </m:sSub>
                        </m:sub>
                      </m:sSub>
                      <m:r>
                        <a:rPr lang="tr-TR" b="0" i="1" smtClean="0">
                          <a:solidFill>
                            <a:srgbClr val="FF0000"/>
                          </a:solidFill>
                          <a:latin typeface="Cambria Math" panose="02040503050406030204" pitchFamily="18" charset="0"/>
                        </a:rPr>
                        <m:t>=</m:t>
                      </m:r>
                      <m:r>
                        <a:rPr lang="tr-TR" b="0" i="1" smtClean="0">
                          <a:solidFill>
                            <a:srgbClr val="FF0000"/>
                          </a:solidFill>
                          <a:latin typeface="Cambria Math" panose="02040503050406030204" pitchFamily="18" charset="0"/>
                        </a:rPr>
                        <m:t>𝑙</m:t>
                      </m:r>
                      <m:r>
                        <a:rPr lang="tr-TR" b="0" i="1" smtClean="0">
                          <a:solidFill>
                            <a:srgbClr val="FF0000"/>
                          </a:solidFill>
                          <a:latin typeface="Cambria Math" panose="02040503050406030204" pitchFamily="18" charset="0"/>
                          <a:ea typeface="Cambria Math" panose="02040503050406030204" pitchFamily="18" charset="0"/>
                        </a:rPr>
                        <m:t>×</m:t>
                      </m:r>
                      <m:sSub>
                        <m:sSubPr>
                          <m:ctrlPr>
                            <a:rPr lang="tr-TR" b="0" i="1" smtClean="0">
                              <a:solidFill>
                                <a:srgbClr val="FF0000"/>
                              </a:solidFill>
                              <a:latin typeface="Cambria Math" panose="02040503050406030204" pitchFamily="18" charset="0"/>
                            </a:rPr>
                          </m:ctrlPr>
                        </m:sSubPr>
                        <m:e>
                          <m:r>
                            <a:rPr lang="tr-TR" b="0" i="1" smtClean="0">
                              <a:solidFill>
                                <a:srgbClr val="FF0000"/>
                              </a:solidFill>
                              <a:latin typeface="Cambria Math" panose="02040503050406030204" pitchFamily="18" charset="0"/>
                              <a:ea typeface="Cambria Math" panose="02040503050406030204" pitchFamily="18" charset="0"/>
                            </a:rPr>
                            <m:t>𝜔</m:t>
                          </m:r>
                        </m:e>
                        <m:sub>
                          <m:r>
                            <a:rPr lang="tr-TR" b="0" i="1" smtClean="0">
                              <a:solidFill>
                                <a:srgbClr val="FF0000"/>
                              </a:solidFill>
                              <a:latin typeface="Cambria Math" panose="02040503050406030204" pitchFamily="18" charset="0"/>
                            </a:rPr>
                            <m:t>12</m:t>
                          </m:r>
                        </m:sub>
                      </m:sSub>
                    </m:oMath>
                  </m:oMathPara>
                </a14:m>
                <a:endParaRPr lang="tr-TR"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5399773" y="2471288"/>
                <a:ext cx="1423082" cy="300788"/>
              </a:xfrm>
              <a:prstGeom prst="rect">
                <a:avLst/>
              </a:prstGeom>
              <a:blipFill rotWithShape="0">
                <a:blip r:embed="rId3"/>
                <a:stretch>
                  <a:fillRect l="-3433" r="-1288" b="-1400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p:cNvSpPr txBox="1"/>
              <p:nvPr/>
            </p:nvSpPr>
            <p:spPr>
              <a:xfrm>
                <a:off x="1097280" y="654518"/>
                <a:ext cx="4302493" cy="947119"/>
              </a:xfrm>
              <a:prstGeom prst="rect">
                <a:avLst/>
              </a:prstGeom>
              <a:noFill/>
            </p:spPr>
            <p:txBody>
              <a:bodyPr wrap="square" rtlCol="0">
                <a:spAutoFit/>
              </a:bodyPr>
              <a:lstStyle/>
              <a:p>
                <a:r>
                  <a:rPr lang="tr-TR" dirty="0" smtClean="0"/>
                  <a:t>2 uzvu üzerinde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24</m:t>
                        </m:r>
                      </m:sub>
                    </m:sSub>
                  </m:oMath>
                </a14:m>
                <a:r>
                  <a:rPr lang="tr-TR" dirty="0" smtClean="0"/>
                  <a:t> noktasını ele alalım. Bu noktanın hızı:</a:t>
                </a:r>
              </a:p>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𝑉</m:t>
                          </m:r>
                        </m:e>
                        <m: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12</m:t>
                          </m:r>
                        </m:sub>
                      </m:sSub>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12</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e>
                      </m:d>
                    </m:oMath>
                  </m:oMathPara>
                </a14:m>
                <a:endParaRPr lang="tr-TR"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1097280" y="654518"/>
                <a:ext cx="4302493" cy="947119"/>
              </a:xfrm>
              <a:prstGeom prst="rect">
                <a:avLst/>
              </a:prstGeom>
              <a:blipFill rotWithShape="0">
                <a:blip r:embed="rId4"/>
                <a:stretch>
                  <a:fillRect l="-1133" t="-3205"/>
                </a:stretch>
              </a:blipFill>
            </p:spPr>
            <p:txBody>
              <a:bodyPr/>
              <a:lstStyle/>
              <a:p>
                <a:r>
                  <a:rPr lang="tr-TR">
                    <a:noFill/>
                  </a:rPr>
                  <a:t> </a:t>
                </a:r>
              </a:p>
            </p:txBody>
          </p:sp>
        </mc:Fallback>
      </mc:AlternateContent>
    </p:spTree>
    <p:extLst>
      <p:ext uri="{BB962C8B-B14F-4D97-AF65-F5344CB8AC3E}">
        <p14:creationId xmlns:p14="http://schemas.microsoft.com/office/powerpoint/2010/main" val="211733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a:xfrm>
            <a:off x="1371600" y="1428749"/>
            <a:ext cx="9906000" cy="4506829"/>
          </a:xfrm>
        </p:spPr>
        <p:txBody>
          <a:bodyPr>
            <a:noAutofit/>
          </a:bodyPr>
          <a:lstStyle/>
          <a:p>
            <a:r>
              <a:rPr lang="tr-TR" sz="2800" dirty="0"/>
              <a:t>Önceki </a:t>
            </a:r>
            <a:r>
              <a:rPr lang="tr-TR" sz="2800" dirty="0" smtClean="0"/>
              <a:t>bölümlerde, analitik yöntemle </a:t>
            </a:r>
            <a:r>
              <a:rPr lang="tr-TR" sz="2800" dirty="0"/>
              <a:t>hız ve ivme </a:t>
            </a:r>
            <a:r>
              <a:rPr lang="tr-TR" sz="2800" dirty="0" smtClean="0"/>
              <a:t>analizlerini yapmayı öğrendik.</a:t>
            </a:r>
          </a:p>
          <a:p>
            <a:r>
              <a:rPr lang="tr-TR" sz="2800" dirty="0" smtClean="0"/>
              <a:t>Şimdi, sadece hız </a:t>
            </a:r>
            <a:r>
              <a:rPr lang="tr-TR" sz="2800" dirty="0"/>
              <a:t>analizi için geçerli olan bir başka </a:t>
            </a:r>
            <a:r>
              <a:rPr lang="tr-TR" sz="2800" dirty="0" smtClean="0"/>
              <a:t>yöntemi ani dönme merkezi ile hız analizi konusunu tartışacağız.</a:t>
            </a:r>
          </a:p>
          <a:p>
            <a:pPr lvl="1"/>
            <a:r>
              <a:rPr lang="tr-TR" sz="2800" dirty="0" smtClean="0"/>
              <a:t>Öncelikle bu konunun teorik-geometrik arka planını</a:t>
            </a:r>
          </a:p>
          <a:p>
            <a:pPr lvl="1"/>
            <a:r>
              <a:rPr lang="tr-TR" sz="2800" dirty="0" smtClean="0"/>
              <a:t>Ani dönme merkezlerinin bulunmasını</a:t>
            </a:r>
          </a:p>
          <a:p>
            <a:pPr lvl="1"/>
            <a:r>
              <a:rPr lang="tr-TR" sz="2800" dirty="0" smtClean="0"/>
              <a:t>Ani dönme merkezi ile hız analizi</a:t>
            </a:r>
          </a:p>
          <a:p>
            <a:r>
              <a:rPr lang="tr-TR" sz="2800" dirty="0" smtClean="0"/>
              <a:t>Mekanik Avantaj Kavramı</a:t>
            </a:r>
          </a:p>
          <a:p>
            <a:r>
              <a:rPr lang="tr-TR" sz="2800" dirty="0" smtClean="0"/>
              <a:t>Eşdeğer Mekanizmalar Kavramı</a:t>
            </a:r>
            <a:endParaRPr lang="tr-TR" sz="2800" dirty="0"/>
          </a:p>
        </p:txBody>
      </p:sp>
    </p:spTree>
    <p:extLst>
      <p:ext uri="{BB962C8B-B14F-4D97-AF65-F5344CB8AC3E}">
        <p14:creationId xmlns:p14="http://schemas.microsoft.com/office/powerpoint/2010/main" val="4044877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clrChange>
              <a:clrFrom>
                <a:srgbClr val="FFFFFF"/>
              </a:clrFrom>
              <a:clrTo>
                <a:srgbClr val="FFFFFF">
                  <a:alpha val="0"/>
                </a:srgbClr>
              </a:clrTo>
            </a:clrChange>
          </a:blip>
          <a:stretch>
            <a:fillRect/>
          </a:stretch>
        </p:blipFill>
        <p:spPr>
          <a:xfrm>
            <a:off x="4818095" y="796139"/>
            <a:ext cx="6829425" cy="5419725"/>
          </a:xfrm>
          <a:prstGeom prst="rect">
            <a:avLst/>
          </a:prstGeom>
        </p:spPr>
      </p:pic>
      <mc:AlternateContent xmlns:mc="http://schemas.openxmlformats.org/markup-compatibility/2006" xmlns:a14="http://schemas.microsoft.com/office/drawing/2010/main">
        <mc:Choice Requires="a14">
          <p:sp>
            <p:nvSpPr>
              <p:cNvPr id="4" name="Metin kutusu 3"/>
              <p:cNvSpPr txBox="1"/>
              <p:nvPr/>
            </p:nvSpPr>
            <p:spPr>
              <a:xfrm>
                <a:off x="1097280" y="654518"/>
                <a:ext cx="4302493" cy="947119"/>
              </a:xfrm>
              <a:prstGeom prst="rect">
                <a:avLst/>
              </a:prstGeom>
              <a:noFill/>
            </p:spPr>
            <p:txBody>
              <a:bodyPr wrap="square" rtlCol="0">
                <a:spAutoFit/>
              </a:bodyPr>
              <a:lstStyle/>
              <a:p>
                <a:r>
                  <a:rPr lang="tr-TR" dirty="0" smtClean="0"/>
                  <a:t>4 uzvu üzerinde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24</m:t>
                        </m:r>
                      </m:sub>
                    </m:sSub>
                  </m:oMath>
                </a14:m>
                <a:r>
                  <a:rPr lang="tr-TR" dirty="0" smtClean="0"/>
                  <a:t> noktasını ele alalım. Bu noktanın hızı:</a:t>
                </a:r>
              </a:p>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𝑉</m:t>
                          </m:r>
                        </m:e>
                        <m: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14</m:t>
                          </m:r>
                        </m:sub>
                      </m:sSub>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14</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e>
                      </m:d>
                    </m:oMath>
                  </m:oMathPara>
                </a14:m>
                <a:endParaRPr lang="tr-TR" dirty="0"/>
              </a:p>
            </p:txBody>
          </p:sp>
        </mc:Choice>
        <mc:Fallback xmlns="">
          <p:sp>
            <p:nvSpPr>
              <p:cNvPr id="4" name="Metin kutusu 3"/>
              <p:cNvSpPr txBox="1">
                <a:spLocks noRot="1" noChangeAspect="1" noMove="1" noResize="1" noEditPoints="1" noAdjustHandles="1" noChangeArrowheads="1" noChangeShapeType="1" noTextEdit="1"/>
              </p:cNvSpPr>
              <p:nvPr/>
            </p:nvSpPr>
            <p:spPr>
              <a:xfrm>
                <a:off x="1097280" y="654518"/>
                <a:ext cx="4302493" cy="947119"/>
              </a:xfrm>
              <a:prstGeom prst="rect">
                <a:avLst/>
              </a:prstGeom>
              <a:blipFill rotWithShape="0">
                <a:blip r:embed="rId3"/>
                <a:stretch>
                  <a:fillRect l="-1133" t="-3205"/>
                </a:stretch>
              </a:blipFill>
            </p:spPr>
            <p:txBody>
              <a:bodyPr/>
              <a:lstStyle/>
              <a:p>
                <a:r>
                  <a:rPr lang="tr-TR">
                    <a:noFill/>
                  </a:rPr>
                  <a:t> </a:t>
                </a:r>
              </a:p>
            </p:txBody>
          </p:sp>
        </mc:Fallback>
      </mc:AlternateContent>
    </p:spTree>
    <p:extLst>
      <p:ext uri="{BB962C8B-B14F-4D97-AF65-F5344CB8AC3E}">
        <p14:creationId xmlns:p14="http://schemas.microsoft.com/office/powerpoint/2010/main" val="3169403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clrChange>
              <a:clrFrom>
                <a:srgbClr val="FFFFFF"/>
              </a:clrFrom>
              <a:clrTo>
                <a:srgbClr val="FFFFFF">
                  <a:alpha val="0"/>
                </a:srgbClr>
              </a:clrTo>
            </a:clrChange>
          </a:blip>
          <a:stretch>
            <a:fillRect/>
          </a:stretch>
        </p:blipFill>
        <p:spPr>
          <a:xfrm>
            <a:off x="5331594" y="996966"/>
            <a:ext cx="6553200" cy="5172075"/>
          </a:xfrm>
          <a:prstGeom prst="rect">
            <a:avLst/>
          </a:prstGeom>
        </p:spPr>
      </p:pic>
      <mc:AlternateContent xmlns:mc="http://schemas.openxmlformats.org/markup-compatibility/2006" xmlns:a14="http://schemas.microsoft.com/office/drawing/2010/main">
        <mc:Choice Requires="a14">
          <p:sp>
            <p:nvSpPr>
              <p:cNvPr id="6" name="Dikdörtgen 5"/>
              <p:cNvSpPr/>
              <p:nvPr/>
            </p:nvSpPr>
            <p:spPr>
              <a:xfrm>
                <a:off x="834691" y="165453"/>
                <a:ext cx="4144979" cy="3440109"/>
              </a:xfrm>
              <a:prstGeom prst="rect">
                <a:avLst/>
              </a:prstGeom>
            </p:spPr>
            <p:txBody>
              <a:bodyPr wrap="square">
                <a:spAutoFit/>
              </a:bodyPr>
              <a:lstStyle/>
              <a:p>
                <a:r>
                  <a:rPr lang="tr-TR" dirty="0" smtClean="0"/>
                  <a:t>2 uzvu ve 4 </a:t>
                </a:r>
                <a:r>
                  <a:rPr lang="tr-TR" dirty="0"/>
                  <a:t>uzvu üzerinde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oMath>
                </a14:m>
                <a:r>
                  <a:rPr lang="tr-TR" dirty="0"/>
                  <a:t> </a:t>
                </a:r>
                <a:r>
                  <a:rPr lang="tr-TR" dirty="0" smtClean="0"/>
                  <a:t>noktasının hızı tek olacağı için;</a:t>
                </a:r>
              </a:p>
              <a:p>
                <a:r>
                  <a:rPr lang="tr-TR" dirty="0" smtClean="0"/>
                  <a:t>Bu </a:t>
                </a:r>
                <a:r>
                  <a:rPr lang="tr-TR" dirty="0"/>
                  <a:t>noktanın hızı:</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14</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e>
                      </m:d>
                      <m:r>
                        <a:rPr lang="tr-TR" b="0" i="0"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12</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e>
                      </m:d>
                    </m:oMath>
                  </m:oMathPara>
                </a14:m>
                <a:endParaRPr lang="tr-TR" dirty="0" smtClean="0"/>
              </a:p>
              <a:p>
                <a:r>
                  <a:rPr lang="tr-TR" dirty="0" smtClean="0"/>
                  <a:t>Olacaktır. Buradan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oMath>
                </a14:m>
                <a:r>
                  <a:rPr lang="tr-TR" dirty="0" smtClean="0"/>
                  <a:t> bulunur.</a:t>
                </a:r>
              </a:p>
              <a:p>
                <a:endParaRPr lang="tr-TR" dirty="0"/>
              </a:p>
              <a:p>
                <a:endParaRPr lang="tr-TR" dirty="0" smtClean="0"/>
              </a:p>
              <a:p>
                <a:endParaRPr lang="tr-TR" dirty="0" smtClean="0"/>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oMath>
                </a14:m>
                <a:r>
                  <a:rPr lang="tr-TR" dirty="0" smtClean="0"/>
                  <a:t> ani dönme merkezi, mekanizmanın dışında ise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14</m:t>
                        </m:r>
                      </m:sub>
                    </m:sSub>
                  </m:oMath>
                </a14:m>
                <a:r>
                  <a:rPr lang="tr-TR" dirty="0" smtClean="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oMath>
                </a14:m>
                <a:r>
                  <a:rPr lang="tr-TR" dirty="0" smtClean="0"/>
                  <a:t> ile aynı yöndedir.</a:t>
                </a:r>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24</m:t>
                        </m:r>
                      </m:sub>
                    </m:sSub>
                  </m:oMath>
                </a14:m>
                <a:r>
                  <a:rPr lang="tr-TR" dirty="0" smtClean="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0</m:t>
                        </m:r>
                      </m:sub>
                    </m:sSub>
                  </m:oMath>
                </a14:m>
                <a:r>
                  <a:rPr lang="tr-TR" dirty="0" smtClean="0"/>
                  <a:t> noktalarının arasında ise </a:t>
                </a:r>
                <a:r>
                  <a:rPr lang="tr-TR" dirty="0" err="1" smtClean="0"/>
                  <a:t>açısal</a:t>
                </a:r>
                <a:r>
                  <a:rPr lang="tr-TR" dirty="0" smtClean="0"/>
                  <a:t> hızlar birbirine ters yönde olur.</a:t>
                </a:r>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834691" y="165453"/>
                <a:ext cx="4144979" cy="3440109"/>
              </a:xfrm>
              <a:prstGeom prst="rect">
                <a:avLst/>
              </a:prstGeom>
              <a:blipFill rotWithShape="0">
                <a:blip r:embed="rId3"/>
                <a:stretch>
                  <a:fillRect l="-1324" t="-887" r="-882" b="-1950"/>
                </a:stretch>
              </a:blipFill>
            </p:spPr>
            <p:txBody>
              <a:bodyPr/>
              <a:lstStyle/>
              <a:p>
                <a:r>
                  <a:rPr lang="tr-TR">
                    <a:noFill/>
                  </a:rPr>
                  <a:t> </a:t>
                </a:r>
              </a:p>
            </p:txBody>
          </p:sp>
        </mc:Fallback>
      </mc:AlternateContent>
    </p:spTree>
    <p:extLst>
      <p:ext uri="{BB962C8B-B14F-4D97-AF65-F5344CB8AC3E}">
        <p14:creationId xmlns:p14="http://schemas.microsoft.com/office/powerpoint/2010/main" val="83909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clrChange>
              <a:clrFrom>
                <a:srgbClr val="FFFFFF"/>
              </a:clrFrom>
              <a:clrTo>
                <a:srgbClr val="FFFFFF">
                  <a:alpha val="0"/>
                </a:srgbClr>
              </a:clrTo>
            </a:clrChange>
          </a:blip>
          <a:stretch>
            <a:fillRect/>
          </a:stretch>
        </p:blipFill>
        <p:spPr>
          <a:xfrm>
            <a:off x="5930565" y="1285575"/>
            <a:ext cx="5924550" cy="3638550"/>
          </a:xfrm>
          <a:prstGeom prst="rect">
            <a:avLst/>
          </a:prstGeom>
        </p:spPr>
      </p:pic>
      <mc:AlternateContent xmlns:mc="http://schemas.openxmlformats.org/markup-compatibility/2006" xmlns:a14="http://schemas.microsoft.com/office/drawing/2010/main">
        <mc:Choice Requires="a14">
          <p:sp>
            <p:nvSpPr>
              <p:cNvPr id="8" name="Metin kutusu 7"/>
              <p:cNvSpPr txBox="1"/>
              <p:nvPr/>
            </p:nvSpPr>
            <p:spPr>
              <a:xfrm>
                <a:off x="1164657" y="625642"/>
                <a:ext cx="4485372" cy="5410905"/>
              </a:xfrm>
              <a:prstGeom prst="rect">
                <a:avLst/>
              </a:prstGeom>
              <a:noFill/>
            </p:spPr>
            <p:txBody>
              <a:bodyPr wrap="square" rtlCol="0">
                <a:spAutoFit/>
              </a:bodyPr>
              <a:lstStyle/>
              <a:p>
                <a:r>
                  <a:rPr lang="tr-TR" dirty="0" smtClean="0"/>
                  <a:t>Elde ettiğimiz sonuç doğrudan mekanizmaya bağlı değildir. Her hangi bir mekanizmada i, j ve 1 uzuvları arasında bulunan 3 ani dönme merkezi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1</m:t>
                        </m:r>
                        <m:r>
                          <a:rPr lang="tr-TR" b="0" i="1" smtClean="0">
                            <a:latin typeface="Cambria Math" panose="02040503050406030204" pitchFamily="18" charset="0"/>
                          </a:rPr>
                          <m:t>𝑖</m:t>
                        </m:r>
                      </m:sub>
                    </m:sSub>
                  </m:oMath>
                </a14:m>
                <a:r>
                  <a:rPr lang="tr-TR" dirty="0" smtClean="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1</m:t>
                        </m:r>
                        <m:r>
                          <a:rPr lang="tr-TR" b="0" i="1" smtClean="0">
                            <a:latin typeface="Cambria Math" panose="02040503050406030204" pitchFamily="18" charset="0"/>
                          </a:rPr>
                          <m:t>𝑗</m:t>
                        </m:r>
                      </m:sub>
                    </m:sSub>
                  </m:oMath>
                </a14:m>
                <a:r>
                  <a:rPr lang="tr-TR" dirty="0" smtClean="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𝑖𝑗</m:t>
                        </m:r>
                      </m:sub>
                    </m:sSub>
                  </m:oMath>
                </a14:m>
                <a:r>
                  <a:rPr lang="tr-TR" dirty="0" smtClean="0"/>
                  <a:t>) bulunduğunda</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𝑖𝑗</m:t>
                              </m:r>
                            </m:sub>
                          </m:sSub>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ea typeface="Cambria Math" panose="02040503050406030204" pitchFamily="18" charset="0"/>
                            </a:rPr>
                            <m:t>1</m:t>
                          </m:r>
                          <m:r>
                            <a:rPr lang="tr-TR" b="0" i="1" smtClean="0">
                              <a:latin typeface="Cambria Math" panose="02040503050406030204" pitchFamily="18" charset="0"/>
                            </a:rPr>
                            <m:t>𝑖</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1</m:t>
                              </m:r>
                              <m:r>
                                <a:rPr lang="tr-TR" b="0" i="1" smtClean="0">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𝑖𝑗</m:t>
                              </m:r>
                            </m:sub>
                          </m:sSub>
                        </m:e>
                      </m:d>
                      <m:r>
                        <a:rPr lang="tr-TR">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𝑗</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1</m:t>
                              </m:r>
                              <m:r>
                                <a:rPr lang="tr-TR" b="0" i="1" smtClean="0">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𝑖𝑗</m:t>
                              </m:r>
                            </m:sub>
                          </m:sSub>
                        </m:e>
                      </m:d>
                    </m:oMath>
                  </m:oMathPara>
                </a14:m>
                <a:endParaRPr lang="tr-TR" dirty="0" smtClean="0"/>
              </a:p>
              <a:p>
                <a:r>
                  <a:rPr lang="tr-TR" dirty="0" smtClean="0"/>
                  <a:t>olacaktır.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1</m:t>
                        </m:r>
                        <m:r>
                          <a:rPr lang="tr-TR" i="1">
                            <a:latin typeface="Cambria Math" panose="02040503050406030204" pitchFamily="18" charset="0"/>
                          </a:rPr>
                          <m:t>𝑖</m:t>
                        </m:r>
                      </m:sub>
                    </m:sSub>
                  </m:oMath>
                </a14:m>
                <a:r>
                  <a:rPr lang="tr-TR" dirty="0"/>
                  <a:t> verilmiş </a:t>
                </a:r>
                <a:r>
                  <a:rPr lang="tr-TR" dirty="0" smtClean="0"/>
                  <a:t>ise,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𝑗</m:t>
                        </m:r>
                      </m:sub>
                    </m:sSub>
                  </m:oMath>
                </a14:m>
                <a:r>
                  <a:rPr lang="tr-TR" dirty="0" smtClean="0"/>
                  <a:t> </a:t>
                </a:r>
                <a:r>
                  <a:rPr lang="tr-TR" dirty="0" err="1" smtClean="0"/>
                  <a:t>açısal</a:t>
                </a:r>
                <a:r>
                  <a:rPr lang="tr-TR" dirty="0" smtClean="0"/>
                  <a:t> hızı bulunabilir. </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𝑗</m:t>
                          </m:r>
                        </m:sub>
                      </m:sSub>
                      <m:r>
                        <a:rPr lang="tr-TR" b="0" i="0"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ea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f>
                        <m:fPr>
                          <m:ctrlPr>
                            <a:rPr lang="tr-TR" i="1" smtClean="0">
                              <a:latin typeface="Cambria Math" panose="02040503050406030204" pitchFamily="18" charset="0"/>
                            </a:rPr>
                          </m:ctrlPr>
                        </m:fPr>
                        <m:num>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𝑖</m:t>
                                  </m:r>
                                  <m:r>
                                    <a:rPr lang="tr-TR" i="1">
                                      <a:latin typeface="Cambria Math" panose="02040503050406030204" pitchFamily="18" charset="0"/>
                                    </a:rPr>
                                    <m:t>𝑗</m:t>
                                  </m:r>
                                </m:sub>
                              </m:sSub>
                            </m:e>
                          </m:d>
                        </m:num>
                        <m:den>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i="1">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𝑖</m:t>
                                  </m:r>
                                  <m:r>
                                    <a:rPr lang="tr-TR" i="1">
                                      <a:latin typeface="Cambria Math" panose="02040503050406030204" pitchFamily="18" charset="0"/>
                                    </a:rPr>
                                    <m:t>𝑗</m:t>
                                  </m:r>
                                </m:sub>
                              </m:sSub>
                            </m:e>
                          </m:d>
                        </m:den>
                      </m:f>
                    </m:oMath>
                  </m:oMathPara>
                </a14:m>
                <a:endParaRPr lang="tr-TR" dirty="0" smtClean="0"/>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𝑖𝑗</m:t>
                        </m:r>
                      </m:sub>
                    </m:sSub>
                  </m:oMath>
                </a14:m>
                <a:r>
                  <a:rPr lang="tr-TR" dirty="0"/>
                  <a:t> ani dönme merkezi,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i="1">
                            <a:latin typeface="Cambria Math" panose="02040503050406030204" pitchFamily="18" charset="0"/>
                          </a:rPr>
                          <m:t>𝑖</m:t>
                        </m:r>
                      </m:sub>
                    </m:sSub>
                  </m:oMath>
                </a14:m>
                <a:r>
                  <a:rPr lang="tr-TR" dirty="0" smtClean="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b="0" i="1" smtClean="0">
                            <a:latin typeface="Cambria Math" panose="02040503050406030204" pitchFamily="18" charset="0"/>
                          </a:rPr>
                          <m:t>𝑗</m:t>
                        </m:r>
                      </m:sub>
                    </m:sSub>
                  </m:oMath>
                </a14:m>
                <a:r>
                  <a:rPr lang="tr-TR" dirty="0" smtClean="0"/>
                  <a:t> doğrusunun dışında </a:t>
                </a:r>
                <a:r>
                  <a:rPr lang="tr-TR" dirty="0"/>
                  <a:t>ise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𝑗</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𝑖</m:t>
                        </m:r>
                      </m:sub>
                    </m:sSub>
                  </m:oMath>
                </a14:m>
                <a:r>
                  <a:rPr lang="tr-TR" dirty="0"/>
                  <a:t> ile aynı yöndedir</a:t>
                </a:r>
                <a:r>
                  <a:rPr lang="tr-TR" dirty="0" smtClean="0"/>
                  <a:t>.</a:t>
                </a:r>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𝑖𝑗</m:t>
                        </m:r>
                      </m:sub>
                    </m:sSub>
                  </m:oMath>
                </a14:m>
                <a:r>
                  <a:rPr lang="tr-TR" dirty="0"/>
                  <a:t> ani dönme merkezi,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i="1">
                            <a:latin typeface="Cambria Math" panose="02040503050406030204" pitchFamily="18" charset="0"/>
                          </a:rPr>
                          <m:t>𝑖</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i="1">
                            <a:latin typeface="Cambria Math" panose="02040503050406030204" pitchFamily="18" charset="0"/>
                          </a:rPr>
                          <m:t>𝑗</m:t>
                        </m:r>
                      </m:sub>
                    </m:sSub>
                  </m:oMath>
                </a14:m>
                <a:r>
                  <a:rPr lang="tr-TR" dirty="0"/>
                  <a:t> doğrusunun </a:t>
                </a:r>
                <a:r>
                  <a:rPr lang="tr-TR" dirty="0" smtClean="0"/>
                  <a:t>üzerinde </a:t>
                </a:r>
                <a:r>
                  <a:rPr lang="tr-TR" dirty="0"/>
                  <a:t>ise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𝑗</m:t>
                        </m:r>
                      </m:sub>
                    </m:sSub>
                  </m:oMath>
                </a14:m>
                <a:r>
                  <a:rPr lang="tr-TR" dirty="0"/>
                  <a:t> </a:t>
                </a:r>
                <a:r>
                  <a:rPr lang="tr-TR" dirty="0" smtClean="0"/>
                  <a:t>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i="1">
                            <a:latin typeface="Cambria Math" panose="02040503050406030204" pitchFamily="18" charset="0"/>
                          </a:rPr>
                          <m:t>𝑖</m:t>
                        </m:r>
                      </m:sub>
                    </m:sSub>
                  </m:oMath>
                </a14:m>
                <a:r>
                  <a:rPr lang="tr-TR" dirty="0"/>
                  <a:t> </a:t>
                </a:r>
                <a:r>
                  <a:rPr lang="tr-TR" dirty="0" smtClean="0"/>
                  <a:t>birbirine ters yöndedirler.</a:t>
                </a:r>
                <a:endParaRPr lang="tr-TR" dirty="0"/>
              </a:p>
              <a:p>
                <a:endParaRPr lang="tr-TR" dirty="0"/>
              </a:p>
              <a:p>
                <a:endParaRPr lang="tr-TR" dirty="0" smtClean="0"/>
              </a:p>
              <a:p>
                <a:endParaRPr lang="tr-TR" dirty="0" smtClean="0"/>
              </a:p>
              <a:p>
                <a:endParaRPr lang="tr-TR"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1164657" y="625642"/>
                <a:ext cx="4485372" cy="5410905"/>
              </a:xfrm>
              <a:prstGeom prst="rect">
                <a:avLst/>
              </a:prstGeom>
              <a:blipFill rotWithShape="0">
                <a:blip r:embed="rId3"/>
                <a:stretch>
                  <a:fillRect l="-1087" t="-676" r="-2174"/>
                </a:stretch>
              </a:blipFill>
            </p:spPr>
            <p:txBody>
              <a:bodyPr/>
              <a:lstStyle/>
              <a:p>
                <a:r>
                  <a:rPr lang="tr-TR">
                    <a:noFill/>
                  </a:rPr>
                  <a:t> </a:t>
                </a:r>
              </a:p>
            </p:txBody>
          </p:sp>
        </mc:Fallback>
      </mc:AlternateContent>
    </p:spTree>
    <p:extLst>
      <p:ext uri="{BB962C8B-B14F-4D97-AF65-F5344CB8AC3E}">
        <p14:creationId xmlns:p14="http://schemas.microsoft.com/office/powerpoint/2010/main" val="2590373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clrChange>
              <a:clrFrom>
                <a:srgbClr val="FFFFFF"/>
              </a:clrFrom>
              <a:clrTo>
                <a:srgbClr val="FFFFFF">
                  <a:alpha val="0"/>
                </a:srgbClr>
              </a:clrTo>
            </a:clrChange>
          </a:blip>
          <a:stretch>
            <a:fillRect/>
          </a:stretch>
        </p:blipFill>
        <p:spPr>
          <a:xfrm>
            <a:off x="5846345" y="795336"/>
            <a:ext cx="5600700" cy="5267325"/>
          </a:xfrm>
          <a:prstGeom prst="rect">
            <a:avLst/>
          </a:prstGeom>
        </p:spPr>
      </p:pic>
      <mc:AlternateContent xmlns:mc="http://schemas.openxmlformats.org/markup-compatibility/2006" xmlns:a14="http://schemas.microsoft.com/office/drawing/2010/main">
        <mc:Choice Requires="a14">
          <p:sp>
            <p:nvSpPr>
              <p:cNvPr id="9" name="Metin kutusu 8"/>
              <p:cNvSpPr txBox="1"/>
              <p:nvPr/>
            </p:nvSpPr>
            <p:spPr>
              <a:xfrm>
                <a:off x="895150" y="795336"/>
                <a:ext cx="4774130" cy="1477328"/>
              </a:xfrm>
              <a:prstGeom prst="rect">
                <a:avLst/>
              </a:prstGeom>
              <a:noFill/>
            </p:spPr>
            <p:txBody>
              <a:bodyPr wrap="square" rtlCol="0">
                <a:spAutoFit/>
              </a:bodyPr>
              <a:lstStyle/>
              <a:p>
                <a:r>
                  <a:rPr lang="tr-TR" dirty="0" smtClean="0"/>
                  <a:t>Şekilde gösterilen dört çubuk mekanizmasının hız analizini ani dönme merkezlerini kullanarak yapalım.</a:t>
                </a:r>
              </a:p>
              <a:p>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12</m:t>
                        </m:r>
                      </m:sub>
                    </m:sSub>
                  </m:oMath>
                </a14:m>
                <a:r>
                  <a:rPr lang="tr-TR" dirty="0" smtClean="0"/>
                  <a:t> </a:t>
                </a:r>
                <a:r>
                  <a:rPr lang="tr-TR" dirty="0" err="1" smtClean="0"/>
                  <a:t>açısal</a:t>
                </a:r>
                <a:r>
                  <a:rPr lang="tr-TR" dirty="0" smtClean="0"/>
                  <a:t> hızı verildiğinde, </a:t>
                </a:r>
                <a14:m>
                  <m:oMath xmlns:m="http://schemas.openxmlformats.org/officeDocument/2006/math">
                    <m:r>
                      <a:rPr lang="tr-TR" b="0" i="1" smtClean="0">
                        <a:latin typeface="Cambria Math" panose="02040503050406030204" pitchFamily="18" charset="0"/>
                      </a:rPr>
                      <m:t>𝐶</m:t>
                    </m:r>
                  </m:oMath>
                </a14:m>
                <a:r>
                  <a:rPr lang="tr-TR" dirty="0" smtClean="0"/>
                  <a:t> biyel noktasının çizgisel hızını bulalım.</a:t>
                </a:r>
                <a:endParaRPr lang="tr-TR"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895150" y="795336"/>
                <a:ext cx="4774130" cy="1477328"/>
              </a:xfrm>
              <a:prstGeom prst="rect">
                <a:avLst/>
              </a:prstGeom>
              <a:blipFill rotWithShape="0">
                <a:blip r:embed="rId3"/>
                <a:stretch>
                  <a:fillRect l="-1149" t="-2058" r="-639" b="-5350"/>
                </a:stretch>
              </a:blipFill>
            </p:spPr>
            <p:txBody>
              <a:bodyPr/>
              <a:lstStyle/>
              <a:p>
                <a:r>
                  <a:rPr lang="tr-TR">
                    <a:noFill/>
                  </a:rPr>
                  <a:t> </a:t>
                </a:r>
              </a:p>
            </p:txBody>
          </p:sp>
        </mc:Fallback>
      </mc:AlternateContent>
    </p:spTree>
    <p:extLst>
      <p:ext uri="{BB962C8B-B14F-4D97-AF65-F5344CB8AC3E}">
        <p14:creationId xmlns:p14="http://schemas.microsoft.com/office/powerpoint/2010/main" val="1569902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22281" y="604386"/>
            <a:ext cx="6369719" cy="5268077"/>
          </a:xfrm>
          <a:prstGeom prst="rect">
            <a:avLst/>
          </a:prstGeom>
        </p:spPr>
      </p:pic>
      <mc:AlternateContent xmlns:mc="http://schemas.openxmlformats.org/markup-compatibility/2006" xmlns:a14="http://schemas.microsoft.com/office/drawing/2010/main">
        <mc:Choice Requires="a14">
          <p:sp>
            <p:nvSpPr>
              <p:cNvPr id="4" name="Metin kutusu 3"/>
              <p:cNvSpPr txBox="1"/>
              <p:nvPr/>
            </p:nvSpPr>
            <p:spPr>
              <a:xfrm>
                <a:off x="1376413" y="1001027"/>
                <a:ext cx="5958038" cy="1182055"/>
              </a:xfrm>
              <a:prstGeom prst="rect">
                <a:avLst/>
              </a:prstGeom>
              <a:noFill/>
            </p:spPr>
            <p:txBody>
              <a:bodyPr wrap="square" rtlCol="0">
                <a:spAutoFit/>
              </a:bodyPr>
              <a:lstStyle/>
              <a:p>
                <a:r>
                  <a:rPr lang="tr-TR" dirty="0" smtClean="0">
                    <a:solidFill>
                      <a:schemeClr val="tx1"/>
                    </a:solidFill>
                  </a:rPr>
                  <a:t>Ani dönme merkezi sayısı:</a:t>
                </a:r>
              </a:p>
              <a:p>
                <a:pPr/>
                <a14:m>
                  <m:oMathPara xmlns:m="http://schemas.openxmlformats.org/officeDocument/2006/math">
                    <m:oMathParaPr>
                      <m:jc m:val="centerGroup"/>
                    </m:oMathParaPr>
                    <m:oMath xmlns:m="http://schemas.openxmlformats.org/officeDocument/2006/math">
                      <m:r>
                        <a:rPr lang="tr-TR" b="0" i="1">
                          <a:solidFill>
                            <a:schemeClr val="tx1"/>
                          </a:solidFill>
                          <a:latin typeface="Cambria Math" panose="02040503050406030204" pitchFamily="18" charset="0"/>
                        </a:rPr>
                        <m:t>𝑁</m:t>
                      </m:r>
                      <m:r>
                        <a:rPr lang="tr-TR" b="0" i="1">
                          <a:solidFill>
                            <a:schemeClr val="tx1"/>
                          </a:solidFill>
                          <a:latin typeface="Cambria Math" panose="02040503050406030204" pitchFamily="18" charset="0"/>
                        </a:rPr>
                        <m:t>=</m:t>
                      </m:r>
                      <m:f>
                        <m:fPr>
                          <m:ctrlPr>
                            <a:rPr lang="tr-TR" i="1">
                              <a:solidFill>
                                <a:schemeClr val="tx1"/>
                              </a:solidFill>
                              <a:latin typeface="Cambria Math" panose="02040503050406030204" pitchFamily="18" charset="0"/>
                            </a:rPr>
                          </m:ctrlPr>
                        </m:fPr>
                        <m:num>
                          <m:r>
                            <a:rPr lang="tr-TR" b="0" i="1">
                              <a:solidFill>
                                <a:schemeClr val="tx1"/>
                              </a:solidFill>
                              <a:latin typeface="Cambria Math" panose="02040503050406030204" pitchFamily="18" charset="0"/>
                            </a:rPr>
                            <m:t>𝑙</m:t>
                          </m:r>
                          <m:d>
                            <m:dPr>
                              <m:ctrlPr>
                                <a:rPr lang="tr-TR" i="1">
                                  <a:solidFill>
                                    <a:schemeClr val="tx1"/>
                                  </a:solidFill>
                                  <a:latin typeface="Cambria Math" panose="02040503050406030204" pitchFamily="18" charset="0"/>
                                </a:rPr>
                              </m:ctrlPr>
                            </m:dPr>
                            <m:e>
                              <m:r>
                                <a:rPr lang="tr-TR" b="0" i="1">
                                  <a:solidFill>
                                    <a:schemeClr val="tx1"/>
                                  </a:solidFill>
                                  <a:latin typeface="Cambria Math" panose="02040503050406030204" pitchFamily="18" charset="0"/>
                                </a:rPr>
                                <m:t>𝑙</m:t>
                              </m:r>
                              <m:r>
                                <a:rPr lang="tr-TR" b="0" i="1">
                                  <a:solidFill>
                                    <a:schemeClr val="tx1"/>
                                  </a:solidFill>
                                  <a:latin typeface="Cambria Math" panose="02040503050406030204" pitchFamily="18" charset="0"/>
                                </a:rPr>
                                <m:t>−1</m:t>
                              </m:r>
                            </m:e>
                          </m:d>
                        </m:num>
                        <m:den>
                          <m:r>
                            <a:rPr lang="tr-TR" b="0" i="1">
                              <a:solidFill>
                                <a:schemeClr val="tx1"/>
                              </a:solidFill>
                              <a:latin typeface="Cambria Math" panose="02040503050406030204" pitchFamily="18" charset="0"/>
                            </a:rPr>
                            <m:t>2</m:t>
                          </m:r>
                        </m:den>
                      </m:f>
                      <m:r>
                        <a:rPr lang="tr-TR" b="0" i="1">
                          <a:solidFill>
                            <a:schemeClr val="tx1"/>
                          </a:solidFill>
                          <a:latin typeface="Cambria Math" panose="02040503050406030204" pitchFamily="18" charset="0"/>
                        </a:rPr>
                        <m:t>=</m:t>
                      </m:r>
                      <m:f>
                        <m:fPr>
                          <m:ctrlPr>
                            <a:rPr lang="tr-TR" i="1">
                              <a:solidFill>
                                <a:schemeClr val="tx1"/>
                              </a:solidFill>
                              <a:latin typeface="Cambria Math" panose="02040503050406030204" pitchFamily="18" charset="0"/>
                            </a:rPr>
                          </m:ctrlPr>
                        </m:fPr>
                        <m:num>
                          <m:r>
                            <a:rPr lang="tr-TR" b="0" i="1">
                              <a:solidFill>
                                <a:schemeClr val="tx1"/>
                              </a:solidFill>
                              <a:latin typeface="Cambria Math" panose="02040503050406030204" pitchFamily="18" charset="0"/>
                            </a:rPr>
                            <m:t>4</m:t>
                          </m:r>
                          <m:d>
                            <m:dPr>
                              <m:ctrlPr>
                                <a:rPr lang="tr-TR" i="1">
                                  <a:solidFill>
                                    <a:schemeClr val="tx1"/>
                                  </a:solidFill>
                                  <a:latin typeface="Cambria Math" panose="02040503050406030204" pitchFamily="18" charset="0"/>
                                </a:rPr>
                              </m:ctrlPr>
                            </m:dPr>
                            <m:e>
                              <m:r>
                                <a:rPr lang="tr-TR" b="0" i="1">
                                  <a:solidFill>
                                    <a:schemeClr val="tx1"/>
                                  </a:solidFill>
                                  <a:latin typeface="Cambria Math" panose="02040503050406030204" pitchFamily="18" charset="0"/>
                                </a:rPr>
                                <m:t>4−1</m:t>
                              </m:r>
                            </m:e>
                          </m:d>
                        </m:num>
                        <m:den>
                          <m:r>
                            <a:rPr lang="tr-TR" b="0" i="1">
                              <a:solidFill>
                                <a:schemeClr val="tx1"/>
                              </a:solidFill>
                              <a:latin typeface="Cambria Math" panose="02040503050406030204" pitchFamily="18" charset="0"/>
                            </a:rPr>
                            <m:t>2</m:t>
                          </m:r>
                        </m:den>
                      </m:f>
                      <m:r>
                        <a:rPr lang="tr-TR" b="0" i="1">
                          <a:solidFill>
                            <a:schemeClr val="tx1"/>
                          </a:solidFill>
                          <a:latin typeface="Cambria Math" panose="02040503050406030204" pitchFamily="18" charset="0"/>
                        </a:rPr>
                        <m:t>=6</m:t>
                      </m:r>
                    </m:oMath>
                  </m:oMathPara>
                </a14:m>
                <a:endParaRPr lang="tr-TR" dirty="0" smtClean="0">
                  <a:solidFill>
                    <a:schemeClr val="tx1"/>
                  </a:solidFill>
                </a:endParaRPr>
              </a:p>
              <a:p>
                <a:r>
                  <a:rPr lang="tr-TR" dirty="0" smtClean="0"/>
                  <a:t>olarak bulunmuştu.</a:t>
                </a:r>
                <a:endParaRPr lang="tr-TR" dirty="0"/>
              </a:p>
            </p:txBody>
          </p:sp>
        </mc:Choice>
        <mc:Fallback xmlns="">
          <p:sp>
            <p:nvSpPr>
              <p:cNvPr id="4" name="Metin kutusu 3"/>
              <p:cNvSpPr txBox="1">
                <a:spLocks noRot="1" noChangeAspect="1" noMove="1" noResize="1" noEditPoints="1" noAdjustHandles="1" noChangeArrowheads="1" noChangeShapeType="1" noTextEdit="1"/>
              </p:cNvSpPr>
              <p:nvPr/>
            </p:nvSpPr>
            <p:spPr>
              <a:xfrm>
                <a:off x="1376413" y="1001027"/>
                <a:ext cx="5958038" cy="1182055"/>
              </a:xfrm>
              <a:prstGeom prst="rect">
                <a:avLst/>
              </a:prstGeom>
              <a:blipFill rotWithShape="0">
                <a:blip r:embed="rId3"/>
                <a:stretch>
                  <a:fillRect l="-921" t="-2577" b="-7216"/>
                </a:stretch>
              </a:blipFill>
            </p:spPr>
            <p:txBody>
              <a:bodyPr/>
              <a:lstStyle/>
              <a:p>
                <a:r>
                  <a:rPr lang="tr-TR">
                    <a:noFill/>
                  </a:rPr>
                  <a:t> </a:t>
                </a:r>
              </a:p>
            </p:txBody>
          </p:sp>
        </mc:Fallback>
      </mc:AlternateContent>
    </p:spTree>
    <p:extLst>
      <p:ext uri="{BB962C8B-B14F-4D97-AF65-F5344CB8AC3E}">
        <p14:creationId xmlns:p14="http://schemas.microsoft.com/office/powerpoint/2010/main" val="3568162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clrChange>
              <a:clrFrom>
                <a:srgbClr val="FFFFFF"/>
              </a:clrFrom>
              <a:clrTo>
                <a:srgbClr val="FFFFFF">
                  <a:alpha val="0"/>
                </a:srgbClr>
              </a:clrTo>
            </a:clrChange>
          </a:blip>
          <a:stretch>
            <a:fillRect/>
          </a:stretch>
        </p:blipFill>
        <p:spPr>
          <a:xfrm>
            <a:off x="7105700" y="788971"/>
            <a:ext cx="4391025" cy="5457825"/>
          </a:xfrm>
          <a:prstGeom prst="rect">
            <a:avLst/>
          </a:prstGeom>
        </p:spPr>
      </p:pic>
      <mc:AlternateContent xmlns:mc="http://schemas.openxmlformats.org/markup-compatibility/2006" xmlns:a14="http://schemas.microsoft.com/office/drawing/2010/main">
        <mc:Choice Requires="a14">
          <p:sp>
            <p:nvSpPr>
              <p:cNvPr id="4" name="Dikdörtgen 3"/>
              <p:cNvSpPr/>
              <p:nvPr/>
            </p:nvSpPr>
            <p:spPr>
              <a:xfrm>
                <a:off x="1009700" y="963345"/>
                <a:ext cx="6096000" cy="1200329"/>
              </a:xfrm>
              <a:prstGeom prst="rect">
                <a:avLst/>
              </a:prstGeom>
            </p:spPr>
            <p:txBody>
              <a:bodyPr>
                <a:spAutoFit/>
              </a:bodyPr>
              <a:lstStyle/>
              <a:p>
                <a:r>
                  <a:rPr lang="tr-TR" dirty="0" smtClean="0"/>
                  <a:t>2 uzvu üzerinde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m:t>
                        </m:r>
                        <m:r>
                          <a:rPr lang="tr-TR" b="0" i="1" smtClean="0">
                            <a:latin typeface="Cambria Math" panose="02040503050406030204" pitchFamily="18" charset="0"/>
                          </a:rPr>
                          <m:t>3</m:t>
                        </m:r>
                      </m:sub>
                    </m:sSub>
                  </m:oMath>
                </a14:m>
                <a:r>
                  <a:rPr lang="tr-TR" dirty="0"/>
                  <a:t> </a:t>
                </a:r>
                <a:r>
                  <a:rPr lang="tr-TR" dirty="0" smtClean="0"/>
                  <a:t>noktasını (A noktasını) ele alalım. </a:t>
                </a:r>
                <a:endParaRPr lang="tr-TR" dirty="0"/>
              </a:p>
              <a:p>
                <a:r>
                  <a:rPr lang="tr-TR" dirty="0"/>
                  <a:t>Bu noktanın hızı:</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b="0" i="1" smtClean="0">
                              <a:latin typeface="Cambria Math" panose="02040503050406030204" pitchFamily="18" charset="0"/>
                            </a:rPr>
                            <m:t>𝐴</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2</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2</m:t>
                              </m:r>
                              <m:r>
                                <a:rPr lang="tr-TR" b="0" i="1" smtClean="0">
                                  <a:latin typeface="Cambria Math" panose="02040503050406030204" pitchFamily="18" charset="0"/>
                                </a:rPr>
                                <m:t>3</m:t>
                              </m:r>
                            </m:sub>
                          </m:sSub>
                        </m:e>
                      </m:d>
                      <m:r>
                        <a:rPr lang="tr-TR">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0</m:t>
                              </m:r>
                            </m:sub>
                          </m:sSub>
                          <m:r>
                            <a:rPr lang="tr-TR" b="0" i="1" smtClean="0">
                              <a:latin typeface="Cambria Math" panose="02040503050406030204" pitchFamily="18" charset="0"/>
                            </a:rPr>
                            <m:t>𝐴</m:t>
                          </m:r>
                        </m:e>
                      </m:d>
                    </m:oMath>
                  </m:oMathPara>
                </a14:m>
                <a:endParaRPr lang="tr-TR" dirty="0" smtClean="0"/>
              </a:p>
              <a:p>
                <a:r>
                  <a:rPr lang="tr-TR" dirty="0" smtClean="0"/>
                  <a:t>olur</a:t>
                </a:r>
                <a:endParaRPr lang="tr-TR" dirty="0"/>
              </a:p>
            </p:txBody>
          </p:sp>
        </mc:Choice>
        <mc:Fallback xmlns="">
          <p:sp>
            <p:nvSpPr>
              <p:cNvPr id="4" name="Dikdörtgen 3"/>
              <p:cNvSpPr>
                <a:spLocks noRot="1" noChangeAspect="1" noMove="1" noResize="1" noEditPoints="1" noAdjustHandles="1" noChangeArrowheads="1" noChangeShapeType="1" noTextEdit="1"/>
              </p:cNvSpPr>
              <p:nvPr/>
            </p:nvSpPr>
            <p:spPr>
              <a:xfrm>
                <a:off x="1009700" y="963345"/>
                <a:ext cx="6096000" cy="1200329"/>
              </a:xfrm>
              <a:prstGeom prst="rect">
                <a:avLst/>
              </a:prstGeom>
              <a:blipFill rotWithShape="0">
                <a:blip r:embed="rId3"/>
                <a:stretch>
                  <a:fillRect l="-900" t="-2538" b="-7107"/>
                </a:stretch>
              </a:blipFill>
            </p:spPr>
            <p:txBody>
              <a:bodyPr/>
              <a:lstStyle/>
              <a:p>
                <a:r>
                  <a:rPr lang="tr-TR">
                    <a:noFill/>
                  </a:rPr>
                  <a:t> </a:t>
                </a:r>
              </a:p>
            </p:txBody>
          </p:sp>
        </mc:Fallback>
      </mc:AlternateContent>
    </p:spTree>
    <p:extLst>
      <p:ext uri="{BB962C8B-B14F-4D97-AF65-F5344CB8AC3E}">
        <p14:creationId xmlns:p14="http://schemas.microsoft.com/office/powerpoint/2010/main" val="3349210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554403" y="824438"/>
            <a:ext cx="5467350" cy="5429701"/>
          </a:xfrm>
          <a:prstGeom prst="rect">
            <a:avLst/>
          </a:prstGeom>
        </p:spPr>
      </p:pic>
      <mc:AlternateContent xmlns:mc="http://schemas.openxmlformats.org/markup-compatibility/2006" xmlns:a14="http://schemas.microsoft.com/office/drawing/2010/main">
        <mc:Choice Requires="a14">
          <p:sp>
            <p:nvSpPr>
              <p:cNvPr id="8" name="Dikdörtgen 7"/>
              <p:cNvSpPr/>
              <p:nvPr/>
            </p:nvSpPr>
            <p:spPr>
              <a:xfrm>
                <a:off x="1024138" y="645810"/>
                <a:ext cx="6096000" cy="2890535"/>
              </a:xfrm>
              <a:prstGeom prst="rect">
                <a:avLst/>
              </a:prstGeom>
            </p:spPr>
            <p:txBody>
              <a:bodyPr>
                <a:spAutoFit/>
              </a:bodyPr>
              <a:lstStyle/>
              <a:p>
                <a:r>
                  <a:rPr lang="tr-TR" dirty="0" smtClean="0"/>
                  <a:t>A noktası 2 ve 3 uzuvları üzerinde daimi çakışan bir nokta olduğu için hem 2 hem de 3 uzvunda hızı aynıdır. </a:t>
                </a:r>
              </a:p>
              <a:p>
                <a:r>
                  <a:rPr lang="tr-TR" dirty="0" smtClean="0"/>
                  <a:t>Dolayısıyla bu </a:t>
                </a:r>
                <a:r>
                  <a:rPr lang="tr-TR" dirty="0"/>
                  <a:t>noktanın hızı:</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b="0" i="1" smtClean="0">
                              <a:latin typeface="Cambria Math" panose="02040503050406030204" pitchFamily="18" charset="0"/>
                            </a:rPr>
                            <m:t>𝐴</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0</m:t>
                              </m:r>
                            </m:sub>
                          </m:sSub>
                          <m:r>
                            <a:rPr lang="tr-TR" b="0" i="1" smtClean="0">
                              <a:latin typeface="Cambria Math" panose="02040503050406030204" pitchFamily="18" charset="0"/>
                            </a:rPr>
                            <m:t>𝐴</m:t>
                          </m:r>
                        </m:e>
                      </m:d>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13</m:t>
                              </m:r>
                            </m:sub>
                          </m:sSub>
                          <m:r>
                            <a:rPr lang="tr-TR" i="1">
                              <a:latin typeface="Cambria Math" panose="02040503050406030204" pitchFamily="18" charset="0"/>
                            </a:rPr>
                            <m:t>𝐴</m:t>
                          </m:r>
                        </m:e>
                      </m:d>
                    </m:oMath>
                  </m:oMathPara>
                </a14:m>
                <a:endParaRPr lang="tr-TR" dirty="0" smtClean="0"/>
              </a:p>
              <a:p>
                <a:r>
                  <a:rPr lang="tr-TR" dirty="0" err="1"/>
                  <a:t>d</a:t>
                </a:r>
                <a:r>
                  <a:rPr lang="tr-TR" dirty="0" err="1" smtClean="0"/>
                  <a:t>ır</a:t>
                </a:r>
                <a:r>
                  <a:rPr lang="tr-TR" dirty="0" smtClean="0"/>
                  <a:t>.</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r>
                        <a:rPr lang="tr-TR" b="0" i="1" smtClean="0">
                          <a:latin typeface="Cambria Math" panose="02040503050406030204" pitchFamily="18" charset="0"/>
                        </a:rPr>
                        <m:t>=</m:t>
                      </m:r>
                      <m:f>
                        <m:fPr>
                          <m:ctrlPr>
                            <a:rPr lang="tr-TR"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12</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𝐴</m:t>
                                  </m:r>
                                </m:e>
                                <m:sub>
                                  <m:r>
                                    <a:rPr lang="tr-TR" i="1">
                                      <a:latin typeface="Cambria Math" panose="02040503050406030204" pitchFamily="18" charset="0"/>
                                    </a:rPr>
                                    <m:t>0</m:t>
                                  </m:r>
                                </m:sub>
                              </m:sSub>
                              <m:r>
                                <a:rPr lang="tr-TR" i="1">
                                  <a:latin typeface="Cambria Math" panose="02040503050406030204" pitchFamily="18" charset="0"/>
                                </a:rPr>
                                <m:t>𝐴</m:t>
                              </m:r>
                            </m:e>
                          </m:d>
                        </m:num>
                        <m:den>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13</m:t>
                                  </m:r>
                                </m:sub>
                              </m:sSub>
                              <m:r>
                                <a:rPr lang="tr-TR" i="1">
                                  <a:latin typeface="Cambria Math" panose="02040503050406030204" pitchFamily="18" charset="0"/>
                                </a:rPr>
                                <m:t>𝐴</m:t>
                              </m:r>
                            </m:e>
                          </m:d>
                        </m:den>
                      </m:f>
                    </m:oMath>
                  </m:oMathPara>
                </a14:m>
                <a:endParaRPr lang="tr-TR" dirty="0" smtClean="0"/>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b="0" i="1" smtClean="0">
                            <a:latin typeface="Cambria Math" panose="02040503050406030204" pitchFamily="18" charset="0"/>
                          </a:rPr>
                          <m:t>13</m:t>
                        </m:r>
                      </m:sub>
                    </m:sSub>
                  </m:oMath>
                </a14:m>
                <a:r>
                  <a:rPr lang="tr-TR" dirty="0"/>
                  <a:t> ani dönme merkezi,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smtClean="0">
                            <a:latin typeface="Cambria Math" panose="02040503050406030204" pitchFamily="18" charset="0"/>
                          </a:rPr>
                          <m:t>2</m:t>
                        </m:r>
                        <m:r>
                          <a:rPr lang="tr-TR" b="0" i="1" smtClean="0">
                            <a:latin typeface="Cambria Math" panose="02040503050406030204" pitchFamily="18" charset="0"/>
                          </a:rPr>
                          <m:t>3</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b="0" i="1" smtClean="0">
                            <a:latin typeface="Cambria Math" panose="02040503050406030204" pitchFamily="18" charset="0"/>
                          </a:rPr>
                          <m:t>2</m:t>
                        </m:r>
                      </m:sub>
                    </m:sSub>
                  </m:oMath>
                </a14:m>
                <a:r>
                  <a:rPr lang="tr-TR" dirty="0"/>
                  <a:t> doğrusunun dışında ise </a:t>
                </a:r>
                <a:r>
                  <a:rPr lang="tr-TR" dirty="0" err="1" smtClean="0"/>
                  <a:t>açısal</a:t>
                </a:r>
                <a:r>
                  <a:rPr lang="tr-TR" dirty="0" smtClean="0"/>
                  <a:t> hızlar aynı yönde, doğru üzerinde ise </a:t>
                </a:r>
                <a:r>
                  <a:rPr lang="tr-TR" dirty="0" err="1" smtClean="0"/>
                  <a:t>açısal</a:t>
                </a:r>
                <a:r>
                  <a:rPr lang="tr-TR" dirty="0" smtClean="0"/>
                  <a:t> hızlar ters yöndedir.</a:t>
                </a:r>
                <a:endParaRPr lang="tr-TR" dirty="0"/>
              </a:p>
            </p:txBody>
          </p:sp>
        </mc:Choice>
        <mc:Fallback xmlns="">
          <p:sp>
            <p:nvSpPr>
              <p:cNvPr id="8" name="Dikdörtgen 7"/>
              <p:cNvSpPr>
                <a:spLocks noRot="1" noChangeAspect="1" noMove="1" noResize="1" noEditPoints="1" noAdjustHandles="1" noChangeArrowheads="1" noChangeShapeType="1" noTextEdit="1"/>
              </p:cNvSpPr>
              <p:nvPr/>
            </p:nvSpPr>
            <p:spPr>
              <a:xfrm>
                <a:off x="1024138" y="645810"/>
                <a:ext cx="6096000" cy="2890535"/>
              </a:xfrm>
              <a:prstGeom prst="rect">
                <a:avLst/>
              </a:prstGeom>
              <a:blipFill rotWithShape="0">
                <a:blip r:embed="rId3"/>
                <a:stretch>
                  <a:fillRect l="-800" t="-1266" r="-400" b="-2532"/>
                </a:stretch>
              </a:blipFill>
            </p:spPr>
            <p:txBody>
              <a:bodyPr/>
              <a:lstStyle/>
              <a:p>
                <a:r>
                  <a:rPr lang="tr-TR">
                    <a:noFill/>
                  </a:rPr>
                  <a:t> </a:t>
                </a:r>
              </a:p>
            </p:txBody>
          </p:sp>
        </mc:Fallback>
      </mc:AlternateContent>
    </p:spTree>
    <p:extLst>
      <p:ext uri="{BB962C8B-B14F-4D97-AF65-F5344CB8AC3E}">
        <p14:creationId xmlns:p14="http://schemas.microsoft.com/office/powerpoint/2010/main" val="3217516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clrChange>
              <a:clrFrom>
                <a:srgbClr val="FFFFFF"/>
              </a:clrFrom>
              <a:clrTo>
                <a:srgbClr val="FFFFFF">
                  <a:alpha val="0"/>
                </a:srgbClr>
              </a:clrTo>
            </a:clrChange>
          </a:blip>
          <a:stretch>
            <a:fillRect/>
          </a:stretch>
        </p:blipFill>
        <p:spPr>
          <a:xfrm>
            <a:off x="6021053" y="603634"/>
            <a:ext cx="4962525" cy="5419725"/>
          </a:xfrm>
          <a:prstGeom prst="rect">
            <a:avLst/>
          </a:prstGeom>
        </p:spPr>
      </p:pic>
      <mc:AlternateContent xmlns:mc="http://schemas.openxmlformats.org/markup-compatibility/2006" xmlns:a14="http://schemas.microsoft.com/office/drawing/2010/main">
        <mc:Choice Requires="a14">
          <p:sp>
            <p:nvSpPr>
              <p:cNvPr id="4" name="Dikdörtgen 3"/>
              <p:cNvSpPr/>
              <p:nvPr/>
            </p:nvSpPr>
            <p:spPr>
              <a:xfrm>
                <a:off x="1716644" y="1223029"/>
                <a:ext cx="1926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𝑉</m:t>
                          </m:r>
                        </m:e>
                        <m:sub>
                          <m:r>
                            <a:rPr lang="tr-TR" b="0" i="1" smtClean="0">
                              <a:latin typeface="Cambria Math" panose="02040503050406030204" pitchFamily="18" charset="0"/>
                            </a:rPr>
                            <m:t>𝐶</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13</m:t>
                              </m:r>
                            </m:sub>
                          </m:sSub>
                          <m:r>
                            <a:rPr lang="tr-TR" b="0" i="1" smtClean="0">
                              <a:latin typeface="Cambria Math" panose="02040503050406030204" pitchFamily="18" charset="0"/>
                            </a:rPr>
                            <m:t>𝐶</m:t>
                          </m:r>
                        </m:e>
                      </m:d>
                    </m:oMath>
                  </m:oMathPara>
                </a14:m>
                <a:endParaRPr lang="tr-TR" dirty="0"/>
              </a:p>
            </p:txBody>
          </p:sp>
        </mc:Choice>
        <mc:Fallback xmlns="">
          <p:sp>
            <p:nvSpPr>
              <p:cNvPr id="4" name="Dikdörtgen 3"/>
              <p:cNvSpPr>
                <a:spLocks noRot="1" noChangeAspect="1" noMove="1" noResize="1" noEditPoints="1" noAdjustHandles="1" noChangeArrowheads="1" noChangeShapeType="1" noTextEdit="1"/>
              </p:cNvSpPr>
              <p:nvPr/>
            </p:nvSpPr>
            <p:spPr>
              <a:xfrm>
                <a:off x="1716644" y="1223029"/>
                <a:ext cx="1926810" cy="369332"/>
              </a:xfrm>
              <a:prstGeom prst="rect">
                <a:avLst/>
              </a:prstGeom>
              <a:blipFill rotWithShape="0">
                <a:blip r:embed="rId3"/>
                <a:stretch>
                  <a:fillRect b="-1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Dikdörtgen 4"/>
              <p:cNvSpPr/>
              <p:nvPr/>
            </p:nvSpPr>
            <p:spPr>
              <a:xfrm>
                <a:off x="1716644" y="1673812"/>
                <a:ext cx="1926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𝑉</m:t>
                          </m:r>
                        </m:e>
                        <m:sub>
                          <m:r>
                            <a:rPr lang="tr-TR" b="0" i="1" smtClean="0">
                              <a:latin typeface="Cambria Math" panose="02040503050406030204" pitchFamily="18" charset="0"/>
                            </a:rPr>
                            <m:t>𝐵</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13</m:t>
                              </m:r>
                            </m:sub>
                          </m:sSub>
                          <m:r>
                            <a:rPr lang="tr-TR" b="0" i="1" smtClean="0">
                              <a:latin typeface="Cambria Math" panose="02040503050406030204" pitchFamily="18" charset="0"/>
                            </a:rPr>
                            <m:t>𝐵</m:t>
                          </m:r>
                        </m:e>
                      </m:d>
                    </m:oMath>
                  </m:oMathPara>
                </a14:m>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1716644" y="1673812"/>
                <a:ext cx="1926810" cy="369332"/>
              </a:xfrm>
              <a:prstGeom prst="rect">
                <a:avLst/>
              </a:prstGeom>
              <a:blipFill rotWithShape="0">
                <a:blip r:embed="rId4"/>
                <a:stretch>
                  <a:fillRect b="-1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1017070" y="2345189"/>
                <a:ext cx="6096000" cy="2059859"/>
              </a:xfrm>
              <a:prstGeom prst="rect">
                <a:avLst/>
              </a:prstGeom>
            </p:spPr>
            <p:txBody>
              <a:bodyPr>
                <a:spAutoFit/>
              </a:bodyPr>
              <a:lstStyle/>
              <a:p>
                <a:r>
                  <a:rPr lang="tr-TR" dirty="0" smtClean="0"/>
                  <a:t>B </a:t>
                </a:r>
                <a:r>
                  <a:rPr lang="tr-TR" dirty="0"/>
                  <a:t>noktası </a:t>
                </a:r>
                <a:r>
                  <a:rPr lang="tr-TR" dirty="0" smtClean="0"/>
                  <a:t>4 </a:t>
                </a:r>
                <a:r>
                  <a:rPr lang="tr-TR" dirty="0"/>
                  <a:t>ve 3 uzuvları üzerinde daimi çakışan bir nokta olduğu için hem </a:t>
                </a:r>
                <a:r>
                  <a:rPr lang="tr-TR" dirty="0" smtClean="0"/>
                  <a:t>4 </a:t>
                </a:r>
                <a:r>
                  <a:rPr lang="tr-TR" dirty="0"/>
                  <a:t>hem de 3 uzvunda hızı aynıdır. </a:t>
                </a:r>
              </a:p>
              <a:p>
                <a:r>
                  <a:rPr lang="tr-TR" dirty="0"/>
                  <a:t>Dolayısıyla bu noktanın hızı:</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b="0" i="1" smtClean="0">
                              <a:latin typeface="Cambria Math" panose="02040503050406030204" pitchFamily="18" charset="0"/>
                            </a:rPr>
                            <m:t>𝐵</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13</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13</m:t>
                              </m:r>
                            </m:sub>
                          </m:sSub>
                          <m:r>
                            <a:rPr lang="tr-TR" b="0" i="1" smtClean="0">
                              <a:latin typeface="Cambria Math" panose="02040503050406030204" pitchFamily="18" charset="0"/>
                            </a:rPr>
                            <m:t>𝐵</m:t>
                          </m:r>
                        </m:e>
                      </m:d>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4</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b="0" i="1" smtClean="0">
                                  <a:latin typeface="Cambria Math" panose="02040503050406030204" pitchFamily="18" charset="0"/>
                                </a:rPr>
                                <m:t>4</m:t>
                              </m:r>
                            </m:sub>
                          </m:sSub>
                          <m:r>
                            <a:rPr lang="tr-TR" i="1">
                              <a:latin typeface="Cambria Math" panose="02040503050406030204" pitchFamily="18" charset="0"/>
                            </a:rPr>
                            <m:t>𝐵</m:t>
                          </m:r>
                        </m:e>
                      </m:d>
                    </m:oMath>
                  </m:oMathPara>
                </a14:m>
                <a:endParaRPr lang="tr-TR" dirty="0"/>
              </a:p>
              <a:p>
                <a:r>
                  <a:rPr lang="tr-TR" dirty="0" err="1"/>
                  <a:t>dır</a:t>
                </a:r>
                <a:r>
                  <a:rPr lang="tr-TR" dirty="0"/>
                  <a:t>.</a:t>
                </a: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4</m:t>
                          </m:r>
                        </m:sub>
                      </m:sSub>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𝜔</m:t>
                              </m:r>
                            </m:e>
                            <m:sub>
                              <m:r>
                                <a:rPr lang="tr-TR" i="1">
                                  <a:latin typeface="Cambria Math" panose="02040503050406030204" pitchFamily="18" charset="0"/>
                                </a:rPr>
                                <m:t>1</m:t>
                              </m:r>
                              <m:r>
                                <a:rPr lang="tr-TR" b="0" i="1" smtClean="0">
                                  <a:latin typeface="Cambria Math" panose="02040503050406030204" pitchFamily="18" charset="0"/>
                                </a:rPr>
                                <m:t>3</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13</m:t>
                                  </m:r>
                                </m:sub>
                              </m:sSub>
                              <m:r>
                                <a:rPr lang="tr-TR" i="1">
                                  <a:latin typeface="Cambria Math" panose="02040503050406030204" pitchFamily="18" charset="0"/>
                                </a:rPr>
                                <m:t>𝐵</m:t>
                              </m:r>
                            </m:e>
                          </m:d>
                        </m:num>
                        <m:den>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𝐼</m:t>
                                  </m:r>
                                </m:e>
                                <m:sub>
                                  <m:r>
                                    <a:rPr lang="tr-TR" i="1">
                                      <a:latin typeface="Cambria Math" panose="02040503050406030204" pitchFamily="18" charset="0"/>
                                    </a:rPr>
                                    <m:t>1</m:t>
                                  </m:r>
                                  <m:r>
                                    <a:rPr lang="tr-TR" b="0" i="1" smtClean="0">
                                      <a:latin typeface="Cambria Math" panose="02040503050406030204" pitchFamily="18" charset="0"/>
                                    </a:rPr>
                                    <m:t>4</m:t>
                                  </m:r>
                                </m:sub>
                              </m:sSub>
                              <m:r>
                                <a:rPr lang="tr-TR" b="0" i="1" smtClean="0">
                                  <a:latin typeface="Cambria Math" panose="02040503050406030204" pitchFamily="18" charset="0"/>
                                </a:rPr>
                                <m:t>𝐵</m:t>
                              </m:r>
                            </m:e>
                          </m:d>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𝐵</m:t>
                              </m:r>
                            </m:sub>
                          </m:sSub>
                        </m:num>
                        <m:den>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0</m:t>
                                  </m:r>
                                </m:sub>
                              </m:sSub>
                              <m:r>
                                <a:rPr lang="tr-TR" i="1">
                                  <a:latin typeface="Cambria Math" panose="02040503050406030204" pitchFamily="18" charset="0"/>
                                </a:rPr>
                                <m:t>𝐵</m:t>
                              </m:r>
                            </m:e>
                          </m:d>
                        </m:den>
                      </m:f>
                    </m:oMath>
                  </m:oMathPara>
                </a14:m>
                <a:endParaRPr lang="tr-TR" dirty="0"/>
              </a:p>
            </p:txBody>
          </p:sp>
        </mc:Choice>
        <mc:Fallback xmlns="">
          <p:sp>
            <p:nvSpPr>
              <p:cNvPr id="7" name="Dikdörtgen 6"/>
              <p:cNvSpPr>
                <a:spLocks noRot="1" noChangeAspect="1" noMove="1" noResize="1" noEditPoints="1" noAdjustHandles="1" noChangeArrowheads="1" noChangeShapeType="1" noTextEdit="1"/>
              </p:cNvSpPr>
              <p:nvPr/>
            </p:nvSpPr>
            <p:spPr>
              <a:xfrm>
                <a:off x="1017070" y="2345189"/>
                <a:ext cx="6096000" cy="2059859"/>
              </a:xfrm>
              <a:prstGeom prst="rect">
                <a:avLst/>
              </a:prstGeom>
              <a:blipFill rotWithShape="0">
                <a:blip r:embed="rId5"/>
                <a:stretch>
                  <a:fillRect l="-900" t="-1775"/>
                </a:stretch>
              </a:blipFill>
            </p:spPr>
            <p:txBody>
              <a:bodyPr/>
              <a:lstStyle/>
              <a:p>
                <a:r>
                  <a:rPr lang="tr-TR">
                    <a:noFill/>
                  </a:rPr>
                  <a:t> </a:t>
                </a:r>
              </a:p>
            </p:txBody>
          </p:sp>
        </mc:Fallback>
      </mc:AlternateContent>
    </p:spTree>
    <p:extLst>
      <p:ext uri="{BB962C8B-B14F-4D97-AF65-F5344CB8AC3E}">
        <p14:creationId xmlns:p14="http://schemas.microsoft.com/office/powerpoint/2010/main" val="533025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Mekanik avantaj</a:t>
            </a:r>
            <a:endParaRPr lang="tr-TR" dirty="0"/>
          </a:p>
        </p:txBody>
      </p:sp>
    </p:spTree>
    <p:extLst>
      <p:ext uri="{BB962C8B-B14F-4D97-AF65-F5344CB8AC3E}">
        <p14:creationId xmlns:p14="http://schemas.microsoft.com/office/powerpoint/2010/main" val="2291730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Resim 14" descr="http://www.makted.org.tr/kaynaklar/mekanizma_teknigi_konu_anlatimi/ch5/sec3/im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849" y="3725849"/>
            <a:ext cx="4262400" cy="288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21"/>
              <p:cNvSpPr>
                <a:spLocks noChangeArrowheads="1"/>
              </p:cNvSpPr>
              <p:nvPr/>
            </p:nvSpPr>
            <p:spPr bwMode="auto">
              <a:xfrm>
                <a:off x="952901" y="441299"/>
                <a:ext cx="10135402" cy="37346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Şekilde gösterilen sistemde olduğu gibi, sistem dengede ise, dönme ekseninde moment toplamı sıfır olması gerekliliğinden:</a:t>
                </a:r>
              </a:p>
              <a:p>
                <a:pPr lvl="0" algn="just" defTabSz="91440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0" lang="tr-TR" altLang="tr-TR" sz="2000" b="0" i="1" u="none" strike="noStrike" cap="none" normalizeH="0" baseline="0" smtClean="0">
                              <a:ln>
                                <a:noFill/>
                              </a:ln>
                              <a:solidFill>
                                <a:schemeClr val="tx1"/>
                              </a:solidFill>
                              <a:effectLst/>
                              <a:latin typeface="Cambria Math" panose="02040503050406030204" pitchFamily="18" charset="0"/>
                            </a:rPr>
                          </m:ctrlPr>
                        </m:sSubPr>
                        <m:e>
                          <m:sSub>
                            <m:sSubPr>
                              <m:ctrlPr>
                                <a:rPr lang="tr-TR" altLang="tr-TR" sz="2000" i="1">
                                  <a:latin typeface="Cambria Math" panose="02040503050406030204" pitchFamily="18" charset="0"/>
                                </a:rPr>
                              </m:ctrlPr>
                            </m:sSubPr>
                            <m:e>
                              <m:r>
                                <a:rPr lang="tr-TR" altLang="tr-TR" sz="2000" i="1">
                                  <a:latin typeface="Cambria Math" panose="02040503050406030204" pitchFamily="18" charset="0"/>
                                </a:rPr>
                                <m:t>𝐹</m:t>
                              </m:r>
                            </m:e>
                            <m:sub>
                              <m:r>
                                <a:rPr lang="tr-TR" altLang="tr-TR" sz="2000" i="1">
                                  <a:latin typeface="Cambria Math" panose="02040503050406030204" pitchFamily="18" charset="0"/>
                                </a:rPr>
                                <m:t>1</m:t>
                              </m:r>
                            </m:sub>
                          </m:sSub>
                          <m:r>
                            <a:rPr kumimoji="0" lang="tr-TR" altLang="tr-TR" sz="2000" b="0" i="1" u="none" strike="noStrike" cap="none" normalizeH="0" baseline="0" smtClean="0">
                              <a:ln>
                                <a:noFill/>
                              </a:ln>
                              <a:solidFill>
                                <a:schemeClr val="tx1"/>
                              </a:solidFill>
                              <a:effectLst/>
                              <a:latin typeface="Cambria Math" panose="02040503050406030204" pitchFamily="18" charset="0"/>
                            </a:rPr>
                            <m:t>𝑙</m:t>
                          </m:r>
                        </m:e>
                        <m:sub>
                          <m:r>
                            <a:rPr kumimoji="0" lang="tr-TR" altLang="tr-TR" sz="2000" b="0" i="1" u="none" strike="noStrike" cap="none" normalizeH="0" baseline="0" smtClean="0">
                              <a:ln>
                                <a:noFill/>
                              </a:ln>
                              <a:solidFill>
                                <a:schemeClr val="tx1"/>
                              </a:solidFill>
                              <a:effectLst/>
                              <a:latin typeface="Cambria Math" panose="02040503050406030204" pitchFamily="18" charset="0"/>
                            </a:rPr>
                            <m:t>1</m:t>
                          </m:r>
                        </m:sub>
                      </m:sSub>
                      <m:r>
                        <a:rPr kumimoji="0" lang="tr-TR" altLang="tr-TR" sz="2000" b="0" i="1" u="none" strike="noStrike" cap="none" normalizeH="0" baseline="0" smtClean="0">
                          <a:ln>
                            <a:noFill/>
                          </a:ln>
                          <a:solidFill>
                            <a:schemeClr val="tx1"/>
                          </a:solidFill>
                          <a:effectLst/>
                          <a:latin typeface="Cambria Math" panose="02040503050406030204" pitchFamily="18" charset="0"/>
                        </a:rPr>
                        <m:t>=</m:t>
                      </m:r>
                      <m:sSub>
                        <m:sSubPr>
                          <m:ctrlPr>
                            <a:rPr kumimoji="0" lang="tr-TR" altLang="tr-TR" sz="2000" b="0" i="1" u="none" strike="noStrike" cap="none" normalizeH="0" baseline="0" smtClean="0">
                              <a:ln>
                                <a:noFill/>
                              </a:ln>
                              <a:solidFill>
                                <a:schemeClr val="tx1"/>
                              </a:solidFill>
                              <a:effectLst/>
                              <a:latin typeface="Cambria Math" panose="02040503050406030204" pitchFamily="18" charset="0"/>
                            </a:rPr>
                          </m:ctrlPr>
                        </m:sSubPr>
                        <m:e>
                          <m:r>
                            <a:rPr kumimoji="0" lang="tr-TR" altLang="tr-TR" sz="2000" b="0" i="1" u="none" strike="noStrike" cap="none" normalizeH="0" baseline="0" smtClean="0">
                              <a:ln>
                                <a:noFill/>
                              </a:ln>
                              <a:solidFill>
                                <a:schemeClr val="tx1"/>
                              </a:solidFill>
                              <a:effectLst/>
                              <a:latin typeface="Cambria Math" panose="02040503050406030204" pitchFamily="18" charset="0"/>
                            </a:rPr>
                            <m:t>𝐹</m:t>
                          </m:r>
                        </m:e>
                        <m:sub>
                          <m:r>
                            <a:rPr kumimoji="0" lang="tr-TR" altLang="tr-TR" sz="2000" b="0" i="1" u="none" strike="noStrike" cap="none" normalizeH="0" baseline="0" smtClean="0">
                              <a:ln>
                                <a:noFill/>
                              </a:ln>
                              <a:solidFill>
                                <a:schemeClr val="tx1"/>
                              </a:solidFill>
                              <a:effectLst/>
                              <a:latin typeface="Cambria Math" panose="02040503050406030204" pitchFamily="18" charset="0"/>
                            </a:rPr>
                            <m:t>2</m:t>
                          </m:r>
                        </m:sub>
                      </m:sSub>
                      <m:sSub>
                        <m:sSubPr>
                          <m:ctrlPr>
                            <a:rPr kumimoji="0" lang="tr-TR" altLang="tr-TR" sz="2000" b="0" i="1" u="none" strike="noStrike" cap="none" normalizeH="0" baseline="0" smtClean="0">
                              <a:ln>
                                <a:noFill/>
                              </a:ln>
                              <a:solidFill>
                                <a:schemeClr val="tx1"/>
                              </a:solidFill>
                              <a:effectLst/>
                              <a:latin typeface="Cambria Math" panose="02040503050406030204" pitchFamily="18" charset="0"/>
                            </a:rPr>
                          </m:ctrlPr>
                        </m:sSubPr>
                        <m:e>
                          <m:r>
                            <a:rPr kumimoji="0" lang="tr-TR" altLang="tr-TR" sz="2000" b="0" i="1" u="none" strike="noStrike" cap="none" normalizeH="0" baseline="0" smtClean="0">
                              <a:ln>
                                <a:noFill/>
                              </a:ln>
                              <a:solidFill>
                                <a:schemeClr val="tx1"/>
                              </a:solidFill>
                              <a:effectLst/>
                              <a:latin typeface="Cambria Math" panose="02040503050406030204" pitchFamily="18" charset="0"/>
                            </a:rPr>
                            <m:t>𝑙</m:t>
                          </m:r>
                        </m:e>
                        <m:sub>
                          <m:r>
                            <a:rPr kumimoji="0" lang="tr-TR" altLang="tr-TR" sz="2000" b="0" i="1" u="none" strike="noStrike" cap="none" normalizeH="0" baseline="0" smtClean="0">
                              <a:ln>
                                <a:noFill/>
                              </a:ln>
                              <a:solidFill>
                                <a:schemeClr val="tx1"/>
                              </a:solidFill>
                              <a:effectLst/>
                              <a:latin typeface="Cambria Math" panose="02040503050406030204" pitchFamily="18" charset="0"/>
                            </a:rPr>
                            <m:t>2</m:t>
                          </m:r>
                        </m:sub>
                      </m:sSub>
                    </m:oMath>
                  </m:oMathPara>
                </a14:m>
                <a:endParaRPr kumimoji="0" lang="tr-TR" altLang="tr-TR"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2000" dirty="0">
                    <a:ea typeface="Times New Roman" panose="02020603050405020304" pitchFamily="18" charset="0"/>
                  </a:rPr>
                  <a:t>v</a:t>
                </a:r>
                <a:r>
                  <a:rPr kumimoji="0" lang="tr-TR" altLang="tr-TR" sz="2000" b="0" i="0" u="none" strike="noStrike" cap="none" normalizeH="0" baseline="0" dirty="0" smtClean="0">
                    <a:ln>
                      <a:noFill/>
                    </a:ln>
                    <a:solidFill>
                      <a:schemeClr val="tx1"/>
                    </a:solidFill>
                    <a:effectLst/>
                    <a:ea typeface="Times New Roman" panose="02020603050405020304" pitchFamily="18" charset="0"/>
                  </a:rPr>
                  <a:t>eya</a:t>
                </a:r>
              </a:p>
              <a:p>
                <a:pPr lvl="0" algn="just" defTabSz="91440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f>
                        <m:fPr>
                          <m:ctrlPr>
                            <a:rPr kumimoji="0" lang="tr-TR" altLang="tr-TR" sz="2000" b="0" i="1" u="none" strike="noStrike" cap="none" normalizeH="0" baseline="0" smtClean="0">
                              <a:ln>
                                <a:noFill/>
                              </a:ln>
                              <a:solidFill>
                                <a:schemeClr val="tx1"/>
                              </a:solidFill>
                              <a:effectLst/>
                              <a:latin typeface="Cambria Math" panose="02040503050406030204" pitchFamily="18" charset="0"/>
                            </a:rPr>
                          </m:ctrlPr>
                        </m:fPr>
                        <m:num>
                          <m:sSub>
                            <m:sSubPr>
                              <m:ctrlPr>
                                <a:rPr lang="tr-TR" altLang="tr-TR" sz="2000" i="1">
                                  <a:latin typeface="Cambria Math" panose="02040503050406030204" pitchFamily="18" charset="0"/>
                                </a:rPr>
                              </m:ctrlPr>
                            </m:sSubPr>
                            <m:e>
                              <m:r>
                                <a:rPr lang="tr-TR" altLang="tr-TR" sz="2000" i="1">
                                  <a:latin typeface="Cambria Math" panose="02040503050406030204" pitchFamily="18" charset="0"/>
                                </a:rPr>
                                <m:t>𝐹</m:t>
                              </m:r>
                            </m:e>
                            <m:sub>
                              <m:r>
                                <a:rPr lang="tr-TR" altLang="tr-TR" sz="2000" i="1">
                                  <a:latin typeface="Cambria Math" panose="02040503050406030204" pitchFamily="18" charset="0"/>
                                </a:rPr>
                                <m:t>2</m:t>
                              </m:r>
                            </m:sub>
                          </m:sSub>
                        </m:num>
                        <m:den>
                          <m:sSub>
                            <m:sSubPr>
                              <m:ctrlPr>
                                <a:rPr lang="tr-TR" altLang="tr-TR" sz="2000" i="1">
                                  <a:latin typeface="Cambria Math" panose="02040503050406030204" pitchFamily="18" charset="0"/>
                                </a:rPr>
                              </m:ctrlPr>
                            </m:sSubPr>
                            <m:e>
                              <m:r>
                                <a:rPr lang="tr-TR" altLang="tr-TR" sz="2000" i="1">
                                  <a:latin typeface="Cambria Math" panose="02040503050406030204" pitchFamily="18" charset="0"/>
                                </a:rPr>
                                <m:t>𝐹</m:t>
                              </m:r>
                            </m:e>
                            <m:sub>
                              <m:r>
                                <a:rPr lang="tr-TR" altLang="tr-TR" sz="2000" i="1">
                                  <a:latin typeface="Cambria Math" panose="02040503050406030204" pitchFamily="18" charset="0"/>
                                </a:rPr>
                                <m:t>1</m:t>
                              </m:r>
                            </m:sub>
                          </m:sSub>
                        </m:den>
                      </m:f>
                      <m:r>
                        <a:rPr kumimoji="0" lang="tr-TR" altLang="tr-TR" sz="2000" b="0" i="1" u="none" strike="noStrike" cap="none" normalizeH="0" baseline="0" smtClean="0">
                          <a:ln>
                            <a:noFill/>
                          </a:ln>
                          <a:solidFill>
                            <a:schemeClr val="tx1"/>
                          </a:solidFill>
                          <a:effectLst/>
                          <a:latin typeface="Cambria Math" panose="02040503050406030204" pitchFamily="18" charset="0"/>
                        </a:rPr>
                        <m:t>=</m:t>
                      </m:r>
                      <m:f>
                        <m:fPr>
                          <m:ctrlPr>
                            <a:rPr kumimoji="0" lang="tr-TR" altLang="tr-TR" sz="2000" b="0" i="1" u="none" strike="noStrike" cap="none" normalizeH="0" baseline="0" smtClean="0">
                              <a:ln>
                                <a:noFill/>
                              </a:ln>
                              <a:solidFill>
                                <a:schemeClr val="tx1"/>
                              </a:solidFill>
                              <a:effectLst/>
                              <a:latin typeface="Cambria Math" panose="02040503050406030204" pitchFamily="18" charset="0"/>
                            </a:rPr>
                          </m:ctrlPr>
                        </m:fPr>
                        <m:num>
                          <m:sSub>
                            <m:sSubPr>
                              <m:ctrlPr>
                                <a:rPr kumimoji="0" lang="tr-TR" altLang="tr-TR" sz="2000" b="0" i="1" u="none" strike="noStrike" cap="none" normalizeH="0" baseline="0" smtClean="0">
                                  <a:ln>
                                    <a:noFill/>
                                  </a:ln>
                                  <a:solidFill>
                                    <a:schemeClr val="tx1"/>
                                  </a:solidFill>
                                  <a:effectLst/>
                                  <a:latin typeface="Cambria Math" panose="02040503050406030204" pitchFamily="18" charset="0"/>
                                </a:rPr>
                              </m:ctrlPr>
                            </m:sSubPr>
                            <m:e>
                              <m:r>
                                <a:rPr kumimoji="0" lang="tr-TR" altLang="tr-TR" sz="2000" b="0" i="1" u="none" strike="noStrike" cap="none" normalizeH="0" baseline="0" smtClean="0">
                                  <a:ln>
                                    <a:noFill/>
                                  </a:ln>
                                  <a:solidFill>
                                    <a:schemeClr val="tx1"/>
                                  </a:solidFill>
                                  <a:effectLst/>
                                  <a:latin typeface="Cambria Math" panose="02040503050406030204" pitchFamily="18" charset="0"/>
                                </a:rPr>
                                <m:t>𝑙</m:t>
                              </m:r>
                            </m:e>
                            <m:sub>
                              <m:r>
                                <a:rPr kumimoji="0" lang="tr-TR" altLang="tr-TR" sz="2000" b="0" i="1" u="none" strike="noStrike" cap="none" normalizeH="0" baseline="0" smtClean="0">
                                  <a:ln>
                                    <a:noFill/>
                                  </a:ln>
                                  <a:solidFill>
                                    <a:schemeClr val="tx1"/>
                                  </a:solidFill>
                                  <a:effectLst/>
                                  <a:latin typeface="Cambria Math" panose="02040503050406030204" pitchFamily="18" charset="0"/>
                                </a:rPr>
                                <m:t>1</m:t>
                              </m:r>
                            </m:sub>
                          </m:sSub>
                        </m:num>
                        <m:den>
                          <m:sSub>
                            <m:sSubPr>
                              <m:ctrlPr>
                                <a:rPr kumimoji="0" lang="tr-TR" altLang="tr-TR" sz="2000" b="0" i="1" u="none" strike="noStrike" cap="none" normalizeH="0" baseline="0" smtClean="0">
                                  <a:ln>
                                    <a:noFill/>
                                  </a:ln>
                                  <a:solidFill>
                                    <a:schemeClr val="tx1"/>
                                  </a:solidFill>
                                  <a:effectLst/>
                                  <a:latin typeface="Cambria Math" panose="02040503050406030204" pitchFamily="18" charset="0"/>
                                </a:rPr>
                              </m:ctrlPr>
                            </m:sSubPr>
                            <m:e>
                              <m:r>
                                <a:rPr kumimoji="0" lang="tr-TR" altLang="tr-TR" sz="2000" b="0" i="1" u="none" strike="noStrike" cap="none" normalizeH="0" baseline="0" smtClean="0">
                                  <a:ln>
                                    <a:noFill/>
                                  </a:ln>
                                  <a:solidFill>
                                    <a:schemeClr val="tx1"/>
                                  </a:solidFill>
                                  <a:effectLst/>
                                  <a:latin typeface="Cambria Math" panose="02040503050406030204" pitchFamily="18" charset="0"/>
                                </a:rPr>
                                <m:t>𝑙</m:t>
                              </m:r>
                            </m:e>
                            <m:sub>
                              <m:r>
                                <a:rPr kumimoji="0" lang="tr-TR" altLang="tr-TR" sz="2000" b="0" i="1" u="none" strike="noStrike" cap="none" normalizeH="0" baseline="0" smtClean="0">
                                  <a:ln>
                                    <a:noFill/>
                                  </a:ln>
                                  <a:solidFill>
                                    <a:schemeClr val="tx1"/>
                                  </a:solidFill>
                                  <a:effectLst/>
                                  <a:latin typeface="Cambria Math" panose="02040503050406030204" pitchFamily="18" charset="0"/>
                                </a:rPr>
                                <m:t>2</m:t>
                              </m:r>
                            </m:sub>
                          </m:sSub>
                        </m:den>
                      </m:f>
                      <m:r>
                        <a:rPr kumimoji="0" lang="tr-TR" altLang="tr-TR" sz="2000" b="0" i="1" u="none" strike="noStrike" cap="none" normalizeH="0" baseline="0" smtClean="0">
                          <a:ln>
                            <a:noFill/>
                          </a:ln>
                          <a:solidFill>
                            <a:schemeClr val="tx1"/>
                          </a:solidFill>
                          <a:effectLst/>
                          <a:latin typeface="Cambria Math" panose="02040503050406030204" pitchFamily="18" charset="0"/>
                        </a:rPr>
                        <m:t>=</m:t>
                      </m:r>
                      <m:r>
                        <a:rPr kumimoji="0" lang="tr-TR" altLang="tr-TR" sz="2000" b="0" i="1" u="none" strike="noStrike" cap="none" normalizeH="0" baseline="0" smtClean="0">
                          <a:ln>
                            <a:noFill/>
                          </a:ln>
                          <a:solidFill>
                            <a:schemeClr val="tx1"/>
                          </a:solidFill>
                          <a:effectLst/>
                          <a:latin typeface="Cambria Math" panose="02040503050406030204" pitchFamily="18" charset="0"/>
                        </a:rPr>
                        <m:t>𝑀𝑒𝑘𝑎𝑛𝑖𝑘</m:t>
                      </m:r>
                      <m:r>
                        <a:rPr kumimoji="0" lang="tr-TR" altLang="tr-TR" sz="2000" b="0" i="1" u="none" strike="noStrike" cap="none" normalizeH="0" baseline="0" smtClean="0">
                          <a:ln>
                            <a:noFill/>
                          </a:ln>
                          <a:solidFill>
                            <a:schemeClr val="tx1"/>
                          </a:solidFill>
                          <a:effectLst/>
                          <a:latin typeface="Cambria Math" panose="02040503050406030204" pitchFamily="18" charset="0"/>
                        </a:rPr>
                        <m:t> </m:t>
                      </m:r>
                      <m:r>
                        <a:rPr kumimoji="0" lang="tr-TR" altLang="tr-TR" sz="2000" b="0" i="1" u="none" strike="noStrike" cap="none" normalizeH="0" baseline="0" smtClean="0">
                          <a:ln>
                            <a:noFill/>
                          </a:ln>
                          <a:solidFill>
                            <a:schemeClr val="tx1"/>
                          </a:solidFill>
                          <a:effectLst/>
                          <a:latin typeface="Cambria Math" panose="02040503050406030204" pitchFamily="18" charset="0"/>
                        </a:rPr>
                        <m:t>𝐴𝑣𝑎𝑛𝑡𝑎𝑗</m:t>
                      </m:r>
                    </m:oMath>
                  </m:oMathPara>
                </a14:m>
                <a:endParaRPr kumimoji="0" lang="tr-TR" altLang="tr-TR" sz="2000" b="0" i="0" u="none" strike="noStrike" cap="none" normalizeH="0" baseline="0" dirty="0" smtClean="0">
                  <a:ln>
                    <a:noFill/>
                  </a:ln>
                  <a:solidFill>
                    <a:schemeClr val="tx1"/>
                  </a:solidFill>
                  <a:effectLst/>
                  <a:ea typeface="Times New Roman" panose="02020603050405020304" pitchFamily="18" charset="0"/>
                </a:endParaRPr>
              </a:p>
              <a:p>
                <a:pPr lvl="0" algn="just" defTabSz="914400" eaLnBrk="0" fontAlgn="base" hangingPunct="0">
                  <a:spcBef>
                    <a:spcPct val="0"/>
                  </a:spcBef>
                  <a:spcAft>
                    <a:spcPct val="0"/>
                  </a:spcAft>
                </a:pPr>
                <a:r>
                  <a:rPr lang="tr-TR" altLang="tr-TR" sz="2000" dirty="0">
                    <a:solidFill>
                      <a:srgbClr val="000000"/>
                    </a:solidFill>
                    <a:ea typeface="Times New Roman" panose="02020603050405020304" pitchFamily="18" charset="0"/>
                    <a:cs typeface="Arial" panose="020B0604020202020204" pitchFamily="34" charset="0"/>
                  </a:rPr>
                  <a:t>olarak tanımlanmaktadır. Bu yöntemle yüksek </a:t>
                </a:r>
                <a14:m>
                  <m:oMath xmlns:m="http://schemas.openxmlformats.org/officeDocument/2006/math">
                    <m:r>
                      <a:rPr lang="tr-TR" altLang="tr-TR"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r>
                  <a:rPr lang="tr-TR" altLang="tr-TR" sz="2000" dirty="0">
                    <a:solidFill>
                      <a:srgbClr val="000000"/>
                    </a:solidFill>
                    <a:ea typeface="Times New Roman" panose="02020603050405020304" pitchFamily="18" charset="0"/>
                    <a:cs typeface="Arial" panose="020B0604020202020204" pitchFamily="34" charset="0"/>
                  </a:rPr>
                  <a:t> kuvvetini sınırlı bir </a:t>
                </a:r>
                <a14:m>
                  <m:oMath xmlns:m="http://schemas.openxmlformats.org/officeDocument/2006/math">
                    <m:r>
                      <a:rPr lang="tr-TR" altLang="tr-TR"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r>
                  <a:rPr lang="tr-TR" altLang="tr-TR" sz="2000" dirty="0">
                    <a:solidFill>
                      <a:srgbClr val="000000"/>
                    </a:solidFill>
                    <a:ea typeface="Times New Roman" panose="02020603050405020304" pitchFamily="18" charset="0"/>
                    <a:cs typeface="Arial" panose="020B0604020202020204" pitchFamily="34" charset="0"/>
                  </a:rPr>
                  <a:t> kuvveti ile elde etmek ister isek </a:t>
                </a:r>
                <a14:m>
                  <m:oMath xmlns:m="http://schemas.openxmlformats.org/officeDocument/2006/math">
                    <m:r>
                      <a:rPr lang="tr-TR" altLang="tr-TR"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𝑙</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r>
                      <a:rPr lang="tr-TR" altLang="tr-TR" sz="2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tr-TR" altLang="tr-TR" sz="2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𝑙</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r>
                  <a:rPr lang="tr-TR" altLang="tr-TR" sz="2000" dirty="0">
                    <a:solidFill>
                      <a:srgbClr val="000000"/>
                    </a:solidFill>
                    <a:ea typeface="Times New Roman" panose="02020603050405020304" pitchFamily="18" charset="0"/>
                    <a:cs typeface="Arial" panose="020B0604020202020204" pitchFamily="34" charset="0"/>
                  </a:rPr>
                  <a:t> oranını yüksek seçmemiz gerekecektir. Buna bir farklı yaklaşım ise, kaybın olmadığını kabul ederek, enerji sakınımından birim zamanda yapılan iş ile elde edilen işin eşit olması şartından: </a:t>
                </a:r>
                <a14:m>
                  <m:oMath xmlns:m="http://schemas.openxmlformats.org/officeDocument/2006/math">
                    <m:r>
                      <a:rPr lang="tr-TR" altLang="tr-TR"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r>
                      <a:rPr lang="tr-TR" altLang="tr-TR" sz="2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𝑣</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r>
                      <a:rPr lang="tr-TR" altLang="tr-TR" sz="2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tr-TR" altLang="tr-TR" sz="2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tr-TR" altLang="tr-TR" sz="2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𝑣</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2 </m:t>
                    </m:r>
                  </m:oMath>
                </a14:m>
                <a:r>
                  <a:rPr lang="tr-TR" altLang="tr-TR" sz="2000" dirty="0">
                    <a:solidFill>
                      <a:srgbClr val="000000"/>
                    </a:solidFill>
                    <a:ea typeface="Times New Roman" panose="02020603050405020304" pitchFamily="18" charset="0"/>
                    <a:cs typeface="Arial" panose="020B0604020202020204" pitchFamily="34" charset="0"/>
                  </a:rPr>
                  <a:t>olacaktır. burada </a:t>
                </a:r>
                <a14:m>
                  <m:oMath xmlns:m="http://schemas.openxmlformats.org/officeDocument/2006/math">
                    <m:r>
                      <a:rPr lang="tr-TR" altLang="tr-TR"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𝑣</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r>
                      <a:rPr lang="tr-TR" altLang="tr-TR" sz="2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tr-TR" altLang="tr-TR" sz="2000" dirty="0">
                    <a:solidFill>
                      <a:srgbClr val="000000"/>
                    </a:solidFill>
                    <a:ea typeface="Times New Roman" panose="02020603050405020304" pitchFamily="18" charset="0"/>
                    <a:cs typeface="Arial" panose="020B0604020202020204" pitchFamily="34" charset="0"/>
                  </a:rPr>
                  <a:t>ve </a:t>
                </a:r>
                <a14:m>
                  <m:oMath xmlns:m="http://schemas.openxmlformats.org/officeDocument/2006/math">
                    <m:r>
                      <a:rPr lang="tr-TR" altLang="tr-TR"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𝑣</m:t>
                    </m:r>
                    <m:r>
                      <a:rPr lang="tr-TR" altLang="tr-TR" sz="2000"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r>
                  <a:rPr lang="tr-TR" altLang="tr-TR" sz="2000" dirty="0">
                    <a:solidFill>
                      <a:srgbClr val="000000"/>
                    </a:solidFill>
                    <a:ea typeface="Times New Roman" panose="02020603050405020304" pitchFamily="18" charset="0"/>
                    <a:cs typeface="Arial" panose="020B0604020202020204" pitchFamily="34" charset="0"/>
                  </a:rPr>
                  <a:t> kuvvetlerin etki ettiği noktada hızıdır</a:t>
                </a:r>
                <a:endParaRPr kumimoji="0" lang="tr-TR" altLang="tr-TR"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5" name="Rectangle 21"/>
              <p:cNvSpPr>
                <a:spLocks noRot="1" noChangeAspect="1" noMove="1" noResize="1" noEditPoints="1" noAdjustHandles="1" noChangeArrowheads="1" noChangeShapeType="1" noTextEdit="1"/>
              </p:cNvSpPr>
              <p:nvPr/>
            </p:nvSpPr>
            <p:spPr bwMode="auto">
              <a:xfrm>
                <a:off x="952901" y="441299"/>
                <a:ext cx="10135402" cy="3734612"/>
              </a:xfrm>
              <a:prstGeom prst="rect">
                <a:avLst/>
              </a:prstGeom>
              <a:blipFill rotWithShape="0">
                <a:blip r:embed="rId3"/>
                <a:stretch>
                  <a:fillRect l="-601" t="-653" r="-6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Tree>
    <p:extLst>
      <p:ext uri="{BB962C8B-B14F-4D97-AF65-F5344CB8AC3E}">
        <p14:creationId xmlns:p14="http://schemas.microsoft.com/office/powerpoint/2010/main" val="40222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Teorik Geometrik arka plan</a:t>
            </a:r>
            <a:endParaRPr lang="tr-TR" dirty="0"/>
          </a:p>
        </p:txBody>
      </p:sp>
      <p:sp>
        <p:nvSpPr>
          <p:cNvPr id="5" name="Metin Yer Tutucusu 4"/>
          <p:cNvSpPr>
            <a:spLocks noGrp="1"/>
          </p:cNvSpPr>
          <p:nvPr>
            <p:ph type="body" idx="1"/>
          </p:nvPr>
        </p:nvSpPr>
        <p:spPr/>
        <p:txBody>
          <a:bodyPr/>
          <a:lstStyle/>
          <a:p>
            <a:r>
              <a:rPr lang="tr-TR" b="1" dirty="0" err="1"/>
              <a:t>Chasles</a:t>
            </a:r>
            <a:r>
              <a:rPr lang="tr-TR" b="1" dirty="0"/>
              <a:t> Teoremi (Şal teoremi olarak okunur</a:t>
            </a:r>
            <a:r>
              <a:rPr lang="tr-TR" b="1" dirty="0" smtClean="0"/>
              <a:t>)</a:t>
            </a:r>
          </a:p>
          <a:p>
            <a:endParaRPr lang="tr-TR" dirty="0"/>
          </a:p>
        </p:txBody>
      </p:sp>
    </p:spTree>
    <p:extLst>
      <p:ext uri="{BB962C8B-B14F-4D97-AF65-F5344CB8AC3E}">
        <p14:creationId xmlns:p14="http://schemas.microsoft.com/office/powerpoint/2010/main" val="4151837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3" descr="http://www.makted.org.tr/kaynaklar/mekanizma_teknigi_konu_anlatimi/ch5/sec3/eq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118" y="2333625"/>
            <a:ext cx="425767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12" descr="http://www.makted.org.tr/kaynaklar/mekanizma_teknigi_konu_anlatimi/ch5/sec3/eqn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225" y="3727928"/>
            <a:ext cx="3962400" cy="514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3"/>
          <p:cNvSpPr>
            <a:spLocks noChangeArrowheads="1"/>
          </p:cNvSpPr>
          <p:nvPr/>
        </p:nvSpPr>
        <p:spPr bwMode="auto">
          <a:xfrm>
            <a:off x="779645" y="191563"/>
            <a:ext cx="11011301"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Aynı kavramı mekanizmalarda uygular isek, örneğin bir dört-çubuk mekanizması için giriş momenti T</a:t>
            </a:r>
            <a:r>
              <a:rPr kumimoji="0" lang="tr-TR" altLang="tr-TR" sz="2000" b="0" i="0" u="none" strike="noStrike" cap="none" normalizeH="0" baseline="-30000" dirty="0" smtClean="0">
                <a:ln>
                  <a:noFill/>
                </a:ln>
                <a:solidFill>
                  <a:srgbClr val="000000"/>
                </a:solidFill>
                <a:effectLst/>
                <a:ea typeface="Times New Roman" panose="02020603050405020304" pitchFamily="18" charset="0"/>
                <a:cs typeface="Arial" panose="020B0604020202020204" pitchFamily="34" charset="0"/>
              </a:rPr>
              <a:t>12</a:t>
            </a:r>
            <a:r>
              <a:rPr kumimoji="0" lang="tr-TR" altLang="tr-TR"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ve çıkış kolu direnci T</a:t>
            </a:r>
            <a:r>
              <a:rPr kumimoji="0" lang="tr-TR" altLang="tr-TR" sz="2000" b="0" i="0" u="none" strike="noStrike" cap="none" normalizeH="0" baseline="-30000" dirty="0" smtClean="0">
                <a:ln>
                  <a:noFill/>
                </a:ln>
                <a:solidFill>
                  <a:srgbClr val="000000"/>
                </a:solidFill>
                <a:effectLst/>
                <a:ea typeface="Times New Roman" panose="02020603050405020304" pitchFamily="18" charset="0"/>
                <a:cs typeface="Arial" panose="020B0604020202020204" pitchFamily="34" charset="0"/>
              </a:rPr>
              <a:t>14</a:t>
            </a:r>
            <a:r>
              <a:rPr kumimoji="0" lang="tr-TR" altLang="tr-TR"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ise, enerji sakınımından dolayı (kayıplar ihmal edilerek):</a:t>
            </a:r>
            <a:endParaRPr kumimoji="0" lang="tr-TR" altLang="tr-TR" sz="20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Giriş Gücü = Çıkış Gücü</a:t>
            </a:r>
            <a:endParaRPr kumimoji="0" lang="tr-TR" altLang="tr-TR"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4"/>
          <p:cNvSpPr>
            <a:spLocks noChangeArrowheads="1"/>
          </p:cNvSpPr>
          <p:nvPr/>
        </p:nvSpPr>
        <p:spPr bwMode="auto">
          <a:xfrm>
            <a:off x="895149" y="3298069"/>
            <a:ext cx="8441356" cy="7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olacaktır. Dikkat edilir ise mekanik avantaj hız oranının tersidir. Ayrıca, eğer giriş ve çıkış kollarına belirli bir kol boyunda bu kuvvetler uygulanıyor ise:</a:t>
            </a:r>
            <a:endParaRPr kumimoji="0" lang="tr-TR" altLang="tr-TR"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5"/>
          <p:cNvSpPr>
            <a:spLocks noChangeArrowheads="1"/>
          </p:cNvSpPr>
          <p:nvPr/>
        </p:nvSpPr>
        <p:spPr bwMode="auto">
          <a:xfrm>
            <a:off x="1001028" y="4946850"/>
            <a:ext cx="10539663"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olacaktır. I</a:t>
            </a:r>
            <a:r>
              <a:rPr kumimoji="0" lang="tr-TR" altLang="tr-TR" sz="1000" b="0"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kumimoji="0" lang="tr-TR" altLang="tr-TR" sz="1000" b="0"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r>
              <a:rPr kumimoji="0" lang="tr-TR" altLang="tr-TR" sz="1000" b="0"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kumimoji="0" lang="tr-TR" altLang="tr-TR" sz="1000" b="0"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uzunluğu sıfır olur ise mekanik avantaj sıfır olacak, I</a:t>
            </a:r>
            <a:r>
              <a:rPr kumimoji="0" lang="tr-TR" altLang="tr-TR" sz="1000" b="0"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kumimoji="0" lang="tr-TR" altLang="tr-TR" sz="1000" b="0"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a:t>
            </a:r>
            <a:r>
              <a:rPr kumimoji="0" lang="tr-TR" altLang="tr-TR" sz="1000" b="0"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kumimoji="0" lang="tr-TR" altLang="tr-TR" sz="1000" b="0"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uzunluğu sıfır ise, mekanik avantaj sonsuz olacaktır. Tabii ki sistem elastikliğinden ve boşluklardan dolayı sonuçta mekanik avantaj sonsuz olamaz. Ancak mekanik avantaj çok yüksek değerlere ulaşacaktır. Bu şekilde basit levyelerle elde </a:t>
            </a:r>
            <a:r>
              <a:rPr kumimoji="0" lang="tr-TR" altLang="tr-TR" sz="13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edilemiyecek</a:t>
            </a:r>
            <a:r>
              <a:rPr kumimoji="0" lang="tr-TR" altLang="tr-TR" sz="13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kadar büyük mekanik avantaj elde edilebilecektir. Nitekim preslerde, sıkıştırma penslerinde, taş kırma gibi yüksek güç isteyen her işte yüksek mekanik avantaj sağlayan mekanizmalar kullanılmaktadır (aşağıdaki şekle bakınız).</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2634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800" dirty="0" smtClean="0">
                <a:solidFill>
                  <a:schemeClr val="tx1"/>
                </a:solidFill>
              </a:rPr>
              <a:t>Saf dönme </a:t>
            </a:r>
            <a:r>
              <a:rPr lang="tr-TR" sz="2800" dirty="0">
                <a:solidFill>
                  <a:schemeClr val="tx1"/>
                </a:solidFill>
              </a:rPr>
              <a:t>ve </a:t>
            </a:r>
            <a:r>
              <a:rPr lang="tr-TR" sz="2800" dirty="0" smtClean="0">
                <a:solidFill>
                  <a:schemeClr val="tx1"/>
                </a:solidFill>
              </a:rPr>
              <a:t>saf ötelenmenin dışında, sınırlı büyüklükler için </a:t>
            </a:r>
            <a:r>
              <a:rPr lang="tr-TR" sz="2800" dirty="0">
                <a:solidFill>
                  <a:schemeClr val="tx1"/>
                </a:solidFill>
              </a:rPr>
              <a:t>genel düzlemsel </a:t>
            </a:r>
            <a:r>
              <a:rPr lang="tr-TR" sz="2800" dirty="0" smtClean="0">
                <a:solidFill>
                  <a:schemeClr val="tx1"/>
                </a:solidFill>
              </a:rPr>
              <a:t>hareket </a:t>
            </a:r>
            <a:r>
              <a:rPr lang="tr-TR" sz="2800" dirty="0">
                <a:solidFill>
                  <a:schemeClr val="tx1"/>
                </a:solidFill>
              </a:rPr>
              <a:t>bir </a:t>
            </a:r>
            <a:r>
              <a:rPr lang="tr-TR" sz="2800" dirty="0" smtClean="0">
                <a:solidFill>
                  <a:schemeClr val="tx1"/>
                </a:solidFill>
              </a:rPr>
              <a:t>dönme merkezi etrafında dönme olarak tanımlanabilmektedir.</a:t>
            </a:r>
            <a:endParaRPr lang="tr-TR" sz="2800" dirty="0">
              <a:solidFill>
                <a:schemeClr val="tx1"/>
              </a:solidFill>
            </a:endParaRPr>
          </a:p>
        </p:txBody>
      </p:sp>
      <p:sp>
        <p:nvSpPr>
          <p:cNvPr id="5" name="İçerik Yer Tutucusu 4"/>
          <p:cNvSpPr>
            <a:spLocks noGrp="1"/>
          </p:cNvSpPr>
          <p:nvPr>
            <p:ph idx="1"/>
          </p:nvPr>
        </p:nvSpPr>
        <p:spPr>
          <a:xfrm>
            <a:off x="1371600" y="2286000"/>
            <a:ext cx="5975684" cy="3874168"/>
          </a:xfrm>
        </p:spPr>
        <p:txBody>
          <a:bodyPr>
            <a:noAutofit/>
          </a:bodyPr>
          <a:lstStyle/>
          <a:p>
            <a:pPr marL="0" indent="0" algn="just">
              <a:buNone/>
            </a:pPr>
            <a:r>
              <a:rPr lang="tr-TR" sz="2800" b="1" dirty="0" err="1">
                <a:solidFill>
                  <a:schemeClr val="tx1"/>
                </a:solidFill>
              </a:rPr>
              <a:t>Chasles</a:t>
            </a:r>
            <a:r>
              <a:rPr lang="tr-TR" sz="2800" b="1" dirty="0">
                <a:solidFill>
                  <a:schemeClr val="tx1"/>
                </a:solidFill>
              </a:rPr>
              <a:t> </a:t>
            </a:r>
            <a:r>
              <a:rPr lang="tr-TR" sz="2800" b="1" dirty="0" smtClean="0">
                <a:solidFill>
                  <a:schemeClr val="tx1"/>
                </a:solidFill>
              </a:rPr>
              <a:t>Teoremi: </a:t>
            </a:r>
            <a:r>
              <a:rPr lang="tr-TR" sz="2800" dirty="0" smtClean="0">
                <a:solidFill>
                  <a:schemeClr val="tx1"/>
                </a:solidFill>
              </a:rPr>
              <a:t>Düzlemsel </a:t>
            </a:r>
            <a:r>
              <a:rPr lang="tr-TR" sz="2800" dirty="0">
                <a:solidFill>
                  <a:schemeClr val="tx1"/>
                </a:solidFill>
              </a:rPr>
              <a:t>harekette bir cismin bir konumdan diğer sonlu uzaklıkta bir konuma hareketi en basit bir şekilde P</a:t>
            </a:r>
            <a:r>
              <a:rPr lang="tr-TR" sz="2800" baseline="-25000" dirty="0">
                <a:solidFill>
                  <a:schemeClr val="tx1"/>
                </a:solidFill>
              </a:rPr>
              <a:t>12</a:t>
            </a:r>
            <a:r>
              <a:rPr lang="tr-TR" sz="2800" dirty="0">
                <a:solidFill>
                  <a:schemeClr val="tx1"/>
                </a:solidFill>
              </a:rPr>
              <a:t> dönme </a:t>
            </a:r>
            <a:r>
              <a:rPr lang="tr-TR" sz="2800" dirty="0" err="1">
                <a:solidFill>
                  <a:schemeClr val="tx1"/>
                </a:solidFill>
              </a:rPr>
              <a:t>polü</a:t>
            </a:r>
            <a:r>
              <a:rPr lang="tr-TR" sz="2800" dirty="0">
                <a:solidFill>
                  <a:schemeClr val="tx1"/>
                </a:solidFill>
              </a:rPr>
              <a:t> etrafında bir dönme hareketi ile gerçekleştirilebilir. Dönme </a:t>
            </a:r>
            <a:r>
              <a:rPr lang="tr-TR" sz="2800" dirty="0" err="1">
                <a:solidFill>
                  <a:schemeClr val="tx1"/>
                </a:solidFill>
              </a:rPr>
              <a:t>polü</a:t>
            </a:r>
            <a:r>
              <a:rPr lang="tr-TR" sz="2800" dirty="0">
                <a:solidFill>
                  <a:schemeClr val="tx1"/>
                </a:solidFill>
              </a:rPr>
              <a:t>, P</a:t>
            </a:r>
            <a:r>
              <a:rPr lang="tr-TR" sz="2800" baseline="-25000" dirty="0">
                <a:solidFill>
                  <a:schemeClr val="tx1"/>
                </a:solidFill>
              </a:rPr>
              <a:t>12</a:t>
            </a:r>
            <a:r>
              <a:rPr lang="tr-TR" sz="2800" dirty="0">
                <a:solidFill>
                  <a:schemeClr val="tx1"/>
                </a:solidFill>
              </a:rPr>
              <a:t>, cisim üzerinde alınan iki noktanın iki konumda bulundukları konumların orta dikmelerinin kesiştiği noktadır</a:t>
            </a:r>
            <a:r>
              <a:rPr lang="tr-TR" sz="2800" dirty="0" smtClean="0">
                <a:solidFill>
                  <a:schemeClr val="tx1"/>
                </a:solidFill>
              </a:rPr>
              <a:t>.</a:t>
            </a:r>
            <a:endParaRPr lang="tr-TR" sz="2800" dirty="0">
              <a:solidFill>
                <a:schemeClr val="tx1"/>
              </a:solidFill>
            </a:endParaRPr>
          </a:p>
        </p:txBody>
      </p:sp>
      <p:pic>
        <p:nvPicPr>
          <p:cNvPr id="1026" name="Picture 2" descr="http://www.makted.org.tr/kaynaklar/mekanizma_teknigi_konu_anlatimi/ch5/intro/im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284" y="2286000"/>
            <a:ext cx="49530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362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r>
              <a:rPr lang="tr-TR" dirty="0" smtClean="0"/>
              <a:t>Ani dönme merkezlerinin bulunması</a:t>
            </a:r>
            <a:endParaRPr lang="tr-TR" dirty="0"/>
          </a:p>
        </p:txBody>
      </p:sp>
      <p:sp>
        <p:nvSpPr>
          <p:cNvPr id="5" name="Metin Yer Tutucusu 4"/>
          <p:cNvSpPr>
            <a:spLocks noGrp="1"/>
          </p:cNvSpPr>
          <p:nvPr>
            <p:ph type="body" idx="1"/>
          </p:nvPr>
        </p:nvSpPr>
        <p:spPr/>
        <p:txBody>
          <a:bodyPr/>
          <a:lstStyle/>
          <a:p>
            <a:r>
              <a:rPr lang="tr-TR" dirty="0" err="1"/>
              <a:t>Aranhold</a:t>
            </a:r>
            <a:r>
              <a:rPr lang="tr-TR" dirty="0"/>
              <a:t>-Kennedy Teoremi</a:t>
            </a:r>
          </a:p>
        </p:txBody>
      </p:sp>
    </p:spTree>
    <p:extLst>
      <p:ext uri="{BB962C8B-B14F-4D97-AF65-F5344CB8AC3E}">
        <p14:creationId xmlns:p14="http://schemas.microsoft.com/office/powerpoint/2010/main" val="3019828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Ani Dönme Merkezi</a:t>
            </a:r>
            <a:endParaRPr lang="tr-TR" dirty="0"/>
          </a:p>
        </p:txBody>
      </p:sp>
      <mc:AlternateContent xmlns:mc="http://schemas.openxmlformats.org/markup-compatibility/2006" xmlns:a14="http://schemas.microsoft.com/office/drawing/2010/main">
        <mc:Choice Requires="a14">
          <p:sp>
            <p:nvSpPr>
              <p:cNvPr id="5" name="İçerik Yer Tutucusu 4"/>
              <p:cNvSpPr>
                <a:spLocks noGrp="1"/>
              </p:cNvSpPr>
              <p:nvPr>
                <p:ph idx="1"/>
              </p:nvPr>
            </p:nvSpPr>
            <p:spPr>
              <a:xfrm>
                <a:off x="1371600" y="1428750"/>
                <a:ext cx="9601200" cy="4923924"/>
              </a:xfrm>
            </p:spPr>
            <p:txBody>
              <a:bodyPr>
                <a:noAutofit/>
              </a:bodyPr>
              <a:lstStyle/>
              <a:p>
                <a:pPr algn="just"/>
                <a:r>
                  <a:rPr lang="tr-TR" sz="2800" dirty="0" smtClean="0">
                    <a:solidFill>
                      <a:schemeClr val="tx1"/>
                    </a:solidFill>
                  </a:rPr>
                  <a:t>Her düzlemsel hareket için, </a:t>
                </a:r>
                <a:r>
                  <a:rPr lang="tr-TR" sz="2800" dirty="0" err="1">
                    <a:solidFill>
                      <a:schemeClr val="tx1"/>
                    </a:solidFill>
                  </a:rPr>
                  <a:t>incelenildiği</a:t>
                </a:r>
                <a:r>
                  <a:rPr lang="tr-TR" sz="2800" dirty="0">
                    <a:solidFill>
                      <a:schemeClr val="tx1"/>
                    </a:solidFill>
                  </a:rPr>
                  <a:t> anda geçerli olmak üzere, bir ani dönme merkezi bulunur. Bu nokta hareketli düzlemde o an için sıfır hıza sahip tek noktadır</a:t>
                </a:r>
                <a:r>
                  <a:rPr lang="tr-TR" sz="2800" dirty="0" smtClean="0">
                    <a:solidFill>
                      <a:schemeClr val="tx1"/>
                    </a:solidFill>
                  </a:rPr>
                  <a:t>.</a:t>
                </a:r>
              </a:p>
              <a:p>
                <a:pPr algn="just"/>
                <a:r>
                  <a:rPr lang="tr-TR" sz="2800" dirty="0">
                    <a:solidFill>
                      <a:schemeClr val="tx1"/>
                    </a:solidFill>
                  </a:rPr>
                  <a:t>Cisim üzerinde bulunan her hangi bir noktanın hızının şiddeti o noktanın ani dönme merkezinden uzaklığının cismin </a:t>
                </a:r>
                <a:r>
                  <a:rPr lang="tr-TR" sz="2800" dirty="0" err="1">
                    <a:solidFill>
                      <a:schemeClr val="tx1"/>
                    </a:solidFill>
                  </a:rPr>
                  <a:t>açısal</a:t>
                </a:r>
                <a:r>
                  <a:rPr lang="tr-TR" sz="2800" dirty="0">
                    <a:solidFill>
                      <a:schemeClr val="tx1"/>
                    </a:solidFill>
                  </a:rPr>
                  <a:t> hızı ile çarpımıdır. Noktanın hızı noktayı ani dönme </a:t>
                </a:r>
                <a:r>
                  <a:rPr lang="tr-TR" sz="2800" dirty="0" err="1">
                    <a:solidFill>
                      <a:schemeClr val="tx1"/>
                    </a:solidFill>
                  </a:rPr>
                  <a:t>polüne</a:t>
                </a:r>
                <a:r>
                  <a:rPr lang="tr-TR" sz="2800" dirty="0">
                    <a:solidFill>
                      <a:schemeClr val="tx1"/>
                    </a:solidFill>
                  </a:rPr>
                  <a:t> </a:t>
                </a:r>
                <a:r>
                  <a:rPr lang="tr-TR" sz="2800" dirty="0" err="1">
                    <a:solidFill>
                      <a:schemeClr val="tx1"/>
                    </a:solidFill>
                  </a:rPr>
                  <a:t>bağlıyan</a:t>
                </a:r>
                <a:r>
                  <a:rPr lang="tr-TR" sz="2800" dirty="0">
                    <a:solidFill>
                      <a:schemeClr val="tx1"/>
                    </a:solidFill>
                  </a:rPr>
                  <a:t> doğruya dik olup </a:t>
                </a:r>
                <a:r>
                  <a:rPr lang="tr-TR" sz="2800" dirty="0" err="1">
                    <a:solidFill>
                      <a:schemeClr val="tx1"/>
                    </a:solidFill>
                  </a:rPr>
                  <a:t>açısal</a:t>
                </a:r>
                <a:r>
                  <a:rPr lang="tr-TR" sz="2800" dirty="0">
                    <a:solidFill>
                      <a:schemeClr val="tx1"/>
                    </a:solidFill>
                  </a:rPr>
                  <a:t> hıza göredir</a:t>
                </a:r>
                <a:r>
                  <a:rPr lang="tr-TR" sz="2800" dirty="0" smtClean="0">
                    <a:solidFill>
                      <a:schemeClr val="tx1"/>
                    </a:solidFill>
                  </a:rPr>
                  <a:t>. </a:t>
                </a:r>
                <a14:m>
                  <m:oMath xmlns:m="http://schemas.openxmlformats.org/officeDocument/2006/math">
                    <m:r>
                      <a:rPr lang="tr-TR" sz="2800" b="0" i="1" smtClean="0">
                        <a:solidFill>
                          <a:schemeClr val="tx1"/>
                        </a:solidFill>
                        <a:latin typeface="Cambria Math" panose="02040503050406030204" pitchFamily="18" charset="0"/>
                      </a:rPr>
                      <m:t>𝑣</m:t>
                    </m:r>
                    <m:r>
                      <a:rPr lang="tr-TR" sz="2800" b="0" i="1" smtClean="0">
                        <a:solidFill>
                          <a:schemeClr val="tx1"/>
                        </a:solidFill>
                        <a:latin typeface="Cambria Math" panose="02040503050406030204" pitchFamily="18" charset="0"/>
                      </a:rPr>
                      <m:t>=</m:t>
                    </m:r>
                    <m:r>
                      <a:rPr lang="tr-TR" sz="2800" b="0" i="1" smtClean="0">
                        <a:solidFill>
                          <a:schemeClr val="tx1"/>
                        </a:solidFill>
                        <a:latin typeface="Cambria Math" panose="02040503050406030204" pitchFamily="18" charset="0"/>
                        <a:ea typeface="Cambria Math" panose="02040503050406030204" pitchFamily="18" charset="0"/>
                      </a:rPr>
                      <m:t>𝑟</m:t>
                    </m:r>
                    <m:r>
                      <a:rPr lang="tr-TR" sz="2800" b="0" i="1" smtClean="0">
                        <a:solidFill>
                          <a:schemeClr val="tx1"/>
                        </a:solidFill>
                        <a:latin typeface="Cambria Math" panose="02040503050406030204" pitchFamily="18" charset="0"/>
                        <a:ea typeface="Cambria Math" panose="02040503050406030204" pitchFamily="18" charset="0"/>
                      </a:rPr>
                      <m:t>×</m:t>
                    </m:r>
                    <m:r>
                      <a:rPr lang="tr-TR" sz="2800" b="0" i="1" smtClean="0">
                        <a:solidFill>
                          <a:schemeClr val="tx1"/>
                        </a:solidFill>
                        <a:latin typeface="Cambria Math" panose="02040503050406030204" pitchFamily="18" charset="0"/>
                        <a:ea typeface="Cambria Math" panose="02040503050406030204" pitchFamily="18" charset="0"/>
                      </a:rPr>
                      <m:t>𝜔</m:t>
                    </m:r>
                  </m:oMath>
                </a14:m>
                <a:endParaRPr lang="tr-TR" sz="2800" b="0" dirty="0" smtClean="0">
                  <a:solidFill>
                    <a:schemeClr val="tx1"/>
                  </a:solidFill>
                  <a:ea typeface="Cambria Math" panose="02040503050406030204" pitchFamily="18" charset="0"/>
                </a:endParaRPr>
              </a:p>
              <a:p>
                <a:pPr algn="just"/>
                <a:r>
                  <a:rPr lang="tr-TR" sz="2800" dirty="0">
                    <a:solidFill>
                      <a:schemeClr val="tx1"/>
                    </a:solidFill>
                  </a:rPr>
                  <a:t>Hız analizi açısından her türlü düzlemsel hareket anlık olarak ani dönme merkezi etrafında dönme olarak düşünülebilir.</a:t>
                </a:r>
              </a:p>
            </p:txBody>
          </p:sp>
        </mc:Choice>
        <mc:Fallback xmlns="">
          <p:sp>
            <p:nvSpPr>
              <p:cNvPr id="5" name="İçerik Yer Tutucusu 4"/>
              <p:cNvSpPr>
                <a:spLocks noGrp="1" noRot="1" noChangeAspect="1" noMove="1" noResize="1" noEditPoints="1" noAdjustHandles="1" noChangeArrowheads="1" noChangeShapeType="1" noTextEdit="1"/>
              </p:cNvSpPr>
              <p:nvPr>
                <p:ph idx="1"/>
              </p:nvPr>
            </p:nvSpPr>
            <p:spPr>
              <a:xfrm>
                <a:off x="1371600" y="1428750"/>
                <a:ext cx="9601200" cy="4923924"/>
              </a:xfrm>
              <a:blipFill rotWithShape="0">
                <a:blip r:embed="rId2"/>
                <a:stretch>
                  <a:fillRect l="-1143" t="-1733" r="-1270" b="-1114"/>
                </a:stretch>
              </a:blipFill>
            </p:spPr>
            <p:txBody>
              <a:bodyPr/>
              <a:lstStyle/>
              <a:p>
                <a:r>
                  <a:rPr lang="tr-TR">
                    <a:noFill/>
                  </a:rPr>
                  <a:t> </a:t>
                </a:r>
              </a:p>
            </p:txBody>
          </p:sp>
        </mc:Fallback>
      </mc:AlternateContent>
    </p:spTree>
    <p:extLst>
      <p:ext uri="{BB962C8B-B14F-4D97-AF65-F5344CB8AC3E}">
        <p14:creationId xmlns:p14="http://schemas.microsoft.com/office/powerpoint/2010/main" val="227617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Mekanizmalarda Ani Dönme Merkezi</a:t>
            </a:r>
            <a:endParaRPr lang="tr-TR" dirty="0"/>
          </a:p>
        </p:txBody>
      </p:sp>
      <p:sp>
        <p:nvSpPr>
          <p:cNvPr id="3" name="İçerik Yer Tutucusu 2"/>
          <p:cNvSpPr>
            <a:spLocks noGrp="1"/>
          </p:cNvSpPr>
          <p:nvPr>
            <p:ph idx="1"/>
          </p:nvPr>
        </p:nvSpPr>
        <p:spPr/>
        <p:txBody>
          <a:bodyPr>
            <a:normAutofit/>
          </a:bodyPr>
          <a:lstStyle/>
          <a:p>
            <a:r>
              <a:rPr lang="tr-TR" sz="2800" dirty="0">
                <a:solidFill>
                  <a:schemeClr val="tx1"/>
                </a:solidFill>
              </a:rPr>
              <a:t>Bir </a:t>
            </a:r>
            <a:r>
              <a:rPr lang="tr-TR" sz="2800" dirty="0" err="1">
                <a:solidFill>
                  <a:schemeClr val="tx1"/>
                </a:solidFill>
              </a:rPr>
              <a:t>rijit</a:t>
            </a:r>
            <a:r>
              <a:rPr lang="tr-TR" sz="2800" dirty="0">
                <a:solidFill>
                  <a:schemeClr val="tx1"/>
                </a:solidFill>
              </a:rPr>
              <a:t> cisim sabit bir eksen etrafında dönüyor </a:t>
            </a:r>
            <a:r>
              <a:rPr lang="tr-TR" sz="2800" dirty="0" smtClean="0">
                <a:solidFill>
                  <a:schemeClr val="tx1"/>
                </a:solidFill>
              </a:rPr>
              <a:t>ise </a:t>
            </a:r>
            <a:r>
              <a:rPr lang="tr-TR" sz="2800" b="1" dirty="0" smtClean="0">
                <a:solidFill>
                  <a:schemeClr val="tx1"/>
                </a:solidFill>
              </a:rPr>
              <a:t>sürekli </a:t>
            </a:r>
            <a:r>
              <a:rPr lang="tr-TR" sz="2800" b="1" dirty="0">
                <a:solidFill>
                  <a:schemeClr val="tx1"/>
                </a:solidFill>
              </a:rPr>
              <a:t>dönme </a:t>
            </a:r>
            <a:r>
              <a:rPr lang="tr-TR" sz="2800" b="1" dirty="0" smtClean="0">
                <a:solidFill>
                  <a:schemeClr val="tx1"/>
                </a:solidFill>
              </a:rPr>
              <a:t>merkezi </a:t>
            </a:r>
            <a:r>
              <a:rPr lang="tr-TR" sz="2800" dirty="0" smtClean="0">
                <a:solidFill>
                  <a:schemeClr val="tx1"/>
                </a:solidFill>
              </a:rPr>
              <a:t>olarak adlandırılır.</a:t>
            </a:r>
          </a:p>
          <a:p>
            <a:r>
              <a:rPr lang="tr-TR" sz="2800" dirty="0" smtClean="0">
                <a:solidFill>
                  <a:schemeClr val="tx1"/>
                </a:solidFill>
              </a:rPr>
              <a:t>Cisim </a:t>
            </a:r>
            <a:r>
              <a:rPr lang="tr-TR" sz="2800" dirty="0">
                <a:solidFill>
                  <a:schemeClr val="tx1"/>
                </a:solidFill>
              </a:rPr>
              <a:t>öteleme yapıyor ise, ani dönme merkezi öteleme eksenine </a:t>
            </a:r>
            <a:r>
              <a:rPr lang="tr-TR" sz="2800" b="1" dirty="0">
                <a:solidFill>
                  <a:schemeClr val="tx1"/>
                </a:solidFill>
              </a:rPr>
              <a:t>dik yönde </a:t>
            </a:r>
            <a:r>
              <a:rPr lang="tr-TR" sz="2800" b="1" dirty="0" smtClean="0">
                <a:solidFill>
                  <a:schemeClr val="tx1"/>
                </a:solidFill>
              </a:rPr>
              <a:t>sonsuzdadır.</a:t>
            </a:r>
            <a:endParaRPr lang="tr-TR" sz="2800" b="1" dirty="0">
              <a:solidFill>
                <a:schemeClr val="tx1"/>
              </a:solidFill>
            </a:endParaRPr>
          </a:p>
          <a:p>
            <a:r>
              <a:rPr lang="tr-TR" sz="2800" dirty="0" smtClean="0">
                <a:solidFill>
                  <a:schemeClr val="tx1"/>
                </a:solidFill>
              </a:rPr>
              <a:t>Düzlemsel </a:t>
            </a:r>
            <a:r>
              <a:rPr lang="tr-TR" sz="2800" dirty="0">
                <a:solidFill>
                  <a:schemeClr val="tx1"/>
                </a:solidFill>
              </a:rPr>
              <a:t>hareket yapan iki farklı cisim üzerinde bulunan birbirlerine göre bağıl hızları sıfır olan anlık çakışan iki nokta </a:t>
            </a:r>
            <a:r>
              <a:rPr lang="tr-TR" sz="2800" b="1" dirty="0">
                <a:solidFill>
                  <a:schemeClr val="tx1"/>
                </a:solidFill>
              </a:rPr>
              <a:t>ani dönme merkezidir</a:t>
            </a:r>
            <a:r>
              <a:rPr lang="tr-TR" sz="2800" dirty="0">
                <a:solidFill>
                  <a:schemeClr val="tx1"/>
                </a:solidFill>
              </a:rPr>
              <a:t>.</a:t>
            </a:r>
          </a:p>
        </p:txBody>
      </p:sp>
    </p:spTree>
    <p:extLst>
      <p:ext uri="{BB962C8B-B14F-4D97-AF65-F5344CB8AC3E}">
        <p14:creationId xmlns:p14="http://schemas.microsoft.com/office/powerpoint/2010/main" val="270492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Mekanizmalarda </a:t>
            </a:r>
            <a:br>
              <a:rPr lang="tr-TR" dirty="0" smtClean="0"/>
            </a:br>
            <a:r>
              <a:rPr lang="tr-TR" dirty="0" smtClean="0"/>
              <a:t>Ani Dönme Merkezi Sayısı</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Autofit/>
              </a:bodyPr>
              <a:lstStyle/>
              <a:p>
                <a:r>
                  <a:rPr lang="tr-TR" sz="2800" dirty="0" smtClean="0">
                    <a:solidFill>
                      <a:schemeClr val="tx1"/>
                    </a:solidFill>
                  </a:rPr>
                  <a:t>L uzuv sayısını göstermek üzere, her iki uzuv arasında bir dönme merkezi olacağına göre ani dönme merkezi sayısı şu şekilde hesaplanır.</a:t>
                </a:r>
              </a:p>
              <a:p>
                <a:pPr marL="0" indent="0">
                  <a:buNone/>
                </a:pPr>
                <a14:m>
                  <m:oMathPara xmlns:m="http://schemas.openxmlformats.org/officeDocument/2006/math">
                    <m:oMathParaPr>
                      <m:jc m:val="centerGroup"/>
                    </m:oMathParaPr>
                    <m:oMath xmlns:m="http://schemas.openxmlformats.org/officeDocument/2006/math">
                      <m:r>
                        <a:rPr lang="tr-TR" sz="2800" b="0" i="1" smtClean="0">
                          <a:solidFill>
                            <a:schemeClr val="tx1"/>
                          </a:solidFill>
                          <a:latin typeface="Cambria Math" panose="02040503050406030204" pitchFamily="18" charset="0"/>
                        </a:rPr>
                        <m:t>𝑁</m:t>
                      </m:r>
                      <m:r>
                        <a:rPr lang="tr-TR" sz="2800" b="0" i="1" smtClean="0">
                          <a:solidFill>
                            <a:schemeClr val="tx1"/>
                          </a:solidFill>
                          <a:latin typeface="Cambria Math" panose="02040503050406030204" pitchFamily="18" charset="0"/>
                        </a:rPr>
                        <m:t>=</m:t>
                      </m:r>
                      <m:f>
                        <m:fPr>
                          <m:ctrlPr>
                            <a:rPr lang="tr-TR" sz="2800" i="1" smtClean="0">
                              <a:solidFill>
                                <a:schemeClr val="tx1"/>
                              </a:solidFill>
                              <a:latin typeface="Cambria Math" panose="02040503050406030204" pitchFamily="18" charset="0"/>
                            </a:rPr>
                          </m:ctrlPr>
                        </m:fPr>
                        <m:num>
                          <m:r>
                            <a:rPr lang="tr-TR" sz="2800" b="0" i="1" smtClean="0">
                              <a:solidFill>
                                <a:schemeClr val="tx1"/>
                              </a:solidFill>
                              <a:latin typeface="Cambria Math" panose="02040503050406030204" pitchFamily="18" charset="0"/>
                            </a:rPr>
                            <m:t>𝑙</m:t>
                          </m:r>
                          <m:d>
                            <m:dPr>
                              <m:ctrlPr>
                                <a:rPr lang="tr-TR" sz="2800" i="1" smtClean="0">
                                  <a:solidFill>
                                    <a:schemeClr val="tx1"/>
                                  </a:solidFill>
                                  <a:latin typeface="Cambria Math" panose="02040503050406030204" pitchFamily="18" charset="0"/>
                                </a:rPr>
                              </m:ctrlPr>
                            </m:dPr>
                            <m:e>
                              <m:r>
                                <a:rPr lang="tr-TR" sz="2800" b="0" i="1" smtClean="0">
                                  <a:solidFill>
                                    <a:schemeClr val="tx1"/>
                                  </a:solidFill>
                                  <a:latin typeface="Cambria Math" panose="02040503050406030204" pitchFamily="18" charset="0"/>
                                </a:rPr>
                                <m:t>𝑙</m:t>
                              </m:r>
                              <m:r>
                                <a:rPr lang="tr-TR" sz="2800" b="0" i="1" smtClean="0">
                                  <a:solidFill>
                                    <a:schemeClr val="tx1"/>
                                  </a:solidFill>
                                  <a:latin typeface="Cambria Math" panose="02040503050406030204" pitchFamily="18" charset="0"/>
                                </a:rPr>
                                <m:t>−1</m:t>
                              </m:r>
                            </m:e>
                          </m:d>
                        </m:num>
                        <m:den>
                          <m:r>
                            <a:rPr lang="tr-TR" sz="2800" b="0" i="1" smtClean="0">
                              <a:solidFill>
                                <a:schemeClr val="tx1"/>
                              </a:solidFill>
                              <a:latin typeface="Cambria Math" panose="02040503050406030204" pitchFamily="18" charset="0"/>
                            </a:rPr>
                            <m:t>2</m:t>
                          </m:r>
                        </m:den>
                      </m:f>
                    </m:oMath>
                  </m:oMathPara>
                </a14:m>
                <a:endParaRPr lang="tr-TR" sz="2800" dirty="0" smtClean="0">
                  <a:solidFill>
                    <a:schemeClr val="tx1"/>
                  </a:solidFill>
                </a:endParaRPr>
              </a:p>
              <a:p>
                <a:r>
                  <a:rPr lang="tr-TR" sz="2800" dirty="0" smtClean="0">
                    <a:solidFill>
                      <a:schemeClr val="tx1"/>
                    </a:solidFill>
                  </a:rPr>
                  <a:t>Mekanizmalarda ani dönme merkezi i ve j numaralı iki uzuv arasında olacağından ani dönme merkezi </a:t>
                </a:r>
                <a14:m>
                  <m:oMath xmlns:m="http://schemas.openxmlformats.org/officeDocument/2006/math">
                    <m:sSub>
                      <m:sSubPr>
                        <m:ctrlPr>
                          <a:rPr lang="tr-TR" sz="2800" i="1" smtClean="0">
                            <a:solidFill>
                              <a:schemeClr val="tx1"/>
                            </a:solidFill>
                            <a:latin typeface="Cambria Math" panose="02040503050406030204" pitchFamily="18" charset="0"/>
                          </a:rPr>
                        </m:ctrlPr>
                      </m:sSubPr>
                      <m:e>
                        <m:r>
                          <a:rPr lang="tr-TR" sz="2800" b="0" i="1" smtClean="0">
                            <a:solidFill>
                              <a:schemeClr val="tx1"/>
                            </a:solidFill>
                            <a:latin typeface="Cambria Math" panose="02040503050406030204" pitchFamily="18" charset="0"/>
                          </a:rPr>
                          <m:t>𝐼</m:t>
                        </m:r>
                      </m:e>
                      <m:sub>
                        <m:r>
                          <a:rPr lang="tr-TR" sz="2800" b="0" i="1" smtClean="0">
                            <a:solidFill>
                              <a:schemeClr val="tx1"/>
                            </a:solidFill>
                            <a:latin typeface="Cambria Math" panose="02040503050406030204" pitchFamily="18" charset="0"/>
                          </a:rPr>
                          <m:t>𝑖𝑗</m:t>
                        </m:r>
                      </m:sub>
                    </m:sSub>
                  </m:oMath>
                </a14:m>
                <a:r>
                  <a:rPr lang="tr-TR" sz="2800" dirty="0" smtClean="0">
                    <a:solidFill>
                      <a:schemeClr val="tx1"/>
                    </a:solidFill>
                  </a:rPr>
                  <a:t> biçiminde gösterilir. </a:t>
                </a:r>
                <a:endParaRPr lang="tr-TR" sz="2800" dirty="0">
                  <a:solidFill>
                    <a:schemeClr val="tx1"/>
                  </a:solidFill>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1143" t="-2381" r="-698" b="-2211"/>
                </a:stretch>
              </a:blipFill>
            </p:spPr>
            <p:txBody>
              <a:bodyPr/>
              <a:lstStyle/>
              <a:p>
                <a:r>
                  <a:rPr lang="tr-TR">
                    <a:noFill/>
                  </a:rPr>
                  <a:t> </a:t>
                </a:r>
              </a:p>
            </p:txBody>
          </p:sp>
        </mc:Fallback>
      </mc:AlternateContent>
    </p:spTree>
    <p:extLst>
      <p:ext uri="{BB962C8B-B14F-4D97-AF65-F5344CB8AC3E}">
        <p14:creationId xmlns:p14="http://schemas.microsoft.com/office/powerpoint/2010/main" val="3491390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74141" y="685800"/>
            <a:ext cx="5206313" cy="2157884"/>
          </a:xfrm>
        </p:spPr>
        <p:txBody>
          <a:bodyPr/>
          <a:lstStyle/>
          <a:p>
            <a:r>
              <a:rPr lang="tr-TR" sz="2800" dirty="0" smtClean="0">
                <a:solidFill>
                  <a:schemeClr val="bg1">
                    <a:lumMod val="95000"/>
                  </a:schemeClr>
                </a:solidFill>
              </a:rPr>
              <a:t>Örnek: Şekilde gösterilen dört çubuk mekanizmasının ani dönme merkezlerini bulalım.</a:t>
            </a:r>
            <a:br>
              <a:rPr lang="tr-TR" sz="2800" dirty="0" smtClean="0">
                <a:solidFill>
                  <a:schemeClr val="bg1">
                    <a:lumMod val="95000"/>
                  </a:schemeClr>
                </a:solidFill>
              </a:rPr>
            </a:br>
            <a:endParaRPr lang="tr-TR" sz="2800" dirty="0">
              <a:solidFill>
                <a:schemeClr val="bg1">
                  <a:lumMod val="95000"/>
                </a:schemeClr>
              </a:solidFill>
            </a:endParaRPr>
          </a:p>
        </p:txBody>
      </p:sp>
      <mc:AlternateContent xmlns:mc="http://schemas.openxmlformats.org/markup-compatibility/2006" xmlns:a14="http://schemas.microsoft.com/office/drawing/2010/main">
        <mc:Choice Requires="a14">
          <p:sp>
            <p:nvSpPr>
              <p:cNvPr id="6" name="Metin Yer Tutucusu 5"/>
              <p:cNvSpPr>
                <a:spLocks noGrp="1"/>
              </p:cNvSpPr>
              <p:nvPr>
                <p:ph type="body" sz="half" idx="2"/>
              </p:nvPr>
            </p:nvSpPr>
            <p:spPr/>
            <p:txBody>
              <a:bodyPr/>
              <a:lstStyle/>
              <a:p>
                <a:r>
                  <a:rPr lang="tr-TR" dirty="0" smtClean="0">
                    <a:solidFill>
                      <a:schemeClr val="bg1">
                        <a:lumMod val="95000"/>
                      </a:schemeClr>
                    </a:solidFill>
                  </a:rPr>
                  <a:t>Ani dönme merkezi sayısı:</a:t>
                </a:r>
              </a:p>
              <a:p>
                <a:pPr/>
                <a14:m>
                  <m:oMathPara xmlns:m="http://schemas.openxmlformats.org/officeDocument/2006/math">
                    <m:oMathParaPr>
                      <m:jc m:val="centerGroup"/>
                    </m:oMathParaPr>
                    <m:oMath xmlns:m="http://schemas.openxmlformats.org/officeDocument/2006/math">
                      <m:r>
                        <a:rPr lang="tr-TR" b="1" i="1">
                          <a:solidFill>
                            <a:schemeClr val="bg1">
                              <a:lumMod val="95000"/>
                            </a:schemeClr>
                          </a:solidFill>
                          <a:latin typeface="Cambria Math" panose="02040503050406030204" pitchFamily="18" charset="0"/>
                        </a:rPr>
                        <m:t>𝑵</m:t>
                      </m:r>
                      <m:r>
                        <a:rPr lang="tr-TR" b="1" i="1">
                          <a:solidFill>
                            <a:schemeClr val="bg1">
                              <a:lumMod val="95000"/>
                            </a:schemeClr>
                          </a:solidFill>
                          <a:latin typeface="Cambria Math" panose="02040503050406030204" pitchFamily="18" charset="0"/>
                        </a:rPr>
                        <m:t>=</m:t>
                      </m:r>
                      <m:f>
                        <m:fPr>
                          <m:ctrlPr>
                            <a:rPr lang="tr-TR" b="1" i="1">
                              <a:solidFill>
                                <a:schemeClr val="bg1">
                                  <a:lumMod val="95000"/>
                                </a:schemeClr>
                              </a:solidFill>
                              <a:latin typeface="Cambria Math" panose="02040503050406030204" pitchFamily="18" charset="0"/>
                            </a:rPr>
                          </m:ctrlPr>
                        </m:fPr>
                        <m:num>
                          <m:r>
                            <a:rPr lang="tr-TR" b="1" i="1">
                              <a:solidFill>
                                <a:schemeClr val="bg1">
                                  <a:lumMod val="95000"/>
                                </a:schemeClr>
                              </a:solidFill>
                              <a:latin typeface="Cambria Math" panose="02040503050406030204" pitchFamily="18" charset="0"/>
                            </a:rPr>
                            <m:t>𝒍</m:t>
                          </m:r>
                          <m:d>
                            <m:dPr>
                              <m:ctrlPr>
                                <a:rPr lang="tr-TR" b="1" i="1">
                                  <a:solidFill>
                                    <a:schemeClr val="bg1">
                                      <a:lumMod val="95000"/>
                                    </a:schemeClr>
                                  </a:solidFill>
                                  <a:latin typeface="Cambria Math" panose="02040503050406030204" pitchFamily="18" charset="0"/>
                                </a:rPr>
                              </m:ctrlPr>
                            </m:dPr>
                            <m:e>
                              <m:r>
                                <a:rPr lang="tr-TR" b="1" i="1">
                                  <a:solidFill>
                                    <a:schemeClr val="bg1">
                                      <a:lumMod val="95000"/>
                                    </a:schemeClr>
                                  </a:solidFill>
                                  <a:latin typeface="Cambria Math" panose="02040503050406030204" pitchFamily="18" charset="0"/>
                                </a:rPr>
                                <m:t>𝒍</m:t>
                              </m:r>
                              <m:r>
                                <a:rPr lang="tr-TR" b="1" i="1">
                                  <a:solidFill>
                                    <a:schemeClr val="bg1">
                                      <a:lumMod val="95000"/>
                                    </a:schemeClr>
                                  </a:solidFill>
                                  <a:latin typeface="Cambria Math" panose="02040503050406030204" pitchFamily="18" charset="0"/>
                                </a:rPr>
                                <m:t>−</m:t>
                              </m:r>
                              <m:r>
                                <a:rPr lang="tr-TR" b="1" i="1">
                                  <a:solidFill>
                                    <a:schemeClr val="bg1">
                                      <a:lumMod val="95000"/>
                                    </a:schemeClr>
                                  </a:solidFill>
                                  <a:latin typeface="Cambria Math" panose="02040503050406030204" pitchFamily="18" charset="0"/>
                                </a:rPr>
                                <m:t>𝟏</m:t>
                              </m:r>
                            </m:e>
                          </m:d>
                        </m:num>
                        <m:den>
                          <m:r>
                            <a:rPr lang="tr-TR" b="1" i="1">
                              <a:solidFill>
                                <a:schemeClr val="bg1">
                                  <a:lumMod val="95000"/>
                                </a:schemeClr>
                              </a:solidFill>
                              <a:latin typeface="Cambria Math" panose="02040503050406030204" pitchFamily="18" charset="0"/>
                            </a:rPr>
                            <m:t>𝟐</m:t>
                          </m:r>
                        </m:den>
                      </m:f>
                      <m:r>
                        <a:rPr lang="tr-TR" b="1" i="1" smtClean="0">
                          <a:solidFill>
                            <a:schemeClr val="bg1">
                              <a:lumMod val="95000"/>
                            </a:schemeClr>
                          </a:solidFill>
                          <a:latin typeface="Cambria Math" panose="02040503050406030204" pitchFamily="18" charset="0"/>
                        </a:rPr>
                        <m:t>=</m:t>
                      </m:r>
                      <m:f>
                        <m:fPr>
                          <m:ctrlPr>
                            <a:rPr lang="tr-TR" b="1" i="1">
                              <a:solidFill>
                                <a:schemeClr val="bg1">
                                  <a:lumMod val="95000"/>
                                </a:schemeClr>
                              </a:solidFill>
                              <a:latin typeface="Cambria Math" panose="02040503050406030204" pitchFamily="18" charset="0"/>
                            </a:rPr>
                          </m:ctrlPr>
                        </m:fPr>
                        <m:num>
                          <m:r>
                            <a:rPr lang="tr-TR" b="1" i="1" smtClean="0">
                              <a:solidFill>
                                <a:schemeClr val="bg1">
                                  <a:lumMod val="95000"/>
                                </a:schemeClr>
                              </a:solidFill>
                              <a:latin typeface="Cambria Math" panose="02040503050406030204" pitchFamily="18" charset="0"/>
                            </a:rPr>
                            <m:t>𝟒</m:t>
                          </m:r>
                          <m:d>
                            <m:dPr>
                              <m:ctrlPr>
                                <a:rPr lang="tr-TR" b="1" i="1">
                                  <a:solidFill>
                                    <a:schemeClr val="bg1">
                                      <a:lumMod val="95000"/>
                                    </a:schemeClr>
                                  </a:solidFill>
                                  <a:latin typeface="Cambria Math" panose="02040503050406030204" pitchFamily="18" charset="0"/>
                                </a:rPr>
                              </m:ctrlPr>
                            </m:dPr>
                            <m:e>
                              <m:r>
                                <a:rPr lang="tr-TR" b="1" i="1" smtClean="0">
                                  <a:solidFill>
                                    <a:schemeClr val="bg1">
                                      <a:lumMod val="95000"/>
                                    </a:schemeClr>
                                  </a:solidFill>
                                  <a:latin typeface="Cambria Math" panose="02040503050406030204" pitchFamily="18" charset="0"/>
                                </a:rPr>
                                <m:t>𝟒</m:t>
                              </m:r>
                              <m:r>
                                <a:rPr lang="tr-TR" b="1" i="1">
                                  <a:solidFill>
                                    <a:schemeClr val="bg1">
                                      <a:lumMod val="95000"/>
                                    </a:schemeClr>
                                  </a:solidFill>
                                  <a:latin typeface="Cambria Math" panose="02040503050406030204" pitchFamily="18" charset="0"/>
                                </a:rPr>
                                <m:t>−</m:t>
                              </m:r>
                              <m:r>
                                <a:rPr lang="tr-TR" b="1" i="1">
                                  <a:solidFill>
                                    <a:schemeClr val="bg1">
                                      <a:lumMod val="95000"/>
                                    </a:schemeClr>
                                  </a:solidFill>
                                  <a:latin typeface="Cambria Math" panose="02040503050406030204" pitchFamily="18" charset="0"/>
                                </a:rPr>
                                <m:t>𝟏</m:t>
                              </m:r>
                            </m:e>
                          </m:d>
                        </m:num>
                        <m:den>
                          <m:r>
                            <a:rPr lang="tr-TR" b="1" i="1">
                              <a:solidFill>
                                <a:schemeClr val="bg1">
                                  <a:lumMod val="95000"/>
                                </a:schemeClr>
                              </a:solidFill>
                              <a:latin typeface="Cambria Math" panose="02040503050406030204" pitchFamily="18" charset="0"/>
                            </a:rPr>
                            <m:t>𝟐</m:t>
                          </m:r>
                        </m:den>
                      </m:f>
                      <m:r>
                        <a:rPr lang="tr-TR" b="1" i="1" smtClean="0">
                          <a:solidFill>
                            <a:schemeClr val="bg1">
                              <a:lumMod val="95000"/>
                            </a:schemeClr>
                          </a:solidFill>
                          <a:latin typeface="Cambria Math" panose="02040503050406030204" pitchFamily="18" charset="0"/>
                        </a:rPr>
                        <m:t>=</m:t>
                      </m:r>
                      <m:r>
                        <a:rPr lang="tr-TR" b="1" i="1" smtClean="0">
                          <a:solidFill>
                            <a:schemeClr val="bg1">
                              <a:lumMod val="95000"/>
                            </a:schemeClr>
                          </a:solidFill>
                          <a:latin typeface="Cambria Math" panose="02040503050406030204" pitchFamily="18" charset="0"/>
                        </a:rPr>
                        <m:t>𝟔</m:t>
                      </m:r>
                    </m:oMath>
                  </m:oMathPara>
                </a14:m>
                <a:endParaRPr lang="tr-TR" b="1" dirty="0"/>
              </a:p>
            </p:txBody>
          </p:sp>
        </mc:Choice>
        <mc:Fallback xmlns="">
          <p:sp>
            <p:nvSpPr>
              <p:cNvPr id="6" name="Metin Yer Tutucusu 5"/>
              <p:cNvSpPr>
                <a:spLocks noGrp="1" noRot="1" noChangeAspect="1" noMove="1" noResize="1" noEditPoints="1" noAdjustHandles="1" noChangeArrowheads="1" noChangeShapeType="1" noTextEdit="1"/>
              </p:cNvSpPr>
              <p:nvPr>
                <p:ph type="body" sz="half" idx="2"/>
              </p:nvPr>
            </p:nvSpPr>
            <p:spPr>
              <a:blipFill rotWithShape="0">
                <a:blip r:embed="rId2"/>
                <a:stretch>
                  <a:fillRect l="-949" t="-202"/>
                </a:stretch>
              </a:blipFill>
            </p:spPr>
            <p:txBody>
              <a:bodyPr/>
              <a:lstStyle/>
              <a:p>
                <a:r>
                  <a:rPr lang="tr-TR">
                    <a:noFill/>
                  </a:rPr>
                  <a:t> </a:t>
                </a:r>
              </a:p>
            </p:txBody>
          </p:sp>
        </mc:Fallback>
      </mc:AlternateContent>
      <p:pic>
        <p:nvPicPr>
          <p:cNvPr id="7" name="Resim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80885" y="1260500"/>
            <a:ext cx="5400000" cy="4257693"/>
          </a:xfrm>
          <a:prstGeom prst="rect">
            <a:avLst/>
          </a:prstGeom>
        </p:spPr>
      </p:pic>
    </p:spTree>
    <p:extLst>
      <p:ext uri="{BB962C8B-B14F-4D97-AF65-F5344CB8AC3E}">
        <p14:creationId xmlns:p14="http://schemas.microsoft.com/office/powerpoint/2010/main" val="3305143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TM10001105[[fn=kırpılmış]]</Template>
  <TotalTime>553</TotalTime>
  <Words>707</Words>
  <Application>Microsoft Office PowerPoint</Application>
  <PresentationFormat>Geniş ekran</PresentationFormat>
  <Paragraphs>157</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Cambria Math</vt:lpstr>
      <vt:lpstr>Franklin Gothic Book</vt:lpstr>
      <vt:lpstr>Times New Roman</vt:lpstr>
      <vt:lpstr>Crop</vt:lpstr>
      <vt:lpstr>Ani dönme merkezi</vt:lpstr>
      <vt:lpstr>Giriş</vt:lpstr>
      <vt:lpstr>Teorik Geometrik arka plan</vt:lpstr>
      <vt:lpstr>Saf dönme ve saf ötelenmenin dışında, sınırlı büyüklükler için genel düzlemsel hareket bir dönme merkezi etrafında dönme olarak tanımlanabilmektedir.</vt:lpstr>
      <vt:lpstr>Ani dönme merkezlerinin bulunması</vt:lpstr>
      <vt:lpstr>Ani Dönme Merkezi</vt:lpstr>
      <vt:lpstr>Mekanizmalarda Ani Dönme Merkezi</vt:lpstr>
      <vt:lpstr>Mekanizmalarda  Ani Dönme Merkezi Sayısı</vt:lpstr>
      <vt:lpstr>Örnek: Şekilde gösterilen dört çubuk mekanizmasının ani dönme merkezlerini bulalım. </vt:lpstr>
      <vt:lpstr>PowerPoint Sunusu</vt:lpstr>
      <vt:lpstr>PowerPoint Sunusu</vt:lpstr>
      <vt:lpstr>Örnek: Şekilde gösterilen krank-biyel mekanizmasının ani dönme merkezlerini bulalım.</vt:lpstr>
      <vt:lpstr>PowerPoint Sunusu</vt:lpstr>
      <vt:lpstr>PowerPoint Sunusu</vt:lpstr>
      <vt:lpstr>Ani Dönme Merkezleri ile Mekanizmalarda  Hız analizi</vt:lpstr>
      <vt:lpstr>Giriş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Mekanik avantaj</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 dönme merkezi</dc:title>
  <dc:creator>Nurdan Bilgin</dc:creator>
  <cp:lastModifiedBy>Nurdan Bilgin</cp:lastModifiedBy>
  <cp:revision>49</cp:revision>
  <dcterms:created xsi:type="dcterms:W3CDTF">2017-11-22T11:56:49Z</dcterms:created>
  <dcterms:modified xsi:type="dcterms:W3CDTF">2018-12-03T12:31:25Z</dcterms:modified>
</cp:coreProperties>
</file>