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76" r:id="rId2"/>
    <p:sldId id="277" r:id="rId3"/>
    <p:sldId id="278" r:id="rId4"/>
    <p:sldId id="279" r:id="rId5"/>
    <p:sldId id="280" r:id="rId6"/>
    <p:sldId id="281" r:id="rId7"/>
    <p:sldId id="283" r:id="rId8"/>
    <p:sldId id="285" r:id="rId9"/>
    <p:sldId id="286" r:id="rId10"/>
    <p:sldId id="287" r:id="rId11"/>
    <p:sldId id="288" r:id="rId12"/>
    <p:sldId id="282" r:id="rId13"/>
    <p:sldId id="284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2" r:id="rId26"/>
    <p:sldId id="303" r:id="rId27"/>
    <p:sldId id="304" r:id="rId28"/>
    <p:sldId id="305" r:id="rId29"/>
    <p:sldId id="300" r:id="rId30"/>
    <p:sldId id="301" r:id="rId31"/>
    <p:sldId id="306" r:id="rId32"/>
    <p:sldId id="307" r:id="rId33"/>
    <p:sldId id="308" r:id="rId34"/>
    <p:sldId id="319" r:id="rId35"/>
    <p:sldId id="309" r:id="rId36"/>
    <p:sldId id="320" r:id="rId37"/>
    <p:sldId id="310" r:id="rId38"/>
    <p:sldId id="311" r:id="rId39"/>
    <p:sldId id="312" r:id="rId40"/>
    <p:sldId id="313" r:id="rId41"/>
    <p:sldId id="314" r:id="rId42"/>
    <p:sldId id="315" r:id="rId43"/>
    <p:sldId id="321" r:id="rId44"/>
    <p:sldId id="316" r:id="rId45"/>
    <p:sldId id="31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D6638-167E-44B1-A2C4-C673DC8F445A}" type="datetimeFigureOut">
              <a:rPr lang="tr-TR" smtClean="0"/>
              <a:t>8.11.2019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22D2-FD62-4A6D-8CDF-405AC2BAE8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39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6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7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9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9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5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17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5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4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8E87F9-8B24-4EB5-BA4B-305FA2B10713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96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2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EB5CFE-1C4C-4892-BE83-2E1E8E43D182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C8E87F9-8B24-4EB5-BA4B-305FA2B1071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12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Mekanizma Tekniği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MEKANİZMALAR</a:t>
            </a: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IN KİNEMATİK ANALİZLERİ</a:t>
            </a:r>
            <a:b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sz="4000" b="1" dirty="0" smtClean="0">
                <a:solidFill>
                  <a:schemeClr val="accent2">
                    <a:lumMod val="75000"/>
                  </a:schemeClr>
                </a:solidFill>
              </a:rPr>
              <a:t>Örnek Problemler</a:t>
            </a:r>
            <a:endParaRPr lang="tr-TR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  <a:latin typeface="+mn-lt"/>
              </a:rPr>
              <a:t>DR.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öğr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.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Üyesİ</a:t>
            </a:r>
            <a:r>
              <a:rPr lang="tr-TR" b="1" dirty="0" smtClean="0">
                <a:solidFill>
                  <a:srgbClr val="002060"/>
                </a:solidFill>
                <a:latin typeface="+mn-lt"/>
              </a:rPr>
              <a:t> Nurdan </a:t>
            </a:r>
            <a:r>
              <a:rPr lang="tr-TR" b="1" dirty="0" err="1" smtClean="0">
                <a:solidFill>
                  <a:srgbClr val="002060"/>
                </a:solidFill>
                <a:latin typeface="+mn-lt"/>
              </a:rPr>
              <a:t>Bİlgİn</a:t>
            </a:r>
            <a:endParaRPr lang="tr-TR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0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Değişkenleri Grafikleri</a:t>
            </a:r>
            <a:endParaRPr lang="tr-TR" dirty="0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65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Değişkenleri Grafikleri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90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4634654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b="0" dirty="0" smtClean="0"/>
              </a:p>
              <a:p>
                <a:r>
                  <a:rPr lang="tr-TR" dirty="0" smtClean="0"/>
                  <a:t>Sabit hız olarak veriliyor. </a:t>
                </a:r>
              </a:p>
              <a:p>
                <a:r>
                  <a:rPr lang="tr-TR" dirty="0" smtClean="0"/>
                  <a:t>Bu durumda diğer hız değişkenlerini bulunuz.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4634654" cy="4023360"/>
              </a:xfrm>
              <a:blipFill rotWithShape="0">
                <a:blip r:embed="rId2"/>
                <a:stretch>
                  <a:fillRect l="-13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080001" y="1845735"/>
                <a:ext cx="6075680" cy="449579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Bilinenler bilinmeyenler farklı taraflarda olacak şekilde denklemleri düzenleyelim.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080001" y="1845735"/>
                <a:ext cx="6075680" cy="4495798"/>
              </a:xfrm>
              <a:blipFill rotWithShape="0">
                <a:blip r:embed="rId3"/>
                <a:stretch>
                  <a:fillRect l="-2508" t="-14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36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Bulunan Hız Denklemlerinin Matris Formunda Düzenlenmesi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0.1957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0.7892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0.4494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0.5187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Kramer</a:t>
            </a:r>
            <a:r>
              <a:rPr lang="tr-TR" dirty="0" smtClean="0"/>
              <a:t> Kuralı Kullanarak Sayısal Çözüm;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0.8722</m:t>
                              </m:r>
                            </m:e>
                            <m:e>
                              <m:r>
                                <a:rPr lang="tr-TR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0.1410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0.4892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0.2513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0.1395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0.8722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0.2487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0.4892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0.2819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0.1026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0.2819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0.1026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−0.2819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−0.1410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0.1026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0.2513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−0.1410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0.4892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0.2513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−0.2819∗0.2513+0.1026∗0.1410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0.8722∗0.2513+0.4892∗0.1410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=−0.1956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−0.2819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0.4892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0.1026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−0.1410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0.4892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0.2513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0.1026∗0.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8722+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0.2819∗0.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4892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0.8722∗0.2513+0.4892∗0.1410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0.7892 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Kramer</a:t>
            </a:r>
            <a:r>
              <a:rPr lang="tr-TR" dirty="0"/>
              <a:t> Kuralı Kullanarak Sayısal Çözüm;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−0.1395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0.8722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−0.2487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4892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0.7892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0.2819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0.1026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0.7892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−0.1395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0.2819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−0.2487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0.1026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−0.1395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−0.2487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0.2819+0.1395∗0.7892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0.8722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=0.4494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0.7892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−0.1395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0.2819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−0.2487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4892</m:t>
                                  </m:r>
                                </m:e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0.1026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−0.1395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0.8722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−0.2487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4892</m:t>
                                  </m:r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0.1026∗0.8722+0.2819∗0.4892</m:t>
                            </m:r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+0.7892∗(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0.4892∗0.1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395+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0.8722∗0.2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487)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0.8722</m:t>
                        </m:r>
                      </m:den>
                    </m:f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0.5187 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2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Analizi Bilgisayar Uygulaması 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7456172" cy="4023360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</a:t>
            </a:r>
            <a:r>
              <a:rPr lang="tr-TR" dirty="0" err="1">
                <a:solidFill>
                  <a:srgbClr val="228B22"/>
                </a:solidFill>
                <a:latin typeface="Courier New" panose="02070309020205020404" pitchFamily="49" charset="0"/>
              </a:rPr>
              <a:t>Hýz</a:t>
            </a: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 Analizi</a:t>
            </a: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w12=2;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A=[cos(q15) -s34*sin(q15) 0 0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sin(q15) s34*cos(q15) 0 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0 -s35*sin(q15) cos(q15) 0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0 -s35*cos(q15) -sin(q15) 1];</a:t>
            </a:r>
          </a:p>
          <a:p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b=[-a1*w12*sin(q12);a1*w12*cos(q12);a1*w12*sin(q12);a1*w12*cos(q12)];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L=A\b;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'd(s34)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hýzý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(L(1))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'd(q15)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açýsal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hýzý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(L(2))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'd(s35)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hýzý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(L(3))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'd(s16)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hýzý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(L(4))</a:t>
            </a:r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8553450" y="1845734"/>
            <a:ext cx="2602230" cy="4023360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d(s34) hızı</a:t>
            </a:r>
          </a:p>
          <a:p>
            <a:r>
              <a:rPr lang="tr-TR" dirty="0"/>
              <a:t>   -0.1957</a:t>
            </a:r>
          </a:p>
          <a:p>
            <a:endParaRPr lang="tr-TR" dirty="0"/>
          </a:p>
          <a:p>
            <a:r>
              <a:rPr lang="tr-TR" dirty="0"/>
              <a:t>d(q15) </a:t>
            </a:r>
            <a:r>
              <a:rPr lang="tr-TR" dirty="0" err="1"/>
              <a:t>açısal</a:t>
            </a:r>
            <a:r>
              <a:rPr lang="tr-TR" dirty="0"/>
              <a:t> hızı</a:t>
            </a:r>
          </a:p>
          <a:p>
            <a:r>
              <a:rPr lang="tr-TR" dirty="0"/>
              <a:t>    0.7892</a:t>
            </a:r>
          </a:p>
          <a:p>
            <a:endParaRPr lang="tr-TR" dirty="0"/>
          </a:p>
          <a:p>
            <a:r>
              <a:rPr lang="tr-TR" dirty="0"/>
              <a:t>d(s35) hızı</a:t>
            </a:r>
          </a:p>
          <a:p>
            <a:r>
              <a:rPr lang="tr-TR" dirty="0"/>
              <a:t>    0.4494</a:t>
            </a:r>
          </a:p>
          <a:p>
            <a:endParaRPr lang="tr-TR" dirty="0"/>
          </a:p>
          <a:p>
            <a:r>
              <a:rPr lang="tr-TR" dirty="0"/>
              <a:t>d(s16) hızı</a:t>
            </a:r>
          </a:p>
          <a:p>
            <a:r>
              <a:rPr lang="tr-TR" dirty="0"/>
              <a:t>    0.5187</a:t>
            </a:r>
          </a:p>
        </p:txBody>
      </p:sp>
    </p:spTree>
    <p:extLst>
      <p:ext uri="{BB962C8B-B14F-4D97-AF65-F5344CB8AC3E}">
        <p14:creationId xmlns:p14="http://schemas.microsoft.com/office/powerpoint/2010/main" val="53095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Analizi Bilgisayar Uygulaması II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w12=2;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i=1:length(q12)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A=[cos(q15(i)) -s34(i)*sin(q15(i))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sin(q15(i)) s34(i)*cos(q15(i))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0 -s35(i)*sin(q15(i)) cos(q15(i))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0 -s35(i)*cos(q15(i)) -sin(q15(i)) 1];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b=[-a1*w12*sin(q12(i));a1*w12*cos(q12(i));a1*w12*sin(q12(i));a1*w12*cos(q12(i))];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L(:,i)=A\b;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(q12,L(1,:),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'd(s_{34}) [m/s]'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(q12,L(2,:),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,[0 0 1]);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_{15})  [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rad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/s]'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(q12,L(3,:),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'd(s_{35}) [m/s]'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(q12,L(4,:),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'd(s_{16}) [m/s]'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77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değişkenleri Grafikleri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64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değişkenleri Grafikleri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1: Hızlı Dönüş Mekanizması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709" y="1846263"/>
            <a:ext cx="695090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Kramer</a:t>
            </a:r>
            <a:r>
              <a:rPr lang="tr-TR" dirty="0" smtClean="0"/>
              <a:t> Kuralı ile Hız Etki Katsayısı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</m:e>
                        </m:d>
                      </m:e>
                    </m:func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34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Kramer</a:t>
            </a:r>
            <a:r>
              <a:rPr lang="tr-TR" dirty="0"/>
              <a:t> Kuralı ile Hız Etki Katsayısı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35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6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0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Kramer</a:t>
            </a:r>
            <a:r>
              <a:rPr lang="tr-TR" dirty="0"/>
              <a:t> Kuralı ile Hız Etki Katsayısı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]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7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İvme Analizi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0.4342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−1.9171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1.4672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0.8538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6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 Bilgisayar Uygulaması 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6448509" cy="4023360"/>
          </a:xfrm>
        </p:spPr>
        <p:txBody>
          <a:bodyPr>
            <a:normAutofit fontScale="62500" lnSpcReduction="20000"/>
          </a:bodyPr>
          <a:lstStyle/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alfa12=0;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d=[-a1*w12^2*cos(q12)+2*L(1)*L(2)*sin(q15)+s34*L(2)^2*cos(q15);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  -a1*w12^2*sin(q12)-2*L(1)*L(2)*cos(q15)+s34*L(2)^2*sin(q15);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a1*w12^2*cos(q12)+2*L(3)*L(2)*sin(q15)+s35*L(2)^2*cos(q15);</a:t>
            </a:r>
          </a:p>
          <a:p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  -a1*w12^2*sin(q12)+2*L(3)*L(2)*cos(q15)-s35*L(2)^2*sin(q15)];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=A\d;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(s34) ivme'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(1))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(q15)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açýsal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ivme'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(2))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(s35) ivme'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(3))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(s16) ivme'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(4))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xfrm>
            <a:off x="8476090" y="1845735"/>
            <a:ext cx="2679590" cy="402336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dd</a:t>
            </a:r>
            <a:r>
              <a:rPr lang="en-US" dirty="0"/>
              <a:t>(s34) </a:t>
            </a:r>
            <a:r>
              <a:rPr lang="en-US" dirty="0" err="1"/>
              <a:t>ivme</a:t>
            </a:r>
            <a:endParaRPr lang="en-US" dirty="0"/>
          </a:p>
          <a:p>
            <a:r>
              <a:rPr lang="en-US" dirty="0"/>
              <a:t>   -0.3208</a:t>
            </a:r>
          </a:p>
          <a:p>
            <a:endParaRPr lang="en-US" dirty="0"/>
          </a:p>
          <a:p>
            <a:r>
              <a:rPr lang="en-US" dirty="0" err="1"/>
              <a:t>dd</a:t>
            </a:r>
            <a:r>
              <a:rPr lang="en-US" dirty="0"/>
              <a:t>(q15) </a:t>
            </a:r>
            <a:r>
              <a:rPr lang="en-US" dirty="0" err="1"/>
              <a:t>açısal</a:t>
            </a:r>
            <a:r>
              <a:rPr lang="en-US" dirty="0"/>
              <a:t> </a:t>
            </a:r>
            <a:r>
              <a:rPr lang="en-US" dirty="0" err="1"/>
              <a:t>ivme</a:t>
            </a:r>
            <a:endParaRPr lang="en-US" dirty="0"/>
          </a:p>
          <a:p>
            <a:r>
              <a:rPr lang="en-US" dirty="0"/>
              <a:t>   -0.1147</a:t>
            </a:r>
          </a:p>
          <a:p>
            <a:endParaRPr lang="en-US" dirty="0"/>
          </a:p>
          <a:p>
            <a:r>
              <a:rPr lang="en-US" dirty="0" err="1"/>
              <a:t>dd</a:t>
            </a:r>
            <a:r>
              <a:rPr lang="en-US" dirty="0"/>
              <a:t>(s35) </a:t>
            </a:r>
            <a:r>
              <a:rPr lang="en-US" dirty="0" err="1"/>
              <a:t>ivme</a:t>
            </a:r>
            <a:endParaRPr lang="en-US" dirty="0"/>
          </a:p>
          <a:p>
            <a:r>
              <a:rPr lang="en-US" dirty="0"/>
              <a:t>    0.7391</a:t>
            </a:r>
          </a:p>
          <a:p>
            <a:endParaRPr lang="en-US" dirty="0"/>
          </a:p>
          <a:p>
            <a:r>
              <a:rPr lang="en-US" dirty="0" err="1"/>
              <a:t>dd</a:t>
            </a:r>
            <a:r>
              <a:rPr lang="en-US" dirty="0"/>
              <a:t>(s16) </a:t>
            </a:r>
            <a:r>
              <a:rPr lang="en-US" dirty="0" err="1"/>
              <a:t>ivme</a:t>
            </a:r>
            <a:endParaRPr lang="en-US" dirty="0"/>
          </a:p>
          <a:p>
            <a:r>
              <a:rPr lang="en-US" dirty="0"/>
              <a:t>    0.1728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736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Analizi Bilgisayar Uygulaması II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97280" y="1845734"/>
            <a:ext cx="10630894" cy="402336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alfa12=0;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i=1:length(q12)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A=[cos(q15(i)) -s34(i)*sin(q15(i))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sin(q15(i)) s34(i)*cos(q15(i))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0 -s35(i)*sin(q15(i)) cos(q15(i))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0 -s35(i)*cos(q15(i)) -sin(q15(i)) 1];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d=[-a1*w12^2*cos(q12(i))+2*L(1,i)*L(2,i)*sin(q15(i))+s34(i)*L(2,i)^2*cos(q15(i));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-a1*w12^2*sin(q12(i))-2*L(1,i)*L(2,i)*cos(q15(i))+s34(i)*L(2,i)^2*sin(q15(i));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Courier New" panose="02070309020205020404" pitchFamily="49" charset="0"/>
              </a:rPr>
              <a:t>   a1*w12^2*cos(q12(i))+2*L(3,i)*L(2,i)*sin(q15(i))+s35(i)*L(2,i)^2*cos(q15(i));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-a1*w12^2*sin(q12(i))+2*L(3,i)*L(2,i)*cos(q15(i))-s35(i)*L(2,i)^2*sin(q15(i))];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(:,i)=A\d;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(q12,Ac(1,:),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(s_{34}) [m/s^2]'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(q12,Ac(2,:),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,[0 0 1]);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_{15})  [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rad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/s^2]'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(q12,Ac(3,:),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(s_{35}) [m/s^2]'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(q12,Ac(4,:),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,2,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'color'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,[1 0 0]);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dd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(s_{16}) [m/s^2]'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2173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Değişkenleri Grafikleri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6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İvme Değişkenleri Grafikleri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007766"/>
            <a:ext cx="4938712" cy="3699719"/>
          </a:xfrm>
          <a:prstGeom prst="rect">
            <a:avLst/>
          </a:prstGeom>
        </p:spPr>
      </p:pic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008360"/>
            <a:ext cx="4937125" cy="36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65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570" y="1870157"/>
            <a:ext cx="7401185" cy="3974937"/>
          </a:xfrm>
          <a:prstGeom prst="rect">
            <a:avLst/>
          </a:prstGeom>
        </p:spPr>
      </p:pic>
      <p:sp>
        <p:nvSpPr>
          <p:cNvPr id="5" name="Yay 4"/>
          <p:cNvSpPr/>
          <p:nvPr/>
        </p:nvSpPr>
        <p:spPr>
          <a:xfrm>
            <a:off x="4900875" y="4314687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ay 5"/>
          <p:cNvSpPr/>
          <p:nvPr/>
        </p:nvSpPr>
        <p:spPr>
          <a:xfrm>
            <a:off x="6778708" y="3385710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ay 6"/>
          <p:cNvSpPr/>
          <p:nvPr/>
        </p:nvSpPr>
        <p:spPr>
          <a:xfrm>
            <a:off x="7813702" y="3156448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383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Vektör Kapalılık Denklemleri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427998"/>
            <a:ext cx="4938712" cy="28592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tr-TR" b="0" i="0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𝐴𝑄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tr-TR" dirty="0" smtClean="0"/>
              </a:p>
              <a:p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Yay 6"/>
          <p:cNvSpPr/>
          <p:nvPr/>
        </p:nvSpPr>
        <p:spPr>
          <a:xfrm>
            <a:off x="2921000" y="4394200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ay 7"/>
          <p:cNvSpPr/>
          <p:nvPr/>
        </p:nvSpPr>
        <p:spPr>
          <a:xfrm>
            <a:off x="4287837" y="4229100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421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Serbestlik Derecesi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=3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10−12−1</m:t>
                        </m:r>
                      </m:e>
                    </m:d>
                    <m:r>
                      <a:rPr lang="tr-TR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12=3</m:t>
                    </m:r>
                  </m:oMath>
                </a14:m>
                <a:endParaRPr lang="tr-TR" dirty="0" smtClean="0"/>
              </a:p>
              <a:p>
                <a:r>
                  <a:rPr lang="tr-TR" dirty="0" err="1"/>
                  <a:t>M</a:t>
                </a:r>
                <a:r>
                  <a:rPr lang="en-US" dirty="0" err="1" smtClean="0"/>
                  <a:t>ekanizmanın</a:t>
                </a:r>
                <a:r>
                  <a:rPr lang="en-US" dirty="0" smtClean="0"/>
                  <a:t> </a:t>
                </a:r>
                <a:r>
                  <a:rPr lang="en-US" dirty="0" err="1"/>
                  <a:t>bağımsız</a:t>
                </a:r>
                <a:r>
                  <a:rPr lang="en-US" dirty="0"/>
                  <a:t> </a:t>
                </a:r>
                <a:r>
                  <a:rPr lang="en-US" dirty="0" err="1"/>
                  <a:t>mafsal</a:t>
                </a:r>
                <a:r>
                  <a:rPr lang="en-US" dirty="0"/>
                  <a:t> </a:t>
                </a:r>
                <a:r>
                  <a:rPr lang="en-US" dirty="0" err="1" smtClean="0"/>
                  <a:t>değişkenleri</a:t>
                </a:r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𝟏𝟓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𝟏𝟒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𝟏𝟗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𝟑𝟒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𝟏𝟖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Üç bağımsız devre var;</a:t>
                </a:r>
              </a:p>
              <a:p>
                <a:r>
                  <a:rPr lang="tr-TR" dirty="0" smtClean="0"/>
                  <a:t>6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denklem elde edilir. Dolayısıyla 9 mafsal değişkeninden 3’ünün verilmiş olması gerekir. Başka bir deyişle serbestlik derecesi kadar değişkenin biliniyor olması gerekir.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𝟏𝟏𝟎</m:t>
                        </m:r>
                      </m:sub>
                    </m:sSub>
                  </m:oMath>
                </a14:m>
                <a:r>
                  <a:rPr lang="tr-TR" dirty="0" smtClean="0"/>
                  <a:t> verilmiş diğer mafsal değişkenlerini bulunuz.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2714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Devre Denklemleri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3200" y="2472415"/>
            <a:ext cx="4938712" cy="26524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247861" y="1845735"/>
                <a:ext cx="5907819" cy="4023360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𝟏𝟔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𝟏𝟏𝟎</m:t>
                        </m:r>
                      </m:sub>
                    </m:sSub>
                  </m:oMath>
                </a14:m>
                <a:r>
                  <a:rPr lang="tr-TR" dirty="0"/>
                  <a:t> verilmiş diğer mafsal değişkenlerini bulunuz</a:t>
                </a:r>
                <a:r>
                  <a:rPr lang="tr-TR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=0.75;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=0.20;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=0.25;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=0.3;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=0.40;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=0.35;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=0.45;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=0.65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135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𝑟𝑎𝑑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dirty="0"/>
              </a:p>
              <a:p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247861" y="1845735"/>
                <a:ext cx="5907819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Yay 7"/>
          <p:cNvSpPr/>
          <p:nvPr/>
        </p:nvSpPr>
        <p:spPr>
          <a:xfrm>
            <a:off x="3924485" y="3303326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ay 8"/>
          <p:cNvSpPr/>
          <p:nvPr/>
        </p:nvSpPr>
        <p:spPr>
          <a:xfrm>
            <a:off x="3192009" y="3468426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ay 9"/>
          <p:cNvSpPr/>
          <p:nvPr/>
        </p:nvSpPr>
        <p:spPr>
          <a:xfrm>
            <a:off x="1988858" y="4151686"/>
            <a:ext cx="381000" cy="330200"/>
          </a:xfrm>
          <a:prstGeom prst="arc">
            <a:avLst>
              <a:gd name="adj1" fmla="val 5899541"/>
              <a:gd name="adj2" fmla="val 0"/>
            </a:avLst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780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Devre Denklemlerinin </a:t>
            </a:r>
            <a:r>
              <a:rPr lang="tr-TR" dirty="0" err="1" smtClean="0"/>
              <a:t>Skaler</a:t>
            </a:r>
            <a:r>
              <a:rPr lang="tr-TR" dirty="0" smtClean="0"/>
              <a:t> Formu 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sup>
                    </m:sSup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sup>
                    </m:sSup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cos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52" b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562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 için </a:t>
            </a:r>
            <a:r>
              <a:rPr lang="tr-TR" dirty="0" err="1" smtClean="0"/>
              <a:t>skaler</a:t>
            </a:r>
            <a:r>
              <a:rPr lang="tr-TR" dirty="0" smtClean="0"/>
              <a:t> denklemlerin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İlk dört denklemde bilinmeyen sayısı denklem sayısından fazla bu nedenle son iki denklemi kullanarak çözüme başlamalıyız. Her iki denklemin karesini alıp taraf tarafa toplayalım.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19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=0.2909;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114.2952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641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Bilgisayarla konum analizi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b1=0.75;c1=0.20;c2=0.25;d1=0.3;d2=0.3;d3=0.3;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r2=0.4;r6=0.35;r7=0.45;r9=0.5;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g1=60*pi/180;g2=135*pi/180;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q12=80*pi/180;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q16=120*pi/180;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s110=0.65;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%s18'in çözümü;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C=c2^2-r9^2;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B=2*c2*sin(g2);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A=1;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Delta=B^2-4*A*C;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s18=(-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B+sqrt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(Delta))/2/A;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q19=atan2((c2+s18*sin(g2)),(s18*cos(g2)));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3657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 için </a:t>
            </a:r>
            <a:r>
              <a:rPr lang="tr-TR" dirty="0" err="1"/>
              <a:t>skaler</a:t>
            </a:r>
            <a:r>
              <a:rPr lang="tr-TR" dirty="0"/>
              <a:t> denklemlerin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723569" y="1845734"/>
                <a:ext cx="10432111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0.6193−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0.6193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0.45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−0.5574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0.3526−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0.3526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0.45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17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−0.3173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Denklemleri taraf tarafa toplarsak;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0.3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0.6193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0.3526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0.45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−0.5574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0.3173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0.5574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0.3173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=0.6204</m:t>
                    </m:r>
                  </m:oMath>
                </a14:m>
                <a:endParaRPr lang="tr-TR" dirty="0" smtClean="0"/>
              </a:p>
              <a:p>
                <a:endParaRPr lang="tr-TR" dirty="0"/>
              </a:p>
              <a:p>
                <a:endParaRPr lang="tr-TR" dirty="0" smtClean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3569" y="1845734"/>
                <a:ext cx="10432111" cy="4023360"/>
              </a:xfrm>
              <a:blipFill rotWithShape="0">
                <a:blip r:embed="rId2"/>
                <a:stretch>
                  <a:fillRect l="-1520" r="-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151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Bilgisayarla Konum Analizi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k1=[s110+r9*cos(q19)-r6*cos(q16);c1+r9*sin(q19)-r6*sin(q16)];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C=k1(1)^2+k1(2)^2+r7^2-d3^2;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A=k1(1)*r7*2;B=k1(2)*r7*2;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(A^2+B^2);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fi=atan2(B,A);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q17=fi-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acos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(C/D);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q15=atan2(k1(2)-r7*sin(q17),k1(1)-r7*cos(q17));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k2=[b1+r6*cos(q16)+d1*cos(g1+q15)-r2*cos(q12);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b1+r6*sin(q16)+d1*sin(g1+q15)-r2*sin(q12)];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q14=atan2(k2(2),k2(1));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s34=k2(2)/sin(q14);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9071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 için </a:t>
            </a:r>
            <a:r>
              <a:rPr lang="tr-TR" dirty="0" err="1"/>
              <a:t>skaler</a:t>
            </a:r>
            <a:r>
              <a:rPr lang="tr-TR" dirty="0"/>
              <a:t> denklemlerin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0.5574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+0.3173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=0.6204</m:t>
                    </m:r>
                  </m:oMath>
                </a14:m>
                <a:endParaRPr lang="tr-TR" dirty="0" smtClean="0"/>
              </a:p>
              <a:p>
                <a:r>
                  <a:rPr lang="tr-TR" dirty="0" smtClean="0">
                    <a:solidFill>
                      <a:srgbClr val="002060"/>
                    </a:solidFill>
                  </a:rPr>
                  <a:t>Hatırlatma;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𝐴𝑐𝑜𝑠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𝐵𝑠𝑖𝑛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tr-TR" dirty="0" smtClean="0">
                    <a:solidFill>
                      <a:srgbClr val="002060"/>
                    </a:solidFill>
                  </a:rPr>
                  <a:t> denkleminin çözümü</a:t>
                </a:r>
              </a:p>
              <a:p>
                <a:pPr marL="457200" indent="-457200">
                  <a:buAutoNum type="arabicPeriod"/>
                </a:pPr>
                <a:r>
                  <a:rPr lang="tr-TR" dirty="0" smtClean="0">
                    <a:solidFill>
                      <a:srgbClr val="002060"/>
                    </a:solidFill>
                  </a:rPr>
                  <a:t>Yöntem;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tr-TR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⟹</m:t>
                    </m:r>
                    <m:func>
                      <m:func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tr-TR" dirty="0" smtClean="0">
                  <a:solidFill>
                    <a:srgbClr val="002060"/>
                  </a:solidFill>
                </a:endParaRPr>
              </a:p>
              <a:p>
                <a:pPr marL="457200" indent="-457200">
                  <a:buAutoNum type="arabicPeriod"/>
                </a:pPr>
                <a:r>
                  <a:rPr lang="tr-TR" dirty="0" smtClean="0">
                    <a:solidFill>
                      <a:srgbClr val="002060"/>
                    </a:solidFill>
                  </a:rPr>
                  <a:t>Yöntem;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tr-TR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dirty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smtClean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𝑡𝑎𝑛</m:t>
                    </m:r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num>
                      <m:den>
                        <m: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den>
                    </m:f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𝜙</m:t>
                    </m:r>
                    <m:r>
                      <a:rPr lang="tr-TR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num>
                          <m:den>
                            <m:r>
                              <a:rPr lang="tr-TR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tr-TR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tr-TR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tr-TR" b="0" i="0" dirty="0" smtClean="0">
                  <a:solidFill>
                    <a:srgbClr val="002060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𝐷𝑐𝑜𝑠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tr-TR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tr-TR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tr-TR" b="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tr-TR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</m:t>
                      </m:r>
                      <m:func>
                        <m:funcPr>
                          <m:ctrlPr>
                            <a:rPr lang="tr-TR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tr-T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0.5574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0.3173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=0.6414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0.3173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0.5574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0.3173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0.5574</m:t>
                                  </m:r>
                                </m:den>
                              </m:f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29.65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den>
                          </m:f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29.65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±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0.6204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0.6414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den>
                          </m:f>
                        </m:e>
                      </m:fun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29.65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14.70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44.35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𝑦𝑎𝑑𝑎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14.95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19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7483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 için </a:t>
            </a:r>
            <a:r>
              <a:rPr lang="tr-TR" dirty="0" err="1"/>
              <a:t>skaler</a:t>
            </a:r>
            <a:r>
              <a:rPr lang="tr-TR" dirty="0"/>
              <a:t> denklemlerin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44.35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𝑦𝑎𝑑𝑎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14.95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>
                    <a:latin typeface="Cambria Math" panose="02040503050406030204" pitchFamily="18" charset="0"/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44.35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0.3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=0.6193−0.45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=0.9917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=0.3526−0.45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=0.038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0.038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0.9917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den>
                            </m:f>
                          </m:e>
                        </m:d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2.19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:r>
                  <a:rPr lang="tr-TR" dirty="0">
                    <a:latin typeface="Cambria Math" panose="02040503050406030204" pitchFamily="18" charset="0"/>
                  </a:rPr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14.95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0.3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=0.6193−0.45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0.615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0.3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=0.3526−0.45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0.788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0.788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0.615</m:t>
                                </m:r>
                                <m:r>
                                  <m:rPr>
                                    <m:nor/>
                                  </m:rPr>
                                  <a:rPr lang="tr-TR" dirty="0"/>
                                  <m:t> </m:t>
                                </m:r>
                              </m:den>
                            </m:f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2.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04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549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 için </a:t>
            </a:r>
            <a:r>
              <a:rPr lang="tr-TR" dirty="0" err="1"/>
              <a:t>skaler</a:t>
            </a:r>
            <a:r>
              <a:rPr lang="tr-TR" dirty="0"/>
              <a:t> denklemlerin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14.95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52.04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𝑡𝑎𝑛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14</m:t>
                            </m:r>
                          </m:sub>
                        </m:sSub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tr-TR" b="0" i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tr-TR" i="1">
                            <a:latin typeface="Cambria Math" panose="02040503050406030204" pitchFamily="18" charset="0"/>
                          </a:rPr>
                          <m:t>cos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57.9025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=1.1277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b="0" dirty="0" smtClean="0"/>
              </a:p>
              <a:p>
                <a:endParaRPr lang="tr-TR" b="0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82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Yukarıda elde ettiğimiz vektör kapalılık denklemlerinin kompleks sayılarla gösterimini denklemleri sanal ve </a:t>
                </a:r>
                <a:r>
                  <a:rPr lang="tr-TR" dirty="0" err="1" smtClean="0"/>
                  <a:t>gerçel</a:t>
                </a:r>
                <a:r>
                  <a:rPr lang="tr-TR" dirty="0" smtClean="0"/>
                  <a:t> parçalarını ayrı ayrı yazarak </a:t>
                </a:r>
                <a:r>
                  <a:rPr lang="tr-TR" dirty="0" err="1" smtClean="0"/>
                  <a:t>skaler</a:t>
                </a:r>
                <a:r>
                  <a:rPr lang="tr-TR" dirty="0" smtClean="0"/>
                  <a:t> forma dönüştürelim.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l="-1235" r="-3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660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Hız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Denklemleri bilinmeyen parametreler bir tarafta toplanacak şeklide düzenliyoruz . Böylece türev alma sonunda denklemleri düzenlemek daha kolay olacaktır.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m:rPr>
                        <m:sty m:val="p"/>
                      </m:rPr>
                      <a:rPr lang="tr-TR" i="1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 r="-1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078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2 Hız Analizi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>
                    <a:latin typeface="Cambria Math" panose="02040503050406030204" pitchFamily="18" charset="0"/>
                  </a:rPr>
                  <a:t>Denklemlerin türevlerini alıyoruz.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d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110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18</m:t>
                        </m:r>
                      </m:sub>
                    </m:sSub>
                    <m:func>
                      <m:func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6675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Hız Analizi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15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110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930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Bilgisayarla Hız Analizi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dq12=2;dq16=3;ds110=0.25;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A=[cos(q14) -s34*sin(q14) d1*sin(g1+q15) 0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sin(q14) s34*cos(q14) -d1*cos(g1+q15) 0 0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0 0 d3*sin(q15) r7*sin(q17) -r9*sin(q19)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   0 0 -d3*cos(q15) -r7*cos(q17) r9*cos(q19) 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srgbClr val="000000"/>
                </a:solidFill>
                <a:latin typeface="Courier New" panose="02070309020205020404" pitchFamily="49" charset="0"/>
              </a:rPr>
              <a:t>    0 0 0 0 r9*sin(q19) cos(g2);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Courier New" panose="02070309020205020404" pitchFamily="49" charset="0"/>
              </a:rPr>
              <a:t>    0 0 0 0 -r9*cos(q19) sin(g2)];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b=[b1-r6*dq16*sin(q16)+r2*dq12*sin(q12);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b1+r6*dq16*cos(q16)-r2*dq12*cos(q12);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-r6*dq16*sin(q16)-ds110;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   r6*dq16*cos(q16);0;0];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K=[s34;q14;q15;q17;q19;s18]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V=A\b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245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Hız analizi sonucu elde edilen matrisin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endParaRPr lang="pt-BR" dirty="0"/>
              </a:p>
              <a:p>
                <a:r>
                  <a:rPr lang="pt-BR" dirty="0"/>
                  <a:t>A </a:t>
                </a:r>
                <a:r>
                  <a:rPr lang="pt-BR" dirty="0" smtClean="0"/>
                  <a:t>=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0.3866   −0.9372    0.2781         0         0         0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0.9222    0.3929    0.1126         0         0         0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     0         0    0.2366    0.1161   −0.4557         0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     0         0   −0.1845   −0.4348   −0.2057         0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     0         0         0         0    0.4557   −0.7071</m:t>
                    </m:r>
                  </m:oMath>
                </a14:m>
                <a:endParaRPr lang="pt-BR" dirty="0"/>
              </a:p>
              <a:p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         0         0         0         0    0.2057    0.7071</m:t>
                    </m:r>
                  </m:oMath>
                </a14:m>
                <a:endParaRPr lang="pt-BR" dirty="0"/>
              </a:p>
              <a:p>
                <a:r>
                  <a:rPr lang="tr-TR" dirty="0" smtClean="0"/>
                  <a:t>b</a:t>
                </a:r>
                <a:r>
                  <a:rPr lang="pt-BR" dirty="0" smtClean="0"/>
                  <a:t> =    </a:t>
                </a:r>
                <a:r>
                  <a:rPr lang="pt-BR" dirty="0"/>
                  <a:t>0.6285</a:t>
                </a:r>
              </a:p>
              <a:p>
                <a:r>
                  <a:rPr lang="pt-BR" dirty="0"/>
                  <a:t>    0.0861</a:t>
                </a:r>
              </a:p>
              <a:p>
                <a:r>
                  <a:rPr lang="pt-BR" dirty="0"/>
                  <a:t>   -1.1593</a:t>
                </a:r>
              </a:p>
              <a:p>
                <a:r>
                  <a:rPr lang="pt-BR" dirty="0"/>
                  <a:t>   -0.5250</a:t>
                </a:r>
              </a:p>
              <a:p>
                <a:r>
                  <a:rPr lang="pt-BR" dirty="0"/>
                  <a:t>         0</a:t>
                </a:r>
              </a:p>
              <a:p>
                <a:r>
                  <a:rPr lang="pt-BR" dirty="0"/>
                  <a:t>         0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4105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Sonuç</a:t>
            </a:r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34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17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19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1.7888</m:t>
                              </m:r>
                              <m:r>
                                <m:rPr>
                                  <m:nor/>
                                </m:rPr>
                                <a:rPr lang="tr-TR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−1.9910</m:t>
                              </m:r>
                              <m:r>
                                <m:rPr>
                                  <m:nor/>
                                </m:rPr>
                                <a:rPr lang="tr-TR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−6.9377</m:t>
                              </m:r>
                              <m:r>
                                <m:rPr>
                                  <m:nor/>
                                </m:rPr>
                                <a:rPr lang="tr-TR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4.1516</m:t>
                              </m:r>
                              <m:r>
                                <m:rPr>
                                  <m:nor/>
                                </m:rPr>
                                <a:rPr lang="tr-TR"/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/>
              </a:p>
              <a:p>
                <a:endParaRPr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70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analizi, Değişkenlerin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8" y="1845734"/>
                <a:ext cx="5532121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r>
                  <a:rPr lang="tr-TR" dirty="0" smtClean="0"/>
                  <a:t>İlk döngüden elde ettiğimiz ilk iki denklemden bilinmeyenlerden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tr-TR" dirty="0" smtClean="0"/>
                  <a:t>’i yok etmek üzere denklemlerin karelerini alıp taraf tarafa toplayalım.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tr-TR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e>
                    </m:func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ra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8" y="1845734"/>
                <a:ext cx="5532121" cy="4023360"/>
              </a:xfrm>
              <a:blipFill rotWithShape="0">
                <a:blip r:embed="rId2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358467" y="1845735"/>
                <a:ext cx="5223933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34</m:t>
                            </m:r>
                          </m:sub>
                        </m:sSub>
                      </m:den>
                    </m:f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𝑡𝑎𝑛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𝑡𝑎𝑛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tr-TR" b="0" dirty="0" smtClean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58467" y="1845735"/>
                <a:ext cx="5223933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32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Konum analizi, Değişkenlerin Çözümü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</m:oMath>
                </a14:m>
                <a:endParaRPr lang="tr-TR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55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Sayısal Değerler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845734"/>
                <a:ext cx="3787988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=0.15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=0.20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=0.30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e>
                    </m:rad>
                  </m:oMath>
                </a14:m>
                <a:endParaRPr lang="tr-TR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tr-T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sub>
                        </m:sSub>
                      </m:den>
                    </m:f>
                  </m:oMath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845734"/>
                <a:ext cx="3787988" cy="402336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367867" y="1845735"/>
                <a:ext cx="5787813" cy="402336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0.15</m:t>
                            </m:r>
                          </m:e>
                          <m:sup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0.20</m:t>
                            </m:r>
                          </m:e>
                          <m:sup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∗0.2∗0.15∗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e>
                    </m:rad>
                  </m:oMath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0.288 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0.15∗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num>
                              <m:den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0.20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0.15∗</m:t>
                                </m:r>
                                <m:r>
                                  <a:rPr lang="tr-T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𝑐𝑜𝑠</m:t>
                                </m:r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70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29.288</m:t>
                        </m:r>
                      </m:e>
                      <m:sup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0.3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0.15</m:t>
                        </m:r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70</m:t>
                        </m:r>
                      </m:num>
                      <m:den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29.288</m:t>
                        </m:r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=0.285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0.15∗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0.285∗</m:t>
                    </m:r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29.288</m:t>
                    </m:r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tr-T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0.28 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67867" y="1845735"/>
                <a:ext cx="5787813" cy="402336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87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Analizi (Bilgisayar Uygulaması)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Hızlı dönüş Mekanizması;</a:t>
            </a:r>
            <a:endParaRPr lang="tr-TR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a1=0.15;c2=0.2;c1=0.3;q12=70*pi/180;</a:t>
            </a:r>
          </a:p>
          <a:p>
            <a:r>
              <a:rPr lang="tr-TR" dirty="0">
                <a:solidFill>
                  <a:srgbClr val="228B22"/>
                </a:solidFill>
                <a:latin typeface="Courier New" panose="02070309020205020404" pitchFamily="49" charset="0"/>
              </a:rPr>
              <a:t>%Konum analizi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s34=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(a1^2+c2^2+2*a1*c2*cos(q12));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q15=atan(a1*sin(q12)/(c2+a1*cos(q12)));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s35=(c1-a1*cos(q12))/cos(q15);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s16=a1*sin(q12)+s35*sin(q15);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's34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yerdeðiþimi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(s34)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'q15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açýsý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(q15*180/pi)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's35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yerdeðiþimi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(s35)</a:t>
            </a:r>
          </a:p>
          <a:p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's16 </a:t>
            </a:r>
            <a:r>
              <a:rPr lang="tr-TR" dirty="0" err="1">
                <a:solidFill>
                  <a:srgbClr val="A020F0"/>
                </a:solidFill>
                <a:latin typeface="Courier New" panose="02070309020205020404" pitchFamily="49" charset="0"/>
              </a:rPr>
              <a:t>yerdeðiþimi</a:t>
            </a:r>
            <a:r>
              <a:rPr lang="tr-TR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>
                <a:solidFill>
                  <a:srgbClr val="000000"/>
                </a:solidFill>
                <a:latin typeface="Courier New" panose="02070309020205020404" pitchFamily="49" charset="0"/>
              </a:rPr>
              <a:t>disp</a:t>
            </a:r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(s16)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s34 </a:t>
            </a:r>
            <a:r>
              <a:rPr lang="tr-TR" dirty="0" err="1"/>
              <a:t>yerdeğişimi</a:t>
            </a:r>
            <a:endParaRPr lang="tr-TR" dirty="0"/>
          </a:p>
          <a:p>
            <a:r>
              <a:rPr lang="tr-TR" dirty="0"/>
              <a:t>    0.2881</a:t>
            </a:r>
          </a:p>
          <a:p>
            <a:endParaRPr lang="tr-TR" dirty="0"/>
          </a:p>
          <a:p>
            <a:r>
              <a:rPr lang="tr-TR" dirty="0"/>
              <a:t>q15 açısı</a:t>
            </a:r>
          </a:p>
          <a:p>
            <a:r>
              <a:rPr lang="tr-TR" dirty="0"/>
              <a:t>   29.2877</a:t>
            </a:r>
          </a:p>
          <a:p>
            <a:endParaRPr lang="tr-TR" dirty="0"/>
          </a:p>
          <a:p>
            <a:r>
              <a:rPr lang="tr-TR" dirty="0"/>
              <a:t>s35 </a:t>
            </a:r>
            <a:r>
              <a:rPr lang="tr-TR" dirty="0" err="1"/>
              <a:t>yerdeğişimi</a:t>
            </a:r>
            <a:endParaRPr lang="tr-TR" dirty="0"/>
          </a:p>
          <a:p>
            <a:r>
              <a:rPr lang="tr-TR" dirty="0"/>
              <a:t>    0.2851</a:t>
            </a:r>
          </a:p>
          <a:p>
            <a:endParaRPr lang="tr-TR" dirty="0"/>
          </a:p>
          <a:p>
            <a:r>
              <a:rPr lang="tr-TR" dirty="0"/>
              <a:t>s16 </a:t>
            </a:r>
            <a:r>
              <a:rPr lang="tr-TR" dirty="0" err="1"/>
              <a:t>yerdeğişimi</a:t>
            </a:r>
            <a:endParaRPr lang="tr-TR" dirty="0"/>
          </a:p>
          <a:p>
            <a:r>
              <a:rPr lang="tr-TR" dirty="0"/>
              <a:t>    0.2804</a:t>
            </a:r>
          </a:p>
        </p:txBody>
      </p:sp>
    </p:spTree>
    <p:extLst>
      <p:ext uri="{BB962C8B-B14F-4D97-AF65-F5344CB8AC3E}">
        <p14:creationId xmlns:p14="http://schemas.microsoft.com/office/powerpoint/2010/main" val="131419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Konum Analizi </a:t>
            </a:r>
            <a:r>
              <a:rPr lang="tr-TR" smtClean="0"/>
              <a:t>Bilgisayar Uygulaması II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 Hızlı dönüş Mekanizması;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%Verilenler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a1=0.15;c2=0.2;c1=0.3;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q12=(0:0.05*pi:2*pi);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s34=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(1,41);s35=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(1,41);s16=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(1,41);q15=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(1,41);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228B22"/>
                </a:solidFill>
                <a:latin typeface="Courier New" panose="02070309020205020404" pitchFamily="49" charset="0"/>
              </a:rPr>
              <a:t>%Konum analizi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i=1:length(q12)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s34(i)=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(a1^2+c2^2+2*a1*c2*cos(q12(i)));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q15(i)=atan(a1*sin(q12(i))/(c2+a1*cos(q12(i))));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s35(i)=(c1-a1*cos(q12(i)))/cos(q15(i));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s16(i)=a1*sin(q12(i))+s35(i)*sin(q15(i));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figure;plot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(q12,s34);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's_{34} [m]'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figure;plot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(q12,q15);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_{15}  [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rad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]'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figure;plot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(q12,s35);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's_{35} [m]'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figure;plot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(q12,s16);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'0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theta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_{12} \</a:t>
            </a:r>
            <a:r>
              <a:rPr lang="tr-TR" dirty="0" err="1" smtClean="0">
                <a:solidFill>
                  <a:srgbClr val="A020F0"/>
                </a:solidFill>
                <a:latin typeface="Courier New" panose="02070309020205020404" pitchFamily="49" charset="0"/>
              </a:rPr>
              <a:t>leq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 2\pi'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dirty="0" err="1" smtClean="0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dirty="0" smtClean="0">
                <a:solidFill>
                  <a:srgbClr val="A020F0"/>
                </a:solidFill>
                <a:latin typeface="Courier New" panose="02070309020205020404" pitchFamily="49" charset="0"/>
              </a:rPr>
              <a:t>'s_{16} [m]'</a:t>
            </a:r>
            <a:r>
              <a:rPr lang="tr-TR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08004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1452</Words>
  <Application>Microsoft Office PowerPoint</Application>
  <PresentationFormat>Widescreen</PresentationFormat>
  <Paragraphs>391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Calibri</vt:lpstr>
      <vt:lpstr>Calibri Light</vt:lpstr>
      <vt:lpstr>Cambria Math</vt:lpstr>
      <vt:lpstr>Courier New</vt:lpstr>
      <vt:lpstr>Times New Roman</vt:lpstr>
      <vt:lpstr>Retrospect</vt:lpstr>
      <vt:lpstr>Mekanizma Tekniği MEKANİZMALARIN KİNEMATİK ANALİZLERİ Örnek Problemler</vt:lpstr>
      <vt:lpstr>Örnek 1: Hızlı Dönüş Mekanizması</vt:lpstr>
      <vt:lpstr>Vektör Kapalılık Denklemleri</vt:lpstr>
      <vt:lpstr>Konum Analizi</vt:lpstr>
      <vt:lpstr>Konum analizi, Değişkenlerin Çözümü</vt:lpstr>
      <vt:lpstr>Konum analizi, Değişkenlerin Çözümü</vt:lpstr>
      <vt:lpstr>Sayısal Değerler</vt:lpstr>
      <vt:lpstr>Konum Analizi (Bilgisayar Uygulaması)</vt:lpstr>
      <vt:lpstr>Konum Analizi Bilgisayar Uygulaması II</vt:lpstr>
      <vt:lpstr>Konum Değişkenleri Grafikleri</vt:lpstr>
      <vt:lpstr>Konum Değişkenleri Grafikleri</vt:lpstr>
      <vt:lpstr>Hız Analizi</vt:lpstr>
      <vt:lpstr>Bulunan Hız Denklemlerinin Matris Formunda Düzenlenmesi</vt:lpstr>
      <vt:lpstr>Kramer Kuralı Kullanarak Sayısal Çözüm;</vt:lpstr>
      <vt:lpstr>Kramer Kuralı Kullanarak Sayısal Çözüm;</vt:lpstr>
      <vt:lpstr>Hız Analizi Bilgisayar Uygulaması I</vt:lpstr>
      <vt:lpstr>Hız Analizi Bilgisayar Uygulaması II</vt:lpstr>
      <vt:lpstr>Hız değişkenleri Grafikleri</vt:lpstr>
      <vt:lpstr>Hız değişkenleri Grafikleri</vt:lpstr>
      <vt:lpstr>Kramer Kuralı ile Hız Etki Katsayısı</vt:lpstr>
      <vt:lpstr>Kramer Kuralı ile Hız Etki Katsayısı</vt:lpstr>
      <vt:lpstr>Kramer Kuralı ile Hız Etki Katsayısı</vt:lpstr>
      <vt:lpstr>İvme Analizi</vt:lpstr>
      <vt:lpstr>İvme Analizi</vt:lpstr>
      <vt:lpstr>İvme Analizi Bilgisayar Uygulaması I</vt:lpstr>
      <vt:lpstr>İvme Analizi Bilgisayar Uygulaması II</vt:lpstr>
      <vt:lpstr>İvme Değişkenleri Grafikleri</vt:lpstr>
      <vt:lpstr>İvme Değişkenleri Grafikleri</vt:lpstr>
      <vt:lpstr>Örnek 2</vt:lpstr>
      <vt:lpstr>Serbestlik Derecesi Analizi</vt:lpstr>
      <vt:lpstr>Devre Denklemleri</vt:lpstr>
      <vt:lpstr>Devre Denklemlerinin Skaler Formu </vt:lpstr>
      <vt:lpstr>KA için skaler denklemlerin çözümü</vt:lpstr>
      <vt:lpstr>Bilgisayarla konum analizi</vt:lpstr>
      <vt:lpstr>KA için skaler denklemlerin çözümü</vt:lpstr>
      <vt:lpstr>Bilgisayarla Konum Analizi</vt:lpstr>
      <vt:lpstr>KA için skaler denklemlerin çözümü</vt:lpstr>
      <vt:lpstr>KA için skaler denklemlerin çözümü</vt:lpstr>
      <vt:lpstr>KA için skaler denklemlerin çözümü</vt:lpstr>
      <vt:lpstr>Örnek 2 Hız Analizi</vt:lpstr>
      <vt:lpstr>Örnek 2 Hız Analizi</vt:lpstr>
      <vt:lpstr>Örnek 2 Hız Analizi</vt:lpstr>
      <vt:lpstr>Bilgisayarla Hız Analizi</vt:lpstr>
      <vt:lpstr>Hız analizi sonucu elde edilen matrisin çözümü</vt:lpstr>
      <vt:lpstr>Sonuç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Kompleks Sayılar Kullanılarak Konum Analizi</dc:title>
  <dc:creator>Nurdan Bilgin</dc:creator>
  <cp:lastModifiedBy>Nurdan Bilgin</cp:lastModifiedBy>
  <cp:revision>126</cp:revision>
  <dcterms:created xsi:type="dcterms:W3CDTF">2018-10-11T18:16:08Z</dcterms:created>
  <dcterms:modified xsi:type="dcterms:W3CDTF">2019-11-08T03:33:57Z</dcterms:modified>
</cp:coreProperties>
</file>