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76" r:id="rId2"/>
    <p:sldId id="277" r:id="rId3"/>
    <p:sldId id="278" r:id="rId4"/>
    <p:sldId id="320" r:id="rId5"/>
    <p:sldId id="321" r:id="rId6"/>
    <p:sldId id="282" r:id="rId7"/>
    <p:sldId id="322" r:id="rId8"/>
    <p:sldId id="323" r:id="rId9"/>
    <p:sldId id="324" r:id="rId10"/>
    <p:sldId id="325" r:id="rId11"/>
    <p:sldId id="326" r:id="rId12"/>
    <p:sldId id="327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1FE98-4C9B-46B3-A84A-33D92C90D3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96E25F-A608-410E-9482-80076DD67502}">
      <dgm:prSet phldrT="[Metin]"/>
      <dgm:spPr/>
      <dgm:t>
        <a:bodyPr/>
        <a:lstStyle/>
        <a:p>
          <a:r>
            <a:rPr lang="tr-TR" dirty="0" smtClean="0"/>
            <a:t>Mekanizmaların Kinematik Analizi</a:t>
          </a:r>
          <a:endParaRPr lang="tr-TR" dirty="0"/>
        </a:p>
      </dgm:t>
    </dgm:pt>
    <dgm:pt modelId="{9F97AA0A-8409-41AA-A081-7156955ADCC1}" type="parTrans" cxnId="{1D1B170A-B600-4D5A-A062-753A08566BA5}">
      <dgm:prSet/>
      <dgm:spPr/>
      <dgm:t>
        <a:bodyPr/>
        <a:lstStyle/>
        <a:p>
          <a:endParaRPr lang="tr-TR"/>
        </a:p>
      </dgm:t>
    </dgm:pt>
    <dgm:pt modelId="{F5B876A3-F44F-4ECE-A53E-8970116F3F3B}" type="sibTrans" cxnId="{1D1B170A-B600-4D5A-A062-753A08566BA5}">
      <dgm:prSet/>
      <dgm:spPr/>
      <dgm:t>
        <a:bodyPr/>
        <a:lstStyle/>
        <a:p>
          <a:endParaRPr lang="tr-TR"/>
        </a:p>
      </dgm:t>
    </dgm:pt>
    <dgm:pt modelId="{CB6AE92C-18AF-4A2D-B40F-321A59D71837}">
      <dgm:prSet phldrT="[Metin]"/>
      <dgm:spPr/>
      <dgm:t>
        <a:bodyPr/>
        <a:lstStyle/>
        <a:p>
          <a:r>
            <a:rPr lang="tr-TR" dirty="0" smtClean="0"/>
            <a:t>Konum Analizi</a:t>
          </a:r>
          <a:endParaRPr lang="tr-TR" dirty="0"/>
        </a:p>
      </dgm:t>
    </dgm:pt>
    <dgm:pt modelId="{1329E305-4996-43E5-AFF3-ED76ED71E0DC}" type="parTrans" cxnId="{7A3172B2-DCFB-4652-82DF-EB94DDFD5EF4}">
      <dgm:prSet/>
      <dgm:spPr/>
      <dgm:t>
        <a:bodyPr/>
        <a:lstStyle/>
        <a:p>
          <a:endParaRPr lang="tr-TR"/>
        </a:p>
      </dgm:t>
    </dgm:pt>
    <dgm:pt modelId="{D7490A7B-9839-42C6-8ABB-5699FA845421}" type="sibTrans" cxnId="{7A3172B2-DCFB-4652-82DF-EB94DDFD5EF4}">
      <dgm:prSet/>
      <dgm:spPr/>
      <dgm:t>
        <a:bodyPr/>
        <a:lstStyle/>
        <a:p>
          <a:endParaRPr lang="tr-TR"/>
        </a:p>
      </dgm:t>
    </dgm:pt>
    <dgm:pt modelId="{BC037DB4-AA37-458E-9555-A3FBA75582FA}">
      <dgm:prSet phldrT="[Metin]"/>
      <dgm:spPr/>
      <dgm:t>
        <a:bodyPr/>
        <a:lstStyle/>
        <a:p>
          <a:r>
            <a:rPr lang="tr-TR" dirty="0" smtClean="0"/>
            <a:t>Hız Analiz</a:t>
          </a:r>
          <a:endParaRPr lang="tr-TR" dirty="0"/>
        </a:p>
      </dgm:t>
    </dgm:pt>
    <dgm:pt modelId="{E0C52D6E-C150-4B93-8A48-DDBDE2F718C5}" type="parTrans" cxnId="{EAAF60AB-5B12-4CF8-93A4-FA407D3A02B3}">
      <dgm:prSet/>
      <dgm:spPr/>
      <dgm:t>
        <a:bodyPr/>
        <a:lstStyle/>
        <a:p>
          <a:endParaRPr lang="tr-TR"/>
        </a:p>
      </dgm:t>
    </dgm:pt>
    <dgm:pt modelId="{7970845A-2703-48A9-8AA1-B4DDA8C7FF2C}" type="sibTrans" cxnId="{EAAF60AB-5B12-4CF8-93A4-FA407D3A02B3}">
      <dgm:prSet/>
      <dgm:spPr/>
      <dgm:t>
        <a:bodyPr/>
        <a:lstStyle/>
        <a:p>
          <a:endParaRPr lang="tr-TR"/>
        </a:p>
      </dgm:t>
    </dgm:pt>
    <dgm:pt modelId="{868A4B18-5521-48E2-B471-0F56D641B353}">
      <dgm:prSet phldrT="[Metin]"/>
      <dgm:spPr/>
      <dgm:t>
        <a:bodyPr/>
        <a:lstStyle/>
        <a:p>
          <a:r>
            <a:rPr lang="tr-TR" dirty="0" smtClean="0"/>
            <a:t>İvme Analizi</a:t>
          </a:r>
          <a:endParaRPr lang="tr-TR" dirty="0"/>
        </a:p>
      </dgm:t>
    </dgm:pt>
    <dgm:pt modelId="{2E4B1F93-9FF9-4CE5-95F1-DE3E576B131D}" type="parTrans" cxnId="{5DB8234D-D4CB-4EA0-80D2-02FBB49409D3}">
      <dgm:prSet/>
      <dgm:spPr/>
      <dgm:t>
        <a:bodyPr/>
        <a:lstStyle/>
        <a:p>
          <a:endParaRPr lang="tr-TR"/>
        </a:p>
      </dgm:t>
    </dgm:pt>
    <dgm:pt modelId="{B2BF3768-136C-42EE-8956-9B05306E8B04}" type="sibTrans" cxnId="{5DB8234D-D4CB-4EA0-80D2-02FBB49409D3}">
      <dgm:prSet/>
      <dgm:spPr/>
      <dgm:t>
        <a:bodyPr/>
        <a:lstStyle/>
        <a:p>
          <a:endParaRPr lang="tr-TR"/>
        </a:p>
      </dgm:t>
    </dgm:pt>
    <dgm:pt modelId="{F32422E6-B1D8-4249-BEB9-444B256C810D}" type="pres">
      <dgm:prSet presAssocID="{4FE1FE98-4C9B-46B3-A84A-33D92C90D3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25A1A7-938C-4ECD-AA09-D20207B0DEB1}" type="pres">
      <dgm:prSet presAssocID="{AA96E25F-A608-410E-9482-80076DD67502}" presName="roof" presStyleLbl="dkBgShp" presStyleIdx="0" presStyleCnt="2"/>
      <dgm:spPr/>
      <dgm:t>
        <a:bodyPr/>
        <a:lstStyle/>
        <a:p>
          <a:endParaRPr lang="tr-TR"/>
        </a:p>
      </dgm:t>
    </dgm:pt>
    <dgm:pt modelId="{A7EDE3E0-F857-426D-AD7D-78D7416C45DF}" type="pres">
      <dgm:prSet presAssocID="{AA96E25F-A608-410E-9482-80076DD67502}" presName="pillars" presStyleCnt="0"/>
      <dgm:spPr/>
    </dgm:pt>
    <dgm:pt modelId="{F3F44B29-3EA6-4198-B244-23120B84DCF7}" type="pres">
      <dgm:prSet presAssocID="{AA96E25F-A608-410E-9482-80076DD6750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E65DD3-9510-49D6-8E28-6D575469C5A7}" type="pres">
      <dgm:prSet presAssocID="{BC037DB4-AA37-458E-9555-A3FBA75582F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01DB11-BA8B-46F4-9B87-9FC54718A3BB}" type="pres">
      <dgm:prSet presAssocID="{868A4B18-5521-48E2-B471-0F56D641B3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C552E8-0F67-443E-AF2D-8A651730C2FF}" type="pres">
      <dgm:prSet presAssocID="{AA96E25F-A608-410E-9482-80076DD67502}" presName="base" presStyleLbl="dkBgShp" presStyleIdx="1" presStyleCnt="2"/>
      <dgm:spPr/>
    </dgm:pt>
  </dgm:ptLst>
  <dgm:cxnLst>
    <dgm:cxn modelId="{1316C84F-3516-408A-A1A3-BC305A454E84}" type="presOf" srcId="{BC037DB4-AA37-458E-9555-A3FBA75582FA}" destId="{19E65DD3-9510-49D6-8E28-6D575469C5A7}" srcOrd="0" destOrd="0" presId="urn:microsoft.com/office/officeart/2005/8/layout/hList3"/>
    <dgm:cxn modelId="{EAAF60AB-5B12-4CF8-93A4-FA407D3A02B3}" srcId="{AA96E25F-A608-410E-9482-80076DD67502}" destId="{BC037DB4-AA37-458E-9555-A3FBA75582FA}" srcOrd="1" destOrd="0" parTransId="{E0C52D6E-C150-4B93-8A48-DDBDE2F718C5}" sibTransId="{7970845A-2703-48A9-8AA1-B4DDA8C7FF2C}"/>
    <dgm:cxn modelId="{1D1B170A-B600-4D5A-A062-753A08566BA5}" srcId="{4FE1FE98-4C9B-46B3-A84A-33D92C90D3CE}" destId="{AA96E25F-A608-410E-9482-80076DD67502}" srcOrd="0" destOrd="0" parTransId="{9F97AA0A-8409-41AA-A081-7156955ADCC1}" sibTransId="{F5B876A3-F44F-4ECE-A53E-8970116F3F3B}"/>
    <dgm:cxn modelId="{E61B087F-CA15-4966-B3FA-04702E607700}" type="presOf" srcId="{AA96E25F-A608-410E-9482-80076DD67502}" destId="{4525A1A7-938C-4ECD-AA09-D20207B0DEB1}" srcOrd="0" destOrd="0" presId="urn:microsoft.com/office/officeart/2005/8/layout/hList3"/>
    <dgm:cxn modelId="{7A3172B2-DCFB-4652-82DF-EB94DDFD5EF4}" srcId="{AA96E25F-A608-410E-9482-80076DD67502}" destId="{CB6AE92C-18AF-4A2D-B40F-321A59D71837}" srcOrd="0" destOrd="0" parTransId="{1329E305-4996-43E5-AFF3-ED76ED71E0DC}" sibTransId="{D7490A7B-9839-42C6-8ABB-5699FA845421}"/>
    <dgm:cxn modelId="{AE8A851C-D926-4AAE-BB70-E9D3ED5E6EAE}" type="presOf" srcId="{4FE1FE98-4C9B-46B3-A84A-33D92C90D3CE}" destId="{F32422E6-B1D8-4249-BEB9-444B256C810D}" srcOrd="0" destOrd="0" presId="urn:microsoft.com/office/officeart/2005/8/layout/hList3"/>
    <dgm:cxn modelId="{0B0928D8-5613-4A34-97E4-A29D99BBDC90}" type="presOf" srcId="{CB6AE92C-18AF-4A2D-B40F-321A59D71837}" destId="{F3F44B29-3EA6-4198-B244-23120B84DCF7}" srcOrd="0" destOrd="0" presId="urn:microsoft.com/office/officeart/2005/8/layout/hList3"/>
    <dgm:cxn modelId="{5DB8234D-D4CB-4EA0-80D2-02FBB49409D3}" srcId="{AA96E25F-A608-410E-9482-80076DD67502}" destId="{868A4B18-5521-48E2-B471-0F56D641B353}" srcOrd="2" destOrd="0" parTransId="{2E4B1F93-9FF9-4CE5-95F1-DE3E576B131D}" sibTransId="{B2BF3768-136C-42EE-8956-9B05306E8B04}"/>
    <dgm:cxn modelId="{2ED9C643-9EBB-4982-A639-3641896B3BC3}" type="presOf" srcId="{868A4B18-5521-48E2-B471-0F56D641B353}" destId="{2901DB11-BA8B-46F4-9B87-9FC54718A3BB}" srcOrd="0" destOrd="0" presId="urn:microsoft.com/office/officeart/2005/8/layout/hList3"/>
    <dgm:cxn modelId="{43FC54CD-45FB-4ADC-9711-54E435C6E6D0}" type="presParOf" srcId="{F32422E6-B1D8-4249-BEB9-444B256C810D}" destId="{4525A1A7-938C-4ECD-AA09-D20207B0DEB1}" srcOrd="0" destOrd="0" presId="urn:microsoft.com/office/officeart/2005/8/layout/hList3"/>
    <dgm:cxn modelId="{AE59469C-4065-4D53-AA9E-40A198DE2B2E}" type="presParOf" srcId="{F32422E6-B1D8-4249-BEB9-444B256C810D}" destId="{A7EDE3E0-F857-426D-AD7D-78D7416C45DF}" srcOrd="1" destOrd="0" presId="urn:microsoft.com/office/officeart/2005/8/layout/hList3"/>
    <dgm:cxn modelId="{7CC89CC0-391F-4FA3-96EA-C060C0E2281F}" type="presParOf" srcId="{A7EDE3E0-F857-426D-AD7D-78D7416C45DF}" destId="{F3F44B29-3EA6-4198-B244-23120B84DCF7}" srcOrd="0" destOrd="0" presId="urn:microsoft.com/office/officeart/2005/8/layout/hList3"/>
    <dgm:cxn modelId="{94059D00-9810-4D42-90F1-1CA736207D52}" type="presParOf" srcId="{A7EDE3E0-F857-426D-AD7D-78D7416C45DF}" destId="{19E65DD3-9510-49D6-8E28-6D575469C5A7}" srcOrd="1" destOrd="0" presId="urn:microsoft.com/office/officeart/2005/8/layout/hList3"/>
    <dgm:cxn modelId="{BEBC841B-5567-473C-A25D-26E12DF26DA9}" type="presParOf" srcId="{A7EDE3E0-F857-426D-AD7D-78D7416C45DF}" destId="{2901DB11-BA8B-46F4-9B87-9FC54718A3BB}" srcOrd="2" destOrd="0" presId="urn:microsoft.com/office/officeart/2005/8/layout/hList3"/>
    <dgm:cxn modelId="{8FF3392E-294C-449F-908A-D8F078751450}" type="presParOf" srcId="{F32422E6-B1D8-4249-BEB9-444B256C810D}" destId="{82C552E8-0F67-443E-AF2D-8A651730C2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5A1A7-938C-4ECD-AA09-D20207B0DEB1}">
      <dsp:nvSpPr>
        <dsp:cNvPr id="0" name=""/>
        <dsp:cNvSpPr/>
      </dsp:nvSpPr>
      <dsp:spPr>
        <a:xfrm>
          <a:off x="0" y="0"/>
          <a:ext cx="4937125" cy="120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Mekanizmaların Kinematik Analizi</a:t>
          </a:r>
          <a:endParaRPr lang="tr-TR" sz="3300" kern="1200" dirty="0"/>
        </a:p>
      </dsp:txBody>
      <dsp:txXfrm>
        <a:off x="0" y="0"/>
        <a:ext cx="4937125" cy="1206817"/>
      </dsp:txXfrm>
    </dsp:sp>
    <dsp:sp modelId="{F3F44B29-3EA6-4198-B244-23120B84DCF7}">
      <dsp:nvSpPr>
        <dsp:cNvPr id="0" name=""/>
        <dsp:cNvSpPr/>
      </dsp:nvSpPr>
      <dsp:spPr>
        <a:xfrm>
          <a:off x="2410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Konum Analizi</a:t>
          </a:r>
          <a:endParaRPr lang="tr-TR" sz="3700" kern="1200" dirty="0"/>
        </a:p>
      </dsp:txBody>
      <dsp:txXfrm>
        <a:off x="2410" y="1206817"/>
        <a:ext cx="1644101" cy="2534316"/>
      </dsp:txXfrm>
    </dsp:sp>
    <dsp:sp modelId="{19E65DD3-9510-49D6-8E28-6D575469C5A7}">
      <dsp:nvSpPr>
        <dsp:cNvPr id="0" name=""/>
        <dsp:cNvSpPr/>
      </dsp:nvSpPr>
      <dsp:spPr>
        <a:xfrm>
          <a:off x="1646511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Hız Analiz</a:t>
          </a:r>
          <a:endParaRPr lang="tr-TR" sz="3700" kern="1200" dirty="0"/>
        </a:p>
      </dsp:txBody>
      <dsp:txXfrm>
        <a:off x="1646511" y="1206817"/>
        <a:ext cx="1644101" cy="2534316"/>
      </dsp:txXfrm>
    </dsp:sp>
    <dsp:sp modelId="{2901DB11-BA8B-46F4-9B87-9FC54718A3BB}">
      <dsp:nvSpPr>
        <dsp:cNvPr id="0" name=""/>
        <dsp:cNvSpPr/>
      </dsp:nvSpPr>
      <dsp:spPr>
        <a:xfrm>
          <a:off x="3290613" y="1206817"/>
          <a:ext cx="1644101" cy="2534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İvme Analizi</a:t>
          </a:r>
          <a:endParaRPr lang="tr-TR" sz="3700" kern="1200" dirty="0"/>
        </a:p>
      </dsp:txBody>
      <dsp:txXfrm>
        <a:off x="3290613" y="1206817"/>
        <a:ext cx="1644101" cy="2534316"/>
      </dsp:txXfrm>
    </dsp:sp>
    <dsp:sp modelId="{82C552E8-0F67-443E-AF2D-8A651730C2FF}">
      <dsp:nvSpPr>
        <dsp:cNvPr id="0" name=""/>
        <dsp:cNvSpPr/>
      </dsp:nvSpPr>
      <dsp:spPr>
        <a:xfrm>
          <a:off x="0" y="3741134"/>
          <a:ext cx="4937125" cy="2815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D6638-167E-44B1-A2C4-C673DC8F445A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22D2-FD62-4A6D-8CDF-405AC2BAE8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7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5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6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2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MEKANİZMALARDA 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HIZ VE İVME ANALİZLERİ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0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</a:rPr>
              <a:t>Dört Çubuk Mekanizması Örneği Üzerinden Hız ve İvme Analizi</a:t>
            </a:r>
            <a:endParaRPr lang="tr-TR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(7)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Dolayısıyla </a:t>
                </a:r>
                <a:endParaRPr lang="tr-TR" sz="2400" i="1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=0⟹⟹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tr-TR" sz="2400" i="1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⟹⟹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𝑦𝑎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tr-TR" sz="2400" i="1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  <a:blipFill rotWithShape="0">
                <a:blip r:embed="rId2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23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Tekil Olmama Durumları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Yer Tutucusu 5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=0⟹⟹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7280" y="2691026"/>
            <a:ext cx="4158915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Yer Tutucusu 7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=0⟹⟹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Metin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İçerik Yer Tutucusu 10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82876" y="2691026"/>
            <a:ext cx="500827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3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Unvan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tr-TR" dirty="0" smtClean="0"/>
                  <a:t> Denkleminin Çözümü</a:t>
                </a:r>
                <a:endParaRPr lang="tr-TR" dirty="0"/>
              </a:p>
            </p:txBody>
          </p:sp>
        </mc:Choice>
        <mc:Fallback xmlns="">
          <p:sp>
            <p:nvSpPr>
              <p:cNvPr id="7" name="Unvan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Hatırlatma: </a:t>
                </a:r>
                <a:r>
                  <a:rPr lang="tr-TR" dirty="0" err="1" smtClean="0"/>
                  <a:t>Cramer</a:t>
                </a:r>
                <a:r>
                  <a:rPr lang="tr-TR" dirty="0" smtClean="0"/>
                  <a:t> </a:t>
                </a:r>
                <a:r>
                  <a:rPr lang="tr-TR" dirty="0"/>
                  <a:t>Kuralı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𝐷𝑒𝑡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dirty="0"/>
                  <a:t> ise denklem takımı </a:t>
                </a:r>
                <a:r>
                  <a:rPr lang="tr-TR" dirty="0" err="1"/>
                  <a:t>kramer</a:t>
                </a:r>
                <a:r>
                  <a:rPr lang="tr-TR" dirty="0"/>
                  <a:t> kuralıyla çözülür.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1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Unvan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tr-TR" dirty="0" smtClean="0"/>
                  <a:t> Denkleminin Çözümü</a:t>
                </a:r>
                <a:endParaRPr lang="tr-TR" dirty="0"/>
              </a:p>
            </p:txBody>
          </p:sp>
        </mc:Choice>
        <mc:Fallback xmlns="">
          <p:sp>
            <p:nvSpPr>
              <p:cNvPr id="7" name="Unvan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 (5)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tr-TR"/>
                      <m:t>Bu</m:t>
                    </m:r>
                    <m:r>
                      <m:rPr>
                        <m:nor/>
                      </m:rPr>
                      <a:rPr lang="tr-TR"/>
                      <m:t> </m:t>
                    </m:r>
                    <m:r>
                      <m:rPr>
                        <m:nor/>
                      </m:rPr>
                      <a:rPr lang="tr-TR"/>
                      <m:t>durumda</m:t>
                    </m:r>
                    <m:r>
                      <m:rPr>
                        <m:nor/>
                      </m:rPr>
                      <a:rPr lang="tr-TR"/>
                      <m:t>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44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Unvan 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tr-TR" dirty="0" smtClean="0"/>
                  <a:t> Denkleminin Çözümü</a:t>
                </a:r>
                <a:endParaRPr lang="tr-TR" dirty="0"/>
              </a:p>
            </p:txBody>
          </p:sp>
        </mc:Choice>
        <mc:Fallback xmlns="">
          <p:sp>
            <p:nvSpPr>
              <p:cNvPr id="7" name="Unvan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den>
                    </m:f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  (8)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  (9)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64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Etki Katsayısı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katsayısıdır.</a:t>
                </a:r>
              </a:p>
              <a:p>
                <a:r>
                  <a:rPr lang="tr-TR" dirty="0" smtClean="0"/>
                  <a:t>Etki </a:t>
                </a:r>
                <a:r>
                  <a:rPr lang="tr-TR" dirty="0"/>
                  <a:t>katsayıları daima uzuv uzunluklarının ve pozisyon değişkenlerinin bir fonksiyonudur.</a:t>
                </a:r>
              </a:p>
              <a:p>
                <a:r>
                  <a:rPr lang="tr-TR" dirty="0" err="1" smtClean="0"/>
                  <a:t>det</a:t>
                </a:r>
                <a:r>
                  <a:rPr lang="tr-TR" dirty="0" smtClean="0"/>
                  <a:t>(A</a:t>
                </a:r>
                <a:r>
                  <a:rPr lang="tr-TR" dirty="0"/>
                  <a:t>)=0 olursa o zaman etki katsayısı sonsuza gider.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80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(2)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Hız analizi sonunda (2) denklemindeki tüm hız değişkenlerinin çözüldüğü veya verildiği durumda, mekanizmanın serbestlik derecesi kadar ivme değişkeni verilirse tüm ivme değişkenleri çözülebilir.</a:t>
                </a:r>
              </a:p>
              <a:p>
                <a:r>
                  <a:rPr lang="tr-TR" sz="2400" b="1" dirty="0"/>
                  <a:t>İvme Analizi</a:t>
                </a:r>
                <a:endParaRPr lang="tr-TR" sz="2400" dirty="0"/>
              </a:p>
              <a:p>
                <a:r>
                  <a:rPr lang="tr-TR" sz="2400" b="1" dirty="0"/>
                  <a:t>Giriş: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tr-TR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konum analizinden,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hız analizinden biliniyor</a:t>
                </a:r>
                <a:r>
                  <a:rPr lang="tr-TR" sz="2400" dirty="0" smtClean="0"/>
                  <a:t>. </a:t>
                </a:r>
                <a:r>
                  <a:rPr lang="tr-TR" sz="2400" b="1" dirty="0" smtClean="0"/>
                  <a:t>Bilinmeyenler</a:t>
                </a:r>
                <a:r>
                  <a:rPr lang="tr-TR" sz="24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r>
                  <a:rPr lang="tr-TR" sz="2400" b="1" dirty="0"/>
                  <a:t>,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𝟏𝟒</m:t>
                        </m:r>
                      </m:sub>
                    </m:sSub>
                  </m:oMath>
                </a14:m>
                <a:endParaRPr lang="tr-TR" sz="2400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𝐻𝐷𝐷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02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253999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𝐻𝐷𝐷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        (10)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(10) denkleminin </a:t>
                </a:r>
                <a:r>
                  <a:rPr lang="tr-TR" sz="2400" dirty="0" err="1"/>
                  <a:t>gerçel</a:t>
                </a:r>
                <a:r>
                  <a:rPr lang="tr-TR" sz="2400" dirty="0"/>
                  <a:t> ve sanal kısımlarını ayrı ayrı yazalım.</a:t>
                </a:r>
              </a:p>
              <a:p>
                <a:r>
                  <a:rPr lang="tr-TR" sz="2400" dirty="0"/>
                  <a:t>Dikkat: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𝑖𝑠𝑖𝑛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𝑖𝑐𝑜𝑠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2539999"/>
              </a:xfrm>
              <a:blipFill rotWithShape="0">
                <a:blip r:embed="rId2"/>
                <a:stretch>
                  <a:fillRect l="-909" b="-55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318347" y="4494107"/>
                <a:ext cx="11873653" cy="9611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 (11)</m:t>
                    </m:r>
                  </m:oMath>
                </a14:m>
                <a:endParaRPr lang="tr-TR" sz="20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         (12)</m:t>
                    </m:r>
                  </m:oMath>
                </a14:m>
                <a:endParaRPr lang="tr-TR" sz="20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7" y="4494107"/>
                <a:ext cx="11873653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87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3073399"/>
                <a:ext cx="10058400" cy="2954868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/>
                  <a:t>(11) ve (12) denklemleri iki doğrusal denklem bilinmeyenler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, hız analizinde öğrendiğimiz </a:t>
                </a:r>
                <a:r>
                  <a:rPr lang="tr-TR" sz="2400" dirty="0" err="1"/>
                  <a:t>kramer</a:t>
                </a:r>
                <a:r>
                  <a:rPr lang="tr-TR" sz="2400" dirty="0"/>
                  <a:t> kuralıyla çözebiliriz. Önce denklemi matris formunda yazalım.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    (13)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3073399"/>
                <a:ext cx="10058400" cy="2954868"/>
              </a:xfrm>
              <a:blipFill rotWithShape="0">
                <a:blip r:embed="rId2"/>
                <a:stretch>
                  <a:fillRect l="-909" t="-2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189653" y="2030632"/>
                <a:ext cx="11873653" cy="96116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 (11)</m:t>
                    </m:r>
                  </m:oMath>
                </a14:m>
                <a:endParaRPr lang="tr-TR" sz="20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  <m:sup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0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panose="02040503050406030204" pitchFamily="18" charset="0"/>
                      </a:rPr>
                      <m:t>          (12)</m:t>
                    </m:r>
                  </m:oMath>
                </a14:m>
                <a:endParaRPr lang="tr-TR" sz="20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53" y="2030632"/>
                <a:ext cx="11873653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923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905000"/>
                <a:ext cx="10058400" cy="4326467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    (13)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Dikkat</a:t>
                </a:r>
                <a:r>
                  <a:rPr lang="tr-TR" sz="2400" dirty="0"/>
                  <a:t>;</a:t>
                </a: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tr-TR" sz="2400" dirty="0"/>
                  <a:t> matrisi hız analizinde bulunan matrisin aynısıdır</a:t>
                </a:r>
                <a:r>
                  <a:rPr lang="tr-TR" sz="2400" dirty="0" smtClean="0"/>
                  <a:t>;</a:t>
                </a:r>
              </a:p>
              <a:p>
                <a:pPr lvl="0"/>
                <a:r>
                  <a:rPr lang="tr-TR" sz="2400" dirty="0" smtClean="0"/>
                  <a:t>(</a:t>
                </a:r>
                <a:r>
                  <a:rPr lang="tr-TR" sz="2400" dirty="0"/>
                  <a:t>5)’de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tr-TR" sz="2400" dirty="0"/>
                  <a:t> matrisinin açık hali yazılıdır. </a:t>
                </a:r>
                <a:endParaRPr lang="tr-TR" sz="2400" dirty="0" smtClean="0"/>
              </a:p>
              <a:p>
                <a:pPr lvl="0"/>
                <a:r>
                  <a:rPr lang="tr-TR" sz="2400" dirty="0" smtClean="0"/>
                  <a:t>(</a:t>
                </a:r>
                <a:r>
                  <a:rPr lang="tr-TR" sz="2400" dirty="0"/>
                  <a:t>6) denkleminde bilinmeyenler 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tr-TR" sz="2400" dirty="0"/>
                  <a:t>  hızları içerirken, (13)’de bilinmeyen vektörü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tr-TR" sz="2400" dirty="0"/>
                  <a:t>, ivmeleri içerir.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tr-TR" sz="2400" dirty="0"/>
                  <a:t> vektörü, uzuv boyutlarının, pozisyon değişkenlerinin, hız değişkenlerinin ve bilinen ivme değişkenlerinin fonksiyonudur.</a:t>
                </a:r>
              </a:p>
              <a:p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905000"/>
                <a:ext cx="10058400" cy="4326467"/>
              </a:xfrm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27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Giriş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Mekanizmalarda hız ve ivme analizi </a:t>
            </a:r>
            <a:r>
              <a:rPr lang="tr-TR" sz="2400" dirty="0" err="1"/>
              <a:t>vektörel</a:t>
            </a:r>
            <a:r>
              <a:rPr lang="tr-TR" sz="2400" dirty="0"/>
              <a:t> olarak bağıl hız ve ivme kavramı ile yapılır. </a:t>
            </a:r>
            <a:endParaRPr lang="tr-TR" sz="2400" dirty="0" smtClean="0"/>
          </a:p>
          <a:p>
            <a:r>
              <a:rPr lang="tr-TR" sz="2400" dirty="0" smtClean="0"/>
              <a:t>Genel </a:t>
            </a:r>
            <a:r>
              <a:rPr lang="tr-TR" sz="2400" dirty="0"/>
              <a:t>olarak verilen değerler ile başlanılır ve A,B,C,… gibi genellikle mafsal eksenlerinin geçtiği noktalar sırası ile kullanılarak analiz gerçekleştirilir. </a:t>
            </a:r>
            <a:endParaRPr lang="tr-TR" sz="2400" dirty="0" smtClean="0"/>
          </a:p>
          <a:p>
            <a:r>
              <a:rPr lang="tr-TR" sz="2400" dirty="0"/>
              <a:t>Seçilen A,B,C,D </a:t>
            </a:r>
            <a:r>
              <a:rPr lang="tr-TR" sz="2400" dirty="0" smtClean="0"/>
              <a:t>noktaları </a:t>
            </a:r>
            <a:r>
              <a:rPr lang="tr-TR" sz="2400" dirty="0"/>
              <a:t>döner mafsal ekseni üzerinde </a:t>
            </a:r>
            <a:r>
              <a:rPr lang="tr-TR" sz="2400" dirty="0" smtClean="0"/>
              <a:t>olursa, bu noktada her iki uzvun hız ve ivmesi eşit olacaktır. </a:t>
            </a:r>
            <a:endParaRPr lang="en-US" sz="24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3706564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6623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İvme Analizi için Alternatif Yöntem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Hız Etki katsayılarını kullanarak İvme analizi;</a:t>
                </a:r>
              </a:p>
              <a:p>
                <a:r>
                  <a:rPr lang="tr-TR" sz="2400" dirty="0" smtClean="0"/>
                  <a:t>Hatırlatma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2400" dirty="0" smtClean="0"/>
              </a:p>
              <a:p>
                <a:r>
                  <a:rPr lang="tr-TR" sz="2400" dirty="0"/>
                  <a:t>Hız analizinde bilinmeyen hızlarla bilinen hızlar arasındaki ilişkiyi gösteren fonksiyonlara etki katsayısı demiştik ve g ile </a:t>
                </a:r>
                <a:r>
                  <a:rPr lang="tr-TR" sz="2400" dirty="0" smtClean="0"/>
                  <a:t>göstermiştik.</a:t>
                </a:r>
              </a:p>
              <a:p>
                <a:r>
                  <a:rPr lang="tr-TR" sz="2400" dirty="0" smtClean="0"/>
                  <a:t>Alternatif </a:t>
                </a:r>
                <a:r>
                  <a:rPr lang="tr-TR" sz="2400" dirty="0"/>
                  <a:t>yöntem bu ifadelerin türevinin alınmasına dayanmaktadır.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95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5597"/>
          </a:xfrm>
        </p:spPr>
        <p:txBody>
          <a:bodyPr/>
          <a:lstStyle/>
          <a:p>
            <a:r>
              <a:rPr lang="tr-TR" dirty="0"/>
              <a:t>İvme Analizi için Alternatif Yöntem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263226"/>
                <a:ext cx="10058400" cy="4934373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/>
                  <a:t>Hız Etki katsayılarını kullanarak İvme analizi;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            (14)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42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            (15)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e>
                        </m:func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263226"/>
                <a:ext cx="10058400" cy="4934373"/>
              </a:xfrm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70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</a:t>
            </a:r>
            <a:r>
              <a:rPr lang="tr-TR" b="1" u="sng" dirty="0" smtClean="0"/>
              <a:t>Mekanizması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67440"/>
            <a:ext cx="4938712" cy="238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97000" y="4834467"/>
                <a:ext cx="9758680" cy="103462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𝑉𝑒𝑘𝑡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𝐾𝑎𝑝𝑎𝑙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𝐷𝑒𝑛𝑘𝑙𝑒𝑚𝑖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97000" y="4834467"/>
                <a:ext cx="9758680" cy="1034628"/>
              </a:xfrm>
              <a:blipFill rotWithShape="0"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 7"/>
          <p:cNvGrpSpPr/>
          <p:nvPr/>
        </p:nvGrpSpPr>
        <p:grpSpPr>
          <a:xfrm>
            <a:off x="3233949" y="1737361"/>
            <a:ext cx="5977784" cy="2975506"/>
            <a:chOff x="0" y="0"/>
            <a:chExt cx="2541247" cy="2240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5"/>
                <p:cNvSpPr txBox="1"/>
                <p:nvPr/>
              </p:nvSpPr>
              <p:spPr>
                <a:xfrm>
                  <a:off x="0" y="0"/>
                  <a:ext cx="2541247" cy="104342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tr-TR" sz="2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Sabitler;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tr-TR" sz="24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tr-TR" sz="2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Değişkenler;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sub>
                      </m:sSub>
                    </m:oMath>
                  </a14:m>
                  <a:r>
                    <a:rPr lang="tr-TR" sz="2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tr-TR" sz="24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tr-TR" sz="2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Giriş;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</m:oMath>
                  </a14:m>
                  <a:endParaRPr lang="tr-TR" sz="24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2541247" cy="104342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33" t="-3084" b="-1718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 Box 6"/>
            <p:cNvSpPr txBox="1"/>
            <p:nvPr/>
          </p:nvSpPr>
          <p:spPr>
            <a:xfrm>
              <a:off x="674080" y="1865027"/>
              <a:ext cx="314150" cy="3758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0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/>
                  <a:t>Hız Analizi:</a:t>
                </a:r>
                <a:endParaRPr lang="tr-TR" sz="2400" dirty="0"/>
              </a:p>
              <a:p>
                <a:r>
                  <a:rPr lang="tr-TR" sz="2400" dirty="0"/>
                  <a:t>Giriş: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𝑘𝑜𝑛𝑢𝑚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𝑘𝑒𝑛𝑙𝑒𝑟𝑖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Bilinmeyenler;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𝑉𝑒𝑘𝑡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𝐾𝑎𝑝𝑎𝑙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𝐷𝑒𝑛𝑘𝑙𝑒𝑚𝑖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sup>
                        </m:s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𝐷𝑒𝑛𝑘𝑙𝑒𝑚𝑖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30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 smtClean="0"/>
                  <a:t>Hız Analizi: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/>
                  <a:t>(2) denklemini </a:t>
                </a:r>
                <a:r>
                  <a:rPr lang="tr-TR" sz="2400" dirty="0" err="1"/>
                  <a:t>gerçel</a:t>
                </a:r>
                <a:r>
                  <a:rPr lang="tr-TR" sz="2400" dirty="0"/>
                  <a:t> ve sanal kısımlarına ayıralım. </a:t>
                </a:r>
                <a:endParaRPr lang="tr-TR" sz="2400" dirty="0" smtClean="0"/>
              </a:p>
              <a:p>
                <a:r>
                  <a:rPr lang="tr-TR" sz="2400" dirty="0" smtClean="0"/>
                  <a:t>Burada</a:t>
                </a:r>
                <a:r>
                  <a:rPr lang="tr-TR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𝑖𝑐𝑜𝑠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tr-TR" sz="2400" dirty="0"/>
                  <a:t> olduğuna dikkat edelim.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tr-TR" sz="2400" i="1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78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256520" cy="4504266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/>
                  <a:t>Hız Analizi: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(4)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 sz="240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r>
                  <a:rPr lang="tr-TR" sz="2400" dirty="0"/>
                  <a:t> etki katsayıları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≠0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çö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𝑣𝑎𝑟</m:t>
                    </m:r>
                  </m:oMath>
                </a14:m>
                <a:r>
                  <a:rPr lang="tr-TR" sz="2400" dirty="0" smtClean="0"/>
                  <a:t>. Dolayısıyla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=90°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270°</m:t>
                    </m:r>
                  </m:oMath>
                </a14:m>
                <a:r>
                  <a:rPr lang="tr-TR" sz="2400" dirty="0"/>
                  <a:t> için çözüm yok. </a:t>
                </a:r>
                <a:endParaRPr lang="tr-TR" sz="2400" dirty="0" smtClean="0"/>
              </a:p>
              <a:p>
                <a:r>
                  <a:rPr lang="tr-TR" sz="2400" dirty="0" smtClean="0"/>
                  <a:t>Ancak </a:t>
                </a:r>
                <a:r>
                  <a:rPr lang="tr-TR" sz="2400" dirty="0"/>
                  <a:t>uzuv boyutları doğru tasarlanırsa mekanizma bu tekil noktalara ulaşmaksızın çalışmasını sürdürebilir.</a:t>
                </a:r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256520" cy="4504266"/>
              </a:xfrm>
              <a:blipFill rotWithShape="0">
                <a:blip r:embed="rId2"/>
                <a:stretch>
                  <a:fillRect l="-891" t="-1894" b="-17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17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/>
                  <a:t>İvme Analizi: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(4)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tr-TR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r>
                  <a:rPr lang="tr-TR" dirty="0"/>
                  <a:t> </a:t>
                </a:r>
              </a:p>
              <a:p>
                <a:r>
                  <a:rPr lang="tr-TR" dirty="0" smtClean="0"/>
                  <a:t>Giriş</a:t>
                </a:r>
                <a:r>
                  <a:rPr lang="tr-TR" dirty="0"/>
                  <a:t>: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𝑘𝑒𝑛𝑙𝑒𝑟𝑖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Bilinmeyenler;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dirty="0" smtClean="0"/>
              </a:p>
              <a:p>
                <a:r>
                  <a:rPr lang="tr-TR" dirty="0"/>
                  <a:t>Alternatif ivme hesaplama yönteminden </a:t>
                </a:r>
                <a:r>
                  <a:rPr lang="tr-TR" dirty="0" smtClean="0"/>
                  <a:t>yararlanalım ve sırasıyla (4) ve (5) denklemlerinin türevini alalım</a:t>
                </a: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5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35920" cy="4023360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 smtClean="0"/>
                  <a:t>İvme Analizi: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 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endParaRPr lang="tr-TR" sz="2400" i="1" dirty="0" smtClean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35920" cy="4023360"/>
              </a:xfrm>
              <a:blipFill rotWithShape="0">
                <a:blip r:embed="rId2"/>
                <a:stretch>
                  <a:fillRect l="-868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55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/>
              <a:t>Örnek: Krank-Biyel Mekanizması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705253" cy="4023360"/>
              </a:xfrm>
            </p:spPr>
            <p:txBody>
              <a:bodyPr>
                <a:noAutofit/>
              </a:bodyPr>
              <a:lstStyle/>
              <a:p>
                <a:r>
                  <a:rPr lang="tr-TR" sz="2400" b="1" dirty="0"/>
                  <a:t>İvme Analizi: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42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func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  <m:func>
                                  <m:func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func>
                          </m:e>
                        </m:d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705253" cy="4023360"/>
              </a:xfrm>
              <a:blipFill rotWithShape="0">
                <a:blip r:embed="rId2"/>
                <a:stretch>
                  <a:fillRect l="-854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734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tx1"/>
                </a:solidFill>
              </a:rPr>
              <a:t>Örnek: Çok devreli mekanizma örneği</a:t>
            </a:r>
            <a:br>
              <a:rPr lang="tr-TR" sz="3600" dirty="0">
                <a:solidFill>
                  <a:schemeClr val="tx1"/>
                </a:solidFill>
              </a:rPr>
            </a:br>
            <a:r>
              <a:rPr lang="tr-TR" sz="3600" dirty="0" smtClean="0">
                <a:solidFill>
                  <a:schemeClr val="tx1"/>
                </a:solidFill>
              </a:rPr>
              <a:t>Hız ve İvme Analizi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234906"/>
            <a:ext cx="4938712" cy="32454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01267" y="1845945"/>
                <a:ext cx="5647266" cy="4023360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Bu mekanizmanın konum analizini yapmıştık 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(1)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i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(2)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(1) ve (2) denklemini çözerek konum değişkenlerini bulmuştuk. Şimdi </a:t>
                </a:r>
                <a:r>
                  <a:rPr lang="tr-TR" sz="2400" dirty="0"/>
                  <a:t>örneğe hız ve ivme analizi için devam </a:t>
                </a:r>
                <a:r>
                  <a:rPr lang="tr-TR" sz="2400" dirty="0" smtClean="0"/>
                  <a:t>edelim; </a:t>
                </a:r>
              </a:p>
              <a:p>
                <a:r>
                  <a:rPr lang="tr-TR" sz="2400" dirty="0" smtClean="0"/>
                  <a:t>Bilinenler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/>
                  <a:t> İstenenler;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01267" y="1845945"/>
                <a:ext cx="5647266" cy="4023360"/>
              </a:xfrm>
              <a:blipFill rotWithShape="0">
                <a:blip r:embed="rId3"/>
                <a:stretch>
                  <a:fillRect l="-1620" t="-2121" r="-25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11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Değişken Tanımları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b="1" dirty="0"/>
                  <a:t>Konum (mafsal) değişkenleri:</a:t>
                </a:r>
                <a:r>
                  <a:rPr lang="tr-TR" sz="2400" dirty="0"/>
                  <a:t> vektör kapalılık denkleminde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tr-TR" sz="2400" dirty="0"/>
                  <a:t> şeklinde yer alan değişkenlerdir.</a:t>
                </a:r>
              </a:p>
              <a:p>
                <a:r>
                  <a:rPr lang="tr-TR" sz="2400" b="1" dirty="0"/>
                  <a:t>Hız değişkenleri:</a:t>
                </a:r>
                <a:r>
                  <a:rPr lang="tr-TR" sz="2400" dirty="0"/>
                  <a:t> konum değişkenlerinin zamana bağlı türevi olan değişkenlerdir. Zamana bağlı türevi alınan değişkenler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tr-TR" sz="2400" dirty="0"/>
                  <a:t> şeklinde gösterilir.</a:t>
                </a:r>
              </a:p>
              <a:p>
                <a:r>
                  <a:rPr lang="tr-TR" sz="2400" b="1" dirty="0"/>
                  <a:t>İvme değişkenleri:</a:t>
                </a:r>
                <a:r>
                  <a:rPr lang="tr-TR" sz="2400" dirty="0"/>
                  <a:t> hız değişkenlerinin zamana bağlı türevi olan değişkenlerdir. Konum değişkenlerinin ise ikinci türevi, ivmeyi ifade eder örneğin,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tr-TR" sz="2400" dirty="0"/>
                  <a:t> şeklindedir.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818" r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7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Örnek: Çok devreli mekanizma örneği</a:t>
            </a:r>
            <a:br>
              <a:rPr lang="tr-TR" sz="3600" dirty="0">
                <a:solidFill>
                  <a:srgbClr val="000000"/>
                </a:solidFill>
              </a:rPr>
            </a:br>
            <a:r>
              <a:rPr lang="tr-TR" sz="3600" dirty="0">
                <a:solidFill>
                  <a:srgbClr val="000000"/>
                </a:solidFill>
              </a:rPr>
              <a:t>Hız ve 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dirty="0"/>
                  <a:t>(1) ve (2)’</a:t>
                </a:r>
                <a:r>
                  <a:rPr lang="tr-TR" dirty="0" err="1"/>
                  <a:t>yi</a:t>
                </a:r>
                <a:r>
                  <a:rPr lang="tr-TR" dirty="0"/>
                  <a:t> </a:t>
                </a:r>
                <a:r>
                  <a:rPr lang="tr-TR" dirty="0" err="1"/>
                  <a:t>gerçel</a:t>
                </a:r>
                <a:r>
                  <a:rPr lang="tr-TR" dirty="0"/>
                  <a:t> ve sanal kısımlarına </a:t>
                </a:r>
                <a:r>
                  <a:rPr lang="tr-TR" dirty="0" smtClean="0"/>
                  <a:t>ayıralım ve türevlerini alalım ve bilinmeyenleri bulmak  üzere düzenleyelim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=0                 (3)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(4)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(5)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  (6)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(3′)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(4′)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             (5′)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                                         (6′)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64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12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Örnek: Çok devreli mekanizma örneği</a:t>
            </a:r>
            <a:br>
              <a:rPr lang="tr-TR" sz="3600" dirty="0">
                <a:solidFill>
                  <a:srgbClr val="000000"/>
                </a:solidFill>
              </a:rPr>
            </a:br>
            <a:r>
              <a:rPr lang="tr-TR" sz="3600" dirty="0">
                <a:solidFill>
                  <a:srgbClr val="000000"/>
                </a:solidFill>
              </a:rPr>
              <a:t>Hız ve 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(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sz="2400" dirty="0" smtClean="0"/>
                  <a:t>) - </a:t>
                </a:r>
                <a:r>
                  <a:rPr lang="tr-TR" sz="2400" dirty="0"/>
                  <a:t>(</a:t>
                </a: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6′</m:t>
                    </m:r>
                  </m:oMath>
                </a14:m>
                <a:r>
                  <a:rPr lang="tr-TR" sz="2400" dirty="0" smtClean="0"/>
                  <a:t>) denklemlerini matris formunda yazalım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(3′)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(4′)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     (5′)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                   (6′)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 b="-40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30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Örnek: Çok devreli mekanizma örneği</a:t>
            </a:r>
            <a:br>
              <a:rPr lang="tr-TR" sz="3600" dirty="0">
                <a:solidFill>
                  <a:srgbClr val="000000"/>
                </a:solidFill>
              </a:rPr>
            </a:br>
            <a:r>
              <a:rPr lang="tr-TR" sz="3600" dirty="0">
                <a:solidFill>
                  <a:srgbClr val="000000"/>
                </a:solidFill>
              </a:rPr>
              <a:t>Hız ve 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 smtClean="0"/>
              </a:p>
              <a:p>
                <a:r>
                  <a:rPr lang="tr-TR" sz="2400" dirty="0" err="1"/>
                  <a:t>Diagonal</a:t>
                </a:r>
                <a:r>
                  <a:rPr lang="tr-TR" sz="2400" dirty="0"/>
                  <a:t> (2x2) sıfır matrislerinin varlığı sistemi iki bağımsız matris kümesi olarak ele almamıza olanak verir. Yani;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909" r="-848" b="-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009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Örnek: Çok devreli mekanizma örneği</a:t>
            </a:r>
            <a:br>
              <a:rPr lang="tr-TR" sz="3600" dirty="0">
                <a:solidFill>
                  <a:srgbClr val="000000"/>
                </a:solidFill>
              </a:rPr>
            </a:br>
            <a:r>
              <a:rPr lang="tr-TR" sz="3600" dirty="0">
                <a:solidFill>
                  <a:srgbClr val="000000"/>
                </a:solidFill>
              </a:rPr>
              <a:t>Hız ve 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11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rgbClr val="000000"/>
                </a:solidFill>
              </a:rPr>
              <a:t>Örnek: Çok devreli mekanizma örneği</a:t>
            </a:r>
            <a:br>
              <a:rPr lang="tr-TR" sz="3600" dirty="0">
                <a:solidFill>
                  <a:srgbClr val="000000"/>
                </a:solidFill>
              </a:rPr>
            </a:br>
            <a:r>
              <a:rPr lang="tr-TR" sz="3600" dirty="0">
                <a:solidFill>
                  <a:srgbClr val="000000"/>
                </a:solidFill>
              </a:rPr>
              <a:t>Hız ve 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func>
                      </m:den>
                    </m:f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15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15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589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>
                <a:solidFill>
                  <a:srgbClr val="000000"/>
                </a:solidFill>
              </a:rPr>
              <a:t>Örnek: Çok devreli mekanizma örneği</a:t>
            </a:r>
            <a:br>
              <a:rPr lang="tr-TR" sz="3600">
                <a:solidFill>
                  <a:srgbClr val="000000"/>
                </a:solidFill>
              </a:rPr>
            </a:br>
            <a:r>
              <a:rPr lang="tr-TR" sz="3600">
                <a:solidFill>
                  <a:srgbClr val="000000"/>
                </a:solidFill>
              </a:rPr>
              <a:t>Hız ve İvme Analizi</a:t>
            </a:r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İvme analizinde bulunan hız ifadelerinin direkt türevini alabiliriz.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4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5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ve ivme analizi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F serbestlik dereceli bir sistem için hız analizi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b="1" dirty="0"/>
              <a:t>Verilenler:</a:t>
            </a:r>
            <a:r>
              <a:rPr lang="tr-TR" sz="2400" dirty="0"/>
              <a:t> bütün konum değişkenleri ve serbestlik derecesine uygun sayıda hız değişkeni</a:t>
            </a:r>
          </a:p>
          <a:p>
            <a:r>
              <a:rPr lang="tr-TR" sz="2400" b="1" dirty="0"/>
              <a:t>Bulunmak istenenler:</a:t>
            </a:r>
            <a:r>
              <a:rPr lang="tr-TR" sz="2400" dirty="0"/>
              <a:t> bütün bilinmeyen hız değişkenleri (dolayısıyla herhangi bir uzvun üzerindeki herhangi bir noktanın hızı belirlenebilir.)</a:t>
            </a:r>
          </a:p>
          <a:p>
            <a:r>
              <a:rPr lang="tr-TR" sz="2400" b="1" dirty="0">
                <a:solidFill>
                  <a:srgbClr val="FF0000"/>
                </a:solidFill>
              </a:rPr>
              <a:t>F serbestlik dereceli bir sistem için ivme analizi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b="1" dirty="0"/>
              <a:t>Verilenler:</a:t>
            </a:r>
            <a:r>
              <a:rPr lang="tr-TR" sz="2400" dirty="0"/>
              <a:t> bütün konum ve hız değişkenleri ve serbestlik derecesine uygun sayıda ivme değişkeni</a:t>
            </a:r>
          </a:p>
          <a:p>
            <a:r>
              <a:rPr lang="tr-TR" sz="2400" b="1" dirty="0"/>
              <a:t>Bulunmak istenenler:</a:t>
            </a:r>
            <a:r>
              <a:rPr lang="tr-TR" sz="2400" dirty="0"/>
              <a:t> bütün bilinmeyen ivme değişkenleri (dolayısıyla herhangi bir uzvun üzerindeki herhangi bir noktanın ivmesi belirlenebilir.)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307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İşlem Sırası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r-TR" sz="2400" dirty="0">
                <a:solidFill>
                  <a:schemeClr val="accent1"/>
                </a:solidFill>
              </a:rPr>
              <a:t>Konum analizleri: </a:t>
            </a:r>
            <a:r>
              <a:rPr lang="tr-TR" sz="2400" dirty="0"/>
              <a:t>Vektör kapalılık denklemleri temel alınarak bütün bilinmeyen konum değişkenleri çözülür. </a:t>
            </a:r>
          </a:p>
          <a:p>
            <a:pPr lvl="0"/>
            <a:r>
              <a:rPr lang="tr-TR" sz="2400" dirty="0">
                <a:solidFill>
                  <a:schemeClr val="accent1"/>
                </a:solidFill>
              </a:rPr>
              <a:t>Hız Analizleri: </a:t>
            </a:r>
            <a:r>
              <a:rPr lang="tr-TR" sz="2400" dirty="0"/>
              <a:t>Vektör kapalılık denkleminin zamana göre birinci türevi alınarak hız döngü denklemi elde edilir. Hız döngü denkleminden çıkarılan eşitlikler doğrusal denklemlerdir, çözümleri sonucunda bilinmeyen hız değişkenleri bulunur. </a:t>
            </a:r>
          </a:p>
          <a:p>
            <a:pPr lvl="0"/>
            <a:r>
              <a:rPr lang="tr-TR" sz="2400" dirty="0">
                <a:solidFill>
                  <a:schemeClr val="accent1"/>
                </a:solidFill>
              </a:rPr>
              <a:t>İvme Analizleri: </a:t>
            </a:r>
            <a:r>
              <a:rPr lang="tr-TR" sz="2400" dirty="0"/>
              <a:t>İvme döngü denklemi hız döngü denkleminin zamana bağlı türevidir. İvme döngü denkleminden çıkarılan eşitlikler doğrusal denklemlerdir, çözümleri sonucunda bilinmeyen ivme değişkenleri bulunur.</a:t>
            </a:r>
          </a:p>
          <a:p>
            <a:pPr lvl="0"/>
            <a:r>
              <a:rPr lang="tr-TR" sz="2400" dirty="0"/>
              <a:t>Yukarıdaki analizler verildikleri sırayla yapılmalıdır.</a:t>
            </a:r>
          </a:p>
          <a:p>
            <a:pPr lvl="0"/>
            <a:r>
              <a:rPr lang="tr-TR" sz="2400" dirty="0"/>
              <a:t>Her üç analizde, değişken sayısı eksi serbestlik derecesi kadar bilinmeyen değişken bulunur.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846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</a:rPr>
              <a:t>Dört Çubuk Mekanizması Örneği Üzerinden Hız ve İvme Analizi</a:t>
            </a:r>
            <a:endParaRPr lang="tr-TR" sz="3600" dirty="0">
              <a:solidFill>
                <a:schemeClr val="accent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915825"/>
            <a:ext cx="438118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yöntemi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dört-çubuk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mekanizması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üzerinde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alacağız</a:t>
                </a:r>
                <a:r>
                  <a:rPr lang="en-US" sz="2400" dirty="0"/>
                  <a:t>. </a:t>
                </a:r>
                <a:r>
                  <a:rPr lang="tr-TR" sz="2400" dirty="0" smtClean="0"/>
                  <a:t>D</a:t>
                </a:r>
                <a:r>
                  <a:rPr lang="en-US" sz="2400" dirty="0" err="1" smtClean="0"/>
                  <a:t>evre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denklemi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sz="2400" baseline="-25000" dirty="0"/>
              </a:p>
              <a:p>
                <a:pPr marL="0" indent="0">
                  <a:buNone/>
                </a:pPr>
                <a:r>
                  <a:rPr lang="en-US" sz="2400" dirty="0" smtClean="0"/>
                  <a:t>Bu </a:t>
                </a:r>
                <a:r>
                  <a:rPr lang="en-US" sz="2400" dirty="0" err="1"/>
                  <a:t>durumda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devre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kapalılık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sayılar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: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b="1" dirty="0" smtClean="0"/>
                  <a:t>Önce Konum Analizi Yapılmalı veya Tüm </a:t>
                </a:r>
                <a:r>
                  <a:rPr lang="tr-TR" sz="2400" b="1" dirty="0"/>
                  <a:t>V</a:t>
                </a:r>
                <a:r>
                  <a:rPr lang="tr-TR" sz="2400" b="1" dirty="0" smtClean="0"/>
                  <a:t>erilmiş Olmalıdır: </a:t>
                </a:r>
                <a:endParaRPr lang="tr-TR" sz="2400" dirty="0"/>
              </a:p>
              <a:p>
                <a:r>
                  <a:rPr lang="tr-TR" sz="2400" dirty="0"/>
                  <a:t>Giriş: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 smtClean="0"/>
                  <a:t> ; Bilinmeyenler</a:t>
                </a:r>
                <a:r>
                  <a:rPr lang="tr-T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,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(1) denkleminden çözülür.</a:t>
                </a: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64221" y="1845735"/>
                <a:ext cx="5591459" cy="4023360"/>
              </a:xfrm>
              <a:blipFill rotWithShape="0">
                <a:blip r:embed="rId3"/>
                <a:stretch>
                  <a:fillRect l="-3381" t="-2121" b="-10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70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</a:rPr>
              <a:t>Dört Çubuk Mekanizması Örneği Üzerinden Hız ve İvme Analizi</a:t>
            </a:r>
            <a:endParaRPr lang="tr-TR" sz="3600" dirty="0">
              <a:solidFill>
                <a:schemeClr val="accent1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28877" y="1737360"/>
            <a:ext cx="3285892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12333" y="1845735"/>
                <a:ext cx="8144934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  <m:r>
                        <a:rPr lang="tr-TR" sz="2400">
                          <a:latin typeface="Cambria Math" panose="02040503050406030204" pitchFamily="18" charset="0"/>
                        </a:rPr>
                        <m:t>              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b="1" dirty="0"/>
                  <a:t>Hız Analizi</a:t>
                </a:r>
                <a:endParaRPr lang="tr-TR" sz="2400" dirty="0"/>
              </a:p>
              <a:p>
                <a:r>
                  <a:rPr lang="tr-TR" sz="2400" dirty="0"/>
                  <a:t>Giriş: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 konum analizinden biliniyor.)</a:t>
                </a:r>
              </a:p>
              <a:p>
                <a:r>
                  <a:rPr lang="tr-TR" sz="2400" dirty="0"/>
                  <a:t>Bilinmeyenler: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,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𝑉𝐾𝐷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(2)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2333" y="1845735"/>
                <a:ext cx="8144934" cy="4023360"/>
              </a:xfrm>
              <a:blipFill rotWithShape="0">
                <a:blip r:embed="rId3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42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</a:rPr>
              <a:t>Dört Çubuk Mekanizması Örneği Üzerinden Hız ve İvme Analizi</a:t>
            </a:r>
            <a:endParaRPr lang="tr-TR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(2)</m:t>
                    </m:r>
                  </m:oMath>
                </a14:m>
                <a:endParaRPr lang="tr-TR" sz="2400" dirty="0" smtClean="0"/>
              </a:p>
              <a:p>
                <a:r>
                  <a:rPr lang="tr-TR" sz="2400" dirty="0"/>
                  <a:t>(2) denklemini </a:t>
                </a:r>
                <a:r>
                  <a:rPr lang="tr-TR" sz="2400" dirty="0" err="1"/>
                  <a:t>gerçel</a:t>
                </a:r>
                <a:r>
                  <a:rPr lang="tr-TR" sz="2400" dirty="0"/>
                  <a:t> ve sanal kısımlarını ayrı ayrı yazalım.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(3)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tr-TR" sz="2400" dirty="0" smtClean="0"/>
              </a:p>
              <a:p>
                <a:r>
                  <a:rPr lang="tr-TR" sz="2400" dirty="0"/>
                  <a:t>(3) ve (4) iki bilinmeyenli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sz="2400" dirty="0"/>
                  <a:t>,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sz="2400" dirty="0"/>
                  <a:t>) doğrusal iki denklemdir. Çözüm için bu iki denklemi matris formunda düzenleyelim.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(5)</m:t>
                    </m:r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  <a:blipFill rotWithShape="0">
                <a:blip r:embed="rId2"/>
                <a:stretch>
                  <a:fillRect l="-929" t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0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</a:rPr>
              <a:t>Dört Çubuk Mekanizması Örneği Üzerinden Hız ve İvme Analizi</a:t>
            </a:r>
            <a:endParaRPr lang="tr-TR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  (5)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olmak üzere, (5</a:t>
                </a:r>
                <a:r>
                  <a:rPr lang="tr-TR" sz="2400" dirty="0"/>
                  <a:t>) </a:t>
                </a:r>
                <a:r>
                  <a:rPr lang="tr-TR" sz="2400" dirty="0" smtClean="0"/>
                  <a:t>denklemi </a:t>
                </a:r>
                <a:r>
                  <a:rPr lang="tr-TR" sz="2400" dirty="0"/>
                  <a:t>kapalı formda (6) denklemindeki gibi </a:t>
                </a:r>
                <a:r>
                  <a:rPr lang="tr-TR" sz="2400" dirty="0" smtClean="0"/>
                  <a:t>yazılabilir.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</a:rPr>
                      <m:t>       (6)</m:t>
                    </m:r>
                  </m:oMath>
                </a14:m>
                <a:r>
                  <a:rPr lang="tr-TR" sz="2400" dirty="0"/>
                  <a:t>  </a:t>
                </a:r>
              </a:p>
              <a:p>
                <a:r>
                  <a:rPr lang="tr-TR" sz="2400" dirty="0"/>
                  <a:t>Eğer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𝑑𝑒𝑡𝐴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tr-TR" sz="2400" dirty="0"/>
                  <a:t> ise (6) </a:t>
                </a:r>
                <a:r>
                  <a:rPr lang="tr-TR" sz="2400" dirty="0" smtClean="0"/>
                  <a:t>denkleminin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tr-TR" sz="2400" dirty="0"/>
                  <a:t> vektörü için tekil bir çözümü vardır. 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2332" y="1845735"/>
                <a:ext cx="9843347" cy="4023360"/>
              </a:xfrm>
              <a:blipFill rotWithShape="0"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3269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524</Words>
  <Application>Microsoft Office PowerPoint</Application>
  <PresentationFormat>Widescreen</PresentationFormat>
  <Paragraphs>222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Retrospect</vt:lpstr>
      <vt:lpstr>Mekanizma Tekniği MEKANİZMALARDA HIZ VE İVME ANALİZLERİ</vt:lpstr>
      <vt:lpstr>Giriş</vt:lpstr>
      <vt:lpstr>Değişken Tanımları</vt:lpstr>
      <vt:lpstr>Hız ve ivme analizi</vt:lpstr>
      <vt:lpstr>İşlem Sırası</vt:lpstr>
      <vt:lpstr>Dört Çubuk Mekanizması Örneği Üzerinden Hız ve İvme Analizi</vt:lpstr>
      <vt:lpstr>Dört Çubuk Mekanizması Örneği Üzerinden Hız ve İvme Analizi</vt:lpstr>
      <vt:lpstr>Dört Çubuk Mekanizması Örneği Üzerinden Hız ve İvme Analizi</vt:lpstr>
      <vt:lpstr>Dört Çubuk Mekanizması Örneği Üzerinden Hız ve İvme Analizi</vt:lpstr>
      <vt:lpstr>Dört Çubuk Mekanizması Örneği Üzerinden Hız ve İvme Analizi</vt:lpstr>
      <vt:lpstr>Tekil Olmama Durumları</vt:lpstr>
      <vt:lpstr>[A] Ω ⃗=b ⃗ Denkleminin Çözümü</vt:lpstr>
      <vt:lpstr>[A] Ω ⃗=b ⃗ Denkleminin Çözümü</vt:lpstr>
      <vt:lpstr>[A] Ω ⃗=b ⃗ Denkleminin Çözümü</vt:lpstr>
      <vt:lpstr>Hız Etki Katsayısı</vt:lpstr>
      <vt:lpstr>İvme Analizi</vt:lpstr>
      <vt:lpstr>İvme Analizi</vt:lpstr>
      <vt:lpstr>İvme Analizi</vt:lpstr>
      <vt:lpstr>İvme Analizi</vt:lpstr>
      <vt:lpstr>İvme Analizi için Alternatif Yöntem</vt:lpstr>
      <vt:lpstr>İvme Analizi için Alternatif Yöntem</vt:lpstr>
      <vt:lpstr>Örnek: Krank-Biyel Mekanizması</vt:lpstr>
      <vt:lpstr>Örnek: Krank-Biyel Mekanizması</vt:lpstr>
      <vt:lpstr>Örnek: Krank-Biyel Mekanizması</vt:lpstr>
      <vt:lpstr>Örnek: Krank-Biyel Mekanizması</vt:lpstr>
      <vt:lpstr>Örnek: Krank-Biyel Mekanizması</vt:lpstr>
      <vt:lpstr>Örnek: Krank-Biyel Mekanizması</vt:lpstr>
      <vt:lpstr>Örnek: Krank-Biyel Mekanizması</vt:lpstr>
      <vt:lpstr>Örnek: Çok devreli mekanizma örneği Hız ve İvme Analizi</vt:lpstr>
      <vt:lpstr>Örnek: Çok devreli mekanizma örneği Hız ve İvme Analizi</vt:lpstr>
      <vt:lpstr>Örnek: Çok devreli mekanizma örneği Hız ve İvme Analizi</vt:lpstr>
      <vt:lpstr>Örnek: Çok devreli mekanizma örneği Hız ve İvme Analizi</vt:lpstr>
      <vt:lpstr>Örnek: Çok devreli mekanizma örneği Hız ve İvme Analizi</vt:lpstr>
      <vt:lpstr>Örnek: Çok devreli mekanizma örneği Hız ve İvme Analizi</vt:lpstr>
      <vt:lpstr>Örnek: Çok devreli mekanizma örneği Hız ve İvme Analizi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Kompleks Sayılar Kullanılarak Konum Analizi</dc:title>
  <dc:creator>Nurdan Bilgin</dc:creator>
  <cp:lastModifiedBy>Nurdan Bilgin</cp:lastModifiedBy>
  <cp:revision>51</cp:revision>
  <dcterms:created xsi:type="dcterms:W3CDTF">2018-10-11T18:16:08Z</dcterms:created>
  <dcterms:modified xsi:type="dcterms:W3CDTF">2019-11-08T03:30:51Z</dcterms:modified>
</cp:coreProperties>
</file>