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76" r:id="rId2"/>
    <p:sldId id="277" r:id="rId3"/>
    <p:sldId id="278" r:id="rId4"/>
    <p:sldId id="281" r:id="rId5"/>
    <p:sldId id="282" r:id="rId6"/>
    <p:sldId id="286" r:id="rId7"/>
    <p:sldId id="287" r:id="rId8"/>
    <p:sldId id="288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1FE98-4C9B-46B3-A84A-33D92C90D3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96E25F-A608-410E-9482-80076DD67502}">
      <dgm:prSet phldrT="[Metin]"/>
      <dgm:spPr/>
      <dgm:t>
        <a:bodyPr/>
        <a:lstStyle/>
        <a:p>
          <a:r>
            <a:rPr lang="tr-TR" dirty="0" smtClean="0"/>
            <a:t>Mekanizmaların Kinematik Analizi</a:t>
          </a:r>
          <a:endParaRPr lang="tr-TR" dirty="0"/>
        </a:p>
      </dgm:t>
    </dgm:pt>
    <dgm:pt modelId="{9F97AA0A-8409-41AA-A081-7156955ADCC1}" type="parTrans" cxnId="{1D1B170A-B600-4D5A-A062-753A08566BA5}">
      <dgm:prSet/>
      <dgm:spPr/>
      <dgm:t>
        <a:bodyPr/>
        <a:lstStyle/>
        <a:p>
          <a:endParaRPr lang="tr-TR"/>
        </a:p>
      </dgm:t>
    </dgm:pt>
    <dgm:pt modelId="{F5B876A3-F44F-4ECE-A53E-8970116F3F3B}" type="sibTrans" cxnId="{1D1B170A-B600-4D5A-A062-753A08566BA5}">
      <dgm:prSet/>
      <dgm:spPr/>
      <dgm:t>
        <a:bodyPr/>
        <a:lstStyle/>
        <a:p>
          <a:endParaRPr lang="tr-TR"/>
        </a:p>
      </dgm:t>
    </dgm:pt>
    <dgm:pt modelId="{CB6AE92C-18AF-4A2D-B40F-321A59D71837}">
      <dgm:prSet phldrT="[Metin]"/>
      <dgm:spPr/>
      <dgm:t>
        <a:bodyPr/>
        <a:lstStyle/>
        <a:p>
          <a:r>
            <a:rPr lang="tr-TR" dirty="0" smtClean="0"/>
            <a:t>Konum Analizi</a:t>
          </a:r>
          <a:endParaRPr lang="tr-TR" dirty="0"/>
        </a:p>
      </dgm:t>
    </dgm:pt>
    <dgm:pt modelId="{1329E305-4996-43E5-AFF3-ED76ED71E0DC}" type="parTrans" cxnId="{7A3172B2-DCFB-4652-82DF-EB94DDFD5EF4}">
      <dgm:prSet/>
      <dgm:spPr/>
      <dgm:t>
        <a:bodyPr/>
        <a:lstStyle/>
        <a:p>
          <a:endParaRPr lang="tr-TR"/>
        </a:p>
      </dgm:t>
    </dgm:pt>
    <dgm:pt modelId="{D7490A7B-9839-42C6-8ABB-5699FA845421}" type="sibTrans" cxnId="{7A3172B2-DCFB-4652-82DF-EB94DDFD5EF4}">
      <dgm:prSet/>
      <dgm:spPr/>
      <dgm:t>
        <a:bodyPr/>
        <a:lstStyle/>
        <a:p>
          <a:endParaRPr lang="tr-TR"/>
        </a:p>
      </dgm:t>
    </dgm:pt>
    <dgm:pt modelId="{BC037DB4-AA37-458E-9555-A3FBA75582FA}">
      <dgm:prSet phldrT="[Metin]"/>
      <dgm:spPr/>
      <dgm:t>
        <a:bodyPr/>
        <a:lstStyle/>
        <a:p>
          <a:r>
            <a:rPr lang="tr-TR" dirty="0" smtClean="0"/>
            <a:t>Hız Analiz</a:t>
          </a:r>
          <a:endParaRPr lang="tr-TR" dirty="0"/>
        </a:p>
      </dgm:t>
    </dgm:pt>
    <dgm:pt modelId="{E0C52D6E-C150-4B93-8A48-DDBDE2F718C5}" type="parTrans" cxnId="{EAAF60AB-5B12-4CF8-93A4-FA407D3A02B3}">
      <dgm:prSet/>
      <dgm:spPr/>
      <dgm:t>
        <a:bodyPr/>
        <a:lstStyle/>
        <a:p>
          <a:endParaRPr lang="tr-TR"/>
        </a:p>
      </dgm:t>
    </dgm:pt>
    <dgm:pt modelId="{7970845A-2703-48A9-8AA1-B4DDA8C7FF2C}" type="sibTrans" cxnId="{EAAF60AB-5B12-4CF8-93A4-FA407D3A02B3}">
      <dgm:prSet/>
      <dgm:spPr/>
      <dgm:t>
        <a:bodyPr/>
        <a:lstStyle/>
        <a:p>
          <a:endParaRPr lang="tr-TR"/>
        </a:p>
      </dgm:t>
    </dgm:pt>
    <dgm:pt modelId="{868A4B18-5521-48E2-B471-0F56D641B353}">
      <dgm:prSet phldrT="[Metin]"/>
      <dgm:spPr/>
      <dgm:t>
        <a:bodyPr/>
        <a:lstStyle/>
        <a:p>
          <a:r>
            <a:rPr lang="tr-TR" dirty="0" smtClean="0"/>
            <a:t>İvme Analizi</a:t>
          </a:r>
          <a:endParaRPr lang="tr-TR" dirty="0"/>
        </a:p>
      </dgm:t>
    </dgm:pt>
    <dgm:pt modelId="{2E4B1F93-9FF9-4CE5-95F1-DE3E576B131D}" type="parTrans" cxnId="{5DB8234D-D4CB-4EA0-80D2-02FBB49409D3}">
      <dgm:prSet/>
      <dgm:spPr/>
      <dgm:t>
        <a:bodyPr/>
        <a:lstStyle/>
        <a:p>
          <a:endParaRPr lang="tr-TR"/>
        </a:p>
      </dgm:t>
    </dgm:pt>
    <dgm:pt modelId="{B2BF3768-136C-42EE-8956-9B05306E8B04}" type="sibTrans" cxnId="{5DB8234D-D4CB-4EA0-80D2-02FBB49409D3}">
      <dgm:prSet/>
      <dgm:spPr/>
      <dgm:t>
        <a:bodyPr/>
        <a:lstStyle/>
        <a:p>
          <a:endParaRPr lang="tr-TR"/>
        </a:p>
      </dgm:t>
    </dgm:pt>
    <dgm:pt modelId="{F32422E6-B1D8-4249-BEB9-444B256C810D}" type="pres">
      <dgm:prSet presAssocID="{4FE1FE98-4C9B-46B3-A84A-33D92C90D3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25A1A7-938C-4ECD-AA09-D20207B0DEB1}" type="pres">
      <dgm:prSet presAssocID="{AA96E25F-A608-410E-9482-80076DD67502}" presName="roof" presStyleLbl="dkBgShp" presStyleIdx="0" presStyleCnt="2"/>
      <dgm:spPr/>
      <dgm:t>
        <a:bodyPr/>
        <a:lstStyle/>
        <a:p>
          <a:endParaRPr lang="tr-TR"/>
        </a:p>
      </dgm:t>
    </dgm:pt>
    <dgm:pt modelId="{A7EDE3E0-F857-426D-AD7D-78D7416C45DF}" type="pres">
      <dgm:prSet presAssocID="{AA96E25F-A608-410E-9482-80076DD67502}" presName="pillars" presStyleCnt="0"/>
      <dgm:spPr/>
    </dgm:pt>
    <dgm:pt modelId="{F3F44B29-3EA6-4198-B244-23120B84DCF7}" type="pres">
      <dgm:prSet presAssocID="{AA96E25F-A608-410E-9482-80076DD6750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E65DD3-9510-49D6-8E28-6D575469C5A7}" type="pres">
      <dgm:prSet presAssocID="{BC037DB4-AA37-458E-9555-A3FBA75582F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01DB11-BA8B-46F4-9B87-9FC54718A3BB}" type="pres">
      <dgm:prSet presAssocID="{868A4B18-5521-48E2-B471-0F56D641B35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C552E8-0F67-443E-AF2D-8A651730C2FF}" type="pres">
      <dgm:prSet presAssocID="{AA96E25F-A608-410E-9482-80076DD67502}" presName="base" presStyleLbl="dkBgShp" presStyleIdx="1" presStyleCnt="2"/>
      <dgm:spPr/>
    </dgm:pt>
  </dgm:ptLst>
  <dgm:cxnLst>
    <dgm:cxn modelId="{1316C84F-3516-408A-A1A3-BC305A454E84}" type="presOf" srcId="{BC037DB4-AA37-458E-9555-A3FBA75582FA}" destId="{19E65DD3-9510-49D6-8E28-6D575469C5A7}" srcOrd="0" destOrd="0" presId="urn:microsoft.com/office/officeart/2005/8/layout/hList3"/>
    <dgm:cxn modelId="{EAAF60AB-5B12-4CF8-93A4-FA407D3A02B3}" srcId="{AA96E25F-A608-410E-9482-80076DD67502}" destId="{BC037DB4-AA37-458E-9555-A3FBA75582FA}" srcOrd="1" destOrd="0" parTransId="{E0C52D6E-C150-4B93-8A48-DDBDE2F718C5}" sibTransId="{7970845A-2703-48A9-8AA1-B4DDA8C7FF2C}"/>
    <dgm:cxn modelId="{1D1B170A-B600-4D5A-A062-753A08566BA5}" srcId="{4FE1FE98-4C9B-46B3-A84A-33D92C90D3CE}" destId="{AA96E25F-A608-410E-9482-80076DD67502}" srcOrd="0" destOrd="0" parTransId="{9F97AA0A-8409-41AA-A081-7156955ADCC1}" sibTransId="{F5B876A3-F44F-4ECE-A53E-8970116F3F3B}"/>
    <dgm:cxn modelId="{E61B087F-CA15-4966-B3FA-04702E607700}" type="presOf" srcId="{AA96E25F-A608-410E-9482-80076DD67502}" destId="{4525A1A7-938C-4ECD-AA09-D20207B0DEB1}" srcOrd="0" destOrd="0" presId="urn:microsoft.com/office/officeart/2005/8/layout/hList3"/>
    <dgm:cxn modelId="{7A3172B2-DCFB-4652-82DF-EB94DDFD5EF4}" srcId="{AA96E25F-A608-410E-9482-80076DD67502}" destId="{CB6AE92C-18AF-4A2D-B40F-321A59D71837}" srcOrd="0" destOrd="0" parTransId="{1329E305-4996-43E5-AFF3-ED76ED71E0DC}" sibTransId="{D7490A7B-9839-42C6-8ABB-5699FA845421}"/>
    <dgm:cxn modelId="{AE8A851C-D926-4AAE-BB70-E9D3ED5E6EAE}" type="presOf" srcId="{4FE1FE98-4C9B-46B3-A84A-33D92C90D3CE}" destId="{F32422E6-B1D8-4249-BEB9-444B256C810D}" srcOrd="0" destOrd="0" presId="urn:microsoft.com/office/officeart/2005/8/layout/hList3"/>
    <dgm:cxn modelId="{0B0928D8-5613-4A34-97E4-A29D99BBDC90}" type="presOf" srcId="{CB6AE92C-18AF-4A2D-B40F-321A59D71837}" destId="{F3F44B29-3EA6-4198-B244-23120B84DCF7}" srcOrd="0" destOrd="0" presId="urn:microsoft.com/office/officeart/2005/8/layout/hList3"/>
    <dgm:cxn modelId="{5DB8234D-D4CB-4EA0-80D2-02FBB49409D3}" srcId="{AA96E25F-A608-410E-9482-80076DD67502}" destId="{868A4B18-5521-48E2-B471-0F56D641B353}" srcOrd="2" destOrd="0" parTransId="{2E4B1F93-9FF9-4CE5-95F1-DE3E576B131D}" sibTransId="{B2BF3768-136C-42EE-8956-9B05306E8B04}"/>
    <dgm:cxn modelId="{2ED9C643-9EBB-4982-A639-3641896B3BC3}" type="presOf" srcId="{868A4B18-5521-48E2-B471-0F56D641B353}" destId="{2901DB11-BA8B-46F4-9B87-9FC54718A3BB}" srcOrd="0" destOrd="0" presId="urn:microsoft.com/office/officeart/2005/8/layout/hList3"/>
    <dgm:cxn modelId="{43FC54CD-45FB-4ADC-9711-54E435C6E6D0}" type="presParOf" srcId="{F32422E6-B1D8-4249-BEB9-444B256C810D}" destId="{4525A1A7-938C-4ECD-AA09-D20207B0DEB1}" srcOrd="0" destOrd="0" presId="urn:microsoft.com/office/officeart/2005/8/layout/hList3"/>
    <dgm:cxn modelId="{AE59469C-4065-4D53-AA9E-40A198DE2B2E}" type="presParOf" srcId="{F32422E6-B1D8-4249-BEB9-444B256C810D}" destId="{A7EDE3E0-F857-426D-AD7D-78D7416C45DF}" srcOrd="1" destOrd="0" presId="urn:microsoft.com/office/officeart/2005/8/layout/hList3"/>
    <dgm:cxn modelId="{7CC89CC0-391F-4FA3-96EA-C060C0E2281F}" type="presParOf" srcId="{A7EDE3E0-F857-426D-AD7D-78D7416C45DF}" destId="{F3F44B29-3EA6-4198-B244-23120B84DCF7}" srcOrd="0" destOrd="0" presId="urn:microsoft.com/office/officeart/2005/8/layout/hList3"/>
    <dgm:cxn modelId="{94059D00-9810-4D42-90F1-1CA736207D52}" type="presParOf" srcId="{A7EDE3E0-F857-426D-AD7D-78D7416C45DF}" destId="{19E65DD3-9510-49D6-8E28-6D575469C5A7}" srcOrd="1" destOrd="0" presId="urn:microsoft.com/office/officeart/2005/8/layout/hList3"/>
    <dgm:cxn modelId="{BEBC841B-5567-473C-A25D-26E12DF26DA9}" type="presParOf" srcId="{A7EDE3E0-F857-426D-AD7D-78D7416C45DF}" destId="{2901DB11-BA8B-46F4-9B87-9FC54718A3BB}" srcOrd="2" destOrd="0" presId="urn:microsoft.com/office/officeart/2005/8/layout/hList3"/>
    <dgm:cxn modelId="{8FF3392E-294C-449F-908A-D8F078751450}" type="presParOf" srcId="{F32422E6-B1D8-4249-BEB9-444B256C810D}" destId="{82C552E8-0F67-443E-AF2D-8A651730C2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5A1A7-938C-4ECD-AA09-D20207B0DEB1}">
      <dsp:nvSpPr>
        <dsp:cNvPr id="0" name=""/>
        <dsp:cNvSpPr/>
      </dsp:nvSpPr>
      <dsp:spPr>
        <a:xfrm>
          <a:off x="0" y="0"/>
          <a:ext cx="4937125" cy="120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Mekanizmaların Kinematik Analizi</a:t>
          </a:r>
          <a:endParaRPr lang="tr-TR" sz="3300" kern="1200" dirty="0"/>
        </a:p>
      </dsp:txBody>
      <dsp:txXfrm>
        <a:off x="0" y="0"/>
        <a:ext cx="4937125" cy="1206817"/>
      </dsp:txXfrm>
    </dsp:sp>
    <dsp:sp modelId="{F3F44B29-3EA6-4198-B244-23120B84DCF7}">
      <dsp:nvSpPr>
        <dsp:cNvPr id="0" name=""/>
        <dsp:cNvSpPr/>
      </dsp:nvSpPr>
      <dsp:spPr>
        <a:xfrm>
          <a:off x="2410" y="1206817"/>
          <a:ext cx="1644101" cy="2534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Konum Analizi</a:t>
          </a:r>
          <a:endParaRPr lang="tr-TR" sz="3700" kern="1200" dirty="0"/>
        </a:p>
      </dsp:txBody>
      <dsp:txXfrm>
        <a:off x="2410" y="1206817"/>
        <a:ext cx="1644101" cy="2534316"/>
      </dsp:txXfrm>
    </dsp:sp>
    <dsp:sp modelId="{19E65DD3-9510-49D6-8E28-6D575469C5A7}">
      <dsp:nvSpPr>
        <dsp:cNvPr id="0" name=""/>
        <dsp:cNvSpPr/>
      </dsp:nvSpPr>
      <dsp:spPr>
        <a:xfrm>
          <a:off x="1646511" y="1206817"/>
          <a:ext cx="1644101" cy="2534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Hız Analiz</a:t>
          </a:r>
          <a:endParaRPr lang="tr-TR" sz="3700" kern="1200" dirty="0"/>
        </a:p>
      </dsp:txBody>
      <dsp:txXfrm>
        <a:off x="1646511" y="1206817"/>
        <a:ext cx="1644101" cy="2534316"/>
      </dsp:txXfrm>
    </dsp:sp>
    <dsp:sp modelId="{2901DB11-BA8B-46F4-9B87-9FC54718A3BB}">
      <dsp:nvSpPr>
        <dsp:cNvPr id="0" name=""/>
        <dsp:cNvSpPr/>
      </dsp:nvSpPr>
      <dsp:spPr>
        <a:xfrm>
          <a:off x="3290613" y="1206817"/>
          <a:ext cx="1644101" cy="2534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İvme Analizi</a:t>
          </a:r>
          <a:endParaRPr lang="tr-TR" sz="3700" kern="1200" dirty="0"/>
        </a:p>
      </dsp:txBody>
      <dsp:txXfrm>
        <a:off x="3290613" y="1206817"/>
        <a:ext cx="1644101" cy="2534316"/>
      </dsp:txXfrm>
    </dsp:sp>
    <dsp:sp modelId="{82C552E8-0F67-443E-AF2D-8A651730C2FF}">
      <dsp:nvSpPr>
        <dsp:cNvPr id="0" name=""/>
        <dsp:cNvSpPr/>
      </dsp:nvSpPr>
      <dsp:spPr>
        <a:xfrm>
          <a:off x="0" y="3741134"/>
          <a:ext cx="4937125" cy="2815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D6638-167E-44B1-A2C4-C673DC8F445A}" type="datetimeFigureOut">
              <a:rPr lang="tr-TR" smtClean="0"/>
              <a:t>18.10.2019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22D2-FD62-4A6D-8CDF-405AC2BAE8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2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9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7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5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6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2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50.png"/><Relationship Id="rId7" Type="http://schemas.openxmlformats.org/officeDocument/2006/relationships/image" Target="../media/image30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.xls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MEKANİZMALARDA KONUM ANALİZİ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0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tr-T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tr-T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tr-T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tr-T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e>
                    </m:func>
                  </m:oMath>
                </a14:m>
                <a:r>
                  <a:rPr lang="tr-TR" sz="3600" dirty="0" smtClean="0"/>
                  <a:t> Denkleminin Çözümü</a:t>
                </a:r>
                <a:endParaRPr lang="tr-TR" sz="3600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59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800" dirty="0"/>
                  <a:t>Bu denklemde A, B ve C sabit ve bilinmektedir, bilinmeyen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tr-T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tr-T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ı</m:t>
                    </m:r>
                    <m:r>
                      <m:rPr>
                        <m:sty m:val="p"/>
                      </m:rPr>
                      <a:rPr lang="tr-T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tr-TR" sz="2800" dirty="0"/>
                  <a:t> çözümü için iki yöntem vardır.</a:t>
                </a:r>
              </a:p>
              <a:p>
                <a:pPr lvl="1"/>
                <a:r>
                  <a:rPr lang="tr-TR" sz="2400" dirty="0"/>
                  <a:t>1. Yöntem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𝑣𝑒</m:t>
                        </m:r>
                      </m:e>
                    </m:func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değerlerinin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 cinsinden karşılıklarını yazmak</a:t>
                </a:r>
              </a:p>
              <a:p>
                <a:pPr lvl="1"/>
                <a:r>
                  <a:rPr lang="tr-TR" sz="2400" dirty="0"/>
                  <a:t>2. Yöntem trigonometrik fark formüllerinden yararlanmaktır.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 r="-16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69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  <m:sup>
                              <m: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𝑛𝑖𝑛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1.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𝑛𝑡𝑒𝑚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𝑖𝑙𝑒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Çö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tr-TR" sz="2400" dirty="0"/>
                  <a:t> denilirse,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𝑣𝑒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olarak ifade edilir.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 (1) ve </a:t>
                </a:r>
                <a:r>
                  <a:rPr lang="tr-TR" sz="2400" dirty="0"/>
                  <a:t>(2) ifadeleri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tr-TR" sz="2400" dirty="0"/>
                  <a:t> ifadesinde yerine yazılarak,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ea typeface="Cambria Math" panose="02040503050406030204" pitchFamily="18" charset="0"/>
                  </a:rPr>
                  <a:t>Elde edilir.</a:t>
                </a:r>
                <a:endParaRPr lang="tr-TR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15303" b="-2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4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  <m:sup>
                              <m: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𝑛𝑖𝑛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1.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𝑛𝑡𝑒𝑚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𝑖𝑙𝑒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Çö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</m:e>
                      </m:func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(</a:t>
                </a:r>
                <a:r>
                  <a:rPr lang="tr-TR" dirty="0"/>
                  <a:t>3) denkleminin tüm terimleri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/>
                  <a:t> ile çarpılarak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  (4)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Elde edilir. (4) düzenlenerek aşağıdaki II. derece denklem elde edilir.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54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  <m:sup>
                              <m: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𝑛𝑖𝑛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1.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𝑛𝑡𝑒𝑚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𝑖𝑙𝑒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Çö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(4)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Hat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rlatma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m:rPr>
                              <m:sty m:val="p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r>
                  <a:rPr lang="tr-TR" dirty="0" smtClean="0"/>
                  <a:t>(4) Denkleminde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𝑏𝑢𝑙𝑢𝑛𝑚𝑎𝑠𝚤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𝑖𝑠𝑡𝑒𝑛𝑒𝑛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𝑘𝑒𝑛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tr-TR" b="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bulmamız yeterli değil, çünkü aradığımız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tr-TR" dirty="0"/>
                  <a:t> idi,</a:t>
                </a:r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1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  <m:sup>
                              <m:r>
                                <a:rPr lang="tr-T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𝑛𝑖𝑛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1.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𝑛𝑡𝑒𝑚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𝑖𝑙𝑒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Çö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tr-TR" dirty="0"/>
                  <a:t> idi,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Diğer çözüm için ise,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 denklem çözümünde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/>
                  <a:t> için iki farklı değer bulunur.</a:t>
                </a:r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 t="-124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03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36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  <m:sup>
                              <m:r>
                                <a:rPr lang="tr-T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𝑛𝑖𝑛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2. 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ö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𝑛𝑡𝑒𝑚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𝑖𝑙𝑒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çö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</m:e>
                      </m:func>
                    </m:oMath>
                  </m:oMathPara>
                </a14:m>
                <a:endParaRPr lang="tr-TR" sz="3600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 i="1">
                        <a:latin typeface="Cambria Math" panose="02040503050406030204" pitchFamily="18" charset="0"/>
                      </a:rPr>
                      <m:t>     (2)</m:t>
                    </m:r>
                  </m:oMath>
                </a14:m>
                <a:r>
                  <a:rPr lang="tr-TR" sz="2400" dirty="0"/>
                  <a:t>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olmak </a:t>
                </a:r>
                <a:r>
                  <a:rPr lang="tr-TR" sz="2400" dirty="0"/>
                  <a:t>üzere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tr-TR" sz="2400" dirty="0"/>
                  <a:t>   (3) ve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tr-TR" sz="2400" dirty="0"/>
                  <a:t>   (4) yazılabilir.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00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36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  <m:sup>
                              <m:r>
                                <a:rPr lang="tr-T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𝑛𝑖𝑛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2. 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ö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𝑛𝑡𝑒𝑚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𝑖𝑙𝑒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çö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</m:e>
                      </m:func>
                    </m:oMath>
                  </m:oMathPara>
                </a14:m>
                <a:endParaRPr lang="tr-TR" sz="3600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 smtClean="0"/>
                  <a:t>Fi </a:t>
                </a:r>
                <a:r>
                  <a:rPr lang="tr-TR" sz="2400" dirty="0"/>
                  <a:t>açısı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2(</m:t>
                    </m:r>
                    <m:f>
                      <m:fPr>
                        <m:type m:val="skw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’den bulunur. 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tr-TR" sz="2400" dirty="0"/>
                  <a:t>   (3) </a:t>
                </a:r>
                <a:r>
                  <a:rPr lang="tr-TR" sz="2400" dirty="0" smtClean="0"/>
                  <a:t>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tr-TR" sz="2400" dirty="0" smtClean="0"/>
                  <a:t> (4)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/>
                  <a:t>(</a:t>
                </a:r>
                <a:r>
                  <a:rPr lang="tr-TR" sz="2400" dirty="0"/>
                  <a:t>3) ve (4)’ü (1)’de yerine yazarsak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(1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i="1" dirty="0">
                    <a:latin typeface="Cambria Math" panose="02040503050406030204" pitchFamily="18" charset="0"/>
                  </a:rPr>
                  <a:t> </a:t>
                </a:r>
                <a:r>
                  <a:rPr lang="tr-TR" sz="2400" dirty="0">
                    <a:latin typeface="Cambria Math" panose="02040503050406030204" pitchFamily="18" charset="0"/>
                  </a:rPr>
                  <a:t>olur.  </a:t>
                </a:r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limLow>
                        <m:limLow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00B050"/>
                    </a:solidFill>
                  </a:rPr>
                  <a:t>Hatırlatma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tr-TR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tr-T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tr-T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15303" b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9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36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  <m:sup>
                              <m:r>
                                <a:rPr lang="tr-T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𝑛𝑖𝑛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2. 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ö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𝑛𝑡𝑒𝑚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𝑖𝑙𝑒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çö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ü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(1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i="1" dirty="0">
                    <a:latin typeface="Cambria Math" panose="02040503050406030204" pitchFamily="18" charset="0"/>
                  </a:rPr>
                  <a:t>.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Cambria Math" panose="02040503050406030204" pitchFamily="18" charset="0"/>
                  </a:rPr>
                  <a:t>(</a:t>
                </a:r>
                <a:r>
                  <a:rPr lang="tr-TR" sz="2400" dirty="0">
                    <a:latin typeface="Cambria Math" panose="02040503050406030204" pitchFamily="18" charset="0"/>
                  </a:rPr>
                  <a:t>1b) denkleminin çözümü ile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>
                    <a:latin typeface="Cambria Math" panose="02040503050406030204" pitchFamily="18" charset="0"/>
                  </a:rPr>
                  <a:t> için iki değer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tr-TR" sz="2400" dirty="0">
                    <a:latin typeface="Cambria Math" panose="02040503050406030204" pitchFamily="18" charset="0"/>
                  </a:rPr>
                  <a:t> elde edilir.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03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Analitik Çözümler-Gerçek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Dört çubuk </a:t>
                </a:r>
                <a:r>
                  <a:rPr lang="tr-TR" dirty="0"/>
                  <a:t>m</a:t>
                </a:r>
                <a:r>
                  <a:rPr lang="tr-TR" dirty="0" smtClean="0"/>
                  <a:t>ekanizmasının çözümünde</a:t>
                </a:r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lim>
                      </m:limLow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groupChr>
                        </m:e>
                        <m:lim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:r>
                  <a:rPr lang="tr-TR" dirty="0"/>
                  <a:t>böylelikle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fName>
                        <m:e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𝐵𝑠𝑖𝑛</m:t>
                          </m:r>
                          <m:sSub>
                            <m:sSubPr>
                              <m:ctrlP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tr-TR" sz="3200" b="1" dirty="0"/>
              </a:p>
              <a:p>
                <a:pPr marL="0" indent="0">
                  <a:buNone/>
                </a:pPr>
                <a:r>
                  <a:rPr lang="tr-TR" dirty="0" smtClean="0"/>
                  <a:t>Denklemini </a:t>
                </a:r>
                <a:r>
                  <a:rPr lang="tr-TR" dirty="0"/>
                  <a:t>elde </a:t>
                </a:r>
                <a:r>
                  <a:rPr lang="tr-TR" dirty="0" smtClean="0"/>
                  <a:t>etmiştik</a:t>
                </a: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24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Analitik Çözümler-Gerçek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fName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𝐵𝑠𝑖𝑛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tr-TR" sz="2400" dirty="0"/>
                  <a:t>   </a:t>
                </a:r>
                <a:r>
                  <a:rPr lang="tr-TR" sz="2400" dirty="0" smtClean="0"/>
                  <a:t>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D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D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fName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D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D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30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Giriş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/>
                  <a:t>Konum Analizi (KA): </a:t>
                </a:r>
                <a:endParaRPr lang="tr-TR" sz="2400" b="1" dirty="0" smtClean="0"/>
              </a:p>
              <a:p>
                <a:r>
                  <a:rPr lang="tr-TR" sz="2400" dirty="0" smtClean="0"/>
                  <a:t>Bir </a:t>
                </a:r>
                <a:r>
                  <a:rPr lang="tr-TR" sz="2400" dirty="0"/>
                  <a:t>mekanizmanın konum analizi, mekanizmanın tüm uzuvlarının konumlarının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belirlenmesi demektir.  </a:t>
                </a:r>
                <a:endParaRPr lang="tr-TR" sz="2400" dirty="0" smtClean="0"/>
              </a:p>
              <a:p>
                <a:r>
                  <a:rPr lang="tr-TR" sz="2400" dirty="0" smtClean="0"/>
                  <a:t>Aynı </a:t>
                </a:r>
                <a:r>
                  <a:rPr lang="tr-TR" sz="2400" dirty="0"/>
                  <a:t>zamanda, konum analizi </a:t>
                </a:r>
                <a:r>
                  <a:rPr lang="tr-TR" sz="2400" b="1" dirty="0"/>
                  <a:t>vektör </a:t>
                </a:r>
                <a:r>
                  <a:rPr lang="tr-TR" sz="2400" b="1" dirty="0" smtClean="0"/>
                  <a:t>kapalılık (devre)</a:t>
                </a:r>
                <a:r>
                  <a:rPr lang="tr-TR" sz="2400" dirty="0" smtClean="0"/>
                  <a:t> </a:t>
                </a:r>
                <a:r>
                  <a:rPr lang="tr-TR" sz="2400" dirty="0"/>
                  <a:t>denklemlerinden tüm bilinmeyenlerinin çözülmesi </a:t>
                </a:r>
                <a:r>
                  <a:rPr lang="tr-TR" sz="2400" dirty="0" err="1" smtClean="0"/>
                  <a:t>olarakda</a:t>
                </a:r>
                <a:r>
                  <a:rPr lang="tr-TR" sz="2400" dirty="0" smtClean="0"/>
                  <a:t> </a:t>
                </a:r>
                <a:r>
                  <a:rPr lang="tr-TR" sz="2400" dirty="0"/>
                  <a:t>bilinir.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852" t="-2121" r="-3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3706564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662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Analitik Çözümler-Gerçek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 smtClean="0"/>
                  <a:t>’ün iki çözümünü sırasıyla (1) ve (2) denkleminde yerine koyarak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 smtClean="0"/>
                  <a:t> içinde iki çözüm buluruz.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r="-11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3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00B050"/>
                </a:solidFill>
              </a:rPr>
              <a:t>Analitik </a:t>
            </a:r>
            <a:r>
              <a:rPr lang="tr-TR" sz="3600" dirty="0" smtClean="0">
                <a:solidFill>
                  <a:srgbClr val="00B050"/>
                </a:solidFill>
              </a:rPr>
              <a:t>Çözümler-Kompleks </a:t>
            </a:r>
            <a:r>
              <a:rPr lang="tr-TR" sz="3600" dirty="0">
                <a:solidFill>
                  <a:srgbClr val="00B050"/>
                </a:solidFill>
              </a:rPr>
              <a:t>sayılar kullanılarak </a:t>
            </a:r>
            <a:r>
              <a:rPr lang="tr-TR" sz="3600" dirty="0" smtClean="0">
                <a:solidFill>
                  <a:srgbClr val="00B050"/>
                </a:solidFill>
              </a:rPr>
              <a:t>çözüm</a:t>
            </a:r>
            <a:endParaRPr lang="tr-TR" sz="3600" dirty="0">
              <a:solidFill>
                <a:srgbClr val="00B050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915825"/>
            <a:ext cx="438118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64221" y="1845735"/>
                <a:ext cx="5591459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sayılar</a:t>
                </a:r>
                <a:r>
                  <a:rPr lang="tr-TR" sz="2400" dirty="0"/>
                  <a:t>,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devre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kapalılık</a:t>
                </a:r>
                <a:r>
                  <a:rPr lang="tr-TR" sz="2400" dirty="0"/>
                  <a:t> denklemlerinin yazılmasında oldukça </a:t>
                </a:r>
                <a:r>
                  <a:rPr lang="en-US" sz="2400" dirty="0" err="1"/>
                  <a:t>kullanılışlı</a:t>
                </a:r>
                <a:r>
                  <a:rPr lang="tr-TR" sz="2400" dirty="0" err="1"/>
                  <a:t>dır</a:t>
                </a:r>
                <a:r>
                  <a:rPr lang="tr-TR" sz="2400" dirty="0"/>
                  <a:t>. Bu nedenle,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aynı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kolaylıkla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mekanizmalarda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konum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parametrelerinin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çözümü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kullanılabil</a:t>
                </a:r>
                <a:r>
                  <a:rPr lang="tr-TR" sz="2400" dirty="0" err="1"/>
                  <a:t>mektedirler</a:t>
                </a:r>
                <a:r>
                  <a:rPr lang="en-US" sz="2400" dirty="0" smtClean="0"/>
                  <a:t>.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Bu </a:t>
                </a:r>
                <a:r>
                  <a:rPr lang="en-US" sz="2400" dirty="0" err="1" smtClean="0"/>
                  <a:t>yöntemi</a:t>
                </a:r>
                <a:r>
                  <a:rPr lang="tr-TR" sz="2400" dirty="0" smtClean="0"/>
                  <a:t> de</a:t>
                </a:r>
                <a:r>
                  <a:rPr lang="en-US" sz="2400" dirty="0" smtClean="0"/>
                  <a:t>, </a:t>
                </a:r>
                <a:r>
                  <a:rPr lang="en-US" sz="2400" dirty="0" err="1"/>
                  <a:t>dört-çubuk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mekanizması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üzerinde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alacağız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Hatırlarsak d</a:t>
                </a:r>
                <a:r>
                  <a:rPr lang="en-US" sz="2400" dirty="0" err="1" smtClean="0"/>
                  <a:t>evre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kapalılık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denklemi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D</a:t>
                </a:r>
                <a:r>
                  <a:rPr lang="en-US" sz="2400" dirty="0" err="1" smtClean="0"/>
                  <a:t>evre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kapalılık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sayılar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: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      (1)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64221" y="1845735"/>
                <a:ext cx="5591459" cy="4023360"/>
              </a:xfrm>
              <a:blipFill rotWithShape="0">
                <a:blip r:embed="rId3"/>
                <a:stretch>
                  <a:fillRect l="-3381" t="-2121" r="-2617" b="-48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48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00B050"/>
                </a:solidFill>
              </a:rPr>
              <a:t>Analitik </a:t>
            </a:r>
            <a:r>
              <a:rPr lang="tr-TR" sz="3600" dirty="0" smtClean="0">
                <a:solidFill>
                  <a:srgbClr val="00B050"/>
                </a:solidFill>
              </a:rPr>
              <a:t>Çözümler-Kompleks </a:t>
            </a:r>
            <a:r>
              <a:rPr lang="tr-TR" sz="3600" dirty="0">
                <a:solidFill>
                  <a:srgbClr val="00B050"/>
                </a:solidFill>
              </a:rPr>
              <a:t>sayılar kullanılarak </a:t>
            </a:r>
            <a:r>
              <a:rPr lang="tr-TR" sz="3600" dirty="0" smtClean="0">
                <a:solidFill>
                  <a:srgbClr val="00B050"/>
                </a:solidFill>
              </a:rPr>
              <a:t>çözüm</a:t>
            </a:r>
            <a:endParaRPr lang="tr-TR" sz="3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33482" y="1845735"/>
                <a:ext cx="6068114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Gerçek </a:t>
                </a:r>
                <a:r>
                  <a:rPr lang="en-US" sz="2400" dirty="0" err="1"/>
                  <a:t>devre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görüntüde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oluşan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devrede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vektörlerin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boyutları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aynı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görülecek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ancak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gerçek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mekanizmada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yelkovanına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yönde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alınan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açılar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ayna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görüntüde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yelkovanı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yönünde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olacaklardır</a:t>
                </a:r>
                <a:r>
                  <a:rPr lang="en-US" sz="2400" dirty="0"/>
                  <a:t>. </a:t>
                </a:r>
                <a:endParaRPr lang="tr-TR" sz="2400" dirty="0"/>
              </a:p>
              <a:p>
                <a:pPr marL="0" indent="0">
                  <a:buNone/>
                </a:pPr>
                <a:r>
                  <a:rPr lang="en-US" sz="2400" dirty="0"/>
                  <a:t>Bu </a:t>
                </a:r>
                <a:r>
                  <a:rPr lang="en-US" sz="2400" dirty="0" err="1"/>
                  <a:t>görüntüde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oluşan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devre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devre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kapalılık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yazdığımızda</a:t>
                </a:r>
                <a:r>
                  <a:rPr lang="en-US" sz="2400" dirty="0"/>
                  <a:t>: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(2)</m:t>
                      </m:r>
                    </m:oMath>
                  </m:oMathPara>
                </a14:m>
                <a:endParaRPr lang="tr-TR" sz="2400" baseline="-25000" dirty="0"/>
              </a:p>
              <a:p>
                <a:pPr marL="0" indent="0">
                  <a:buNone/>
                </a:pP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sayı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literatüründe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edilen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ikinci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denkleme</a:t>
                </a:r>
                <a:r>
                  <a:rPr lang="en-US" sz="2400" dirty="0"/>
                  <a:t> </a:t>
                </a:r>
                <a:r>
                  <a:rPr lang="en-US" sz="2400" b="1" dirty="0" err="1"/>
                  <a:t>devre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kapalılık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denkleminin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sanal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eşleniği</a:t>
                </a:r>
                <a:r>
                  <a:rPr lang="en-US" sz="2400" dirty="0"/>
                  <a:t> </a:t>
                </a:r>
                <a:r>
                  <a:rPr lang="en-US" sz="2400" dirty="0" err="1"/>
                  <a:t>denmektedir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33482" y="1845735"/>
                <a:ext cx="6068114" cy="4023360"/>
              </a:xfrm>
              <a:blipFill rotWithShape="0">
                <a:blip r:embed="rId2"/>
                <a:stretch>
                  <a:fillRect l="-3116" t="-2121" r="-2814" b="-56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13235" y="1970224"/>
            <a:ext cx="3999740" cy="33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Amacımız, </a:t>
                </a:r>
                <a:r>
                  <a:rPr lang="en-US" sz="2400" b="1" dirty="0" err="1"/>
                  <a:t>bilinmeyen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konum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parametrelerini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bilinenler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cinsinden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ifade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etmek</a:t>
                </a:r>
                <a:r>
                  <a:rPr lang="en-US" sz="2400" dirty="0"/>
                  <a:t>, </a:t>
                </a:r>
                <a:endParaRPr lang="tr-TR" sz="24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 err="1" smtClean="0"/>
                  <a:t>Örneğimizde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400" dirty="0"/>
                  <a:t>’</a:t>
                </a:r>
                <a:r>
                  <a:rPr lang="en-US" sz="2400" dirty="0" err="1"/>
                  <a:t>nin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verildiğini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’</a:t>
                </a:r>
                <a:r>
                  <a:rPr lang="en-US" sz="2400" dirty="0" err="1"/>
                  <a:t>ün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bulunması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gerektiğini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hatırla</a:t>
                </a:r>
                <a:r>
                  <a:rPr lang="tr-TR" sz="2400" dirty="0" smtClean="0"/>
                  <a:t>y</a:t>
                </a:r>
                <a:r>
                  <a:rPr lang="en-US" sz="2400" dirty="0" err="1" smtClean="0"/>
                  <a:t>alım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 err="1" smtClean="0"/>
                  <a:t>Önce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’ü </a:t>
                </a:r>
                <a:r>
                  <a:rPr lang="en-US" sz="2400" dirty="0" err="1"/>
                  <a:t>bulalım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 smtClean="0"/>
                  <a:t>İlk </a:t>
                </a:r>
                <a:r>
                  <a:rPr lang="en-US" sz="2400" dirty="0" err="1"/>
                  <a:t>yapılacak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2400" dirty="0"/>
                  <a:t>’ü yok </a:t>
                </a:r>
                <a:r>
                  <a:rPr lang="en-US" sz="2400" dirty="0" err="1"/>
                  <a:t>etmek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Bunun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değişkeni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denklemin</a:t>
                </a:r>
                <a:r>
                  <a:rPr lang="en-US" sz="2400" dirty="0"/>
                  <a:t> sol </a:t>
                </a:r>
                <a:r>
                  <a:rPr lang="en-US" sz="2400" dirty="0" err="1"/>
                  <a:t>tarafında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yalnız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bırakalım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(3)</m:t>
                      </m:r>
                    </m:oMath>
                  </m:oMathPara>
                </a14:m>
                <a:endParaRPr lang="tr-TR" sz="2400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tr-TR" sz="2400" baseline="-25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13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204281" y="1845734"/>
                <a:ext cx="11770468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       (3)</m:t>
                      </m:r>
                    </m:oMath>
                  </m:oMathPara>
                </a14:m>
                <a:endParaRPr lang="tr-TR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tr-TR" baseline="-25000" dirty="0"/>
              </a:p>
              <a:p>
                <a:pPr marL="0" indent="0">
                  <a:buNone/>
                </a:pPr>
                <a:r>
                  <a:rPr lang="tr-TR" dirty="0" smtClean="0"/>
                  <a:t>	(</a:t>
                </a:r>
                <a:r>
                  <a:rPr lang="tr-TR" dirty="0"/>
                  <a:t>3) ve (4) denklemlerini taraf tarafa çarparsak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       (5)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	Olduğu </a:t>
                </a:r>
                <a:r>
                  <a:rPr lang="tr-TR" dirty="0"/>
                  <a:t>bilindiğine göre, çarpım sonucu aşağıdaki gibi elde edilir.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(6)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281" y="1845734"/>
                <a:ext cx="11770468" cy="4023360"/>
              </a:xfrm>
              <a:blipFill rotWithShape="0">
                <a:blip r:embed="rId2"/>
                <a:stretch>
                  <a:fillRect r="-5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9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564204" y="1845734"/>
                <a:ext cx="1126463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  <m:r>
                                    <a:rPr lang="tr-TR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6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 sz="16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sz="1600">
                          <a:latin typeface="Cambria Math" panose="02040503050406030204" pitchFamily="18" charset="0"/>
                        </a:rPr>
                        <m:t>   (6)</m:t>
                      </m:r>
                    </m:oMath>
                  </m:oMathPara>
                </a14:m>
                <a:endParaRPr lang="tr-TR" sz="1600" dirty="0"/>
              </a:p>
              <a:p>
                <a:pPr marL="0" indent="0">
                  <a:buNone/>
                </a:pPr>
                <a:r>
                  <a:rPr lang="en-US" dirty="0"/>
                  <a:t>Euler </a:t>
                </a:r>
                <a:r>
                  <a:rPr lang="en-US" dirty="0" err="1"/>
                  <a:t>denklemine</a:t>
                </a:r>
                <a:r>
                  <a:rPr lang="en-US" dirty="0"/>
                  <a:t> </a:t>
                </a:r>
                <a:r>
                  <a:rPr lang="en-US" dirty="0" err="1"/>
                  <a:t>göre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tr-TR" dirty="0"/>
                  <a:t> </a:t>
                </a:r>
                <a:r>
                  <a:rPr lang="en-US" dirty="0" err="1"/>
                  <a:t>olacağından</a:t>
                </a:r>
                <a:r>
                  <a:rPr lang="en-US" dirty="0"/>
                  <a:t>, (6) </a:t>
                </a:r>
                <a:r>
                  <a:rPr lang="en-US" dirty="0" err="1"/>
                  <a:t>numaralı</a:t>
                </a:r>
                <a:r>
                  <a:rPr lang="en-US" dirty="0"/>
                  <a:t> </a:t>
                </a:r>
                <a:r>
                  <a:rPr lang="en-US" dirty="0" err="1"/>
                  <a:t>denklem</a:t>
                </a:r>
                <a:r>
                  <a:rPr lang="en-US" dirty="0"/>
                  <a:t>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Olur, gerekli düzenlemeler ile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(7)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204" y="1845734"/>
                <a:ext cx="11264630" cy="4023360"/>
              </a:xfrm>
              <a:blipFill rotWithShape="0">
                <a:blip r:embed="rId2"/>
                <a:stretch>
                  <a:fillRect l="-1408" t="-10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932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(7)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(7)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denklem</a:t>
                </a:r>
                <a:r>
                  <a:rPr lang="tr-TR" sz="2400" dirty="0" smtClean="0"/>
                  <a:t>in</a:t>
                </a:r>
                <a:r>
                  <a:rPr lang="en-US" sz="2400" dirty="0" smtClean="0"/>
                  <a:t>de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dir. (7) </a:t>
                </a:r>
                <a:r>
                  <a:rPr lang="en-US" sz="2400" dirty="0" err="1"/>
                  <a:t>numaralı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bunu</a:t>
                </a:r>
                <a:r>
                  <a:rPr lang="en-US" sz="2400" dirty="0"/>
                  <a:t> ilk </a:t>
                </a:r>
                <a:r>
                  <a:rPr lang="en-US" sz="2400" dirty="0" err="1"/>
                  <a:t>tanımlayan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kişiye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atfen</a:t>
                </a:r>
                <a:r>
                  <a:rPr lang="en-US" sz="2400" dirty="0"/>
                  <a:t> "</a:t>
                </a:r>
                <a:r>
                  <a:rPr lang="en-US" sz="2400" b="1" dirty="0" err="1"/>
                  <a:t>Freudenstein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denklemi</a:t>
                </a:r>
                <a:r>
                  <a:rPr lang="en-US" sz="2400" dirty="0"/>
                  <a:t>" </a:t>
                </a:r>
                <a:r>
                  <a:rPr lang="en-US" sz="2400" dirty="0" err="1"/>
                  <a:t>denmektedir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Bu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dört-çubuk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mekanizmalarının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sentezinde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önemli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oynar</a:t>
                </a:r>
                <a:r>
                  <a:rPr lang="en-US" sz="2400" dirty="0"/>
                  <a:t>. 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değişkenleri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arasında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ilişki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belirlidir</a:t>
                </a:r>
                <a:r>
                  <a:rPr lang="en-US" sz="2400" dirty="0"/>
                  <a:t>. 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82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(7)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 err="1" smtClean="0"/>
                  <a:t>Ancak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verilen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değerine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karşı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gelen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açısını</a:t>
                </a:r>
                <a:r>
                  <a:rPr lang="en-US" sz="2400" dirty="0"/>
                  <a:t> (7) </a:t>
                </a:r>
                <a:r>
                  <a:rPr lang="en-US" sz="2400" dirty="0" err="1"/>
                  <a:t>numaralı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kolayca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belirlemek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mevcut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durumu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mümkün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değildir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 err="1" smtClean="0"/>
                  <a:t>Freudenstein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denklemini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(8)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Şeklinde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yazabiliriz</a:t>
                </a:r>
                <a:r>
                  <a:rPr lang="en-US" sz="2400" dirty="0" smtClean="0"/>
                  <a:t>.</a:t>
                </a:r>
                <a:r>
                  <a:rPr lang="tr-TR" sz="2400" dirty="0" smtClean="0"/>
                  <a:t> Bu denklemde bilinmeyenler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198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Trigonometrik </a:t>
                </a:r>
                <a:r>
                  <a:rPr lang="en-US" sz="2400" dirty="0" err="1"/>
                  <a:t>eşitliklerinden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yararlanarak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r>
                  <a:rPr lang="tr-TR" sz="2400" dirty="0"/>
                  <a:t> </a:t>
                </a:r>
                <a:r>
                  <a:rPr lang="en-US" sz="2400" dirty="0" err="1"/>
                  <a:t>terimlerini</a:t>
                </a:r>
                <a:r>
                  <a:rPr lang="en-US" sz="2400" dirty="0"/>
                  <a:t>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 </a:t>
                </a:r>
                <a:r>
                  <a:rPr lang="en-US" sz="2400" dirty="0" err="1"/>
                  <a:t>fonksiyonu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gösterir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isek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89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Bulunan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sz="2400" dirty="0" smtClean="0"/>
                  <a:t> ilişkileri (8)’de yerine yazılıp düzenlendiğinde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(1+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en-US" sz="2400" dirty="0" err="1" smtClean="0"/>
                  <a:t>Freudenstein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                      (9)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44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Konum Analizi için </a:t>
            </a:r>
            <a:r>
              <a:rPr lang="tr-TR" sz="3600" dirty="0" smtClean="0"/>
              <a:t>Yöntemler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tr-TR" sz="2800" dirty="0" smtClean="0"/>
              <a:t>Grafiksel </a:t>
            </a:r>
            <a:r>
              <a:rPr lang="tr-TR" sz="2800" dirty="0"/>
              <a:t>Çözüm </a:t>
            </a:r>
            <a:endParaRPr lang="tr-TR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tr-TR" sz="2800" dirty="0" smtClean="0"/>
              <a:t>Analitik </a:t>
            </a:r>
            <a:r>
              <a:rPr lang="tr-TR" sz="2800" dirty="0"/>
              <a:t>Çözümler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tr-TR" sz="2400" dirty="0"/>
              <a:t>Kompleks sayılar kullanılarak çözüm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tr-TR" sz="2400" dirty="0"/>
              <a:t>Gerçek sayılar kullanılarak çözüm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800" dirty="0"/>
              <a:t>Sayısal Çözüm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800" dirty="0" err="1"/>
              <a:t>İteratif</a:t>
            </a:r>
            <a:r>
              <a:rPr lang="tr-TR" sz="2800" dirty="0"/>
              <a:t> Çözüm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077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err="1" smtClean="0"/>
                  <a:t>Freudenstein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                      (9)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olarak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yazılabilir</a:t>
                </a:r>
                <a:r>
                  <a:rPr lang="en-US" sz="2400" dirty="0"/>
                  <a:t>. Bu </a:t>
                </a:r>
                <a:r>
                  <a:rPr lang="en-US" sz="2400" dirty="0" err="1"/>
                  <a:t>denklemde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Not: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açının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yarısını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kullanarak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açının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tüm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trigonemetrik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fonksiyonlarını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sadece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yarım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açının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tanjant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fonksiyonu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edilmesi</a:t>
                </a:r>
                <a:r>
                  <a:rPr lang="en-US" sz="2400" dirty="0"/>
                  <a:t> </a:t>
                </a:r>
                <a:r>
                  <a:rPr lang="en-US" sz="2400" b="1" dirty="0" err="1"/>
                  <a:t>yarım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tanjant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yöntemi</a:t>
                </a:r>
                <a:r>
                  <a:rPr lang="en-US" sz="2400" dirty="0"/>
                  <a:t> </a:t>
                </a:r>
                <a:r>
                  <a:rPr lang="en-US" sz="2400" dirty="0" err="1"/>
                  <a:t>olarak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bilinir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2121" r="-1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367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Dikkat </a:t>
                </a:r>
                <a:r>
                  <a:rPr lang="en-US" sz="2400" dirty="0" err="1"/>
                  <a:t>edilir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ise</a:t>
                </a:r>
                <a:r>
                  <a:rPr lang="en-US" sz="2400" dirty="0"/>
                  <a:t>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bağımsız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parametre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uzuv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boyutları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biliniyor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ise</a:t>
                </a:r>
                <a:r>
                  <a:rPr lang="en-US" sz="2400" dirty="0"/>
                  <a:t> A,B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C </a:t>
                </a:r>
                <a:r>
                  <a:rPr lang="en-US" sz="2400" dirty="0" err="1"/>
                  <a:t>parametre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hesaplayabiliriz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Freudenstein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                      (9)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tr-TR" sz="2400" dirty="0"/>
                  <a:t>D</a:t>
                </a:r>
                <a:r>
                  <a:rPr lang="en-US" sz="2400" dirty="0" err="1" smtClean="0"/>
                  <a:t>enklemde</a:t>
                </a:r>
                <a:r>
                  <a:rPr lang="tr-TR" sz="2400" dirty="0" smtClean="0"/>
                  <a:t>ki parametreler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(9) </a:t>
                </a:r>
                <a:r>
                  <a:rPr lang="en-US" sz="2400" dirty="0" err="1"/>
                  <a:t>numaralı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 </a:t>
                </a:r>
                <a:r>
                  <a:rPr lang="en-US" sz="2400" dirty="0"/>
                  <a:t>‘e </a:t>
                </a:r>
                <a:r>
                  <a:rPr lang="en-US" sz="2400" dirty="0" err="1"/>
                  <a:t>göre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ikinci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dereceden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denklemdir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çözümü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olacaktır</a:t>
                </a:r>
                <a:r>
                  <a:rPr lang="en-US" sz="2400" dirty="0"/>
                  <a:t>. </a:t>
                </a: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25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40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B050"/>
                </a:solidFill>
              </a:rPr>
              <a:t>Analitik Çözümler-Kompleks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  </a:t>
                </a:r>
                <a:r>
                  <a:rPr lang="tr-TR" sz="2400" dirty="0" smtClean="0"/>
                  <a:t>çözüldükten sonra b</a:t>
                </a:r>
                <a:r>
                  <a:rPr lang="en-US" sz="2400" dirty="0" err="1" smtClean="0"/>
                  <a:t>ilinmeyen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açısı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durumda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𝐴𝐶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      (10)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olur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(</a:t>
                </a:r>
                <a:r>
                  <a:rPr lang="en-US" sz="2400" dirty="0"/>
                  <a:t>10)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diskriminantın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artı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işaret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almasına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değişik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değeri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verecektir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Bu </a:t>
                </a:r>
                <a:r>
                  <a:rPr lang="en-US" sz="2400" dirty="0" err="1"/>
                  <a:t>mekanizmanın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farklı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r>
                  <a:rPr lang="en-US" sz="2400" dirty="0"/>
                  <a:t> monte </a:t>
                </a:r>
                <a:r>
                  <a:rPr lang="en-US" sz="2400" dirty="0" err="1"/>
                  <a:t>edilmesi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ilgilidir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Son </a:t>
                </a:r>
                <a:r>
                  <a:rPr lang="en-US" sz="2400" dirty="0" err="1"/>
                  <a:t>olarak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bulunan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 değeri ve başlangıçta bilinen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/>
                  <a:t> değeri kullanılarak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’de bulunur.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909" b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34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42448" cy="1450757"/>
          </a:xfrm>
        </p:spPr>
        <p:txBody>
          <a:bodyPr/>
          <a:lstStyle/>
          <a:p>
            <a:r>
              <a:rPr lang="tr-TR" sz="3600" dirty="0">
                <a:solidFill>
                  <a:srgbClr val="FFC000"/>
                </a:solidFill>
              </a:rPr>
              <a:t>Analitik Çözümler-Kompleks sayılar kullanılarak </a:t>
            </a:r>
            <a:r>
              <a:rPr lang="tr-TR" sz="3600" dirty="0" smtClean="0">
                <a:solidFill>
                  <a:srgbClr val="FFC000"/>
                </a:solidFill>
              </a:rPr>
              <a:t>çözüm (2)</a:t>
            </a:r>
            <a:endParaRPr lang="tr-TR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"</a:t>
                </a:r>
                <a:r>
                  <a:rPr lang="en-US" sz="2400" b="1" dirty="0" err="1"/>
                  <a:t>Freudenstein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denklemi</a:t>
                </a:r>
                <a:r>
                  <a:rPr lang="en-US" sz="2400" dirty="0"/>
                  <a:t>"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(7)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en-US" sz="2400" b="1" dirty="0" err="1" smtClean="0"/>
                  <a:t>Freudenstein</a:t>
                </a:r>
                <a:r>
                  <a:rPr lang="en-US" sz="2400" b="1" dirty="0" smtClean="0"/>
                  <a:t> </a:t>
                </a:r>
                <a:r>
                  <a:rPr lang="en-US" sz="2400" b="1" dirty="0" err="1"/>
                  <a:t>denklemini</a:t>
                </a:r>
                <a:r>
                  <a:rPr lang="tr-TR" sz="2400" b="1" dirty="0" err="1"/>
                  <a:t>nin</a:t>
                </a:r>
                <a:r>
                  <a:rPr lang="tr-TR" sz="2400" b="1" dirty="0"/>
                  <a:t> düzenlenmiş biçimi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(8)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/>
                  <a:t>(8) denklemini yeniden düzenlersek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        (8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Ardından çözümünü sunumun başında anlatılan denklem formatına ulaşılır.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 Burada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</m:oMath>
                </a14:m>
                <a:r>
                  <a:rPr lang="tr-TR" sz="2400" dirty="0"/>
                  <a:t>,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170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42448" cy="1450757"/>
          </a:xfrm>
        </p:spPr>
        <p:txBody>
          <a:bodyPr/>
          <a:lstStyle/>
          <a:p>
            <a:r>
              <a:rPr lang="tr-TR" sz="3600" dirty="0">
                <a:solidFill>
                  <a:srgbClr val="FFC000"/>
                </a:solidFill>
              </a:rPr>
              <a:t>Analitik Çözümler-Kompleks sayılar kullanılarak </a:t>
            </a:r>
            <a:r>
              <a:rPr lang="tr-TR" sz="3600" dirty="0" smtClean="0">
                <a:solidFill>
                  <a:srgbClr val="FFC000"/>
                </a:solidFill>
              </a:rPr>
              <a:t>çözüm (2)</a:t>
            </a:r>
            <a:endParaRPr lang="tr-TR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 Burada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</m:oMath>
                </a14:m>
                <a:r>
                  <a:rPr lang="tr-TR" sz="2400" dirty="0"/>
                  <a:t>,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</m:oMath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Dikkat </a:t>
                </a:r>
                <a:r>
                  <a:rPr lang="en-US" sz="2400" dirty="0" err="1"/>
                  <a:t>edilir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ise</a:t>
                </a:r>
                <a:r>
                  <a:rPr lang="en-US" sz="2400" dirty="0"/>
                  <a:t>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bağımsız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parametre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uzuv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boyutları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biliniyor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ise</a:t>
                </a:r>
                <a:r>
                  <a:rPr lang="en-US" sz="2400" dirty="0"/>
                  <a:t> A,B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C </a:t>
                </a:r>
                <a:r>
                  <a:rPr lang="en-US" sz="2400" dirty="0" err="1"/>
                  <a:t>parametre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değerlerini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hesaplayabiliriz</a:t>
                </a:r>
                <a:r>
                  <a:rPr lang="en-US" sz="2400" dirty="0"/>
                  <a:t>. 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/>
                  <a:t>Denkleminden b</a:t>
                </a:r>
                <a:r>
                  <a:rPr lang="en-US" sz="2400" dirty="0" err="1"/>
                  <a:t>ilinmeyen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açısı</a:t>
                </a:r>
                <a:r>
                  <a:rPr lang="tr-TR" sz="2400" dirty="0"/>
                  <a:t> için</a:t>
                </a:r>
                <a:r>
                  <a:rPr lang="en-US" sz="2400" dirty="0"/>
                  <a:t> </a:t>
                </a:r>
                <a:r>
                  <a:rPr lang="tr-TR" sz="2400" dirty="0"/>
                  <a:t>iki </a:t>
                </a:r>
                <a:r>
                  <a:rPr lang="en-US" sz="2400" dirty="0" err="1"/>
                  <a:t>değişik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2400" dirty="0"/>
                  <a:t> </a:t>
                </a:r>
                <a:r>
                  <a:rPr lang="en-US" sz="2400" dirty="0" err="1"/>
                  <a:t>değeri</a:t>
                </a:r>
                <a:r>
                  <a:rPr lang="en-US" sz="2400" dirty="0"/>
                  <a:t> </a:t>
                </a:r>
                <a:r>
                  <a:rPr lang="tr-TR" sz="2400" dirty="0"/>
                  <a:t>bulunacaktır</a:t>
                </a:r>
                <a:r>
                  <a:rPr lang="en-US" sz="2400" dirty="0"/>
                  <a:t>. Bu </a:t>
                </a:r>
                <a:r>
                  <a:rPr lang="en-US" sz="2400" dirty="0" err="1"/>
                  <a:t>mekanizmanın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farklı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şekilde</a:t>
                </a:r>
                <a:r>
                  <a:rPr lang="en-US" sz="2400" dirty="0"/>
                  <a:t> monte </a:t>
                </a:r>
                <a:r>
                  <a:rPr lang="en-US" sz="2400" dirty="0" err="1"/>
                  <a:t>edilmesi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ilgilidir</a:t>
                </a:r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678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42448" cy="1450757"/>
          </a:xfrm>
        </p:spPr>
        <p:txBody>
          <a:bodyPr/>
          <a:lstStyle/>
          <a:p>
            <a:r>
              <a:rPr lang="tr-TR" sz="3600" dirty="0">
                <a:solidFill>
                  <a:srgbClr val="FFC000"/>
                </a:solidFill>
              </a:rPr>
              <a:t>Analitik Çözümler-Kompleks sayılar kullanılarak </a:t>
            </a:r>
            <a:r>
              <a:rPr lang="tr-TR" sz="3600" dirty="0" smtClean="0">
                <a:solidFill>
                  <a:srgbClr val="FFC000"/>
                </a:solidFill>
              </a:rPr>
              <a:t>çözüm (2)</a:t>
            </a:r>
            <a:endParaRPr lang="tr-TR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Son </a:t>
                </a:r>
                <a:r>
                  <a:rPr lang="en-US" sz="2400" dirty="0" err="1"/>
                  <a:t>olarak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bulunan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 değeri ve başlangıçta bilinen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/>
                  <a:t> değeri kullanılarak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’de bulunur. Vektör kapalılık denkleminin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Sanal ve </a:t>
                </a:r>
                <a:r>
                  <a:rPr lang="tr-TR" sz="2400" dirty="0" err="1"/>
                  <a:t>gerçel</a:t>
                </a:r>
                <a:r>
                  <a:rPr lang="tr-TR" sz="2400" dirty="0"/>
                  <a:t> parçaları ayrı ayrı yazılırsa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bulunur.  Buradan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açısının cos ve sin değeri elde edilir. Bulunan değerler atan2 fonksiyonunda yerine yazılarak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açısı bulunur.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2(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2879" r="-14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451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086500" y="322161"/>
            <a:ext cx="7064396" cy="3940628"/>
            <a:chOff x="1553030" y="1923143"/>
            <a:chExt cx="7064396" cy="394062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11188" y="5446059"/>
              <a:ext cx="4320000" cy="0"/>
            </a:xfrm>
            <a:prstGeom prst="line">
              <a:avLst/>
            </a:prstGeom>
            <a:ln cap="sq">
              <a:solidFill>
                <a:srgbClr val="FF0000"/>
              </a:solidFill>
              <a:prstDash val="dashDot"/>
              <a:round/>
              <a:headEnd type="oval" w="lg" len="lg"/>
              <a:tailEnd type="oval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8000000">
              <a:off x="1566903" y="4524404"/>
              <a:ext cx="216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135082" y="3425378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7612737" y="260532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794936" y="2148114"/>
              <a:ext cx="4819166" cy="1982346"/>
              <a:chOff x="2794936" y="2148114"/>
              <a:chExt cx="4819166" cy="198234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-600000">
                <a:off x="3294102" y="3102001"/>
                <a:ext cx="4320000" cy="0"/>
              </a:xfrm>
              <a:prstGeom prst="line">
                <a:avLst/>
              </a:prstGeom>
              <a:ln w="76200" cap="sq">
                <a:solidFill>
                  <a:srgbClr val="002060"/>
                </a:solidFill>
                <a:prstDash val="solid"/>
                <a:round/>
                <a:headEnd type="none" w="lg" len="lg"/>
                <a:tailEnd type="non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7" idx="7"/>
              </p:cNvCxnSpPr>
              <p:nvPr/>
            </p:nvCxnSpPr>
            <p:spPr>
              <a:xfrm flipV="1">
                <a:off x="3288722" y="2148114"/>
                <a:ext cx="2067049" cy="1303624"/>
              </a:xfrm>
              <a:prstGeom prst="line">
                <a:avLst/>
              </a:prstGeom>
              <a:ln w="76200" cap="sq">
                <a:solidFill>
                  <a:srgbClr val="002060"/>
                </a:solidFill>
                <a:prstDash val="solid"/>
                <a:round/>
                <a:headEnd type="none" w="lg" len="lg"/>
                <a:tailEnd type="oval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 rot="2478849">
                <a:off x="2794936" y="2742675"/>
                <a:ext cx="1041599" cy="1387785"/>
              </a:xfrm>
              <a:prstGeom prst="arc">
                <a:avLst>
                  <a:gd name="adj1" fmla="val 17409826"/>
                  <a:gd name="adj2" fmla="val 18583091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439416" y="2756291"/>
              <a:ext cx="1248806" cy="266713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753015" y="5286664"/>
              <a:ext cx="787248" cy="525842"/>
              <a:chOff x="1358822" y="3621155"/>
              <a:chExt cx="787248" cy="52584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100044" y="5279406"/>
              <a:ext cx="787248" cy="525842"/>
              <a:chOff x="1358822" y="3621155"/>
              <a:chExt cx="787248" cy="52584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7242629" y="381725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00B050"/>
                  </a:solidFill>
                </a:rPr>
                <a:t>4</a:t>
              </a:r>
              <a:endParaRPr lang="tr-TR" dirty="0">
                <a:solidFill>
                  <a:srgbClr val="00B05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508172" y="3156858"/>
              <a:ext cx="180000" cy="1800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002060"/>
                  </a:solidFill>
                </a:rPr>
                <a:t>3</a:t>
              </a:r>
              <a:endParaRPr lang="tr-TR" dirty="0">
                <a:solidFill>
                  <a:srgbClr val="00206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859315" y="4252686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434115" y="526142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FF0000"/>
                  </a:solidFill>
                </a:rPr>
                <a:t>1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032" r="-6452" b="-327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Arc 50"/>
            <p:cNvSpPr/>
            <p:nvPr/>
          </p:nvSpPr>
          <p:spPr>
            <a:xfrm rot="2847768">
              <a:off x="3846285" y="2989943"/>
              <a:ext cx="1074057" cy="885371"/>
            </a:xfrm>
            <a:prstGeom prst="arc">
              <a:avLst>
                <a:gd name="adj1" fmla="val 16961971"/>
                <a:gd name="adj2" fmla="val 19618779"/>
              </a:avLst>
            </a:prstGeom>
            <a:ln w="2540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3300568" y="3526969"/>
              <a:ext cx="216000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457426" y="5437730"/>
              <a:ext cx="216000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 rot="2847768">
              <a:off x="1821542" y="4884057"/>
              <a:ext cx="1074057" cy="885371"/>
            </a:xfrm>
            <a:prstGeom prst="arc">
              <a:avLst>
                <a:gd name="adj1" fmla="val 13810993"/>
                <a:gd name="adj2" fmla="val 19618779"/>
              </a:avLst>
            </a:prstGeom>
            <a:ln w="2540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Arc 55"/>
            <p:cNvSpPr/>
            <p:nvPr/>
          </p:nvSpPr>
          <p:spPr>
            <a:xfrm rot="2847768">
              <a:off x="6284685" y="4878932"/>
              <a:ext cx="1074057" cy="885371"/>
            </a:xfrm>
            <a:prstGeom prst="arc">
              <a:avLst>
                <a:gd name="adj1" fmla="val 12550330"/>
                <a:gd name="adj2" fmla="val 19618779"/>
              </a:avLst>
            </a:prstGeom>
            <a:ln w="2540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756401" y="4936990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1" y="4936990"/>
                  <a:ext cx="49654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815" r="-4938"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891315" y="3171371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315" y="3171371"/>
                  <a:ext cx="4965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815" r="-4938" b="-1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315029" y="5007429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029" y="5007429"/>
                  <a:ext cx="4965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415" r="-3659" b="-1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553030" y="5232400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3030" y="5232400"/>
                  <a:ext cx="4199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942" r="-7246" b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943602" y="5239657"/>
                  <a:ext cx="439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2" y="5239657"/>
                  <a:ext cx="43915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68" r="-5479" b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5532" r="-25532" b="-65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444" r="-26667" b="-49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942" r="-8696" b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8081509" y="521911"/>
          <a:ext cx="3262703" cy="293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Uzuv Boyutları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</a:t>
                      </a:r>
                      <a:r>
                        <a:rPr lang="tr-TR" sz="2000" baseline="-25000" dirty="0">
                          <a:effectLst/>
                        </a:rPr>
                        <a:t>0</a:t>
                      </a:r>
                      <a:r>
                        <a:rPr lang="tr-TR" sz="2000" dirty="0">
                          <a:effectLst/>
                        </a:rPr>
                        <a:t>A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0,6 m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AB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1,2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AG</a:t>
                      </a:r>
                      <a:r>
                        <a:rPr lang="tr-TR" sz="2000" baseline="-25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</a:t>
                      </a:r>
                      <a:r>
                        <a:rPr lang="tr-TR" sz="2000" baseline="-25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0,5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B</a:t>
                      </a:r>
                      <a:r>
                        <a:rPr lang="tr-TR" sz="2000" baseline="-25000">
                          <a:effectLst/>
                        </a:rPr>
                        <a:t>0</a:t>
                      </a:r>
                      <a:r>
                        <a:rPr lang="tr-TR" sz="2000">
                          <a:effectLst/>
                        </a:rPr>
                        <a:t>B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4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0,8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</a:t>
                      </a:r>
                      <a:r>
                        <a:rPr lang="tr-TR" sz="2000" baseline="-25000" dirty="0">
                          <a:effectLst/>
                        </a:rPr>
                        <a:t>0</a:t>
                      </a:r>
                      <a:r>
                        <a:rPr lang="tr-TR" sz="2000" dirty="0">
                          <a:effectLst/>
                        </a:rPr>
                        <a:t>B</a:t>
                      </a:r>
                      <a:r>
                        <a:rPr lang="tr-TR" sz="2000" baseline="-25000" dirty="0">
                          <a:effectLst/>
                        </a:rPr>
                        <a:t>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1,2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β</a:t>
                      </a:r>
                      <a:r>
                        <a:rPr lang="tr-TR" sz="2000" baseline="-25000" dirty="0">
                          <a:effectLst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30</a:t>
                      </a:r>
                      <a:r>
                        <a:rPr lang="tr-TR" sz="20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746449" y="4415625"/>
                <a:ext cx="10776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iken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 smtClean="0"/>
                  <a:t> noktasının konumunu bulunuz.</a:t>
                </a:r>
                <a:endParaRPr lang="tr-TR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9" y="4415625"/>
                <a:ext cx="10776857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054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b="1" dirty="0"/>
                  <a:t>Konum (mafsal) Değişkenlerinin Bulunması:</a:t>
                </a:r>
                <a:endParaRPr lang="tr-TR" dirty="0"/>
              </a:p>
              <a:p>
                <a:r>
                  <a:rPr lang="tr-TR" dirty="0"/>
                  <a:t>Vektör kapalılık denkleminin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</m:oMath>
                </a14:m>
                <a:endParaRPr lang="tr-TR" dirty="0"/>
              </a:p>
              <a:p>
                <a:r>
                  <a:rPr lang="tr-TR" dirty="0"/>
                  <a:t>Sanal ve </a:t>
                </a:r>
                <a:r>
                  <a:rPr lang="tr-TR" dirty="0" err="1"/>
                  <a:t>gerçel</a:t>
                </a:r>
                <a:r>
                  <a:rPr lang="tr-TR" dirty="0"/>
                  <a:t> parçaları ayrı ayrı yazılarak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:r>
                  <a:rPr lang="tr-TR" dirty="0"/>
                  <a:t>Denklemleri elde edilir.  Önce bilinmeyenlerden biri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 açısı) yok edilmek üzere sol da yalnız bırakılır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             (2)</m:t>
                        </m:r>
                      </m:e>
                    </m:func>
                  </m:oMath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515" r="-1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039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tr-TR" b="1" dirty="0" smtClean="0"/>
                  <a:t>ve (2)’</a:t>
                </a:r>
                <a:r>
                  <a:rPr lang="tr-TR" b="1" dirty="0" err="1"/>
                  <a:t>nin</a:t>
                </a:r>
                <a:r>
                  <a:rPr lang="tr-TR" b="1" dirty="0"/>
                  <a:t> kareleri alınıp taraf tarafa toplanır.</a:t>
                </a:r>
                <a:endParaRPr lang="tr-T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func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</m:oMath>
                </a14:m>
                <a:endParaRPr lang="tr-TR" dirty="0"/>
              </a:p>
              <a:p>
                <a:r>
                  <a:rPr lang="tr-TR" dirty="0"/>
                  <a:t>böylelikle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𝐵𝑠𝑖𝑛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 (∗)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=2∗0.6∗0.8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−2∗1.2∗0.8=−1.44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=2∗0.6∗0.8∗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60=0.8314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−2∗1.2∗0.6∗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60=0.28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1970" b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8266352" y="3857414"/>
          <a:ext cx="2180202" cy="130454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71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2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0,6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3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4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0,8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>
                          <a:effectLst/>
                        </a:rPr>
                        <a:t>a</a:t>
                      </a:r>
                      <a:r>
                        <a:rPr lang="tr-TR" sz="2000" b="0" baseline="-25000" dirty="0" smtClean="0">
                          <a:effectLst/>
                        </a:rPr>
                        <a:t>1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200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i="0" dirty="0" smtClean="0">
                            <a:latin typeface="Cambria Math" panose="02040503050406030204" pitchFamily="18" charset="0"/>
                          </a:rPr>
                          <m:t>Acos</m:t>
                        </m:r>
                      </m:fName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𝐵𝑠𝑖𝑛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⟹−1.44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+0.83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=0.28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(*)</a:t>
                </a:r>
                <a:endParaRPr lang="tr-TR" dirty="0" smtClean="0"/>
              </a:p>
              <a:p>
                <a:r>
                  <a:rPr lang="tr-TR" dirty="0" smtClean="0"/>
                  <a:t>Denklemi </a:t>
                </a:r>
                <a:r>
                  <a:rPr lang="tr-TR" dirty="0"/>
                  <a:t>elde edilir. Denklem  faz-açısı yöntemi </a:t>
                </a:r>
                <a:r>
                  <a:rPr lang="tr-TR" dirty="0" smtClean="0"/>
                  <a:t>ile </a:t>
                </a:r>
                <a:r>
                  <a:rPr lang="tr-TR" dirty="0"/>
                  <a:t>çözülebilir. Yöntem şöyle uygulanır.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dirty="0"/>
                  <a:t> olmak üzere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𝐷𝑐𝑜𝑠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𝐷𝑠𝑖𝑛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olarak tanımlanabilir. Bu durumda 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=1.66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i="1" dirty="0" smtClean="0">
                        <a:latin typeface="Cambria Math" panose="02040503050406030204" pitchFamily="18" charset="0"/>
                      </a:rPr>
                      <m:t>atan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olur. </a:t>
                </a:r>
                <a:endParaRPr lang="tr-TR" dirty="0" smtClean="0"/>
              </a:p>
              <a:p>
                <a:r>
                  <a:rPr lang="tr-TR" dirty="0" smtClean="0"/>
                  <a:t>Çözülmek </a:t>
                </a:r>
                <a:r>
                  <a:rPr lang="tr-TR" dirty="0"/>
                  <a:t>istenen (*) denkleminde A ve B için yeni tanımlanan değişkenler yerine yazılırsa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𝐷𝑐𝑜𝑠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sty m:val="p"/>
                      </m:rPr>
                      <a:rPr lang="tr-TR" i="1" dirty="0" smtClean="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𝐷𝑠𝑖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sty m:val="p"/>
                      </m:rPr>
                      <a:rPr lang="tr-TR" i="1" dirty="0" err="1">
                        <a:latin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150−</m:t>
                    </m:r>
                    <m:sSub>
                      <m:sSub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tr-TR" dirty="0"/>
              </a:p>
              <a:p>
                <a:r>
                  <a:rPr lang="tr-TR" dirty="0"/>
                  <a:t>Bu durumda;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150−</m:t>
                    </m:r>
                    <m:func>
                      <m:func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i="0" dirty="0" err="1">
                            <a:latin typeface="Cambria Math" panose="02040503050406030204" pitchFamily="18" charset="0"/>
                          </a:rPr>
                          <m:t>acos</m:t>
                        </m:r>
                      </m:fName>
                      <m:e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0.28</m:t>
                                </m:r>
                              </m:num>
                              <m:den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1.66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/>
          </p:nvPr>
        </p:nvGraphicFramePr>
        <p:xfrm>
          <a:off x="6915442" y="3265715"/>
          <a:ext cx="4116357" cy="33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Çalışma Sayfası" r:id="rId4" imgW="2447985" imgH="199982" progId="Excel.Sheet.12">
                  <p:embed/>
                </p:oleObj>
              </mc:Choice>
              <mc:Fallback>
                <p:oleObj name="Çalışma Sayfası" r:id="rId4" imgW="2447985" imgH="199982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5442" y="3265715"/>
                        <a:ext cx="4116357" cy="336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30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Grafiksel </a:t>
            </a:r>
            <a:r>
              <a:rPr lang="tr-TR" sz="3600" dirty="0" smtClean="0"/>
              <a:t>Çözüm</a:t>
            </a:r>
            <a:endParaRPr lang="tr-TR" sz="3600" dirty="0"/>
          </a:p>
        </p:txBody>
      </p:sp>
      <p:sp>
        <p:nvSpPr>
          <p:cNvPr id="157" name="İçerik Yer Tutucusu 15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altLang="tr-TR" sz="2400" dirty="0"/>
              <a:t>Serbestlik derecesi kadar konum değişken ve uzuv boyutları belirli olan mekanizmanın </a:t>
            </a:r>
            <a:endParaRPr lang="tr-TR" altLang="tr-TR" sz="2400" dirty="0" smtClean="0"/>
          </a:p>
          <a:p>
            <a:r>
              <a:rPr lang="tr-TR" altLang="tr-TR" sz="2400" dirty="0" smtClean="0"/>
              <a:t>Grafik </a:t>
            </a:r>
            <a:r>
              <a:rPr lang="tr-TR" altLang="tr-TR" sz="2400" dirty="0"/>
              <a:t>yöntemi </a:t>
            </a:r>
            <a:r>
              <a:rPr lang="tr-TR" altLang="tr-TR" sz="2400" dirty="0" smtClean="0"/>
              <a:t>kullanılarak bilinmeyen </a:t>
            </a:r>
            <a:r>
              <a:rPr lang="tr-TR" altLang="tr-TR" sz="2400" dirty="0"/>
              <a:t>konum parametreleri belirlenebilir</a:t>
            </a:r>
            <a:r>
              <a:rPr lang="tr-TR" altLang="tr-TR" sz="2400" dirty="0" smtClean="0"/>
              <a:t>.</a:t>
            </a:r>
          </a:p>
          <a:p>
            <a:r>
              <a:rPr lang="tr-TR" altLang="tr-TR" sz="2400" dirty="0" smtClean="0"/>
              <a:t>Ödev: </a:t>
            </a:r>
            <a:r>
              <a:rPr lang="tr-TR" altLang="tr-TR" sz="2400" dirty="0" err="1" smtClean="0"/>
              <a:t>Autocad</a:t>
            </a:r>
            <a:r>
              <a:rPr lang="tr-TR" altLang="tr-TR" sz="2400" dirty="0" smtClean="0"/>
              <a:t> ile kitabınızdan herhangi bir mekanizmayı çizip, mekanizmayı döndürerek uzuvların yörüngelerini elde edin.</a:t>
            </a:r>
            <a:endParaRPr lang="tr-TR" altLang="tr-TR" sz="2400" dirty="0"/>
          </a:p>
          <a:p>
            <a:endParaRPr lang="tr-TR" dirty="0"/>
          </a:p>
        </p:txBody>
      </p:sp>
      <p:grpSp>
        <p:nvGrpSpPr>
          <p:cNvPr id="90" name="Grup 89"/>
          <p:cNvGrpSpPr/>
          <p:nvPr/>
        </p:nvGrpSpPr>
        <p:grpSpPr>
          <a:xfrm>
            <a:off x="1480639" y="2463633"/>
            <a:ext cx="3335343" cy="2676164"/>
            <a:chOff x="1480639" y="2463633"/>
            <a:chExt cx="3335343" cy="2676164"/>
          </a:xfrm>
        </p:grpSpPr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3736481" y="4439709"/>
              <a:ext cx="742950" cy="700088"/>
              <a:chOff x="2965" y="1333"/>
              <a:chExt cx="468" cy="441"/>
            </a:xfrm>
          </p:grpSpPr>
          <p:sp>
            <p:nvSpPr>
              <p:cNvPr id="34" name="Rectangle 87" descr="Wide upward diagonal"/>
              <p:cNvSpPr>
                <a:spLocks noChangeArrowheads="1"/>
              </p:cNvSpPr>
              <p:nvPr/>
            </p:nvSpPr>
            <p:spPr bwMode="auto">
              <a:xfrm>
                <a:off x="3001" y="1594"/>
                <a:ext cx="408" cy="132"/>
              </a:xfrm>
              <a:prstGeom prst="rect">
                <a:avLst/>
              </a:prstGeom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" name="Rectangle 88"/>
              <p:cNvSpPr>
                <a:spLocks noChangeArrowheads="1"/>
              </p:cNvSpPr>
              <p:nvPr/>
            </p:nvSpPr>
            <p:spPr bwMode="auto">
              <a:xfrm>
                <a:off x="2965" y="1678"/>
                <a:ext cx="468" cy="9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36" name="Group 89"/>
              <p:cNvGrpSpPr>
                <a:grpSpLocks/>
              </p:cNvGrpSpPr>
              <p:nvPr/>
            </p:nvGrpSpPr>
            <p:grpSpPr bwMode="auto">
              <a:xfrm>
                <a:off x="3142" y="1333"/>
                <a:ext cx="159" cy="277"/>
                <a:chOff x="2319" y="2205"/>
                <a:chExt cx="159" cy="277"/>
              </a:xfrm>
            </p:grpSpPr>
            <p:sp>
              <p:nvSpPr>
                <p:cNvPr id="37" name="Oval 90"/>
                <p:cNvSpPr>
                  <a:spLocks noChangeArrowheads="1"/>
                </p:cNvSpPr>
                <p:nvPr/>
              </p:nvSpPr>
              <p:spPr bwMode="auto">
                <a:xfrm>
                  <a:off x="2320" y="2205"/>
                  <a:ext cx="149" cy="14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8" name="Line 91"/>
                <p:cNvSpPr>
                  <a:spLocks noChangeShapeType="1"/>
                </p:cNvSpPr>
                <p:nvPr/>
              </p:nvSpPr>
              <p:spPr bwMode="auto">
                <a:xfrm>
                  <a:off x="2319" y="2276"/>
                  <a:ext cx="0" cy="2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" name="Line 92"/>
                <p:cNvSpPr>
                  <a:spLocks noChangeShapeType="1"/>
                </p:cNvSpPr>
                <p:nvPr/>
              </p:nvSpPr>
              <p:spPr bwMode="auto">
                <a:xfrm>
                  <a:off x="2470" y="2271"/>
                  <a:ext cx="0" cy="20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0" name="Line 93"/>
                <p:cNvSpPr>
                  <a:spLocks noChangeShapeType="1"/>
                </p:cNvSpPr>
                <p:nvPr/>
              </p:nvSpPr>
              <p:spPr bwMode="auto">
                <a:xfrm>
                  <a:off x="2394" y="221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1" name="Line 94"/>
                <p:cNvSpPr>
                  <a:spLocks noChangeShapeType="1"/>
                </p:cNvSpPr>
                <p:nvPr/>
              </p:nvSpPr>
              <p:spPr bwMode="auto">
                <a:xfrm>
                  <a:off x="2322" y="2286"/>
                  <a:ext cx="1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31" y="2214"/>
                  <a:ext cx="27" cy="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343" y="2214"/>
                  <a:ext cx="36" cy="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349" y="2226"/>
                  <a:ext cx="36" cy="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364" y="2247"/>
                  <a:ext cx="21" cy="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6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376" y="2268"/>
                  <a:ext cx="15" cy="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7" name="Line 100"/>
                <p:cNvSpPr>
                  <a:spLocks noChangeShapeType="1"/>
                </p:cNvSpPr>
                <p:nvPr/>
              </p:nvSpPr>
              <p:spPr bwMode="auto">
                <a:xfrm>
                  <a:off x="2379" y="2211"/>
                  <a:ext cx="3" cy="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325" y="2274"/>
                  <a:ext cx="60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2406" y="2295"/>
                  <a:ext cx="3" cy="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415" y="2292"/>
                  <a:ext cx="3" cy="5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1" name="Line 104"/>
                <p:cNvSpPr>
                  <a:spLocks noChangeShapeType="1"/>
                </p:cNvSpPr>
                <p:nvPr/>
              </p:nvSpPr>
              <p:spPr bwMode="auto">
                <a:xfrm>
                  <a:off x="2427" y="2289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2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439" y="2289"/>
                  <a:ext cx="3" cy="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2445" y="2283"/>
                  <a:ext cx="12" cy="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4" name="Rectangle 108" descr="Wide upward diagonal"/>
            <p:cNvSpPr>
              <a:spLocks noChangeArrowheads="1"/>
            </p:cNvSpPr>
            <p:nvPr/>
          </p:nvSpPr>
          <p:spPr bwMode="auto">
            <a:xfrm>
              <a:off x="1685431" y="4808009"/>
              <a:ext cx="647700" cy="209550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1628281" y="4941359"/>
              <a:ext cx="742950" cy="152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6" name="Group 110"/>
            <p:cNvGrpSpPr>
              <a:grpSpLocks/>
            </p:cNvGrpSpPr>
            <p:nvPr/>
          </p:nvGrpSpPr>
          <p:grpSpPr bwMode="auto">
            <a:xfrm>
              <a:off x="1909269" y="4393671"/>
              <a:ext cx="252413" cy="439738"/>
              <a:chOff x="2319" y="2205"/>
              <a:chExt cx="159" cy="277"/>
            </a:xfrm>
          </p:grpSpPr>
          <p:sp>
            <p:nvSpPr>
              <p:cNvPr id="17" name="Oval 111"/>
              <p:cNvSpPr>
                <a:spLocks noChangeArrowheads="1"/>
              </p:cNvSpPr>
              <p:nvPr/>
            </p:nvSpPr>
            <p:spPr bwMode="auto">
              <a:xfrm>
                <a:off x="2320" y="2205"/>
                <a:ext cx="149" cy="1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" name="Line 112"/>
              <p:cNvSpPr>
                <a:spLocks noChangeShapeType="1"/>
              </p:cNvSpPr>
              <p:nvPr/>
            </p:nvSpPr>
            <p:spPr bwMode="auto">
              <a:xfrm>
                <a:off x="2319" y="2276"/>
                <a:ext cx="0" cy="2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Line 113"/>
              <p:cNvSpPr>
                <a:spLocks noChangeShapeType="1"/>
              </p:cNvSpPr>
              <p:nvPr/>
            </p:nvSpPr>
            <p:spPr bwMode="auto">
              <a:xfrm>
                <a:off x="2470" y="2271"/>
                <a:ext cx="0" cy="2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Line 114"/>
              <p:cNvSpPr>
                <a:spLocks noChangeShapeType="1"/>
              </p:cNvSpPr>
              <p:nvPr/>
            </p:nvSpPr>
            <p:spPr bwMode="auto">
              <a:xfrm>
                <a:off x="2394" y="221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Line 115"/>
              <p:cNvSpPr>
                <a:spLocks noChangeShapeType="1"/>
              </p:cNvSpPr>
              <p:nvPr/>
            </p:nvSpPr>
            <p:spPr bwMode="auto">
              <a:xfrm>
                <a:off x="2322" y="2286"/>
                <a:ext cx="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Line 116"/>
              <p:cNvSpPr>
                <a:spLocks noChangeShapeType="1"/>
              </p:cNvSpPr>
              <p:nvPr/>
            </p:nvSpPr>
            <p:spPr bwMode="auto">
              <a:xfrm flipV="1">
                <a:off x="2331" y="2214"/>
                <a:ext cx="27" cy="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Line 117"/>
              <p:cNvSpPr>
                <a:spLocks noChangeShapeType="1"/>
              </p:cNvSpPr>
              <p:nvPr/>
            </p:nvSpPr>
            <p:spPr bwMode="auto">
              <a:xfrm flipV="1">
                <a:off x="2343" y="2214"/>
                <a:ext cx="36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Line 118"/>
              <p:cNvSpPr>
                <a:spLocks noChangeShapeType="1"/>
              </p:cNvSpPr>
              <p:nvPr/>
            </p:nvSpPr>
            <p:spPr bwMode="auto">
              <a:xfrm flipV="1">
                <a:off x="2349" y="2226"/>
                <a:ext cx="36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Line 119"/>
              <p:cNvSpPr>
                <a:spLocks noChangeShapeType="1"/>
              </p:cNvSpPr>
              <p:nvPr/>
            </p:nvSpPr>
            <p:spPr bwMode="auto">
              <a:xfrm flipV="1">
                <a:off x="2364" y="2247"/>
                <a:ext cx="21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Line 120"/>
              <p:cNvSpPr>
                <a:spLocks noChangeShapeType="1"/>
              </p:cNvSpPr>
              <p:nvPr/>
            </p:nvSpPr>
            <p:spPr bwMode="auto">
              <a:xfrm flipV="1">
                <a:off x="2376" y="2268"/>
                <a:ext cx="15" cy="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Line 121"/>
              <p:cNvSpPr>
                <a:spLocks noChangeShapeType="1"/>
              </p:cNvSpPr>
              <p:nvPr/>
            </p:nvSpPr>
            <p:spPr bwMode="auto">
              <a:xfrm>
                <a:off x="2379" y="2211"/>
                <a:ext cx="3" cy="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Line 122"/>
              <p:cNvSpPr>
                <a:spLocks noChangeShapeType="1"/>
              </p:cNvSpPr>
              <p:nvPr/>
            </p:nvSpPr>
            <p:spPr bwMode="auto">
              <a:xfrm flipV="1">
                <a:off x="2325" y="2274"/>
                <a:ext cx="6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Line 123"/>
              <p:cNvSpPr>
                <a:spLocks noChangeShapeType="1"/>
              </p:cNvSpPr>
              <p:nvPr/>
            </p:nvSpPr>
            <p:spPr bwMode="auto">
              <a:xfrm flipH="1">
                <a:off x="2406" y="2295"/>
                <a:ext cx="3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Line 124"/>
              <p:cNvSpPr>
                <a:spLocks noChangeShapeType="1"/>
              </p:cNvSpPr>
              <p:nvPr/>
            </p:nvSpPr>
            <p:spPr bwMode="auto">
              <a:xfrm flipH="1">
                <a:off x="2415" y="2292"/>
                <a:ext cx="3" cy="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Line 125"/>
              <p:cNvSpPr>
                <a:spLocks noChangeShapeType="1"/>
              </p:cNvSpPr>
              <p:nvPr/>
            </p:nvSpPr>
            <p:spPr bwMode="auto">
              <a:xfrm>
                <a:off x="2427" y="2289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Line 126"/>
              <p:cNvSpPr>
                <a:spLocks noChangeShapeType="1"/>
              </p:cNvSpPr>
              <p:nvPr/>
            </p:nvSpPr>
            <p:spPr bwMode="auto">
              <a:xfrm flipH="1">
                <a:off x="2439" y="2289"/>
                <a:ext cx="3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Line 127"/>
              <p:cNvSpPr>
                <a:spLocks noChangeShapeType="1"/>
              </p:cNvSpPr>
              <p:nvPr/>
            </p:nvSpPr>
            <p:spPr bwMode="auto">
              <a:xfrm flipH="1">
                <a:off x="2445" y="2283"/>
                <a:ext cx="12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" name="Oval 128"/>
            <p:cNvSpPr>
              <a:spLocks noChangeArrowheads="1"/>
            </p:cNvSpPr>
            <p:nvPr/>
          </p:nvSpPr>
          <p:spPr bwMode="auto">
            <a:xfrm>
              <a:off x="2945906" y="4592109"/>
              <a:ext cx="360363" cy="3603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tr-TR" altLang="tr-TR" dirty="0"/>
                <a:t>1</a:t>
              </a:r>
            </a:p>
          </p:txBody>
        </p:sp>
        <p:sp>
          <p:nvSpPr>
            <p:cNvPr id="8" name="Text Box 129"/>
            <p:cNvSpPr txBox="1">
              <a:spLocks noChangeArrowheads="1"/>
            </p:cNvSpPr>
            <p:nvPr/>
          </p:nvSpPr>
          <p:spPr bwMode="auto">
            <a:xfrm>
              <a:off x="1520331" y="4336521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/>
                <a:t>A</a:t>
              </a:r>
            </a:p>
          </p:txBody>
        </p:sp>
        <p:grpSp>
          <p:nvGrpSpPr>
            <p:cNvPr id="9" name="Group 130"/>
            <p:cNvGrpSpPr>
              <a:grpSpLocks/>
            </p:cNvGrpSpPr>
            <p:nvPr/>
          </p:nvGrpSpPr>
          <p:grpSpPr bwMode="auto">
            <a:xfrm>
              <a:off x="1979119" y="4455584"/>
              <a:ext cx="2230438" cy="158750"/>
              <a:chOff x="793" y="3116"/>
              <a:chExt cx="1405" cy="100"/>
            </a:xfrm>
          </p:grpSpPr>
          <p:sp>
            <p:nvSpPr>
              <p:cNvPr id="12" name="Oval 132"/>
              <p:cNvSpPr>
                <a:spLocks noChangeArrowheads="1"/>
              </p:cNvSpPr>
              <p:nvPr/>
            </p:nvSpPr>
            <p:spPr bwMode="auto">
              <a:xfrm rot="-20354843">
                <a:off x="793" y="3116"/>
                <a:ext cx="82" cy="82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3" name="Oval 133"/>
              <p:cNvSpPr>
                <a:spLocks noChangeArrowheads="1"/>
              </p:cNvSpPr>
              <p:nvPr/>
            </p:nvSpPr>
            <p:spPr bwMode="auto">
              <a:xfrm rot="-20354843">
                <a:off x="2116" y="3134"/>
                <a:ext cx="82" cy="82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bg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0" name="Text Box 134"/>
            <p:cNvSpPr txBox="1">
              <a:spLocks noChangeArrowheads="1"/>
            </p:cNvSpPr>
            <p:nvPr/>
          </p:nvSpPr>
          <p:spPr bwMode="auto">
            <a:xfrm>
              <a:off x="4411169" y="4492096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/>
                <a:t>D</a:t>
              </a:r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1480639" y="3864880"/>
              <a:ext cx="360363" cy="3603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tr-TR" altLang="tr-TR"/>
                <a:t>2</a:t>
              </a:r>
            </a:p>
          </p:txBody>
        </p:sp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2631020" y="2674960"/>
              <a:ext cx="360363" cy="355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tr-TR" altLang="tr-TR"/>
                <a:t>3</a:t>
              </a:r>
            </a:p>
          </p:txBody>
        </p:sp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4217494" y="3440357"/>
              <a:ext cx="360363" cy="3603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tr-TR" altLang="tr-TR" dirty="0"/>
                <a:t>4</a:t>
              </a:r>
            </a:p>
          </p:txBody>
        </p:sp>
        <p:grpSp>
          <p:nvGrpSpPr>
            <p:cNvPr id="78" name="Group 64"/>
            <p:cNvGrpSpPr>
              <a:grpSpLocks/>
            </p:cNvGrpSpPr>
            <p:nvPr/>
          </p:nvGrpSpPr>
          <p:grpSpPr bwMode="auto">
            <a:xfrm>
              <a:off x="1959629" y="3568753"/>
              <a:ext cx="423862" cy="1063625"/>
              <a:chOff x="3128" y="2313"/>
              <a:chExt cx="267" cy="67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79" name="AutoShape 65"/>
              <p:cNvSpPr>
                <a:spLocks noChangeArrowheads="1"/>
              </p:cNvSpPr>
              <p:nvPr/>
            </p:nvSpPr>
            <p:spPr bwMode="auto">
              <a:xfrm rot="1314387">
                <a:off x="3174" y="2313"/>
                <a:ext cx="170" cy="670"/>
              </a:xfrm>
              <a:prstGeom prst="roundRect">
                <a:avLst>
                  <a:gd name="adj" fmla="val 50000"/>
                </a:avLst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>
                <a:off x="3128" y="2832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1" name="Oval 67"/>
              <p:cNvSpPr>
                <a:spLocks noChangeArrowheads="1"/>
              </p:cNvSpPr>
              <p:nvPr/>
            </p:nvSpPr>
            <p:spPr bwMode="auto">
              <a:xfrm>
                <a:off x="3313" y="2375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82" name="Group 73"/>
            <p:cNvGrpSpPr>
              <a:grpSpLocks/>
            </p:cNvGrpSpPr>
            <p:nvPr/>
          </p:nvGrpSpPr>
          <p:grpSpPr bwMode="auto">
            <a:xfrm rot="-1027183">
              <a:off x="1986961" y="2783435"/>
              <a:ext cx="2193925" cy="782637"/>
              <a:chOff x="3745" y="1009"/>
              <a:chExt cx="1382" cy="493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83" name="AutoShape 74"/>
              <p:cNvSpPr>
                <a:spLocks noChangeArrowheads="1"/>
              </p:cNvSpPr>
              <p:nvPr/>
            </p:nvSpPr>
            <p:spPr bwMode="auto">
              <a:xfrm rot="-1188886">
                <a:off x="3745" y="1170"/>
                <a:ext cx="1382" cy="177"/>
              </a:xfrm>
              <a:prstGeom prst="roundRect">
                <a:avLst>
                  <a:gd name="adj" fmla="val 47194"/>
                </a:avLst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4" name="Oval 75"/>
              <p:cNvSpPr>
                <a:spLocks noChangeArrowheads="1"/>
              </p:cNvSpPr>
              <p:nvPr/>
            </p:nvSpPr>
            <p:spPr bwMode="auto">
              <a:xfrm>
                <a:off x="3823" y="1420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5" name="Oval 76"/>
              <p:cNvSpPr>
                <a:spLocks noChangeArrowheads="1"/>
              </p:cNvSpPr>
              <p:nvPr/>
            </p:nvSpPr>
            <p:spPr bwMode="auto">
              <a:xfrm>
                <a:off x="4959" y="1009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86" name="Group 77"/>
            <p:cNvGrpSpPr>
              <a:grpSpLocks/>
            </p:cNvGrpSpPr>
            <p:nvPr/>
          </p:nvGrpSpPr>
          <p:grpSpPr bwMode="auto">
            <a:xfrm rot="-4615116">
              <a:off x="2924832" y="3169277"/>
              <a:ext cx="2193925" cy="782638"/>
              <a:chOff x="3745" y="1009"/>
              <a:chExt cx="1382" cy="493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87" name="AutoShape 78"/>
              <p:cNvSpPr>
                <a:spLocks noChangeArrowheads="1"/>
              </p:cNvSpPr>
              <p:nvPr/>
            </p:nvSpPr>
            <p:spPr bwMode="auto">
              <a:xfrm rot="-1188886">
                <a:off x="3745" y="1170"/>
                <a:ext cx="1382" cy="177"/>
              </a:xfrm>
              <a:prstGeom prst="roundRect">
                <a:avLst>
                  <a:gd name="adj" fmla="val 47194"/>
                </a:avLst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8" name="Oval 79"/>
              <p:cNvSpPr>
                <a:spLocks noChangeArrowheads="1"/>
              </p:cNvSpPr>
              <p:nvPr/>
            </p:nvSpPr>
            <p:spPr bwMode="auto">
              <a:xfrm>
                <a:off x="3823" y="1420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9" name="Oval 80"/>
              <p:cNvSpPr>
                <a:spLocks noChangeArrowheads="1"/>
              </p:cNvSpPr>
              <p:nvPr/>
            </p:nvSpPr>
            <p:spPr bwMode="auto">
              <a:xfrm>
                <a:off x="4959" y="1009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91" name="Grup 90"/>
          <p:cNvGrpSpPr/>
          <p:nvPr/>
        </p:nvGrpSpPr>
        <p:grpSpPr>
          <a:xfrm>
            <a:off x="1778346" y="2548997"/>
            <a:ext cx="2613957" cy="2193925"/>
            <a:chOff x="1778890" y="2540391"/>
            <a:chExt cx="2613957" cy="2193925"/>
          </a:xfrm>
          <a:solidFill>
            <a:schemeClr val="bg1">
              <a:lumMod val="85000"/>
            </a:schemeClr>
          </a:solidFill>
        </p:grpSpPr>
        <p:grpSp>
          <p:nvGrpSpPr>
            <p:cNvPr id="136" name="Group 89"/>
            <p:cNvGrpSpPr>
              <a:grpSpLocks/>
            </p:cNvGrpSpPr>
            <p:nvPr/>
          </p:nvGrpSpPr>
          <p:grpSpPr bwMode="auto">
            <a:xfrm>
              <a:off x="4019056" y="4439712"/>
              <a:ext cx="250825" cy="242888"/>
              <a:chOff x="2320" y="2205"/>
              <a:chExt cx="158" cy="153"/>
            </a:xfrm>
            <a:grpFill/>
          </p:grpSpPr>
          <p:sp>
            <p:nvSpPr>
              <p:cNvPr id="137" name="Oval 90"/>
              <p:cNvSpPr>
                <a:spLocks noChangeArrowheads="1"/>
              </p:cNvSpPr>
              <p:nvPr/>
            </p:nvSpPr>
            <p:spPr bwMode="auto">
              <a:xfrm>
                <a:off x="2320" y="2205"/>
                <a:ext cx="149" cy="14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0" name="Line 93"/>
              <p:cNvSpPr>
                <a:spLocks noChangeShapeType="1"/>
              </p:cNvSpPr>
              <p:nvPr/>
            </p:nvSpPr>
            <p:spPr bwMode="auto">
              <a:xfrm>
                <a:off x="2394" y="2214"/>
                <a:ext cx="0" cy="1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1" name="Line 94"/>
              <p:cNvSpPr>
                <a:spLocks noChangeShapeType="1"/>
              </p:cNvSpPr>
              <p:nvPr/>
            </p:nvSpPr>
            <p:spPr bwMode="auto">
              <a:xfrm>
                <a:off x="2322" y="2286"/>
                <a:ext cx="15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2" name="Line 95"/>
              <p:cNvSpPr>
                <a:spLocks noChangeShapeType="1"/>
              </p:cNvSpPr>
              <p:nvPr/>
            </p:nvSpPr>
            <p:spPr bwMode="auto">
              <a:xfrm flipV="1">
                <a:off x="2331" y="2214"/>
                <a:ext cx="27" cy="6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" name="Line 96"/>
              <p:cNvSpPr>
                <a:spLocks noChangeShapeType="1"/>
              </p:cNvSpPr>
              <p:nvPr/>
            </p:nvSpPr>
            <p:spPr bwMode="auto">
              <a:xfrm flipV="1">
                <a:off x="2343" y="2214"/>
                <a:ext cx="36" cy="6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" name="Line 97"/>
              <p:cNvSpPr>
                <a:spLocks noChangeShapeType="1"/>
              </p:cNvSpPr>
              <p:nvPr/>
            </p:nvSpPr>
            <p:spPr bwMode="auto">
              <a:xfrm flipV="1">
                <a:off x="2349" y="2226"/>
                <a:ext cx="36" cy="5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5" name="Line 98"/>
              <p:cNvSpPr>
                <a:spLocks noChangeShapeType="1"/>
              </p:cNvSpPr>
              <p:nvPr/>
            </p:nvSpPr>
            <p:spPr bwMode="auto">
              <a:xfrm flipV="1">
                <a:off x="2364" y="2247"/>
                <a:ext cx="21" cy="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6" name="Line 99"/>
              <p:cNvSpPr>
                <a:spLocks noChangeShapeType="1"/>
              </p:cNvSpPr>
              <p:nvPr/>
            </p:nvSpPr>
            <p:spPr bwMode="auto">
              <a:xfrm flipV="1">
                <a:off x="2376" y="2268"/>
                <a:ext cx="15" cy="1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7" name="Line 100"/>
              <p:cNvSpPr>
                <a:spLocks noChangeShapeType="1"/>
              </p:cNvSpPr>
              <p:nvPr/>
            </p:nvSpPr>
            <p:spPr bwMode="auto">
              <a:xfrm>
                <a:off x="2379" y="2211"/>
                <a:ext cx="3" cy="7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8" name="Line 101"/>
              <p:cNvSpPr>
                <a:spLocks noChangeShapeType="1"/>
              </p:cNvSpPr>
              <p:nvPr/>
            </p:nvSpPr>
            <p:spPr bwMode="auto">
              <a:xfrm flipV="1">
                <a:off x="2325" y="2274"/>
                <a:ext cx="60" cy="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9" name="Line 102"/>
              <p:cNvSpPr>
                <a:spLocks noChangeShapeType="1"/>
              </p:cNvSpPr>
              <p:nvPr/>
            </p:nvSpPr>
            <p:spPr bwMode="auto">
              <a:xfrm flipH="1">
                <a:off x="2406" y="2295"/>
                <a:ext cx="3" cy="5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0" name="Line 103"/>
              <p:cNvSpPr>
                <a:spLocks noChangeShapeType="1"/>
              </p:cNvSpPr>
              <p:nvPr/>
            </p:nvSpPr>
            <p:spPr bwMode="auto">
              <a:xfrm flipH="1">
                <a:off x="2415" y="2292"/>
                <a:ext cx="3" cy="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1" name="Line 104"/>
              <p:cNvSpPr>
                <a:spLocks noChangeShapeType="1"/>
              </p:cNvSpPr>
              <p:nvPr/>
            </p:nvSpPr>
            <p:spPr bwMode="auto">
              <a:xfrm>
                <a:off x="2427" y="2289"/>
                <a:ext cx="0" cy="4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2" name="Line 105"/>
              <p:cNvSpPr>
                <a:spLocks noChangeShapeType="1"/>
              </p:cNvSpPr>
              <p:nvPr/>
            </p:nvSpPr>
            <p:spPr bwMode="auto">
              <a:xfrm flipH="1">
                <a:off x="2439" y="2289"/>
                <a:ext cx="3" cy="5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3" name="Line 106"/>
              <p:cNvSpPr>
                <a:spLocks noChangeShapeType="1"/>
              </p:cNvSpPr>
              <p:nvPr/>
            </p:nvSpPr>
            <p:spPr bwMode="auto">
              <a:xfrm flipH="1">
                <a:off x="2445" y="2283"/>
                <a:ext cx="12" cy="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5" name="Group 110"/>
            <p:cNvGrpSpPr>
              <a:grpSpLocks/>
            </p:cNvGrpSpPr>
            <p:nvPr/>
          </p:nvGrpSpPr>
          <p:grpSpPr bwMode="auto">
            <a:xfrm>
              <a:off x="1910849" y="4393674"/>
              <a:ext cx="250825" cy="242888"/>
              <a:chOff x="2320" y="2205"/>
              <a:chExt cx="158" cy="153"/>
            </a:xfrm>
            <a:grpFill/>
          </p:grpSpPr>
          <p:sp>
            <p:nvSpPr>
              <p:cNvPr id="117" name="Oval 111"/>
              <p:cNvSpPr>
                <a:spLocks noChangeArrowheads="1"/>
              </p:cNvSpPr>
              <p:nvPr/>
            </p:nvSpPr>
            <p:spPr bwMode="auto">
              <a:xfrm>
                <a:off x="2320" y="2205"/>
                <a:ext cx="149" cy="14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20" name="Line 114"/>
              <p:cNvSpPr>
                <a:spLocks noChangeShapeType="1"/>
              </p:cNvSpPr>
              <p:nvPr/>
            </p:nvSpPr>
            <p:spPr bwMode="auto">
              <a:xfrm>
                <a:off x="2394" y="2214"/>
                <a:ext cx="0" cy="14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1" name="Line 115"/>
              <p:cNvSpPr>
                <a:spLocks noChangeShapeType="1"/>
              </p:cNvSpPr>
              <p:nvPr/>
            </p:nvSpPr>
            <p:spPr bwMode="auto">
              <a:xfrm>
                <a:off x="2322" y="2286"/>
                <a:ext cx="15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2" name="Line 116"/>
              <p:cNvSpPr>
                <a:spLocks noChangeShapeType="1"/>
              </p:cNvSpPr>
              <p:nvPr/>
            </p:nvSpPr>
            <p:spPr bwMode="auto">
              <a:xfrm flipV="1">
                <a:off x="2331" y="2214"/>
                <a:ext cx="27" cy="6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3" name="Line 117"/>
              <p:cNvSpPr>
                <a:spLocks noChangeShapeType="1"/>
              </p:cNvSpPr>
              <p:nvPr/>
            </p:nvSpPr>
            <p:spPr bwMode="auto">
              <a:xfrm flipV="1">
                <a:off x="2343" y="2214"/>
                <a:ext cx="36" cy="6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4" name="Line 118"/>
              <p:cNvSpPr>
                <a:spLocks noChangeShapeType="1"/>
              </p:cNvSpPr>
              <p:nvPr/>
            </p:nvSpPr>
            <p:spPr bwMode="auto">
              <a:xfrm flipV="1">
                <a:off x="2349" y="2226"/>
                <a:ext cx="36" cy="5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5" name="Line 119"/>
              <p:cNvSpPr>
                <a:spLocks noChangeShapeType="1"/>
              </p:cNvSpPr>
              <p:nvPr/>
            </p:nvSpPr>
            <p:spPr bwMode="auto">
              <a:xfrm flipV="1">
                <a:off x="2364" y="2247"/>
                <a:ext cx="21" cy="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6" name="Line 120"/>
              <p:cNvSpPr>
                <a:spLocks noChangeShapeType="1"/>
              </p:cNvSpPr>
              <p:nvPr/>
            </p:nvSpPr>
            <p:spPr bwMode="auto">
              <a:xfrm flipV="1">
                <a:off x="2376" y="2268"/>
                <a:ext cx="15" cy="1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7" name="Line 121"/>
              <p:cNvSpPr>
                <a:spLocks noChangeShapeType="1"/>
              </p:cNvSpPr>
              <p:nvPr/>
            </p:nvSpPr>
            <p:spPr bwMode="auto">
              <a:xfrm>
                <a:off x="2379" y="2211"/>
                <a:ext cx="3" cy="7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8" name="Line 122"/>
              <p:cNvSpPr>
                <a:spLocks noChangeShapeType="1"/>
              </p:cNvSpPr>
              <p:nvPr/>
            </p:nvSpPr>
            <p:spPr bwMode="auto">
              <a:xfrm flipV="1">
                <a:off x="2325" y="2274"/>
                <a:ext cx="60" cy="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9" name="Line 123"/>
              <p:cNvSpPr>
                <a:spLocks noChangeShapeType="1"/>
              </p:cNvSpPr>
              <p:nvPr/>
            </p:nvSpPr>
            <p:spPr bwMode="auto">
              <a:xfrm flipH="1">
                <a:off x="2406" y="2295"/>
                <a:ext cx="3" cy="5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0" name="Line 124"/>
              <p:cNvSpPr>
                <a:spLocks noChangeShapeType="1"/>
              </p:cNvSpPr>
              <p:nvPr/>
            </p:nvSpPr>
            <p:spPr bwMode="auto">
              <a:xfrm flipH="1">
                <a:off x="2415" y="2292"/>
                <a:ext cx="3" cy="5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1" name="Line 125"/>
              <p:cNvSpPr>
                <a:spLocks noChangeShapeType="1"/>
              </p:cNvSpPr>
              <p:nvPr/>
            </p:nvSpPr>
            <p:spPr bwMode="auto">
              <a:xfrm>
                <a:off x="2427" y="2289"/>
                <a:ext cx="0" cy="4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2" name="Line 126"/>
              <p:cNvSpPr>
                <a:spLocks noChangeShapeType="1"/>
              </p:cNvSpPr>
              <p:nvPr/>
            </p:nvSpPr>
            <p:spPr bwMode="auto">
              <a:xfrm flipH="1">
                <a:off x="2439" y="2289"/>
                <a:ext cx="3" cy="51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3" name="Line 127"/>
              <p:cNvSpPr>
                <a:spLocks noChangeShapeType="1"/>
              </p:cNvSpPr>
              <p:nvPr/>
            </p:nvSpPr>
            <p:spPr bwMode="auto">
              <a:xfrm flipH="1">
                <a:off x="2445" y="2283"/>
                <a:ext cx="12" cy="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8" name="Group 130"/>
            <p:cNvGrpSpPr>
              <a:grpSpLocks/>
            </p:cNvGrpSpPr>
            <p:nvPr/>
          </p:nvGrpSpPr>
          <p:grpSpPr bwMode="auto">
            <a:xfrm>
              <a:off x="1979119" y="4455584"/>
              <a:ext cx="2230438" cy="158750"/>
              <a:chOff x="793" y="3116"/>
              <a:chExt cx="1405" cy="100"/>
            </a:xfrm>
            <a:grpFill/>
          </p:grpSpPr>
          <p:sp>
            <p:nvSpPr>
              <p:cNvPr id="115" name="Oval 132"/>
              <p:cNvSpPr>
                <a:spLocks noChangeArrowheads="1"/>
              </p:cNvSpPr>
              <p:nvPr/>
            </p:nvSpPr>
            <p:spPr bwMode="auto">
              <a:xfrm rot="-20354843">
                <a:off x="793" y="3116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6" name="Oval 133"/>
              <p:cNvSpPr>
                <a:spLocks noChangeArrowheads="1"/>
              </p:cNvSpPr>
              <p:nvPr/>
            </p:nvSpPr>
            <p:spPr bwMode="auto">
              <a:xfrm rot="-20354843">
                <a:off x="2116" y="3134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03" name="Group 64"/>
            <p:cNvGrpSpPr>
              <a:grpSpLocks/>
            </p:cNvGrpSpPr>
            <p:nvPr/>
          </p:nvGrpSpPr>
          <p:grpSpPr bwMode="auto">
            <a:xfrm>
              <a:off x="1897721" y="3548119"/>
              <a:ext cx="269875" cy="1063626"/>
              <a:chOff x="3089" y="2300"/>
              <a:chExt cx="170" cy="670"/>
            </a:xfrm>
            <a:grpFill/>
          </p:grpSpPr>
          <p:sp>
            <p:nvSpPr>
              <p:cNvPr id="112" name="AutoShape 65"/>
              <p:cNvSpPr>
                <a:spLocks noChangeArrowheads="1"/>
              </p:cNvSpPr>
              <p:nvPr/>
            </p:nvSpPr>
            <p:spPr bwMode="auto">
              <a:xfrm>
                <a:off x="3089" y="2300"/>
                <a:ext cx="170" cy="670"/>
              </a:xfrm>
              <a:prstGeom prst="roundRect">
                <a:avLst>
                  <a:gd name="adj" fmla="val 50000"/>
                </a:avLst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3" name="Oval 66"/>
              <p:cNvSpPr>
                <a:spLocks noChangeArrowheads="1"/>
              </p:cNvSpPr>
              <p:nvPr/>
            </p:nvSpPr>
            <p:spPr bwMode="auto">
              <a:xfrm>
                <a:off x="3128" y="2832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04" name="Group 73"/>
            <p:cNvGrpSpPr>
              <a:grpSpLocks/>
            </p:cNvGrpSpPr>
            <p:nvPr/>
          </p:nvGrpSpPr>
          <p:grpSpPr bwMode="auto">
            <a:xfrm rot="20572817">
              <a:off x="1778890" y="3073240"/>
              <a:ext cx="2193925" cy="415925"/>
              <a:chOff x="3600" y="1150"/>
              <a:chExt cx="1382" cy="262"/>
            </a:xfrm>
            <a:grpFill/>
          </p:grpSpPr>
          <p:sp>
            <p:nvSpPr>
              <p:cNvPr id="109" name="AutoShape 74"/>
              <p:cNvSpPr>
                <a:spLocks noChangeArrowheads="1"/>
              </p:cNvSpPr>
              <p:nvPr/>
            </p:nvSpPr>
            <p:spPr bwMode="auto">
              <a:xfrm rot="20746190">
                <a:off x="3600" y="1150"/>
                <a:ext cx="1382" cy="174"/>
              </a:xfrm>
              <a:prstGeom prst="roundRect">
                <a:avLst>
                  <a:gd name="adj" fmla="val 47194"/>
                </a:avLst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0" name="Oval 75"/>
              <p:cNvSpPr>
                <a:spLocks noChangeArrowheads="1"/>
              </p:cNvSpPr>
              <p:nvPr/>
            </p:nvSpPr>
            <p:spPr bwMode="auto">
              <a:xfrm>
                <a:off x="3676" y="1330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05" name="Group 77"/>
            <p:cNvGrpSpPr>
              <a:grpSpLocks/>
            </p:cNvGrpSpPr>
            <p:nvPr/>
          </p:nvGrpSpPr>
          <p:grpSpPr bwMode="auto">
            <a:xfrm rot="16984884">
              <a:off x="2813284" y="3154753"/>
              <a:ext cx="2193925" cy="965201"/>
              <a:chOff x="3682" y="894"/>
              <a:chExt cx="1382" cy="608"/>
            </a:xfrm>
            <a:grpFill/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 rot="19941384">
                <a:off x="3682" y="1098"/>
                <a:ext cx="1382" cy="177"/>
              </a:xfrm>
              <a:prstGeom prst="roundRect">
                <a:avLst>
                  <a:gd name="adj" fmla="val 47194"/>
                </a:avLst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7" name="Oval 79"/>
              <p:cNvSpPr>
                <a:spLocks noChangeArrowheads="1"/>
              </p:cNvSpPr>
              <p:nvPr/>
            </p:nvSpPr>
            <p:spPr bwMode="auto">
              <a:xfrm>
                <a:off x="3823" y="1420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8" name="Oval 80"/>
              <p:cNvSpPr>
                <a:spLocks noChangeArrowheads="1"/>
              </p:cNvSpPr>
              <p:nvPr/>
            </p:nvSpPr>
            <p:spPr bwMode="auto">
              <a:xfrm>
                <a:off x="4836" y="894"/>
                <a:ext cx="82" cy="8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3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1.2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0.6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func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0.8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func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0.8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fNam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−0.6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func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1.174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0.232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11.178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8266352" y="3857414"/>
          <a:ext cx="2180202" cy="130454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71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2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0,6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3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4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0,8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>
                          <a:effectLst/>
                        </a:rPr>
                        <a:t>a</a:t>
                      </a:r>
                      <a:r>
                        <a:rPr lang="tr-TR" sz="2000" b="0" baseline="-25000" dirty="0" smtClean="0">
                          <a:effectLst/>
                        </a:rPr>
                        <a:t>1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/>
          </p:nvPr>
        </p:nvGraphicFramePr>
        <p:xfrm>
          <a:off x="1345066" y="4173330"/>
          <a:ext cx="4116357" cy="33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Çalışma Sayfası" r:id="rId4" imgW="2447985" imgH="199982" progId="Excel.Sheet.12">
                  <p:embed/>
                </p:oleObj>
              </mc:Choice>
              <mc:Fallback>
                <p:oleObj name="Çalışma Sayfası" r:id="rId4" imgW="2447985" imgH="199982" progId="Excel.Sheet.12">
                  <p:embed/>
                  <p:pic>
                    <p:nvPicPr>
                      <p:cNvPr id="5" name="Nesne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066" y="4173330"/>
                        <a:ext cx="4116357" cy="336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630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5284860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 smtClean="0"/>
                  <a:t>’ün konum denklemi;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=11.178;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=60;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=0.15;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=0.6;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0.6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41.178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=0.6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0.5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41.178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=0.676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=0.6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d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0.5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41.178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=0.848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5284860" cy="4023360"/>
              </a:xfrm>
              <a:blipFill rotWithShape="0"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514963"/>
            <a:ext cx="4937125" cy="26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1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" y="260569"/>
            <a:ext cx="10759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%Dört Çubuk Mekanizmasý</a:t>
            </a:r>
          </a:p>
          <a:p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%Girdiler</a:t>
            </a:r>
          </a:p>
          <a:p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%Uzuv Boyutlarý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a1=1.2; </a:t>
            </a: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%sabit uzuv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a2=0.6; </a:t>
            </a: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a3=1.2; </a:t>
            </a: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%3. uzuv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a4=0.8; </a:t>
            </a: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%4. uzuv</a:t>
            </a:r>
          </a:p>
          <a:p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 Giriþ Açýsý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Q12=60*pi/180; </a:t>
            </a: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%Üçgen (3) Uzuv ölçüleri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g3=0.5;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beta3=30*pi/180</a:t>
            </a:r>
            <a:r>
              <a:rPr lang="tr-TR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tr-TR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47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390942"/>
            <a:ext cx="11684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%Çözüm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A=2*a2*a4*cos(Q12)-2*a1*a4;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B=2*a2*a4*sin(Q12);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C=a1^2+a2^2+a4^2-a3^2-2*a1*a2*cos(Q12);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D=sqrt(A^2+B^2);fi=atan2(B,A);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Q14=fi-acos(C/D);</a:t>
            </a:r>
          </a:p>
          <a:p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Q13=atan2((a4*sin(Q14)-a2*sin(Q12))/a3,(a1+a4*</a:t>
            </a:r>
            <a:r>
              <a:rPr lang="es-E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</a:t>
            </a:r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(Q14)-a2*</a:t>
            </a:r>
            <a:r>
              <a:rPr lang="es-E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</a:t>
            </a:r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(Q12))/a3);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fprintf(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'Q13=%5.2f\n'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,Q13*180/pi);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fprintf(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'Q14=%5.2f\n'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,Q14*180/pi);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rg3x=a2*cos(Q12)+g3*cos(Q13+beta3);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rg3y=a2*sin(Q12)+g3*sin(Q13+beta3);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fprintf(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'rg3x=%5.2f\n'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,rg3x);</a:t>
            </a:r>
          </a:p>
          <a:p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fprintf(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'rg3y=%5.2f\n'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,rg3y);</a:t>
            </a:r>
          </a:p>
        </p:txBody>
      </p:sp>
    </p:spTree>
    <p:extLst>
      <p:ext uri="{BB962C8B-B14F-4D97-AF65-F5344CB8AC3E}">
        <p14:creationId xmlns:p14="http://schemas.microsoft.com/office/powerpoint/2010/main" val="335993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Analitik </a:t>
            </a:r>
            <a:r>
              <a:rPr lang="tr-TR" sz="3600" dirty="0" smtClean="0"/>
              <a:t>Çözümler-</a:t>
            </a:r>
            <a:r>
              <a:rPr lang="tr-TR" sz="3600" dirty="0"/>
              <a:t>Gerçek sayılar kullanılarak </a:t>
            </a:r>
            <a:r>
              <a:rPr lang="tr-TR" sz="3600" dirty="0" smtClean="0"/>
              <a:t>çözüm</a:t>
            </a:r>
            <a:endParaRPr lang="tr-TR" sz="36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915825"/>
            <a:ext cx="438118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64221" y="1845735"/>
                <a:ext cx="5591459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Bu </a:t>
                </a:r>
                <a:r>
                  <a:rPr lang="en-US" sz="2400" dirty="0" err="1"/>
                  <a:t>yöntemi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dört-çubuk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mekanizması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üzerinde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alacağız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/>
                  <a:t>D</a:t>
                </a:r>
                <a:r>
                  <a:rPr lang="en-US" sz="2400" dirty="0" err="1" smtClean="0"/>
                  <a:t>evre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kapalılık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denklemi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sz="2400" baseline="-25000" dirty="0"/>
              </a:p>
              <a:p>
                <a:pPr marL="0" indent="0">
                  <a:buNone/>
                </a:pPr>
                <a:r>
                  <a:rPr lang="en-US" sz="2400" dirty="0" smtClean="0"/>
                  <a:t>Bu </a:t>
                </a:r>
                <a:r>
                  <a:rPr lang="en-US" sz="2400" dirty="0" err="1"/>
                  <a:t>durumda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devre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kapalılık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sayılar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: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      (1)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64221" y="1845735"/>
                <a:ext cx="5591459" cy="4023360"/>
              </a:xfrm>
              <a:blipFill rotWithShape="0">
                <a:blip r:embed="rId3"/>
                <a:stretch>
                  <a:fillRect l="-3381" t="-2121" r="-26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Analitik </a:t>
            </a:r>
            <a:r>
              <a:rPr lang="tr-TR" sz="3600" dirty="0" smtClean="0"/>
              <a:t>Çözümler-</a:t>
            </a:r>
            <a:r>
              <a:rPr lang="tr-TR" sz="3600" dirty="0"/>
              <a:t>Gerçek sayılar kullanılarak </a:t>
            </a:r>
            <a:r>
              <a:rPr lang="tr-TR" sz="3600" dirty="0" smtClean="0"/>
              <a:t>çözüm</a:t>
            </a:r>
            <a:endParaRPr lang="tr-TR" sz="36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915825"/>
            <a:ext cx="438118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64221" y="1845735"/>
                <a:ext cx="6167336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/>
                  <a:t>Sanal ve </a:t>
                </a:r>
                <a:r>
                  <a:rPr lang="tr-TR" sz="2400" dirty="0" err="1"/>
                  <a:t>gerçel</a:t>
                </a:r>
                <a:r>
                  <a:rPr lang="tr-TR" sz="2400" dirty="0"/>
                  <a:t> parçaları ayrı ayrı yazılarak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Önce </a:t>
                </a:r>
                <a:r>
                  <a:rPr lang="tr-TR" sz="2400" dirty="0"/>
                  <a:t>bilinmeyenlerden biri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açısı) </a:t>
                </a:r>
                <a:r>
                  <a:rPr lang="tr-TR" sz="2400" dirty="0"/>
                  <a:t>yok edilmek üzere sol da yalnız bırakılır </a:t>
                </a:r>
                <a:endParaRPr lang="tr-T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            (2)</m:t>
                          </m:r>
                        </m:e>
                      </m:func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64221" y="1845735"/>
                <a:ext cx="6167336" cy="4023360"/>
              </a:xfrm>
              <a:blipFill rotWithShape="0">
                <a:blip r:embed="rId3"/>
                <a:stretch>
                  <a:fillRect l="-30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44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Analitik Çözümler-Gerçek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b="1" dirty="0" smtClean="0"/>
                  <a:t> (1) ve </a:t>
                </a:r>
                <a:r>
                  <a:rPr lang="tr-TR" b="1" dirty="0"/>
                  <a:t>(2)’</a:t>
                </a:r>
                <a:r>
                  <a:rPr lang="tr-TR" b="1" dirty="0" err="1"/>
                  <a:t>nin</a:t>
                </a:r>
                <a:r>
                  <a:rPr lang="tr-TR" b="1" dirty="0"/>
                  <a:t> kareleri alınıp taraf tarafa toplanır.</a:t>
                </a:r>
                <a:endParaRPr lang="tr-TR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sSub>
                        <m:sSub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tr-TR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sz="16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Analitik Çözümler-Gerçek sayılar kullanılarak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 (</a:t>
                </a:r>
                <a:r>
                  <a:rPr lang="tr-TR" b="1" dirty="0" smtClean="0"/>
                  <a:t>1a) ve (2a) denklemleri taraf tarafa toplanır ve düzenlenirse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18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:r>
                  <a:rPr lang="tr-TR" dirty="0"/>
                  <a:t>böylelikle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fName>
                        <m:e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𝐵𝑠𝑖𝑛</m:t>
                          </m:r>
                          <m:sSub>
                            <m:sSubPr>
                              <m:ctrlP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tr-TR" sz="3200" b="1" dirty="0"/>
              </a:p>
              <a:p>
                <a:pPr marL="0" indent="0">
                  <a:buNone/>
                </a:pPr>
                <a:r>
                  <a:rPr lang="tr-TR" dirty="0"/>
                  <a:t>Denklemi elde edilir. </a:t>
                </a:r>
                <a:r>
                  <a:rPr lang="tr-TR" dirty="0" smtClean="0"/>
                  <a:t>Elde edilen denklem tek bilinmeyenli ancak trigonometrik bir denklemdir.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Şimdi bu tip bir denklemi nasıl çözeceğimizi göreceğiz.</a:t>
                </a: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2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Analitik Konum Analizi: Temeller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tr-TR" sz="2800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tr-TR" sz="2800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tr-TR" sz="2800" dirty="0"/>
                  <a:t>tek bir argüman için iki değer üreten fonksiyonlardır.</a:t>
                </a:r>
              </a:p>
              <a:p>
                <a:r>
                  <a:rPr lang="tr-TR" sz="2800" dirty="0"/>
                  <a:t>atan2(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tr-TR" sz="2800" dirty="0"/>
                  <a:t> çift argüman girişi ile tek değer döndürür.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030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624</Words>
  <Application>Microsoft Office PowerPoint</Application>
  <PresentationFormat>Widescreen</PresentationFormat>
  <Paragraphs>365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Retrospect</vt:lpstr>
      <vt:lpstr>Çalışma Sayfası</vt:lpstr>
      <vt:lpstr>Mekanizma Tekniği MEKANİZMALARDA KONUM ANALİZİ</vt:lpstr>
      <vt:lpstr>Giriş</vt:lpstr>
      <vt:lpstr>Konum Analizi için Yöntemler</vt:lpstr>
      <vt:lpstr>Grafiksel Çözüm</vt:lpstr>
      <vt:lpstr>Analitik Çözümler-Gerçek sayılar kullanılarak çözüm</vt:lpstr>
      <vt:lpstr>Analitik Çözümler-Gerçek sayılar kullanılarak çözüm</vt:lpstr>
      <vt:lpstr>Analitik Çözümler-Gerçek sayılar kullanılarak çözüm</vt:lpstr>
      <vt:lpstr>Analitik Çözümler-Gerçek sayılar kullanılarak çözüm</vt:lpstr>
      <vt:lpstr>Analitik Konum Analizi: Temeller</vt:lpstr>
      <vt:lpstr>A cos⁡〖θ+B sin⁡〖θ=C〗 〗 Denkleminin Çözümü</vt:lpstr>
      <vt:lpstr>A cos⁡〖θ+B〖sin⁡〖θ=C〗〗^′ nin 1. yöntem ile Çözümü〗</vt:lpstr>
      <vt:lpstr>A cos⁡〖θ+B〖sin⁡〖θ=C〗〗^′ nin 1. yöntem ile Çözümü〗</vt:lpstr>
      <vt:lpstr>A cos⁡〖θ+B〖sin⁡〖θ=C〗〗^′ nin 1. yöntem ile Çözümü〗</vt:lpstr>
      <vt:lpstr>A cos⁡〖θ+B〖sin⁡〖θ=C〗〗^′ nin 1. yöntem ile Çözümü〗</vt:lpstr>
      <vt:lpstr>A cos⁡〖θ+B〖sin⁡〖θ=C〗〗^′ nin 2. yöntem ile çözümü〗</vt:lpstr>
      <vt:lpstr>A cos⁡〖θ+B〖sin⁡〖θ=C〗〗^′ nin 2. yöntem ile çözümü〗</vt:lpstr>
      <vt:lpstr>A cos⁡〖θ+B〖sin⁡〖θ=C〗〗^′ nin 2. yöntem ile çözümü〗</vt:lpstr>
      <vt:lpstr>Analitik Çözümler-Gerçek sayılar kullanılarak çözüm</vt:lpstr>
      <vt:lpstr>Analitik Çözümler-Gerçek sayılar kullanılarak çözüm</vt:lpstr>
      <vt:lpstr>Analitik Çözümler-Gerçek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</vt:lpstr>
      <vt:lpstr>Analitik Çözümler-Kompleks sayılar kullanılarak çözüm (2)</vt:lpstr>
      <vt:lpstr>Analitik Çözümler-Kompleks sayılar kullanılarak çözüm (2)</vt:lpstr>
      <vt:lpstr>Analitik Çözümler-Kompleks sayılar kullanılarak çözüm (2)</vt:lpstr>
      <vt:lpstr>PowerPoint Presentation</vt:lpstr>
      <vt:lpstr>Çözüm</vt:lpstr>
      <vt:lpstr>Çözüm</vt:lpstr>
      <vt:lpstr>Çözüm</vt:lpstr>
      <vt:lpstr>Çözüm</vt:lpstr>
      <vt:lpstr>Çözüm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Kompleks Sayılar Kullanılarak Konum Analizi</dc:title>
  <dc:creator>Nurdan Bilgin</dc:creator>
  <cp:lastModifiedBy>Nurdan Bilgin</cp:lastModifiedBy>
  <cp:revision>32</cp:revision>
  <dcterms:created xsi:type="dcterms:W3CDTF">2018-10-11T18:16:08Z</dcterms:created>
  <dcterms:modified xsi:type="dcterms:W3CDTF">2019-10-18T07:01:32Z</dcterms:modified>
</cp:coreProperties>
</file>