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37"/>
  </p:notesMasterIdLst>
  <p:sldIdLst>
    <p:sldId id="307" r:id="rId2"/>
    <p:sldId id="308" r:id="rId3"/>
    <p:sldId id="309" r:id="rId4"/>
    <p:sldId id="374" r:id="rId5"/>
    <p:sldId id="330" r:id="rId6"/>
    <p:sldId id="344" r:id="rId7"/>
    <p:sldId id="345" r:id="rId8"/>
    <p:sldId id="346" r:id="rId9"/>
    <p:sldId id="347" r:id="rId10"/>
    <p:sldId id="348" r:id="rId11"/>
    <p:sldId id="349" r:id="rId12"/>
    <p:sldId id="313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70" r:id="rId28"/>
    <p:sldId id="368" r:id="rId29"/>
    <p:sldId id="369" r:id="rId30"/>
    <p:sldId id="371" r:id="rId31"/>
    <p:sldId id="365" r:id="rId32"/>
    <p:sldId id="366" r:id="rId33"/>
    <p:sldId id="367" r:id="rId34"/>
    <p:sldId id="372" r:id="rId35"/>
    <p:sldId id="373" r:id="rId36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101" autoAdjust="0"/>
  </p:normalViewPr>
  <p:slideViewPr>
    <p:cSldViewPr snapToGrid="0">
      <p:cViewPr varScale="1">
        <p:scale>
          <a:sx n="103" d="100"/>
          <a:sy n="103" d="100"/>
        </p:scale>
        <p:origin x="8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206724B0-1E5B-47B0-9937-D1D250259C8C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E67AA65F-ED05-45E5-8B31-51F7C2A45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88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50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3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166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31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46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6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88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74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35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8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7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AEB5CFE-1C4C-4892-BE83-2E1E8E43D182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527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9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AEB5CFE-1C4C-4892-BE83-2E1E8E43D182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70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Mekanizma Tekniği</a:t>
            </a:r>
            <a:b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MEKANİZMALARDA KONUM ANALİZİ</a:t>
            </a:r>
            <a:endParaRPr lang="tr-TR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  <a:latin typeface="+mn-lt"/>
              </a:rPr>
              <a:t>DR. </a:t>
            </a:r>
            <a:r>
              <a:rPr lang="tr-TR" b="1" dirty="0" err="1" smtClean="0">
                <a:solidFill>
                  <a:srgbClr val="002060"/>
                </a:solidFill>
                <a:latin typeface="+mn-lt"/>
              </a:rPr>
              <a:t>öğr</a:t>
            </a:r>
            <a:r>
              <a:rPr lang="tr-TR" b="1" dirty="0" smtClean="0">
                <a:solidFill>
                  <a:srgbClr val="002060"/>
                </a:solidFill>
                <a:latin typeface="+mn-lt"/>
              </a:rPr>
              <a:t>. </a:t>
            </a:r>
            <a:r>
              <a:rPr lang="tr-TR" b="1" dirty="0" err="1" smtClean="0">
                <a:solidFill>
                  <a:srgbClr val="002060"/>
                </a:solidFill>
                <a:latin typeface="+mn-lt"/>
              </a:rPr>
              <a:t>Üyesİ</a:t>
            </a:r>
            <a:r>
              <a:rPr lang="tr-TR" b="1" dirty="0" smtClean="0">
                <a:solidFill>
                  <a:srgbClr val="002060"/>
                </a:solidFill>
                <a:latin typeface="+mn-lt"/>
              </a:rPr>
              <a:t> Nurdan </a:t>
            </a:r>
            <a:r>
              <a:rPr lang="tr-TR" b="1" dirty="0" err="1" smtClean="0">
                <a:solidFill>
                  <a:srgbClr val="002060"/>
                </a:solidFill>
                <a:latin typeface="+mn-lt"/>
              </a:rPr>
              <a:t>Bİlgİn</a:t>
            </a:r>
            <a:endParaRPr lang="tr-TR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16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Konum Belirlemek için Kompleks Sayıların Kullanımı</a:t>
            </a:r>
            <a:endParaRPr lang="tr-TR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95955" y="2613933"/>
            <a:ext cx="4340728" cy="248738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400" b="1" dirty="0" err="1">
                <a:solidFill>
                  <a:srgbClr val="000000"/>
                </a:solidFill>
              </a:rPr>
              <a:t>Bir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noktanın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konumunu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belirlemek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için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kompleks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sayılar</a:t>
            </a:r>
            <a:r>
              <a:rPr lang="tr-TR" sz="2400" b="1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kullanılabilir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endParaRPr lang="tr-TR" sz="2400" dirty="0" smtClean="0">
              <a:solidFill>
                <a:srgbClr val="000000"/>
              </a:solidFill>
            </a:endParaRPr>
          </a:p>
          <a:p>
            <a:r>
              <a:rPr lang="en-US" sz="2400" dirty="0" err="1" smtClean="0">
                <a:solidFill>
                  <a:srgbClr val="000000"/>
                </a:solidFill>
              </a:rPr>
              <a:t>Bunun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için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dik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koordinat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eksenlerinden</a:t>
            </a:r>
            <a:r>
              <a:rPr lang="en-US" sz="2400" dirty="0">
                <a:solidFill>
                  <a:srgbClr val="000000"/>
                </a:solidFill>
              </a:rPr>
              <a:t> x </a:t>
            </a:r>
            <a:r>
              <a:rPr lang="en-US" sz="2400" dirty="0" err="1">
                <a:solidFill>
                  <a:srgbClr val="000000"/>
                </a:solidFill>
              </a:rPr>
              <a:t>eksenini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gerçek</a:t>
            </a:r>
            <a:r>
              <a:rPr lang="en-US" sz="2400" dirty="0">
                <a:solidFill>
                  <a:srgbClr val="000000"/>
                </a:solidFill>
              </a:rPr>
              <a:t>, y </a:t>
            </a:r>
            <a:r>
              <a:rPr lang="en-US" sz="2400" dirty="0" err="1">
                <a:solidFill>
                  <a:srgbClr val="000000"/>
                </a:solidFill>
              </a:rPr>
              <a:t>eksenini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ise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sanal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eksen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olarak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tanımlamamız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gerekir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endParaRPr lang="tr-TR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Bu </a:t>
            </a:r>
            <a:r>
              <a:rPr lang="en-US" sz="2400" dirty="0" err="1">
                <a:solidFill>
                  <a:srgbClr val="000000"/>
                </a:solidFill>
              </a:rPr>
              <a:t>şekilde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elde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edilen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diyagrama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</a:rPr>
              <a:t>Gauss-Argand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diagramı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denir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286765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Konum Belirlemek için Kompleks Sayıların Kullanımı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95955" y="2613933"/>
            <a:ext cx="4340728" cy="24873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663381" y="1845735"/>
                <a:ext cx="5492299" cy="402336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 </a:t>
                </a:r>
                <a:r>
                  <a:rPr lang="en-US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noktasının</a:t>
                </a:r>
                <a:r>
                  <a:rPr lang="en-US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konumu</a:t>
                </a:r>
                <a:r>
                  <a:rPr lang="en-US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z </a:t>
                </a:r>
                <a:r>
                  <a:rPr lang="en-US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kompleks</a:t>
                </a:r>
                <a:r>
                  <a:rPr lang="en-US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sayısı</a:t>
                </a:r>
                <a:r>
                  <a:rPr lang="en-US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ile</a:t>
                </a:r>
                <a:r>
                  <a:rPr lang="en-US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𝑦𝑖</m:t>
                    </m:r>
                  </m:oMath>
                </a14:m>
                <a:endParaRPr lang="tr-TR" dirty="0" smtClean="0"/>
              </a:p>
              <a:p>
                <a:r>
                  <a:rPr lang="en-US" altLang="en-US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Burada</a:t>
                </a:r>
                <a:r>
                  <a:rPr lang="en-US" altLang="en-US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reel (Re) </a:t>
                </a:r>
                <a:r>
                  <a:rPr lang="en-US" altLang="en-US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</a:t>
                </a:r>
                <a:r>
                  <a:rPr lang="en-US" altLang="en-US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sanal</a:t>
                </a:r>
                <a:r>
                  <a:rPr lang="en-US" altLang="en-US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eksenler</a:t>
                </a:r>
                <a:r>
                  <a:rPr lang="en-US" altLang="en-US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Im</a:t>
                </a:r>
                <a:r>
                  <a:rPr lang="en-US" altLang="en-US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altLang="en-US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yönünde</a:t>
                </a:r>
                <a:r>
                  <a:rPr lang="en-US" altLang="en-US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OP </a:t>
                </a:r>
                <a:r>
                  <a:rPr lang="en-US" altLang="en-US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nin</a:t>
                </a:r>
                <a:r>
                  <a:rPr lang="en-US" altLang="en-US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izdüşümü</a:t>
                </a:r>
                <a:r>
                  <a:rPr lang="tr-TR" altLang="en-US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dür.</a:t>
                </a:r>
              </a:p>
              <a:p>
                <a:r>
                  <a:rPr lang="tr-TR" altLang="en-US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Burada ki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tr-TR" altLang="en-US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dönme </a:t>
                </a:r>
                <a:r>
                  <a:rPr lang="en-US" altLang="en-US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operatörüdür</a:t>
                </a:r>
                <a:r>
                  <a:rPr lang="en-US" altLang="en-US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alt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i</m:t>
                    </m:r>
                    <m:r>
                      <a:rPr lang="tr-TR" alt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tr-T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US" altLang="en-US" dirty="0">
                    <a:solidFill>
                      <a:schemeClr val="tx1"/>
                    </a:solidFill>
                  </a:rPr>
                  <a:t>  </a:t>
                </a:r>
                <a:r>
                  <a:rPr lang="en-US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altLang="en-US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 </a:t>
                </a:r>
                <a:endParaRPr lang="en-US" altLang="en-US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r>
                  <a:rPr lang="tr-TR" altLang="en-US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ir</a:t>
                </a:r>
                <a:r>
                  <a:rPr lang="en-US" altLang="en-US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reel </a:t>
                </a:r>
                <a:r>
                  <a:rPr lang="en-US" altLang="en-US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sayıyı</a:t>
                </a:r>
                <a:r>
                  <a:rPr lang="en-US" altLang="en-US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90</a:t>
                </a:r>
                <a:r>
                  <a:rPr lang="en-US" altLang="en-US" baseline="30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altLang="en-US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altLang="en-US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saat</a:t>
                </a:r>
                <a:r>
                  <a:rPr lang="en-US" altLang="en-US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yönüne</a:t>
                </a:r>
                <a:r>
                  <a:rPr lang="en-US" altLang="en-US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ters</a:t>
                </a:r>
                <a:r>
                  <a:rPr lang="en-US" altLang="en-US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yönde</a:t>
                </a:r>
                <a:r>
                  <a:rPr lang="en-US" altLang="en-US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döndür</a:t>
                </a:r>
                <a:r>
                  <a:rPr lang="tr-TR" altLang="en-US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ür</a:t>
                </a:r>
                <a:r>
                  <a:rPr lang="tr-TR" altLang="en-US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altLang="en-US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endParaRPr lang="tr-TR" altLang="en-US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tr-TR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663381" y="1845735"/>
                <a:ext cx="5492299" cy="4023360"/>
              </a:xfrm>
              <a:blipFill rotWithShape="0">
                <a:blip r:embed="rId3"/>
                <a:stretch>
                  <a:fillRect l="-2775" t="-15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 descr="http://makted.org.tr/wp-content/uploads/kaynaklar/mekanizma_teknigi_konu_anlatimi/ch3/sec1/eqn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1513" y="-136525"/>
            <a:ext cx="5524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804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ompleks sayıla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49" y="491142"/>
            <a:ext cx="7589471" cy="391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23360" y="4825218"/>
            <a:ext cx="746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Gerçek bir sayı (-1) ile çarpıldığında 180 derece döner.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52045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Konum Belirlemek için Kompleks Sayıların Kullanımı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027" y="2257326"/>
            <a:ext cx="4907520" cy="32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4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a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ve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b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gibi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iki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reel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sayı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düşünelim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.</a:t>
                </a:r>
                <a:r>
                  <a:rPr lang="tr-TR" sz="24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Eğer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b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üzerine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90</a:t>
                </a:r>
                <a:r>
                  <a:rPr lang="en-US" sz="2400" baseline="30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o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(SYT)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dönme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işlemi</a:t>
                </a:r>
                <a:r>
                  <a:rPr lang="tr-TR" sz="24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i</a:t>
                </a:r>
                <a:r>
                  <a:rPr lang="en-US" sz="2400" dirty="0" err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çin</a:t>
                </a:r>
                <a:r>
                  <a:rPr lang="tr-TR" sz="24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i="1" dirty="0" err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i</a:t>
                </a:r>
                <a:r>
                  <a:rPr lang="tr-TR" sz="24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operatörü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etki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eder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ise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,</a:t>
                </a:r>
                <a:r>
                  <a:rPr lang="tr-TR" sz="24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ib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elde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edilir</a:t>
                </a:r>
                <a:r>
                  <a:rPr lang="tr-TR" sz="24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tr-TR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sz="24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tr-TR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sanal</a:t>
                </a:r>
                <a:r>
                  <a:rPr lang="tr-TR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sayıdır, 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4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toplamı</a:t>
                </a:r>
                <a:r>
                  <a:rPr lang="tr-TR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kompleks sayıdır, ve </a:t>
                </a:r>
                <a:r>
                  <a:rPr lang="tr-TR" sz="24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 </a:t>
                </a:r>
                <a:r>
                  <a:rPr lang="tr-TR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noktasının uzaydaki konumunu ifade etmektedir.</a:t>
                </a:r>
              </a:p>
              <a:p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Oluşan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düzleme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Gauss-Argand, Cauchy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düzlemi</a:t>
                </a:r>
                <a:r>
                  <a:rPr lang="tr-TR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veya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kompleks</a:t>
                </a:r>
                <a:r>
                  <a:rPr lang="en-US" sz="24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sayı</a:t>
                </a:r>
                <a:r>
                  <a:rPr lang="en-US" sz="24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düzlemi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denir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.</a:t>
                </a:r>
                <a:endParaRPr lang="en-US" sz="2400" dirty="0"/>
              </a:p>
              <a:p>
                <a:endParaRPr lang="en-US" sz="24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3704" t="-2879" r="-49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3387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Konum Belirlemek için Kompleks Sayıların Kullanımı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027" y="2257326"/>
            <a:ext cx="4907520" cy="32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tr-TR" sz="2400" b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K</a:t>
                </a:r>
                <a:r>
                  <a:rPr lang="en-US" sz="2400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ompleks</a:t>
                </a:r>
                <a:r>
                  <a:rPr lang="en-US" sz="2400" b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sayı</a:t>
                </a:r>
                <a:r>
                  <a:rPr lang="en-US" sz="24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düzlemi</a:t>
                </a:r>
                <a:r>
                  <a:rPr lang="tr-TR" sz="2400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nde</a:t>
                </a:r>
                <a:endParaRPr lang="tr-TR" sz="2400" b="1" dirty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r>
                  <a:rPr lang="tr-TR" sz="2400" b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 </a:t>
                </a:r>
                <a:r>
                  <a:rPr lang="tr-TR" sz="24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noktasının </a:t>
                </a:r>
                <a:r>
                  <a:rPr lang="tr-TR" sz="2400" b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konumu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4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tr-TR" sz="24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r>
                  <a:rPr lang="tr-TR" sz="24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Olarak ifade edilir ise</a:t>
                </a:r>
              </a:p>
              <a:p>
                <a14:m>
                  <m:oMath xmlns:m="http://schemas.openxmlformats.org/officeDocument/2006/math">
                    <m:r>
                      <a:rPr lang="tr-TR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tr-TR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tr-TR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tr-TR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tr-TR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tr-TR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tr-TR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tr-TR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kompleks 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sayının 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modülüdür</a:t>
                </a:r>
                <a:r>
                  <a:rPr lang="tr-TR" sz="24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tr-TR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ve </a:t>
                </a:r>
                <a:r>
                  <a:rPr lang="tr-TR" sz="2400" dirty="0" err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komplex</a:t>
                </a:r>
                <a:r>
                  <a:rPr lang="tr-TR" sz="24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sayının büyüklüğünü </a:t>
                </a:r>
                <a:r>
                  <a:rPr lang="tr-TR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gösterir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. </a:t>
                </a:r>
                <a:endParaRPr lang="tr-TR" sz="2400" dirty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r>
                  <a:rPr lang="en-US" sz="24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OP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ile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reel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eksen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arasında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kalan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ve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daima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saat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yelkovanı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yönüne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ters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ölçülen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açı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ise</a:t>
                </a:r>
                <a:r>
                  <a:rPr lang="tr-TR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m:rPr>
                        <m:nor/>
                      </m:rPr>
                      <a:rPr lang="tr-TR" sz="2400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m:t>kompleks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m:t>say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m:t>ı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m:t>ı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m:t>arg</m:t>
                    </m:r>
                    <m:r>
                      <m:rPr>
                        <m:nor/>
                      </m:rPr>
                      <a:rPr lang="en-US" sz="2400" b="1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m:t>ü</m:t>
                    </m:r>
                    <m:r>
                      <m:rPr>
                        <m:nor/>
                      </m:rPr>
                      <a:rPr lang="en-US" sz="2400" b="1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m:t>man</m:t>
                    </m:r>
                    <m:r>
                      <m:rPr>
                        <m:nor/>
                      </m:rPr>
                      <a:rPr lang="en-US" sz="2400" b="1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m:t>ı</m:t>
                    </m:r>
                    <m:r>
                      <m:rPr>
                        <m:nor/>
                      </m:rPr>
                      <a:rPr lang="en-US" sz="2400" b="1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2400" b="1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m:t>ı</m:t>
                    </m:r>
                    <m:r>
                      <m:rPr>
                        <m:nor/>
                      </m:rPr>
                      <a:rPr lang="en-US" sz="2400" b="1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m:t>r</m:t>
                    </m:r>
                    <m:r>
                      <m:rPr>
                        <m:nor/>
                      </m:rPr>
                      <a:rPr lang="en-US" sz="2400" b="1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1852" t="-2879" r="-296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5656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/>
              <a:t>Kompleks Sayıların </a:t>
            </a:r>
            <a:r>
              <a:rPr lang="tr-TR" sz="3600" b="1" dirty="0" smtClean="0"/>
              <a:t>Özellikleri</a:t>
            </a:r>
            <a:endParaRPr lang="tr-TR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9831" y="2071378"/>
            <a:ext cx="5144037" cy="36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217919" y="1845735"/>
                <a:ext cx="5787267" cy="402336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sz="3100" dirty="0" smtClean="0"/>
                  <a:t>Kompleks </a:t>
                </a:r>
                <a:r>
                  <a:rPr lang="en-US" sz="3100" dirty="0" err="1"/>
                  <a:t>sayılar</a:t>
                </a:r>
                <a:r>
                  <a:rPr lang="en-US" sz="3100" dirty="0"/>
                  <a:t> </a:t>
                </a:r>
                <a:r>
                  <a:rPr lang="en-US" sz="3100" dirty="0" err="1"/>
                  <a:t>vektörel</a:t>
                </a:r>
                <a:r>
                  <a:rPr lang="en-US" sz="3100" dirty="0"/>
                  <a:t> </a:t>
                </a:r>
                <a:r>
                  <a:rPr lang="en-US" sz="3100" dirty="0" err="1"/>
                  <a:t>toplama</a:t>
                </a:r>
                <a:r>
                  <a:rPr lang="en-US" sz="3100" dirty="0"/>
                  <a:t> </a:t>
                </a:r>
                <a:r>
                  <a:rPr lang="en-US" sz="3100" dirty="0" err="1"/>
                  <a:t>kuralına</a:t>
                </a:r>
                <a:r>
                  <a:rPr lang="en-US" sz="3100" dirty="0"/>
                  <a:t> </a:t>
                </a:r>
                <a:r>
                  <a:rPr lang="en-US" sz="3100" dirty="0" err="1" smtClean="0"/>
                  <a:t>uyarlar</a:t>
                </a:r>
                <a:r>
                  <a:rPr lang="en-US" sz="3100" dirty="0" smtClean="0"/>
                  <a:t>.</a:t>
                </a:r>
                <a:endParaRPr lang="tr-TR" sz="3100" dirty="0" smtClean="0"/>
              </a:p>
              <a:p>
                <a:pPr marL="0" indent="0">
                  <a:buNone/>
                </a:pPr>
                <a:r>
                  <a:rPr lang="en-US" sz="3100" dirty="0" err="1" smtClean="0"/>
                  <a:t>İki</a:t>
                </a:r>
                <a:r>
                  <a:rPr lang="en-US" sz="3100" dirty="0" smtClean="0"/>
                  <a:t> </a:t>
                </a:r>
                <a:r>
                  <a:rPr lang="en-US" sz="3100" dirty="0" err="1"/>
                  <a:t>kompleks</a:t>
                </a:r>
                <a:r>
                  <a:rPr lang="en-US" sz="3100" dirty="0"/>
                  <a:t> </a:t>
                </a:r>
                <a:r>
                  <a:rPr lang="en-US" sz="3100" dirty="0" err="1"/>
                  <a:t>sayının</a:t>
                </a:r>
                <a:r>
                  <a:rPr lang="en-US" sz="3100" dirty="0"/>
                  <a:t> </a:t>
                </a:r>
                <a:r>
                  <a:rPr lang="en-US" sz="3100" dirty="0" err="1"/>
                  <a:t>toplamı</a:t>
                </a:r>
                <a:r>
                  <a:rPr lang="en-US" sz="3100" dirty="0"/>
                  <a:t> reel </a:t>
                </a:r>
                <a:r>
                  <a:rPr lang="en-US" sz="3100" dirty="0" err="1"/>
                  <a:t>ve</a:t>
                </a:r>
                <a:r>
                  <a:rPr lang="en-US" sz="3100" dirty="0"/>
                  <a:t> </a:t>
                </a:r>
                <a:r>
                  <a:rPr lang="en-US" sz="3100" dirty="0" err="1"/>
                  <a:t>sanal</a:t>
                </a:r>
                <a:r>
                  <a:rPr lang="en-US" sz="3100" dirty="0"/>
                  <a:t> </a:t>
                </a:r>
                <a:r>
                  <a:rPr lang="en-US" sz="3100" dirty="0" err="1"/>
                  <a:t>kısımlarının</a:t>
                </a:r>
                <a:r>
                  <a:rPr lang="en-US" sz="3100" dirty="0"/>
                  <a:t> </a:t>
                </a:r>
                <a:r>
                  <a:rPr lang="en-US" sz="3100" dirty="0" err="1"/>
                  <a:t>ayrı</a:t>
                </a:r>
                <a:r>
                  <a:rPr lang="en-US" sz="3100" dirty="0"/>
                  <a:t> </a:t>
                </a:r>
                <a:r>
                  <a:rPr lang="en-US" sz="3100" dirty="0" err="1"/>
                  <a:t>ayrı</a:t>
                </a:r>
                <a:r>
                  <a:rPr lang="en-US" sz="3100" dirty="0"/>
                  <a:t> </a:t>
                </a:r>
                <a:r>
                  <a:rPr lang="en-US" sz="3100" dirty="0" err="1"/>
                  <a:t>toplamı</a:t>
                </a:r>
                <a:r>
                  <a:rPr lang="en-US" sz="3100" dirty="0"/>
                  <a:t> </a:t>
                </a:r>
                <a:r>
                  <a:rPr lang="en-US" sz="3100" dirty="0" err="1"/>
                  <a:t>ile</a:t>
                </a:r>
                <a:r>
                  <a:rPr lang="en-US" sz="3100" dirty="0"/>
                  <a:t> </a:t>
                </a:r>
                <a:r>
                  <a:rPr lang="en-US" sz="3100" dirty="0" err="1"/>
                  <a:t>elde</a:t>
                </a:r>
                <a:r>
                  <a:rPr lang="en-US" sz="3100" dirty="0"/>
                  <a:t> </a:t>
                </a:r>
                <a:r>
                  <a:rPr lang="en-US" sz="3100" dirty="0" err="1"/>
                  <a:t>edilir</a:t>
                </a:r>
                <a:r>
                  <a:rPr lang="en-US" sz="3100" dirty="0"/>
                  <a:t>.</a:t>
                </a:r>
                <a:r>
                  <a:rPr lang="tr-TR" sz="3100" dirty="0"/>
                  <a:t> </a:t>
                </a:r>
                <a:endParaRPr lang="tr-TR" sz="3100" dirty="0" smtClean="0"/>
              </a:p>
              <a:p>
                <a:pPr marL="0" indent="0">
                  <a:buNone/>
                </a:pPr>
                <a:r>
                  <a:rPr lang="en-US" sz="3100" dirty="0" err="1" smtClean="0"/>
                  <a:t>Eğer</a:t>
                </a:r>
                <a:r>
                  <a:rPr lang="en-US" sz="3100" dirty="0"/>
                  <a:t> </a:t>
                </a:r>
                <a:endParaRPr lang="tr-TR" sz="3100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 i="1" dirty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310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100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100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10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1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100" i="1" dirty="0">
                          <a:latin typeface="Cambria Math" panose="02040503050406030204" pitchFamily="18" charset="0"/>
                        </a:rPr>
                        <m:t>𝑖𝑏</m:t>
                      </m:r>
                      <m:r>
                        <a:rPr lang="en-US" sz="3100" i="1" baseline="-25000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tr-TR" sz="3100" baseline="-25000" dirty="0" smtClean="0"/>
              </a:p>
              <a:p>
                <a:pPr marL="0" indent="0">
                  <a:buNone/>
                </a:pPr>
                <a:r>
                  <a:rPr lang="en-US" sz="3100" dirty="0"/>
                  <a:t> </a:t>
                </a:r>
                <a:r>
                  <a:rPr lang="en-US" sz="3100" dirty="0" err="1"/>
                  <a:t>ve</a:t>
                </a:r>
                <a:r>
                  <a:rPr lang="en-US" sz="3100" dirty="0"/>
                  <a:t> </a:t>
                </a:r>
                <a:endParaRPr lang="tr-TR" sz="31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 i="1" dirty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3100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100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100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100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1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100" i="1" dirty="0">
                          <a:latin typeface="Cambria Math" panose="02040503050406030204" pitchFamily="18" charset="0"/>
                        </a:rPr>
                        <m:t>𝑖𝑏</m:t>
                      </m:r>
                      <m:r>
                        <a:rPr lang="en-US" sz="3100" i="1" baseline="-25000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tr-TR" sz="3100" dirty="0" smtClean="0"/>
              </a:p>
              <a:p>
                <a:pPr marL="0" indent="0">
                  <a:buNone/>
                </a:pPr>
                <a:r>
                  <a:rPr lang="en-US" sz="3100" dirty="0"/>
                  <a:t> </a:t>
                </a:r>
                <a:r>
                  <a:rPr lang="en-US" sz="3100" dirty="0" err="1"/>
                  <a:t>iki</a:t>
                </a:r>
                <a:r>
                  <a:rPr lang="en-US" sz="3100" dirty="0"/>
                  <a:t> </a:t>
                </a:r>
                <a:r>
                  <a:rPr lang="en-US" sz="3100" dirty="0" err="1"/>
                  <a:t>kompleks</a:t>
                </a:r>
                <a:r>
                  <a:rPr lang="en-US" sz="3100" dirty="0"/>
                  <a:t> </a:t>
                </a:r>
                <a:r>
                  <a:rPr lang="en-US" sz="3100" dirty="0" err="1"/>
                  <a:t>sayı</a:t>
                </a:r>
                <a:r>
                  <a:rPr lang="en-US" sz="3100" dirty="0"/>
                  <a:t> </a:t>
                </a:r>
                <a:r>
                  <a:rPr lang="en-US" sz="3100" dirty="0" err="1"/>
                  <a:t>ise</a:t>
                </a:r>
                <a:r>
                  <a:rPr lang="en-US" sz="3100" dirty="0"/>
                  <a:t>, </a:t>
                </a:r>
                <a:r>
                  <a:rPr lang="en-US" sz="3100" dirty="0" err="1"/>
                  <a:t>toplam</a:t>
                </a:r>
                <a:r>
                  <a:rPr lang="en-US" sz="3100" dirty="0"/>
                  <a:t> </a:t>
                </a:r>
                <a14:m>
                  <m:oMath xmlns:m="http://schemas.openxmlformats.org/officeDocument/2006/math">
                    <m:r>
                      <a:rPr lang="en-US" sz="3100" b="1" i="1" dirty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sz="3100" dirty="0"/>
                  <a:t>:</a:t>
                </a:r>
                <a:endParaRPr lang="tr-TR" sz="3100" dirty="0"/>
              </a:p>
              <a:p>
                <a14:m>
                  <m:oMath xmlns:m="http://schemas.openxmlformats.org/officeDocument/2006/math">
                    <m:r>
                      <a:rPr lang="en-US" sz="3100" b="1" i="1" dirty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31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100" b="1" i="1" dirty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31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1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100" b="1" i="1" dirty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3100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100" i="1" dirty="0">
                        <a:latin typeface="Cambria Math" panose="02040503050406030204" pitchFamily="18" charset="0"/>
                      </a:rPr>
                      <m:t>= (</m:t>
                    </m:r>
                    <m:r>
                      <a:rPr lang="en-US" sz="31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1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1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1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100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100" i="1" dirty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sz="310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1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1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1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1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1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100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100" i="1" dirty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3100" i="1" dirty="0">
                        <a:latin typeface="Cambria Math" panose="02040503050406030204" pitchFamily="18" charset="0"/>
                      </a:rPr>
                      <m:t>𝑑𝑖𝑟</m:t>
                    </m:r>
                    <m:r>
                      <a:rPr lang="en-US" sz="3100" i="1" dirty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1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17919" y="1845735"/>
                <a:ext cx="5787267" cy="4023360"/>
              </a:xfrm>
              <a:blipFill rotWithShape="0">
                <a:blip r:embed="rId3"/>
                <a:stretch>
                  <a:fillRect l="-3161" t="-348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7936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Kompleks Sayıların Özellikleri</a:t>
            </a:r>
            <a:endParaRPr lang="tr-T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İki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 </a:t>
            </a:r>
            <a:r>
              <a:rPr lang="en-US" sz="2400" dirty="0" err="1"/>
              <a:t>sayının</a:t>
            </a:r>
            <a:r>
              <a:rPr lang="en-US" sz="2400" dirty="0"/>
              <a:t> reel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sanal</a:t>
            </a:r>
            <a:r>
              <a:rPr lang="en-US" sz="2400" dirty="0"/>
              <a:t> </a:t>
            </a:r>
            <a:r>
              <a:rPr lang="en-US" sz="2400" dirty="0" err="1"/>
              <a:t>kısımları</a:t>
            </a:r>
            <a:r>
              <a:rPr lang="en-US" sz="2400" dirty="0"/>
              <a:t> </a:t>
            </a:r>
            <a:r>
              <a:rPr lang="en-US" sz="2400" dirty="0" err="1"/>
              <a:t>ayrı</a:t>
            </a:r>
            <a:r>
              <a:rPr lang="en-US" sz="2400" dirty="0"/>
              <a:t> </a:t>
            </a:r>
            <a:r>
              <a:rPr lang="en-US" sz="2400" dirty="0" err="1"/>
              <a:t>ayrı</a:t>
            </a:r>
            <a:r>
              <a:rPr lang="en-US" sz="2400" dirty="0"/>
              <a:t> </a:t>
            </a:r>
            <a:r>
              <a:rPr lang="en-US" sz="2400" dirty="0" err="1"/>
              <a:t>eşit</a:t>
            </a:r>
            <a:r>
              <a:rPr lang="en-US" sz="2400" dirty="0"/>
              <a:t> </a:t>
            </a:r>
            <a:r>
              <a:rPr lang="en-US" sz="2400" dirty="0" err="1"/>
              <a:t>ise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modül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argümanları</a:t>
            </a:r>
            <a:r>
              <a:rPr lang="en-US" sz="2400" dirty="0"/>
              <a:t> </a:t>
            </a:r>
            <a:r>
              <a:rPr lang="en-US" sz="2400" dirty="0" err="1"/>
              <a:t>aynı</a:t>
            </a:r>
            <a:r>
              <a:rPr lang="en-US" sz="2400" dirty="0"/>
              <a:t> </a:t>
            </a:r>
            <a:r>
              <a:rPr lang="en-US" sz="2400" dirty="0" err="1"/>
              <a:t>ise</a:t>
            </a:r>
            <a:r>
              <a:rPr lang="en-US" sz="2400" dirty="0"/>
              <a:t> </a:t>
            </a:r>
            <a:r>
              <a:rPr lang="en-US" sz="2400" dirty="0" err="1"/>
              <a:t>birbirlerine</a:t>
            </a:r>
            <a:r>
              <a:rPr lang="en-US" sz="2400" dirty="0"/>
              <a:t> </a:t>
            </a:r>
            <a:r>
              <a:rPr lang="en-US" sz="2400" dirty="0" err="1"/>
              <a:t>eşittir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r>
              <a:rPr lang="en-US" sz="2400" dirty="0" err="1"/>
              <a:t>Kompleks</a:t>
            </a:r>
            <a:r>
              <a:rPr lang="en-US" sz="2400" dirty="0"/>
              <a:t> </a:t>
            </a:r>
            <a:r>
              <a:rPr lang="en-US" sz="2400" dirty="0" err="1"/>
              <a:t>sayıların</a:t>
            </a:r>
            <a:r>
              <a:rPr lang="en-US" sz="2400" dirty="0"/>
              <a:t> </a:t>
            </a:r>
            <a:r>
              <a:rPr lang="en-US" sz="2400" dirty="0" err="1"/>
              <a:t>çarpımı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bölümü</a:t>
            </a:r>
            <a:r>
              <a:rPr lang="en-US" sz="2400" dirty="0"/>
              <a:t> </a:t>
            </a:r>
            <a:r>
              <a:rPr lang="en-US" sz="2400" dirty="0" err="1"/>
              <a:t>temel</a:t>
            </a:r>
            <a:r>
              <a:rPr lang="en-US" sz="2400" dirty="0"/>
              <a:t> </a:t>
            </a:r>
            <a:r>
              <a:rPr lang="en-US" sz="2400" dirty="0" err="1"/>
              <a:t>cebir</a:t>
            </a:r>
            <a:r>
              <a:rPr lang="en-US" sz="2400" dirty="0"/>
              <a:t> </a:t>
            </a:r>
            <a:r>
              <a:rPr lang="en-US" sz="2400" dirty="0" err="1"/>
              <a:t>kurallarına</a:t>
            </a:r>
            <a:r>
              <a:rPr lang="en-US" sz="2400" dirty="0"/>
              <a:t> </a:t>
            </a:r>
            <a:r>
              <a:rPr lang="en-US" sz="2400" dirty="0" err="1"/>
              <a:t>göre</a:t>
            </a:r>
            <a:r>
              <a:rPr lang="en-US" sz="2400" dirty="0"/>
              <a:t> </a:t>
            </a:r>
            <a:r>
              <a:rPr lang="en-US" sz="2400" dirty="0" err="1"/>
              <a:t>yapılır</a:t>
            </a:r>
            <a:r>
              <a:rPr lang="en-US" sz="2400" dirty="0"/>
              <a:t>. </a:t>
            </a:r>
            <a:r>
              <a:rPr lang="en-US" sz="2400" dirty="0" err="1"/>
              <a:t>Burada</a:t>
            </a:r>
            <a:r>
              <a:rPr lang="en-US" sz="2400" dirty="0"/>
              <a:t> </a:t>
            </a:r>
            <a:r>
              <a:rPr lang="en-US" sz="2400" dirty="0" err="1"/>
              <a:t>tek</a:t>
            </a:r>
            <a:r>
              <a:rPr lang="en-US" sz="2400" dirty="0"/>
              <a:t> </a:t>
            </a:r>
            <a:r>
              <a:rPr lang="en-US" sz="2400" dirty="0" err="1"/>
              <a:t>fark</a:t>
            </a:r>
            <a:r>
              <a:rPr lang="en-US" sz="2400" dirty="0"/>
              <a:t> i</a:t>
            </a:r>
            <a:r>
              <a:rPr lang="en-US" sz="2400" baseline="30000" dirty="0"/>
              <a:t>2</a:t>
            </a:r>
            <a:r>
              <a:rPr lang="en-US" sz="2400" dirty="0"/>
              <a:t>=-1 </a:t>
            </a:r>
            <a:r>
              <a:rPr lang="en-US" sz="2400" dirty="0" err="1"/>
              <a:t>olmasıdır</a:t>
            </a:r>
            <a:r>
              <a:rPr lang="en-US" sz="2400" dirty="0"/>
              <a:t>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8522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Konum Belirlemek için Kompleks Sayıların Kullanımı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027" y="2257326"/>
            <a:ext cx="4907520" cy="32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tr-TR" sz="2400" b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K</a:t>
                </a:r>
                <a:r>
                  <a:rPr lang="en-US" sz="2400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ompleks</a:t>
                </a:r>
                <a:r>
                  <a:rPr lang="en-US" sz="2400" b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sayı</a:t>
                </a:r>
                <a:r>
                  <a:rPr lang="tr-TR" sz="2400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ların</a:t>
                </a:r>
                <a:r>
                  <a:rPr lang="en-US" sz="2400" b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4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tr-TR" sz="24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şeklinde gösterimi </a:t>
                </a:r>
                <a:r>
                  <a:rPr lang="en-US" sz="2400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ortogonal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gösterimdir</a:t>
                </a:r>
                <a:r>
                  <a:rPr lang="tr-TR" sz="24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𝑟𝑐𝑜𝑠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𝑟𝑠𝑖𝑛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tr-TR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olduğu</a:t>
                </a:r>
                <a:r>
                  <a:rPr lang="tr-TR" sz="24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na</a:t>
                </a:r>
                <a:r>
                  <a:rPr lang="tr-TR" sz="24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göre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𝒄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𝑐𝑜𝑠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𝑖𝑠𝑖𝑛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tr-TR" sz="24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r>
                  <a:rPr lang="tr-TR" sz="24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yazılabilir.</a:t>
                </a:r>
              </a:p>
              <a:p>
                <a:r>
                  <a:rPr lang="en-US" sz="24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Euler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denklemi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: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sup>
                    </m:sSup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𝑐𝑜𝑠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𝑖𝑠𝑖𝑛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lang="tr-TR" sz="24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r>
                  <a:rPr lang="tr-TR" sz="24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</a:t>
                </a:r>
                <a:r>
                  <a:rPr lang="en-US" sz="24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ullanıldığında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, c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kompleks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sayısı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:</a:t>
                </a:r>
                <a:endParaRPr lang="tr-TR" sz="24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𝒄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tr-TR" sz="24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r>
                  <a:rPr lang="en-US" sz="24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olarak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yazılabilir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Bu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yazılım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kompleks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sayının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üstel</a:t>
                </a:r>
                <a:r>
                  <a:rPr lang="en-US" sz="2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gösterimi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veya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r>
                  <a:rPr lang="en-US" sz="2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polar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gösterimi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dir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tr-TR" sz="24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endParaRPr lang="tr-TR" sz="24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3086" t="-303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8566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Konum Belirlemek için Kompleks Sayıların Kullanımı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383" y="1794701"/>
            <a:ext cx="4616302" cy="4320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15897" y="1845735"/>
            <a:ext cx="5639783" cy="4023360"/>
          </a:xfrm>
        </p:spPr>
        <p:txBody>
          <a:bodyPr/>
          <a:lstStyle/>
          <a:p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Bir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kompleks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sayının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kompleks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eşleniğinde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reel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ve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sanal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kısımlarının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şiddeti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kompleks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sayı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ile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aynıdır</a:t>
            </a:r>
            <a:r>
              <a:rPr lang="tr-T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tr-T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ncak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kompleks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eşleniğin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sanal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kısmı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kompleks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sayı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ile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ters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işaretlidir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en-US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55321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Konum Belirlemek için Kompleks Sayıların Kullanımı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383" y="1794701"/>
            <a:ext cx="4616302" cy="43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515897" y="1845735"/>
                <a:ext cx="5639783" cy="4023360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𝑖𝑏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ise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,</a:t>
                </a:r>
                <a:r>
                  <a:rPr lang="tr-TR" sz="24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bu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kompleks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sayının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kompleks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eşleniği</a:t>
                </a:r>
                <a:r>
                  <a:rPr lang="tr-TR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𝑖𝑏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tr-TR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dir</a:t>
                </a:r>
                <a:r>
                  <a:rPr lang="tr-TR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. </a:t>
                </a:r>
              </a:p>
              <a:p>
                <a:r>
                  <a:rPr lang="tr-TR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Polar gösterimde ise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tr-TR" sz="2400" dirty="0"/>
                  <a:t> ise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kompleks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eşleniği</a:t>
                </a:r>
                <a:r>
                  <a:rPr lang="tr-TR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endParaRPr lang="tr-TR" dirty="0" smtClean="0"/>
              </a:p>
              <a:p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Bir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kompleks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sayının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kompleks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eşleniği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reel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eksene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göre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kompleks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sayının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ayna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görüntüsüdür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.</a:t>
                </a:r>
                <a:r>
                  <a:rPr lang="tr-TR" sz="24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Kompleks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eşlenik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kullanılarak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:</a:t>
                </a:r>
                <a:endParaRPr lang="tr-TR" sz="24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tr-T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tr-T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𝑖𝑏</m:t>
                        </m:r>
                      </m:e>
                    </m:d>
                    <m:d>
                      <m:dPr>
                        <m:ctrlPr>
                          <a:rPr lang="tr-T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tr-TR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𝑖𝑏</m:t>
                        </m:r>
                      </m:e>
                    </m:d>
                    <m:r>
                      <a:rPr lang="tr-TR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tr-T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tr-T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tr-TR" sz="2400" dirty="0" smtClean="0"/>
              </a:p>
              <a:p>
                <a:r>
                  <a:rPr lang="tr-TR" sz="2400" dirty="0" smtClean="0"/>
                  <a:t>elde edilir.</a:t>
                </a:r>
                <a:endParaRPr lang="tr-TR" sz="24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515897" y="1845735"/>
                <a:ext cx="5639783" cy="4023360"/>
              </a:xfrm>
              <a:blipFill rotWithShape="0">
                <a:blip r:embed="rId3"/>
                <a:stretch>
                  <a:fillRect l="-3351" t="-3030" r="-173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945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Giriş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Mekanizma dersinin önemli bir bölümü, </a:t>
            </a:r>
            <a:r>
              <a:rPr lang="en-US" sz="2400" dirty="0" err="1"/>
              <a:t>mekanizmaların</a:t>
            </a:r>
            <a:r>
              <a:rPr lang="en-US" sz="2400" dirty="0"/>
              <a:t> </a:t>
            </a:r>
            <a:r>
              <a:rPr lang="en-US" sz="2400" dirty="0" err="1"/>
              <a:t>kinematik</a:t>
            </a:r>
            <a:r>
              <a:rPr lang="en-US" sz="2400" dirty="0"/>
              <a:t> </a:t>
            </a:r>
            <a:r>
              <a:rPr lang="en-US" sz="2400" dirty="0" err="1"/>
              <a:t>özelliklerinin</a:t>
            </a:r>
            <a:r>
              <a:rPr lang="en-US" sz="2400" dirty="0"/>
              <a:t> </a:t>
            </a:r>
            <a:r>
              <a:rPr lang="en-US" sz="2400" dirty="0" err="1"/>
              <a:t>bulunması</a:t>
            </a:r>
            <a:r>
              <a:rPr lang="tr-TR" sz="2400" dirty="0" err="1"/>
              <a:t>na</a:t>
            </a:r>
            <a:r>
              <a:rPr lang="tr-TR" sz="2400" dirty="0"/>
              <a:t> ayrılmıştır</a:t>
            </a:r>
            <a:r>
              <a:rPr lang="en-US" sz="2400" dirty="0"/>
              <a:t>. </a:t>
            </a:r>
            <a:endParaRPr lang="tr-TR" sz="2400" dirty="0"/>
          </a:p>
          <a:p>
            <a:r>
              <a:rPr lang="en-US" sz="2400" dirty="0" err="1"/>
              <a:t>Kinematik</a:t>
            </a:r>
            <a:r>
              <a:rPr lang="en-US" sz="2400" dirty="0"/>
              <a:t> </a:t>
            </a:r>
            <a:r>
              <a:rPr lang="en-US" sz="2400" dirty="0" err="1"/>
              <a:t>özellikler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cisimlerin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noktaların</a:t>
            </a:r>
            <a:r>
              <a:rPr lang="en-US" sz="2400" dirty="0"/>
              <a:t> </a:t>
            </a:r>
            <a:r>
              <a:rPr lang="en-US" sz="2400" dirty="0" err="1"/>
              <a:t>yer</a:t>
            </a:r>
            <a:r>
              <a:rPr lang="en-US" sz="2400" dirty="0"/>
              <a:t> </a:t>
            </a:r>
            <a:r>
              <a:rPr lang="en-US" sz="2400" dirty="0" err="1"/>
              <a:t>değişimi</a:t>
            </a:r>
            <a:r>
              <a:rPr lang="en-US" sz="2400" dirty="0"/>
              <a:t>, </a:t>
            </a:r>
            <a:r>
              <a:rPr lang="en-US" sz="2400" dirty="0" err="1"/>
              <a:t>noktaların</a:t>
            </a:r>
            <a:r>
              <a:rPr lang="en-US" sz="2400" dirty="0"/>
              <a:t> </a:t>
            </a:r>
            <a:r>
              <a:rPr lang="en-US" sz="2400" dirty="0" err="1"/>
              <a:t>hız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ivmeleri</a:t>
            </a:r>
            <a:r>
              <a:rPr lang="en-US" sz="2400" dirty="0"/>
              <a:t>, </a:t>
            </a:r>
            <a:r>
              <a:rPr lang="en-US" sz="2400" dirty="0" err="1"/>
              <a:t>cisimlerin</a:t>
            </a:r>
            <a:r>
              <a:rPr lang="en-US" sz="2400" dirty="0"/>
              <a:t> </a:t>
            </a:r>
            <a:r>
              <a:rPr lang="en-US" sz="2400" dirty="0" err="1"/>
              <a:t>açısal</a:t>
            </a:r>
            <a:r>
              <a:rPr lang="en-US" sz="2400" dirty="0"/>
              <a:t> </a:t>
            </a:r>
            <a:r>
              <a:rPr lang="en-US" sz="2400" dirty="0" err="1"/>
              <a:t>hız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ivmeleri</a:t>
            </a:r>
            <a:r>
              <a:rPr lang="en-US" sz="2400" dirty="0"/>
              <a:t> </a:t>
            </a:r>
            <a:r>
              <a:rPr lang="en-US" sz="2400" dirty="0" err="1"/>
              <a:t>ele</a:t>
            </a:r>
            <a:r>
              <a:rPr lang="en-US" sz="2400" dirty="0"/>
              <a:t> </a:t>
            </a:r>
            <a:r>
              <a:rPr lang="en-US" sz="2400" dirty="0" err="1"/>
              <a:t>alın</a:t>
            </a:r>
            <a:r>
              <a:rPr lang="tr-TR" sz="2400" dirty="0"/>
              <a:t>maktadır</a:t>
            </a:r>
            <a:r>
              <a:rPr lang="en-US" sz="2400" dirty="0"/>
              <a:t>.</a:t>
            </a:r>
            <a:endParaRPr lang="tr-TR" sz="2400" dirty="0"/>
          </a:p>
          <a:p>
            <a:r>
              <a:rPr lang="tr-TR" sz="2400" dirty="0"/>
              <a:t>Bugün ki </a:t>
            </a:r>
            <a:r>
              <a:rPr lang="tr-TR" sz="2400" dirty="0" smtClean="0"/>
              <a:t>dersimizde, </a:t>
            </a:r>
            <a:r>
              <a:rPr lang="tr-TR" sz="2400" dirty="0"/>
              <a:t>mekanizmaların </a:t>
            </a:r>
            <a:r>
              <a:rPr lang="tr-TR" sz="2400" dirty="0" smtClean="0"/>
              <a:t>konum analizine kavramsal giriş yapacağız.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0622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latin typeface="Arial" panose="020B0604020202020204" pitchFamily="34" charset="0"/>
              </a:rPr>
              <a:t>Bir</a:t>
            </a:r>
            <a:r>
              <a:rPr lang="en-US" sz="3600" b="1" dirty="0"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</a:rPr>
              <a:t>Rijit</a:t>
            </a:r>
            <a:r>
              <a:rPr lang="en-US" sz="3600" b="1" dirty="0"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</a:rPr>
              <a:t>Cismin</a:t>
            </a:r>
            <a:r>
              <a:rPr lang="en-US" sz="3600" b="1" dirty="0">
                <a:latin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</a:rPr>
              <a:t>Kinematiği</a:t>
            </a:r>
            <a:endParaRPr lang="tr-TR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Rijit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cisim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bir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varsayımdır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. Bu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varsayım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bir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cismin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hareketini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incelememiz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sırasında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bize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önemli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kolaylıklar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sağlayacaktır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tr-T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Bunlar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endParaRPr lang="tr-T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00100" lvl="1" indent="-342900">
              <a:buAutoNum type="arabicPeriod"/>
            </a:pP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rijit</a:t>
            </a:r>
            <a:r>
              <a:rPr lang="en-US" sz="2400" dirty="0"/>
              <a:t> </a:t>
            </a:r>
            <a:r>
              <a:rPr lang="en-US" sz="2400" dirty="0" err="1"/>
              <a:t>cismin</a:t>
            </a:r>
            <a:r>
              <a:rPr lang="en-US" sz="2400" dirty="0"/>
              <a:t> </a:t>
            </a:r>
            <a:r>
              <a:rPr lang="en-US" sz="2400" dirty="0" err="1"/>
              <a:t>düzlemsel</a:t>
            </a:r>
            <a:r>
              <a:rPr lang="en-US" sz="2400" dirty="0"/>
              <a:t> </a:t>
            </a:r>
            <a:r>
              <a:rPr lang="en-US" sz="2400" dirty="0" err="1"/>
              <a:t>hareketi</a:t>
            </a:r>
            <a:r>
              <a:rPr lang="en-US" sz="2400" dirty="0"/>
              <a:t> o </a:t>
            </a:r>
            <a:r>
              <a:rPr lang="en-US" sz="2400" dirty="0" err="1"/>
              <a:t>cisim</a:t>
            </a:r>
            <a:r>
              <a:rPr lang="en-US" sz="2400" dirty="0"/>
              <a:t> </a:t>
            </a:r>
            <a:r>
              <a:rPr lang="en-US" sz="2400" dirty="0" err="1"/>
              <a:t>üzerinde</a:t>
            </a:r>
            <a:r>
              <a:rPr lang="en-US" sz="2400" dirty="0"/>
              <a:t> </a:t>
            </a:r>
            <a:r>
              <a:rPr lang="en-US" sz="2400" dirty="0" err="1"/>
              <a:t>bulunan</a:t>
            </a:r>
            <a:r>
              <a:rPr lang="en-US" sz="2400" dirty="0"/>
              <a:t> her </a:t>
            </a:r>
            <a:r>
              <a:rPr lang="en-US" sz="2400" dirty="0" err="1"/>
              <a:t>hangi</a:t>
            </a:r>
            <a:r>
              <a:rPr lang="en-US" sz="2400" dirty="0"/>
              <a:t> </a:t>
            </a:r>
            <a:r>
              <a:rPr lang="en-US" sz="2400" dirty="0" err="1"/>
              <a:t>iki</a:t>
            </a:r>
            <a:r>
              <a:rPr lang="en-US" sz="2400" dirty="0"/>
              <a:t> </a:t>
            </a:r>
            <a:r>
              <a:rPr lang="en-US" sz="2400" dirty="0" err="1"/>
              <a:t>noktanın</a:t>
            </a:r>
            <a:r>
              <a:rPr lang="en-US" sz="2400" dirty="0"/>
              <a:t> </a:t>
            </a:r>
            <a:r>
              <a:rPr lang="en-US" sz="2400" dirty="0" err="1"/>
              <a:t>hareketi</a:t>
            </a:r>
            <a:r>
              <a:rPr lang="en-US" sz="2400" dirty="0"/>
              <a:t> </a:t>
            </a:r>
            <a:r>
              <a:rPr lang="en-US" sz="2400" dirty="0" err="1"/>
              <a:t>belirlendiğinde</a:t>
            </a:r>
            <a:r>
              <a:rPr lang="en-US" sz="2400" dirty="0"/>
              <a:t> </a:t>
            </a:r>
            <a:r>
              <a:rPr lang="en-US" sz="2400" dirty="0" err="1"/>
              <a:t>belirlenmiştir</a:t>
            </a:r>
            <a:endParaRPr lang="tr-TR" sz="2400" dirty="0"/>
          </a:p>
          <a:p>
            <a:pPr marL="800100" lvl="1" indent="-342900">
              <a:buAutoNum type="arabicPeriod"/>
            </a:pPr>
            <a:r>
              <a:rPr lang="en-US" sz="2400" dirty="0" err="1"/>
              <a:t>Rijit</a:t>
            </a:r>
            <a:r>
              <a:rPr lang="en-US" sz="2400" dirty="0"/>
              <a:t> </a:t>
            </a:r>
            <a:r>
              <a:rPr lang="en-US" sz="2400" dirty="0" err="1"/>
              <a:t>cisimlerde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doğru</a:t>
            </a:r>
            <a:r>
              <a:rPr lang="en-US" sz="2400" dirty="0"/>
              <a:t> </a:t>
            </a:r>
            <a:r>
              <a:rPr lang="en-US" sz="2400" dirty="0" err="1"/>
              <a:t>üzerinde</a:t>
            </a:r>
            <a:r>
              <a:rPr lang="en-US" sz="2400" dirty="0"/>
              <a:t> </a:t>
            </a:r>
            <a:r>
              <a:rPr lang="en-US" sz="2400" dirty="0" err="1"/>
              <a:t>bulunan</a:t>
            </a:r>
            <a:r>
              <a:rPr lang="en-US" sz="2400" dirty="0"/>
              <a:t> </a:t>
            </a:r>
            <a:r>
              <a:rPr lang="en-US" sz="2400" dirty="0" err="1"/>
              <a:t>noktaların</a:t>
            </a:r>
            <a:r>
              <a:rPr lang="en-US" sz="2400" dirty="0"/>
              <a:t> </a:t>
            </a:r>
            <a:r>
              <a:rPr lang="en-US" sz="2400" dirty="0" err="1"/>
              <a:t>doğru</a:t>
            </a:r>
            <a:r>
              <a:rPr lang="en-US" sz="2400" dirty="0"/>
              <a:t> </a:t>
            </a:r>
            <a:r>
              <a:rPr lang="en-US" sz="2400" dirty="0" err="1"/>
              <a:t>yönünde</a:t>
            </a:r>
            <a:r>
              <a:rPr lang="en-US" sz="2400" dirty="0"/>
              <a:t> </a:t>
            </a:r>
            <a:r>
              <a:rPr lang="en-US" sz="2400" dirty="0" err="1"/>
              <a:t>hız</a:t>
            </a:r>
            <a:r>
              <a:rPr lang="en-US" sz="2400" dirty="0"/>
              <a:t> </a:t>
            </a:r>
            <a:r>
              <a:rPr lang="en-US" sz="2400" dirty="0" err="1"/>
              <a:t>bileşenleri</a:t>
            </a:r>
            <a:r>
              <a:rPr lang="en-US" sz="2400" dirty="0"/>
              <a:t> </a:t>
            </a:r>
            <a:r>
              <a:rPr lang="en-US" sz="2400" dirty="0" err="1"/>
              <a:t>eşit</a:t>
            </a:r>
            <a:r>
              <a:rPr lang="en-US" sz="2400" dirty="0"/>
              <a:t> </a:t>
            </a:r>
            <a:r>
              <a:rPr lang="en-US" sz="2400" dirty="0" err="1"/>
              <a:t>olmalıdır</a:t>
            </a:r>
            <a:r>
              <a:rPr lang="tr-TR" sz="2400" dirty="0"/>
              <a:t>.</a:t>
            </a:r>
          </a:p>
          <a:p>
            <a:pPr marL="800100" lvl="1" indent="-342900">
              <a:buAutoNum type="arabicPeriod"/>
            </a:pPr>
            <a:r>
              <a:rPr lang="en-US" sz="2400" dirty="0" err="1"/>
              <a:t>Rijit</a:t>
            </a:r>
            <a:r>
              <a:rPr lang="en-US" sz="2400" dirty="0"/>
              <a:t> </a:t>
            </a:r>
            <a:r>
              <a:rPr lang="en-US" sz="2400" dirty="0" err="1"/>
              <a:t>cismin</a:t>
            </a:r>
            <a:r>
              <a:rPr lang="en-US" sz="2400" dirty="0"/>
              <a:t> </a:t>
            </a:r>
            <a:r>
              <a:rPr lang="en-US" sz="2400" dirty="0" err="1"/>
              <a:t>kinematiği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ilgilendiğimizden</a:t>
            </a:r>
            <a:r>
              <a:rPr lang="en-US" sz="2400" dirty="0"/>
              <a:t> </a:t>
            </a:r>
            <a:r>
              <a:rPr lang="en-US" sz="2400" dirty="0" err="1"/>
              <a:t>dolayı</a:t>
            </a:r>
            <a:r>
              <a:rPr lang="en-US" sz="2400" dirty="0"/>
              <a:t>, </a:t>
            </a:r>
            <a:r>
              <a:rPr lang="en-US" sz="2400" dirty="0" err="1"/>
              <a:t>cismin</a:t>
            </a:r>
            <a:r>
              <a:rPr lang="en-US" sz="2400" dirty="0"/>
              <a:t> </a:t>
            </a:r>
            <a:r>
              <a:rPr lang="en-US" sz="2400" dirty="0" err="1"/>
              <a:t>fiziksel</a:t>
            </a:r>
            <a:r>
              <a:rPr lang="en-US" sz="2400" dirty="0"/>
              <a:t> </a:t>
            </a:r>
            <a:r>
              <a:rPr lang="en-US" sz="2400" dirty="0" err="1"/>
              <a:t>boyutları</a:t>
            </a:r>
            <a:r>
              <a:rPr lang="en-US" sz="2400" dirty="0"/>
              <a:t> </a:t>
            </a:r>
            <a:r>
              <a:rPr lang="en-US" sz="2400" dirty="0" err="1"/>
              <a:t>önemli</a:t>
            </a:r>
            <a:r>
              <a:rPr lang="en-US" sz="2400" dirty="0"/>
              <a:t> </a:t>
            </a:r>
            <a:r>
              <a:rPr lang="en-US" sz="2400" dirty="0" err="1"/>
              <a:t>değildir</a:t>
            </a:r>
            <a:r>
              <a:rPr lang="en-US" sz="2400" dirty="0"/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196140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Çakışan Noktalar</a:t>
            </a:r>
            <a:endParaRPr lang="tr-T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58697" y="1845735"/>
            <a:ext cx="6843251" cy="4023360"/>
          </a:xfrm>
        </p:spPr>
        <p:txBody>
          <a:bodyPr>
            <a:noAutofit/>
          </a:bodyPr>
          <a:lstStyle/>
          <a:p>
            <a:r>
              <a:rPr lang="en-US" sz="2400" dirty="0" err="1"/>
              <a:t>Mekanizmalarda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çok</a:t>
            </a:r>
            <a:r>
              <a:rPr lang="en-US" sz="2400" dirty="0"/>
              <a:t> </a:t>
            </a:r>
            <a:r>
              <a:rPr lang="en-US" sz="2400" dirty="0" err="1"/>
              <a:t>rijit</a:t>
            </a:r>
            <a:r>
              <a:rPr lang="en-US" sz="2400" dirty="0"/>
              <a:t> </a:t>
            </a:r>
            <a:r>
              <a:rPr lang="en-US" sz="2400" dirty="0" err="1"/>
              <a:t>cisimden</a:t>
            </a:r>
            <a:r>
              <a:rPr lang="en-US" sz="2400" dirty="0"/>
              <a:t> (</a:t>
            </a:r>
            <a:r>
              <a:rPr lang="en-US" sz="2400" dirty="0" err="1"/>
              <a:t>uzuvdan</a:t>
            </a:r>
            <a:r>
              <a:rPr lang="en-US" sz="2400" dirty="0"/>
              <a:t>) </a:t>
            </a:r>
            <a:r>
              <a:rPr lang="en-US" sz="2400" dirty="0" err="1"/>
              <a:t>oluşan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vardır</a:t>
            </a:r>
            <a:r>
              <a:rPr lang="en-US" sz="2400" dirty="0"/>
              <a:t>. </a:t>
            </a:r>
            <a:endParaRPr lang="tr-TR" sz="2400" dirty="0" smtClean="0"/>
          </a:p>
          <a:p>
            <a:r>
              <a:rPr lang="en-US" sz="2400" dirty="0" smtClean="0"/>
              <a:t>Bu </a:t>
            </a:r>
            <a:r>
              <a:rPr lang="en-US" sz="2400" dirty="0" err="1"/>
              <a:t>uzuvlar</a:t>
            </a:r>
            <a:r>
              <a:rPr lang="en-US" sz="2400" dirty="0"/>
              <a:t> </a:t>
            </a:r>
            <a:r>
              <a:rPr lang="en-US" sz="2400" dirty="0" err="1"/>
              <a:t>arasında</a:t>
            </a:r>
            <a:r>
              <a:rPr lang="en-US" sz="2400" dirty="0"/>
              <a:t> </a:t>
            </a:r>
            <a:r>
              <a:rPr lang="en-US" sz="2400" dirty="0" err="1"/>
              <a:t>bağıl</a:t>
            </a:r>
            <a:r>
              <a:rPr lang="en-US" sz="2400" dirty="0"/>
              <a:t> </a:t>
            </a:r>
            <a:r>
              <a:rPr lang="en-US" sz="2400" dirty="0" err="1"/>
              <a:t>hareket</a:t>
            </a:r>
            <a:r>
              <a:rPr lang="en-US" sz="2400" dirty="0"/>
              <a:t>, </a:t>
            </a:r>
            <a:r>
              <a:rPr lang="en-US" sz="2400" dirty="0" err="1"/>
              <a:t>uzuvları</a:t>
            </a:r>
            <a:r>
              <a:rPr lang="en-US" sz="2400" dirty="0"/>
              <a:t> </a:t>
            </a:r>
            <a:r>
              <a:rPr lang="en-US" sz="2400" dirty="0" err="1"/>
              <a:t>birbirlerine</a:t>
            </a:r>
            <a:r>
              <a:rPr lang="en-US" sz="2400" dirty="0"/>
              <a:t> </a:t>
            </a:r>
            <a:r>
              <a:rPr lang="en-US" sz="2400" dirty="0" err="1"/>
              <a:t>bağlayan</a:t>
            </a:r>
            <a:r>
              <a:rPr lang="en-US" sz="2400" dirty="0"/>
              <a:t> </a:t>
            </a:r>
            <a:r>
              <a:rPr lang="en-US" sz="2400" dirty="0" err="1"/>
              <a:t>mafsalların</a:t>
            </a:r>
            <a:r>
              <a:rPr lang="en-US" sz="2400" dirty="0"/>
              <a:t> </a:t>
            </a:r>
            <a:r>
              <a:rPr lang="en-US" sz="2400" dirty="0" err="1"/>
              <a:t>serbestlik</a:t>
            </a:r>
            <a:r>
              <a:rPr lang="en-US" sz="2400" dirty="0"/>
              <a:t> </a:t>
            </a:r>
            <a:r>
              <a:rPr lang="en-US" sz="2400" dirty="0" err="1"/>
              <a:t>derecesi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tipi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belirlidir</a:t>
            </a:r>
            <a:r>
              <a:rPr lang="en-US" sz="2400" dirty="0"/>
              <a:t>. </a:t>
            </a:r>
            <a:endParaRPr lang="tr-TR" sz="2400" dirty="0" smtClean="0"/>
          </a:p>
          <a:p>
            <a:r>
              <a:rPr lang="en-US" sz="2400" dirty="0" err="1" smtClean="0"/>
              <a:t>Yukarıda</a:t>
            </a:r>
            <a:r>
              <a:rPr lang="en-US" sz="2400" dirty="0" smtClean="0"/>
              <a:t> </a:t>
            </a:r>
            <a:r>
              <a:rPr lang="en-US" sz="2400" dirty="0" err="1"/>
              <a:t>rijit</a:t>
            </a:r>
            <a:r>
              <a:rPr lang="en-US" sz="2400" dirty="0"/>
              <a:t> </a:t>
            </a:r>
            <a:r>
              <a:rPr lang="en-US" sz="2400" dirty="0" err="1"/>
              <a:t>cisimler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elde</a:t>
            </a:r>
            <a:r>
              <a:rPr lang="en-US" sz="2400" dirty="0"/>
              <a:t> </a:t>
            </a:r>
            <a:r>
              <a:rPr lang="en-US" sz="2400" dirty="0" err="1"/>
              <a:t>edilen</a:t>
            </a:r>
            <a:r>
              <a:rPr lang="en-US" sz="2400" dirty="0"/>
              <a:t> </a:t>
            </a:r>
            <a:r>
              <a:rPr lang="en-US" sz="2400" dirty="0" err="1"/>
              <a:t>üç</a:t>
            </a:r>
            <a:r>
              <a:rPr lang="en-US" sz="2400" dirty="0"/>
              <a:t> </a:t>
            </a:r>
            <a:r>
              <a:rPr lang="en-US" sz="2400" dirty="0" err="1"/>
              <a:t>sonuca</a:t>
            </a:r>
            <a:r>
              <a:rPr lang="en-US" sz="2400" dirty="0"/>
              <a:t> </a:t>
            </a:r>
            <a:r>
              <a:rPr lang="en-US" sz="2400" dirty="0" err="1"/>
              <a:t>göre</a:t>
            </a:r>
            <a:r>
              <a:rPr lang="en-US" sz="2400" dirty="0"/>
              <a:t> her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uzuv</a:t>
            </a:r>
            <a:r>
              <a:rPr lang="en-US" sz="2400" dirty="0"/>
              <a:t> </a:t>
            </a:r>
            <a:r>
              <a:rPr lang="en-US" sz="2400" dirty="0" err="1"/>
              <a:t>sonsuz</a:t>
            </a:r>
            <a:r>
              <a:rPr lang="en-US" sz="2400" dirty="0"/>
              <a:t> </a:t>
            </a:r>
            <a:r>
              <a:rPr lang="en-US" sz="2400" dirty="0" err="1"/>
              <a:t>boyutlu</a:t>
            </a:r>
            <a:r>
              <a:rPr lang="en-US" sz="2400" dirty="0"/>
              <a:t> </a:t>
            </a:r>
            <a:r>
              <a:rPr lang="en-US" sz="2400" dirty="0" err="1"/>
              <a:t>kabul</a:t>
            </a:r>
            <a:r>
              <a:rPr lang="en-US" sz="2400" dirty="0"/>
              <a:t> </a:t>
            </a:r>
            <a:r>
              <a:rPr lang="en-US" sz="2400" dirty="0" err="1"/>
              <a:t>edilebileceğinden</a:t>
            </a:r>
            <a:r>
              <a:rPr lang="en-US" sz="2400" dirty="0"/>
              <a:t> </a:t>
            </a:r>
            <a:r>
              <a:rPr lang="en-US" sz="2400" dirty="0" err="1"/>
              <a:t>krank-biyel</a:t>
            </a:r>
            <a:r>
              <a:rPr lang="en-US" sz="2400" dirty="0"/>
              <a:t> </a:t>
            </a:r>
            <a:r>
              <a:rPr lang="en-US" sz="2400" dirty="0" err="1"/>
              <a:t>mekanizması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şekilde</a:t>
            </a:r>
            <a:r>
              <a:rPr lang="en-US" sz="2400" dirty="0"/>
              <a:t> </a:t>
            </a:r>
            <a:r>
              <a:rPr lang="en-US" sz="2400" dirty="0" err="1"/>
              <a:t>gösterildiği</a:t>
            </a:r>
            <a:r>
              <a:rPr lang="en-US" sz="2400" dirty="0"/>
              <a:t> </a:t>
            </a:r>
            <a:r>
              <a:rPr lang="en-US" sz="2400" dirty="0" err="1"/>
              <a:t>gibi</a:t>
            </a:r>
            <a:r>
              <a:rPr lang="en-US" sz="2400" dirty="0"/>
              <a:t>, </a:t>
            </a:r>
            <a:r>
              <a:rPr lang="en-US" sz="2400" dirty="0" err="1"/>
              <a:t>mekanizmayı</a:t>
            </a:r>
            <a:r>
              <a:rPr lang="en-US" sz="2400" dirty="0"/>
              <a:t> </a:t>
            </a:r>
            <a:r>
              <a:rPr lang="en-US" sz="2400" dirty="0" err="1"/>
              <a:t>oluşturan</a:t>
            </a:r>
            <a:r>
              <a:rPr lang="en-US" sz="2400" dirty="0"/>
              <a:t> </a:t>
            </a:r>
            <a:r>
              <a:rPr lang="en-US" sz="2400" dirty="0" err="1"/>
              <a:t>uzuvları</a:t>
            </a:r>
            <a:r>
              <a:rPr lang="en-US" sz="2400" dirty="0"/>
              <a:t> </a:t>
            </a:r>
            <a:r>
              <a:rPr lang="en-US" sz="2400" dirty="0" err="1"/>
              <a:t>hafızamızda</a:t>
            </a:r>
            <a:r>
              <a:rPr lang="en-US" sz="2400" dirty="0"/>
              <a:t> </a:t>
            </a:r>
            <a:r>
              <a:rPr lang="en-US" sz="2400" dirty="0" err="1"/>
              <a:t>üst</a:t>
            </a:r>
            <a:r>
              <a:rPr lang="en-US" sz="2400" dirty="0"/>
              <a:t> </a:t>
            </a:r>
            <a:r>
              <a:rPr lang="en-US" sz="2400" dirty="0" err="1"/>
              <a:t>üste</a:t>
            </a:r>
            <a:r>
              <a:rPr lang="en-US" sz="2400" dirty="0"/>
              <a:t> </a:t>
            </a:r>
            <a:r>
              <a:rPr lang="en-US" sz="2400" dirty="0" err="1"/>
              <a:t>duran</a:t>
            </a:r>
            <a:r>
              <a:rPr lang="en-US" sz="2400" dirty="0"/>
              <a:t> </a:t>
            </a:r>
            <a:r>
              <a:rPr lang="en-US" sz="2400" dirty="0" err="1"/>
              <a:t>sonsuz</a:t>
            </a:r>
            <a:r>
              <a:rPr lang="en-US" sz="2400" dirty="0"/>
              <a:t> </a:t>
            </a:r>
            <a:r>
              <a:rPr lang="en-US" sz="2400" dirty="0" err="1"/>
              <a:t>boyutlu</a:t>
            </a:r>
            <a:r>
              <a:rPr lang="en-US" sz="2400" dirty="0"/>
              <a:t> </a:t>
            </a:r>
            <a:r>
              <a:rPr lang="en-US" sz="2400" dirty="0" err="1"/>
              <a:t>düzlemlerden</a:t>
            </a:r>
            <a:r>
              <a:rPr lang="en-US" sz="2400" dirty="0"/>
              <a:t> </a:t>
            </a:r>
            <a:r>
              <a:rPr lang="en-US" sz="2400" dirty="0" err="1"/>
              <a:t>oluştuğunu</a:t>
            </a:r>
            <a:r>
              <a:rPr lang="en-US" sz="2400" dirty="0"/>
              <a:t> </a:t>
            </a:r>
            <a:r>
              <a:rPr lang="en-US" sz="2400" dirty="0" err="1"/>
              <a:t>düşünmemiz</a:t>
            </a:r>
            <a:r>
              <a:rPr lang="en-US" sz="2400" dirty="0"/>
              <a:t> </a:t>
            </a:r>
            <a:r>
              <a:rPr lang="en-US" sz="2400" dirty="0" err="1"/>
              <a:t>gerekir</a:t>
            </a:r>
            <a:r>
              <a:rPr lang="en-US" sz="2400" dirty="0"/>
              <a:t>.</a:t>
            </a:r>
            <a:endParaRPr lang="tr-TR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2060" y="2483472"/>
            <a:ext cx="4938712" cy="239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44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Çakışan Noktalar</a:t>
            </a:r>
            <a:endParaRPr lang="tr-T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58697" y="1845735"/>
            <a:ext cx="6843251" cy="4023360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Şimdi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noktasını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göz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önüne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alalım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Dört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nokta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tr-T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US" sz="2400" baseline="-25000" dirty="0" smtClean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tr-T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US" sz="2400" baseline="-2500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tr-T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US" sz="2400" baseline="-25000" dirty="0" smtClean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ve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US" sz="2400" baseline="-25000" dirty="0" smtClean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), o an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için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çakışmaktadır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Bu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özellikte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olan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noktalara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en-US" sz="2400" b="1" dirty="0" err="1">
                <a:latin typeface="Arial" panose="020B0604020202020204" pitchFamily="34" charset="0"/>
              </a:rPr>
              <a:t>anlık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çakışan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noktalar</a:t>
            </a:r>
            <a:r>
              <a:rPr lang="tr-TR" sz="2400" b="1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diyeceğiz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sz="2400" dirty="0"/>
          </a:p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B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noktası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3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ve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4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uzuvları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arasında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bulunan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döner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mafsalın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eksen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doğrusu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üzerinde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olduğundan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B</a:t>
            </a:r>
            <a:r>
              <a:rPr lang="en-US" sz="24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ve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B</a:t>
            </a:r>
            <a:r>
              <a:rPr lang="en-US" sz="24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noktaları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her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konum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için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çakışacaktır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. Buna </a:t>
            </a:r>
            <a:r>
              <a:rPr lang="en-US" sz="2400" b="1" dirty="0" err="1">
                <a:latin typeface="Arial" panose="020B0604020202020204" pitchFamily="34" charset="0"/>
              </a:rPr>
              <a:t>daima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çakışan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noktalar</a:t>
            </a:r>
            <a:r>
              <a:rPr lang="en-US" sz="2400" dirty="0">
                <a:latin typeface="Arial" panose="020B0604020202020204" pitchFamily="34" charset="0"/>
              </a:rPr>
              <a:t> 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diyeceğiz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tr-TR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2060" y="2483472"/>
            <a:ext cx="4938712" cy="239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94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rgbClr val="000000"/>
                </a:solidFill>
                <a:latin typeface="Arial, Helvetica, sans-serif"/>
              </a:rPr>
              <a:t>Mekanizmalarda</a:t>
            </a:r>
            <a:r>
              <a:rPr lang="en-US" sz="3600" dirty="0">
                <a:solidFill>
                  <a:srgbClr val="000000"/>
                </a:solidFill>
                <a:latin typeface="Arial, Helvetica, sans-serif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, Helvetica, sans-serif"/>
              </a:rPr>
              <a:t>Vektör</a:t>
            </a:r>
            <a:r>
              <a:rPr lang="en-US" sz="3600" dirty="0">
                <a:solidFill>
                  <a:srgbClr val="000000"/>
                </a:solidFill>
                <a:latin typeface="Arial, Helvetica, sans-serif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, Helvetica, sans-serif"/>
              </a:rPr>
              <a:t>Devreleri</a:t>
            </a:r>
            <a:endParaRPr lang="tr-TR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77235" y="2206400"/>
            <a:ext cx="4928838" cy="3240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5507048" cy="4525568"/>
          </a:xfrm>
        </p:spPr>
        <p:txBody>
          <a:bodyPr>
            <a:normAutofit lnSpcReduction="10000"/>
          </a:bodyPr>
          <a:lstStyle/>
          <a:p>
            <a:r>
              <a:rPr lang="tr-T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M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ekanizma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uzuvları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hareketlerini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sınırlayan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ve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onları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diğer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uzuvlara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bağlayan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mafsallardan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dolayı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girdi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parametreleri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değerlerine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göre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sınırlandırılmış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bir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hareket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yapabilirler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tr-TR" sz="2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Birbirlerine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mafsallar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ile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bağlı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uzuvlar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kapalı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çokgenler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oluşturacaklardır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tr-TR" sz="2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Bu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çokgenlerin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her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birine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devre</a:t>
            </a:r>
            <a:r>
              <a:rPr lang="tr-T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diyeceğiz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tr-TR" sz="2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Hareket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analizin</a:t>
            </a:r>
            <a:r>
              <a:rPr lang="tr-T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in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başlangı</a:t>
            </a:r>
            <a:r>
              <a:rPr lang="tr-TR" sz="2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cı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bu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devreleri</a:t>
            </a:r>
            <a:r>
              <a:rPr lang="tr-TR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n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matematiksel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olarak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ifade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edilmesidir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64072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rgbClr val="000000"/>
                </a:solidFill>
                <a:latin typeface="Arial, Helvetica, sans-serif"/>
              </a:rPr>
              <a:t>Mekanizmalarda</a:t>
            </a:r>
            <a:r>
              <a:rPr lang="en-US" sz="3600" dirty="0">
                <a:solidFill>
                  <a:srgbClr val="000000"/>
                </a:solidFill>
                <a:latin typeface="Arial, Helvetica, sans-serif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, Helvetica, sans-serif"/>
              </a:rPr>
              <a:t>Vektör</a:t>
            </a:r>
            <a:r>
              <a:rPr lang="en-US" sz="3600" dirty="0">
                <a:solidFill>
                  <a:srgbClr val="000000"/>
                </a:solidFill>
                <a:latin typeface="Arial, Helvetica, sans-serif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, Helvetica, sans-serif"/>
              </a:rPr>
              <a:t>Devreleri</a:t>
            </a:r>
            <a:endParaRPr lang="tr-TR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77235" y="2206400"/>
            <a:ext cx="4928838" cy="32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217920" y="1845735"/>
                <a:ext cx="5507048" cy="452556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Şekilden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görüleceği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gibi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,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dört-çubuk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mekanizmasında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bir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kapalı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devre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vardır</a:t>
                </a:r>
                <a:r>
                  <a:rPr lang="tr-TR" sz="24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.</a:t>
                </a:r>
              </a:p>
              <a:p>
                <a:r>
                  <a:rPr lang="tr-TR" sz="24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B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u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kapalı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devreyi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gösteren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vektör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denklemi</a:t>
                </a:r>
                <a:endParaRPr lang="tr-TR" sz="2400" dirty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sz="24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tr-TR" sz="2400" baseline="-25000" dirty="0"/>
              </a:p>
              <a:p>
                <a:r>
                  <a:rPr lang="tr-TR" sz="24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şeklinde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elde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edilmiştir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. </a:t>
                </a:r>
                <a:endParaRPr lang="tr-TR" sz="2400" dirty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r>
                  <a:rPr lang="en-US" sz="24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Bu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denklem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bize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oluşan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zincirin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kapalı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bir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zincir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olduğunu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gösterir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(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daima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çakışan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noktalar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). 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Bu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denkleme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devre</a:t>
                </a:r>
                <a:r>
                  <a:rPr lang="en-US" sz="24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kapalılık</a:t>
                </a:r>
                <a:r>
                  <a:rPr lang="en-US" sz="24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denklemi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veya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vektör</a:t>
                </a:r>
                <a:r>
                  <a:rPr lang="en-US" sz="24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devre</a:t>
                </a:r>
                <a:r>
                  <a:rPr lang="en-US" sz="24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denklemi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diyeceğiz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. </a:t>
                </a:r>
                <a:endParaRPr lang="tr-TR" sz="24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17920" y="1845735"/>
                <a:ext cx="5507048" cy="4525568"/>
              </a:xfrm>
              <a:blipFill rotWithShape="0">
                <a:blip r:embed="rId3"/>
                <a:stretch>
                  <a:fillRect l="-3322" t="-1752" r="-3322" b="-8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261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rgbClr val="000000"/>
                </a:solidFill>
                <a:latin typeface="Arial, Helvetica, sans-serif"/>
              </a:rPr>
              <a:t>Mekanizmalarda</a:t>
            </a:r>
            <a:r>
              <a:rPr lang="en-US" sz="3600" dirty="0">
                <a:solidFill>
                  <a:srgbClr val="000000"/>
                </a:solidFill>
                <a:latin typeface="Arial, Helvetica, sans-serif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, Helvetica, sans-serif"/>
              </a:rPr>
              <a:t>Vektör</a:t>
            </a:r>
            <a:r>
              <a:rPr lang="en-US" sz="3600" dirty="0">
                <a:solidFill>
                  <a:srgbClr val="000000"/>
                </a:solidFill>
                <a:latin typeface="Arial, Helvetica, sans-serif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, Helvetica, sans-serif"/>
              </a:rPr>
              <a:t>Devreleri</a:t>
            </a:r>
            <a:endParaRPr lang="tr-TR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77235" y="2206400"/>
            <a:ext cx="4928838" cy="32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217920" y="1845735"/>
                <a:ext cx="5507048" cy="452556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sz="24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tr-TR" sz="2400" baseline="-25000" dirty="0" smtClean="0"/>
              </a:p>
              <a:p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Bir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vektör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denkleminden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iki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skaler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denklem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elde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edil</a:t>
                </a:r>
                <a:r>
                  <a:rPr lang="tr-TR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ir.</a:t>
                </a:r>
              </a:p>
              <a:p>
                <a:r>
                  <a:rPr lang="tr-TR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İ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ki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parametre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değeri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bu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denklemler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kullanılarak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çözülebilir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. </a:t>
                </a:r>
                <a:endParaRPr lang="tr-TR" sz="24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Devre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kapalılık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denklemimizde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üç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parametre</a:t>
                </a:r>
                <a:r>
                  <a:rPr lang="tr-TR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tr-TR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olduğuna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göre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,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eğer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bu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parametrelerden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birisi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tanımlanmış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ise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tr-TR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diğer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iki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parametre</a:t>
                </a:r>
                <a:r>
                  <a:rPr lang="tr-TR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tr-TR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bu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vektör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devre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denkleminden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çözülebilmelidir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. </a:t>
                </a:r>
                <a:endParaRPr lang="tr-TR" sz="2400" dirty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endParaRPr lang="tr-TR" sz="2400" baseline="-25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17920" y="1845735"/>
                <a:ext cx="5507048" cy="4525568"/>
              </a:xfrm>
              <a:blipFill rotWithShape="0">
                <a:blip r:embed="rId3"/>
                <a:stretch>
                  <a:fillRect l="-3322" t="-202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5452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rgbClr val="000000"/>
                </a:solidFill>
                <a:latin typeface="Arial, Helvetica, sans-serif"/>
              </a:rPr>
              <a:t>Mekanizmalarda</a:t>
            </a:r>
            <a:r>
              <a:rPr lang="en-US" sz="3600" dirty="0">
                <a:solidFill>
                  <a:srgbClr val="000000"/>
                </a:solidFill>
                <a:latin typeface="Arial, Helvetica, sans-serif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, Helvetica, sans-serif"/>
              </a:rPr>
              <a:t>Vektör</a:t>
            </a:r>
            <a:r>
              <a:rPr lang="en-US" sz="3600" dirty="0">
                <a:solidFill>
                  <a:srgbClr val="000000"/>
                </a:solidFill>
                <a:latin typeface="Arial, Helvetica, sans-serif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, Helvetica, sans-serif"/>
              </a:rPr>
              <a:t>Devreleri</a:t>
            </a:r>
            <a:endParaRPr lang="tr-TR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77235" y="2206400"/>
            <a:ext cx="4928838" cy="32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217920" y="1845735"/>
                <a:ext cx="5974080" cy="452556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Tanımlanması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gereken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parametre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sayısı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mekanizmanın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serbestlik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derecesine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eşittir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.</a:t>
                </a:r>
                <a:endParaRPr lang="tr-TR" sz="2400" dirty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r>
                  <a:rPr lang="tr-TR" sz="24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Yalnız, bu </a:t>
                </a:r>
                <a:r>
                  <a:rPr lang="en-US" sz="2400" dirty="0" err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parametreler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arasında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trigonemetrik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fonksiyonları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içeren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karmaşık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ilişki</a:t>
                </a:r>
                <a:r>
                  <a:rPr lang="tr-TR" sz="2400" dirty="0" err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ler</a:t>
                </a:r>
                <a:r>
                  <a:rPr lang="tr-TR" sz="24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vardır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. </a:t>
                </a:r>
                <a:endParaRPr lang="tr-TR" sz="2400" dirty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r>
                  <a:rPr lang="en-US" sz="24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Bu</a:t>
                </a:r>
                <a14:m>
                  <m:oMath xmlns:m="http://schemas.openxmlformats.org/officeDocument/2006/math">
                    <m:r>
                      <a:rPr lang="tr-TR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tr-TR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tr-TR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tr-TR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parametreler</a:t>
                </a:r>
                <a:r>
                  <a:rPr lang="tr-TR" sz="24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in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e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konum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değişkenleri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tr-TR" sz="24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denilir.</a:t>
                </a:r>
                <a:endParaRPr lang="en-US" sz="24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endParaRPr lang="tr-TR" sz="2400" baseline="-25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17920" y="1845735"/>
                <a:ext cx="5974080" cy="4525568"/>
              </a:xfrm>
              <a:blipFill rotWithShape="0">
                <a:blip r:embed="rId3"/>
                <a:stretch>
                  <a:fillRect l="-1531" t="-1752" r="-214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885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rgbClr val="000000"/>
                </a:solidFill>
                <a:latin typeface="Arial, Helvetica, sans-serif"/>
              </a:rPr>
              <a:t>Mekanizmalarda</a:t>
            </a:r>
            <a:r>
              <a:rPr lang="en-US" sz="3600" dirty="0">
                <a:solidFill>
                  <a:srgbClr val="000000"/>
                </a:solidFill>
                <a:latin typeface="Arial, Helvetica, sans-serif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, Helvetica, sans-serif"/>
              </a:rPr>
              <a:t>Vektör</a:t>
            </a:r>
            <a:r>
              <a:rPr lang="en-US" sz="3600" dirty="0">
                <a:solidFill>
                  <a:srgbClr val="000000"/>
                </a:solidFill>
                <a:latin typeface="Arial, Helvetica, sans-serif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, Helvetica, sans-serif"/>
              </a:rPr>
              <a:t>Devreleri</a:t>
            </a:r>
            <a:endParaRPr lang="tr-TR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77235" y="2206400"/>
            <a:ext cx="4928838" cy="32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217920" y="1845735"/>
                <a:ext cx="5974080" cy="4525568"/>
              </a:xfrm>
            </p:spPr>
            <p:txBody>
              <a:bodyPr>
                <a:normAutofit/>
              </a:bodyPr>
              <a:lstStyle/>
              <a:p>
                <a:r>
                  <a:rPr lang="tr-TR" sz="2400" b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Vektörel Çevrim Kapama Denklemi</a:t>
                </a:r>
              </a:p>
              <a:p>
                <a14:m>
                  <m:oMath xmlns:m="http://schemas.openxmlformats.org/officeDocument/2006/math">
                    <m:r>
                      <a:rPr lang="tr-TR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sz="2400" i="1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tr-TR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tr-TR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sz="2400" i="1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tr-TR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tr-TR" sz="2400" i="1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tr-TR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tr-TR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tr-TR" sz="2400" baseline="-250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sup>
                    </m:sSup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p>
                    </m:sSup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p>
                      <m:sSup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sup>
                    </m:sSup>
                  </m:oMath>
                </a14:m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:r>
                  <a:rPr lang="tr-TR" sz="2400" b="0" dirty="0" smtClean="0">
                    <a:solidFill>
                      <a:srgbClr val="002060"/>
                    </a:solidFill>
                  </a:rPr>
                  <a:t>Hatırlatma: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tr-TR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tr-TR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tr-TR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𝑖𝑠𝑖𝑛</m:t>
                    </m:r>
                    <m:r>
                      <a:rPr lang="tr-TR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tr-TR" sz="2400" dirty="0" smtClean="0">
                  <a:solidFill>
                    <a:srgbClr val="002060"/>
                  </a:solidFill>
                </a:endParaRPr>
              </a:p>
              <a:p>
                <a:r>
                  <a:rPr lang="tr-TR" sz="2400" b="1" dirty="0" smtClean="0">
                    <a:solidFill>
                      <a:schemeClr val="tx1"/>
                    </a:solidFill>
                  </a:rPr>
                  <a:t>Vektör Devrelerinin skaler Formda Yazılması</a:t>
                </a:r>
                <a:endParaRPr lang="tr-TR" sz="2400" b="1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tr-TR" sz="2400" baseline="-25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𝑖𝑠𝑖𝑛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𝑖𝑠𝑖𝑛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𝑖𝑠𝑖𝑛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tr-TR" sz="2400" dirty="0" smtClean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tr-TR" sz="2400" dirty="0">
                  <a:solidFill>
                    <a:schemeClr val="tx1"/>
                  </a:solidFill>
                </a:endParaRPr>
              </a:p>
              <a:p>
                <a:endParaRPr lang="tr-TR" sz="2400" dirty="0">
                  <a:solidFill>
                    <a:schemeClr val="tx1"/>
                  </a:solidFill>
                </a:endParaRPr>
              </a:p>
              <a:p>
                <a:endParaRPr lang="tr-TR" sz="2400" baseline="-25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17920" y="1845735"/>
                <a:ext cx="5974080" cy="4525568"/>
              </a:xfrm>
              <a:blipFill>
                <a:blip r:embed="rId3"/>
                <a:stretch>
                  <a:fillRect l="-3061" t="-188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5442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Arial, Helvetica, sans-serif"/>
              </a:rPr>
              <a:t>Mekanizmalarda</a:t>
            </a:r>
            <a:r>
              <a:rPr lang="en-US" dirty="0">
                <a:solidFill>
                  <a:srgbClr val="000000"/>
                </a:solidFill>
                <a:latin typeface="Arial, Helvetica, sans-serif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, Helvetica, sans-serif"/>
              </a:rPr>
              <a:t>Vektör</a:t>
            </a:r>
            <a:r>
              <a:rPr lang="en-US" dirty="0">
                <a:solidFill>
                  <a:srgbClr val="000000"/>
                </a:solidFill>
                <a:latin typeface="Arial, Helvetica, sans-serif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, Helvetica, sans-serif"/>
              </a:rPr>
              <a:t>Devreleri</a:t>
            </a:r>
            <a:endParaRPr lang="tr-T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96918E"/>
              </a:clrFrom>
              <a:clrTo>
                <a:srgbClr val="96918E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637" y="2505678"/>
            <a:ext cx="6323683" cy="360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24656" y="2158584"/>
            <a:ext cx="584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Yay Çifti Krank Biyel Mekanizması</a:t>
            </a:r>
            <a:endParaRPr lang="tr-T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3"/>
              <p:cNvSpPr txBox="1">
                <a:spLocks/>
              </p:cNvSpPr>
              <p:nvPr/>
            </p:nvSpPr>
            <p:spPr>
              <a:xfrm>
                <a:off x="6367822" y="1695834"/>
                <a:ext cx="5974080" cy="4525568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r-TR" sz="2400" b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Vektörel Çevrim Kapama Denklemi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tr-TR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tr-TR" sz="24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tr-T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  <m:r>
                      <a:rPr lang="tr-T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p>
                    </m:sSup>
                    <m:r>
                      <a:rPr lang="tr-T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tr-T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:r>
                  <a:rPr lang="tr-TR" sz="2400" b="1" dirty="0" smtClean="0">
                    <a:solidFill>
                      <a:schemeClr val="tx1"/>
                    </a:solidFill>
                  </a:rPr>
                  <a:t>Vektör Devrelerinin skaler Formda Yazılması</a:t>
                </a:r>
                <a:endParaRPr lang="tr-TR" sz="2400" b="1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tr-TR" sz="24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tr-TR" sz="24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tr-TR" sz="2400" dirty="0">
                  <a:solidFill>
                    <a:schemeClr val="tx1"/>
                  </a:solidFill>
                </a:endParaRPr>
              </a:p>
              <a:p>
                <a:endParaRPr lang="tr-TR" sz="2400" baseline="-25000" dirty="0"/>
              </a:p>
            </p:txBody>
          </p:sp>
        </mc:Choice>
        <mc:Fallback xmlns="">
          <p:sp>
            <p:nvSpPr>
              <p:cNvPr id="2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822" y="1695834"/>
                <a:ext cx="5974080" cy="4525568"/>
              </a:xfrm>
              <a:prstGeom prst="rect">
                <a:avLst/>
              </a:prstGeom>
              <a:blipFill>
                <a:blip r:embed="rId3"/>
                <a:stretch>
                  <a:fillRect l="-102" t="-188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7581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Arial, Helvetica, sans-serif"/>
              </a:rPr>
              <a:t>Mekanizmalarda</a:t>
            </a:r>
            <a:r>
              <a:rPr lang="en-US" dirty="0">
                <a:solidFill>
                  <a:srgbClr val="000000"/>
                </a:solidFill>
                <a:latin typeface="Arial, Helvetica, sans-serif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, Helvetica, sans-serif"/>
              </a:rPr>
              <a:t>Vektör</a:t>
            </a:r>
            <a:r>
              <a:rPr lang="en-US" dirty="0">
                <a:solidFill>
                  <a:srgbClr val="000000"/>
                </a:solidFill>
                <a:latin typeface="Arial, Helvetica, sans-serif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, Helvetica, sans-serif"/>
              </a:rPr>
              <a:t>Devreleri</a:t>
            </a:r>
            <a:endParaRPr lang="tr-T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408" y="2701899"/>
            <a:ext cx="4191000" cy="35528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58976" y="1783829"/>
            <a:ext cx="4482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Malta Haçı Mekanizması</a:t>
            </a:r>
          </a:p>
          <a:p>
            <a:r>
              <a:rPr lang="tr-TR" sz="2800" dirty="0" smtClean="0"/>
              <a:t>(Kavrama Süresince)</a:t>
            </a:r>
            <a:endParaRPr lang="tr-T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71802" y="3013023"/>
                <a:ext cx="12352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802" y="3013023"/>
                <a:ext cx="1235210" cy="276999"/>
              </a:xfrm>
              <a:prstGeom prst="rect">
                <a:avLst/>
              </a:prstGeom>
              <a:blipFill>
                <a:blip r:embed="rId3"/>
                <a:stretch>
                  <a:fillRect l="-2463" r="-1478" b="-1521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3"/>
              <p:cNvSpPr txBox="1">
                <a:spLocks/>
              </p:cNvSpPr>
              <p:nvPr/>
            </p:nvSpPr>
            <p:spPr>
              <a:xfrm>
                <a:off x="6367822" y="1695834"/>
                <a:ext cx="5974080" cy="4525568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r-TR" sz="2400" b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Vektörel Çevrim Kapama Denklemi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tr-TR" sz="24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tr-T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</m:sup>
                    </m:sSup>
                  </m:oMath>
                </a14:m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:r>
                  <a:rPr lang="tr-TR" sz="2400" b="1" dirty="0" smtClean="0">
                    <a:solidFill>
                      <a:schemeClr val="tx1"/>
                    </a:solidFill>
                  </a:rPr>
                  <a:t>Vektör Devrelerinin skaler Formda Yazılması</a:t>
                </a:r>
                <a:endParaRPr lang="tr-TR" sz="2400" b="1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</m:oMath>
                </a14:m>
                <a:endParaRPr lang="tr-TR" sz="24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sub>
                    </m:sSub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tr-TR" sz="2400" dirty="0">
                  <a:solidFill>
                    <a:schemeClr val="tx1"/>
                  </a:solidFill>
                </a:endParaRPr>
              </a:p>
              <a:p>
                <a:endParaRPr lang="tr-TR" sz="2400" baseline="-25000" dirty="0"/>
              </a:p>
            </p:txBody>
          </p:sp>
        </mc:Choice>
        <mc:Fallback xmlns="">
          <p:sp>
            <p:nvSpPr>
              <p:cNvPr id="11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822" y="1695834"/>
                <a:ext cx="5974080" cy="4525568"/>
              </a:xfrm>
              <a:prstGeom prst="rect">
                <a:avLst/>
              </a:prstGeom>
              <a:blipFill>
                <a:blip r:embed="rId4"/>
                <a:stretch>
                  <a:fillRect l="-102" t="-188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5285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185770" y="811161"/>
            <a:ext cx="10058400" cy="884904"/>
          </a:xfrm>
        </p:spPr>
        <p:txBody>
          <a:bodyPr>
            <a:noAutofit/>
          </a:bodyPr>
          <a:lstStyle/>
          <a:p>
            <a:r>
              <a:rPr lang="tr-TR" dirty="0"/>
              <a:t>Tanımlar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097280" y="1845734"/>
            <a:ext cx="10058400" cy="449607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Hareketi</a:t>
            </a:r>
            <a:r>
              <a:rPr lang="en-US" sz="2400" dirty="0"/>
              <a:t> </a:t>
            </a:r>
            <a:r>
              <a:rPr lang="en-US" sz="2400" dirty="0" err="1"/>
              <a:t>incelemeden</a:t>
            </a:r>
            <a:r>
              <a:rPr lang="en-US" sz="2400" dirty="0"/>
              <a:t> </a:t>
            </a:r>
            <a:r>
              <a:rPr lang="en-US" sz="2400" dirty="0" err="1"/>
              <a:t>önce</a:t>
            </a:r>
            <a:r>
              <a:rPr lang="en-US" sz="2400" dirty="0"/>
              <a:t> </a:t>
            </a:r>
            <a:r>
              <a:rPr lang="en-US" sz="2400" dirty="0" err="1"/>
              <a:t>belirli</a:t>
            </a:r>
            <a:r>
              <a:rPr lang="en-US" sz="2400" dirty="0"/>
              <a:t> </a:t>
            </a:r>
            <a:r>
              <a:rPr lang="en-US" sz="2400" dirty="0" err="1"/>
              <a:t>terimleri</a:t>
            </a:r>
            <a:r>
              <a:rPr lang="en-US" sz="2400" dirty="0"/>
              <a:t> </a:t>
            </a:r>
            <a:r>
              <a:rPr lang="en-US" sz="2400" dirty="0" err="1"/>
              <a:t>tanımlamamız</a:t>
            </a:r>
            <a:r>
              <a:rPr lang="en-US" sz="2400" dirty="0"/>
              <a:t> </a:t>
            </a:r>
            <a:r>
              <a:rPr lang="en-US" sz="2400" dirty="0" err="1"/>
              <a:t>gerekmektedir</a:t>
            </a:r>
            <a:r>
              <a:rPr lang="en-US" sz="2400" dirty="0"/>
              <a:t>:</a:t>
            </a:r>
            <a:endParaRPr lang="tr-TR" sz="2400" dirty="0"/>
          </a:p>
          <a:p>
            <a:pPr lvl="1"/>
            <a:r>
              <a:rPr lang="en-US" sz="2400" b="1" dirty="0" err="1" smtClean="0"/>
              <a:t>Konum</a:t>
            </a:r>
            <a:r>
              <a:rPr lang="en-US" sz="2400" b="1" dirty="0"/>
              <a:t>: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rijit</a:t>
            </a:r>
            <a:r>
              <a:rPr lang="en-US" sz="2400" dirty="0"/>
              <a:t> </a:t>
            </a:r>
            <a:r>
              <a:rPr lang="en-US" sz="2400" dirty="0" err="1"/>
              <a:t>cismin</a:t>
            </a:r>
            <a:r>
              <a:rPr lang="en-US" sz="2400" dirty="0"/>
              <a:t> (</a:t>
            </a:r>
            <a:r>
              <a:rPr lang="en-US" sz="2400" dirty="0" err="1"/>
              <a:t>uzvun</a:t>
            </a:r>
            <a:r>
              <a:rPr lang="en-US" sz="2400" dirty="0"/>
              <a:t>)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cisim</a:t>
            </a:r>
            <a:r>
              <a:rPr lang="en-US" sz="2400" dirty="0"/>
              <a:t> </a:t>
            </a:r>
            <a:r>
              <a:rPr lang="en-US" sz="2400" dirty="0" err="1"/>
              <a:t>üzerinde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noktanın</a:t>
            </a:r>
            <a:r>
              <a:rPr lang="en-US" sz="2400" dirty="0"/>
              <a:t> </a:t>
            </a:r>
            <a:r>
              <a:rPr lang="en-US" sz="2400" dirty="0" err="1"/>
              <a:t>verilmiş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referansa</a:t>
            </a:r>
            <a:r>
              <a:rPr lang="en-US" sz="2400" dirty="0"/>
              <a:t> </a:t>
            </a:r>
            <a:r>
              <a:rPr lang="en-US" sz="2400" dirty="0" err="1"/>
              <a:t>göre</a:t>
            </a:r>
            <a:r>
              <a:rPr lang="en-US" sz="2400" dirty="0"/>
              <a:t> </a:t>
            </a:r>
            <a:r>
              <a:rPr lang="en-US" sz="2400" dirty="0" err="1"/>
              <a:t>yerinin</a:t>
            </a:r>
            <a:r>
              <a:rPr lang="en-US" sz="2400" dirty="0"/>
              <a:t> </a:t>
            </a:r>
            <a:r>
              <a:rPr lang="en-US" sz="2400" dirty="0" err="1"/>
              <a:t>belirlenmesidir</a:t>
            </a:r>
            <a:r>
              <a:rPr lang="en-US" sz="2400" dirty="0"/>
              <a:t>.</a:t>
            </a:r>
            <a:endParaRPr lang="tr-TR" sz="2400" dirty="0"/>
          </a:p>
          <a:p>
            <a:pPr lvl="1"/>
            <a:r>
              <a:rPr lang="en-US" sz="2400" b="1" dirty="0" err="1" smtClean="0"/>
              <a:t>Yörünge</a:t>
            </a:r>
            <a:r>
              <a:rPr lang="en-US" sz="2400" b="1" dirty="0"/>
              <a:t>: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noktanın</a:t>
            </a:r>
            <a:r>
              <a:rPr lang="en-US" sz="2400" dirty="0"/>
              <a:t> zaman </a:t>
            </a:r>
            <a:r>
              <a:rPr lang="en-US" sz="2400" dirty="0" err="1"/>
              <a:t>içinde</a:t>
            </a:r>
            <a:r>
              <a:rPr lang="en-US" sz="2400" dirty="0"/>
              <a:t> </a:t>
            </a:r>
            <a:r>
              <a:rPr lang="en-US" sz="2400" dirty="0" err="1"/>
              <a:t>aldığı</a:t>
            </a:r>
            <a:r>
              <a:rPr lang="en-US" sz="2400" dirty="0"/>
              <a:t> </a:t>
            </a:r>
            <a:r>
              <a:rPr lang="en-US" sz="2400" dirty="0" err="1"/>
              <a:t>konumların</a:t>
            </a:r>
            <a:r>
              <a:rPr lang="en-US" sz="2400" dirty="0"/>
              <a:t> </a:t>
            </a:r>
            <a:r>
              <a:rPr lang="en-US" sz="2400" dirty="0" err="1"/>
              <a:t>referans</a:t>
            </a:r>
            <a:r>
              <a:rPr lang="en-US" sz="2400" dirty="0"/>
              <a:t> </a:t>
            </a:r>
            <a:r>
              <a:rPr lang="en-US" sz="2400" dirty="0" err="1"/>
              <a:t>düzleminde</a:t>
            </a:r>
            <a:r>
              <a:rPr lang="en-US" sz="2400" dirty="0"/>
              <a:t> </a:t>
            </a:r>
            <a:r>
              <a:rPr lang="en-US" sz="2400" dirty="0" err="1"/>
              <a:t>iz</a:t>
            </a:r>
            <a:r>
              <a:rPr lang="en-US" sz="2400" dirty="0"/>
              <a:t> </a:t>
            </a:r>
            <a:r>
              <a:rPr lang="en-US" sz="2400" dirty="0" err="1"/>
              <a:t>düşümüdür</a:t>
            </a:r>
            <a:r>
              <a:rPr lang="en-US" sz="2400" dirty="0"/>
              <a:t>.</a:t>
            </a:r>
            <a:endParaRPr lang="tr-TR" sz="2400" dirty="0"/>
          </a:p>
          <a:p>
            <a:pPr lvl="1"/>
            <a:r>
              <a:rPr lang="en-US" sz="2400" b="1" dirty="0" err="1" smtClean="0"/>
              <a:t>Yer</a:t>
            </a:r>
            <a:r>
              <a:rPr lang="en-US" sz="2400" b="1" dirty="0" smtClean="0"/>
              <a:t> </a:t>
            </a:r>
            <a:r>
              <a:rPr lang="en-US" sz="2400" b="1" dirty="0" err="1"/>
              <a:t>Değişim</a:t>
            </a:r>
            <a:r>
              <a:rPr lang="en-US" sz="2400" b="1" dirty="0"/>
              <a:t>: </a:t>
            </a:r>
            <a:r>
              <a:rPr lang="en-US" sz="2400" dirty="0" err="1"/>
              <a:t>Referans</a:t>
            </a:r>
            <a:r>
              <a:rPr lang="en-US" sz="2400" dirty="0"/>
              <a:t> </a:t>
            </a:r>
            <a:r>
              <a:rPr lang="en-US" sz="2400" dirty="0" err="1"/>
              <a:t>eksenlerine</a:t>
            </a:r>
            <a:r>
              <a:rPr lang="en-US" sz="2400" dirty="0"/>
              <a:t> </a:t>
            </a:r>
            <a:r>
              <a:rPr lang="en-US" sz="2400" dirty="0" err="1"/>
              <a:t>göre</a:t>
            </a:r>
            <a:r>
              <a:rPr lang="en-US" sz="2400" dirty="0"/>
              <a:t>,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rijit</a:t>
            </a:r>
            <a:r>
              <a:rPr lang="en-US" sz="2400" dirty="0"/>
              <a:t> </a:t>
            </a:r>
            <a:r>
              <a:rPr lang="en-US" sz="2400" dirty="0" err="1"/>
              <a:t>cismin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üzerinde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noktanın</a:t>
            </a:r>
            <a:r>
              <a:rPr lang="en-US" sz="2400" dirty="0"/>
              <a:t> </a:t>
            </a:r>
            <a:r>
              <a:rPr lang="en-US" sz="2400" dirty="0" err="1"/>
              <a:t>konumunu</a:t>
            </a:r>
            <a:r>
              <a:rPr lang="en-US" sz="2400" dirty="0"/>
              <a:t> </a:t>
            </a:r>
            <a:r>
              <a:rPr lang="en-US" sz="2400" dirty="0" err="1"/>
              <a:t>değiştirmesidir</a:t>
            </a:r>
            <a:r>
              <a:rPr lang="en-US" sz="2400" dirty="0"/>
              <a:t>. </a:t>
            </a:r>
            <a:r>
              <a:rPr lang="en-US" sz="2400" dirty="0" err="1"/>
              <a:t>Yer</a:t>
            </a:r>
            <a:r>
              <a:rPr lang="en-US" sz="2400" dirty="0"/>
              <a:t> </a:t>
            </a:r>
            <a:r>
              <a:rPr lang="en-US" sz="2400" dirty="0" err="1"/>
              <a:t>değişim</a:t>
            </a:r>
            <a:r>
              <a:rPr lang="en-US" sz="2400" dirty="0"/>
              <a:t> </a:t>
            </a:r>
            <a:r>
              <a:rPr lang="en-US" sz="2400" dirty="0" err="1"/>
              <a:t>vektörel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değer</a:t>
            </a:r>
            <a:r>
              <a:rPr lang="en-US" sz="2400" dirty="0"/>
              <a:t> </a:t>
            </a:r>
            <a:r>
              <a:rPr lang="en-US" sz="2400" dirty="0" err="1"/>
              <a:t>olup</a:t>
            </a:r>
            <a:r>
              <a:rPr lang="en-US" sz="2400" dirty="0"/>
              <a:t> </a:t>
            </a:r>
            <a:r>
              <a:rPr lang="en-US" sz="2400" dirty="0" err="1"/>
              <a:t>vektörün</a:t>
            </a:r>
            <a:r>
              <a:rPr lang="en-US" sz="2400" dirty="0"/>
              <a:t> </a:t>
            </a:r>
            <a:r>
              <a:rPr lang="en-US" sz="2400" dirty="0" err="1"/>
              <a:t>şiddeti</a:t>
            </a:r>
            <a:r>
              <a:rPr lang="en-US" sz="2400" dirty="0"/>
              <a:t> </a:t>
            </a:r>
            <a:r>
              <a:rPr lang="en-US" sz="2400" dirty="0" err="1"/>
              <a:t>uzunluktur</a:t>
            </a:r>
            <a:r>
              <a:rPr lang="en-US" sz="2400" dirty="0"/>
              <a:t> (</a:t>
            </a:r>
            <a:r>
              <a:rPr lang="en-US" sz="2400" dirty="0" err="1"/>
              <a:t>metre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milimetre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ölçülür</a:t>
            </a:r>
            <a:r>
              <a:rPr lang="en-US" sz="2400" dirty="0" smtClean="0"/>
              <a:t>)</a:t>
            </a:r>
            <a:endParaRPr lang="tr-TR" sz="2400" dirty="0" smtClean="0"/>
          </a:p>
          <a:p>
            <a:pPr lvl="1"/>
            <a:endParaRPr lang="tr-TR" sz="2000" dirty="0" smtClean="0"/>
          </a:p>
          <a:p>
            <a:pPr lvl="1"/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389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Arial, Helvetica, sans-serif"/>
              </a:rPr>
              <a:t>Mekanizmalarda</a:t>
            </a:r>
            <a:r>
              <a:rPr lang="en-US" dirty="0">
                <a:solidFill>
                  <a:srgbClr val="000000"/>
                </a:solidFill>
                <a:latin typeface="Arial, Helvetica, sans-serif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, Helvetica, sans-serif"/>
              </a:rPr>
              <a:t>Vektör</a:t>
            </a:r>
            <a:r>
              <a:rPr lang="en-US" dirty="0">
                <a:solidFill>
                  <a:srgbClr val="000000"/>
                </a:solidFill>
                <a:latin typeface="Arial, Helvetica, sans-serif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, Helvetica, sans-serif"/>
              </a:rPr>
              <a:t>Devreleri</a:t>
            </a:r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4085" y="1993692"/>
            <a:ext cx="4473333" cy="39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26308" y="1887814"/>
                <a:ext cx="5856157" cy="2692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2400" b="1" dirty="0" smtClean="0">
                    <a:latin typeface="Cambria Math" panose="02040503050406030204" pitchFamily="18" charset="0"/>
                  </a:rPr>
                  <a:t>Vektörel Çevrim Kapama Denklemi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tr-TR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𝑖𝑞</m:t>
                          </m:r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tr-TR" sz="2400" dirty="0"/>
              </a:p>
              <a:p>
                <a:r>
                  <a:rPr lang="tr-TR" sz="2400" b="1" dirty="0"/>
                  <a:t>Vektör Devrelerinin skaler Formda Yazılması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𝑐𝑜𝑠𝑞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i="1" dirty="0">
                  <a:latin typeface="Cambria Math" panose="02040503050406030204" pitchFamily="18" charset="0"/>
                </a:endParaRPr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308" y="1887814"/>
                <a:ext cx="5856157" cy="2692981"/>
              </a:xfrm>
              <a:prstGeom prst="rect">
                <a:avLst/>
              </a:prstGeom>
              <a:blipFill>
                <a:blip r:embed="rId3"/>
                <a:stretch>
                  <a:fillRect l="-1665" t="-181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33318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556817" y="1672739"/>
            <a:ext cx="7294602" cy="5400000"/>
            <a:chOff x="1096963" y="2029627"/>
            <a:chExt cx="4938712" cy="3655997"/>
          </a:xfrm>
        </p:grpSpPr>
        <p:grpSp>
          <p:nvGrpSpPr>
            <p:cNvPr id="8" name="Group 7"/>
            <p:cNvGrpSpPr/>
            <p:nvPr/>
          </p:nvGrpSpPr>
          <p:grpSpPr>
            <a:xfrm>
              <a:off x="1096963" y="2029627"/>
              <a:ext cx="4938712" cy="3655997"/>
              <a:chOff x="1096963" y="2029627"/>
              <a:chExt cx="4938712" cy="3655997"/>
            </a:xfrm>
          </p:grpSpPr>
          <p:pic>
            <p:nvPicPr>
              <p:cNvPr id="5" name="Content Placeholder 6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ED"/>
                  </a:clrFrom>
                  <a:clrTo>
                    <a:srgbClr val="FFFFE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96963" y="2029627"/>
                <a:ext cx="4938712" cy="3655997"/>
              </a:xfrm>
              <a:prstGeom prst="rect">
                <a:avLst/>
              </a:prstGeom>
            </p:spPr>
          </p:pic>
          <p:cxnSp>
            <p:nvCxnSpPr>
              <p:cNvPr id="6" name="Straight Connector 5"/>
              <p:cNvCxnSpPr/>
              <p:nvPr/>
            </p:nvCxnSpPr>
            <p:spPr>
              <a:xfrm flipV="1">
                <a:off x="2123768" y="4513006"/>
                <a:ext cx="486697" cy="471949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2713703" y="4542503"/>
                <a:ext cx="1342103" cy="398207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Connector 9"/>
            <p:cNvCxnSpPr/>
            <p:nvPr/>
          </p:nvCxnSpPr>
          <p:spPr>
            <a:xfrm flipV="1">
              <a:off x="2698955" y="3893574"/>
              <a:ext cx="870155" cy="560439"/>
            </a:xfrm>
            <a:prstGeom prst="line">
              <a:avLst/>
            </a:prstGeom>
            <a:ln w="5715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3824748" y="3333135"/>
              <a:ext cx="614517" cy="403124"/>
            </a:xfrm>
            <a:prstGeom prst="line">
              <a:avLst/>
            </a:prstGeom>
            <a:ln w="5715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Arc 12"/>
            <p:cNvSpPr/>
            <p:nvPr/>
          </p:nvSpPr>
          <p:spPr>
            <a:xfrm rot="3446700">
              <a:off x="2462980" y="4262281"/>
              <a:ext cx="486698" cy="457201"/>
            </a:xfrm>
            <a:prstGeom prst="arc">
              <a:avLst>
                <a:gd name="adj1" fmla="val 16200000"/>
                <a:gd name="adj2" fmla="val 19884249"/>
              </a:avLst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 flipV="1">
              <a:off x="3156155" y="3023419"/>
              <a:ext cx="501445" cy="73742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4114800" y="4395019"/>
              <a:ext cx="1047135" cy="545691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756018" y="1848537"/>
                <a:ext cx="6080319" cy="3171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tr-TR" sz="2400" b="0" dirty="0" smtClean="0"/>
              </a:p>
              <a:p>
                <a:r>
                  <a:rPr lang="tr-TR" sz="2400" b="0" dirty="0" smtClean="0">
                    <a:latin typeface="Cambria Math" panose="02040503050406030204" pitchFamily="18" charset="0"/>
                  </a:rPr>
                  <a:t>Birinci Devre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tr-TR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sz="2400" b="0" dirty="0" smtClean="0"/>
              </a:p>
              <a:p>
                <a:r>
                  <a:rPr lang="tr-TR" sz="2400" dirty="0" smtClean="0"/>
                  <a:t>İkinci Devre</a:t>
                </a:r>
                <a:endParaRPr lang="tr-TR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tr-TR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sub>
                      </m:sSub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tr-TR" sz="2400" b="0" dirty="0" smtClean="0"/>
              </a:p>
              <a:p>
                <a:endParaRPr lang="tr-TR" b="0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018" y="1848537"/>
                <a:ext cx="6080319" cy="3171766"/>
              </a:xfrm>
              <a:prstGeom prst="rect">
                <a:avLst/>
              </a:prstGeom>
              <a:blipFill>
                <a:blip r:embed="rId3"/>
                <a:stretch>
                  <a:fillRect l="-30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Arial, Helvetica, sans-serif"/>
              </a:rPr>
              <a:t>Mekanizmalarda</a:t>
            </a:r>
            <a:r>
              <a:rPr lang="en-US" dirty="0">
                <a:solidFill>
                  <a:srgbClr val="000000"/>
                </a:solidFill>
                <a:latin typeface="Arial, Helvetica, sans-serif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, Helvetica, sans-serif"/>
              </a:rPr>
              <a:t>Vektör</a:t>
            </a:r>
            <a:r>
              <a:rPr lang="en-US" dirty="0">
                <a:solidFill>
                  <a:srgbClr val="000000"/>
                </a:solidFill>
                <a:latin typeface="Arial, Helvetica, sans-serif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, Helvetica, sans-serif"/>
              </a:rPr>
              <a:t>Devreleri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269374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94" y="2065247"/>
            <a:ext cx="8077200" cy="3924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841669" y="2237040"/>
                <a:ext cx="3486660" cy="18791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tr-TR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60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+120</m:t>
                      </m:r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tr-TR" sz="2400" b="0" dirty="0" smtClean="0"/>
              </a:p>
              <a:p>
                <a:endParaRPr lang="tr-TR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𝐶𝐵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tr-TR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+250</m:t>
                      </m:r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sub>
                          </m:sSub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=60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669" y="2237040"/>
                <a:ext cx="3486660" cy="1879104"/>
              </a:xfrm>
              <a:prstGeom prst="rect">
                <a:avLst/>
              </a:prstGeom>
              <a:blipFill>
                <a:blip r:embed="rId3"/>
                <a:stretch>
                  <a:fillRect l="-874" b="-22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Arial, Helvetica, sans-serif"/>
              </a:rPr>
              <a:t>Mekanizmalarda</a:t>
            </a:r>
            <a:r>
              <a:rPr lang="en-US" dirty="0">
                <a:solidFill>
                  <a:srgbClr val="000000"/>
                </a:solidFill>
                <a:latin typeface="Arial, Helvetica, sans-serif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, Helvetica, sans-serif"/>
              </a:rPr>
              <a:t>Vektör</a:t>
            </a:r>
            <a:r>
              <a:rPr lang="en-US" dirty="0">
                <a:solidFill>
                  <a:srgbClr val="000000"/>
                </a:solidFill>
                <a:latin typeface="Arial, Helvetica, sans-serif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, Helvetica, sans-serif"/>
              </a:rPr>
              <a:t>Devreleri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91140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65" y="1146684"/>
            <a:ext cx="5857875" cy="5210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714566" y="2402183"/>
                <a:ext cx="6626943" cy="21181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tr-TR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600</m:t>
                      </m:r>
                      <m:r>
                        <a:rPr lang="tr-TR" sz="24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tr-TR" sz="24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tr-TR" sz="24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250</m:t>
                      </m:r>
                      <m:sSup>
                        <m:sSup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</m:sub>
                          </m:sSub>
                        </m:sup>
                      </m:sSup>
                      <m:r>
                        <a:rPr lang="tr-TR" sz="24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34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14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tr-TR" sz="2400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𝑄𝐵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1400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tr-TR" sz="240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=1100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14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566" y="2402183"/>
                <a:ext cx="6626943" cy="211814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82630"/>
          </a:xfrm>
        </p:spPr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Arial, Helvetica, sans-serif"/>
              </a:rPr>
              <a:t>Mekanizmalarda</a:t>
            </a:r>
            <a:r>
              <a:rPr lang="en-US" dirty="0">
                <a:solidFill>
                  <a:srgbClr val="000000"/>
                </a:solidFill>
                <a:latin typeface="Arial, Helvetica, sans-serif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, Helvetica, sans-serif"/>
              </a:rPr>
              <a:t>Vektör</a:t>
            </a:r>
            <a:r>
              <a:rPr lang="en-US" dirty="0">
                <a:solidFill>
                  <a:srgbClr val="000000"/>
                </a:solidFill>
                <a:latin typeface="Arial, Helvetica, sans-serif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, Helvetica, sans-serif"/>
              </a:rPr>
              <a:t>Devreleri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678770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Arial, Helvetica, sans-serif"/>
              </a:rPr>
              <a:t>Mekanizmalarda</a:t>
            </a:r>
            <a:r>
              <a:rPr lang="en-US" dirty="0">
                <a:solidFill>
                  <a:srgbClr val="000000"/>
                </a:solidFill>
                <a:latin typeface="Arial, Helvetica, sans-serif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, Helvetica, sans-serif"/>
              </a:rPr>
              <a:t>Vektör</a:t>
            </a:r>
            <a:r>
              <a:rPr lang="en-US" dirty="0">
                <a:solidFill>
                  <a:srgbClr val="000000"/>
                </a:solidFill>
                <a:latin typeface="Arial, Helvetica, sans-serif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, Helvetica, sans-serif"/>
              </a:rPr>
              <a:t>Devreleri</a:t>
            </a:r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9252" y="2068643"/>
            <a:ext cx="6850505" cy="359763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980872" y="1737360"/>
                <a:ext cx="5856157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2400" b="1" dirty="0" smtClean="0">
                    <a:latin typeface="Cambria Math" panose="02040503050406030204" pitchFamily="18" charset="0"/>
                  </a:rPr>
                  <a:t>Vektörel Çevrim Kapama Denklemi</a:t>
                </a:r>
              </a:p>
              <a:p>
                <a:r>
                  <a:rPr lang="tr-TR" sz="2400" b="1" dirty="0" smtClean="0">
                    <a:latin typeface="Cambria Math" panose="02040503050406030204" pitchFamily="18" charset="0"/>
                  </a:rPr>
                  <a:t>1. Döngü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/>
                <a:r>
                  <a:rPr lang="tr-TR" sz="2400" b="1" dirty="0">
                    <a:latin typeface="Cambria Math" panose="02040503050406030204" pitchFamily="18" charset="0"/>
                  </a:rPr>
                  <a:t>2. Döngü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tr-TR" sz="2400" i="1" dirty="0">
                  <a:latin typeface="Cambria Math" panose="02040503050406030204" pitchFamily="18" charset="0"/>
                </a:endParaRPr>
              </a:p>
              <a:p>
                <a:endParaRPr lang="tr-TR" sz="24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872" y="1737360"/>
                <a:ext cx="5856157" cy="2308324"/>
              </a:xfrm>
              <a:prstGeom prst="rect">
                <a:avLst/>
              </a:prstGeom>
              <a:blipFill rotWithShape="0">
                <a:blip r:embed="rId3"/>
                <a:stretch>
                  <a:fillRect l="-1561" t="-21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45635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17738"/>
          </a:xfrm>
        </p:spPr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Arial, Helvetica, sans-serif"/>
              </a:rPr>
              <a:t>Mekanizmalarda</a:t>
            </a:r>
            <a:r>
              <a:rPr lang="en-US" dirty="0">
                <a:solidFill>
                  <a:srgbClr val="000000"/>
                </a:solidFill>
                <a:latin typeface="Arial, Helvetica, sans-serif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, Helvetica, sans-serif"/>
              </a:rPr>
              <a:t>Vektör</a:t>
            </a:r>
            <a:r>
              <a:rPr lang="en-US" dirty="0">
                <a:solidFill>
                  <a:srgbClr val="000000"/>
                </a:solidFill>
                <a:latin typeface="Arial, Helvetica, sans-serif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, Helvetica, sans-serif"/>
              </a:rPr>
              <a:t>Devreleri</a:t>
            </a:r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538" y="1221697"/>
            <a:ext cx="6340840" cy="49917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980872" y="1737360"/>
                <a:ext cx="5856157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2400" b="1" dirty="0" smtClean="0">
                    <a:latin typeface="Cambria Math" panose="02040503050406030204" pitchFamily="18" charset="0"/>
                  </a:rPr>
                  <a:t>Vektörel Çevrim Kapama Denklemi</a:t>
                </a:r>
              </a:p>
              <a:p>
                <a:r>
                  <a:rPr lang="tr-TR" sz="2400" b="1" dirty="0" smtClean="0">
                    <a:latin typeface="Cambria Math" panose="02040503050406030204" pitchFamily="18" charset="0"/>
                  </a:rPr>
                  <a:t>1. Döngü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/>
                <a:r>
                  <a:rPr lang="tr-TR" sz="2400" b="1" dirty="0">
                    <a:latin typeface="Cambria Math" panose="02040503050406030204" pitchFamily="18" charset="0"/>
                  </a:rPr>
                  <a:t>2. Döngü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tr-TR" sz="2400" i="1" dirty="0">
                  <a:latin typeface="Cambria Math" panose="02040503050406030204" pitchFamily="18" charset="0"/>
                </a:endParaRPr>
              </a:p>
              <a:p>
                <a:endParaRPr lang="tr-TR" sz="24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872" y="1737360"/>
                <a:ext cx="5856157" cy="2308324"/>
              </a:xfrm>
              <a:prstGeom prst="rect">
                <a:avLst/>
              </a:prstGeom>
              <a:blipFill rotWithShape="0">
                <a:blip r:embed="rId3"/>
                <a:stretch>
                  <a:fillRect l="-1561" t="-21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4140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1" fontAlgn="t"/>
                <a:r>
                  <a:rPr lang="en-US" sz="2400" b="1" dirty="0"/>
                  <a:t>Hız:</a:t>
                </a:r>
                <a:r>
                  <a:rPr lang="tr-TR" sz="2400" b="1" dirty="0"/>
                  <a:t> </a:t>
                </a:r>
                <a:r>
                  <a:rPr lang="en-US" sz="2400" dirty="0" err="1"/>
                  <a:t>Bir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cismin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veya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üzerinde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noktanın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zamana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göre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konumunu</a:t>
                </a:r>
                <a:r>
                  <a:rPr lang="tr-TR" sz="2400" dirty="0"/>
                  <a:t> </a:t>
                </a:r>
                <a:r>
                  <a:rPr lang="en-US" sz="2400" dirty="0" err="1"/>
                  <a:t>değiştirmesidir</a:t>
                </a:r>
                <a:r>
                  <a:rPr lang="en-US" sz="2400" dirty="0"/>
                  <a:t>. </a:t>
                </a:r>
                <a:endParaRPr lang="tr-TR" sz="2400" dirty="0" smtClean="0"/>
              </a:p>
              <a:p>
                <a:pPr lvl="1" fontAlgn="t"/>
                <a:r>
                  <a:rPr lang="en-US" sz="2400" dirty="0" err="1" smtClean="0"/>
                  <a:t>Vektörel</a:t>
                </a:r>
                <a:r>
                  <a:rPr lang="en-US" sz="2400" dirty="0" smtClean="0"/>
                  <a:t> </a:t>
                </a:r>
                <a:r>
                  <a:rPr lang="en-US" sz="2400" dirty="0" err="1"/>
                  <a:t>bir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değer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olup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şiddeti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𝑠𝑎𝑛𝑖𝑦𝑒</m:t>
                    </m:r>
                  </m:oMath>
                </a14:m>
                <a:r>
                  <a:rPr lang="en-US" sz="2400" dirty="0"/>
                  <a:t> </a:t>
                </a:r>
                <a:r>
                  <a:rPr lang="en-US" sz="2400" dirty="0" err="1"/>
                  <a:t>veya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𝑠𝑎𝑛𝑖𝑦𝑒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/>
                  <a:t>olarak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ölçülür</a:t>
                </a:r>
                <a:r>
                  <a:rPr lang="en-US" sz="2400" dirty="0"/>
                  <a:t>.</a:t>
                </a:r>
              </a:p>
              <a:p>
                <a:pPr lvl="1" fontAlgn="t"/>
                <a:r>
                  <a:rPr lang="en-US" sz="2400" b="1" dirty="0" err="1"/>
                  <a:t>İvme</a:t>
                </a:r>
                <a:r>
                  <a:rPr lang="en-US" sz="2400" b="1" dirty="0"/>
                  <a:t>:</a:t>
                </a:r>
                <a:r>
                  <a:rPr lang="tr-TR" sz="2400" b="1" dirty="0"/>
                  <a:t> </a:t>
                </a:r>
                <a:r>
                  <a:rPr lang="en-US" sz="2400" dirty="0" err="1"/>
                  <a:t>Hızın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zamana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göre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değişimidir</a:t>
                </a:r>
                <a:r>
                  <a:rPr lang="en-US" sz="2400" dirty="0"/>
                  <a:t>. </a:t>
                </a:r>
                <a:endParaRPr lang="tr-TR" sz="2400" dirty="0" smtClean="0"/>
              </a:p>
              <a:p>
                <a:pPr lvl="1" fontAlgn="t"/>
                <a:r>
                  <a:rPr lang="en-US" sz="2400" dirty="0" err="1" smtClean="0"/>
                  <a:t>Vektörel</a:t>
                </a:r>
                <a:r>
                  <a:rPr lang="en-US" sz="2400" dirty="0" smtClean="0"/>
                  <a:t> </a:t>
                </a:r>
                <a:r>
                  <a:rPr lang="en-US" sz="2400" dirty="0" err="1"/>
                  <a:t>bir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değer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olup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şiddeti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 </a:t>
                </a:r>
                <a:r>
                  <a:rPr lang="en-US" sz="2400" dirty="0" err="1"/>
                  <a:t>veya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 </a:t>
                </a:r>
                <a:r>
                  <a:rPr lang="en-US" sz="2400" dirty="0" err="1"/>
                  <a:t>olarak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ölçülür</a:t>
                </a:r>
                <a:r>
                  <a:rPr lang="en-US" sz="2400" dirty="0"/>
                  <a:t>.</a:t>
                </a:r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97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3669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Tanımlar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Eğer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rijit</a:t>
            </a:r>
            <a:r>
              <a:rPr lang="en-US" sz="2400" dirty="0"/>
              <a:t> </a:t>
            </a:r>
            <a:r>
              <a:rPr lang="en-US" sz="2400" dirty="0" err="1"/>
              <a:t>cismin</a:t>
            </a:r>
            <a:r>
              <a:rPr lang="en-US" sz="2400" dirty="0"/>
              <a:t> </a:t>
            </a:r>
            <a:r>
              <a:rPr lang="en-US" sz="2400" dirty="0" err="1"/>
              <a:t>hareketi</a:t>
            </a:r>
            <a:r>
              <a:rPr lang="en-US" sz="2400" dirty="0"/>
              <a:t>, </a:t>
            </a:r>
            <a:r>
              <a:rPr lang="en-US" sz="2400" dirty="0" err="1"/>
              <a:t>dönmeyi</a:t>
            </a:r>
            <a:r>
              <a:rPr lang="en-US" sz="2400" dirty="0"/>
              <a:t> </a:t>
            </a:r>
            <a:r>
              <a:rPr lang="en-US" sz="2400" dirty="0" err="1"/>
              <a:t>içeriyor</a:t>
            </a:r>
            <a:r>
              <a:rPr lang="en-US" sz="2400" dirty="0"/>
              <a:t> </a:t>
            </a:r>
            <a:r>
              <a:rPr lang="en-US" sz="2400" dirty="0" err="1"/>
              <a:t>ise</a:t>
            </a:r>
            <a:r>
              <a:rPr lang="en-US" sz="2400" dirty="0"/>
              <a:t>, </a:t>
            </a:r>
            <a:endParaRPr lang="tr-TR" sz="2400" dirty="0" smtClean="0"/>
          </a:p>
          <a:p>
            <a:r>
              <a:rPr lang="tr-TR" sz="2400" b="1" dirty="0" smtClean="0"/>
              <a:t>A</a:t>
            </a:r>
            <a:r>
              <a:rPr lang="en-US" sz="2400" b="1" dirty="0" err="1" smtClean="0"/>
              <a:t>çısal</a:t>
            </a:r>
            <a:r>
              <a:rPr lang="en-US" sz="2400" b="1" dirty="0" smtClean="0"/>
              <a:t> </a:t>
            </a:r>
            <a:r>
              <a:rPr lang="en-US" sz="2400" b="1" dirty="0" err="1"/>
              <a:t>yerdeğişim</a:t>
            </a:r>
            <a:r>
              <a:rPr lang="en-US" sz="2400" b="1" dirty="0"/>
              <a:t> </a:t>
            </a:r>
            <a:r>
              <a:rPr lang="en-US" sz="2400" dirty="0" err="1"/>
              <a:t>radyan</a:t>
            </a:r>
            <a:r>
              <a:rPr lang="en-US" sz="2400" dirty="0"/>
              <a:t>, </a:t>
            </a:r>
            <a:r>
              <a:rPr lang="en-US" sz="2400" dirty="0" err="1"/>
              <a:t>derece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devir</a:t>
            </a:r>
            <a:r>
              <a:rPr lang="en-US" sz="2400" dirty="0"/>
              <a:t> </a:t>
            </a:r>
            <a:r>
              <a:rPr lang="en-US" sz="2400" dirty="0" err="1"/>
              <a:t>sayısı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ölçülür</a:t>
            </a:r>
            <a:r>
              <a:rPr lang="en-US" sz="2400" dirty="0"/>
              <a:t>. </a:t>
            </a:r>
            <a:endParaRPr lang="tr-TR" sz="2400" dirty="0" smtClean="0"/>
          </a:p>
          <a:p>
            <a:r>
              <a:rPr lang="tr-TR" sz="2400" dirty="0" err="1" smtClean="0"/>
              <a:t>Açısal</a:t>
            </a:r>
            <a:r>
              <a:rPr lang="tr-TR" sz="2400" dirty="0" smtClean="0"/>
              <a:t> </a:t>
            </a:r>
            <a:r>
              <a:rPr lang="tr-TR" sz="2400" dirty="0" err="1" smtClean="0"/>
              <a:t>yerdeğişimin</a:t>
            </a:r>
            <a:r>
              <a:rPr lang="tr-TR" sz="2400" dirty="0" smtClean="0"/>
              <a:t> z</a:t>
            </a:r>
            <a:r>
              <a:rPr lang="en-US" sz="2400" dirty="0" err="1" smtClean="0"/>
              <a:t>amana</a:t>
            </a:r>
            <a:r>
              <a:rPr lang="en-US" sz="2400" dirty="0" smtClean="0"/>
              <a:t> </a:t>
            </a:r>
            <a:r>
              <a:rPr lang="en-US" sz="2400" dirty="0" err="1"/>
              <a:t>göre</a:t>
            </a:r>
            <a:r>
              <a:rPr lang="en-US" sz="2400" dirty="0"/>
              <a:t> </a:t>
            </a:r>
            <a:r>
              <a:rPr lang="en-US" sz="2400" dirty="0" err="1"/>
              <a:t>değişimi</a:t>
            </a:r>
            <a:r>
              <a:rPr lang="en-US" sz="2400" dirty="0"/>
              <a:t> </a:t>
            </a:r>
            <a:r>
              <a:rPr lang="tr-TR" sz="2400" b="1" dirty="0" smtClean="0"/>
              <a:t>A</a:t>
            </a:r>
            <a:r>
              <a:rPr lang="en-US" sz="2400" b="1" dirty="0" err="1" smtClean="0"/>
              <a:t>çısal</a:t>
            </a:r>
            <a:r>
              <a:rPr lang="en-US" sz="2400" b="1" dirty="0" smtClean="0"/>
              <a:t> </a:t>
            </a:r>
            <a:r>
              <a:rPr lang="en-US" sz="2400" b="1" dirty="0" err="1"/>
              <a:t>hız</a:t>
            </a:r>
            <a:r>
              <a:rPr lang="en-US" sz="2400" b="1" dirty="0"/>
              <a:t> </a:t>
            </a:r>
            <a:r>
              <a:rPr lang="en-US" sz="2400" dirty="0" err="1"/>
              <a:t>olacaktır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şiddeti</a:t>
            </a:r>
            <a:r>
              <a:rPr lang="en-US" sz="2400" dirty="0"/>
              <a:t> rad/</a:t>
            </a:r>
            <a:r>
              <a:rPr lang="en-US" sz="2400" dirty="0" err="1"/>
              <a:t>saniye</a:t>
            </a:r>
            <a:r>
              <a:rPr lang="en-US" sz="2400" dirty="0"/>
              <a:t> </a:t>
            </a:r>
            <a:r>
              <a:rPr lang="en-US" sz="2400" dirty="0" err="1" smtClean="0"/>
              <a:t>veya</a:t>
            </a:r>
            <a:r>
              <a:rPr lang="en-US" sz="2400" dirty="0" smtClean="0"/>
              <a:t> </a:t>
            </a:r>
            <a:r>
              <a:rPr lang="en-US" sz="2400" dirty="0" err="1"/>
              <a:t>devir</a:t>
            </a:r>
            <a:r>
              <a:rPr lang="en-US" sz="2400" dirty="0"/>
              <a:t>/</a:t>
            </a:r>
            <a:r>
              <a:rPr lang="en-US" sz="2400" dirty="0" err="1"/>
              <a:t>dakika</a:t>
            </a:r>
            <a:r>
              <a:rPr lang="en-US" sz="2400" dirty="0"/>
              <a:t> (rpm, d/d)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ölçülür</a:t>
            </a:r>
            <a:r>
              <a:rPr lang="en-US" sz="2400" dirty="0"/>
              <a:t>. </a:t>
            </a:r>
            <a:endParaRPr lang="tr-TR" sz="2400" dirty="0" smtClean="0"/>
          </a:p>
          <a:p>
            <a:r>
              <a:rPr lang="en-US" sz="2400" dirty="0" err="1" smtClean="0"/>
              <a:t>Açısal</a:t>
            </a:r>
            <a:r>
              <a:rPr lang="en-US" sz="2400" dirty="0" smtClean="0"/>
              <a:t> </a:t>
            </a:r>
            <a:r>
              <a:rPr lang="en-US" sz="2400" dirty="0" err="1"/>
              <a:t>hızın</a:t>
            </a:r>
            <a:r>
              <a:rPr lang="en-US" sz="2400" dirty="0"/>
              <a:t> </a:t>
            </a:r>
            <a:r>
              <a:rPr lang="en-US" sz="2400" dirty="0" err="1"/>
              <a:t>zamana</a:t>
            </a:r>
            <a:r>
              <a:rPr lang="en-US" sz="2400" dirty="0"/>
              <a:t> </a:t>
            </a:r>
            <a:r>
              <a:rPr lang="en-US" sz="2400" dirty="0" err="1"/>
              <a:t>göre</a:t>
            </a:r>
            <a:r>
              <a:rPr lang="en-US" sz="2400" dirty="0"/>
              <a:t> </a:t>
            </a:r>
            <a:r>
              <a:rPr lang="en-US" sz="2400" dirty="0" err="1"/>
              <a:t>değişimi</a:t>
            </a:r>
            <a:r>
              <a:rPr lang="en-US" sz="2400" dirty="0"/>
              <a:t> </a:t>
            </a:r>
            <a:r>
              <a:rPr lang="tr-TR" sz="2400" b="1" dirty="0" smtClean="0"/>
              <a:t>A</a:t>
            </a:r>
            <a:r>
              <a:rPr lang="en-US" sz="2400" b="1" dirty="0" err="1" smtClean="0"/>
              <a:t>çısal</a:t>
            </a:r>
            <a:r>
              <a:rPr lang="en-US" sz="2400" b="1" dirty="0" smtClean="0"/>
              <a:t> </a:t>
            </a:r>
            <a:r>
              <a:rPr lang="en-US" sz="2400" b="1" dirty="0" err="1"/>
              <a:t>ivme</a:t>
            </a:r>
            <a:r>
              <a:rPr lang="en-US" sz="2400" b="1" dirty="0"/>
              <a:t> </a:t>
            </a:r>
            <a:r>
              <a:rPr lang="en-US" sz="2400" dirty="0" err="1"/>
              <a:t>şiddeti</a:t>
            </a:r>
            <a:r>
              <a:rPr lang="en-US" sz="2400" dirty="0"/>
              <a:t> </a:t>
            </a:r>
            <a:r>
              <a:rPr lang="en-US" sz="2400" dirty="0" err="1"/>
              <a:t>ise</a:t>
            </a:r>
            <a:r>
              <a:rPr lang="en-US" sz="2400" dirty="0"/>
              <a:t> </a:t>
            </a:r>
            <a:r>
              <a:rPr lang="en-US" sz="2400" dirty="0" smtClean="0"/>
              <a:t>rad/s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 err="1" smtClean="0"/>
              <a:t>olarak</a:t>
            </a:r>
            <a:r>
              <a:rPr lang="en-US" sz="2400" dirty="0" smtClean="0"/>
              <a:t> </a:t>
            </a:r>
            <a:r>
              <a:rPr lang="en-US" sz="2400" dirty="0" err="1"/>
              <a:t>ölçülür</a:t>
            </a:r>
            <a:r>
              <a:rPr lang="en-US" sz="2400" dirty="0"/>
              <a:t>. </a:t>
            </a:r>
            <a:endParaRPr lang="tr-TR" sz="2400" dirty="0" smtClean="0"/>
          </a:p>
          <a:p>
            <a:r>
              <a:rPr lang="en-US" sz="2400" dirty="0" err="1" smtClean="0"/>
              <a:t>Açısal</a:t>
            </a:r>
            <a:r>
              <a:rPr lang="en-US" sz="2400" dirty="0" smtClean="0"/>
              <a:t> </a:t>
            </a:r>
            <a:r>
              <a:rPr lang="en-US" sz="2400" dirty="0" err="1"/>
              <a:t>yer</a:t>
            </a:r>
            <a:r>
              <a:rPr lang="en-US" sz="2400" dirty="0"/>
              <a:t> </a:t>
            </a:r>
            <a:r>
              <a:rPr lang="en-US" sz="2400" dirty="0" err="1"/>
              <a:t>değişim</a:t>
            </a:r>
            <a:r>
              <a:rPr lang="en-US" sz="2400" dirty="0"/>
              <a:t>, </a:t>
            </a:r>
            <a:r>
              <a:rPr lang="en-US" sz="2400" dirty="0" err="1"/>
              <a:t>açısal</a:t>
            </a:r>
            <a:r>
              <a:rPr lang="en-US" sz="2400" dirty="0"/>
              <a:t> </a:t>
            </a:r>
            <a:r>
              <a:rPr lang="en-US" sz="2400" dirty="0" err="1"/>
              <a:t>hız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açısal</a:t>
            </a:r>
            <a:r>
              <a:rPr lang="en-US" sz="2400" dirty="0"/>
              <a:t> </a:t>
            </a:r>
            <a:r>
              <a:rPr lang="en-US" sz="2400" dirty="0" err="1"/>
              <a:t>ivme</a:t>
            </a:r>
            <a:r>
              <a:rPr lang="en-US" sz="2400" dirty="0"/>
              <a:t> </a:t>
            </a:r>
            <a:r>
              <a:rPr lang="en-US" sz="2400" b="1" dirty="0" err="1"/>
              <a:t>vektörel</a:t>
            </a:r>
            <a:r>
              <a:rPr lang="en-US" sz="2400" dirty="0"/>
              <a:t> </a:t>
            </a:r>
            <a:r>
              <a:rPr lang="en-US" sz="2400" dirty="0" err="1"/>
              <a:t>değerler</a:t>
            </a:r>
            <a:r>
              <a:rPr lang="en-US" sz="2400" dirty="0"/>
              <a:t> </a:t>
            </a:r>
            <a:r>
              <a:rPr lang="en-US" sz="2400" dirty="0" err="1"/>
              <a:t>olup</a:t>
            </a:r>
            <a:r>
              <a:rPr lang="en-US" sz="2400" dirty="0"/>
              <a:t> </a:t>
            </a:r>
            <a:r>
              <a:rPr lang="en-US" sz="2400" b="1" dirty="0" err="1"/>
              <a:t>yönleri</a:t>
            </a:r>
            <a:r>
              <a:rPr lang="en-US" sz="2400" b="1" dirty="0"/>
              <a:t> </a:t>
            </a:r>
            <a:r>
              <a:rPr lang="en-US" sz="2400" b="1" dirty="0" err="1"/>
              <a:t>dönme</a:t>
            </a:r>
            <a:r>
              <a:rPr lang="en-US" sz="2400" b="1" dirty="0"/>
              <a:t> </a:t>
            </a:r>
            <a:r>
              <a:rPr lang="en-US" sz="2400" b="1" dirty="0" err="1"/>
              <a:t>ekseni</a:t>
            </a:r>
            <a:r>
              <a:rPr lang="en-US" sz="2400" b="1" dirty="0"/>
              <a:t> </a:t>
            </a:r>
            <a:r>
              <a:rPr lang="en-US" sz="2400" b="1" dirty="0" err="1"/>
              <a:t>yönündedir</a:t>
            </a:r>
            <a:r>
              <a:rPr lang="en-US" sz="2400" b="1" dirty="0"/>
              <a:t>.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2243839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Mekanizmalarda</a:t>
            </a:r>
            <a:r>
              <a:rPr lang="en-US" dirty="0"/>
              <a:t> </a:t>
            </a:r>
            <a:r>
              <a:rPr lang="en-US" dirty="0" err="1"/>
              <a:t>Konum</a:t>
            </a:r>
            <a:r>
              <a:rPr lang="en-US" dirty="0"/>
              <a:t> </a:t>
            </a:r>
            <a:r>
              <a:rPr lang="en-US" dirty="0" err="1"/>
              <a:t>Analizi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Mekanizmalarda</a:t>
            </a:r>
            <a:r>
              <a:rPr lang="en-US" sz="2400" dirty="0"/>
              <a:t> </a:t>
            </a:r>
            <a:r>
              <a:rPr lang="en-US" sz="2400" dirty="0" err="1"/>
              <a:t>konum</a:t>
            </a:r>
            <a:r>
              <a:rPr lang="en-US" sz="2400" dirty="0"/>
              <a:t> </a:t>
            </a:r>
            <a:r>
              <a:rPr lang="en-US" sz="2400" dirty="0" err="1"/>
              <a:t>analizi</a:t>
            </a:r>
            <a:r>
              <a:rPr lang="en-US" sz="2400" dirty="0"/>
              <a:t> </a:t>
            </a:r>
            <a:r>
              <a:rPr lang="en-US" sz="2400" dirty="0" err="1"/>
              <a:t>mekanizma</a:t>
            </a:r>
            <a:r>
              <a:rPr lang="en-US" sz="2400" dirty="0"/>
              <a:t> </a:t>
            </a:r>
            <a:r>
              <a:rPr lang="en-US" sz="2400" dirty="0" err="1"/>
              <a:t>serbestlik</a:t>
            </a:r>
            <a:r>
              <a:rPr lang="en-US" sz="2400" dirty="0"/>
              <a:t> </a:t>
            </a:r>
            <a:r>
              <a:rPr lang="en-US" sz="2400" dirty="0" err="1"/>
              <a:t>derecesine</a:t>
            </a:r>
            <a:r>
              <a:rPr lang="en-US" sz="2400" dirty="0"/>
              <a:t> </a:t>
            </a:r>
            <a:r>
              <a:rPr lang="en-US" sz="2400" dirty="0" err="1"/>
              <a:t>eşit</a:t>
            </a:r>
            <a:r>
              <a:rPr lang="en-US" sz="2400" dirty="0"/>
              <a:t> </a:t>
            </a:r>
            <a:r>
              <a:rPr lang="en-US" sz="2400" dirty="0" err="1"/>
              <a:t>sayıda</a:t>
            </a:r>
            <a:r>
              <a:rPr lang="en-US" sz="2400" dirty="0"/>
              <a:t> </a:t>
            </a:r>
            <a:r>
              <a:rPr lang="en-US" sz="2400" dirty="0" err="1"/>
              <a:t>parametre</a:t>
            </a:r>
            <a:r>
              <a:rPr lang="en-US" sz="2400" dirty="0"/>
              <a:t> </a:t>
            </a:r>
            <a:r>
              <a:rPr lang="en-US" sz="2400" dirty="0" err="1"/>
              <a:t>değeri</a:t>
            </a:r>
            <a:r>
              <a:rPr lang="en-US" sz="2400" dirty="0"/>
              <a:t> </a:t>
            </a:r>
            <a:r>
              <a:rPr lang="en-US" sz="2400" dirty="0" err="1"/>
              <a:t>tanımlandığında</a:t>
            </a:r>
            <a:r>
              <a:rPr lang="en-US" sz="2400" dirty="0" smtClean="0"/>
              <a:t>:</a:t>
            </a:r>
            <a:endParaRPr lang="tr-TR" sz="2400" dirty="0" smtClean="0"/>
          </a:p>
          <a:p>
            <a:pPr marL="834390" lvl="1" indent="-514350">
              <a:buSzPct val="100000"/>
              <a:buFont typeface="+mj-lt"/>
              <a:buAutoNum type="alphaLcParenR"/>
            </a:pPr>
            <a:r>
              <a:rPr lang="en-US" sz="2400" dirty="0" err="1"/>
              <a:t>uzuvların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uzuv</a:t>
            </a:r>
            <a:r>
              <a:rPr lang="en-US" sz="2400" dirty="0"/>
              <a:t> </a:t>
            </a:r>
            <a:r>
              <a:rPr lang="en-US" sz="2400" dirty="0" err="1"/>
              <a:t>üzerinde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noktanın</a:t>
            </a:r>
            <a:r>
              <a:rPr lang="en-US" sz="2400" dirty="0"/>
              <a:t> </a:t>
            </a:r>
            <a:r>
              <a:rPr lang="en-US" sz="2400" dirty="0" err="1"/>
              <a:t>sabit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hareketli</a:t>
            </a:r>
            <a:r>
              <a:rPr lang="en-US" sz="2400" dirty="0"/>
              <a:t> </a:t>
            </a:r>
            <a:r>
              <a:rPr lang="en-US" sz="2400" dirty="0" err="1"/>
              <a:t>uzuv</a:t>
            </a:r>
            <a:r>
              <a:rPr lang="en-US" sz="2400" dirty="0"/>
              <a:t> </a:t>
            </a:r>
            <a:r>
              <a:rPr lang="en-US" sz="2400" dirty="0" err="1"/>
              <a:t>üzerinde</a:t>
            </a:r>
            <a:r>
              <a:rPr lang="en-US" sz="2400" dirty="0"/>
              <a:t> </a:t>
            </a:r>
            <a:r>
              <a:rPr lang="en-US" sz="2400" dirty="0" err="1"/>
              <a:t>bulunan</a:t>
            </a:r>
            <a:r>
              <a:rPr lang="en-US" sz="2400" dirty="0"/>
              <a:t> </a:t>
            </a:r>
            <a:r>
              <a:rPr lang="en-US" sz="2400" dirty="0" err="1"/>
              <a:t>referans</a:t>
            </a:r>
            <a:r>
              <a:rPr lang="en-US" sz="2400" dirty="0"/>
              <a:t> </a:t>
            </a:r>
            <a:r>
              <a:rPr lang="en-US" sz="2400" dirty="0" err="1"/>
              <a:t>eksene</a:t>
            </a:r>
            <a:r>
              <a:rPr lang="en-US" sz="2400" dirty="0"/>
              <a:t> </a:t>
            </a:r>
            <a:r>
              <a:rPr lang="en-US" sz="2400" dirty="0" err="1"/>
              <a:t>göre</a:t>
            </a:r>
            <a:r>
              <a:rPr lang="en-US" sz="2400" dirty="0"/>
              <a:t> </a:t>
            </a:r>
            <a:r>
              <a:rPr lang="en-US" sz="2400" dirty="0" err="1"/>
              <a:t>bağıl</a:t>
            </a:r>
            <a:r>
              <a:rPr lang="en-US" sz="2400" dirty="0"/>
              <a:t> </a:t>
            </a:r>
            <a:r>
              <a:rPr lang="en-US" sz="2400" dirty="0" err="1"/>
              <a:t>konumunun</a:t>
            </a:r>
            <a:r>
              <a:rPr lang="en-US" sz="2400" dirty="0"/>
              <a:t> </a:t>
            </a:r>
            <a:r>
              <a:rPr lang="en-US" sz="2400" dirty="0" err="1"/>
              <a:t>bulunmasını</a:t>
            </a:r>
            <a:r>
              <a:rPr lang="en-US" sz="2400" dirty="0"/>
              <a:t>,</a:t>
            </a:r>
            <a:endParaRPr lang="tr-TR" sz="2400" dirty="0"/>
          </a:p>
          <a:p>
            <a:pPr marL="834390" lvl="1" indent="-514350">
              <a:buSzPct val="100000"/>
              <a:buFont typeface="+mj-lt"/>
              <a:buAutoNum type="alphaLcParenR"/>
            </a:pPr>
            <a:r>
              <a:rPr lang="en-US" sz="2400" dirty="0" err="1" smtClean="0"/>
              <a:t>bir</a:t>
            </a:r>
            <a:r>
              <a:rPr lang="en-US" sz="2400" dirty="0" smtClean="0"/>
              <a:t> </a:t>
            </a:r>
            <a:r>
              <a:rPr lang="en-US" sz="2400" dirty="0" err="1"/>
              <a:t>uzuv</a:t>
            </a:r>
            <a:r>
              <a:rPr lang="en-US" sz="2400" dirty="0"/>
              <a:t> </a:t>
            </a:r>
            <a:r>
              <a:rPr lang="en-US" sz="2400" dirty="0" err="1"/>
              <a:t>üzerindeki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noktanın</a:t>
            </a:r>
            <a:r>
              <a:rPr lang="en-US" sz="2400" dirty="0"/>
              <a:t> </a:t>
            </a:r>
            <a:r>
              <a:rPr lang="en-US" sz="2400" dirty="0" err="1"/>
              <a:t>başka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uzuv</a:t>
            </a:r>
            <a:r>
              <a:rPr lang="en-US" sz="2400" dirty="0"/>
              <a:t> </a:t>
            </a:r>
            <a:r>
              <a:rPr lang="en-US" sz="2400" dirty="0" err="1"/>
              <a:t>üzerinde</a:t>
            </a:r>
            <a:r>
              <a:rPr lang="en-US" sz="2400" dirty="0"/>
              <a:t> </a:t>
            </a:r>
            <a:r>
              <a:rPr lang="en-US" sz="2400" dirty="0" err="1"/>
              <a:t>bulunduğu</a:t>
            </a:r>
            <a:r>
              <a:rPr lang="en-US" sz="2400" dirty="0"/>
              <a:t> </a:t>
            </a:r>
            <a:r>
              <a:rPr lang="en-US" sz="2400" dirty="0" err="1"/>
              <a:t>konumun</a:t>
            </a:r>
            <a:r>
              <a:rPr lang="en-US" sz="2400" dirty="0"/>
              <a:t> </a:t>
            </a:r>
            <a:r>
              <a:rPr lang="en-US" sz="2400" dirty="0" err="1"/>
              <a:t>bulunmasını</a:t>
            </a:r>
            <a:r>
              <a:rPr lang="en-US" sz="2400" dirty="0"/>
              <a:t>,</a:t>
            </a:r>
            <a:endParaRPr lang="tr-TR" sz="2400" dirty="0"/>
          </a:p>
          <a:p>
            <a:pPr marL="834390" lvl="1" indent="-514350">
              <a:buSzPct val="100000"/>
              <a:buFont typeface="+mj-lt"/>
              <a:buAutoNum type="alphaLcParenR"/>
            </a:pPr>
            <a:r>
              <a:rPr lang="en-US" sz="2400" dirty="0" err="1" smtClean="0"/>
              <a:t>bağımsız</a:t>
            </a:r>
            <a:r>
              <a:rPr lang="en-US" sz="2400" dirty="0" smtClean="0"/>
              <a:t> </a:t>
            </a:r>
            <a:r>
              <a:rPr lang="en-US" sz="2400" dirty="0" err="1"/>
              <a:t>parametre</a:t>
            </a:r>
            <a:r>
              <a:rPr lang="en-US" sz="2400" dirty="0"/>
              <a:t> </a:t>
            </a:r>
            <a:r>
              <a:rPr lang="en-US" sz="2400" dirty="0" err="1"/>
              <a:t>değerlerinin</a:t>
            </a:r>
            <a:r>
              <a:rPr lang="en-US" sz="2400" dirty="0"/>
              <a:t> </a:t>
            </a:r>
            <a:r>
              <a:rPr lang="en-US" sz="2400" dirty="0" err="1"/>
              <a:t>değişimine</a:t>
            </a:r>
            <a:r>
              <a:rPr lang="en-US" sz="2400" dirty="0"/>
              <a:t> </a:t>
            </a:r>
            <a:r>
              <a:rPr lang="en-US" sz="2400" dirty="0" err="1"/>
              <a:t>göre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uzvun</a:t>
            </a:r>
            <a:r>
              <a:rPr lang="en-US" sz="2400" dirty="0"/>
              <a:t> </a:t>
            </a:r>
            <a:r>
              <a:rPr lang="en-US" sz="2400" dirty="0" err="1"/>
              <a:t>açısının</a:t>
            </a:r>
            <a:r>
              <a:rPr lang="en-US" sz="2400" dirty="0"/>
              <a:t> </a:t>
            </a:r>
            <a:r>
              <a:rPr lang="en-US" sz="2400" dirty="0" err="1"/>
              <a:t>değişimi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noktanın</a:t>
            </a:r>
            <a:r>
              <a:rPr lang="en-US" sz="2400" dirty="0"/>
              <a:t> </a:t>
            </a:r>
            <a:r>
              <a:rPr lang="en-US" sz="2400" dirty="0" err="1"/>
              <a:t>diğer</a:t>
            </a:r>
            <a:r>
              <a:rPr lang="en-US" sz="2400" dirty="0"/>
              <a:t> </a:t>
            </a:r>
            <a:r>
              <a:rPr lang="en-US" sz="2400" dirty="0" err="1"/>
              <a:t>uzuv</a:t>
            </a:r>
            <a:r>
              <a:rPr lang="en-US" sz="2400" dirty="0"/>
              <a:t> </a:t>
            </a:r>
            <a:r>
              <a:rPr lang="en-US" sz="2400" dirty="0" err="1"/>
              <a:t>üzerinde</a:t>
            </a:r>
            <a:r>
              <a:rPr lang="en-US" sz="2400" dirty="0"/>
              <a:t> </a:t>
            </a:r>
            <a:r>
              <a:rPr lang="en-US" sz="2400" dirty="0" err="1"/>
              <a:t>çizdiği</a:t>
            </a:r>
            <a:r>
              <a:rPr lang="en-US" sz="2400" dirty="0"/>
              <a:t> </a:t>
            </a:r>
            <a:r>
              <a:rPr lang="en-US" sz="2400" dirty="0" err="1"/>
              <a:t>yörüngenin</a:t>
            </a:r>
            <a:r>
              <a:rPr lang="en-US" sz="2400" dirty="0"/>
              <a:t> </a:t>
            </a:r>
            <a:r>
              <a:rPr lang="en-US" sz="2400" dirty="0" err="1"/>
              <a:t>bulunmasını</a:t>
            </a:r>
            <a:r>
              <a:rPr lang="en-US" sz="2400" dirty="0"/>
              <a:t> </a:t>
            </a:r>
            <a:r>
              <a:rPr lang="en-US" sz="2400" dirty="0" err="1"/>
              <a:t>içerir</a:t>
            </a:r>
            <a:r>
              <a:rPr lang="en-US" sz="2400" dirty="0"/>
              <a:t>.</a:t>
            </a:r>
          </a:p>
          <a:p>
            <a:endParaRPr lang="tr-TR" sz="2400" dirty="0" smtClean="0"/>
          </a:p>
          <a:p>
            <a:endParaRPr 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30262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Tahrik mafsalları ve tahrik uzvu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Serbestlik</a:t>
            </a:r>
            <a:r>
              <a:rPr lang="en-US" sz="2400" dirty="0"/>
              <a:t> </a:t>
            </a:r>
            <a:r>
              <a:rPr lang="en-US" sz="2400" dirty="0" err="1"/>
              <a:t>derecesi</a:t>
            </a:r>
            <a:r>
              <a:rPr lang="en-US" sz="2400" dirty="0"/>
              <a:t> </a:t>
            </a:r>
            <a:r>
              <a:rPr lang="en-US" sz="2400" dirty="0" err="1"/>
              <a:t>tanımında</a:t>
            </a:r>
            <a:r>
              <a:rPr lang="en-US" sz="2400" dirty="0"/>
              <a:t> </a:t>
            </a:r>
            <a:r>
              <a:rPr lang="en-US" sz="2400" dirty="0" err="1"/>
              <a:t>belirtilmiş</a:t>
            </a:r>
            <a:r>
              <a:rPr lang="en-US" sz="2400" dirty="0"/>
              <a:t> </a:t>
            </a:r>
            <a:r>
              <a:rPr lang="en-US" sz="2400" dirty="0" err="1"/>
              <a:t>olduğu</a:t>
            </a:r>
            <a:r>
              <a:rPr lang="en-US" sz="2400" dirty="0"/>
              <a:t> </a:t>
            </a:r>
            <a:r>
              <a:rPr lang="en-US" sz="2400" dirty="0" err="1"/>
              <a:t>gibi</a:t>
            </a:r>
            <a:r>
              <a:rPr lang="en-US" sz="2400" dirty="0"/>
              <a:t>, </a:t>
            </a:r>
            <a:r>
              <a:rPr lang="en-US" sz="2400" dirty="0" err="1"/>
              <a:t>uzuvların</a:t>
            </a:r>
            <a:r>
              <a:rPr lang="en-US" sz="2400" dirty="0"/>
              <a:t> </a:t>
            </a:r>
            <a:r>
              <a:rPr lang="en-US" sz="2400" dirty="0" err="1"/>
              <a:t>konumlarını</a:t>
            </a:r>
            <a:r>
              <a:rPr lang="en-US" sz="2400" dirty="0"/>
              <a:t> </a:t>
            </a:r>
            <a:r>
              <a:rPr lang="en-US" sz="2400" dirty="0" err="1"/>
              <a:t>belirlemek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serbestlik</a:t>
            </a:r>
            <a:r>
              <a:rPr lang="en-US" sz="2400" dirty="0"/>
              <a:t> </a:t>
            </a:r>
            <a:r>
              <a:rPr lang="en-US" sz="2400" dirty="0" err="1"/>
              <a:t>derecesi</a:t>
            </a:r>
            <a:r>
              <a:rPr lang="en-US" sz="2400" dirty="0"/>
              <a:t> </a:t>
            </a:r>
            <a:r>
              <a:rPr lang="en-US" sz="2400" dirty="0" err="1"/>
              <a:t>kadar</a:t>
            </a:r>
            <a:r>
              <a:rPr lang="en-US" sz="2400" dirty="0"/>
              <a:t> </a:t>
            </a:r>
            <a:r>
              <a:rPr lang="en-US" sz="2400" dirty="0" err="1"/>
              <a:t>parametrenin</a:t>
            </a:r>
            <a:r>
              <a:rPr lang="en-US" sz="2400" dirty="0"/>
              <a:t> </a:t>
            </a:r>
            <a:r>
              <a:rPr lang="en-US" sz="2400" dirty="0" err="1"/>
              <a:t>değeri</a:t>
            </a:r>
            <a:r>
              <a:rPr lang="en-US" sz="2400" dirty="0"/>
              <a:t> </a:t>
            </a:r>
            <a:r>
              <a:rPr lang="en-US" sz="2400" dirty="0" err="1"/>
              <a:t>önceden</a:t>
            </a:r>
            <a:r>
              <a:rPr lang="en-US" sz="2400" dirty="0"/>
              <a:t> </a:t>
            </a:r>
            <a:r>
              <a:rPr lang="en-US" sz="2400" dirty="0" err="1"/>
              <a:t>bilinmelidir</a:t>
            </a:r>
            <a:r>
              <a:rPr lang="en-US" sz="2400" dirty="0"/>
              <a:t>. </a:t>
            </a:r>
            <a:endParaRPr lang="tr-TR" sz="2400" dirty="0" smtClean="0"/>
          </a:p>
          <a:p>
            <a:r>
              <a:rPr lang="en-US" sz="2400" dirty="0" err="1" smtClean="0"/>
              <a:t>Genellikle</a:t>
            </a:r>
            <a:r>
              <a:rPr lang="en-US" sz="2400" dirty="0" smtClean="0"/>
              <a:t>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parametreler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uzvun</a:t>
            </a:r>
            <a:r>
              <a:rPr lang="en-US" sz="2400" dirty="0"/>
              <a:t> </a:t>
            </a:r>
            <a:r>
              <a:rPr lang="en-US" sz="2400" dirty="0" err="1"/>
              <a:t>konumunu</a:t>
            </a:r>
            <a:r>
              <a:rPr lang="en-US" sz="2400" dirty="0"/>
              <a:t> </a:t>
            </a:r>
            <a:r>
              <a:rPr lang="en-US" sz="2400" dirty="0" err="1"/>
              <a:t>belirlemek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kullanılan</a:t>
            </a:r>
            <a:r>
              <a:rPr lang="en-US" sz="2400" dirty="0"/>
              <a:t> </a:t>
            </a:r>
            <a:r>
              <a:rPr lang="en-US" sz="2400" dirty="0" err="1"/>
              <a:t>mafsal</a:t>
            </a:r>
            <a:r>
              <a:rPr lang="en-US" sz="2400" dirty="0"/>
              <a:t> </a:t>
            </a:r>
            <a:r>
              <a:rPr lang="en-US" sz="2400" dirty="0" err="1"/>
              <a:t>serbestlik</a:t>
            </a:r>
            <a:r>
              <a:rPr lang="en-US" sz="2400" dirty="0"/>
              <a:t> </a:t>
            </a:r>
            <a:r>
              <a:rPr lang="en-US" sz="2400" dirty="0" err="1"/>
              <a:t>dereceleridir</a:t>
            </a:r>
            <a:r>
              <a:rPr lang="en-US" sz="2400" dirty="0"/>
              <a:t>. </a:t>
            </a:r>
            <a:endParaRPr lang="tr-TR" sz="2400" dirty="0" smtClean="0"/>
          </a:p>
          <a:p>
            <a:r>
              <a:rPr lang="en-US" sz="2400" dirty="0" smtClean="0"/>
              <a:t>Bu </a:t>
            </a:r>
            <a:r>
              <a:rPr lang="en-US" sz="2400" dirty="0" err="1"/>
              <a:t>mafsallara</a:t>
            </a:r>
            <a:r>
              <a:rPr lang="en-US" sz="2400" dirty="0"/>
              <a:t> </a:t>
            </a:r>
            <a:r>
              <a:rPr lang="en-US" sz="2400" b="1" dirty="0" err="1"/>
              <a:t>tahrik</a:t>
            </a:r>
            <a:r>
              <a:rPr lang="en-US" sz="2400" b="1" dirty="0"/>
              <a:t> </a:t>
            </a:r>
            <a:r>
              <a:rPr lang="en-US" sz="2400" b="1" dirty="0" err="1"/>
              <a:t>mafsalları</a:t>
            </a:r>
            <a:r>
              <a:rPr lang="en-US" sz="2400" dirty="0"/>
              <a:t> </a:t>
            </a:r>
            <a:r>
              <a:rPr lang="tr-TR" sz="2400" dirty="0" smtClean="0"/>
              <a:t>denilir</a:t>
            </a:r>
            <a:r>
              <a:rPr lang="en-US" sz="2400" dirty="0" smtClean="0"/>
              <a:t>. </a:t>
            </a:r>
            <a:endParaRPr lang="tr-TR" sz="2400" dirty="0" smtClean="0"/>
          </a:p>
          <a:p>
            <a:r>
              <a:rPr lang="en-US" sz="2400" dirty="0" err="1" smtClean="0"/>
              <a:t>Genellikle</a:t>
            </a:r>
            <a:r>
              <a:rPr lang="en-US" sz="2400" dirty="0" smtClean="0"/>
              <a:t>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tahrik</a:t>
            </a:r>
            <a:r>
              <a:rPr lang="en-US" sz="2400" dirty="0"/>
              <a:t> </a:t>
            </a:r>
            <a:r>
              <a:rPr lang="en-US" sz="2400" dirty="0" err="1"/>
              <a:t>mafsalları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hareketli</a:t>
            </a:r>
            <a:r>
              <a:rPr lang="en-US" sz="2400" dirty="0"/>
              <a:t> </a:t>
            </a:r>
            <a:r>
              <a:rPr lang="en-US" sz="2400" dirty="0" err="1"/>
              <a:t>uzvu</a:t>
            </a:r>
            <a:r>
              <a:rPr lang="en-US" sz="2400" dirty="0"/>
              <a:t> </a:t>
            </a:r>
            <a:r>
              <a:rPr lang="en-US" sz="2400" dirty="0" err="1"/>
              <a:t>sabit</a:t>
            </a:r>
            <a:r>
              <a:rPr lang="en-US" sz="2400" dirty="0"/>
              <a:t> </a:t>
            </a:r>
            <a:r>
              <a:rPr lang="en-US" sz="2400" dirty="0" err="1"/>
              <a:t>uzva</a:t>
            </a:r>
            <a:r>
              <a:rPr lang="en-US" sz="2400" dirty="0"/>
              <a:t> </a:t>
            </a:r>
            <a:r>
              <a:rPr lang="en-US" sz="2400" dirty="0" err="1"/>
              <a:t>bağladıkları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durumda</a:t>
            </a:r>
            <a:r>
              <a:rPr lang="en-US" sz="2400" dirty="0"/>
              <a:t> </a:t>
            </a:r>
            <a:r>
              <a:rPr lang="en-US" sz="2400" b="1" dirty="0" err="1"/>
              <a:t>tahrik</a:t>
            </a:r>
            <a:r>
              <a:rPr lang="en-US" sz="2400" b="1" dirty="0"/>
              <a:t> </a:t>
            </a:r>
            <a:r>
              <a:rPr lang="en-US" sz="2400" b="1" dirty="0" err="1"/>
              <a:t>uzvu</a:t>
            </a:r>
            <a:r>
              <a:rPr lang="en-US" sz="2400" dirty="0"/>
              <a:t> </a:t>
            </a:r>
            <a:r>
              <a:rPr lang="en-US" sz="2400" dirty="0" err="1"/>
              <a:t>terimi</a:t>
            </a:r>
            <a:r>
              <a:rPr lang="en-US" sz="2400" dirty="0"/>
              <a:t> de </a:t>
            </a:r>
            <a:r>
              <a:rPr lang="en-US" sz="2400" dirty="0" err="1"/>
              <a:t>kullanılabilir</a:t>
            </a:r>
            <a:r>
              <a:rPr lang="en-US" sz="2400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86392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Parçacık Kinematiği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36116" y="2096753"/>
            <a:ext cx="4821244" cy="32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sz="2400" dirty="0" smtClean="0"/>
                  <a:t>P noktasının uzaydaki konumunu belirlemek için farklı koordinat sistemleri kullanılabilir. </a:t>
                </a:r>
              </a:p>
              <a:p>
                <a:r>
                  <a:rPr lang="tr-TR" sz="2400" dirty="0" smtClean="0"/>
                  <a:t>Örneğin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tr-TR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4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sz="24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tr-TR" sz="2400" b="1" dirty="0" smtClean="0"/>
              </a:p>
              <a:p>
                <a:r>
                  <a:rPr lang="tr-TR" sz="2400" dirty="0" smtClean="0"/>
                  <a:t>Şeklinde gösterilebildiği gibi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tr-TR" sz="2400" dirty="0" smtClean="0"/>
              </a:p>
              <a:p>
                <a:r>
                  <a:rPr lang="tr-TR" sz="2400" dirty="0" smtClean="0"/>
                  <a:t>Şeklinde de gösterilebilir.</a:t>
                </a:r>
                <a:endParaRPr lang="tr-TR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1852" t="-212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836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Parçacık Kinematiği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5142" y="2238997"/>
            <a:ext cx="4822354" cy="32372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tr-TR" dirty="0" smtClean="0"/>
                  <a:t>Kartezyen koordinatlar ile polar koordinatlar arasındaki dönüşümler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𝑟𝑐𝑜𝑠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𝑟𝑠𝑖𝑛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  <a:p>
                <a:endParaRPr lang="tr-TR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b="1" i="1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tr-TR" b="1" dirty="0"/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tr-T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tr-TR" dirty="0" smtClean="0"/>
              </a:p>
              <a:p>
                <a:endParaRPr lang="tr-TR" dirty="0" smtClean="0"/>
              </a:p>
              <a:p>
                <a:r>
                  <a:rPr lang="en-US" dirty="0" err="1" smtClean="0"/>
                  <a:t>denklemleri</a:t>
                </a:r>
                <a:r>
                  <a:rPr lang="en-US" dirty="0" smtClean="0"/>
                  <a:t> </a:t>
                </a:r>
                <a:r>
                  <a:rPr lang="en-US" dirty="0" err="1"/>
                  <a:t>kullanılarak</a:t>
                </a:r>
                <a:r>
                  <a:rPr lang="en-US" dirty="0"/>
                  <a:t> </a:t>
                </a:r>
                <a:r>
                  <a:rPr lang="en-US" dirty="0" err="1"/>
                  <a:t>sağlanabilir</a:t>
                </a:r>
                <a:r>
                  <a:rPr lang="en-US" dirty="0"/>
                  <a:t>.</a:t>
                </a:r>
                <a:endParaRPr lang="tr-TR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3086" t="-1667" b="-212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483971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2063</TotalTime>
  <Words>1061</Words>
  <Application>Microsoft Office PowerPoint</Application>
  <PresentationFormat>Geniş ekran</PresentationFormat>
  <Paragraphs>205</Paragraphs>
  <Slides>35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42" baseType="lpstr">
      <vt:lpstr>Arial</vt:lpstr>
      <vt:lpstr>Arial, Helvetica, sans-serif</vt:lpstr>
      <vt:lpstr>Calibri</vt:lpstr>
      <vt:lpstr>Calibri Light</vt:lpstr>
      <vt:lpstr>Cambria Math</vt:lpstr>
      <vt:lpstr>Times New Roman</vt:lpstr>
      <vt:lpstr>Retrospect</vt:lpstr>
      <vt:lpstr>Mekanizma Tekniği MEKANİZMALARDA KONUM ANALİZİ</vt:lpstr>
      <vt:lpstr>Giriş</vt:lpstr>
      <vt:lpstr>Tanımlar</vt:lpstr>
      <vt:lpstr>PowerPoint Sunusu</vt:lpstr>
      <vt:lpstr>Tanımlar</vt:lpstr>
      <vt:lpstr>Mekanizmalarda Konum Analizi</vt:lpstr>
      <vt:lpstr>Tahrik mafsalları ve tahrik uzvu</vt:lpstr>
      <vt:lpstr>Parçacık Kinematiği</vt:lpstr>
      <vt:lpstr>Parçacık Kinematiği</vt:lpstr>
      <vt:lpstr>Konum Belirlemek için Kompleks Sayıların Kullanımı</vt:lpstr>
      <vt:lpstr>Konum Belirlemek için Kompleks Sayıların Kullanımı</vt:lpstr>
      <vt:lpstr>PowerPoint Sunusu</vt:lpstr>
      <vt:lpstr>Konum Belirlemek için Kompleks Sayıların Kullanımı</vt:lpstr>
      <vt:lpstr>Konum Belirlemek için Kompleks Sayıların Kullanımı</vt:lpstr>
      <vt:lpstr>Kompleks Sayıların Özellikleri</vt:lpstr>
      <vt:lpstr>Kompleks Sayıların Özellikleri</vt:lpstr>
      <vt:lpstr>Konum Belirlemek için Kompleks Sayıların Kullanımı</vt:lpstr>
      <vt:lpstr>Konum Belirlemek için Kompleks Sayıların Kullanımı</vt:lpstr>
      <vt:lpstr>Konum Belirlemek için Kompleks Sayıların Kullanımı</vt:lpstr>
      <vt:lpstr>Bir Rijit Cismin Kinematiği</vt:lpstr>
      <vt:lpstr>Çakışan Noktalar</vt:lpstr>
      <vt:lpstr>Çakışan Noktalar</vt:lpstr>
      <vt:lpstr>Mekanizmalarda Vektör Devreleri</vt:lpstr>
      <vt:lpstr>Mekanizmalarda Vektör Devreleri</vt:lpstr>
      <vt:lpstr>Mekanizmalarda Vektör Devreleri</vt:lpstr>
      <vt:lpstr>Mekanizmalarda Vektör Devreleri</vt:lpstr>
      <vt:lpstr>Mekanizmalarda Vektör Devreleri</vt:lpstr>
      <vt:lpstr>Mekanizmalarda Vektör Devreleri</vt:lpstr>
      <vt:lpstr>Mekanizmalarda Vektör Devreleri</vt:lpstr>
      <vt:lpstr>Mekanizmalarda Vektör Devreleri</vt:lpstr>
      <vt:lpstr>Mekanizmalarda Vektör Devreleri</vt:lpstr>
      <vt:lpstr>Mekanizmalarda Vektör Devreleri</vt:lpstr>
      <vt:lpstr>Mekanizmalarda Vektör Devreleri</vt:lpstr>
      <vt:lpstr>Mekanizmalarda Vektör Devreleri</vt:lpstr>
      <vt:lpstr>Mekanizmalarda Vektör Devreleri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Nurdan Bilgin</dc:creator>
  <cp:lastModifiedBy>Nurdan Bilgin</cp:lastModifiedBy>
  <cp:revision>169</cp:revision>
  <cp:lastPrinted>2018-10-04T10:48:44Z</cp:lastPrinted>
  <dcterms:created xsi:type="dcterms:W3CDTF">2017-10-12T07:43:13Z</dcterms:created>
  <dcterms:modified xsi:type="dcterms:W3CDTF">2019-10-11T10:02:07Z</dcterms:modified>
</cp:coreProperties>
</file>