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50"/>
  </p:notesMasterIdLst>
  <p:sldIdLst>
    <p:sldId id="307" r:id="rId2"/>
    <p:sldId id="390" r:id="rId3"/>
    <p:sldId id="354" r:id="rId4"/>
    <p:sldId id="389" r:id="rId5"/>
    <p:sldId id="355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6" r:id="rId23"/>
    <p:sldId id="365" r:id="rId24"/>
    <p:sldId id="367" r:id="rId25"/>
    <p:sldId id="368" r:id="rId26"/>
    <p:sldId id="369" r:id="rId27"/>
    <p:sldId id="398" r:id="rId28"/>
    <p:sldId id="404" r:id="rId29"/>
    <p:sldId id="405" r:id="rId30"/>
    <p:sldId id="401" r:id="rId31"/>
    <p:sldId id="402" r:id="rId32"/>
    <p:sldId id="403" r:id="rId33"/>
    <p:sldId id="371" r:id="rId34"/>
    <p:sldId id="372" r:id="rId35"/>
    <p:sldId id="373" r:id="rId36"/>
    <p:sldId id="374" r:id="rId37"/>
    <p:sldId id="375" r:id="rId38"/>
    <p:sldId id="376" r:id="rId39"/>
    <p:sldId id="377" r:id="rId40"/>
    <p:sldId id="378" r:id="rId41"/>
    <p:sldId id="379" r:id="rId42"/>
    <p:sldId id="380" r:id="rId43"/>
    <p:sldId id="381" r:id="rId44"/>
    <p:sldId id="382" r:id="rId45"/>
    <p:sldId id="383" r:id="rId46"/>
    <p:sldId id="384" r:id="rId47"/>
    <p:sldId id="387" r:id="rId48"/>
    <p:sldId id="388" r:id="rId49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101" autoAdjust="0"/>
  </p:normalViewPr>
  <p:slideViewPr>
    <p:cSldViewPr snapToGrid="0">
      <p:cViewPr varScale="1">
        <p:scale>
          <a:sx n="64" d="100"/>
          <a:sy n="64" d="100"/>
        </p:scale>
        <p:origin x="2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60924E-F221-4168-AF51-C9D359C58DD4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4B8693-CD31-47DC-9DF4-FC4D01F265D1}">
      <dgm:prSet phldrT="[Text]"/>
      <dgm:spPr/>
      <dgm:t>
        <a:bodyPr/>
        <a:lstStyle/>
        <a:p>
          <a:r>
            <a:rPr lang="tr-TR" dirty="0" smtClean="0"/>
            <a:t>Konstrüksiyonlar</a:t>
          </a:r>
          <a:endParaRPr lang="en-US" dirty="0"/>
        </a:p>
      </dgm:t>
    </dgm:pt>
    <dgm:pt modelId="{D67EBE0C-840D-4717-AC17-303586AF766C}" type="parTrans" cxnId="{103EFA82-FC1B-44ED-BEBB-F83BF3615A75}">
      <dgm:prSet/>
      <dgm:spPr/>
      <dgm:t>
        <a:bodyPr/>
        <a:lstStyle/>
        <a:p>
          <a:endParaRPr lang="en-US"/>
        </a:p>
      </dgm:t>
    </dgm:pt>
    <dgm:pt modelId="{DFD4CE6E-6311-428E-B60F-A4238B56D249}" type="sibTrans" cxnId="{103EFA82-FC1B-44ED-BEBB-F83BF3615A75}">
      <dgm:prSet/>
      <dgm:spPr/>
      <dgm:t>
        <a:bodyPr/>
        <a:lstStyle/>
        <a:p>
          <a:endParaRPr lang="en-US"/>
        </a:p>
      </dgm:t>
    </dgm:pt>
    <dgm:pt modelId="{83897150-550D-425C-9803-B902ECB18A52}">
      <dgm:prSet phldrT="[Text]"/>
      <dgm:spPr/>
      <dgm:t>
        <a:bodyPr/>
        <a:lstStyle/>
        <a:p>
          <a:r>
            <a:rPr lang="tr-TR" dirty="0" smtClean="0"/>
            <a:t>F&lt;0: Statik Olarak Belirsiz Konstruksiyon</a:t>
          </a:r>
          <a:endParaRPr lang="en-US" dirty="0"/>
        </a:p>
      </dgm:t>
    </dgm:pt>
    <dgm:pt modelId="{BD8B67BD-049C-4C90-BDC5-91A33D4D7DEB}" type="parTrans" cxnId="{CF62B6AA-0916-491E-8718-E362C137903B}">
      <dgm:prSet/>
      <dgm:spPr/>
      <dgm:t>
        <a:bodyPr/>
        <a:lstStyle/>
        <a:p>
          <a:endParaRPr lang="en-US"/>
        </a:p>
      </dgm:t>
    </dgm:pt>
    <dgm:pt modelId="{15A87FE6-DF5D-4933-8CE2-622F7C0859B7}" type="sibTrans" cxnId="{CF62B6AA-0916-491E-8718-E362C137903B}">
      <dgm:prSet/>
      <dgm:spPr/>
      <dgm:t>
        <a:bodyPr/>
        <a:lstStyle/>
        <a:p>
          <a:endParaRPr lang="en-US"/>
        </a:p>
      </dgm:t>
    </dgm:pt>
    <dgm:pt modelId="{8B418A59-AF21-4FEE-9C2E-8787FE02BC44}">
      <dgm:prSet phldrT="[Text]"/>
      <dgm:spPr/>
      <dgm:t>
        <a:bodyPr/>
        <a:lstStyle/>
        <a:p>
          <a:r>
            <a:rPr lang="tr-TR" dirty="0" smtClean="0"/>
            <a:t>Mekanizmalar</a:t>
          </a:r>
          <a:endParaRPr lang="en-US" dirty="0"/>
        </a:p>
      </dgm:t>
    </dgm:pt>
    <dgm:pt modelId="{08A27D2A-D8F1-448A-BCED-EC44950AF8BB}" type="parTrans" cxnId="{E4128B63-1CB3-41F5-AB77-658AC3788BCC}">
      <dgm:prSet/>
      <dgm:spPr/>
      <dgm:t>
        <a:bodyPr/>
        <a:lstStyle/>
        <a:p>
          <a:endParaRPr lang="en-US"/>
        </a:p>
      </dgm:t>
    </dgm:pt>
    <dgm:pt modelId="{046785D0-C0A1-44A7-BE07-446E1226FFFE}" type="sibTrans" cxnId="{E4128B63-1CB3-41F5-AB77-658AC3788BCC}">
      <dgm:prSet/>
      <dgm:spPr/>
      <dgm:t>
        <a:bodyPr/>
        <a:lstStyle/>
        <a:p>
          <a:endParaRPr lang="en-US"/>
        </a:p>
      </dgm:t>
    </dgm:pt>
    <dgm:pt modelId="{C3DE8039-09C2-40EC-9C30-905C7D9C9788}">
      <dgm:prSet phldrT="[Text]"/>
      <dgm:spPr/>
      <dgm:t>
        <a:bodyPr/>
        <a:lstStyle/>
        <a:p>
          <a:r>
            <a:rPr lang="tr-TR" dirty="0" smtClean="0"/>
            <a:t>F=1: Zorunlu Hareketli Mekanizma</a:t>
          </a:r>
          <a:endParaRPr lang="en-US" dirty="0"/>
        </a:p>
      </dgm:t>
    </dgm:pt>
    <dgm:pt modelId="{739BAFD1-626B-4746-AA85-561F12C9C721}" type="parTrans" cxnId="{C32629E4-E171-45D6-AE77-575B23D3ED04}">
      <dgm:prSet/>
      <dgm:spPr/>
      <dgm:t>
        <a:bodyPr/>
        <a:lstStyle/>
        <a:p>
          <a:endParaRPr lang="en-US"/>
        </a:p>
      </dgm:t>
    </dgm:pt>
    <dgm:pt modelId="{A5C64161-09B0-45FC-A63E-4D7ADC21AA2B}" type="sibTrans" cxnId="{C32629E4-E171-45D6-AE77-575B23D3ED04}">
      <dgm:prSet/>
      <dgm:spPr/>
      <dgm:t>
        <a:bodyPr/>
        <a:lstStyle/>
        <a:p>
          <a:endParaRPr lang="en-US"/>
        </a:p>
      </dgm:t>
    </dgm:pt>
    <dgm:pt modelId="{BB59DFD8-BC8E-4C6E-A3DF-86855722B2FC}">
      <dgm:prSet/>
      <dgm:spPr/>
      <dgm:t>
        <a:bodyPr/>
        <a:lstStyle/>
        <a:p>
          <a:r>
            <a:rPr lang="tr-TR" dirty="0" smtClean="0"/>
            <a:t>F=0: Statik &gt;Olarak Belirli Konstruksiyon</a:t>
          </a:r>
          <a:endParaRPr lang="tr-TR" dirty="0" smtClean="0"/>
        </a:p>
      </dgm:t>
    </dgm:pt>
    <dgm:pt modelId="{4259B588-BF44-499D-ABF2-D117EA150B15}" type="parTrans" cxnId="{53047340-245C-425E-AF81-FA94607F0E34}">
      <dgm:prSet/>
      <dgm:spPr/>
      <dgm:t>
        <a:bodyPr/>
        <a:lstStyle/>
        <a:p>
          <a:endParaRPr lang="en-US"/>
        </a:p>
      </dgm:t>
    </dgm:pt>
    <dgm:pt modelId="{9C3503D5-8CE7-4C77-94D2-C616CB45F94C}" type="sibTrans" cxnId="{53047340-245C-425E-AF81-FA94607F0E34}">
      <dgm:prSet/>
      <dgm:spPr/>
      <dgm:t>
        <a:bodyPr/>
        <a:lstStyle/>
        <a:p>
          <a:endParaRPr lang="en-US"/>
        </a:p>
      </dgm:t>
    </dgm:pt>
    <dgm:pt modelId="{79DD2CA6-4E06-4A6A-AA84-E7076CB03004}">
      <dgm:prSet phldrT="[Text]"/>
      <dgm:spPr/>
      <dgm:t>
        <a:bodyPr/>
        <a:lstStyle/>
        <a:p>
          <a:r>
            <a:rPr lang="tr-TR" dirty="0" smtClean="0"/>
            <a:t>F&gt;1: Çok Serbestlik Dereceli Mekanizma</a:t>
          </a:r>
          <a:endParaRPr lang="en-US" dirty="0"/>
        </a:p>
      </dgm:t>
    </dgm:pt>
    <dgm:pt modelId="{2A0D5FF0-B1BE-4371-B9C8-0D23149EA29C}" type="parTrans" cxnId="{A31E6176-349F-459B-9FB1-4257EF9CCEA9}">
      <dgm:prSet/>
      <dgm:spPr/>
      <dgm:t>
        <a:bodyPr/>
        <a:lstStyle/>
        <a:p>
          <a:endParaRPr lang="en-US"/>
        </a:p>
      </dgm:t>
    </dgm:pt>
    <dgm:pt modelId="{D6AE3D50-0CA0-4AD0-8B35-307E60E457E0}" type="sibTrans" cxnId="{A31E6176-349F-459B-9FB1-4257EF9CCEA9}">
      <dgm:prSet/>
      <dgm:spPr/>
      <dgm:t>
        <a:bodyPr/>
        <a:lstStyle/>
        <a:p>
          <a:endParaRPr lang="en-US"/>
        </a:p>
      </dgm:t>
    </dgm:pt>
    <dgm:pt modelId="{49D8C909-6DC9-49CE-943F-00BC7B7F4521}" type="pres">
      <dgm:prSet presAssocID="{9760924E-F221-4168-AF51-C9D359C58DD4}" presName="Name0" presStyleCnt="0">
        <dgm:presLayoutVars>
          <dgm:dir/>
          <dgm:animLvl val="lvl"/>
          <dgm:resizeHandles val="exact"/>
        </dgm:presLayoutVars>
      </dgm:prSet>
      <dgm:spPr/>
    </dgm:pt>
    <dgm:pt modelId="{677A2396-9B78-4E5E-8499-296994924ECA}" type="pres">
      <dgm:prSet presAssocID="{B74B8693-CD31-47DC-9DF4-FC4D01F265D1}" presName="linNode" presStyleCnt="0"/>
      <dgm:spPr/>
    </dgm:pt>
    <dgm:pt modelId="{F6B303CA-7428-4FFE-B95A-63A43FC02C2D}" type="pres">
      <dgm:prSet presAssocID="{B74B8693-CD31-47DC-9DF4-FC4D01F265D1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11289-1798-446E-AE7F-21974271F404}" type="pres">
      <dgm:prSet presAssocID="{B74B8693-CD31-47DC-9DF4-FC4D01F265D1}" presName="bracket" presStyleLbl="parChTrans1D1" presStyleIdx="0" presStyleCnt="2"/>
      <dgm:spPr/>
    </dgm:pt>
    <dgm:pt modelId="{7B9CBAC9-377C-458B-81B6-6058E211FEAA}" type="pres">
      <dgm:prSet presAssocID="{B74B8693-CD31-47DC-9DF4-FC4D01F265D1}" presName="spH" presStyleCnt="0"/>
      <dgm:spPr/>
    </dgm:pt>
    <dgm:pt modelId="{B5FC7B92-ED4F-43D9-BCBE-80CF3E593761}" type="pres">
      <dgm:prSet presAssocID="{B74B8693-CD31-47DC-9DF4-FC4D01F265D1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59672-CE63-42C6-AA65-B35A3DA7720F}" type="pres">
      <dgm:prSet presAssocID="{DFD4CE6E-6311-428E-B60F-A4238B56D249}" presName="spV" presStyleCnt="0"/>
      <dgm:spPr/>
    </dgm:pt>
    <dgm:pt modelId="{BA2A1B09-2E81-46B3-ADB3-B267516EA06F}" type="pres">
      <dgm:prSet presAssocID="{8B418A59-AF21-4FEE-9C2E-8787FE02BC44}" presName="linNode" presStyleCnt="0"/>
      <dgm:spPr/>
    </dgm:pt>
    <dgm:pt modelId="{4EB46DD7-F3E3-41AC-9AF3-F0DBD316CD94}" type="pres">
      <dgm:prSet presAssocID="{8B418A59-AF21-4FEE-9C2E-8787FE02BC44}" presName="parTx" presStyleLbl="revTx" presStyleIdx="1" presStyleCnt="2">
        <dgm:presLayoutVars>
          <dgm:chMax val="1"/>
          <dgm:bulletEnabled val="1"/>
        </dgm:presLayoutVars>
      </dgm:prSet>
      <dgm:spPr/>
    </dgm:pt>
    <dgm:pt modelId="{D1060857-4FC6-4C0D-9E00-275B280A6C10}" type="pres">
      <dgm:prSet presAssocID="{8B418A59-AF21-4FEE-9C2E-8787FE02BC44}" presName="bracket" presStyleLbl="parChTrans1D1" presStyleIdx="1" presStyleCnt="2"/>
      <dgm:spPr/>
    </dgm:pt>
    <dgm:pt modelId="{C756EDAC-F400-42BA-BF7A-68B1B48F6D0E}" type="pres">
      <dgm:prSet presAssocID="{8B418A59-AF21-4FEE-9C2E-8787FE02BC44}" presName="spH" presStyleCnt="0"/>
      <dgm:spPr/>
    </dgm:pt>
    <dgm:pt modelId="{B385D4B3-7DC5-417C-9D9A-310FAF14828E}" type="pres">
      <dgm:prSet presAssocID="{8B418A59-AF21-4FEE-9C2E-8787FE02BC44}" presName="desTx" presStyleLbl="node1" presStyleIdx="1" presStyleCnt="2">
        <dgm:presLayoutVars>
          <dgm:bulletEnabled val="1"/>
        </dgm:presLayoutVars>
      </dgm:prSet>
      <dgm:spPr/>
    </dgm:pt>
  </dgm:ptLst>
  <dgm:cxnLst>
    <dgm:cxn modelId="{53047340-245C-425E-AF81-FA94607F0E34}" srcId="{B74B8693-CD31-47DC-9DF4-FC4D01F265D1}" destId="{BB59DFD8-BC8E-4C6E-A3DF-86855722B2FC}" srcOrd="1" destOrd="0" parTransId="{4259B588-BF44-499D-ABF2-D117EA150B15}" sibTransId="{9C3503D5-8CE7-4C77-94D2-C616CB45F94C}"/>
    <dgm:cxn modelId="{E4128B63-1CB3-41F5-AB77-658AC3788BCC}" srcId="{9760924E-F221-4168-AF51-C9D359C58DD4}" destId="{8B418A59-AF21-4FEE-9C2E-8787FE02BC44}" srcOrd="1" destOrd="0" parTransId="{08A27D2A-D8F1-448A-BCED-EC44950AF8BB}" sibTransId="{046785D0-C0A1-44A7-BE07-446E1226FFFE}"/>
    <dgm:cxn modelId="{CF62B6AA-0916-491E-8718-E362C137903B}" srcId="{B74B8693-CD31-47DC-9DF4-FC4D01F265D1}" destId="{83897150-550D-425C-9803-B902ECB18A52}" srcOrd="0" destOrd="0" parTransId="{BD8B67BD-049C-4C90-BDC5-91A33D4D7DEB}" sibTransId="{15A87FE6-DF5D-4933-8CE2-622F7C0859B7}"/>
    <dgm:cxn modelId="{4D283EF2-9203-4EB3-953B-CF44B062E339}" type="presOf" srcId="{BB59DFD8-BC8E-4C6E-A3DF-86855722B2FC}" destId="{B5FC7B92-ED4F-43D9-BCBE-80CF3E593761}" srcOrd="0" destOrd="1" presId="urn:diagrams.loki3.com/BracketList"/>
    <dgm:cxn modelId="{103EFA82-FC1B-44ED-BEBB-F83BF3615A75}" srcId="{9760924E-F221-4168-AF51-C9D359C58DD4}" destId="{B74B8693-CD31-47DC-9DF4-FC4D01F265D1}" srcOrd="0" destOrd="0" parTransId="{D67EBE0C-840D-4717-AC17-303586AF766C}" sibTransId="{DFD4CE6E-6311-428E-B60F-A4238B56D249}"/>
    <dgm:cxn modelId="{A0665DA8-712C-4649-BEC8-70E0C4BBCCB9}" type="presOf" srcId="{B74B8693-CD31-47DC-9DF4-FC4D01F265D1}" destId="{F6B303CA-7428-4FFE-B95A-63A43FC02C2D}" srcOrd="0" destOrd="0" presId="urn:diagrams.loki3.com/BracketList"/>
    <dgm:cxn modelId="{57CA1045-71D5-4061-9FE4-C3CA2182F91A}" type="presOf" srcId="{79DD2CA6-4E06-4A6A-AA84-E7076CB03004}" destId="{B385D4B3-7DC5-417C-9D9A-310FAF14828E}" srcOrd="0" destOrd="1" presId="urn:diagrams.loki3.com/BracketList"/>
    <dgm:cxn modelId="{11A7BDD5-5E2A-4C2E-A05A-93514B1F5DBB}" type="presOf" srcId="{C3DE8039-09C2-40EC-9C30-905C7D9C9788}" destId="{B385D4B3-7DC5-417C-9D9A-310FAF14828E}" srcOrd="0" destOrd="0" presId="urn:diagrams.loki3.com/BracketList"/>
    <dgm:cxn modelId="{C32629E4-E171-45D6-AE77-575B23D3ED04}" srcId="{8B418A59-AF21-4FEE-9C2E-8787FE02BC44}" destId="{C3DE8039-09C2-40EC-9C30-905C7D9C9788}" srcOrd="0" destOrd="0" parTransId="{739BAFD1-626B-4746-AA85-561F12C9C721}" sibTransId="{A5C64161-09B0-45FC-A63E-4D7ADC21AA2B}"/>
    <dgm:cxn modelId="{34F7C770-5397-48A8-8BA3-98ACF3850072}" type="presOf" srcId="{9760924E-F221-4168-AF51-C9D359C58DD4}" destId="{49D8C909-6DC9-49CE-943F-00BC7B7F4521}" srcOrd="0" destOrd="0" presId="urn:diagrams.loki3.com/BracketList"/>
    <dgm:cxn modelId="{A31E6176-349F-459B-9FB1-4257EF9CCEA9}" srcId="{8B418A59-AF21-4FEE-9C2E-8787FE02BC44}" destId="{79DD2CA6-4E06-4A6A-AA84-E7076CB03004}" srcOrd="1" destOrd="0" parTransId="{2A0D5FF0-B1BE-4371-B9C8-0D23149EA29C}" sibTransId="{D6AE3D50-0CA0-4AD0-8B35-307E60E457E0}"/>
    <dgm:cxn modelId="{8458E0F4-5E08-432F-9C8E-0DA976ED6ABB}" type="presOf" srcId="{8B418A59-AF21-4FEE-9C2E-8787FE02BC44}" destId="{4EB46DD7-F3E3-41AC-9AF3-F0DBD316CD94}" srcOrd="0" destOrd="0" presId="urn:diagrams.loki3.com/BracketList"/>
    <dgm:cxn modelId="{4F17DD4E-33B2-44DF-8955-CF851041D7A6}" type="presOf" srcId="{83897150-550D-425C-9803-B902ECB18A52}" destId="{B5FC7B92-ED4F-43D9-BCBE-80CF3E593761}" srcOrd="0" destOrd="0" presId="urn:diagrams.loki3.com/BracketList"/>
    <dgm:cxn modelId="{6403715D-A7CD-4AE7-A242-1887610E0126}" type="presParOf" srcId="{49D8C909-6DC9-49CE-943F-00BC7B7F4521}" destId="{677A2396-9B78-4E5E-8499-296994924ECA}" srcOrd="0" destOrd="0" presId="urn:diagrams.loki3.com/BracketList"/>
    <dgm:cxn modelId="{563D5442-9745-4AC7-BE07-D1F199D000CB}" type="presParOf" srcId="{677A2396-9B78-4E5E-8499-296994924ECA}" destId="{F6B303CA-7428-4FFE-B95A-63A43FC02C2D}" srcOrd="0" destOrd="0" presId="urn:diagrams.loki3.com/BracketList"/>
    <dgm:cxn modelId="{A2A9AC06-E2C1-4B65-86A7-2460110416E8}" type="presParOf" srcId="{677A2396-9B78-4E5E-8499-296994924ECA}" destId="{A7C11289-1798-446E-AE7F-21974271F404}" srcOrd="1" destOrd="0" presId="urn:diagrams.loki3.com/BracketList"/>
    <dgm:cxn modelId="{FE967D0B-147C-43F4-B422-33E629B446BC}" type="presParOf" srcId="{677A2396-9B78-4E5E-8499-296994924ECA}" destId="{7B9CBAC9-377C-458B-81B6-6058E211FEAA}" srcOrd="2" destOrd="0" presId="urn:diagrams.loki3.com/BracketList"/>
    <dgm:cxn modelId="{0F94CCBD-5A7E-46D2-9567-2CEC28E0DC3B}" type="presParOf" srcId="{677A2396-9B78-4E5E-8499-296994924ECA}" destId="{B5FC7B92-ED4F-43D9-BCBE-80CF3E593761}" srcOrd="3" destOrd="0" presId="urn:diagrams.loki3.com/BracketList"/>
    <dgm:cxn modelId="{6393A972-2CED-4AB0-AD2D-46AB170F9A26}" type="presParOf" srcId="{49D8C909-6DC9-49CE-943F-00BC7B7F4521}" destId="{50B59672-CE63-42C6-AA65-B35A3DA7720F}" srcOrd="1" destOrd="0" presId="urn:diagrams.loki3.com/BracketList"/>
    <dgm:cxn modelId="{27DE7B15-45B1-4814-BB95-FDC5985FEEAB}" type="presParOf" srcId="{49D8C909-6DC9-49CE-943F-00BC7B7F4521}" destId="{BA2A1B09-2E81-46B3-ADB3-B267516EA06F}" srcOrd="2" destOrd="0" presId="urn:diagrams.loki3.com/BracketList"/>
    <dgm:cxn modelId="{D527161B-009B-4956-AB65-6ACBFE5C19DD}" type="presParOf" srcId="{BA2A1B09-2E81-46B3-ADB3-B267516EA06F}" destId="{4EB46DD7-F3E3-41AC-9AF3-F0DBD316CD94}" srcOrd="0" destOrd="0" presId="urn:diagrams.loki3.com/BracketList"/>
    <dgm:cxn modelId="{564C96A7-BBBD-4104-B09A-788D98A35264}" type="presParOf" srcId="{BA2A1B09-2E81-46B3-ADB3-B267516EA06F}" destId="{D1060857-4FC6-4C0D-9E00-275B280A6C10}" srcOrd="1" destOrd="0" presId="urn:diagrams.loki3.com/BracketList"/>
    <dgm:cxn modelId="{54C872E2-FF6A-4063-8425-5B1E4B60C24E}" type="presParOf" srcId="{BA2A1B09-2E81-46B3-ADB3-B267516EA06F}" destId="{C756EDAC-F400-42BA-BF7A-68B1B48F6D0E}" srcOrd="2" destOrd="0" presId="urn:diagrams.loki3.com/BracketList"/>
    <dgm:cxn modelId="{CADA33E0-13DC-4F7C-8A3B-36DF0465EE77}" type="presParOf" srcId="{BA2A1B09-2E81-46B3-ADB3-B267516EA06F}" destId="{B385D4B3-7DC5-417C-9D9A-310FAF14828E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303CA-7428-4FFE-B95A-63A43FC02C2D}">
      <dsp:nvSpPr>
        <dsp:cNvPr id="0" name=""/>
        <dsp:cNvSpPr/>
      </dsp:nvSpPr>
      <dsp:spPr>
        <a:xfrm>
          <a:off x="4845" y="1080155"/>
          <a:ext cx="2478449" cy="47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Konstrüksiyonlar</a:t>
          </a:r>
          <a:endParaRPr lang="en-US" sz="2400" kern="1200" dirty="0"/>
        </a:p>
      </dsp:txBody>
      <dsp:txXfrm>
        <a:off x="4845" y="1080155"/>
        <a:ext cx="2478449" cy="475200"/>
      </dsp:txXfrm>
    </dsp:sp>
    <dsp:sp modelId="{A7C11289-1798-446E-AE7F-21974271F404}">
      <dsp:nvSpPr>
        <dsp:cNvPr id="0" name=""/>
        <dsp:cNvSpPr/>
      </dsp:nvSpPr>
      <dsp:spPr>
        <a:xfrm>
          <a:off x="2483294" y="857405"/>
          <a:ext cx="495689" cy="92070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FC7B92-ED4F-43D9-BCBE-80CF3E593761}">
      <dsp:nvSpPr>
        <dsp:cNvPr id="0" name=""/>
        <dsp:cNvSpPr/>
      </dsp:nvSpPr>
      <dsp:spPr>
        <a:xfrm>
          <a:off x="3177260" y="857405"/>
          <a:ext cx="6741382" cy="920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F&lt;0: Statik Olarak Belirsiz Konstruksiyon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F=0: Statik &gt;Olarak Belirli Konstruksiyon</a:t>
          </a:r>
          <a:endParaRPr lang="tr-TR" sz="2400" kern="1200" dirty="0" smtClean="0"/>
        </a:p>
      </dsp:txBody>
      <dsp:txXfrm>
        <a:off x="3177260" y="857405"/>
        <a:ext cx="6741382" cy="920700"/>
      </dsp:txXfrm>
    </dsp:sp>
    <dsp:sp modelId="{4EB46DD7-F3E3-41AC-9AF3-F0DBD316CD94}">
      <dsp:nvSpPr>
        <dsp:cNvPr id="0" name=""/>
        <dsp:cNvSpPr/>
      </dsp:nvSpPr>
      <dsp:spPr>
        <a:xfrm>
          <a:off x="4845" y="2087255"/>
          <a:ext cx="2478449" cy="47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Mekanizmalar</a:t>
          </a:r>
          <a:endParaRPr lang="en-US" sz="2400" kern="1200" dirty="0"/>
        </a:p>
      </dsp:txBody>
      <dsp:txXfrm>
        <a:off x="4845" y="2087255"/>
        <a:ext cx="2478449" cy="475200"/>
      </dsp:txXfrm>
    </dsp:sp>
    <dsp:sp modelId="{D1060857-4FC6-4C0D-9E00-275B280A6C10}">
      <dsp:nvSpPr>
        <dsp:cNvPr id="0" name=""/>
        <dsp:cNvSpPr/>
      </dsp:nvSpPr>
      <dsp:spPr>
        <a:xfrm>
          <a:off x="2483294" y="1864505"/>
          <a:ext cx="495689" cy="92070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5D4B3-7DC5-417C-9D9A-310FAF14828E}">
      <dsp:nvSpPr>
        <dsp:cNvPr id="0" name=""/>
        <dsp:cNvSpPr/>
      </dsp:nvSpPr>
      <dsp:spPr>
        <a:xfrm>
          <a:off x="3177260" y="1864505"/>
          <a:ext cx="6741382" cy="920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F=1: Zorunlu Hareketli Mekanizma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F&gt;1: Çok Serbestlik Dereceli Mekanizma</a:t>
          </a:r>
          <a:endParaRPr lang="en-US" sz="2400" kern="1200" dirty="0"/>
        </a:p>
      </dsp:txBody>
      <dsp:txXfrm>
        <a:off x="3177260" y="1864505"/>
        <a:ext cx="6741382" cy="920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206724B0-1E5B-47B0-9937-D1D250259C8C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E67AA65F-ED05-45E5-8B31-51F7C2A45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88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16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3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4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6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88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74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35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8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7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AEB5CFE-1C4C-4892-BE83-2E1E8E43D182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52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9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AEB5CFE-1C4C-4892-BE83-2E1E8E43D182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70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Mekanizma Tekniği</a:t>
            </a:r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  <a:latin typeface="+mn-lt"/>
              </a:rPr>
              <a:t>DR. </a:t>
            </a:r>
            <a:r>
              <a:rPr lang="tr-TR" b="1" dirty="0" err="1" smtClean="0">
                <a:solidFill>
                  <a:srgbClr val="002060"/>
                </a:solidFill>
                <a:latin typeface="+mn-lt"/>
              </a:rPr>
              <a:t>öğr</a:t>
            </a:r>
            <a:r>
              <a:rPr lang="tr-TR" b="1" dirty="0" smtClean="0">
                <a:solidFill>
                  <a:srgbClr val="002060"/>
                </a:solidFill>
                <a:latin typeface="+mn-lt"/>
              </a:rPr>
              <a:t>. </a:t>
            </a:r>
            <a:r>
              <a:rPr lang="tr-TR" b="1" dirty="0" err="1" smtClean="0">
                <a:solidFill>
                  <a:srgbClr val="002060"/>
                </a:solidFill>
                <a:latin typeface="+mn-lt"/>
              </a:rPr>
              <a:t>Üyesİ</a:t>
            </a:r>
            <a:r>
              <a:rPr lang="tr-TR" b="1" dirty="0" smtClean="0">
                <a:solidFill>
                  <a:srgbClr val="002060"/>
                </a:solidFill>
                <a:latin typeface="+mn-lt"/>
              </a:rPr>
              <a:t> Nurdan </a:t>
            </a:r>
            <a:r>
              <a:rPr lang="tr-TR" b="1" dirty="0" err="1" smtClean="0">
                <a:solidFill>
                  <a:srgbClr val="002060"/>
                </a:solidFill>
                <a:latin typeface="+mn-lt"/>
              </a:rPr>
              <a:t>Bİlgİn</a:t>
            </a:r>
            <a:endParaRPr lang="tr-TR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16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Aykırı Durumlar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7" r="13854" b="71183"/>
          <a:stretch/>
        </p:blipFill>
        <p:spPr>
          <a:xfrm>
            <a:off x="974361" y="2215470"/>
            <a:ext cx="4813145" cy="28800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951095" y="1845735"/>
            <a:ext cx="6026046" cy="4023360"/>
          </a:xfrm>
        </p:spPr>
        <p:txBody>
          <a:bodyPr>
            <a:noAutofit/>
          </a:bodyPr>
          <a:lstStyle/>
          <a:p>
            <a:r>
              <a:rPr lang="tr-TR" sz="2400" b="1" dirty="0" smtClean="0"/>
              <a:t>Fazladan </a:t>
            </a:r>
            <a:r>
              <a:rPr lang="tr-TR" sz="2400" b="1" dirty="0"/>
              <a:t>Kapalılık</a:t>
            </a:r>
          </a:p>
          <a:p>
            <a:r>
              <a:rPr lang="tr-TR" sz="2400" dirty="0" smtClean="0"/>
              <a:t>Serbestlik </a:t>
            </a:r>
            <a:r>
              <a:rPr lang="tr-TR" sz="2400" dirty="0"/>
              <a:t>derecesi </a:t>
            </a:r>
            <a:r>
              <a:rPr lang="tr-TR" sz="2400" dirty="0" smtClean="0"/>
              <a:t>F=0 çıkmaktadır. </a:t>
            </a:r>
          </a:p>
          <a:p>
            <a:r>
              <a:rPr lang="tr-TR" sz="2400" dirty="0" smtClean="0"/>
              <a:t>AB=CD=EF</a:t>
            </a:r>
            <a:r>
              <a:rPr lang="tr-TR" sz="2400" dirty="0"/>
              <a:t>. AC=BD, CE=DF şeklindeki özel boyutlarından ötürü, </a:t>
            </a:r>
            <a:r>
              <a:rPr lang="tr-TR" sz="2400" dirty="0" smtClean="0"/>
              <a:t>3 </a:t>
            </a:r>
            <a:r>
              <a:rPr lang="tr-TR" sz="2400" dirty="0"/>
              <a:t>ve 5 numaralı uzuvlardan her biri, diğerinin zaten yerine getirmiş olduğu</a:t>
            </a:r>
            <a:r>
              <a:rPr lang="tr-TR" sz="2400" dirty="0" smtClean="0"/>
              <a:t>, kinematik </a:t>
            </a:r>
            <a:r>
              <a:rPr lang="tr-TR" sz="2400" dirty="0"/>
              <a:t>zınciri kapatma (2 numaralı uzvu 4 numaraya bağlama) işlevini </a:t>
            </a:r>
            <a:r>
              <a:rPr lang="tr-TR" sz="2400" dirty="0" smtClean="0"/>
              <a:t>aynıyla yinelemekten </a:t>
            </a:r>
            <a:r>
              <a:rPr lang="tr-TR" sz="2400" dirty="0"/>
              <a:t>başka bir şey yapmamaktadır. </a:t>
            </a:r>
            <a:endParaRPr lang="tr-TR" sz="2400" dirty="0" smtClean="0"/>
          </a:p>
          <a:p>
            <a:r>
              <a:rPr lang="tr-TR" sz="2400" dirty="0" smtClean="0"/>
              <a:t>Bunlardan </a:t>
            </a:r>
            <a:r>
              <a:rPr lang="tr-TR" sz="2400" dirty="0"/>
              <a:t>biri, kinematik bakımdan, </a:t>
            </a:r>
            <a:r>
              <a:rPr lang="tr-TR" sz="2400" dirty="0" smtClean="0"/>
              <a:t> üzerindeki eleman çiftleriyle </a:t>
            </a:r>
            <a:r>
              <a:rPr lang="tr-TR" sz="2400" dirty="0"/>
              <a:t>birlikte fazlalıktır</a:t>
            </a:r>
            <a:r>
              <a:rPr lang="tr-TR" sz="2400" dirty="0" smtClean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95884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Aykırı Durumlar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" t="49861" r="78491" b="30712"/>
          <a:stretch/>
        </p:blipFill>
        <p:spPr>
          <a:xfrm>
            <a:off x="1961472" y="1873770"/>
            <a:ext cx="1591197" cy="14400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6951" y="1845735"/>
            <a:ext cx="6508729" cy="4023360"/>
          </a:xfrm>
        </p:spPr>
        <p:txBody>
          <a:bodyPr/>
          <a:lstStyle/>
          <a:p>
            <a:r>
              <a:rPr lang="tr-TR" sz="2400" b="1" dirty="0" smtClean="0"/>
              <a:t>Her </a:t>
            </a:r>
            <a:r>
              <a:rPr lang="tr-TR" sz="2400" b="1" dirty="0"/>
              <a:t>iki eleman çifti de kayar olan 2-li uzuvların birbirine bağlanmış olması </a:t>
            </a:r>
            <a:r>
              <a:rPr lang="tr-TR" sz="2400" b="1" dirty="0" smtClean="0"/>
              <a:t>ya </a:t>
            </a:r>
            <a:r>
              <a:rPr lang="tr-TR" sz="2400" b="1" dirty="0"/>
              <a:t>da kapalı bir uzuv grubunda 2 'den az döner çift bulunması hali</a:t>
            </a:r>
            <a:r>
              <a:rPr lang="tr-TR" sz="2400" b="1" dirty="0" smtClean="0"/>
              <a:t>:</a:t>
            </a:r>
          </a:p>
          <a:p>
            <a:r>
              <a:rPr lang="tr-TR" dirty="0" smtClean="0"/>
              <a:t>Mekanizmanın hareketli uzuvları </a:t>
            </a:r>
            <a:r>
              <a:rPr lang="tr-TR" dirty="0"/>
              <a:t>yalnızca 3 ve 4 numaralı </a:t>
            </a:r>
            <a:r>
              <a:rPr lang="tr-TR" dirty="0" smtClean="0"/>
              <a:t>uzuvlardır. 1-2 </a:t>
            </a:r>
            <a:r>
              <a:rPr lang="tr-TR" dirty="0"/>
              <a:t>döner </a:t>
            </a:r>
            <a:r>
              <a:rPr lang="tr-TR" dirty="0" smtClean="0"/>
              <a:t>eleman çifti </a:t>
            </a:r>
            <a:r>
              <a:rPr lang="tr-TR" dirty="0"/>
              <a:t>kilitlidir. I ve 2 numaralı uzuvlarm birleştirilmesi sonucu değiştirmez. </a:t>
            </a:r>
            <a:endParaRPr lang="tr-TR" dirty="0" smtClean="0"/>
          </a:p>
          <a:p>
            <a:r>
              <a:rPr lang="tr-TR" dirty="0" smtClean="0"/>
              <a:t>Gerçekten </a:t>
            </a:r>
            <a:r>
              <a:rPr lang="tr-TR" dirty="0"/>
              <a:t>de </a:t>
            </a:r>
            <a:r>
              <a:rPr lang="tr-TR" dirty="0" smtClean="0"/>
              <a:t>bu yapıldığında</a:t>
            </a:r>
            <a:r>
              <a:rPr lang="tr-TR" dirty="0"/>
              <a:t>. bir başka aykırı durum olan </a:t>
            </a:r>
            <a:r>
              <a:rPr lang="tr-TR" dirty="0" smtClean="0"/>
              <a:t>aşağıdaki şekildeki kama </a:t>
            </a:r>
            <a:r>
              <a:rPr lang="tr-TR" dirty="0"/>
              <a:t>çifti elde edilir. Bu</a:t>
            </a:r>
            <a:r>
              <a:rPr lang="tr-TR" sz="2400" dirty="0"/>
              <a:t/>
            </a:r>
            <a:br>
              <a:rPr lang="tr-TR" sz="2400" dirty="0"/>
            </a:br>
            <a:r>
              <a:rPr lang="tr-TR" dirty="0"/>
              <a:t>mekanizmada ise </a:t>
            </a:r>
            <a:r>
              <a:rPr lang="tr-TR" dirty="0" smtClean="0"/>
              <a:t>F=0 çıkmakla </a:t>
            </a:r>
            <a:r>
              <a:rPr lang="tr-TR" dirty="0"/>
              <a:t>birlikte aslında zorunlu hareketli bir mekanizma </a:t>
            </a:r>
            <a:r>
              <a:rPr lang="tr-TR" dirty="0" smtClean="0"/>
              <a:t>söz konusudur. F=1 dir.</a:t>
            </a:r>
            <a:r>
              <a:rPr lang="tr-TR" sz="2400" dirty="0"/>
              <a:t/>
            </a:r>
            <a:br>
              <a:rPr lang="tr-TR" sz="2400" dirty="0"/>
            </a:br>
            <a:endParaRPr lang="tr-TR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3" t="49861" r="38742" b="30712"/>
          <a:stretch/>
        </p:blipFill>
        <p:spPr>
          <a:xfrm>
            <a:off x="1439057" y="3795010"/>
            <a:ext cx="303189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94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Aykırı Durumlar</a:t>
            </a:r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1" t="47028" r="12033" b="30309"/>
          <a:stretch/>
        </p:blipFill>
        <p:spPr>
          <a:xfrm>
            <a:off x="1274164" y="2188563"/>
            <a:ext cx="2584286" cy="21600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77325" y="1845735"/>
            <a:ext cx="7078355" cy="4023360"/>
          </a:xfrm>
        </p:spPr>
        <p:txBody>
          <a:bodyPr/>
          <a:lstStyle/>
          <a:p>
            <a:r>
              <a:rPr lang="tr-TR" sz="2400" b="1" dirty="0" smtClean="0"/>
              <a:t>Bütün </a:t>
            </a:r>
            <a:r>
              <a:rPr lang="tr-TR" sz="2400" b="1" dirty="0"/>
              <a:t>eleman çiftleri kayar ve birbirine paralel olan uzuvlar hali</a:t>
            </a:r>
            <a:r>
              <a:rPr lang="tr-TR" sz="2400" b="1" dirty="0" smtClean="0"/>
              <a:t>:</a:t>
            </a:r>
          </a:p>
          <a:p>
            <a:r>
              <a:rPr lang="tr-TR" sz="2400" dirty="0" smtClean="0"/>
              <a:t>Mekanizmada F=l </a:t>
            </a:r>
            <a:r>
              <a:rPr lang="tr-TR" sz="2400" dirty="0"/>
              <a:t>çıkmakla birlikte, bu serbestlik, 3 numaralı uzvun sağa-sola </a:t>
            </a:r>
            <a:r>
              <a:rPr lang="tr-TR" sz="2400" dirty="0" smtClean="0"/>
              <a:t>ötelenmesine ilişkindir</a:t>
            </a:r>
            <a:r>
              <a:rPr lang="tr-TR" sz="2400" dirty="0"/>
              <a:t>. </a:t>
            </a:r>
            <a:endParaRPr lang="tr-TR" sz="2400" dirty="0" smtClean="0"/>
          </a:p>
          <a:p>
            <a:r>
              <a:rPr lang="tr-TR" sz="2400" dirty="0" smtClean="0"/>
              <a:t>Öbür </a:t>
            </a:r>
            <a:r>
              <a:rPr lang="tr-TR" sz="2400" dirty="0"/>
              <a:t>uzuvlar hareket etme olanağına sahip olmayıp bir hareket iletimi, </a:t>
            </a:r>
            <a:r>
              <a:rPr lang="tr-TR" sz="2400" dirty="0" smtClean="0"/>
              <a:t>dolayısıyla zorunlu </a:t>
            </a:r>
            <a:r>
              <a:rPr lang="tr-TR" sz="2400" dirty="0"/>
              <a:t>hareketli bir mekanizma söz konusu </a:t>
            </a:r>
            <a:r>
              <a:rPr lang="tr-TR" sz="2400" dirty="0" smtClean="0"/>
              <a:t>değildir</a:t>
            </a:r>
            <a:r>
              <a:rPr lang="tr-TR" sz="2400" dirty="0"/>
              <a:t>.</a:t>
            </a:r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9086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Mekanizmaların Serbestlik Derecesi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ED"/>
              </a:clrFrom>
              <a:clrTo>
                <a:srgbClr val="FFFF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7885" y="2528582"/>
            <a:ext cx="4096867" cy="26580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İçerik Yer Tutucusu 4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err="1" smtClean="0">
                    <a:solidFill>
                      <a:schemeClr val="tx1"/>
                    </a:solidFill>
                  </a:rPr>
                  <a:t>Bir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mekanizmanın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serbestlik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derecesi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bir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meka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n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izmada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bulunan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tüm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uzuvların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konumunu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belirlemek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için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gerekli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olan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parametre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sayısıdır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  <a:endParaRPr lang="tr-TR" dirty="0" smtClean="0">
                  <a:solidFill>
                    <a:schemeClr val="tx1"/>
                  </a:solidFill>
                </a:endParaRP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tr-TR" dirty="0" smtClean="0">
                    <a:solidFill>
                      <a:schemeClr val="tx1"/>
                    </a:solidFill>
                  </a:rPr>
                  <a:t>D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ört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döner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mafsalla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bağlı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tr-TR" dirty="0" smtClean="0">
                  <a:solidFill>
                    <a:schemeClr val="tx1"/>
                  </a:solidFill>
                </a:endParaRP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tr-TR" dirty="0" smtClean="0">
                    <a:solidFill>
                      <a:schemeClr val="tx1"/>
                    </a:solidFill>
                  </a:rPr>
                  <a:t>D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ört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uzuvdan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oluş</a:t>
                </a:r>
                <a:r>
                  <a:rPr lang="tr-TR" dirty="0" err="1" smtClean="0">
                    <a:solidFill>
                      <a:schemeClr val="tx1"/>
                    </a:solidFill>
                  </a:rPr>
                  <a:t>uyor</a:t>
                </a:r>
                <a:endParaRPr lang="tr-TR" dirty="0" smtClean="0">
                  <a:solidFill>
                    <a:schemeClr val="tx1"/>
                  </a:solidFill>
                </a:endParaRP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tr-TR" dirty="0" smtClean="0">
                    <a:solidFill>
                      <a:schemeClr val="tx1"/>
                    </a:solidFill>
                  </a:rPr>
                  <a:t>Düzlemde hareket ediyor, Bu nedenle uzay serbestlik derecesi üç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tr-TR" dirty="0" smtClean="0">
                    <a:solidFill>
                      <a:schemeClr val="tx1"/>
                    </a:solidFill>
                  </a:rPr>
                  <a:t>Mekanizmanın adı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dört-çubuk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mekanizması</a:t>
                </a:r>
                <a:endParaRPr lang="tr-TR" dirty="0" smtClean="0">
                  <a:solidFill>
                    <a:schemeClr val="tx1"/>
                  </a:solidFill>
                </a:endParaRP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tr-TR" dirty="0" smtClean="0">
                    <a:solidFill>
                      <a:schemeClr val="tx1"/>
                    </a:solidFill>
                  </a:rPr>
                  <a:t>Uzuvların uzunlukları bilindiğine göre sadece </a:t>
                </a:r>
                <a14:m>
                  <m:oMath xmlns:m="http://schemas.openxmlformats.org/officeDocument/2006/math">
                    <m:r>
                      <a:rPr lang="tr-T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dirty="0">
                    <a:solidFill>
                      <a:schemeClr val="tx1"/>
                    </a:solidFill>
                  </a:rPr>
                  <a:t>açısını 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bilsen mekanizma üzerindeki tüm noktaların konumunu bulabilir miyim?</a:t>
                </a:r>
                <a:endParaRPr lang="tr-T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İçerik Yer Tutucus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3086" t="-2273" r="-123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4997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Mekanizmaların Serbestlik Derecesi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17885" y="2528582"/>
            <a:ext cx="4096867" cy="2658086"/>
          </a:xfrm>
          <a:prstGeom prst="rect">
            <a:avLst/>
          </a:prstGeom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ym typeface="Symbol" panose="05050102010706020507" pitchFamily="18" charset="2"/>
              </a:rPr>
              <a:t></a:t>
            </a:r>
            <a:r>
              <a:rPr lang="tr-TR" dirty="0">
                <a:sym typeface="Symbol" panose="05050102010706020507" pitchFamily="18" charset="2"/>
              </a:rPr>
              <a:t> </a:t>
            </a:r>
            <a:r>
              <a:rPr lang="en-US" dirty="0" err="1"/>
              <a:t>açısı</a:t>
            </a:r>
            <a:r>
              <a:rPr lang="en-US" dirty="0"/>
              <a:t> </a:t>
            </a:r>
            <a:r>
              <a:rPr lang="en-US" dirty="0" err="1"/>
              <a:t>değeri</a:t>
            </a:r>
            <a:r>
              <a:rPr lang="en-US" dirty="0"/>
              <a:t> </a:t>
            </a:r>
            <a:r>
              <a:rPr lang="en-US" dirty="0" err="1"/>
              <a:t>verildiğinde</a:t>
            </a:r>
            <a:r>
              <a:rPr lang="en-US" dirty="0"/>
              <a:t> her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uzuv</a:t>
            </a:r>
            <a:r>
              <a:rPr lang="en-US" dirty="0"/>
              <a:t> </a:t>
            </a:r>
            <a:r>
              <a:rPr lang="en-US" dirty="0" err="1"/>
              <a:t>üzerinde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noktanın</a:t>
            </a:r>
            <a:r>
              <a:rPr lang="en-US" dirty="0"/>
              <a:t> </a:t>
            </a:r>
            <a:r>
              <a:rPr lang="en-US" dirty="0" err="1"/>
              <a:t>konumu</a:t>
            </a:r>
            <a:r>
              <a:rPr lang="en-US" dirty="0"/>
              <a:t> (A</a:t>
            </a:r>
            <a:r>
              <a:rPr lang="en-US" baseline="-25000" dirty="0"/>
              <a:t>0</a:t>
            </a:r>
            <a:r>
              <a:rPr lang="en-US" dirty="0"/>
              <a:t>B</a:t>
            </a:r>
            <a:r>
              <a:rPr lang="en-US" baseline="-25000" dirty="0"/>
              <a:t>0</a:t>
            </a:r>
            <a:r>
              <a:rPr lang="en-US" dirty="0"/>
              <a:t> (1 </a:t>
            </a:r>
            <a:r>
              <a:rPr lang="en-US" dirty="0" err="1"/>
              <a:t>uzvu</a:t>
            </a:r>
            <a:r>
              <a:rPr lang="en-US" dirty="0"/>
              <a:t>), A</a:t>
            </a:r>
            <a:r>
              <a:rPr lang="en-US" baseline="-25000" dirty="0"/>
              <a:t>0</a:t>
            </a:r>
            <a:r>
              <a:rPr lang="en-US" dirty="0"/>
              <a:t>A (2 </a:t>
            </a:r>
            <a:r>
              <a:rPr lang="en-US" dirty="0" err="1"/>
              <a:t>uzvu</a:t>
            </a:r>
            <a:r>
              <a:rPr lang="en-US" dirty="0"/>
              <a:t>), AB (3 </a:t>
            </a:r>
            <a:r>
              <a:rPr lang="en-US" dirty="0" err="1"/>
              <a:t>uzvu</a:t>
            </a:r>
            <a:r>
              <a:rPr lang="en-US" dirty="0"/>
              <a:t>) </a:t>
            </a:r>
            <a:r>
              <a:rPr lang="en-US" dirty="0" err="1"/>
              <a:t>ve</a:t>
            </a:r>
            <a:r>
              <a:rPr lang="en-US" dirty="0"/>
              <a:t> BB</a:t>
            </a:r>
            <a:r>
              <a:rPr lang="en-US" baseline="-25000" dirty="0"/>
              <a:t>0</a:t>
            </a:r>
            <a:r>
              <a:rPr lang="en-US" dirty="0"/>
              <a:t> (4 </a:t>
            </a:r>
            <a:r>
              <a:rPr lang="en-US" dirty="0" err="1"/>
              <a:t>uzvu</a:t>
            </a:r>
            <a:r>
              <a:rPr lang="en-US" dirty="0"/>
              <a:t>)) </a:t>
            </a:r>
            <a:r>
              <a:rPr lang="en-US" dirty="0" err="1"/>
              <a:t>bulunabildiğine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, </a:t>
            </a:r>
            <a:endParaRPr lang="tr-TR" dirty="0" smtClean="0"/>
          </a:p>
          <a:p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/>
              <a:t>mekanizmada</a:t>
            </a:r>
            <a:r>
              <a:rPr lang="en-US" dirty="0"/>
              <a:t> </a:t>
            </a:r>
            <a:r>
              <a:rPr lang="en-US" dirty="0" err="1"/>
              <a:t>bulunan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uzuvların</a:t>
            </a:r>
            <a:r>
              <a:rPr lang="en-US" dirty="0"/>
              <a:t> </a:t>
            </a:r>
            <a:r>
              <a:rPr lang="en-US" dirty="0" err="1"/>
              <a:t>konumunu</a:t>
            </a:r>
            <a:r>
              <a:rPr lang="en-US" dirty="0"/>
              <a:t> </a:t>
            </a:r>
            <a:r>
              <a:rPr lang="en-US" dirty="0" err="1"/>
              <a:t>belirlemek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sadece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parametre</a:t>
            </a:r>
            <a:r>
              <a:rPr lang="en-US" dirty="0"/>
              <a:t> </a:t>
            </a:r>
            <a:r>
              <a:rPr lang="en-US" dirty="0" err="1"/>
              <a:t>gerekmektedir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Öyle</a:t>
            </a:r>
            <a:r>
              <a:rPr lang="en-US" dirty="0" smtClean="0"/>
              <a:t> </a:t>
            </a:r>
            <a:r>
              <a:rPr lang="en-US" dirty="0" err="1"/>
              <a:t>ise</a:t>
            </a:r>
            <a:r>
              <a:rPr lang="en-US" dirty="0"/>
              <a:t>, </a:t>
            </a:r>
            <a:r>
              <a:rPr lang="en-US" b="1" dirty="0" err="1"/>
              <a:t>dört-çubuk</a:t>
            </a:r>
            <a:r>
              <a:rPr lang="en-US" b="1" dirty="0"/>
              <a:t> </a:t>
            </a:r>
            <a:r>
              <a:rPr lang="en-US" b="1" dirty="0" err="1"/>
              <a:t>mekanizmasının</a:t>
            </a:r>
            <a:r>
              <a:rPr lang="en-US" b="1" dirty="0"/>
              <a:t> </a:t>
            </a:r>
            <a:r>
              <a:rPr lang="en-US" b="1" dirty="0" err="1"/>
              <a:t>serbestlik</a:t>
            </a:r>
            <a:r>
              <a:rPr lang="en-US" b="1" dirty="0"/>
              <a:t> </a:t>
            </a:r>
            <a:r>
              <a:rPr lang="en-US" b="1" dirty="0" err="1"/>
              <a:t>derecesi</a:t>
            </a:r>
            <a:r>
              <a:rPr lang="en-US" b="1" dirty="0"/>
              <a:t> 1' dir</a:t>
            </a:r>
            <a:r>
              <a:rPr lang="en-US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8572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Mekanizmaların Serbestlik Derecesi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87256" y="1845735"/>
            <a:ext cx="4096867" cy="2658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484123" y="1845736"/>
                <a:ext cx="5671557" cy="2648756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tr-TR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tr-TR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tr-T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tr-T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tr-T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tr-T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tr-TR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tr-T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tr-T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tr-T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tr-T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  <m:e>
                        <m:sSub>
                          <m:sSubPr>
                            <m:ctrlPr>
                              <a:rPr lang="tr-TR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tr-TR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tr-TR" sz="2800" dirty="0" smtClean="0"/>
              </a:p>
              <a:p>
                <a:pPr marL="0" indent="0">
                  <a:buNone/>
                </a:pPr>
                <a:r>
                  <a:rPr lang="en-US" sz="2800" dirty="0">
                    <a:sym typeface="Symbol" panose="05050102010706020507" pitchFamily="18" charset="2"/>
                  </a:rPr>
                  <a:t></a:t>
                </a:r>
                <a:r>
                  <a:rPr lang="tr-TR" sz="2800" dirty="0">
                    <a:sym typeface="Symbol" panose="05050102010706020507" pitchFamily="18" charset="2"/>
                  </a:rPr>
                  <a:t>= </a:t>
                </a:r>
                <a:r>
                  <a:rPr lang="en-US" sz="2800" dirty="0"/>
                  <a:t>3 </a:t>
                </a:r>
                <a:r>
                  <a:rPr lang="tr-TR" sz="2800" dirty="0" smtClean="0"/>
                  <a:t>D</a:t>
                </a:r>
                <a:r>
                  <a:rPr lang="en-US" sz="2800" dirty="0" err="1" smtClean="0"/>
                  <a:t>üzlemsel</a:t>
                </a:r>
                <a:r>
                  <a:rPr lang="en-US" sz="2800" dirty="0" smtClean="0"/>
                  <a:t> </a:t>
                </a:r>
                <a:r>
                  <a:rPr lang="en-US" sz="2800" dirty="0" err="1"/>
                  <a:t>uzaylar</a:t>
                </a:r>
                <a:r>
                  <a:rPr lang="en-US" sz="2800" dirty="0"/>
                  <a:t> </a:t>
                </a:r>
                <a:r>
                  <a:rPr lang="en-US" sz="2800" dirty="0" err="1" smtClean="0"/>
                  <a:t>için</a:t>
                </a:r>
                <a:endParaRPr lang="tr-TR" sz="2800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sz="2800" b="1" i="1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2800" dirty="0"/>
                  <a:t>= </a:t>
                </a:r>
                <a:r>
                  <a:rPr lang="tr-TR" sz="2800" dirty="0" smtClean="0"/>
                  <a:t>4 </a:t>
                </a:r>
                <a:r>
                  <a:rPr lang="en-US" sz="2800" dirty="0" err="1" smtClean="0"/>
                  <a:t>Mekanizmada</a:t>
                </a:r>
                <a:r>
                  <a:rPr lang="en-US" sz="2800" dirty="0" smtClean="0"/>
                  <a:t> </a:t>
                </a:r>
                <a:r>
                  <a:rPr lang="en-US" sz="2800" dirty="0" err="1"/>
                  <a:t>uzuv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sayısı</a:t>
                </a:r>
                <a:r>
                  <a:rPr lang="en-US" sz="2800" dirty="0"/>
                  <a:t> (</a:t>
                </a:r>
                <a:r>
                  <a:rPr lang="en-US" sz="2800" dirty="0" err="1"/>
                  <a:t>sabit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uzuv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dahil</a:t>
                </a:r>
                <a:r>
                  <a:rPr lang="en-US" sz="2800" dirty="0"/>
                  <a:t>)</a:t>
                </a:r>
                <a:endParaRPr lang="tr-TR" sz="2800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2800" dirty="0"/>
                  <a:t> = </a:t>
                </a:r>
                <a:r>
                  <a:rPr lang="tr-TR" sz="2800" dirty="0" smtClean="0"/>
                  <a:t>4 Döner mafsal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800" b="1" i="1" baseline="-25000" dirty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tr-TR" sz="2800" i="1" dirty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tr-TR" sz="28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2800" i="1" dirty="0">
                          <a:latin typeface="Cambria Math" panose="02040503050406030204" pitchFamily="18" charset="0"/>
                        </a:rPr>
                        <m:t>1=4</m:t>
                      </m:r>
                    </m:oMath>
                  </m:oMathPara>
                </a14:m>
                <a:endParaRPr lang="tr-TR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tr-T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tr-T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tr-T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tr-TR" sz="28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4=1</m:t>
                      </m:r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484123" y="1845736"/>
                <a:ext cx="5671557" cy="2648756"/>
              </a:xfrm>
              <a:blipFill rotWithShape="0">
                <a:blip r:embed="rId3"/>
                <a:stretch>
                  <a:fillRect l="-30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6955" y="4494491"/>
            <a:ext cx="8817428" cy="183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85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Mekanizmaların Serbestlik Derecesi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İçerik Yer Tutucusu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301585" y="1845735"/>
                <a:ext cx="7706913" cy="402336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200" b="1" dirty="0" err="1">
                    <a:solidFill>
                      <a:schemeClr val="tx1"/>
                    </a:solidFill>
                  </a:rPr>
                  <a:t>Bir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</a:rPr>
                  <a:t>mekanizmanın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</a:rPr>
                  <a:t>serbestlik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</a:rPr>
                  <a:t>derecesi</a:t>
                </a:r>
                <a:r>
                  <a:rPr lang="en-US" sz="2200" dirty="0">
                    <a:solidFill>
                      <a:schemeClr val="tx1"/>
                    </a:solidFill>
                  </a:rPr>
                  <a:t>, </a:t>
                </a:r>
                <a:r>
                  <a:rPr lang="en-US" sz="2200" dirty="0" err="1">
                    <a:solidFill>
                      <a:schemeClr val="tx1"/>
                    </a:solidFill>
                  </a:rPr>
                  <a:t>bir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</a:rPr>
                  <a:t>meka</a:t>
                </a:r>
                <a:r>
                  <a:rPr lang="tr-TR" sz="2200" dirty="0">
                    <a:solidFill>
                      <a:schemeClr val="tx1"/>
                    </a:solidFill>
                  </a:rPr>
                  <a:t>n</a:t>
                </a:r>
                <a:r>
                  <a:rPr lang="en-US" sz="2200" dirty="0" err="1">
                    <a:solidFill>
                      <a:schemeClr val="tx1"/>
                    </a:solidFill>
                  </a:rPr>
                  <a:t>izmada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</a:rPr>
                  <a:t>bulunan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</a:rPr>
                  <a:t>tüm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</a:rPr>
                  <a:t>uzuvların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</a:rPr>
                  <a:t>konumunu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</a:rPr>
                  <a:t>belirlemek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</a:rPr>
                  <a:t>için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</a:rPr>
                  <a:t>gerekli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</a:rPr>
                  <a:t>olan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</a:rPr>
                  <a:t>parametre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</a:rPr>
                  <a:t>sayısıdır</a:t>
                </a:r>
                <a:r>
                  <a:rPr lang="en-US" sz="2200" dirty="0">
                    <a:solidFill>
                      <a:schemeClr val="tx1"/>
                    </a:solidFill>
                  </a:rPr>
                  <a:t>.</a:t>
                </a:r>
                <a:endParaRPr lang="tr-TR" sz="2200" dirty="0">
                  <a:solidFill>
                    <a:schemeClr val="tx1"/>
                  </a:solidFill>
                </a:endParaRP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tr-TR" sz="2200" dirty="0" smtClean="0">
                    <a:solidFill>
                      <a:schemeClr val="tx1"/>
                    </a:solidFill>
                  </a:rPr>
                  <a:t>Beş </a:t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döner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</a:rPr>
                  <a:t>mafsalla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</a:rPr>
                  <a:t>bağlı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endParaRPr lang="tr-TR" sz="2200" dirty="0" smtClean="0">
                  <a:solidFill>
                    <a:schemeClr val="tx1"/>
                  </a:solidFill>
                </a:endParaRP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tr-TR" sz="2200" dirty="0" smtClean="0">
                    <a:solidFill>
                      <a:schemeClr val="tx1"/>
                    </a:solidFill>
                  </a:rPr>
                  <a:t>Beş </a:t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uzuvdan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oluş</a:t>
                </a:r>
                <a:r>
                  <a:rPr lang="tr-TR" sz="2200" dirty="0" err="1" smtClean="0">
                    <a:solidFill>
                      <a:schemeClr val="tx1"/>
                    </a:solidFill>
                  </a:rPr>
                  <a:t>uyor</a:t>
                </a:r>
                <a:endParaRPr lang="tr-TR" sz="2200" dirty="0" smtClean="0">
                  <a:solidFill>
                    <a:schemeClr val="tx1"/>
                  </a:solidFill>
                </a:endParaRP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tr-TR" sz="2200" dirty="0" smtClean="0">
                    <a:solidFill>
                      <a:schemeClr val="tx1"/>
                    </a:solidFill>
                  </a:rPr>
                  <a:t>Düzlemde hareket ediyor, Bu nedenle uzay serbestlik derecesi üç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tr-TR" sz="2200" dirty="0" smtClean="0">
                    <a:solidFill>
                      <a:schemeClr val="tx1"/>
                    </a:solidFill>
                  </a:rPr>
                  <a:t>Mekanizmanın adı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 </a:t>
                </a:r>
                <a:r>
                  <a:rPr lang="tr-TR" sz="2200" dirty="0" smtClean="0">
                    <a:solidFill>
                      <a:schemeClr val="tx1"/>
                    </a:solidFill>
                  </a:rPr>
                  <a:t>beş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-</a:t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çubuk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mekanizması</a:t>
                </a:r>
                <a:endParaRPr lang="tr-TR" sz="2200" dirty="0" smtClean="0">
                  <a:solidFill>
                    <a:schemeClr val="tx1"/>
                  </a:solidFill>
                </a:endParaRP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tr-TR" sz="2200" dirty="0" smtClean="0">
                    <a:solidFill>
                      <a:schemeClr val="tx1"/>
                    </a:solidFill>
                  </a:rPr>
                  <a:t>Sadece </a:t>
                </a:r>
                <a14:m>
                  <m:oMath xmlns:m="http://schemas.openxmlformats.org/officeDocument/2006/math">
                    <m:r>
                      <a:rPr lang="tr-TR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tr-TR" sz="2200" dirty="0" smtClean="0"/>
                  <a:t> </a:t>
                </a:r>
                <a:r>
                  <a:rPr lang="tr-TR" sz="2200" dirty="0">
                    <a:solidFill>
                      <a:schemeClr val="tx1"/>
                    </a:solidFill>
                  </a:rPr>
                  <a:t>açısını </a:t>
                </a:r>
                <a:r>
                  <a:rPr lang="tr-TR" sz="2200" dirty="0" smtClean="0">
                    <a:solidFill>
                      <a:schemeClr val="tx1"/>
                    </a:solidFill>
                  </a:rPr>
                  <a:t>bilmem yeterli değil </a:t>
                </a:r>
                <a14:m>
                  <m:oMath xmlns:m="http://schemas.openxmlformats.org/officeDocument/2006/math">
                    <m:r>
                      <a:rPr lang="tr-TR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tr-TR" sz="2200" dirty="0" smtClean="0">
                    <a:solidFill>
                      <a:schemeClr val="tx1"/>
                    </a:solidFill>
                  </a:rPr>
                  <a:t> açısını da bilmeliyim.</a:t>
                </a:r>
                <a:endParaRPr lang="tr-TR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İçerik Yer Tutucus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301585" y="1845735"/>
                <a:ext cx="7706913" cy="4023360"/>
              </a:xfrm>
              <a:blipFill rotWithShape="0">
                <a:blip r:embed="rId2"/>
                <a:stretch>
                  <a:fillRect l="-2215" t="-197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3">
            <a:clrChange>
              <a:clrFrom>
                <a:srgbClr val="FFFFED"/>
              </a:clrFrom>
              <a:clrTo>
                <a:srgbClr val="FFFF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8233" y="2647464"/>
            <a:ext cx="3243353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47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Mekanizmaların Serbestlik Derecesi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4259" y="2647254"/>
            <a:ext cx="3243353" cy="2420322"/>
          </a:xfrm>
          <a:prstGeom prst="rect">
            <a:avLst/>
          </a:prstGeom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142792" y="1845735"/>
            <a:ext cx="7012888" cy="4023360"/>
          </a:xfrm>
        </p:spPr>
        <p:txBody>
          <a:bodyPr/>
          <a:lstStyle/>
          <a:p>
            <a:r>
              <a:rPr lang="tr-TR" dirty="0" smtClean="0">
                <a:sym typeface="Symbol" panose="05050102010706020507" pitchFamily="18" charset="2"/>
              </a:rPr>
              <a:t> </a:t>
            </a:r>
            <a:r>
              <a:rPr lang="en-US" dirty="0" err="1"/>
              <a:t>tanımladığımızda</a:t>
            </a:r>
            <a:r>
              <a:rPr lang="en-US" dirty="0"/>
              <a:t> A</a:t>
            </a:r>
            <a:r>
              <a:rPr lang="en-US" baseline="-25000" dirty="0"/>
              <a:t>0</a:t>
            </a:r>
            <a:r>
              <a:rPr lang="en-US" dirty="0"/>
              <a:t>AC</a:t>
            </a:r>
            <a:r>
              <a:rPr lang="en-US" baseline="-25000" dirty="0"/>
              <a:t>0</a:t>
            </a:r>
            <a:r>
              <a:rPr lang="en-US" dirty="0"/>
              <a:t> </a:t>
            </a:r>
            <a:r>
              <a:rPr lang="en-US" dirty="0" err="1"/>
              <a:t>üçgeni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gerekli</a:t>
            </a:r>
            <a:r>
              <a:rPr lang="en-US" dirty="0"/>
              <a:t> </a:t>
            </a:r>
            <a:r>
              <a:rPr lang="en-US" dirty="0" err="1" smtClean="0"/>
              <a:t>bilgi</a:t>
            </a:r>
            <a:r>
              <a:rPr lang="tr-TR" dirty="0" err="1" smtClean="0"/>
              <a:t>yi</a:t>
            </a:r>
            <a:r>
              <a:rPr lang="tr-TR" dirty="0" smtClean="0"/>
              <a:t> ediniriz</a:t>
            </a:r>
          </a:p>
          <a:p>
            <a:r>
              <a:rPr lang="tr-TR" dirty="0" smtClean="0"/>
              <a:t>Ancak </a:t>
            </a:r>
            <a:r>
              <a:rPr lang="en-US" dirty="0" err="1" smtClean="0"/>
              <a:t>kalan</a:t>
            </a:r>
            <a:r>
              <a:rPr lang="en-US" dirty="0" smtClean="0"/>
              <a:t> </a:t>
            </a:r>
            <a:r>
              <a:rPr lang="en-US" dirty="0" err="1"/>
              <a:t>kısım</a:t>
            </a:r>
            <a:r>
              <a:rPr lang="en-US" dirty="0"/>
              <a:t> ABCC</a:t>
            </a:r>
            <a:r>
              <a:rPr lang="en-US" baseline="-25000" dirty="0"/>
              <a:t>0</a:t>
            </a:r>
            <a:r>
              <a:rPr lang="en-US" dirty="0"/>
              <a:t> 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dörtgen</a:t>
            </a:r>
            <a:r>
              <a:rPr lang="en-US" dirty="0"/>
              <a:t> </a:t>
            </a:r>
            <a:r>
              <a:rPr lang="en-US" dirty="0" err="1"/>
              <a:t>olup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kısmın</a:t>
            </a:r>
            <a:r>
              <a:rPr lang="en-US" dirty="0"/>
              <a:t> </a:t>
            </a:r>
            <a:r>
              <a:rPr lang="en-US" dirty="0" err="1"/>
              <a:t>belirlenebilmesi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yeni</a:t>
            </a:r>
            <a:r>
              <a:rPr lang="en-US" dirty="0"/>
              <a:t> </a:t>
            </a:r>
            <a:r>
              <a:rPr lang="en-US" dirty="0" err="1"/>
              <a:t>parametre</a:t>
            </a:r>
            <a:r>
              <a:rPr lang="tr-TR" dirty="0"/>
              <a:t> (</a:t>
            </a:r>
            <a:r>
              <a:rPr lang="tr-TR" dirty="0">
                <a:sym typeface="Symbol" panose="05050102010706020507" pitchFamily="18" charset="2"/>
              </a:rPr>
              <a:t></a:t>
            </a:r>
            <a:r>
              <a:rPr lang="tr-TR" dirty="0"/>
              <a:t> </a:t>
            </a:r>
            <a:r>
              <a:rPr lang="en-US" dirty="0" err="1"/>
              <a:t>açısı</a:t>
            </a:r>
            <a:r>
              <a:rPr lang="en-US" dirty="0"/>
              <a:t>) </a:t>
            </a:r>
            <a:r>
              <a:rPr lang="en-US" dirty="0" err="1"/>
              <a:t>gerekecektir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Bu </a:t>
            </a:r>
            <a:r>
              <a:rPr lang="en-US" dirty="0" err="1"/>
              <a:t>durumda</a:t>
            </a:r>
            <a:r>
              <a:rPr lang="en-US" dirty="0"/>
              <a:t> </a:t>
            </a:r>
            <a:r>
              <a:rPr lang="en-US" dirty="0" err="1"/>
              <a:t>beş</a:t>
            </a:r>
            <a:r>
              <a:rPr lang="en-US" dirty="0"/>
              <a:t> </a:t>
            </a:r>
            <a:r>
              <a:rPr lang="en-US" dirty="0" err="1"/>
              <a:t>çubuk</a:t>
            </a:r>
            <a:r>
              <a:rPr lang="en-US" dirty="0"/>
              <a:t> </a:t>
            </a:r>
            <a:r>
              <a:rPr lang="en-US" dirty="0" err="1"/>
              <a:t>mekanizmasının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uzuvlarının</a:t>
            </a:r>
            <a:r>
              <a:rPr lang="en-US" dirty="0"/>
              <a:t> </a:t>
            </a:r>
            <a:r>
              <a:rPr lang="en-US" dirty="0" err="1"/>
              <a:t>konumunu</a:t>
            </a:r>
            <a:r>
              <a:rPr lang="en-US" dirty="0"/>
              <a:t> </a:t>
            </a:r>
            <a:r>
              <a:rPr lang="en-US" dirty="0" err="1"/>
              <a:t>belirlemek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gereken</a:t>
            </a:r>
            <a:r>
              <a:rPr lang="en-US" dirty="0"/>
              <a:t> </a:t>
            </a:r>
            <a:r>
              <a:rPr lang="en-US" dirty="0" err="1"/>
              <a:t>parametre</a:t>
            </a:r>
            <a:r>
              <a:rPr lang="en-US" dirty="0"/>
              <a:t> </a:t>
            </a:r>
            <a:r>
              <a:rPr lang="en-US" dirty="0" err="1"/>
              <a:t>sayısı</a:t>
            </a:r>
            <a:r>
              <a:rPr lang="en-US" dirty="0"/>
              <a:t> 2 </a:t>
            </a:r>
            <a:r>
              <a:rPr lang="en-US" dirty="0" err="1"/>
              <a:t>olduğundan</a:t>
            </a:r>
            <a:r>
              <a:rPr lang="en-US" dirty="0"/>
              <a:t>, </a:t>
            </a:r>
            <a:r>
              <a:rPr lang="en-US" b="1" dirty="0" err="1"/>
              <a:t>serbestlik</a:t>
            </a:r>
            <a:r>
              <a:rPr lang="en-US" b="1" dirty="0"/>
              <a:t> </a:t>
            </a:r>
            <a:r>
              <a:rPr lang="en-US" b="1" dirty="0" err="1"/>
              <a:t>derecesi</a:t>
            </a:r>
            <a:r>
              <a:rPr lang="en-US" b="1" dirty="0"/>
              <a:t> 2' dir</a:t>
            </a:r>
            <a:r>
              <a:rPr lang="en-US" b="1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8608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Mekanizmaların Serbestlik Derecesi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484123" y="1845736"/>
                <a:ext cx="5671557" cy="2648756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tr-TR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tr-TR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tr-T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tr-T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tr-T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tr-T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tr-TR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tr-T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tr-T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tr-T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tr-T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  <m:e>
                        <m:sSub>
                          <m:sSubPr>
                            <m:ctrlPr>
                              <a:rPr lang="tr-TR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tr-TR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tr-TR" sz="2800" dirty="0" smtClean="0"/>
              </a:p>
              <a:p>
                <a:pPr marL="0" indent="0">
                  <a:buNone/>
                </a:pPr>
                <a:r>
                  <a:rPr lang="en-US" sz="2800" dirty="0">
                    <a:sym typeface="Symbol" panose="05050102010706020507" pitchFamily="18" charset="2"/>
                  </a:rPr>
                  <a:t></a:t>
                </a:r>
                <a:r>
                  <a:rPr lang="tr-TR" sz="2800" dirty="0">
                    <a:sym typeface="Symbol" panose="05050102010706020507" pitchFamily="18" charset="2"/>
                  </a:rPr>
                  <a:t>= </a:t>
                </a:r>
                <a:r>
                  <a:rPr lang="en-US" sz="2800" dirty="0"/>
                  <a:t>3 </a:t>
                </a:r>
                <a:r>
                  <a:rPr lang="tr-TR" sz="2800" dirty="0" smtClean="0"/>
                  <a:t>D</a:t>
                </a:r>
                <a:r>
                  <a:rPr lang="en-US" sz="2800" dirty="0" err="1" smtClean="0"/>
                  <a:t>üzlemsel</a:t>
                </a:r>
                <a:r>
                  <a:rPr lang="en-US" sz="2800" dirty="0" smtClean="0"/>
                  <a:t> </a:t>
                </a:r>
                <a:r>
                  <a:rPr lang="en-US" sz="2800" dirty="0" err="1"/>
                  <a:t>uzaylar</a:t>
                </a:r>
                <a:r>
                  <a:rPr lang="en-US" sz="2800" dirty="0"/>
                  <a:t> </a:t>
                </a:r>
                <a:r>
                  <a:rPr lang="en-US" sz="2800" dirty="0" err="1" smtClean="0"/>
                  <a:t>için</a:t>
                </a:r>
                <a:endParaRPr lang="tr-TR" sz="2800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sz="2800" b="1" i="1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2800" dirty="0"/>
                  <a:t>= </a:t>
                </a:r>
                <a:r>
                  <a:rPr lang="tr-TR" sz="2800" dirty="0" smtClean="0"/>
                  <a:t>5 </a:t>
                </a:r>
                <a:r>
                  <a:rPr lang="en-US" sz="2800" dirty="0" err="1" smtClean="0"/>
                  <a:t>Mekanizmada</a:t>
                </a:r>
                <a:r>
                  <a:rPr lang="en-US" sz="2800" dirty="0" smtClean="0"/>
                  <a:t> </a:t>
                </a:r>
                <a:r>
                  <a:rPr lang="en-US" sz="2800" dirty="0" err="1"/>
                  <a:t>uzuv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sayısı</a:t>
                </a:r>
                <a:r>
                  <a:rPr lang="en-US" sz="2800" dirty="0"/>
                  <a:t> (</a:t>
                </a:r>
                <a:r>
                  <a:rPr lang="en-US" sz="2800" dirty="0" err="1"/>
                  <a:t>sabit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uzuv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dahil</a:t>
                </a:r>
                <a:r>
                  <a:rPr lang="en-US" sz="2800" dirty="0"/>
                  <a:t>)</a:t>
                </a:r>
                <a:endParaRPr lang="tr-TR" sz="2800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2800" dirty="0"/>
                  <a:t> = </a:t>
                </a:r>
                <a:r>
                  <a:rPr lang="tr-TR" sz="2800" dirty="0" smtClean="0"/>
                  <a:t>5 Döner mafsal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800" b="1" i="1" baseline="-25000" dirty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tr-TR" sz="2800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tr-TR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800" i="1" dirty="0">
                        <a:latin typeface="Cambria Math" panose="02040503050406030204" pitchFamily="18" charset="0"/>
                      </a:rPr>
                      <m:t>1=</m:t>
                    </m:r>
                  </m:oMath>
                </a14:m>
                <a:r>
                  <a:rPr lang="tr-TR" sz="2800" dirty="0" smtClean="0"/>
                  <a:t>5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tr-T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tr-T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tr-T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tr-TR" sz="28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5=2</m:t>
                      </m:r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484123" y="1845736"/>
                <a:ext cx="5671557" cy="2648756"/>
              </a:xfrm>
              <a:blipFill rotWithShape="0">
                <a:blip r:embed="rId2"/>
                <a:stretch>
                  <a:fillRect l="-30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6955" y="4494491"/>
            <a:ext cx="8817428" cy="1838130"/>
          </a:xfrm>
          <a:prstGeom prst="rect">
            <a:avLst/>
          </a:prstGeom>
        </p:spPr>
      </p:pic>
      <p:pic>
        <p:nvPicPr>
          <p:cNvPr id="7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608740" y="1959953"/>
            <a:ext cx="3243353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1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Mekanizmaların Serbestlik Derecesi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tx1"/>
                </a:solidFill>
              </a:rPr>
              <a:t>Üç </a:t>
            </a:r>
            <a:r>
              <a:rPr lang="en-US" dirty="0" err="1" smtClean="0">
                <a:solidFill>
                  <a:schemeClr val="tx1"/>
                </a:solidFill>
              </a:rPr>
              <a:t>döner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mafsal</a:t>
            </a:r>
            <a:r>
              <a:rPr lang="tr-TR" dirty="0" smtClean="0">
                <a:solidFill>
                  <a:schemeClr val="tx1"/>
                </a:solidFill>
              </a:rPr>
              <a:t> + Bir kayar mafsalla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bağlı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tr-T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solidFill>
                  <a:schemeClr val="tx1"/>
                </a:solidFill>
              </a:rPr>
              <a:t>D</a:t>
            </a:r>
            <a:r>
              <a:rPr lang="en-US" dirty="0" err="1">
                <a:solidFill>
                  <a:schemeClr val="tx1"/>
                </a:solidFill>
              </a:rPr>
              <a:t>ört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uzuvdan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oluş</a:t>
            </a:r>
            <a:r>
              <a:rPr lang="tr-TR" dirty="0" err="1">
                <a:solidFill>
                  <a:schemeClr val="tx1"/>
                </a:solidFill>
              </a:rPr>
              <a:t>uyor</a:t>
            </a:r>
            <a:endParaRPr lang="tr-T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solidFill>
                  <a:schemeClr val="tx1"/>
                </a:solidFill>
              </a:rPr>
              <a:t>Düzlemde hareket ediyor, Bu nedenle uzay serbestlik derecesi üç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solidFill>
                  <a:schemeClr val="tx1"/>
                </a:solidFill>
              </a:rPr>
              <a:t>Mekanizmanın adı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tr-TR" b="1" dirty="0" smtClean="0">
                <a:solidFill>
                  <a:schemeClr val="tx1"/>
                </a:solidFill>
              </a:rPr>
              <a:t>krank-biyel </a:t>
            </a:r>
            <a:r>
              <a:rPr lang="en-US" dirty="0" err="1" smtClean="0">
                <a:solidFill>
                  <a:schemeClr val="tx1"/>
                </a:solidFill>
              </a:rPr>
              <a:t>mekanizması</a:t>
            </a:r>
            <a:endParaRPr lang="tr-TR" dirty="0">
              <a:solidFill>
                <a:schemeClr val="tx1"/>
              </a:solidFill>
            </a:endParaRPr>
          </a:p>
          <a:p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75" b="7320"/>
          <a:stretch/>
        </p:blipFill>
        <p:spPr>
          <a:xfrm>
            <a:off x="1096963" y="1950874"/>
            <a:ext cx="4855968" cy="221990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6955" y="4494491"/>
            <a:ext cx="8817428" cy="183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43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Mekanizma Sistematiği</a:t>
            </a:r>
            <a:br>
              <a:rPr lang="tr-TR" dirty="0" smtClean="0"/>
            </a:br>
            <a:r>
              <a:rPr lang="tr-TR" sz="2800" dirty="0" smtClean="0"/>
              <a:t>Mekanizmanın Kinematik Diyagramı</a:t>
            </a:r>
            <a:endParaRPr lang="tr-TR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1325478" y="1916377"/>
            <a:ext cx="9842193" cy="36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48918" y="5576340"/>
            <a:ext cx="10268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Pres Mekanizması		Kinematik Diyagram		Kinematik Zincir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34381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Mekanizmaların Serbestlik Derecesi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tr-TR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tr-TR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tr-TR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  <m:e>
                        <m:sSub>
                          <m:sSubPr>
                            <m:ctrlP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tr-TR" dirty="0"/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</a:t>
                </a:r>
                <a:r>
                  <a:rPr lang="tr-TR" dirty="0">
                    <a:sym typeface="Symbol" panose="05050102010706020507" pitchFamily="18" charset="2"/>
                  </a:rPr>
                  <a:t>= </a:t>
                </a:r>
                <a:r>
                  <a:rPr lang="en-US" dirty="0"/>
                  <a:t>3 </a:t>
                </a:r>
                <a:r>
                  <a:rPr lang="tr-TR" dirty="0"/>
                  <a:t>D</a:t>
                </a:r>
                <a:r>
                  <a:rPr lang="en-US" dirty="0" err="1"/>
                  <a:t>üzlemsel</a:t>
                </a:r>
                <a:r>
                  <a:rPr lang="en-US" dirty="0"/>
                  <a:t> </a:t>
                </a:r>
                <a:r>
                  <a:rPr lang="en-US" dirty="0" err="1"/>
                  <a:t>uzaylar</a:t>
                </a:r>
                <a:r>
                  <a:rPr lang="en-US" dirty="0"/>
                  <a:t> </a:t>
                </a:r>
                <a:r>
                  <a:rPr lang="en-US" dirty="0" err="1"/>
                  <a:t>için</a:t>
                </a:r>
                <a:endParaRPr lang="tr-TR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b="1" i="1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dirty="0"/>
                  <a:t>= </a:t>
                </a:r>
                <a:r>
                  <a:rPr lang="tr-TR" dirty="0" smtClean="0"/>
                  <a:t>4 </a:t>
                </a:r>
                <a:r>
                  <a:rPr lang="en-US" dirty="0" err="1"/>
                  <a:t>Mekanizmada</a:t>
                </a:r>
                <a:r>
                  <a:rPr lang="en-US" dirty="0"/>
                  <a:t> </a:t>
                </a:r>
                <a:r>
                  <a:rPr lang="en-US" dirty="0" err="1"/>
                  <a:t>uzuv</a:t>
                </a:r>
                <a:r>
                  <a:rPr lang="en-US" dirty="0"/>
                  <a:t> </a:t>
                </a:r>
                <a:r>
                  <a:rPr lang="en-US" dirty="0" err="1"/>
                  <a:t>sayısı</a:t>
                </a:r>
                <a:r>
                  <a:rPr lang="en-US" dirty="0"/>
                  <a:t> (</a:t>
                </a:r>
                <a:r>
                  <a:rPr lang="en-US" dirty="0" err="1"/>
                  <a:t>sabit</a:t>
                </a:r>
                <a:r>
                  <a:rPr lang="en-US" dirty="0"/>
                  <a:t> </a:t>
                </a:r>
                <a:r>
                  <a:rPr lang="en-US" dirty="0" err="1"/>
                  <a:t>uzuv</a:t>
                </a:r>
                <a:r>
                  <a:rPr lang="en-US" dirty="0"/>
                  <a:t> </a:t>
                </a:r>
                <a:r>
                  <a:rPr lang="en-US" dirty="0" err="1"/>
                  <a:t>dahil</a:t>
                </a:r>
                <a:r>
                  <a:rPr lang="en-US" dirty="0"/>
                  <a:t>)</a:t>
                </a:r>
                <a:endParaRPr lang="tr-TR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dirty="0"/>
                  <a:t> = </a:t>
                </a:r>
                <a:r>
                  <a:rPr lang="tr-TR" dirty="0" smtClean="0"/>
                  <a:t>3 </a:t>
                </a:r>
                <a:r>
                  <a:rPr lang="tr-TR" dirty="0"/>
                  <a:t>Döner </a:t>
                </a:r>
                <a:r>
                  <a:rPr lang="tr-TR" dirty="0" smtClean="0"/>
                  <a:t>mafsal + 1 Kayar mafsal=4</a:t>
                </a:r>
                <a:endParaRPr lang="tr-TR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baseline="-25000" dirty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1+1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1=</m:t>
                    </m:r>
                  </m:oMath>
                </a14:m>
                <a:r>
                  <a:rPr lang="tr-TR" dirty="0" smtClean="0"/>
                  <a:t>4</a:t>
                </a: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tr-TR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tr-T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3086" t="-11818" r="-185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İçerik Yer Tutucusu 6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75" b="7320"/>
          <a:stretch/>
        </p:blipFill>
        <p:spPr>
          <a:xfrm>
            <a:off x="1096963" y="1950874"/>
            <a:ext cx="4855968" cy="221990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6955" y="4494491"/>
            <a:ext cx="8817428" cy="183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30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Mekanizmaların Serbestlik Derecesi</a:t>
            </a:r>
            <a:endParaRPr lang="tr-TR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Üç </a:t>
            </a:r>
            <a:r>
              <a:rPr lang="en-US" dirty="0" err="1">
                <a:solidFill>
                  <a:schemeClr val="tx1"/>
                </a:solidFill>
              </a:rPr>
              <a:t>döner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mafsal</a:t>
            </a:r>
            <a:r>
              <a:rPr lang="tr-TR" dirty="0">
                <a:solidFill>
                  <a:schemeClr val="tx1"/>
                </a:solidFill>
              </a:rPr>
              <a:t> + Bir kayar </a:t>
            </a:r>
            <a:r>
              <a:rPr lang="tr-TR" dirty="0" smtClean="0">
                <a:solidFill>
                  <a:schemeClr val="tx1"/>
                </a:solidFill>
              </a:rPr>
              <a:t>mafsal Mekanizmaları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96963" y="2696982"/>
            <a:ext cx="4938712" cy="3149962"/>
          </a:xfrm>
          <a:prstGeom prst="rect">
            <a:avLst/>
          </a:prstGeom>
        </p:spPr>
      </p:pic>
      <p:sp>
        <p:nvSpPr>
          <p:cNvPr id="7" name="Metin Yer Tutucusu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 smtClean="0"/>
              <a:t>Ters Kızak veya Hızlı Dönüş mekanizması</a:t>
            </a:r>
            <a:endParaRPr lang="tr-TR" dirty="0"/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915938" y="2663963"/>
            <a:ext cx="3541725" cy="3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82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Mekanizmaların Serbestlik Derecesi</a:t>
            </a:r>
            <a:endParaRPr lang="tr-TR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Üç </a:t>
            </a:r>
            <a:r>
              <a:rPr lang="en-US" dirty="0" err="1">
                <a:solidFill>
                  <a:schemeClr val="tx1"/>
                </a:solidFill>
              </a:rPr>
              <a:t>döner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mafsal</a:t>
            </a:r>
            <a:r>
              <a:rPr lang="tr-TR" dirty="0">
                <a:solidFill>
                  <a:schemeClr val="tx1"/>
                </a:solidFill>
              </a:rPr>
              <a:t> + Bir kayar </a:t>
            </a:r>
            <a:r>
              <a:rPr lang="tr-TR" dirty="0" smtClean="0">
                <a:solidFill>
                  <a:schemeClr val="tx1"/>
                </a:solidFill>
              </a:rPr>
              <a:t>mafsal Mekanizmaları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96963" y="2696982"/>
            <a:ext cx="4938712" cy="3149962"/>
          </a:xfrm>
          <a:prstGeom prst="rect">
            <a:avLst/>
          </a:prstGeom>
        </p:spPr>
      </p:pic>
      <p:sp>
        <p:nvSpPr>
          <p:cNvPr id="7" name="Metin Yer Tutucusu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 smtClean="0"/>
              <a:t>Sallanan Blok mekanizması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54100" y="3222296"/>
            <a:ext cx="4865401" cy="209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77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Mekanizmaların Serbestlik Derecesi</a:t>
            </a:r>
            <a:endParaRPr lang="tr-TR" dirty="0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448"/>
          <a:stretch/>
        </p:blipFill>
        <p:spPr>
          <a:xfrm>
            <a:off x="1096963" y="2007767"/>
            <a:ext cx="4938712" cy="2536242"/>
          </a:xfrm>
          <a:prstGeom prst="rect">
            <a:avLst/>
          </a:prstGeom>
        </p:spPr>
      </p:pic>
      <p:sp>
        <p:nvSpPr>
          <p:cNvPr id="9" name="İçerik Yer Tutucusu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tx1"/>
                </a:solidFill>
              </a:rPr>
              <a:t>İki </a:t>
            </a:r>
            <a:r>
              <a:rPr lang="en-US" dirty="0" err="1">
                <a:solidFill>
                  <a:schemeClr val="tx1"/>
                </a:solidFill>
              </a:rPr>
              <a:t>döner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mafsal</a:t>
            </a:r>
            <a:r>
              <a:rPr lang="tr-TR" dirty="0">
                <a:solidFill>
                  <a:schemeClr val="tx1"/>
                </a:solidFill>
              </a:rPr>
              <a:t> + </a:t>
            </a:r>
            <a:r>
              <a:rPr lang="tr-TR" dirty="0" smtClean="0">
                <a:solidFill>
                  <a:schemeClr val="tx1"/>
                </a:solidFill>
              </a:rPr>
              <a:t>İki </a:t>
            </a:r>
            <a:r>
              <a:rPr lang="tr-TR" dirty="0">
                <a:solidFill>
                  <a:schemeClr val="tx1"/>
                </a:solidFill>
              </a:rPr>
              <a:t>kayar mafsalla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bağlı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tr-T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tx1"/>
                </a:solidFill>
              </a:rPr>
              <a:t>Dört </a:t>
            </a:r>
            <a:r>
              <a:rPr lang="en-US" dirty="0" err="1" smtClean="0">
                <a:solidFill>
                  <a:schemeClr val="tx1"/>
                </a:solidFill>
              </a:rPr>
              <a:t>uzuvdan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oluş</a:t>
            </a:r>
            <a:r>
              <a:rPr lang="tr-TR" dirty="0" err="1">
                <a:solidFill>
                  <a:schemeClr val="tx1"/>
                </a:solidFill>
              </a:rPr>
              <a:t>uyor</a:t>
            </a:r>
            <a:endParaRPr lang="tr-T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solidFill>
                  <a:schemeClr val="tx1"/>
                </a:solidFill>
              </a:rPr>
              <a:t>Düzlemde hareket ediyor, Bu nedenle uzay serbestlik derecesi üç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3278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Mekanizmaların Serbestlik Derecesi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679290"/>
            <a:ext cx="4938712" cy="2356670"/>
          </a:xfrm>
          <a:prstGeom prst="rect">
            <a:avLst/>
          </a:prstGeom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tx1"/>
                </a:solidFill>
              </a:rPr>
              <a:t>İki </a:t>
            </a:r>
            <a:r>
              <a:rPr lang="en-US" dirty="0" err="1">
                <a:solidFill>
                  <a:schemeClr val="tx1"/>
                </a:solidFill>
              </a:rPr>
              <a:t>döner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mafsal</a:t>
            </a:r>
            <a:r>
              <a:rPr lang="tr-TR" dirty="0">
                <a:solidFill>
                  <a:schemeClr val="tx1"/>
                </a:solidFill>
              </a:rPr>
              <a:t> + </a:t>
            </a:r>
            <a:r>
              <a:rPr lang="tr-TR" dirty="0" smtClean="0">
                <a:solidFill>
                  <a:schemeClr val="tx1"/>
                </a:solidFill>
              </a:rPr>
              <a:t>İki </a:t>
            </a:r>
            <a:r>
              <a:rPr lang="tr-TR" dirty="0">
                <a:solidFill>
                  <a:schemeClr val="tx1"/>
                </a:solidFill>
              </a:rPr>
              <a:t>kayar mafsalla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bağlı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tr-T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solidFill>
                  <a:schemeClr val="tx1"/>
                </a:solidFill>
              </a:rPr>
              <a:t>D</a:t>
            </a:r>
            <a:r>
              <a:rPr lang="en-US" dirty="0" err="1">
                <a:solidFill>
                  <a:schemeClr val="tx1"/>
                </a:solidFill>
              </a:rPr>
              <a:t>ört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uzuvdan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oluş</a:t>
            </a:r>
            <a:r>
              <a:rPr lang="tr-TR" dirty="0" err="1">
                <a:solidFill>
                  <a:schemeClr val="tx1"/>
                </a:solidFill>
              </a:rPr>
              <a:t>uyor</a:t>
            </a:r>
            <a:endParaRPr lang="tr-T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solidFill>
                  <a:schemeClr val="tx1"/>
                </a:solidFill>
              </a:rPr>
              <a:t>Düzlemde hareket ediyor, Bu nedenle uzay serbestlik derecesi üç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solidFill>
                  <a:schemeClr val="tx1"/>
                </a:solidFill>
              </a:rPr>
              <a:t>Mekanizmanın adı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tr-TR" b="1" dirty="0" smtClean="0">
                <a:solidFill>
                  <a:schemeClr val="tx1"/>
                </a:solidFill>
              </a:rPr>
              <a:t>Çift Kızak </a:t>
            </a:r>
            <a:r>
              <a:rPr lang="en-US" dirty="0" err="1" smtClean="0">
                <a:solidFill>
                  <a:schemeClr val="tx1"/>
                </a:solidFill>
              </a:rPr>
              <a:t>mekanizması</a:t>
            </a:r>
            <a:endParaRPr lang="tr-TR" dirty="0">
              <a:solidFill>
                <a:schemeClr val="tx1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25920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Mekanizmaların Serbestlik Derecesi</a:t>
            </a:r>
            <a:endParaRPr lang="tr-TR" dirty="0"/>
          </a:p>
        </p:txBody>
      </p:sp>
      <p:sp>
        <p:nvSpPr>
          <p:cNvPr id="7" name="Metin Yer Tutucus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İskoç (SCOTCH-</a:t>
            </a:r>
            <a:r>
              <a:rPr lang="tr-TR" dirty="0" err="1" smtClean="0"/>
              <a:t>Yoke</a:t>
            </a:r>
            <a:r>
              <a:rPr lang="tr-TR" dirty="0" smtClean="0"/>
              <a:t> ) Mekanizması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96963" y="3055851"/>
            <a:ext cx="4938712" cy="2432223"/>
          </a:xfrm>
          <a:prstGeom prst="rect">
            <a:avLst/>
          </a:prstGeom>
        </p:spPr>
      </p:pic>
      <p:sp>
        <p:nvSpPr>
          <p:cNvPr id="8" name="Metin Yer Tutucus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 err="1" smtClean="0"/>
              <a:t>Oldham</a:t>
            </a:r>
            <a:r>
              <a:rPr lang="tr-TR" dirty="0" smtClean="0"/>
              <a:t> kavraması</a:t>
            </a:r>
            <a:endParaRPr lang="tr-TR" dirty="0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630376" y="2582863"/>
            <a:ext cx="4112848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44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Mekanizmaların Serbestlik Derecesi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Konkoidal</a:t>
            </a:r>
            <a:r>
              <a:rPr lang="tr-TR" dirty="0" smtClean="0"/>
              <a:t> (</a:t>
            </a:r>
            <a:r>
              <a:rPr lang="tr-TR" dirty="0" err="1" smtClean="0"/>
              <a:t>conchoıdal</a:t>
            </a:r>
            <a:r>
              <a:rPr lang="tr-TR" dirty="0" smtClean="0"/>
              <a:t>) salyangoz </a:t>
            </a:r>
            <a:r>
              <a:rPr lang="tr-TR" dirty="0"/>
              <a:t>kabuğu </a:t>
            </a:r>
            <a:r>
              <a:rPr lang="tr-TR" dirty="0" smtClean="0"/>
              <a:t>şekli hareketi mekanizması</a:t>
            </a:r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58174" y="2582863"/>
            <a:ext cx="4816289" cy="3378200"/>
          </a:xfrm>
          <a:prstGeom prst="rect">
            <a:avLst/>
          </a:prstGeom>
        </p:spPr>
      </p:pic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 err="1" smtClean="0"/>
              <a:t>D+k+d+k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chemeClr val="tx1"/>
                </a:solidFill>
              </a:rPr>
              <a:t>döner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kayar </a:t>
            </a:r>
            <a:r>
              <a:rPr lang="tr-TR" dirty="0">
                <a:solidFill>
                  <a:schemeClr val="tx1"/>
                </a:solidFill>
              </a:rPr>
              <a:t>+ </a:t>
            </a:r>
            <a:r>
              <a:rPr lang="tr-TR" dirty="0" smtClean="0">
                <a:solidFill>
                  <a:schemeClr val="tx1"/>
                </a:solidFill>
              </a:rPr>
              <a:t>döner kayar mafsalla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bağlı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tr-T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solidFill>
                  <a:schemeClr val="tx1"/>
                </a:solidFill>
              </a:rPr>
              <a:t>D</a:t>
            </a:r>
            <a:r>
              <a:rPr lang="en-US" dirty="0" err="1">
                <a:solidFill>
                  <a:schemeClr val="tx1"/>
                </a:solidFill>
              </a:rPr>
              <a:t>ört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uzuvdan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oluş</a:t>
            </a:r>
            <a:r>
              <a:rPr lang="tr-TR" dirty="0" err="1">
                <a:solidFill>
                  <a:schemeClr val="tx1"/>
                </a:solidFill>
              </a:rPr>
              <a:t>uyor</a:t>
            </a:r>
            <a:endParaRPr lang="tr-T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solidFill>
                  <a:schemeClr val="tx1"/>
                </a:solidFill>
              </a:rPr>
              <a:t>Düzlemde hareket ediyor, Bu nedenle uzay serbestlik derecesi üç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solidFill>
                  <a:schemeClr val="tx1"/>
                </a:solidFill>
              </a:rPr>
              <a:t>Mekanizmanın adı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Konkoidal</a:t>
            </a:r>
            <a:r>
              <a:rPr lang="tr-TR" b="1" dirty="0" smtClean="0">
                <a:solidFill>
                  <a:schemeClr val="tx1"/>
                </a:solidFill>
              </a:rPr>
              <a:t> Hareket </a:t>
            </a:r>
            <a:r>
              <a:rPr lang="en-US" dirty="0" err="1" smtClean="0">
                <a:solidFill>
                  <a:schemeClr val="tx1"/>
                </a:solidFill>
              </a:rPr>
              <a:t>mekanizması</a:t>
            </a:r>
            <a:endParaRPr lang="tr-TR" dirty="0">
              <a:solidFill>
                <a:schemeClr val="tx1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26799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Mekanizmaların Tasarımında Bazı Şekillendirme Seçenekleri</a:t>
            </a:r>
            <a:endParaRPr lang="tr-TR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A.) Uzuv ve Mafsal Çiflerinin Sıralanışının Değiştirilmesi (Kinematik Yer Değişim)</a:t>
            </a:r>
          </a:p>
          <a:p>
            <a:r>
              <a:rPr lang="tr-TR" dirty="0" smtClean="0"/>
              <a:t>B.) Mafsal Genişletilmesi</a:t>
            </a:r>
          </a:p>
          <a:p>
            <a:r>
              <a:rPr lang="tr-TR" dirty="0" smtClean="0"/>
              <a:t>C.) Boş Dolu Değişimi</a:t>
            </a:r>
          </a:p>
          <a:p>
            <a:r>
              <a:rPr lang="tr-TR" dirty="0" smtClean="0"/>
              <a:t>D.) Yüksek Eleman Çiftlerinin Sdi Eleman Çiftleriyle Değişimi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1042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Mekanizmaların Tasarımında Bazı Şekillendirme Seçenekleri</a:t>
            </a:r>
            <a:endParaRPr lang="tr-TR" sz="40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86465" y="2035225"/>
            <a:ext cx="7468032" cy="3644800"/>
          </a:xfrm>
          <a:prstGeom prst="rect">
            <a:avLst/>
          </a:prstGeom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416212" y="1845735"/>
            <a:ext cx="2739468" cy="4023360"/>
          </a:xfrm>
        </p:spPr>
        <p:txBody>
          <a:bodyPr>
            <a:normAutofit lnSpcReduction="10000"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Kinematik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Yer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Değişim</a:t>
            </a:r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Şekiller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üç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döner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bir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kayar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mafsala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sahip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düzlemsel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dört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uzuvlu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bir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zincirden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kinematik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yer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değişim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ile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elde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edilebilecek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dört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farklı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mekanizma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yı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göstermektedir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95198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Kinematik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Değişim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295399" cy="4023360"/>
          </a:xfrm>
        </p:spPr>
        <p:txBody>
          <a:bodyPr/>
          <a:lstStyle/>
          <a:p>
            <a:r>
              <a:rPr lang="en-US" sz="2400" b="1" dirty="0" err="1"/>
              <a:t>Kinematik</a:t>
            </a:r>
            <a:r>
              <a:rPr lang="en-US" sz="2400" b="1" dirty="0"/>
              <a:t> </a:t>
            </a:r>
            <a:r>
              <a:rPr lang="en-US" sz="2400" b="1" dirty="0" err="1"/>
              <a:t>yer</a:t>
            </a:r>
            <a:r>
              <a:rPr lang="en-US" sz="2400" b="1" dirty="0"/>
              <a:t> </a:t>
            </a:r>
            <a:r>
              <a:rPr lang="en-US" sz="2400" b="1" dirty="0" err="1"/>
              <a:t>değişim</a:t>
            </a:r>
            <a:r>
              <a:rPr lang="en-US" sz="2400" dirty="0"/>
              <a:t> (</a:t>
            </a:r>
            <a:r>
              <a:rPr lang="en-US" sz="2400" dirty="0" err="1"/>
              <a:t>kinematik</a:t>
            </a:r>
            <a:r>
              <a:rPr lang="en-US" sz="2400" dirty="0"/>
              <a:t> </a:t>
            </a:r>
            <a:r>
              <a:rPr lang="en-US" sz="2400" dirty="0" err="1"/>
              <a:t>mübadele</a:t>
            </a:r>
            <a:r>
              <a:rPr lang="en-US" sz="2400" dirty="0"/>
              <a:t>, </a:t>
            </a:r>
            <a:r>
              <a:rPr lang="en-US" sz="2400" dirty="0" err="1"/>
              <a:t>kinematik</a:t>
            </a:r>
            <a:r>
              <a:rPr lang="en-US" sz="2400" dirty="0"/>
              <a:t> </a:t>
            </a:r>
            <a:r>
              <a:rPr lang="en-US" sz="2400" dirty="0" err="1"/>
              <a:t>inversiyon</a:t>
            </a:r>
            <a:r>
              <a:rPr lang="en-US" sz="2400" dirty="0"/>
              <a:t>), </a:t>
            </a:r>
            <a:r>
              <a:rPr lang="en-US" sz="2400" dirty="0" err="1"/>
              <a:t>mekanizmayı</a:t>
            </a:r>
            <a:r>
              <a:rPr lang="en-US" sz="2400" dirty="0"/>
              <a:t> </a:t>
            </a:r>
            <a:r>
              <a:rPr lang="en-US" sz="2400" dirty="0" err="1"/>
              <a:t>oluşturan</a:t>
            </a:r>
            <a:r>
              <a:rPr lang="en-US" sz="2400" dirty="0"/>
              <a:t> </a:t>
            </a:r>
            <a:r>
              <a:rPr lang="en-US" sz="2400" dirty="0" err="1"/>
              <a:t>kinematik</a:t>
            </a:r>
            <a:r>
              <a:rPr lang="en-US" sz="2400" dirty="0"/>
              <a:t> </a:t>
            </a:r>
            <a:r>
              <a:rPr lang="en-US" sz="2400" dirty="0" err="1"/>
              <a:t>zincir</a:t>
            </a:r>
            <a:r>
              <a:rPr lang="en-US" sz="2400" dirty="0"/>
              <a:t> </a:t>
            </a:r>
            <a:r>
              <a:rPr lang="en-US" sz="2400" dirty="0" err="1"/>
              <a:t>içinde</a:t>
            </a:r>
            <a:r>
              <a:rPr lang="en-US" sz="2400" dirty="0"/>
              <a:t> </a:t>
            </a:r>
            <a:r>
              <a:rPr lang="en-US" sz="2400" dirty="0" err="1"/>
              <a:t>farklı</a:t>
            </a:r>
            <a:r>
              <a:rPr lang="en-US" sz="2400" dirty="0"/>
              <a:t> </a:t>
            </a:r>
            <a:r>
              <a:rPr lang="en-US" sz="2400" dirty="0" err="1"/>
              <a:t>uzuvların</a:t>
            </a:r>
            <a:r>
              <a:rPr lang="en-US" sz="2400" dirty="0"/>
              <a:t> </a:t>
            </a:r>
            <a:r>
              <a:rPr lang="en-US" sz="2400" dirty="0" err="1"/>
              <a:t>sabit</a:t>
            </a:r>
            <a:r>
              <a:rPr lang="en-US" sz="2400" dirty="0"/>
              <a:t> </a:t>
            </a:r>
            <a:r>
              <a:rPr lang="en-US" sz="2400" dirty="0" err="1"/>
              <a:t>olmasını</a:t>
            </a:r>
            <a:r>
              <a:rPr lang="en-US" sz="2400" dirty="0"/>
              <a:t> </a:t>
            </a:r>
            <a:r>
              <a:rPr lang="en-US" sz="2400" dirty="0" err="1"/>
              <a:t>sağlamak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sabit</a:t>
            </a:r>
            <a:r>
              <a:rPr lang="en-US" sz="2400" dirty="0"/>
              <a:t> </a:t>
            </a:r>
            <a:r>
              <a:rPr lang="en-US" sz="2400" dirty="0" err="1"/>
              <a:t>olduğunu</a:t>
            </a:r>
            <a:r>
              <a:rPr lang="en-US" sz="2400" dirty="0"/>
              <a:t> </a:t>
            </a:r>
            <a:r>
              <a:rPr lang="en-US" sz="2400" dirty="0" err="1"/>
              <a:t>varsayarak</a:t>
            </a:r>
            <a:r>
              <a:rPr lang="en-US" sz="2400" dirty="0"/>
              <a:t> </a:t>
            </a:r>
            <a:r>
              <a:rPr lang="en-US" sz="2400" dirty="0" err="1"/>
              <a:t>diğer</a:t>
            </a:r>
            <a:r>
              <a:rPr lang="en-US" sz="2400" dirty="0"/>
              <a:t> </a:t>
            </a:r>
            <a:r>
              <a:rPr lang="en-US" sz="2400" dirty="0" err="1"/>
              <a:t>uzuvların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sabit</a:t>
            </a:r>
            <a:r>
              <a:rPr lang="en-US" sz="2400" dirty="0"/>
              <a:t> </a:t>
            </a:r>
            <a:r>
              <a:rPr lang="en-US" sz="2400" dirty="0" err="1"/>
              <a:t>olduğu</a:t>
            </a:r>
            <a:r>
              <a:rPr lang="en-US" sz="2400" dirty="0"/>
              <a:t> </a:t>
            </a:r>
            <a:r>
              <a:rPr lang="en-US" sz="2400" dirty="0" err="1"/>
              <a:t>varsayılan</a:t>
            </a:r>
            <a:r>
              <a:rPr lang="en-US" sz="2400" dirty="0"/>
              <a:t> </a:t>
            </a:r>
            <a:r>
              <a:rPr lang="en-US" sz="2400" dirty="0" err="1"/>
              <a:t>uzva</a:t>
            </a:r>
            <a:r>
              <a:rPr lang="en-US" sz="2400" dirty="0"/>
              <a:t> </a:t>
            </a:r>
            <a:r>
              <a:rPr lang="en-US" sz="2400" dirty="0" err="1"/>
              <a:t>göre</a:t>
            </a:r>
            <a:r>
              <a:rPr lang="en-US" sz="2400" dirty="0"/>
              <a:t> </a:t>
            </a:r>
            <a:r>
              <a:rPr lang="en-US" sz="2400" dirty="0" err="1"/>
              <a:t>bağıl</a:t>
            </a:r>
            <a:r>
              <a:rPr lang="en-US" sz="2400" dirty="0"/>
              <a:t> </a:t>
            </a:r>
            <a:r>
              <a:rPr lang="en-US" sz="2400" dirty="0" err="1"/>
              <a:t>hareketlerini</a:t>
            </a:r>
            <a:r>
              <a:rPr lang="en-US" sz="2400" dirty="0"/>
              <a:t> </a:t>
            </a:r>
            <a:r>
              <a:rPr lang="en-US" sz="2400" dirty="0" err="1"/>
              <a:t>incelemek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yapılan</a:t>
            </a:r>
            <a:r>
              <a:rPr lang="en-US" sz="2400" dirty="0"/>
              <a:t> </a:t>
            </a:r>
            <a:r>
              <a:rPr lang="en-US" sz="2400" dirty="0" err="1"/>
              <a:t>işlemdir</a:t>
            </a:r>
            <a:r>
              <a:rPr lang="en-US" sz="2400" dirty="0"/>
              <a:t>. </a:t>
            </a:r>
            <a:endParaRPr lang="tr-TR" sz="2400" dirty="0"/>
          </a:p>
          <a:p>
            <a:r>
              <a:rPr lang="en-US" sz="2400" dirty="0"/>
              <a:t>Bu </a:t>
            </a:r>
            <a:r>
              <a:rPr lang="en-US" sz="2400" dirty="0" err="1"/>
              <a:t>yöntem</a:t>
            </a:r>
            <a:r>
              <a:rPr lang="en-US" sz="2400" dirty="0"/>
              <a:t> </a:t>
            </a:r>
            <a:r>
              <a:rPr lang="en-US" sz="2400" dirty="0" err="1"/>
              <a:t>bağıl</a:t>
            </a:r>
            <a:r>
              <a:rPr lang="en-US" sz="2400" dirty="0"/>
              <a:t> </a:t>
            </a:r>
            <a:r>
              <a:rPr lang="en-US" sz="2400" dirty="0" err="1"/>
              <a:t>hareket</a:t>
            </a:r>
            <a:r>
              <a:rPr lang="en-US" sz="2400" dirty="0"/>
              <a:t> </a:t>
            </a:r>
            <a:r>
              <a:rPr lang="en-US" sz="2400" dirty="0" err="1"/>
              <a:t>incelemede</a:t>
            </a:r>
            <a:r>
              <a:rPr lang="en-US" sz="2400" dirty="0"/>
              <a:t>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yararlı</a:t>
            </a:r>
            <a:r>
              <a:rPr lang="en-US" sz="2400" dirty="0"/>
              <a:t> </a:t>
            </a:r>
            <a:r>
              <a:rPr lang="en-US" sz="2400" dirty="0" err="1"/>
              <a:t>olduğu</a:t>
            </a:r>
            <a:r>
              <a:rPr lang="en-US" sz="2400" dirty="0"/>
              <a:t> </a:t>
            </a:r>
            <a:r>
              <a:rPr lang="en-US" sz="2400" dirty="0" err="1"/>
              <a:t>gibi</a:t>
            </a:r>
            <a:r>
              <a:rPr lang="en-US" sz="2400" dirty="0"/>
              <a:t> (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yöntem</a:t>
            </a:r>
            <a:r>
              <a:rPr lang="en-US" sz="2400" dirty="0"/>
              <a:t> </a:t>
            </a:r>
            <a:r>
              <a:rPr lang="en-US" sz="2400" dirty="0" err="1"/>
              <a:t>uygulanarak</a:t>
            </a:r>
            <a:r>
              <a:rPr lang="en-US" sz="2400" dirty="0"/>
              <a:t> </a:t>
            </a:r>
            <a:r>
              <a:rPr lang="en-US" sz="2400" dirty="0" err="1"/>
              <a:t>mekanizmaların</a:t>
            </a:r>
            <a:r>
              <a:rPr lang="en-US" sz="2400" dirty="0"/>
              <a:t> </a:t>
            </a:r>
            <a:r>
              <a:rPr lang="en-US" sz="2400" dirty="0" err="1"/>
              <a:t>analizi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sentezi</a:t>
            </a:r>
            <a:r>
              <a:rPr lang="en-US" sz="2400" dirty="0"/>
              <a:t> </a:t>
            </a:r>
            <a:r>
              <a:rPr lang="en-US" sz="2400" dirty="0" err="1"/>
              <a:t>yapılabilmektedir</a:t>
            </a:r>
            <a:r>
              <a:rPr lang="en-US" sz="2400" dirty="0"/>
              <a:t>), </a:t>
            </a:r>
            <a:r>
              <a:rPr lang="en-US" sz="2400" dirty="0" err="1"/>
              <a:t>aynı</a:t>
            </a:r>
            <a:r>
              <a:rPr lang="en-US" sz="2400" dirty="0"/>
              <a:t> </a:t>
            </a:r>
            <a:r>
              <a:rPr lang="en-US" sz="2400" dirty="0" err="1"/>
              <a:t>zincirden</a:t>
            </a:r>
            <a:r>
              <a:rPr lang="en-US" sz="2400" dirty="0"/>
              <a:t> </a:t>
            </a:r>
            <a:r>
              <a:rPr lang="en-US" sz="2400" dirty="0" err="1"/>
              <a:t>farklı</a:t>
            </a:r>
            <a:r>
              <a:rPr lang="en-US" sz="2400" dirty="0"/>
              <a:t> </a:t>
            </a:r>
            <a:r>
              <a:rPr lang="en-US" sz="2400" dirty="0" err="1"/>
              <a:t>mekanizmaların</a:t>
            </a:r>
            <a:r>
              <a:rPr lang="en-US" sz="2400" dirty="0"/>
              <a:t> </a:t>
            </a:r>
            <a:r>
              <a:rPr lang="en-US" sz="2400" dirty="0" err="1"/>
              <a:t>türetilmesi</a:t>
            </a:r>
            <a:r>
              <a:rPr lang="en-US" sz="2400" dirty="0"/>
              <a:t> </a:t>
            </a:r>
            <a:r>
              <a:rPr lang="en-US" sz="2400" dirty="0" err="1"/>
              <a:t>içinde</a:t>
            </a:r>
            <a:r>
              <a:rPr lang="en-US" sz="2400" dirty="0"/>
              <a:t> </a:t>
            </a:r>
            <a:r>
              <a:rPr lang="en-US" sz="2400" dirty="0" err="1"/>
              <a:t>kullanılan</a:t>
            </a:r>
            <a:r>
              <a:rPr lang="en-US" sz="2400" dirty="0"/>
              <a:t> </a:t>
            </a:r>
            <a:r>
              <a:rPr lang="en-US" sz="2400" dirty="0" err="1"/>
              <a:t>yararlı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yöntemdir</a:t>
            </a:r>
            <a:r>
              <a:rPr lang="en-US" sz="2400" dirty="0"/>
              <a:t>.</a:t>
            </a:r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8224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Mekanizmaların Serbestlik Derecesi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err="1"/>
              <a:t>Bir</a:t>
            </a:r>
            <a:r>
              <a:rPr lang="en-US" sz="2800" b="1" dirty="0"/>
              <a:t> </a:t>
            </a:r>
            <a:r>
              <a:rPr lang="en-US" sz="2800" b="1" dirty="0" err="1"/>
              <a:t>mekanizmanın</a:t>
            </a:r>
            <a:r>
              <a:rPr lang="en-US" sz="2800" b="1" dirty="0"/>
              <a:t> </a:t>
            </a:r>
            <a:r>
              <a:rPr lang="en-US" sz="2800" b="1" dirty="0" err="1"/>
              <a:t>serbestlik</a:t>
            </a:r>
            <a:r>
              <a:rPr lang="en-US" sz="2800" b="1" dirty="0"/>
              <a:t> </a:t>
            </a:r>
            <a:r>
              <a:rPr lang="en-US" sz="2800" b="1" dirty="0" err="1"/>
              <a:t>derecesi</a:t>
            </a:r>
            <a:r>
              <a:rPr lang="en-US" sz="2800" dirty="0"/>
              <a:t>,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meka</a:t>
            </a:r>
            <a:r>
              <a:rPr lang="tr-TR" sz="2800" dirty="0"/>
              <a:t>n</a:t>
            </a:r>
            <a:r>
              <a:rPr lang="en-US" sz="2800" dirty="0" err="1"/>
              <a:t>izmada</a:t>
            </a:r>
            <a:r>
              <a:rPr lang="en-US" sz="2800" dirty="0"/>
              <a:t> </a:t>
            </a:r>
            <a:r>
              <a:rPr lang="en-US" sz="2800" dirty="0" err="1"/>
              <a:t>bulunan</a:t>
            </a:r>
            <a:r>
              <a:rPr lang="en-US" sz="2800" dirty="0"/>
              <a:t> </a:t>
            </a:r>
            <a:r>
              <a:rPr lang="en-US" sz="2800" dirty="0" err="1"/>
              <a:t>tüm</a:t>
            </a:r>
            <a:r>
              <a:rPr lang="en-US" sz="2800" dirty="0"/>
              <a:t> </a:t>
            </a:r>
            <a:r>
              <a:rPr lang="en-US" sz="2800" dirty="0" err="1"/>
              <a:t>uzuvların</a:t>
            </a:r>
            <a:r>
              <a:rPr lang="en-US" sz="2800" dirty="0"/>
              <a:t> </a:t>
            </a:r>
            <a:r>
              <a:rPr lang="en-US" sz="2800" dirty="0" err="1"/>
              <a:t>konumunu</a:t>
            </a:r>
            <a:r>
              <a:rPr lang="en-US" sz="2800" dirty="0"/>
              <a:t> </a:t>
            </a:r>
            <a:r>
              <a:rPr lang="en-US" sz="2800" dirty="0" err="1"/>
              <a:t>belirlemek</a:t>
            </a:r>
            <a:r>
              <a:rPr lang="en-US" sz="2800" dirty="0"/>
              <a:t> </a:t>
            </a:r>
            <a:r>
              <a:rPr lang="en-US" sz="2800" dirty="0" err="1"/>
              <a:t>için</a:t>
            </a:r>
            <a:r>
              <a:rPr lang="en-US" sz="2800" dirty="0"/>
              <a:t> </a:t>
            </a:r>
            <a:r>
              <a:rPr lang="en-US" sz="2800" dirty="0" err="1"/>
              <a:t>gerekli</a:t>
            </a:r>
            <a:r>
              <a:rPr lang="en-US" sz="2800" dirty="0"/>
              <a:t> </a:t>
            </a:r>
            <a:r>
              <a:rPr lang="en-US" sz="2800" dirty="0" err="1"/>
              <a:t>olan</a:t>
            </a:r>
            <a:r>
              <a:rPr lang="en-US" sz="2800" dirty="0"/>
              <a:t> </a:t>
            </a:r>
            <a:r>
              <a:rPr lang="en-US" sz="2800" dirty="0" err="1"/>
              <a:t>parametre</a:t>
            </a:r>
            <a:r>
              <a:rPr lang="en-US" sz="2800" dirty="0"/>
              <a:t> </a:t>
            </a:r>
            <a:r>
              <a:rPr lang="en-US" sz="2800" dirty="0" err="1"/>
              <a:t>sayısıdır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r>
              <a:rPr lang="en-US" sz="2800" dirty="0" err="1"/>
              <a:t>Mekanizmaların</a:t>
            </a:r>
            <a:r>
              <a:rPr lang="en-US" sz="2800" dirty="0"/>
              <a:t> </a:t>
            </a:r>
            <a:r>
              <a:rPr lang="en-US" sz="2800" dirty="0" err="1"/>
              <a:t>serbestlik</a:t>
            </a:r>
            <a:r>
              <a:rPr lang="en-US" sz="2800" dirty="0"/>
              <a:t> </a:t>
            </a:r>
            <a:r>
              <a:rPr lang="en-US" sz="2800" dirty="0" err="1" smtClean="0"/>
              <a:t>derecesi</a:t>
            </a:r>
            <a:r>
              <a:rPr lang="tr-TR" sz="2800" dirty="0" smtClean="0"/>
              <a:t>,</a:t>
            </a:r>
            <a:r>
              <a:rPr lang="en-US" sz="2800" dirty="0" smtClean="0"/>
              <a:t> </a:t>
            </a:r>
            <a:r>
              <a:rPr lang="en-US" sz="2800" b="1" dirty="0" err="1"/>
              <a:t>uzuv</a:t>
            </a:r>
            <a:r>
              <a:rPr lang="en-US" sz="2800" b="1" dirty="0"/>
              <a:t> </a:t>
            </a:r>
            <a:r>
              <a:rPr lang="en-US" sz="2800" b="1" dirty="0" err="1"/>
              <a:t>sayısına</a:t>
            </a:r>
            <a:r>
              <a:rPr lang="en-US" sz="2800" dirty="0"/>
              <a:t>, </a:t>
            </a:r>
            <a:r>
              <a:rPr lang="en-US" sz="2800" b="1" dirty="0" err="1"/>
              <a:t>mafsal</a:t>
            </a:r>
            <a:r>
              <a:rPr lang="en-US" sz="2800" b="1" dirty="0"/>
              <a:t> </a:t>
            </a:r>
            <a:r>
              <a:rPr lang="en-US" sz="2800" b="1" dirty="0" err="1"/>
              <a:t>sayısına</a:t>
            </a:r>
            <a:r>
              <a:rPr lang="en-US" sz="2800" b="1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b="1" dirty="0" err="1"/>
              <a:t>mafsal</a:t>
            </a:r>
            <a:r>
              <a:rPr lang="en-US" sz="2800" b="1" dirty="0"/>
              <a:t> </a:t>
            </a:r>
            <a:r>
              <a:rPr lang="en-US" sz="2800" b="1" dirty="0" err="1"/>
              <a:t>serbestlik</a:t>
            </a:r>
            <a:r>
              <a:rPr lang="en-US" sz="2800" b="1" dirty="0"/>
              <a:t> </a:t>
            </a:r>
            <a:r>
              <a:rPr lang="en-US" sz="2800" b="1" dirty="0" err="1"/>
              <a:t>derecesine</a:t>
            </a:r>
            <a:r>
              <a:rPr lang="en-US" sz="2800" dirty="0"/>
              <a:t> </a:t>
            </a:r>
            <a:r>
              <a:rPr lang="en-US" sz="2800" dirty="0" err="1"/>
              <a:t>bağlıdır</a:t>
            </a:r>
            <a:r>
              <a:rPr lang="en-US" sz="2800" dirty="0"/>
              <a:t>, </a:t>
            </a:r>
            <a:r>
              <a:rPr lang="en-US" sz="2800" dirty="0" err="1"/>
              <a:t>uzuv</a:t>
            </a:r>
            <a:r>
              <a:rPr lang="en-US" sz="2800" dirty="0"/>
              <a:t> </a:t>
            </a:r>
            <a:r>
              <a:rPr lang="en-US" sz="2800" dirty="0" err="1"/>
              <a:t>boyutuna</a:t>
            </a:r>
            <a:r>
              <a:rPr lang="en-US" sz="2800" dirty="0"/>
              <a:t> </a:t>
            </a:r>
            <a:r>
              <a:rPr lang="en-US" sz="2800" dirty="0" err="1"/>
              <a:t>bağlı</a:t>
            </a:r>
            <a:r>
              <a:rPr lang="en-US" sz="2800" dirty="0"/>
              <a:t> </a:t>
            </a:r>
            <a:r>
              <a:rPr lang="en-US" sz="2800" dirty="0" err="1"/>
              <a:t>değildir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endParaRPr lang="tr-TR" sz="3200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4401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Mekanizmaların Tasarımında Bazı Şekillendirme Seçenekleri</a:t>
            </a:r>
            <a:endParaRPr lang="tr-TR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Mafsal Genişletilmesi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1826" y="2383464"/>
            <a:ext cx="9149856" cy="2160000"/>
          </a:xfrm>
        </p:spPr>
      </p:pic>
    </p:spTree>
    <p:extLst>
      <p:ext uri="{BB962C8B-B14F-4D97-AF65-F5344CB8AC3E}">
        <p14:creationId xmlns:p14="http://schemas.microsoft.com/office/powerpoint/2010/main" val="21449296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Mekanizmaların Tasarımında Bazı Şekillendirme Seçenekleri</a:t>
            </a:r>
            <a:endParaRPr lang="tr-TR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Boş Dolu Değişimi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5715" y="2643698"/>
            <a:ext cx="7859999" cy="2160000"/>
          </a:xfrm>
        </p:spPr>
      </p:pic>
    </p:spTree>
    <p:extLst>
      <p:ext uri="{BB962C8B-B14F-4D97-AF65-F5344CB8AC3E}">
        <p14:creationId xmlns:p14="http://schemas.microsoft.com/office/powerpoint/2010/main" val="14699254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Mekanizmaların Tasarımında Bazı Şekillendirme Seçenekleri</a:t>
            </a:r>
            <a:endParaRPr lang="tr-TR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7400335" cy="402336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Yüksek Eleman Çiftlerinin Adi Eleman Çiftleriyle Değişimi</a:t>
            </a:r>
            <a:endParaRPr lang="tr-TR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4976" y="2569003"/>
            <a:ext cx="6610286" cy="2880000"/>
          </a:xfrm>
        </p:spPr>
      </p:pic>
    </p:spTree>
    <p:extLst>
      <p:ext uri="{BB962C8B-B14F-4D97-AF65-F5344CB8AC3E}">
        <p14:creationId xmlns:p14="http://schemas.microsoft.com/office/powerpoint/2010/main" val="22213215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Mekanizmaların Serbestlik Derecesi</a:t>
            </a:r>
            <a:endParaRPr lang="tr-TR" dirty="0"/>
          </a:p>
        </p:txBody>
      </p:sp>
      <p:sp>
        <p:nvSpPr>
          <p:cNvPr id="9" name="İçerik Yer Tutucusu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tx1"/>
                </a:solidFill>
              </a:rPr>
              <a:t>Düzlemde </a:t>
            </a:r>
            <a:r>
              <a:rPr lang="tr-TR" dirty="0">
                <a:solidFill>
                  <a:schemeClr val="tx1"/>
                </a:solidFill>
              </a:rPr>
              <a:t>hareket ediyor, Bu nedenle uzay serbestlik derecesi üç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tx1"/>
                </a:solidFill>
              </a:rPr>
              <a:t>Mekanizmanın </a:t>
            </a:r>
            <a:r>
              <a:rPr lang="tr-TR" dirty="0">
                <a:solidFill>
                  <a:schemeClr val="tx1"/>
                </a:solidFill>
              </a:rPr>
              <a:t>adı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tr-TR" b="1" dirty="0" smtClean="0">
                <a:solidFill>
                  <a:schemeClr val="tx1"/>
                </a:solidFill>
              </a:rPr>
              <a:t>Planet Dişli-Kamalı Kol </a:t>
            </a:r>
            <a:r>
              <a:rPr lang="en-US" dirty="0" err="1" smtClean="0">
                <a:solidFill>
                  <a:schemeClr val="tx1"/>
                </a:solidFill>
              </a:rPr>
              <a:t>mekanizması</a:t>
            </a:r>
            <a:endParaRPr lang="tr-TR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tx1"/>
                </a:solidFill>
              </a:rPr>
              <a:t>Mekanizmanın uzuvları 5 adet;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tx1"/>
                </a:solidFill>
              </a:rPr>
              <a:t>Yere bağlı güneş dişli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tx1"/>
                </a:solidFill>
              </a:rPr>
              <a:t>Güneş ile planeti bağlayan kol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tx1"/>
                </a:solidFill>
              </a:rPr>
              <a:t>Planet dişli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tx1"/>
                </a:solidFill>
              </a:rPr>
              <a:t>Planete bağlı kama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tx1"/>
                </a:solidFill>
              </a:rPr>
              <a:t>Kanal açılmış kol</a:t>
            </a:r>
            <a:endParaRPr lang="tr-TR" dirty="0">
              <a:solidFill>
                <a:schemeClr val="tx1"/>
              </a:solidFill>
            </a:endParaRPr>
          </a:p>
          <a:p>
            <a:endParaRPr lang="tr-TR" dirty="0"/>
          </a:p>
        </p:txBody>
      </p:sp>
      <p:pic>
        <p:nvPicPr>
          <p:cNvPr id="13" name="İçerik Yer Tutucusu 12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ED"/>
              </a:clrFrom>
              <a:clrTo>
                <a:srgbClr val="FFFF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0072" y="2070646"/>
            <a:ext cx="3012904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103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Mekanizmaların Serbestlik Derecesi</a:t>
            </a:r>
            <a:endParaRPr lang="tr-TR" dirty="0"/>
          </a:p>
        </p:txBody>
      </p:sp>
      <p:sp>
        <p:nvSpPr>
          <p:cNvPr id="9" name="İçerik Yer Tutucusu 8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4000" dirty="0" smtClean="0">
                <a:solidFill>
                  <a:schemeClr val="tx1"/>
                </a:solidFill>
              </a:rPr>
              <a:t>Mafsallar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3200" dirty="0" smtClean="0">
                <a:solidFill>
                  <a:schemeClr val="tx1"/>
                </a:solidFill>
              </a:rPr>
              <a:t>Döner Mafsallar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2800" dirty="0">
                <a:solidFill>
                  <a:schemeClr val="tx1"/>
                </a:solidFill>
              </a:rPr>
              <a:t>(1,2 ve 5) </a:t>
            </a:r>
            <a:r>
              <a:rPr lang="tr-TR" sz="2800" dirty="0" smtClean="0">
                <a:solidFill>
                  <a:schemeClr val="tx1"/>
                </a:solidFill>
              </a:rPr>
              <a:t>arasında, </a:t>
            </a:r>
          </a:p>
          <a:p>
            <a:pPr marL="566928" lvl="3" indent="0">
              <a:buNone/>
            </a:pPr>
            <a:r>
              <a:rPr lang="tr-TR" sz="2800" dirty="0" smtClean="0">
                <a:solidFill>
                  <a:schemeClr val="tx1"/>
                </a:solidFill>
              </a:rPr>
              <a:t>Hatırlatma: Geçen ders gördüğümüz mafsal derecesi kavramını hatırlayalım, mafsal üç uzvu birbirine bağlıyorsa iki derecelidir. Bu durumda bu uzuvlar arasında sanki iki mafsal varmış gibi hesap yapacağız.</a:t>
            </a:r>
            <a:endParaRPr lang="tr-TR" sz="2800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2800" dirty="0">
                <a:solidFill>
                  <a:schemeClr val="tx1"/>
                </a:solidFill>
              </a:rPr>
              <a:t>2 ve 3 arasında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2800" dirty="0">
                <a:solidFill>
                  <a:schemeClr val="tx1"/>
                </a:solidFill>
              </a:rPr>
              <a:t>3 ve 4 arasında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3200" dirty="0" smtClean="0">
                <a:solidFill>
                  <a:schemeClr val="tx1"/>
                </a:solidFill>
              </a:rPr>
              <a:t>Kayar Mafsal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chemeClr val="tx1"/>
                </a:solidFill>
              </a:rPr>
              <a:t>4-5 arasında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3200" dirty="0" smtClean="0">
                <a:solidFill>
                  <a:schemeClr val="tx1"/>
                </a:solidFill>
              </a:rPr>
              <a:t>Dişli Çifti</a:t>
            </a:r>
          </a:p>
          <a:p>
            <a:pPr marL="201168" lvl="1" indent="0">
              <a:buNone/>
            </a:pPr>
            <a:r>
              <a:rPr lang="tr-TR" sz="5100" dirty="0" smtClean="0">
                <a:solidFill>
                  <a:schemeClr val="tx1"/>
                </a:solidFill>
              </a:rPr>
              <a:t>4D+1K+1DÇ=6 mafsal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tr-TR" dirty="0">
              <a:solidFill>
                <a:schemeClr val="tx1"/>
              </a:solidFill>
            </a:endParaRPr>
          </a:p>
          <a:p>
            <a:endParaRPr lang="tr-TR" dirty="0"/>
          </a:p>
        </p:txBody>
      </p:sp>
      <p:pic>
        <p:nvPicPr>
          <p:cNvPr id="13" name="İçerik Yer Tutucusu 12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ED"/>
              </a:clrFrom>
              <a:clrTo>
                <a:srgbClr val="FFFF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0072" y="2070646"/>
            <a:ext cx="3012904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138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Mekanizmaların Serbestlik Derecesi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57428" y="2238997"/>
            <a:ext cx="3017782" cy="32372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tr-TR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tr-TR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tr-TR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  <m:e>
                        <m:sSub>
                          <m:sSubPr>
                            <m:ctrlP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tr-TR" dirty="0"/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</a:t>
                </a:r>
                <a:r>
                  <a:rPr lang="tr-TR" dirty="0">
                    <a:sym typeface="Symbol" panose="05050102010706020507" pitchFamily="18" charset="2"/>
                  </a:rPr>
                  <a:t>= </a:t>
                </a:r>
                <a:r>
                  <a:rPr lang="en-US" dirty="0"/>
                  <a:t>3 </a:t>
                </a:r>
                <a:r>
                  <a:rPr lang="tr-TR" dirty="0"/>
                  <a:t>D</a:t>
                </a:r>
                <a:r>
                  <a:rPr lang="en-US" dirty="0" err="1"/>
                  <a:t>üzlemsel</a:t>
                </a:r>
                <a:r>
                  <a:rPr lang="en-US" dirty="0"/>
                  <a:t> </a:t>
                </a:r>
                <a:r>
                  <a:rPr lang="en-US" dirty="0" err="1"/>
                  <a:t>uzaylar</a:t>
                </a:r>
                <a:r>
                  <a:rPr lang="en-US" dirty="0"/>
                  <a:t> </a:t>
                </a:r>
                <a:r>
                  <a:rPr lang="en-US" dirty="0" err="1"/>
                  <a:t>için</a:t>
                </a:r>
                <a:endParaRPr lang="tr-TR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b="1" i="1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dirty="0"/>
                  <a:t>= </a:t>
                </a:r>
                <a:r>
                  <a:rPr lang="tr-TR" dirty="0" smtClean="0"/>
                  <a:t>5 </a:t>
                </a:r>
                <a:r>
                  <a:rPr lang="en-US" dirty="0" err="1"/>
                  <a:t>Mekanizmada</a:t>
                </a:r>
                <a:r>
                  <a:rPr lang="en-US" dirty="0"/>
                  <a:t> </a:t>
                </a:r>
                <a:r>
                  <a:rPr lang="en-US" dirty="0" err="1"/>
                  <a:t>uzuv</a:t>
                </a:r>
                <a:r>
                  <a:rPr lang="en-US" dirty="0"/>
                  <a:t> </a:t>
                </a:r>
                <a:r>
                  <a:rPr lang="en-US" dirty="0" err="1"/>
                  <a:t>sayısı</a:t>
                </a:r>
                <a:r>
                  <a:rPr lang="en-US" dirty="0"/>
                  <a:t> (</a:t>
                </a:r>
                <a:r>
                  <a:rPr lang="en-US" dirty="0" err="1"/>
                  <a:t>sabit</a:t>
                </a:r>
                <a:r>
                  <a:rPr lang="en-US" dirty="0"/>
                  <a:t> </a:t>
                </a:r>
                <a:r>
                  <a:rPr lang="en-US" dirty="0" err="1"/>
                  <a:t>uzuv</a:t>
                </a:r>
                <a:r>
                  <a:rPr lang="en-US" dirty="0"/>
                  <a:t> </a:t>
                </a:r>
                <a:r>
                  <a:rPr lang="en-US" dirty="0" err="1"/>
                  <a:t>dahil</a:t>
                </a:r>
                <a:r>
                  <a:rPr lang="en-US" dirty="0"/>
                  <a:t>)</a:t>
                </a:r>
                <a:endParaRPr lang="tr-TR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dirty="0"/>
                  <a:t> = </a:t>
                </a:r>
                <a:r>
                  <a:rPr lang="tr-TR" dirty="0" smtClean="0"/>
                  <a:t>4 </a:t>
                </a:r>
                <a:r>
                  <a:rPr lang="tr-TR" dirty="0"/>
                  <a:t>Döner </a:t>
                </a:r>
                <a:r>
                  <a:rPr lang="tr-TR" dirty="0" smtClean="0"/>
                  <a:t>+ </a:t>
                </a:r>
                <a:r>
                  <a:rPr lang="tr-TR" dirty="0"/>
                  <a:t>1 Kayar </a:t>
                </a:r>
                <a:r>
                  <a:rPr lang="tr-TR" dirty="0" smtClean="0"/>
                  <a:t>+ 1 Dişli çifti=6</a:t>
                </a:r>
                <a:endParaRPr lang="tr-TR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baseline="-25000" dirty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1+1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1+1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2=</m:t>
                    </m:r>
                  </m:oMath>
                </a14:m>
                <a:r>
                  <a:rPr lang="tr-TR" dirty="0" smtClean="0"/>
                  <a:t>7</a:t>
                </a: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tr-TR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tr-T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3086" t="-11818" r="-185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6971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Mekanizmaların Serbestlik Derecesi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372773" y="1845735"/>
            <a:ext cx="6945259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solidFill>
                  <a:schemeClr val="tx1"/>
                </a:solidFill>
              </a:rPr>
              <a:t>Düzlemde hareket ediyor, Bu nedenle uzay serbestlik derecesi üç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solidFill>
                  <a:schemeClr val="tx1"/>
                </a:solidFill>
              </a:rPr>
              <a:t>Mekanizmanın adı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tr-TR" b="1" dirty="0" smtClean="0">
                <a:solidFill>
                  <a:schemeClr val="tx1"/>
                </a:solidFill>
              </a:rPr>
              <a:t>Vargel </a:t>
            </a:r>
            <a:r>
              <a:rPr lang="en-US" dirty="0" err="1" smtClean="0">
                <a:solidFill>
                  <a:schemeClr val="tx1"/>
                </a:solidFill>
              </a:rPr>
              <a:t>mekanizması</a:t>
            </a:r>
            <a:endParaRPr lang="tr-T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solidFill>
                  <a:schemeClr val="tx1"/>
                </a:solidFill>
              </a:rPr>
              <a:t>Mekanizmanın uzuvları </a:t>
            </a:r>
            <a:r>
              <a:rPr lang="tr-TR" dirty="0" smtClean="0">
                <a:solidFill>
                  <a:schemeClr val="tx1"/>
                </a:solidFill>
              </a:rPr>
              <a:t>6 </a:t>
            </a:r>
            <a:r>
              <a:rPr lang="tr-TR" dirty="0">
                <a:solidFill>
                  <a:schemeClr val="tx1"/>
                </a:solidFill>
              </a:rPr>
              <a:t>adet;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>
                <a:solidFill>
                  <a:schemeClr val="tx1"/>
                </a:solidFill>
              </a:rPr>
              <a:t>Yere bağlı </a:t>
            </a:r>
            <a:r>
              <a:rPr lang="tr-TR" dirty="0" smtClean="0">
                <a:solidFill>
                  <a:schemeClr val="tx1"/>
                </a:solidFill>
              </a:rPr>
              <a:t>kamalar</a:t>
            </a:r>
            <a:endParaRPr lang="tr-TR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tx1"/>
                </a:solidFill>
              </a:rPr>
              <a:t>Kamaya döner eklemle bağlı </a:t>
            </a:r>
            <a:r>
              <a:rPr lang="tr-TR" dirty="0">
                <a:solidFill>
                  <a:schemeClr val="tx1"/>
                </a:solidFill>
              </a:rPr>
              <a:t>kol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tx1"/>
                </a:solidFill>
              </a:rPr>
              <a:t>Kola döner eklemle bağlı kayan uzuv</a:t>
            </a:r>
            <a:endParaRPr lang="tr-TR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tx1"/>
                </a:solidFill>
              </a:rPr>
              <a:t>Kayan uzvun içinde hareket ettiği kanal açılmış kol</a:t>
            </a:r>
            <a:endParaRPr lang="tr-TR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>
                <a:solidFill>
                  <a:schemeClr val="tx1"/>
                </a:solidFill>
              </a:rPr>
              <a:t>Kanal açılmış </a:t>
            </a:r>
            <a:r>
              <a:rPr lang="tr-TR" dirty="0" smtClean="0">
                <a:solidFill>
                  <a:schemeClr val="tx1"/>
                </a:solidFill>
              </a:rPr>
              <a:t>kola bağlı açık gri kol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tx1"/>
                </a:solidFill>
              </a:rPr>
              <a:t>Açık gri kolun bağlı olduğu kayan uzuv</a:t>
            </a:r>
            <a:endParaRPr lang="tr-TR" dirty="0">
              <a:solidFill>
                <a:schemeClr val="tx1"/>
              </a:solidFill>
            </a:endParaRPr>
          </a:p>
          <a:p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ED"/>
              </a:clrFrom>
              <a:clrTo>
                <a:srgbClr val="FFFF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3393" y="2051589"/>
            <a:ext cx="3069381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798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Mekanizmaların Serbestlik Derecesi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372773" y="1845735"/>
            <a:ext cx="6945259" cy="402336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4000" dirty="0">
                <a:solidFill>
                  <a:schemeClr val="tx1"/>
                </a:solidFill>
              </a:rPr>
              <a:t>Mafsallar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3200" dirty="0">
                <a:solidFill>
                  <a:schemeClr val="tx1"/>
                </a:solidFill>
              </a:rPr>
              <a:t>Döner Mafsallar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2800" dirty="0">
                <a:solidFill>
                  <a:schemeClr val="tx1"/>
                </a:solidFill>
              </a:rPr>
              <a:t>(</a:t>
            </a:r>
            <a:r>
              <a:rPr lang="tr-TR" sz="2800" dirty="0" smtClean="0">
                <a:solidFill>
                  <a:schemeClr val="tx1"/>
                </a:solidFill>
              </a:rPr>
              <a:t>1,4) </a:t>
            </a:r>
            <a:r>
              <a:rPr lang="tr-TR" sz="2800" dirty="0">
                <a:solidFill>
                  <a:schemeClr val="tx1"/>
                </a:solidFill>
              </a:rPr>
              <a:t>arasında,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chemeClr val="tx1"/>
                </a:solidFill>
              </a:rPr>
              <a:t>(1,2) </a:t>
            </a:r>
            <a:r>
              <a:rPr lang="tr-TR" sz="2800" dirty="0">
                <a:solidFill>
                  <a:schemeClr val="tx1"/>
                </a:solidFill>
              </a:rPr>
              <a:t>arasında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chemeClr val="tx1"/>
                </a:solidFill>
              </a:rPr>
              <a:t>(2,3) arasında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chemeClr val="tx1"/>
                </a:solidFill>
              </a:rPr>
              <a:t>(4,5) arasında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chemeClr val="tx1"/>
                </a:solidFill>
              </a:rPr>
              <a:t>(5,6) arasında</a:t>
            </a:r>
            <a:endParaRPr lang="tr-TR" sz="28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3200" dirty="0">
                <a:solidFill>
                  <a:schemeClr val="tx1"/>
                </a:solidFill>
              </a:rPr>
              <a:t>Kayar Mafsal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chemeClr val="tx1"/>
                </a:solidFill>
              </a:rPr>
              <a:t>3-4 arasında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chemeClr val="tx1"/>
                </a:solidFill>
              </a:rPr>
              <a:t>1-6 arasında</a:t>
            </a:r>
            <a:endParaRPr lang="tr-TR" sz="2800" dirty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r>
              <a:rPr lang="tr-TR" sz="5100" dirty="0" smtClean="0">
                <a:solidFill>
                  <a:schemeClr val="tx1"/>
                </a:solidFill>
              </a:rPr>
              <a:t>5D+2K=7 </a:t>
            </a:r>
            <a:r>
              <a:rPr lang="tr-TR" sz="5100" dirty="0">
                <a:solidFill>
                  <a:schemeClr val="tx1"/>
                </a:solidFill>
              </a:rPr>
              <a:t>mafsal</a:t>
            </a:r>
          </a:p>
          <a:p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ED"/>
              </a:clrFrom>
              <a:clrTo>
                <a:srgbClr val="FFFF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3393" y="2051589"/>
            <a:ext cx="3069381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835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Mekanizmaların Serbestlik Derecesi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tr-TR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tr-TR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tr-TR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  <m:e>
                        <m:sSub>
                          <m:sSubPr>
                            <m:ctrlP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tr-TR" dirty="0"/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</a:t>
                </a:r>
                <a:r>
                  <a:rPr lang="tr-TR" dirty="0">
                    <a:sym typeface="Symbol" panose="05050102010706020507" pitchFamily="18" charset="2"/>
                  </a:rPr>
                  <a:t>= </a:t>
                </a:r>
                <a:r>
                  <a:rPr lang="en-US" dirty="0"/>
                  <a:t>3 </a:t>
                </a:r>
                <a:r>
                  <a:rPr lang="tr-TR" dirty="0"/>
                  <a:t>D</a:t>
                </a:r>
                <a:r>
                  <a:rPr lang="en-US" dirty="0" err="1"/>
                  <a:t>üzlemsel</a:t>
                </a:r>
                <a:r>
                  <a:rPr lang="en-US" dirty="0"/>
                  <a:t> </a:t>
                </a:r>
                <a:r>
                  <a:rPr lang="en-US" dirty="0" err="1"/>
                  <a:t>uzaylar</a:t>
                </a:r>
                <a:r>
                  <a:rPr lang="en-US" dirty="0"/>
                  <a:t> </a:t>
                </a:r>
                <a:r>
                  <a:rPr lang="en-US" dirty="0" err="1"/>
                  <a:t>için</a:t>
                </a:r>
                <a:endParaRPr lang="tr-TR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b="1" i="1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dirty="0"/>
                  <a:t>= </a:t>
                </a:r>
                <a:r>
                  <a:rPr lang="tr-TR" dirty="0" smtClean="0"/>
                  <a:t>6 </a:t>
                </a:r>
                <a:r>
                  <a:rPr lang="en-US" dirty="0" err="1"/>
                  <a:t>Mekanizmada</a:t>
                </a:r>
                <a:r>
                  <a:rPr lang="en-US" dirty="0"/>
                  <a:t> </a:t>
                </a:r>
                <a:r>
                  <a:rPr lang="en-US" dirty="0" err="1"/>
                  <a:t>uzuv</a:t>
                </a:r>
                <a:r>
                  <a:rPr lang="en-US" dirty="0"/>
                  <a:t> </a:t>
                </a:r>
                <a:r>
                  <a:rPr lang="en-US" dirty="0" err="1"/>
                  <a:t>sayısı</a:t>
                </a:r>
                <a:r>
                  <a:rPr lang="en-US" dirty="0"/>
                  <a:t> (</a:t>
                </a:r>
                <a:r>
                  <a:rPr lang="en-US" dirty="0" err="1"/>
                  <a:t>sabit</a:t>
                </a:r>
                <a:r>
                  <a:rPr lang="en-US" dirty="0"/>
                  <a:t> </a:t>
                </a:r>
                <a:r>
                  <a:rPr lang="en-US" dirty="0" err="1"/>
                  <a:t>uzuv</a:t>
                </a:r>
                <a:r>
                  <a:rPr lang="en-US" dirty="0"/>
                  <a:t> </a:t>
                </a:r>
                <a:r>
                  <a:rPr lang="en-US" dirty="0" err="1"/>
                  <a:t>dahil</a:t>
                </a:r>
                <a:r>
                  <a:rPr lang="en-US" dirty="0"/>
                  <a:t>)</a:t>
                </a:r>
                <a:endParaRPr lang="tr-TR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dirty="0"/>
                  <a:t> = </a:t>
                </a:r>
                <a:r>
                  <a:rPr lang="tr-TR" dirty="0" smtClean="0"/>
                  <a:t>5 </a:t>
                </a:r>
                <a:r>
                  <a:rPr lang="tr-TR" dirty="0"/>
                  <a:t>Döner </a:t>
                </a:r>
                <a:r>
                  <a:rPr lang="tr-TR" dirty="0" smtClean="0"/>
                  <a:t>+ 2 </a:t>
                </a:r>
                <a:r>
                  <a:rPr lang="tr-TR" dirty="0"/>
                  <a:t>Kayar </a:t>
                </a:r>
                <a:r>
                  <a:rPr lang="tr-TR" dirty="0" smtClean="0"/>
                  <a:t>=7</a:t>
                </a:r>
                <a:endParaRPr lang="tr-TR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baseline="-25000" dirty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1+2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tr-TR" dirty="0" smtClean="0"/>
                  <a:t>7</a:t>
                </a: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tr-TR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tr-T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3086" t="-11818" r="-185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33042" y="2238997"/>
            <a:ext cx="3066554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676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Mekanizmaların Serbestlik Derecesi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ED"/>
              </a:clrFrom>
              <a:clrTo>
                <a:srgbClr val="FFFF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5313" y="2294747"/>
            <a:ext cx="4080000" cy="2880000"/>
          </a:xfrm>
          <a:prstGeom prst="rect">
            <a:avLst/>
          </a:prstGeom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940831" y="1836404"/>
            <a:ext cx="6890385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solidFill>
                  <a:schemeClr val="tx1"/>
                </a:solidFill>
              </a:rPr>
              <a:t>Düzlemde hareket ediyor, Bu nedenle uzay serbestlik derecesi üç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solidFill>
                  <a:schemeClr val="tx1"/>
                </a:solidFill>
              </a:rPr>
              <a:t>Mekanizmanın adı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tr-TR" b="1" dirty="0" smtClean="0">
                <a:solidFill>
                  <a:schemeClr val="tx1"/>
                </a:solidFill>
              </a:rPr>
              <a:t>Kepçe </a:t>
            </a:r>
            <a:r>
              <a:rPr lang="en-US" dirty="0" err="1">
                <a:solidFill>
                  <a:schemeClr val="tx1"/>
                </a:solidFill>
              </a:rPr>
              <a:t>mekanizması</a:t>
            </a:r>
            <a:endParaRPr lang="tr-T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solidFill>
                  <a:schemeClr val="tx1"/>
                </a:solidFill>
              </a:rPr>
              <a:t>Mekanizmanın uzuvları 6 adet;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>
                <a:solidFill>
                  <a:schemeClr val="tx1"/>
                </a:solidFill>
              </a:rPr>
              <a:t>Yere bağlı </a:t>
            </a:r>
            <a:r>
              <a:rPr lang="tr-TR" dirty="0" smtClean="0">
                <a:solidFill>
                  <a:schemeClr val="tx1"/>
                </a:solidFill>
              </a:rPr>
              <a:t>kama ve yataklar (1)</a:t>
            </a:r>
            <a:endParaRPr lang="tr-TR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>
                <a:solidFill>
                  <a:schemeClr val="tx1"/>
                </a:solidFill>
              </a:rPr>
              <a:t>Kamaya döner eklemle bağlı </a:t>
            </a:r>
            <a:r>
              <a:rPr lang="tr-TR" dirty="0" smtClean="0">
                <a:solidFill>
                  <a:schemeClr val="tx1"/>
                </a:solidFill>
              </a:rPr>
              <a:t>kollar (2 ve 3)</a:t>
            </a:r>
            <a:endParaRPr lang="tr-TR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tx1"/>
                </a:solidFill>
              </a:rPr>
              <a:t>Kollara </a:t>
            </a:r>
            <a:r>
              <a:rPr lang="tr-TR" dirty="0">
                <a:solidFill>
                  <a:schemeClr val="tx1"/>
                </a:solidFill>
              </a:rPr>
              <a:t>döner eklemle bağlı </a:t>
            </a:r>
            <a:r>
              <a:rPr lang="tr-TR" dirty="0" smtClean="0">
                <a:solidFill>
                  <a:schemeClr val="tx1"/>
                </a:solidFill>
              </a:rPr>
              <a:t>Kepçe parçaları (4 ve 5)</a:t>
            </a:r>
            <a:endParaRPr lang="tr-TR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tx1"/>
                </a:solidFill>
              </a:rPr>
              <a:t>Kepçelerin ucu ile kayar uzvu bağlayan kollar (6 ve 7)</a:t>
            </a:r>
            <a:endParaRPr lang="tr-TR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tx1"/>
                </a:solidFill>
              </a:rPr>
              <a:t>Kepçeleri çapraz birbirine bağlayan kollar (8 ve 9)</a:t>
            </a:r>
            <a:endParaRPr lang="tr-TR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tx1"/>
                </a:solidFill>
              </a:rPr>
              <a:t>Ortadaki </a:t>
            </a:r>
            <a:r>
              <a:rPr lang="tr-TR" dirty="0">
                <a:solidFill>
                  <a:schemeClr val="tx1"/>
                </a:solidFill>
              </a:rPr>
              <a:t>kayan </a:t>
            </a:r>
            <a:r>
              <a:rPr lang="tr-TR" dirty="0" smtClean="0">
                <a:solidFill>
                  <a:schemeClr val="tx1"/>
                </a:solidFill>
              </a:rPr>
              <a:t>uzuv (10)</a:t>
            </a:r>
            <a:endParaRPr lang="tr-TR" dirty="0">
              <a:solidFill>
                <a:schemeClr val="tx1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10599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Mekanizmaların Serbestlik Derecesi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sz="2800" b="1" dirty="0" smtClean="0"/>
                  <a:t>Mekanizmaların </a:t>
                </a:r>
                <a:r>
                  <a:rPr lang="tr-TR" sz="2800" b="1" dirty="0" smtClean="0"/>
                  <a:t>serbestlik derecesi</a:t>
                </a:r>
                <a:r>
                  <a:rPr lang="tr-TR" sz="2800" dirty="0" smtClean="0"/>
                  <a:t>, </a:t>
                </a:r>
                <a:r>
                  <a:rPr lang="en-US" sz="2800" dirty="0" err="1" smtClean="0"/>
                  <a:t>mekanizmada</a:t>
                </a:r>
                <a:r>
                  <a:rPr lang="en-US" sz="2800" dirty="0" smtClean="0"/>
                  <a:t> </a:t>
                </a:r>
                <a:r>
                  <a:rPr lang="en-US" sz="2800" dirty="0" err="1"/>
                  <a:t>bulunan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mafsallların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serbestlik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derecesi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mafsal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sayısı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uzuv</a:t>
                </a:r>
                <a:r>
                  <a:rPr lang="en-US" sz="2800" dirty="0"/>
                  <a:t> </a:t>
                </a:r>
                <a:r>
                  <a:rPr lang="en-US" sz="2800" dirty="0" err="1" smtClean="0"/>
                  <a:t>sayısı</a:t>
                </a:r>
                <a:r>
                  <a:rPr lang="tr-TR" sz="2800" dirty="0" err="1" smtClean="0"/>
                  <a:t>nı</a:t>
                </a:r>
                <a:r>
                  <a:rPr lang="tr-TR" sz="2800" dirty="0" smtClean="0"/>
                  <a:t> içeren </a:t>
                </a:r>
                <a:r>
                  <a:rPr lang="tr-TR" sz="2800" b="1" dirty="0" smtClean="0"/>
                  <a:t>aşağıdaki bağlantı </a:t>
                </a:r>
                <a:r>
                  <a:rPr lang="tr-TR" sz="2800" dirty="0" smtClean="0"/>
                  <a:t>ile bulunabilir.</a:t>
                </a:r>
              </a:p>
              <a:p>
                <a:pPr marL="0" indent="0">
                  <a:buNone/>
                </a:pPr>
                <a:r>
                  <a:rPr lang="tr-TR" sz="2800" b="1" dirty="0" smtClean="0"/>
                  <a:t> </a:t>
                </a:r>
                <a:r>
                  <a:rPr lang="en-US" sz="2800" b="1" dirty="0" err="1" smtClean="0"/>
                  <a:t>Mekanizma</a:t>
                </a:r>
                <a:r>
                  <a:rPr lang="en-US" sz="2800" b="1" dirty="0" smtClean="0"/>
                  <a:t> </a:t>
                </a:r>
                <a:r>
                  <a:rPr lang="en-US" sz="2800" b="1" dirty="0" err="1"/>
                  <a:t>serbestlik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derecesi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denklemi</a:t>
                </a:r>
                <a:r>
                  <a:rPr lang="tr-TR" sz="2800" b="1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sz="32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32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tr-TR" sz="3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3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tr-TR" sz="3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3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sz="3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tr-TR" sz="32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tr-TR" sz="3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3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3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sz="3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p>
                        <m:e>
                          <m:sSub>
                            <m:sSubPr>
                              <m:ctrlPr>
                                <a:rPr lang="tr-TR" sz="3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3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sz="3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tr-TR" sz="3200" dirty="0"/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57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61332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Mekanizmaların Serbestlik Derecesi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ED"/>
              </a:clrFrom>
              <a:clrTo>
                <a:srgbClr val="FFFF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5313" y="2294747"/>
            <a:ext cx="4080000" cy="2880000"/>
          </a:xfrm>
          <a:prstGeom prst="rect">
            <a:avLst/>
          </a:prstGeom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940831" y="1836404"/>
            <a:ext cx="6890385" cy="402336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4000" dirty="0">
                <a:solidFill>
                  <a:schemeClr val="tx1"/>
                </a:solidFill>
              </a:rPr>
              <a:t>Mafsallar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3200" dirty="0">
                <a:solidFill>
                  <a:schemeClr val="tx1"/>
                </a:solidFill>
              </a:rPr>
              <a:t>Döner Mafsallar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2800" dirty="0">
                <a:solidFill>
                  <a:schemeClr val="tx1"/>
                </a:solidFill>
              </a:rPr>
              <a:t>(</a:t>
            </a:r>
            <a:r>
              <a:rPr lang="tr-TR" sz="2800" dirty="0" smtClean="0">
                <a:solidFill>
                  <a:schemeClr val="tx1"/>
                </a:solidFill>
              </a:rPr>
              <a:t>1,2,3) </a:t>
            </a:r>
            <a:r>
              <a:rPr lang="tr-TR" sz="2800" dirty="0">
                <a:solidFill>
                  <a:schemeClr val="tx1"/>
                </a:solidFill>
              </a:rPr>
              <a:t>arasında, </a:t>
            </a:r>
            <a:r>
              <a:rPr lang="tr-TR" sz="2800" dirty="0" smtClean="0">
                <a:solidFill>
                  <a:schemeClr val="tx1"/>
                </a:solidFill>
              </a:rPr>
              <a:t>bunu 2 mafsal sayacağız</a:t>
            </a:r>
            <a:endParaRPr lang="tr-TR" sz="2800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chemeClr val="tx1"/>
                </a:solidFill>
              </a:rPr>
              <a:t>(2,4) </a:t>
            </a:r>
            <a:r>
              <a:rPr lang="tr-TR" sz="2800" dirty="0">
                <a:solidFill>
                  <a:schemeClr val="tx1"/>
                </a:solidFill>
              </a:rPr>
              <a:t>arasında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chemeClr val="tx1"/>
                </a:solidFill>
              </a:rPr>
              <a:t>(4,8) </a:t>
            </a:r>
            <a:r>
              <a:rPr lang="tr-TR" sz="2800" dirty="0">
                <a:solidFill>
                  <a:schemeClr val="tx1"/>
                </a:solidFill>
              </a:rPr>
              <a:t>arasında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2800" dirty="0">
                <a:solidFill>
                  <a:schemeClr val="tx1"/>
                </a:solidFill>
              </a:rPr>
              <a:t>(</a:t>
            </a:r>
            <a:r>
              <a:rPr lang="tr-TR" sz="2800" dirty="0" smtClean="0">
                <a:solidFill>
                  <a:schemeClr val="tx1"/>
                </a:solidFill>
              </a:rPr>
              <a:t>4,6,9) arasında, </a:t>
            </a:r>
            <a:r>
              <a:rPr lang="tr-TR" sz="2800" dirty="0">
                <a:solidFill>
                  <a:schemeClr val="tx1"/>
                </a:solidFill>
              </a:rPr>
              <a:t>bunu 2 mafsal sayacağız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chemeClr val="tx1"/>
                </a:solidFill>
              </a:rPr>
              <a:t>(3,5) </a:t>
            </a:r>
            <a:r>
              <a:rPr lang="tr-TR" sz="2800" dirty="0">
                <a:solidFill>
                  <a:schemeClr val="tx1"/>
                </a:solidFill>
              </a:rPr>
              <a:t>arasında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chemeClr val="tx1"/>
                </a:solidFill>
              </a:rPr>
              <a:t>(5,9) arasında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chemeClr val="tx1"/>
                </a:solidFill>
              </a:rPr>
              <a:t>(5,7,8) </a:t>
            </a:r>
            <a:r>
              <a:rPr lang="tr-TR" sz="2800" dirty="0">
                <a:solidFill>
                  <a:schemeClr val="tx1"/>
                </a:solidFill>
              </a:rPr>
              <a:t>arasında, bunu 2 mafsal sayacağız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chemeClr val="tx1"/>
                </a:solidFill>
              </a:rPr>
              <a:t>(6,7,10) </a:t>
            </a:r>
            <a:r>
              <a:rPr lang="tr-TR" sz="2800" dirty="0">
                <a:solidFill>
                  <a:schemeClr val="tx1"/>
                </a:solidFill>
              </a:rPr>
              <a:t>arasında, bunu 2 mafsal sayacağız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3200" dirty="0" smtClean="0">
                <a:solidFill>
                  <a:schemeClr val="tx1"/>
                </a:solidFill>
              </a:rPr>
              <a:t>Kayar </a:t>
            </a:r>
            <a:r>
              <a:rPr lang="tr-TR" sz="3200" dirty="0">
                <a:solidFill>
                  <a:schemeClr val="tx1"/>
                </a:solidFill>
              </a:rPr>
              <a:t>Mafsal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chemeClr val="tx1"/>
                </a:solidFill>
              </a:rPr>
              <a:t>1-10 </a:t>
            </a:r>
            <a:r>
              <a:rPr lang="tr-TR" sz="2800" dirty="0">
                <a:solidFill>
                  <a:schemeClr val="tx1"/>
                </a:solidFill>
              </a:rPr>
              <a:t>arasında</a:t>
            </a:r>
          </a:p>
          <a:p>
            <a:pPr marL="201168" lvl="1" indent="0">
              <a:buNone/>
            </a:pPr>
            <a:r>
              <a:rPr lang="tr-TR" sz="5100" dirty="0" smtClean="0">
                <a:solidFill>
                  <a:schemeClr val="tx1"/>
                </a:solidFill>
              </a:rPr>
              <a:t>12D+1K=13 </a:t>
            </a:r>
            <a:r>
              <a:rPr lang="tr-TR" sz="5100" dirty="0">
                <a:solidFill>
                  <a:schemeClr val="tx1"/>
                </a:solidFill>
              </a:rPr>
              <a:t>mafsal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23562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Mekanizmaların Serbestlik Derecesi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tr-TR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tr-TR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tr-TR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  <m:e>
                        <m:sSub>
                          <m:sSubPr>
                            <m:ctrlP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tr-TR" dirty="0"/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</a:t>
                </a:r>
                <a:r>
                  <a:rPr lang="tr-TR" dirty="0">
                    <a:sym typeface="Symbol" panose="05050102010706020507" pitchFamily="18" charset="2"/>
                  </a:rPr>
                  <a:t>= </a:t>
                </a:r>
                <a:r>
                  <a:rPr lang="en-US" dirty="0"/>
                  <a:t>3 </a:t>
                </a:r>
                <a:r>
                  <a:rPr lang="tr-TR" dirty="0"/>
                  <a:t>D</a:t>
                </a:r>
                <a:r>
                  <a:rPr lang="en-US" dirty="0" err="1"/>
                  <a:t>üzlemsel</a:t>
                </a:r>
                <a:r>
                  <a:rPr lang="en-US" dirty="0"/>
                  <a:t> </a:t>
                </a:r>
                <a:r>
                  <a:rPr lang="en-US" dirty="0" err="1"/>
                  <a:t>uzaylar</a:t>
                </a:r>
                <a:r>
                  <a:rPr lang="en-US" dirty="0"/>
                  <a:t> </a:t>
                </a:r>
                <a:r>
                  <a:rPr lang="en-US" dirty="0" err="1"/>
                  <a:t>için</a:t>
                </a:r>
                <a:endParaRPr lang="tr-TR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b="1" i="1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dirty="0"/>
                  <a:t>= </a:t>
                </a:r>
                <a:r>
                  <a:rPr lang="tr-TR" dirty="0" smtClean="0"/>
                  <a:t>10 </a:t>
                </a:r>
                <a:r>
                  <a:rPr lang="en-US" dirty="0" err="1"/>
                  <a:t>Mekanizmada</a:t>
                </a:r>
                <a:r>
                  <a:rPr lang="en-US" dirty="0"/>
                  <a:t> </a:t>
                </a:r>
                <a:r>
                  <a:rPr lang="en-US" dirty="0" err="1"/>
                  <a:t>uzuv</a:t>
                </a:r>
                <a:r>
                  <a:rPr lang="en-US" dirty="0"/>
                  <a:t> </a:t>
                </a:r>
                <a:r>
                  <a:rPr lang="en-US" dirty="0" err="1"/>
                  <a:t>sayısı</a:t>
                </a:r>
                <a:r>
                  <a:rPr lang="en-US" dirty="0"/>
                  <a:t> (</a:t>
                </a:r>
                <a:r>
                  <a:rPr lang="en-US" dirty="0" err="1"/>
                  <a:t>sabit</a:t>
                </a:r>
                <a:r>
                  <a:rPr lang="en-US" dirty="0"/>
                  <a:t> </a:t>
                </a:r>
                <a:r>
                  <a:rPr lang="en-US" dirty="0" err="1"/>
                  <a:t>uzuv</a:t>
                </a:r>
                <a:r>
                  <a:rPr lang="en-US" dirty="0"/>
                  <a:t> </a:t>
                </a:r>
                <a:r>
                  <a:rPr lang="en-US" dirty="0" err="1"/>
                  <a:t>dahil</a:t>
                </a:r>
                <a:r>
                  <a:rPr lang="en-US" dirty="0"/>
                  <a:t>)</a:t>
                </a:r>
                <a:endParaRPr lang="tr-TR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dirty="0"/>
                  <a:t> = </a:t>
                </a:r>
                <a:r>
                  <a:rPr lang="tr-TR" dirty="0" smtClean="0"/>
                  <a:t>12 </a:t>
                </a:r>
                <a:r>
                  <a:rPr lang="tr-TR" dirty="0"/>
                  <a:t>Döner + </a:t>
                </a:r>
                <a:r>
                  <a:rPr lang="tr-TR" dirty="0" smtClean="0"/>
                  <a:t>1 </a:t>
                </a:r>
                <a:r>
                  <a:rPr lang="tr-TR" dirty="0"/>
                  <a:t>Kayar </a:t>
                </a:r>
                <a:r>
                  <a:rPr lang="tr-TR" dirty="0" smtClean="0"/>
                  <a:t>=13</a:t>
                </a: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b="1" i="1" baseline="-25000" dirty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1+1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0" dirty="0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  <m: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  <m: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tr-TR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13</m:t>
                      </m:r>
                      <m:r>
                        <a:rPr lang="tr-T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3086" t="-118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3">
            <a:clrChange>
              <a:clrFrom>
                <a:srgbClr val="FFFFED"/>
              </a:clrFrom>
              <a:clrTo>
                <a:srgbClr val="FFFF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7069" y="2714625"/>
            <a:ext cx="32385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421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Mekanizmaların Serbestlik Derecesi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ED"/>
              </a:clrFrom>
              <a:clrTo>
                <a:srgbClr val="FFFF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7280" y="2439956"/>
            <a:ext cx="3685161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782441" y="1845735"/>
                <a:ext cx="6974130" cy="402336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ü"/>
                </a:pPr>
                <a:r>
                  <a:rPr lang="tr-TR" dirty="0" smtClean="0">
                    <a:solidFill>
                      <a:schemeClr val="tx1"/>
                    </a:solidFill>
                  </a:rPr>
                  <a:t>Düzlemde hareket ediyor, Bu nedenle uzay serbestlik derecesi üç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tr-TR" dirty="0">
                    <a:solidFill>
                      <a:schemeClr val="tx1"/>
                    </a:solidFill>
                  </a:rPr>
                  <a:t>Mekanizmanın adı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tr-TR" b="1" dirty="0" smtClean="0">
                    <a:solidFill>
                      <a:schemeClr val="tx1"/>
                    </a:solidFill>
                  </a:rPr>
                  <a:t>Ayarlı Tahrik </a:t>
                </a:r>
                <a:r>
                  <a:rPr lang="en-US" dirty="0" err="1">
                    <a:solidFill>
                      <a:schemeClr val="tx1"/>
                    </a:solidFill>
                  </a:rPr>
                  <a:t>mekanizması</a:t>
                </a:r>
                <a:endParaRPr lang="tr-TR" dirty="0">
                  <a:solidFill>
                    <a:schemeClr val="tx1"/>
                  </a:solidFill>
                </a:endParaRP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tr-TR" dirty="0">
                    <a:solidFill>
                      <a:schemeClr val="tx1"/>
                    </a:solidFill>
                  </a:rPr>
                  <a:t>Mekanizmanın uzuvları 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7 </a:t>
                </a:r>
                <a:r>
                  <a:rPr lang="tr-TR" dirty="0">
                    <a:solidFill>
                      <a:schemeClr val="tx1"/>
                    </a:solidFill>
                  </a:rPr>
                  <a:t>adet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;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tr-TR" dirty="0">
                    <a:solidFill>
                      <a:schemeClr val="tx1"/>
                    </a:solidFill>
                  </a:rPr>
                  <a:t>Sabit Tabla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tr-TR" dirty="0">
                    <a:solidFill>
                      <a:schemeClr val="tx1"/>
                    </a:solidFill>
                  </a:rPr>
                  <a:t>Birbirlerine döner eklemle bağlı 6 adet kol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tr-TR" dirty="0" smtClean="0">
                    <a:solidFill>
                      <a:schemeClr val="tx1"/>
                    </a:solidFill>
                  </a:rPr>
                  <a:t> Döner mafsal 8 adet</a:t>
                </a:r>
                <a:endParaRPr lang="tr-TR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tr-TR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p>
                        <m:e>
                          <m:sSub>
                            <m:sSubPr>
                              <m:ctrlPr>
                                <a:rPr lang="tr-TR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tr-TR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tr-T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782441" y="1845735"/>
                <a:ext cx="6974130" cy="4023360"/>
              </a:xfrm>
              <a:blipFill rotWithShape="0">
                <a:blip r:embed="rId3"/>
                <a:stretch>
                  <a:fillRect l="-2098" t="-1667" r="-43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470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Mekanizmaların Serbestlik Derecesi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ED"/>
              </a:clrFrom>
              <a:clrTo>
                <a:srgbClr val="FFFF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7280" y="2341206"/>
            <a:ext cx="4753973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>
                  <a:buFont typeface="Wingdings" panose="05000000000000000000" pitchFamily="2" charset="2"/>
                  <a:buChar char="ü"/>
                </a:pPr>
                <a:r>
                  <a:rPr lang="tr-TR" dirty="0" smtClean="0">
                    <a:solidFill>
                      <a:schemeClr val="tx1"/>
                    </a:solidFill>
                  </a:rPr>
                  <a:t>Uzayda </a:t>
                </a:r>
                <a:r>
                  <a:rPr lang="tr-TR" dirty="0">
                    <a:solidFill>
                      <a:schemeClr val="tx1"/>
                    </a:solidFill>
                  </a:rPr>
                  <a:t>hareket ediyor, Bu nedenle uzay serbestlik derecesi 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altı</a:t>
                </a:r>
                <a:endParaRPr lang="tr-TR" dirty="0">
                  <a:solidFill>
                    <a:schemeClr val="tx1"/>
                  </a:solidFill>
                </a:endParaRP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tr-TR" dirty="0">
                    <a:solidFill>
                      <a:schemeClr val="tx1"/>
                    </a:solidFill>
                  </a:rPr>
                  <a:t>Mekanizmanın adı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tr-TR" b="1" dirty="0" smtClean="0">
                    <a:solidFill>
                      <a:schemeClr val="tx1"/>
                    </a:solidFill>
                  </a:rPr>
                  <a:t>Uzaysal dört çubuk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mekanizması</a:t>
                </a:r>
                <a:endParaRPr lang="tr-TR" dirty="0">
                  <a:solidFill>
                    <a:schemeClr val="tx1"/>
                  </a:solidFill>
                </a:endParaRP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tr-TR" dirty="0">
                    <a:solidFill>
                      <a:schemeClr val="tx1"/>
                    </a:solidFill>
                  </a:rPr>
                  <a:t>Mekanizmanın uzuvları 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4 </a:t>
                </a:r>
                <a:r>
                  <a:rPr lang="tr-TR" dirty="0">
                    <a:solidFill>
                      <a:schemeClr val="tx1"/>
                    </a:solidFill>
                  </a:rPr>
                  <a:t>adet;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tr-TR" dirty="0" smtClean="0">
                    <a:solidFill>
                      <a:schemeClr val="tx1"/>
                    </a:solidFill>
                  </a:rPr>
                  <a:t>Yere bağlı dönme yuvaları (1)</a:t>
                </a:r>
                <a:endParaRPr lang="tr-TR" dirty="0">
                  <a:solidFill>
                    <a:schemeClr val="tx1"/>
                  </a:solidFill>
                </a:endParaRP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tr-TR" dirty="0" smtClean="0">
                    <a:solidFill>
                      <a:schemeClr val="tx1"/>
                    </a:solidFill>
                  </a:rPr>
                  <a:t>Bir ucu dönme yuvasında bir ucu küresel eklemde olan kol (2)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tr-TR" dirty="0" smtClean="0">
                    <a:solidFill>
                      <a:schemeClr val="tx1"/>
                    </a:solidFill>
                  </a:rPr>
                  <a:t>İki küresel eklem arasındaki kol (3)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tr-TR" dirty="0">
                    <a:solidFill>
                      <a:schemeClr val="tx1"/>
                    </a:solidFill>
                  </a:rPr>
                  <a:t>Bir ucu 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dönme </a:t>
                </a:r>
                <a:r>
                  <a:rPr lang="tr-TR" dirty="0">
                    <a:solidFill>
                      <a:schemeClr val="tx1"/>
                    </a:solidFill>
                  </a:rPr>
                  <a:t>yuvasında bir ucu küresel eklemde olan 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diğer kol (4)</a:t>
                </a:r>
                <a:endParaRPr lang="tr-TR" dirty="0">
                  <a:solidFill>
                    <a:schemeClr val="tx1"/>
                  </a:solidFill>
                </a:endParaRP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tr-TR" dirty="0" smtClean="0">
                    <a:solidFill>
                      <a:schemeClr val="tx1"/>
                    </a:solidFill>
                  </a:rPr>
                  <a:t> Küresel </a:t>
                </a:r>
                <a:r>
                  <a:rPr lang="tr-TR" dirty="0">
                    <a:solidFill>
                      <a:schemeClr val="tx1"/>
                    </a:solidFill>
                  </a:rPr>
                  <a:t>mafsal 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2 adet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tr-TR" dirty="0">
                    <a:solidFill>
                      <a:schemeClr val="tx1"/>
                    </a:solidFill>
                  </a:rPr>
                  <a:t> </a:t>
                </a:r>
                <a:r>
                  <a:rPr lang="tr-TR" dirty="0" smtClean="0">
                    <a:solidFill>
                      <a:schemeClr val="tx1"/>
                    </a:solidFill>
                  </a:rPr>
                  <a:t>Döner mafsal 2 adet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p>
                        <m:e>
                          <m:sSub>
                            <m:sSubPr>
                              <m:ctrlPr>
                                <a:rPr lang="tr-TR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tr-TR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tr-TR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tr-TR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3+2</m:t>
                      </m:r>
                      <m:r>
                        <m:rPr>
                          <m:sty m:val="p"/>
                        </m:rPr>
                        <a:rPr lang="tr-TR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tr-TR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1=8</m:t>
                      </m:r>
                    </m:oMath>
                  </m:oMathPara>
                </a14:m>
                <a:endParaRPr lang="tr-TR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tr-TR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p>
                        <m:e>
                          <m:sSub>
                            <m:sSubPr>
                              <m:ctrlPr>
                                <a:rPr lang="tr-TR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tr-TR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8=2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1975" t="-1667" r="-86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86433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000000"/>
                </a:solidFill>
                <a:latin typeface="Arial, Helvetica, sans-serif"/>
              </a:rPr>
              <a:t>Kinematik</a:t>
            </a:r>
            <a:r>
              <a:rPr lang="en-US" sz="3600" dirty="0">
                <a:solidFill>
                  <a:srgbClr val="000000"/>
                </a:solidFill>
                <a:latin typeface="Arial, Helvetica, sans-serif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, Helvetica, sans-serif"/>
              </a:rPr>
              <a:t>Açıdan</a:t>
            </a:r>
            <a:r>
              <a:rPr lang="en-US" sz="3600" dirty="0">
                <a:solidFill>
                  <a:srgbClr val="000000"/>
                </a:solidFill>
                <a:latin typeface="Arial, Helvetica, sans-serif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, Helvetica, sans-serif"/>
              </a:rPr>
              <a:t>Hareketi</a:t>
            </a:r>
            <a:r>
              <a:rPr lang="en-US" sz="3600" dirty="0">
                <a:solidFill>
                  <a:srgbClr val="000000"/>
                </a:solidFill>
                <a:latin typeface="Arial, Helvetica, sans-serif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, Helvetica, sans-serif"/>
              </a:rPr>
              <a:t>Belirli</a:t>
            </a:r>
            <a:r>
              <a:rPr lang="en-US" sz="3600" dirty="0">
                <a:solidFill>
                  <a:srgbClr val="000000"/>
                </a:solidFill>
                <a:latin typeface="Arial, Helvetica, sans-serif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, Helvetica, sans-serif"/>
              </a:rPr>
              <a:t>Mekanizmalar</a:t>
            </a:r>
            <a:endParaRPr lang="tr-TR" sz="3600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elirlenmiş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(verilen)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parametre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sayısı</a:t>
            </a:r>
            <a:r>
              <a:rPr lang="tr-T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serbestlik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derecesine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eşit</a:t>
            </a:r>
            <a:r>
              <a:rPr lang="tr-T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mekanizmalar </a:t>
            </a:r>
            <a:r>
              <a:rPr lang="tr-TR" sz="2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kinemetik</a:t>
            </a:r>
            <a:r>
              <a:rPr lang="tr-T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açıdan hareketi belirli mekanizmalardır.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tr-TR" sz="2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tr-T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Diğer bir deyişle, b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ağımsız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parametre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değerleri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belirlendiği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takdirde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mekanizmada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bulunan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uzuvların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konumu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bulunabilir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Kinematik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açıdan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hareketi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belirli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mekanizma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" 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iki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değişik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şekilde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olabilir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endParaRPr lang="tr-TR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Serbestlik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derecesi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bir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olan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(F = 1)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mekanizmalar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Serbestlik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derecesi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birden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fazla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olan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ancak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kontrol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veya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tahrik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edilen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parameter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sayısının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mekanizma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serbestlik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derecesine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eşit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olan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mekanizmalar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6019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Kinematik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açıdan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hareketi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belirsiz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mekanizmalar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elirlenmiş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</a:rPr>
              <a:t> (verilen)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parametre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sayısı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mekanizma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serbestlik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derecesinden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az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olduğu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durumd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</a:rPr>
              <a:t>a mekanizmanın hareketi kinematik açıdan belirsizdir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Bu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durumda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mekanizmada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bulunan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uzuvların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hareketi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sadece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kinematik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olarak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değil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etki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eden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dış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kuvvetler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ve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sistem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dinamiği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ile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belirlenecektir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Bu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tür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mekanizmalar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uygun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tasarlandığı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takdirde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kinematik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belirli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bir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mekanizma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gibi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hareketi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incelenebilir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Buna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tipik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örnek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taşıtlarda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kullanılan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diferansiyel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sistemidir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Virajlarda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iki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tahrik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tekerinin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farklı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hızlarda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dönmesi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için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sistem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iki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serbestlik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derecelidir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İki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tekere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etki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eden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moment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değerine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göre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mekanizmanın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hareketi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belirlenecektir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66164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Kinematik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açıdan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hareketi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belirsiz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mekanizma</a:t>
            </a:r>
            <a:r>
              <a:rPr lang="tr-TR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örnekleri</a:t>
            </a:r>
            <a:endParaRPr lang="tr-TR" sz="3600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ED"/>
              </a:clrFrom>
              <a:clrTo>
                <a:srgbClr val="FFFF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6963" y="3031019"/>
            <a:ext cx="4938712" cy="1653212"/>
          </a:xfrm>
          <a:prstGeom prst="rect">
            <a:avLst/>
          </a:prstGeom>
        </p:spPr>
      </p:pic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Genellikle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bu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mekanizmalarda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serbestliklerden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birisi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mekanizmanın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motor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ile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tahrik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edilmesidir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tr-T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Diğer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serbestlik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ise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bir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yay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ve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mandal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mekanizması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ile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kontrol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edilir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ve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mekanizmaya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etki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eden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kuvvet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ve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momentler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belirli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bir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değerin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üstünde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olduğunda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mekanizma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çıkış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uzvu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sabit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kalacak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şekilde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hareket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eder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Paketleme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makinalarında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ve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preslerde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bu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tür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mekanizmalar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çoğunlukla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kullanılır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17839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Mekanizmaların</a:t>
            </a:r>
            <a:r>
              <a:rPr lang="en-US" dirty="0"/>
              <a:t> </a:t>
            </a:r>
            <a:r>
              <a:rPr lang="en-US" dirty="0" err="1"/>
              <a:t>Sınıflandırılması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Mekanizma</a:t>
            </a:r>
            <a:r>
              <a:rPr lang="en-US" dirty="0"/>
              <a:t> </a:t>
            </a:r>
            <a:r>
              <a:rPr lang="en-US" dirty="0" err="1"/>
              <a:t>tekniği</a:t>
            </a:r>
            <a:r>
              <a:rPr lang="en-US" dirty="0"/>
              <a:t> </a:t>
            </a:r>
            <a:r>
              <a:rPr lang="en-US" dirty="0" err="1"/>
              <a:t>konularını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bilim</a:t>
            </a:r>
            <a:r>
              <a:rPr lang="en-US" dirty="0"/>
              <a:t> </a:t>
            </a:r>
            <a:r>
              <a:rPr lang="en-US" dirty="0" err="1"/>
              <a:t>dalı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alan</a:t>
            </a:r>
            <a:r>
              <a:rPr lang="en-US" dirty="0"/>
              <a:t> </a:t>
            </a:r>
            <a:r>
              <a:rPr lang="en-US" dirty="0" err="1"/>
              <a:t>Reuleaux'ya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mekanizmalar</a:t>
            </a:r>
            <a:r>
              <a:rPr lang="en-US" dirty="0"/>
              <a:t> 6 </a:t>
            </a:r>
            <a:r>
              <a:rPr lang="en-US" dirty="0" err="1"/>
              <a:t>temel</a:t>
            </a:r>
            <a:r>
              <a:rPr lang="en-US" dirty="0"/>
              <a:t> </a:t>
            </a:r>
            <a:r>
              <a:rPr lang="en-US" dirty="0" err="1"/>
              <a:t>gurupta</a:t>
            </a:r>
            <a:r>
              <a:rPr lang="en-US" dirty="0"/>
              <a:t> </a:t>
            </a:r>
            <a:r>
              <a:rPr lang="en-US" dirty="0" err="1"/>
              <a:t>sınıflandırılabilirler</a:t>
            </a:r>
            <a:r>
              <a:rPr lang="en-US" dirty="0"/>
              <a:t> </a:t>
            </a:r>
          </a:p>
          <a:p>
            <a:r>
              <a:rPr lang="en-US" dirty="0"/>
              <a:t>Vida </a:t>
            </a:r>
            <a:r>
              <a:rPr lang="en-US" dirty="0" err="1"/>
              <a:t>Mekanizmaları</a:t>
            </a:r>
            <a:endParaRPr lang="en-US" dirty="0"/>
          </a:p>
          <a:p>
            <a:r>
              <a:rPr lang="en-US" dirty="0" err="1"/>
              <a:t>Çark</a:t>
            </a:r>
            <a:r>
              <a:rPr lang="en-US" dirty="0"/>
              <a:t> </a:t>
            </a:r>
            <a:r>
              <a:rPr lang="en-US" dirty="0" err="1"/>
              <a:t>mekanizmaları</a:t>
            </a:r>
            <a:r>
              <a:rPr lang="en-US" dirty="0"/>
              <a:t> (</a:t>
            </a:r>
            <a:r>
              <a:rPr lang="en-US" dirty="0" err="1"/>
              <a:t>dişli</a:t>
            </a:r>
            <a:r>
              <a:rPr lang="en-US" dirty="0"/>
              <a:t> </a:t>
            </a:r>
            <a:r>
              <a:rPr lang="en-US" dirty="0" err="1"/>
              <a:t>çarklar</a:t>
            </a:r>
            <a:r>
              <a:rPr lang="en-US" dirty="0"/>
              <a:t>, </a:t>
            </a:r>
            <a:r>
              <a:rPr lang="en-US" dirty="0" err="1"/>
              <a:t>sürtünme</a:t>
            </a:r>
            <a:r>
              <a:rPr lang="en-US" dirty="0"/>
              <a:t> </a:t>
            </a:r>
            <a:r>
              <a:rPr lang="en-US" dirty="0" err="1"/>
              <a:t>çarkları</a:t>
            </a:r>
            <a:r>
              <a:rPr lang="en-US" dirty="0"/>
              <a:t>)</a:t>
            </a:r>
          </a:p>
          <a:p>
            <a:r>
              <a:rPr lang="en-US" dirty="0"/>
              <a:t>Kam </a:t>
            </a:r>
            <a:r>
              <a:rPr lang="en-US" dirty="0" err="1"/>
              <a:t>mekanizmaları</a:t>
            </a:r>
            <a:endParaRPr lang="en-US" dirty="0"/>
          </a:p>
          <a:p>
            <a:r>
              <a:rPr lang="en-US" dirty="0" err="1"/>
              <a:t>Kol</a:t>
            </a:r>
            <a:r>
              <a:rPr lang="en-US" dirty="0"/>
              <a:t> </a:t>
            </a:r>
            <a:r>
              <a:rPr lang="en-US" dirty="0" err="1"/>
              <a:t>mekanizmaları</a:t>
            </a:r>
            <a:endParaRPr lang="en-US" dirty="0"/>
          </a:p>
          <a:p>
            <a:r>
              <a:rPr lang="en-US" dirty="0" err="1"/>
              <a:t>Kayış-kasnak</a:t>
            </a:r>
            <a:r>
              <a:rPr lang="en-US" dirty="0"/>
              <a:t> </a:t>
            </a:r>
            <a:r>
              <a:rPr lang="en-US" dirty="0" err="1"/>
              <a:t>mekanizmaları</a:t>
            </a:r>
            <a:endParaRPr lang="en-US" dirty="0"/>
          </a:p>
          <a:p>
            <a:r>
              <a:rPr lang="en-US" dirty="0" err="1"/>
              <a:t>Cırcır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mandal</a:t>
            </a:r>
            <a:r>
              <a:rPr lang="en-US" dirty="0"/>
              <a:t> </a:t>
            </a:r>
            <a:r>
              <a:rPr lang="en-US" dirty="0" err="1"/>
              <a:t>mekanizmaları</a:t>
            </a:r>
            <a:r>
              <a:rPr lang="en-US" dirty="0"/>
              <a:t> (Malta </a:t>
            </a:r>
            <a:r>
              <a:rPr lang="en-US" dirty="0" err="1"/>
              <a:t>Haçı</a:t>
            </a:r>
            <a:r>
              <a:rPr lang="en-US" dirty="0"/>
              <a:t> </a:t>
            </a:r>
            <a:r>
              <a:rPr lang="en-US" dirty="0" err="1"/>
              <a:t>mekanizması</a:t>
            </a:r>
            <a:r>
              <a:rPr lang="en-US" dirty="0"/>
              <a:t> </a:t>
            </a:r>
            <a:r>
              <a:rPr lang="en-US" dirty="0" err="1"/>
              <a:t>dahil</a:t>
            </a:r>
            <a:r>
              <a:rPr lang="en-US" dirty="0" smtClean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70145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Mekanizmaların</a:t>
            </a:r>
            <a:r>
              <a:rPr lang="en-US" dirty="0"/>
              <a:t> </a:t>
            </a:r>
            <a:r>
              <a:rPr lang="en-US" dirty="0" err="1"/>
              <a:t>Sınıflandırılması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Günümüzde ise mekanizmalar </a:t>
            </a:r>
            <a:r>
              <a:rPr lang="en-US" dirty="0" err="1"/>
              <a:t>topolojik</a:t>
            </a:r>
            <a:r>
              <a:rPr lang="en-US" dirty="0"/>
              <a:t> </a:t>
            </a:r>
            <a:r>
              <a:rPr lang="en-US" dirty="0" err="1"/>
              <a:t>özellikler</a:t>
            </a:r>
            <a:r>
              <a:rPr lang="tr-TR" dirty="0"/>
              <a:t>ine göre sınıflandırılırlar</a:t>
            </a:r>
            <a:r>
              <a:rPr lang="en-US" dirty="0"/>
              <a:t>:</a:t>
            </a:r>
          </a:p>
          <a:p>
            <a:r>
              <a:rPr lang="en-US" dirty="0" err="1"/>
              <a:t>Mekanizmanın</a:t>
            </a:r>
            <a:r>
              <a:rPr lang="en-US" dirty="0"/>
              <a:t> </a:t>
            </a:r>
            <a:r>
              <a:rPr lang="en-US" dirty="0" err="1"/>
              <a:t>çalıştığı</a:t>
            </a:r>
            <a:r>
              <a:rPr lang="en-US" dirty="0"/>
              <a:t> </a:t>
            </a:r>
            <a:r>
              <a:rPr lang="en-US" dirty="0" err="1"/>
              <a:t>uzay</a:t>
            </a:r>
            <a:r>
              <a:rPr lang="en-US" dirty="0"/>
              <a:t> </a:t>
            </a:r>
            <a:r>
              <a:rPr lang="en-US" dirty="0" err="1"/>
              <a:t>serbestlik</a:t>
            </a:r>
            <a:r>
              <a:rPr lang="en-US" dirty="0"/>
              <a:t> </a:t>
            </a:r>
            <a:r>
              <a:rPr lang="en-US" dirty="0" err="1"/>
              <a:t>derecesi</a:t>
            </a:r>
            <a:r>
              <a:rPr lang="en-US" dirty="0"/>
              <a:t> (</a:t>
            </a:r>
            <a:r>
              <a:rPr lang="en-US" dirty="0" err="1"/>
              <a:t>düzlemsel</a:t>
            </a:r>
            <a:r>
              <a:rPr lang="en-US" dirty="0"/>
              <a:t>, </a:t>
            </a:r>
            <a:r>
              <a:rPr lang="en-US" dirty="0" err="1"/>
              <a:t>küresel</a:t>
            </a:r>
            <a:r>
              <a:rPr lang="en-US" dirty="0"/>
              <a:t>, </a:t>
            </a: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uzay</a:t>
            </a:r>
            <a:r>
              <a:rPr lang="en-US" dirty="0"/>
              <a:t>)</a:t>
            </a:r>
          </a:p>
          <a:p>
            <a:r>
              <a:rPr lang="en-US" dirty="0" err="1"/>
              <a:t>Mekanizma</a:t>
            </a:r>
            <a:r>
              <a:rPr lang="en-US" dirty="0"/>
              <a:t> </a:t>
            </a:r>
            <a:r>
              <a:rPr lang="en-US" dirty="0" err="1"/>
              <a:t>serbestlik</a:t>
            </a:r>
            <a:r>
              <a:rPr lang="en-US" dirty="0"/>
              <a:t> </a:t>
            </a:r>
            <a:r>
              <a:rPr lang="en-US" dirty="0" err="1"/>
              <a:t>derecesi</a:t>
            </a:r>
            <a:r>
              <a:rPr lang="en-US" dirty="0"/>
              <a:t> (</a:t>
            </a: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serbestlik</a:t>
            </a:r>
            <a:r>
              <a:rPr lang="en-US" dirty="0"/>
              <a:t> </a:t>
            </a:r>
            <a:r>
              <a:rPr lang="en-US" dirty="0" err="1"/>
              <a:t>derecesine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kritik</a:t>
            </a:r>
            <a:r>
              <a:rPr lang="en-US" dirty="0"/>
              <a:t> </a:t>
            </a:r>
            <a:r>
              <a:rPr lang="en-US" dirty="0" err="1"/>
              <a:t>boyutlara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)</a:t>
            </a:r>
          </a:p>
          <a:p>
            <a:r>
              <a:rPr lang="en-US" dirty="0" err="1"/>
              <a:t>Mekanizma</a:t>
            </a:r>
            <a:r>
              <a:rPr lang="en-US" dirty="0"/>
              <a:t> </a:t>
            </a:r>
            <a:r>
              <a:rPr lang="en-US" dirty="0" err="1"/>
              <a:t>uzuv</a:t>
            </a:r>
            <a:r>
              <a:rPr lang="en-US" dirty="0"/>
              <a:t> </a:t>
            </a:r>
            <a:r>
              <a:rPr lang="en-US" dirty="0" err="1"/>
              <a:t>sayısı</a:t>
            </a:r>
            <a:endParaRPr lang="en-US" dirty="0"/>
          </a:p>
          <a:p>
            <a:r>
              <a:rPr lang="en-US" dirty="0" err="1"/>
              <a:t>Mekanizmada</a:t>
            </a:r>
            <a:r>
              <a:rPr lang="en-US" dirty="0"/>
              <a:t> </a:t>
            </a:r>
            <a:r>
              <a:rPr lang="en-US" dirty="0" err="1"/>
              <a:t>mafsal</a:t>
            </a:r>
            <a:r>
              <a:rPr lang="en-US" dirty="0"/>
              <a:t> </a:t>
            </a:r>
            <a:r>
              <a:rPr lang="en-US" dirty="0" err="1"/>
              <a:t>sayısı</a:t>
            </a:r>
            <a:endParaRPr lang="en-US" dirty="0"/>
          </a:p>
          <a:p>
            <a:r>
              <a:rPr lang="en-US" dirty="0" err="1"/>
              <a:t>Mekanizmada</a:t>
            </a:r>
            <a:r>
              <a:rPr lang="en-US" dirty="0"/>
              <a:t> </a:t>
            </a:r>
            <a:r>
              <a:rPr lang="en-US" dirty="0" err="1"/>
              <a:t>bulunan</a:t>
            </a:r>
            <a:r>
              <a:rPr lang="en-US" dirty="0"/>
              <a:t> </a:t>
            </a:r>
            <a:r>
              <a:rPr lang="en-US" dirty="0" err="1"/>
              <a:t>mafsal</a:t>
            </a:r>
            <a:r>
              <a:rPr lang="en-US" dirty="0"/>
              <a:t> </a:t>
            </a:r>
            <a:r>
              <a:rPr lang="en-US" dirty="0" err="1"/>
              <a:t>tipleri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mekanizmanın</a:t>
            </a:r>
            <a:r>
              <a:rPr lang="en-US" dirty="0"/>
              <a:t> </a:t>
            </a:r>
            <a:r>
              <a:rPr lang="en-US" dirty="0" err="1"/>
              <a:t>tanımı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yukarıda</a:t>
            </a:r>
            <a:r>
              <a:rPr lang="en-US" dirty="0"/>
              <a:t> </a:t>
            </a:r>
            <a:r>
              <a:rPr lang="en-US" dirty="0" err="1"/>
              <a:t>verilen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parametreler</a:t>
            </a:r>
            <a:r>
              <a:rPr lang="en-US" dirty="0"/>
              <a:t> </a:t>
            </a:r>
            <a:r>
              <a:rPr lang="en-US" dirty="0" err="1"/>
              <a:t>geçerlidir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mekanizmaları</a:t>
            </a:r>
            <a:r>
              <a:rPr lang="en-US" dirty="0"/>
              <a:t> </a:t>
            </a:r>
            <a:r>
              <a:rPr lang="en-US" dirty="0" err="1"/>
              <a:t>sınıflandırmak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kullanılabilir</a:t>
            </a:r>
            <a:r>
              <a:rPr lang="en-US" dirty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32630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Mekanizmaların Serbestlik Derecesi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43376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Matematiksel</a:t>
                </a:r>
                <a:r>
                  <a:rPr lang="en-US" dirty="0"/>
                  <a:t> </a:t>
                </a:r>
                <a:r>
                  <a:rPr lang="en-US" dirty="0" err="1"/>
                  <a:t>olarak</a:t>
                </a:r>
                <a:r>
                  <a:rPr lang="en-US" dirty="0"/>
                  <a:t> </a:t>
                </a:r>
                <a:r>
                  <a:rPr lang="en-US" dirty="0" err="1"/>
                  <a:t>olaya</a:t>
                </a:r>
                <a:r>
                  <a:rPr lang="en-US" dirty="0"/>
                  <a:t> </a:t>
                </a:r>
                <a:r>
                  <a:rPr lang="en-US" dirty="0" err="1"/>
                  <a:t>bakmak</a:t>
                </a:r>
                <a:r>
                  <a:rPr lang="en-US" dirty="0"/>
                  <a:t> </a:t>
                </a:r>
                <a:r>
                  <a:rPr lang="en-US" dirty="0" err="1"/>
                  <a:t>için</a:t>
                </a:r>
                <a:r>
                  <a:rPr lang="en-US" dirty="0"/>
                  <a:t> </a:t>
                </a:r>
                <a:r>
                  <a:rPr lang="en-US" dirty="0" err="1"/>
                  <a:t>aşağıda</a:t>
                </a:r>
                <a:r>
                  <a:rPr lang="en-US" dirty="0"/>
                  <a:t> </a:t>
                </a:r>
                <a:r>
                  <a:rPr lang="en-US" dirty="0" err="1"/>
                  <a:t>verilmiş</a:t>
                </a:r>
                <a:r>
                  <a:rPr lang="en-US" dirty="0"/>
                  <a:t> </a:t>
                </a:r>
                <a:r>
                  <a:rPr lang="en-US" dirty="0" err="1"/>
                  <a:t>olan</a:t>
                </a:r>
                <a:r>
                  <a:rPr lang="en-US" dirty="0"/>
                  <a:t> </a:t>
                </a:r>
                <a:r>
                  <a:rPr lang="en-US" dirty="0" err="1"/>
                  <a:t>parametreleri</a:t>
                </a:r>
                <a:r>
                  <a:rPr lang="en-US" dirty="0"/>
                  <a:t> </a:t>
                </a:r>
                <a:r>
                  <a:rPr lang="en-US" dirty="0" err="1"/>
                  <a:t>tanımlayalım</a:t>
                </a:r>
                <a:r>
                  <a:rPr lang="en-US" dirty="0"/>
                  <a:t>:</a:t>
                </a:r>
                <a:endParaRPr lang="tr-TR" dirty="0"/>
              </a:p>
              <a:p>
                <a:pPr marL="0" indent="0">
                  <a:buNone/>
                </a:pPr>
                <a:r>
                  <a:rPr lang="tr-TR" dirty="0">
                    <a:sym typeface="Symbol" panose="05050102010706020507" pitchFamily="18" charset="2"/>
                  </a:rPr>
                  <a:t>				</a:t>
                </a:r>
                <a:r>
                  <a:rPr lang="en-US" dirty="0">
                    <a:sym typeface="Symbol" panose="05050102010706020507" pitchFamily="18" charset="2"/>
                  </a:rPr>
                  <a:t></a:t>
                </a:r>
                <a:r>
                  <a:rPr lang="tr-TR" dirty="0">
                    <a:sym typeface="Symbol" panose="05050102010706020507" pitchFamily="18" charset="2"/>
                  </a:rPr>
                  <a:t>=</a:t>
                </a:r>
                <a:r>
                  <a:rPr lang="en-US" dirty="0" err="1"/>
                  <a:t>Uzay</a:t>
                </a:r>
                <a:r>
                  <a:rPr lang="en-US" dirty="0"/>
                  <a:t> </a:t>
                </a:r>
                <a:r>
                  <a:rPr lang="en-US" dirty="0" err="1"/>
                  <a:t>Serbestlik</a:t>
                </a:r>
                <a:r>
                  <a:rPr lang="en-US" dirty="0"/>
                  <a:t> </a:t>
                </a:r>
                <a:r>
                  <a:rPr lang="en-US" dirty="0" err="1"/>
                  <a:t>Derecesi</a:t>
                </a:r>
                <a:endParaRPr lang="tr-TR" dirty="0"/>
              </a:p>
              <a:p>
                <a:pPr marL="0" indent="0">
                  <a:buNone/>
                </a:pPr>
                <a:r>
                  <a:rPr lang="tr-TR" dirty="0">
                    <a:sym typeface="Symbol" panose="05050102010706020507" pitchFamily="18" charset="2"/>
                  </a:rPr>
                  <a:t>				</a:t>
                </a:r>
                <a:r>
                  <a:rPr lang="en-US" dirty="0">
                    <a:sym typeface="Symbol" panose="05050102010706020507" pitchFamily="18" charset="2"/>
                  </a:rPr>
                  <a:t></a:t>
                </a:r>
                <a:r>
                  <a:rPr lang="tr-TR" dirty="0">
                    <a:sym typeface="Symbol" panose="05050102010706020507" pitchFamily="18" charset="2"/>
                  </a:rPr>
                  <a:t>= </a:t>
                </a:r>
                <a:r>
                  <a:rPr lang="en-US" dirty="0"/>
                  <a:t>3 </a:t>
                </a:r>
                <a:r>
                  <a:rPr lang="en-US" dirty="0" err="1"/>
                  <a:t>düzlemsel</a:t>
                </a:r>
                <a:r>
                  <a:rPr lang="en-US" dirty="0"/>
                  <a:t> </a:t>
                </a:r>
                <a:r>
                  <a:rPr lang="en-US" dirty="0" err="1"/>
                  <a:t>uzaylar</a:t>
                </a:r>
                <a:r>
                  <a:rPr lang="en-US" dirty="0"/>
                  <a:t> </a:t>
                </a:r>
                <a:r>
                  <a:rPr lang="en-US" dirty="0" err="1"/>
                  <a:t>için</a:t>
                </a:r>
                <a:endParaRPr lang="tr-TR" dirty="0"/>
              </a:p>
              <a:p>
                <a:pPr marL="0" indent="0">
                  <a:buNone/>
                </a:pPr>
                <a:r>
                  <a:rPr lang="tr-TR" dirty="0">
                    <a:sym typeface="Symbol" panose="05050102010706020507" pitchFamily="18" charset="2"/>
                  </a:rPr>
                  <a:t>				</a:t>
                </a:r>
                <a:r>
                  <a:rPr lang="en-US" dirty="0">
                    <a:sym typeface="Symbol" panose="05050102010706020507" pitchFamily="18" charset="2"/>
                  </a:rPr>
                  <a:t></a:t>
                </a:r>
                <a:r>
                  <a:rPr lang="tr-TR" dirty="0">
                    <a:sym typeface="Symbol" panose="05050102010706020507" pitchFamily="18" charset="2"/>
                  </a:rPr>
                  <a:t>= </a:t>
                </a:r>
                <a:r>
                  <a:rPr lang="en-US" dirty="0"/>
                  <a:t>6 </a:t>
                </a:r>
                <a:r>
                  <a:rPr lang="en-US" dirty="0" err="1"/>
                  <a:t>genel</a:t>
                </a:r>
                <a:r>
                  <a:rPr lang="en-US" dirty="0"/>
                  <a:t> </a:t>
                </a:r>
                <a:r>
                  <a:rPr lang="en-US" dirty="0" err="1"/>
                  <a:t>uzay</a:t>
                </a:r>
                <a:r>
                  <a:rPr lang="en-US" dirty="0"/>
                  <a:t> </a:t>
                </a:r>
                <a:r>
                  <a:rPr lang="en-US" dirty="0" err="1"/>
                  <a:t>için</a:t>
                </a:r>
                <a:endParaRPr lang="tr-TR" dirty="0"/>
              </a:p>
              <a:p>
                <a:pPr marL="0" indent="0">
                  <a:buNone/>
                </a:pPr>
                <a:r>
                  <a:rPr lang="tr-TR" b="1" dirty="0"/>
                  <a:t>				</a:t>
                </a:r>
                <a14:m>
                  <m:oMath xmlns:m="http://schemas.openxmlformats.org/officeDocument/2006/math">
                    <m:r>
                      <a:rPr lang="tr-TR" b="1" i="1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dirty="0"/>
                  <a:t>= </a:t>
                </a:r>
                <a:r>
                  <a:rPr lang="en-US" dirty="0" err="1"/>
                  <a:t>Mekanizmada</a:t>
                </a:r>
                <a:r>
                  <a:rPr lang="en-US" dirty="0"/>
                  <a:t> </a:t>
                </a:r>
                <a:r>
                  <a:rPr lang="en-US" dirty="0" err="1"/>
                  <a:t>uzuv</a:t>
                </a:r>
                <a:r>
                  <a:rPr lang="en-US" dirty="0"/>
                  <a:t> </a:t>
                </a:r>
                <a:r>
                  <a:rPr lang="en-US" dirty="0" err="1"/>
                  <a:t>sayısı</a:t>
                </a:r>
                <a:r>
                  <a:rPr lang="en-US" dirty="0"/>
                  <a:t> (</a:t>
                </a:r>
                <a:r>
                  <a:rPr lang="en-US" dirty="0" err="1"/>
                  <a:t>sabit</a:t>
                </a:r>
                <a:r>
                  <a:rPr lang="en-US" dirty="0"/>
                  <a:t> </a:t>
                </a:r>
                <a:r>
                  <a:rPr lang="en-US" dirty="0" err="1"/>
                  <a:t>uzuv</a:t>
                </a:r>
                <a:r>
                  <a:rPr lang="en-US" dirty="0"/>
                  <a:t> </a:t>
                </a:r>
                <a:r>
                  <a:rPr lang="en-US" dirty="0" err="1"/>
                  <a:t>dahil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tr-TR" b="1" dirty="0"/>
                  <a:t>				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dirty="0"/>
                  <a:t> = </a:t>
                </a:r>
                <a:r>
                  <a:rPr lang="en-US" dirty="0" err="1"/>
                  <a:t>Mekanizmada</a:t>
                </a:r>
                <a:r>
                  <a:rPr lang="en-US" dirty="0"/>
                  <a:t> </a:t>
                </a:r>
                <a:r>
                  <a:rPr lang="en-US" dirty="0" err="1"/>
                  <a:t>mafsal</a:t>
                </a:r>
                <a:r>
                  <a:rPr lang="en-US" dirty="0"/>
                  <a:t> </a:t>
                </a:r>
                <a:r>
                  <a:rPr lang="en-US" dirty="0" err="1"/>
                  <a:t>sayısı</a:t>
                </a:r>
                <a:endParaRPr lang="en-US" dirty="0"/>
              </a:p>
              <a:p>
                <a:pPr marL="0" indent="0">
                  <a:buNone/>
                </a:pPr>
                <a:r>
                  <a:rPr lang="tr-TR" b="1" dirty="0"/>
                  <a:t>				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baseline="-25000" dirty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 =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mafsalının</a:t>
                </a:r>
                <a:r>
                  <a:rPr lang="en-US" dirty="0"/>
                  <a:t> </a:t>
                </a:r>
                <a:r>
                  <a:rPr lang="en-US" dirty="0" err="1"/>
                  <a:t>serbestlik</a:t>
                </a:r>
                <a:r>
                  <a:rPr lang="en-US" dirty="0"/>
                  <a:t> </a:t>
                </a:r>
                <a:r>
                  <a:rPr lang="en-US" dirty="0" err="1"/>
                  <a:t>derecesi</a:t>
                </a:r>
                <a:endParaRPr lang="en-US" dirty="0"/>
              </a:p>
              <a:p>
                <a:pPr marL="0" indent="0">
                  <a:buNone/>
                </a:pPr>
                <a:r>
                  <a:rPr lang="tr-TR" b="1" dirty="0"/>
                  <a:t>				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dirty="0"/>
                  <a:t> = </a:t>
                </a:r>
                <a:r>
                  <a:rPr lang="en-US" dirty="0" err="1"/>
                  <a:t>Mekanizma</a:t>
                </a:r>
                <a:r>
                  <a:rPr lang="en-US" dirty="0"/>
                  <a:t> </a:t>
                </a:r>
                <a:r>
                  <a:rPr lang="en-US" dirty="0" err="1"/>
                  <a:t>serbestlik</a:t>
                </a:r>
                <a:r>
                  <a:rPr lang="en-US" dirty="0"/>
                  <a:t> </a:t>
                </a:r>
                <a:r>
                  <a:rPr lang="en-US" dirty="0" err="1" smtClean="0"/>
                  <a:t>derecesi</a:t>
                </a: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tr-T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tr-T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tr-TR" sz="28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tr-T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p>
                        <m:e>
                          <m:sSub>
                            <m:sSubPr>
                              <m:ctrlPr>
                                <a:rPr lang="tr-TR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433768"/>
              </a:xfrm>
              <a:blipFill rotWithShape="0">
                <a:blip r:embed="rId2"/>
                <a:stretch>
                  <a:fillRect l="-1515" t="-206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61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Serbestlik Derecelerine Göre Mekanizmaların Sınıflandırılması</a:t>
            </a:r>
            <a:endParaRPr lang="tr-TR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89086639"/>
              </p:ext>
            </p:extLst>
          </p:nvPr>
        </p:nvGraphicFramePr>
        <p:xfrm>
          <a:off x="1289153" y="2113613"/>
          <a:ext cx="9923489" cy="3642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2982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Serbestlik Derecelerine Göre Mekanizmaların Sınıflandırılması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017" y="1937608"/>
            <a:ext cx="10080000" cy="288000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417893" y="4781862"/>
                <a:ext cx="3916637" cy="1318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tr-T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tr-T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tr-TR" sz="28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tr-T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p>
                        <m:e>
                          <m:sSub>
                            <m:sSubPr>
                              <m:ctrlPr>
                                <a:rPr lang="tr-TR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tr-TR" sz="28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893" y="4781862"/>
                <a:ext cx="3916637" cy="13188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550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Aykırı Durumlar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Bazen serbestlik derecesi bulma denklemi, mekanizmanın özel boyutlarını, geometrisini ve amacını dikkate almaması nedeniyle yanıltıcı sonuçlar doğurabilir. Bu durumları 4 kategoride sınıflandırabiliriz.</a:t>
            </a:r>
          </a:p>
          <a:p>
            <a:r>
              <a:rPr lang="tr-TR" sz="2400" dirty="0"/>
              <a:t>a</a:t>
            </a:r>
            <a:r>
              <a:rPr lang="tr-TR" sz="2400" dirty="0" smtClean="0"/>
              <a:t>.) Etkisiz Serbestlik Derecesi</a:t>
            </a:r>
          </a:p>
          <a:p>
            <a:r>
              <a:rPr lang="tr-TR" sz="2400" dirty="0" smtClean="0"/>
              <a:t>b.) Fazladan Kapalılık</a:t>
            </a:r>
          </a:p>
          <a:p>
            <a:r>
              <a:rPr lang="tr-TR" sz="2400" dirty="0" smtClean="0"/>
              <a:t>c.) </a:t>
            </a:r>
            <a:r>
              <a:rPr lang="tr-TR" sz="2400" dirty="0"/>
              <a:t>Her iki eleman çifti de kayar olan </a:t>
            </a:r>
            <a:r>
              <a:rPr lang="tr-TR" sz="2400" dirty="0" smtClean="0"/>
              <a:t>2-li uzuvların </a:t>
            </a:r>
            <a:r>
              <a:rPr lang="tr-TR" sz="2400" dirty="0"/>
              <a:t>birbirine bağlanmış olması ya da </a:t>
            </a:r>
            <a:r>
              <a:rPr lang="tr-TR" sz="2400" dirty="0" smtClean="0"/>
              <a:t>kapalı bir uzuv </a:t>
            </a:r>
            <a:r>
              <a:rPr lang="tr-TR" sz="2400" dirty="0"/>
              <a:t>grubunda 2 'den az döner çift bulunması hali</a:t>
            </a:r>
            <a:r>
              <a:rPr lang="tr-TR" sz="2400" dirty="0" smtClean="0"/>
              <a:t>:</a:t>
            </a:r>
          </a:p>
          <a:p>
            <a:r>
              <a:rPr lang="tr-TR" sz="2400" dirty="0" smtClean="0"/>
              <a:t>d.) </a:t>
            </a:r>
            <a:r>
              <a:rPr lang="tr-TR" sz="2400" dirty="0"/>
              <a:t>Bütün eleman </a:t>
            </a:r>
            <a:r>
              <a:rPr lang="tr-TR" sz="2400" dirty="0" smtClean="0"/>
              <a:t>çiftleri </a:t>
            </a:r>
            <a:r>
              <a:rPr lang="tr-TR" sz="2400" dirty="0"/>
              <a:t>kayar ve birbirine paralel olan uzuvlar hali: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54117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Aykırı Durumlar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4065" y="1960637"/>
            <a:ext cx="3640195" cy="32400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96459" y="1845735"/>
            <a:ext cx="5759221" cy="4023360"/>
          </a:xfrm>
        </p:spPr>
        <p:txBody>
          <a:bodyPr>
            <a:noAutofit/>
          </a:bodyPr>
          <a:lstStyle/>
          <a:p>
            <a:r>
              <a:rPr lang="tr-TR" sz="2400" b="1" dirty="0"/>
              <a:t>Etkisiz Serbestlik Derecesi</a:t>
            </a:r>
          </a:p>
          <a:p>
            <a:r>
              <a:rPr lang="tr-TR" sz="2400" dirty="0" smtClean="0"/>
              <a:t>Formüle göre serbestlik </a:t>
            </a:r>
            <a:r>
              <a:rPr lang="tr-TR" sz="2400" dirty="0"/>
              <a:t>derecesi </a:t>
            </a:r>
            <a:r>
              <a:rPr lang="tr-TR" sz="2400" dirty="0" smtClean="0"/>
              <a:t>2 </a:t>
            </a:r>
            <a:r>
              <a:rPr lang="tr-TR" sz="2400" dirty="0"/>
              <a:t>çıkmaktadır ve bu </a:t>
            </a:r>
            <a:r>
              <a:rPr lang="tr-TR" sz="2400" dirty="0" smtClean="0"/>
              <a:t>kuramsal </a:t>
            </a:r>
            <a:r>
              <a:rPr lang="tr-TR" sz="2400" dirty="0"/>
              <a:t>olarak </a:t>
            </a:r>
            <a:r>
              <a:rPr lang="tr-TR" sz="2400" dirty="0" smtClean="0"/>
              <a:t>doğru olmakla beraber mekanizmanın işlevi açısından bakıldığında serbestlik derecesi 1 dir. Mekanizmanm </a:t>
            </a:r>
            <a:r>
              <a:rPr lang="tr-TR" sz="2400" dirty="0"/>
              <a:t>amacı giriş hareketini oluşturan q yürek konumlarına, </a:t>
            </a:r>
            <a:r>
              <a:rPr lang="tr-TR" sz="2400" dirty="0" smtClean="0"/>
              <a:t>çıkış </a:t>
            </a:r>
            <a:r>
              <a:rPr lang="tr-TR" sz="2400" dirty="0"/>
              <a:t>hareketi </a:t>
            </a:r>
            <a:r>
              <a:rPr lang="tr-TR" sz="2400" dirty="0" smtClean="0"/>
              <a:t>olarak istenen s1 </a:t>
            </a:r>
            <a:r>
              <a:rPr lang="tr-TR" sz="2400" dirty="0"/>
              <a:t>sarkaç kol konumlarını eşleştirmektir. </a:t>
            </a:r>
            <a:endParaRPr lang="tr-TR" sz="2400" dirty="0" smtClean="0"/>
          </a:p>
          <a:p>
            <a:r>
              <a:rPr lang="tr-TR" sz="2400" dirty="0" smtClean="0"/>
              <a:t>Bu </a:t>
            </a:r>
            <a:r>
              <a:rPr lang="tr-TR" sz="2400" dirty="0"/>
              <a:t>amaç bakımından, </a:t>
            </a:r>
            <a:r>
              <a:rPr lang="tr-TR" sz="2400" dirty="0" smtClean="0"/>
              <a:t>toparlağın açısal konumu s2’nin  bir önemi </a:t>
            </a:r>
            <a:r>
              <a:rPr lang="tr-TR" sz="2400" dirty="0"/>
              <a:t>yoktur. 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238194974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1820</TotalTime>
  <Words>1669</Words>
  <Application>Microsoft Office PowerPoint</Application>
  <PresentationFormat>Widescreen</PresentationFormat>
  <Paragraphs>285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Arial, Helvetica, sans-serif</vt:lpstr>
      <vt:lpstr>Calibri</vt:lpstr>
      <vt:lpstr>Calibri Light</vt:lpstr>
      <vt:lpstr>Cambria Math</vt:lpstr>
      <vt:lpstr>Symbol</vt:lpstr>
      <vt:lpstr>Wingdings</vt:lpstr>
      <vt:lpstr>Retrospect</vt:lpstr>
      <vt:lpstr>Mekanizma Tekniği</vt:lpstr>
      <vt:lpstr>Mekanizma Sistematiği Mekanizmanın Kinematik Diyagramı</vt:lpstr>
      <vt:lpstr>Mekanizmaların Serbestlik Derecesi</vt:lpstr>
      <vt:lpstr>Mekanizmaların Serbestlik Derecesi</vt:lpstr>
      <vt:lpstr>Mekanizmaların Serbestlik Derecesi</vt:lpstr>
      <vt:lpstr>Serbestlik Derecelerine Göre Mekanizmaların Sınıflandırılması</vt:lpstr>
      <vt:lpstr>Serbestlik Derecelerine Göre Mekanizmaların Sınıflandırılması</vt:lpstr>
      <vt:lpstr>Aykırı Durumlar</vt:lpstr>
      <vt:lpstr>Aykırı Durumlar</vt:lpstr>
      <vt:lpstr>Aykırı Durumlar</vt:lpstr>
      <vt:lpstr>Aykırı Durumlar</vt:lpstr>
      <vt:lpstr>Aykırı Durumlar</vt:lpstr>
      <vt:lpstr>Mekanizmaların Serbestlik Derecesi</vt:lpstr>
      <vt:lpstr>Mekanizmaların Serbestlik Derecesi</vt:lpstr>
      <vt:lpstr>Mekanizmaların Serbestlik Derecesi</vt:lpstr>
      <vt:lpstr>Mekanizmaların Serbestlik Derecesi</vt:lpstr>
      <vt:lpstr>Mekanizmaların Serbestlik Derecesi</vt:lpstr>
      <vt:lpstr>Mekanizmaların Serbestlik Derecesi</vt:lpstr>
      <vt:lpstr>Mekanizmaların Serbestlik Derecesi</vt:lpstr>
      <vt:lpstr>Mekanizmaların Serbestlik Derecesi</vt:lpstr>
      <vt:lpstr>Mekanizmaların Serbestlik Derecesi</vt:lpstr>
      <vt:lpstr>Mekanizmaların Serbestlik Derecesi</vt:lpstr>
      <vt:lpstr>Mekanizmaların Serbestlik Derecesi</vt:lpstr>
      <vt:lpstr>Mekanizmaların Serbestlik Derecesi</vt:lpstr>
      <vt:lpstr>Mekanizmaların Serbestlik Derecesi</vt:lpstr>
      <vt:lpstr>Mekanizmaların Serbestlik Derecesi</vt:lpstr>
      <vt:lpstr>Mekanizmaların Tasarımında Bazı Şekillendirme Seçenekleri</vt:lpstr>
      <vt:lpstr>Mekanizmaların Tasarımında Bazı Şekillendirme Seçenekleri</vt:lpstr>
      <vt:lpstr>Kinematik Yer Değişim</vt:lpstr>
      <vt:lpstr>Mekanizmaların Tasarımında Bazı Şekillendirme Seçenekleri</vt:lpstr>
      <vt:lpstr>Mekanizmaların Tasarımında Bazı Şekillendirme Seçenekleri</vt:lpstr>
      <vt:lpstr>Mekanizmaların Tasarımında Bazı Şekillendirme Seçenekleri</vt:lpstr>
      <vt:lpstr>Mekanizmaların Serbestlik Derecesi</vt:lpstr>
      <vt:lpstr>Mekanizmaların Serbestlik Derecesi</vt:lpstr>
      <vt:lpstr>Mekanizmaların Serbestlik Derecesi</vt:lpstr>
      <vt:lpstr>Mekanizmaların Serbestlik Derecesi</vt:lpstr>
      <vt:lpstr>Mekanizmaların Serbestlik Derecesi</vt:lpstr>
      <vt:lpstr>Mekanizmaların Serbestlik Derecesi</vt:lpstr>
      <vt:lpstr>Mekanizmaların Serbestlik Derecesi</vt:lpstr>
      <vt:lpstr>Mekanizmaların Serbestlik Derecesi</vt:lpstr>
      <vt:lpstr>Mekanizmaların Serbestlik Derecesi</vt:lpstr>
      <vt:lpstr>Mekanizmaların Serbestlik Derecesi</vt:lpstr>
      <vt:lpstr>Mekanizmaların Serbestlik Derecesi</vt:lpstr>
      <vt:lpstr>Kinematik Açıdan Hareketi Belirli Mekanizmalar</vt:lpstr>
      <vt:lpstr>Kinematik açıdan hareketi belirsiz mekanizmalar</vt:lpstr>
      <vt:lpstr>Kinematik açıdan hareketi belirsiz mekanizma örnekleri</vt:lpstr>
      <vt:lpstr>Mekanizmaların Sınıflandırılması</vt:lpstr>
      <vt:lpstr>Mekanizmaların Sınıflandırılması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Nurdan Bilgin</dc:creator>
  <cp:lastModifiedBy>Nurdan Bilgin</cp:lastModifiedBy>
  <cp:revision>138</cp:revision>
  <cp:lastPrinted>2018-10-04T10:48:44Z</cp:lastPrinted>
  <dcterms:created xsi:type="dcterms:W3CDTF">2017-10-12T07:43:13Z</dcterms:created>
  <dcterms:modified xsi:type="dcterms:W3CDTF">2019-10-04T08:02:23Z</dcterms:modified>
</cp:coreProperties>
</file>