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6"/>
  </p:notesMasterIdLst>
  <p:sldIdLst>
    <p:sldId id="307" r:id="rId2"/>
    <p:sldId id="344" r:id="rId3"/>
    <p:sldId id="363" r:id="rId4"/>
    <p:sldId id="345" r:id="rId5"/>
    <p:sldId id="348" r:id="rId6"/>
    <p:sldId id="347" r:id="rId7"/>
    <p:sldId id="349" r:id="rId8"/>
    <p:sldId id="364" r:id="rId9"/>
    <p:sldId id="350" r:id="rId10"/>
    <p:sldId id="365" r:id="rId11"/>
    <p:sldId id="366" r:id="rId12"/>
    <p:sldId id="351" r:id="rId13"/>
    <p:sldId id="352" r:id="rId14"/>
    <p:sldId id="353" r:id="rId15"/>
    <p:sldId id="354" r:id="rId16"/>
    <p:sldId id="367" r:id="rId17"/>
    <p:sldId id="355" r:id="rId18"/>
    <p:sldId id="356" r:id="rId19"/>
    <p:sldId id="357" r:id="rId20"/>
    <p:sldId id="358" r:id="rId21"/>
    <p:sldId id="360" r:id="rId22"/>
    <p:sldId id="359" r:id="rId23"/>
    <p:sldId id="361" r:id="rId24"/>
    <p:sldId id="362" r:id="rId2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9" autoAdjust="0"/>
    <p:restoredTop sz="92101" autoAdjust="0"/>
  </p:normalViewPr>
  <p:slideViewPr>
    <p:cSldViewPr snapToGrid="0">
      <p:cViewPr varScale="1">
        <p:scale>
          <a:sx n="64" d="100"/>
          <a:sy n="64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/>
              <a:t>İstenen Fonksiyonun Ürettiği Çözüm ve Kinematik Çözüm Karşılaştırması</a:t>
            </a:r>
          </a:p>
        </c:rich>
      </c:tx>
      <c:layout>
        <c:manualLayout>
          <c:xMode val="edge"/>
          <c:yMode val="edge"/>
          <c:x val="0.15971796294842772"/>
          <c:y val="9.5426331264292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0125357063788197"/>
          <c:y val="0.1833562962962963"/>
          <c:w val="0.72998755339082355"/>
          <c:h val="0.720613703703703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Sayfa1!$A$2:$A$12</c:f>
              <c:numCache>
                <c:formatCode>General</c:formatCode>
                <c:ptCount val="11"/>
                <c:pt idx="0">
                  <c:v>0</c:v>
                </c:pt>
                <c:pt idx="1">
                  <c:v>0.10471975</c:v>
                </c:pt>
                <c:pt idx="2">
                  <c:v>0.2094395</c:v>
                </c:pt>
                <c:pt idx="3">
                  <c:v>0.31415925</c:v>
                </c:pt>
                <c:pt idx="4">
                  <c:v>0.418879</c:v>
                </c:pt>
                <c:pt idx="5">
                  <c:v>0.52359875</c:v>
                </c:pt>
                <c:pt idx="6">
                  <c:v>0.6283185</c:v>
                </c:pt>
                <c:pt idx="7">
                  <c:v>0.73303825</c:v>
                </c:pt>
                <c:pt idx="8">
                  <c:v>0.837758</c:v>
                </c:pt>
                <c:pt idx="9">
                  <c:v>0.94247775</c:v>
                </c:pt>
                <c:pt idx="10">
                  <c:v>1.0471975</c:v>
                </c:pt>
              </c:numCache>
            </c:numRef>
          </c:xVal>
          <c:yVal>
            <c:numRef>
              <c:f>Sayfa1!$B$2:$B$12</c:f>
              <c:numCache>
                <c:formatCode>General</c:formatCode>
                <c:ptCount val="11"/>
                <c:pt idx="0">
                  <c:v>1.0121592387145868</c:v>
                </c:pt>
                <c:pt idx="1">
                  <c:v>1.1055850550464945</c:v>
                </c:pt>
                <c:pt idx="2">
                  <c:v>1.221085276887504</c:v>
                </c:pt>
                <c:pt idx="3">
                  <c:v>1.3575910173058301</c:v>
                </c:pt>
                <c:pt idx="4">
                  <c:v>1.5136923075358679</c:v>
                </c:pt>
                <c:pt idx="5">
                  <c:v>1.6880912821245695</c:v>
                </c:pt>
                <c:pt idx="6">
                  <c:v>1.8799974590969304</c:v>
                </c:pt>
                <c:pt idx="7">
                  <c:v>2.089463941099357</c:v>
                </c:pt>
                <c:pt idx="8">
                  <c:v>2.3177741350549383</c:v>
                </c:pt>
                <c:pt idx="9">
                  <c:v>2.5681266158402325</c:v>
                </c:pt>
                <c:pt idx="10">
                  <c:v>2.8472549870644466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BED-49D1-BE03-5F481973F1D4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Sayfa1!$A$2:$A$12</c:f>
              <c:numCache>
                <c:formatCode>General</c:formatCode>
                <c:ptCount val="11"/>
                <c:pt idx="0">
                  <c:v>0</c:v>
                </c:pt>
                <c:pt idx="1">
                  <c:v>0.10471975</c:v>
                </c:pt>
                <c:pt idx="2">
                  <c:v>0.2094395</c:v>
                </c:pt>
                <c:pt idx="3">
                  <c:v>0.31415925</c:v>
                </c:pt>
                <c:pt idx="4">
                  <c:v>0.418879</c:v>
                </c:pt>
                <c:pt idx="5">
                  <c:v>0.52359875</c:v>
                </c:pt>
                <c:pt idx="6">
                  <c:v>0.6283185</c:v>
                </c:pt>
                <c:pt idx="7">
                  <c:v>0.73303825</c:v>
                </c:pt>
                <c:pt idx="8">
                  <c:v>0.837758</c:v>
                </c:pt>
                <c:pt idx="9">
                  <c:v>0.94247775</c:v>
                </c:pt>
                <c:pt idx="10">
                  <c:v>1.0471975</c:v>
                </c:pt>
              </c:numCache>
            </c:numRef>
          </c:xVal>
          <c:yVal>
            <c:numRef>
              <c:f>Sayfa1!$G$2:$G$12</c:f>
              <c:numCache>
                <c:formatCode>General</c:formatCode>
                <c:ptCount val="11"/>
                <c:pt idx="0">
                  <c:v>1</c:v>
                </c:pt>
                <c:pt idx="1">
                  <c:v>1.110399377320719</c:v>
                </c:pt>
                <c:pt idx="2">
                  <c:v>1.2329867771542407</c:v>
                </c:pt>
                <c:pt idx="3">
                  <c:v>1.3691077495967492</c:v>
                </c:pt>
                <c:pt idx="4">
                  <c:v>1.5202563926372012</c:v>
                </c:pt>
                <c:pt idx="5">
                  <c:v>1.6880917517521909</c:v>
                </c:pt>
                <c:pt idx="6">
                  <c:v>1.8744560300058746</c:v>
                </c:pt>
                <c:pt idx="7">
                  <c:v>2.0813948085335903</c:v>
                </c:pt>
                <c:pt idx="8">
                  <c:v>2.3111794993542762</c:v>
                </c:pt>
                <c:pt idx="9">
                  <c:v>2.5663322769593995</c:v>
                </c:pt>
                <c:pt idx="10">
                  <c:v>2.8496537623337805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BED-49D1-BE03-5F481973F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1356800"/>
        <c:axId val="2001348096"/>
      </c:scatterChart>
      <c:valAx>
        <c:axId val="200135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800">
                    <a:sym typeface="Symbol" panose="05050102010706020507" pitchFamily="18" charset="2"/>
                  </a:rPr>
                  <a:t>12 (rad)</a:t>
                </a:r>
                <a:endParaRPr lang="tr-TR" sz="1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01348096"/>
        <c:crosses val="autoZero"/>
        <c:crossBetween val="midCat"/>
      </c:valAx>
      <c:valAx>
        <c:axId val="20013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800"/>
                  <a:t>f(</a:t>
                </a:r>
                <a:r>
                  <a:rPr lang="tr-TR" sz="1800">
                    <a:sym typeface="Symbol" panose="05050102010706020507" pitchFamily="18" charset="2"/>
                  </a:rPr>
                  <a:t>12</a:t>
                </a:r>
                <a:r>
                  <a:rPr lang="tr-TR" sz="1800"/>
                  <a:t>) ve</a:t>
                </a:r>
                <a:r>
                  <a:rPr lang="tr-TR" sz="1800" baseline="0"/>
                  <a:t> </a:t>
                </a:r>
                <a:r>
                  <a:rPr lang="tr-TR" sz="1800" baseline="0">
                    <a:sym typeface="Symbol" panose="05050102010706020507" pitchFamily="18" charset="2"/>
                  </a:rPr>
                  <a:t>14</a:t>
                </a:r>
                <a:endParaRPr lang="tr-TR" sz="1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01356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/>
              <a:t>İstenen Fonksiyon Değeri</a:t>
            </a:r>
            <a:r>
              <a:rPr lang="tr-TR" sz="1800" baseline="0"/>
              <a:t> ile Kinematik Çözüm Arasındaki Fark</a:t>
            </a:r>
            <a:endParaRPr lang="tr-TR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Sayfa1!$A$2:$A$12</c:f>
              <c:numCache>
                <c:formatCode>General</c:formatCode>
                <c:ptCount val="11"/>
                <c:pt idx="0">
                  <c:v>0</c:v>
                </c:pt>
                <c:pt idx="1">
                  <c:v>0.10471975</c:v>
                </c:pt>
                <c:pt idx="2">
                  <c:v>0.2094395</c:v>
                </c:pt>
                <c:pt idx="3">
                  <c:v>0.31415925</c:v>
                </c:pt>
                <c:pt idx="4">
                  <c:v>0.418879</c:v>
                </c:pt>
                <c:pt idx="5">
                  <c:v>0.52359875</c:v>
                </c:pt>
                <c:pt idx="6">
                  <c:v>0.6283185</c:v>
                </c:pt>
                <c:pt idx="7">
                  <c:v>0.73303825</c:v>
                </c:pt>
                <c:pt idx="8">
                  <c:v>0.837758</c:v>
                </c:pt>
                <c:pt idx="9">
                  <c:v>0.94247775</c:v>
                </c:pt>
                <c:pt idx="10">
                  <c:v>1.0471975</c:v>
                </c:pt>
              </c:numCache>
            </c:numRef>
          </c:xVal>
          <c:yVal>
            <c:numRef>
              <c:f>Sayfa1!$I$2:$I$12</c:f>
              <c:numCache>
                <c:formatCode>General</c:formatCode>
                <c:ptCount val="11"/>
                <c:pt idx="0">
                  <c:v>-1.2159238714586795E-2</c:v>
                </c:pt>
                <c:pt idx="1">
                  <c:v>4.814322274224514E-3</c:v>
                </c:pt>
                <c:pt idx="2">
                  <c:v>1.1901500266736642E-2</c:v>
                </c:pt>
                <c:pt idx="3">
                  <c:v>1.1516732290919096E-2</c:v>
                </c:pt>
                <c:pt idx="4">
                  <c:v>6.5640851013333279E-3</c:v>
                </c:pt>
                <c:pt idx="5">
                  <c:v>4.6962762145774661E-7</c:v>
                </c:pt>
                <c:pt idx="6">
                  <c:v>-5.5414290910558162E-3</c:v>
                </c:pt>
                <c:pt idx="7">
                  <c:v>-8.0691325657666901E-3</c:v>
                </c:pt>
                <c:pt idx="8">
                  <c:v>-6.5946357006620993E-3</c:v>
                </c:pt>
                <c:pt idx="9">
                  <c:v>-1.7943388808330241E-3</c:v>
                </c:pt>
                <c:pt idx="10">
                  <c:v>2.3987752693339637E-3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26-49A3-AE58-76FBC458F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1353536"/>
        <c:axId val="2001344288"/>
      </c:scatterChart>
      <c:valAx>
        <c:axId val="200135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800">
                    <a:sym typeface="Symbol" panose="05050102010706020507" pitchFamily="18" charset="2"/>
                  </a:rPr>
                  <a:t>12</a:t>
                </a:r>
                <a:r>
                  <a:rPr lang="tr-TR" sz="1800" baseline="0">
                    <a:sym typeface="Symbol" panose="05050102010706020507" pitchFamily="18" charset="2"/>
                  </a:rPr>
                  <a:t> (rad)</a:t>
                </a:r>
                <a:endParaRPr lang="tr-TR" sz="1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01344288"/>
        <c:crosses val="autoZero"/>
        <c:crossBetween val="midCat"/>
      </c:valAx>
      <c:valAx>
        <c:axId val="200134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Ha</a:t>
                </a:r>
                <a:r>
                  <a:rPr lang="tr-TR" sz="1800"/>
                  <a:t>ta (rad)</a:t>
                </a:r>
                <a:endParaRPr lang="en-US" sz="1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01353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06724B0-1E5B-47B0-9937-D1D250259C8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7AA65F-ED05-45E5-8B31-51F7C2A45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4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4000" dirty="0"/>
              <a:t>Dört Uzuvlu Düzlemsel Mekanizmalar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 smtClean="0">
              <a:solidFill>
                <a:srgbClr val="002060"/>
              </a:solidFill>
              <a:latin typeface="+mn-lt"/>
            </a:endParaRPr>
          </a:p>
          <a:p>
            <a:endParaRPr lang="tr-TR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tr-TR" sz="1400" b="1" dirty="0" smtClean="0">
                <a:solidFill>
                  <a:srgbClr val="002060"/>
                </a:solidFill>
                <a:latin typeface="+mn-lt"/>
              </a:rPr>
              <a:t>Kaynaklar: 1.</a:t>
            </a:r>
            <a:r>
              <a:rPr lang="tr-TR" sz="1400" dirty="0" smtClean="0"/>
              <a:t>Mekanizma </a:t>
            </a:r>
            <a:r>
              <a:rPr lang="tr-TR" sz="1400" dirty="0"/>
              <a:t>Tekniği, Prof. Dr. </a:t>
            </a:r>
            <a:r>
              <a:rPr lang="tr-TR" sz="1400" dirty="0" err="1"/>
              <a:t>Eres</a:t>
            </a:r>
            <a:r>
              <a:rPr lang="tr-TR" sz="1400" dirty="0"/>
              <a:t> </a:t>
            </a:r>
            <a:r>
              <a:rPr lang="tr-TR" sz="1400" dirty="0" smtClean="0"/>
              <a:t>Söylemez </a:t>
            </a:r>
            <a:r>
              <a:rPr lang="tr-TR" sz="1400" b="1" dirty="0" smtClean="0">
                <a:solidFill>
                  <a:srgbClr val="002060"/>
                </a:solidFill>
              </a:rPr>
              <a:t>2.</a:t>
            </a:r>
            <a:r>
              <a:rPr lang="tr-TR" sz="1400" dirty="0" smtClean="0"/>
              <a:t>Makina Teorisi, </a:t>
            </a:r>
            <a:r>
              <a:rPr lang="tr-TR" sz="1400" dirty="0"/>
              <a:t>Prof. Dr. </a:t>
            </a:r>
            <a:r>
              <a:rPr lang="tr-TR" sz="1400" dirty="0" smtClean="0"/>
              <a:t>Özgür Turhan</a:t>
            </a:r>
            <a:endParaRPr lang="tr-TR" sz="1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 smtClean="0"/>
                  <a:t>Fonksiyon </a:t>
                </a:r>
                <a:r>
                  <a:rPr lang="tr-TR" sz="2400" b="1" dirty="0"/>
                  <a:t>değerinden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tr-TR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𝐤</m:t>
                    </m:r>
                    <m:r>
                      <a:rPr lang="tr-TR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tr-TR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tr-TR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tr-TR" sz="2400" b="1" dirty="0"/>
                  <a:t> </a:t>
                </a:r>
                <a:r>
                  <a:rPr lang="tr-TR" sz="2400" dirty="0" smtClean="0"/>
                  <a:t>değerlerinin bulunması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b="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b="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tr-TR" sz="24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b="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tr-TR" sz="2400" b="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b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b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.07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2668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sz="2400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1.688092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sz="2400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2.656604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79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7279" y="286603"/>
                <a:ext cx="10879861" cy="1450757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/>
                  <a:t>Bulunan değerlerin </a:t>
                </a:r>
                <a:r>
                  <a:rPr lang="en-US" sz="2400" b="1" dirty="0" err="1"/>
                  <a:t>Freudenstein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denklemi</a:t>
                </a:r>
                <a:r>
                  <a:rPr lang="tr-TR" sz="2400" b="1" dirty="0"/>
                  <a:t>nde </a:t>
                </a:r>
                <a:r>
                  <a:rPr lang="tr-TR" sz="2400" dirty="0"/>
                  <a:t>yerine yazılıp K’ların bulunması</a:t>
                </a:r>
                <a:br>
                  <a:rPr lang="tr-TR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r>
                  <a:rPr lang="tr-TR" sz="2400" dirty="0"/>
                  <a:t/>
                </a:r>
                <a:br>
                  <a:rPr lang="tr-TR" sz="2400" dirty="0"/>
                </a:br>
                <a:endParaRPr lang="tr-TR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79" y="286603"/>
                <a:ext cx="10879861" cy="1450757"/>
              </a:xfrm>
              <a:blipFill>
                <a:blip r:embed="rId3"/>
                <a:stretch>
                  <a:fillRect l="-840" b="-4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559265"/>
              </p:ext>
            </p:extLst>
          </p:nvPr>
        </p:nvGraphicFramePr>
        <p:xfrm>
          <a:off x="1021622" y="2509525"/>
          <a:ext cx="7847699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Çalışma Sayfası" r:id="rId4" imgW="4962681" imgH="2276575" progId="Excel.Sheet.12">
                  <p:embed/>
                </p:oleObj>
              </mc:Choice>
              <mc:Fallback>
                <p:oleObj name="Çalışma Sayfası" r:id="rId4" imgW="4962681" imgH="2276575" progId="Excel.Sheet.12">
                  <p:embed/>
                  <p:pic>
                    <p:nvPicPr>
                      <p:cNvPr id="8" name="Nesn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1622" y="2509525"/>
                        <a:ext cx="7847699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2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dirty="0" smtClean="0"/>
                  <a:t>Bulunan değerlerin </a:t>
                </a:r>
                <a:r>
                  <a:rPr lang="en-US" sz="2400" b="1" dirty="0" err="1"/>
                  <a:t>Freudenstein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denklemi</a:t>
                </a:r>
                <a:r>
                  <a:rPr lang="tr-TR" sz="2400" b="1" dirty="0" err="1"/>
                  <a:t>nde</a:t>
                </a:r>
                <a:r>
                  <a:rPr lang="tr-TR" sz="2400" b="1" dirty="0"/>
                  <a:t> </a:t>
                </a:r>
                <a:r>
                  <a:rPr lang="tr-TR" sz="2400" dirty="0" smtClean="0"/>
                  <a:t>yerine yazılıp </a:t>
                </a:r>
                <a:r>
                  <a:rPr lang="tr-TR" sz="2400" dirty="0" err="1" smtClean="0"/>
                  <a:t>K’ların</a:t>
                </a:r>
                <a:r>
                  <a:rPr lang="tr-TR" sz="2400" dirty="0" smtClean="0"/>
                  <a:t> bulunması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478135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997541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538519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117027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866025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395216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88468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559471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=−0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108544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−0.2739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−2.3293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−1.6540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66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sz="2400" b="1" dirty="0" smtClean="0"/>
                  <a:t>Boyutların Bulunması: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=−0.2453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=100∗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−0.2739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</a:rPr>
                      <m:t>≅−27.39 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=−2.3293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=11.81 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−1.6540=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=121.71 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/>
                  <a:t>negatif çıkması, </a:t>
                </a:r>
                <a:r>
                  <a:rPr lang="tr-TR" sz="2400" dirty="0" err="1"/>
                  <a:t>Freudenstein</a:t>
                </a:r>
                <a:r>
                  <a:rPr lang="tr-TR" sz="2400" dirty="0"/>
                  <a:t> denklemleri elde edilirken varsayılanın tersine, 2 numaralı uzvun sağda, 4 numaralı uzvun solda yer alacağını göstermektedir.</a:t>
                </a:r>
              </a:p>
              <a:p>
                <a:r>
                  <a:rPr lang="tr-TR" sz="2400" dirty="0" smtClean="0"/>
                  <a:t>Grashoff </a:t>
                </a:r>
                <a:r>
                  <a:rPr lang="tr-TR" sz="2400" dirty="0"/>
                  <a:t>teoremine göre bir çift sarkaç mekanizması söz konusudur.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879" b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58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Yay 52"/>
          <p:cNvSpPr/>
          <p:nvPr/>
        </p:nvSpPr>
        <p:spPr>
          <a:xfrm rot="-3600000">
            <a:off x="6498067" y="4070170"/>
            <a:ext cx="1800000" cy="1800000"/>
          </a:xfrm>
          <a:prstGeom prst="arc">
            <a:avLst/>
          </a:prstGeom>
          <a:solidFill>
            <a:schemeClr val="bg2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Yay 48"/>
          <p:cNvSpPr/>
          <p:nvPr/>
        </p:nvSpPr>
        <p:spPr>
          <a:xfrm>
            <a:off x="6445940" y="3159721"/>
            <a:ext cx="4225922" cy="3669961"/>
          </a:xfrm>
          <a:prstGeom prst="arc">
            <a:avLst>
              <a:gd name="adj1" fmla="val 18060178"/>
              <a:gd name="adj2" fmla="val 0"/>
            </a:avLst>
          </a:prstGeom>
          <a:solidFill>
            <a:schemeClr val="bg2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Sağlama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6517724" cy="4023360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Bulunan mekanizmanın kinematik çözümlemesi yapılırsa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 smtClean="0"/>
                  <a:t>’ye bağlı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sz="2400" dirty="0" smtClean="0"/>
                  <a:t> değerleri bulunabilir. </a:t>
                </a:r>
                <a:endParaRPr lang="tr-TR" sz="2400" dirty="0" smtClean="0"/>
              </a:p>
              <a:p>
                <a:r>
                  <a:rPr lang="tr-TR" sz="2400" dirty="0" smtClean="0"/>
                  <a:t>Gerçekten </a:t>
                </a:r>
                <a:r>
                  <a:rPr lang="tr-TR" sz="2400" dirty="0" smtClean="0"/>
                  <a:t>bulunan değerlerin istenen fonksiyonu gerçekleştirip gerçekleşmediği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 smtClean="0"/>
                  <a:t> bir kez de fonksiyonda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2400" dirty="0" smtClean="0"/>
                  <a:t>’den bulunabilir.</a:t>
                </a:r>
              </a:p>
              <a:p>
                <a:r>
                  <a:rPr lang="tr-TR" sz="2400" dirty="0" smtClean="0"/>
                  <a:t>Bu sağlamayı </a:t>
                </a:r>
                <a:r>
                  <a:rPr lang="tr-TR" sz="2400" dirty="0" smtClean="0"/>
                  <a:t>yapıldığında, bir </a:t>
                </a:r>
                <a:r>
                  <a:rPr lang="tr-TR" sz="2400" dirty="0" smtClean="0"/>
                  <a:t>sonraki sayfadaki </a:t>
                </a:r>
                <a:r>
                  <a:rPr lang="tr-TR" sz="2400" dirty="0" smtClean="0"/>
                  <a:t>grafikler elde edilir.</a:t>
                </a:r>
                <a:endParaRPr lang="tr-TR" sz="2400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6517724" cy="4023360"/>
              </a:xfrm>
              <a:blipFill>
                <a:blip r:embed="rId2"/>
                <a:stretch>
                  <a:fillRect l="-1403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Düz Bağlayıcı 23"/>
          <p:cNvCxnSpPr>
            <a:endCxn id="29" idx="6"/>
          </p:cNvCxnSpPr>
          <p:nvPr/>
        </p:nvCxnSpPr>
        <p:spPr>
          <a:xfrm flipH="1" flipV="1">
            <a:off x="7491528" y="4941780"/>
            <a:ext cx="1856020" cy="939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6880345" y="5440475"/>
            <a:ext cx="878305" cy="288758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8182198" y="5468530"/>
            <a:ext cx="878305" cy="288758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Düz Bağlayıcı 26"/>
          <p:cNvCxnSpPr/>
          <p:nvPr/>
        </p:nvCxnSpPr>
        <p:spPr>
          <a:xfrm>
            <a:off x="6880345" y="5452507"/>
            <a:ext cx="878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8182198" y="5480562"/>
            <a:ext cx="878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311528" y="485178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6616" y="453281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Oval 30"/>
          <p:cNvSpPr/>
          <p:nvPr/>
        </p:nvSpPr>
        <p:spPr>
          <a:xfrm>
            <a:off x="8482545" y="487983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10600410" y="179472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Düz Bağlayıcı 32"/>
          <p:cNvCxnSpPr>
            <a:endCxn id="29" idx="4"/>
          </p:cNvCxnSpPr>
          <p:nvPr/>
        </p:nvCxnSpPr>
        <p:spPr>
          <a:xfrm flipV="1">
            <a:off x="7194149" y="5031780"/>
            <a:ext cx="207379" cy="408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>
            <a:stCxn id="29" idx="4"/>
          </p:cNvCxnSpPr>
          <p:nvPr/>
        </p:nvCxnSpPr>
        <p:spPr>
          <a:xfrm>
            <a:off x="7401528" y="5031780"/>
            <a:ext cx="201695" cy="432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>
            <a:stCxn id="31" idx="4"/>
          </p:cNvCxnSpPr>
          <p:nvPr/>
        </p:nvCxnSpPr>
        <p:spPr>
          <a:xfrm flipH="1">
            <a:off x="8392545" y="5059835"/>
            <a:ext cx="180000" cy="420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/>
          <p:cNvCxnSpPr/>
          <p:nvPr/>
        </p:nvCxnSpPr>
        <p:spPr>
          <a:xfrm>
            <a:off x="8572545" y="5053819"/>
            <a:ext cx="186726" cy="438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/>
          <p:cNvCxnSpPr>
            <a:stCxn id="30" idx="6"/>
            <a:endCxn id="32" idx="3"/>
          </p:cNvCxnSpPr>
          <p:nvPr/>
        </p:nvCxnSpPr>
        <p:spPr>
          <a:xfrm flipV="1">
            <a:off x="7006616" y="1948369"/>
            <a:ext cx="3620154" cy="26744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8106723" y="4907448"/>
                <a:ext cx="407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723" y="4907448"/>
                <a:ext cx="407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910" r="-5970"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7451075" y="4898758"/>
                <a:ext cx="407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75" y="4898758"/>
                <a:ext cx="4070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418" r="-4478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6534226" y="4340865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226" y="4340865"/>
                <a:ext cx="27917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087" r="-21739" b="-6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10780410" y="1805835"/>
                <a:ext cx="267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410" y="1805835"/>
                <a:ext cx="2675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7273" b="-6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8048000" y="4540043"/>
                <a:ext cx="316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000" y="4540043"/>
                <a:ext cx="31649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538" r="-9615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6919148" y="4729824"/>
                <a:ext cx="310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148" y="4729824"/>
                <a:ext cx="31047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765" r="-9804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8038699" y="3283638"/>
                <a:ext cx="323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699" y="3283638"/>
                <a:ext cx="32361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208" r="-9434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9485309" y="3568104"/>
                <a:ext cx="323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309" y="3568104"/>
                <a:ext cx="32361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208" r="-9434"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753276" y="5120759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1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49190" y="3171610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2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98862" y="3660054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3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04109" y="4735219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4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0" name="Yay 19"/>
          <p:cNvSpPr/>
          <p:nvPr/>
        </p:nvSpPr>
        <p:spPr>
          <a:xfrm>
            <a:off x="6934430" y="4734738"/>
            <a:ext cx="914400" cy="462868"/>
          </a:xfrm>
          <a:prstGeom prst="arc">
            <a:avLst>
              <a:gd name="adj1" fmla="val 13084702"/>
              <a:gd name="adj2" fmla="val 0"/>
            </a:avLst>
          </a:prstGeom>
          <a:ln w="2857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ay 20"/>
          <p:cNvSpPr/>
          <p:nvPr/>
        </p:nvSpPr>
        <p:spPr>
          <a:xfrm>
            <a:off x="8318995" y="4559704"/>
            <a:ext cx="914400" cy="914400"/>
          </a:xfrm>
          <a:prstGeom prst="arc">
            <a:avLst>
              <a:gd name="adj1" fmla="val 16987876"/>
              <a:gd name="adj2" fmla="val 21257359"/>
            </a:avLst>
          </a:prstGeom>
          <a:ln w="2857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9121919" y="4460981"/>
                <a:ext cx="49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919" y="4460981"/>
                <a:ext cx="49654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3415" r="-3659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7437379" y="4385833"/>
                <a:ext cx="49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79" y="4385833"/>
                <a:ext cx="49654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3580" r="-4938"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Düz Bağlayıcı 42"/>
          <p:cNvCxnSpPr/>
          <p:nvPr/>
        </p:nvCxnSpPr>
        <p:spPr>
          <a:xfrm rot="2040000" flipH="1">
            <a:off x="9647116" y="1638406"/>
            <a:ext cx="0" cy="36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6"/>
          <p:cNvCxnSpPr/>
          <p:nvPr/>
        </p:nvCxnSpPr>
        <p:spPr>
          <a:xfrm rot="-3720000" flipH="1">
            <a:off x="7160693" y="4562735"/>
            <a:ext cx="0" cy="42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0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54899" y="137436"/>
            <a:ext cx="10058400" cy="431800"/>
          </a:xfrm>
        </p:spPr>
        <p:txBody>
          <a:bodyPr>
            <a:noAutofit/>
          </a:bodyPr>
          <a:lstStyle/>
          <a:p>
            <a:r>
              <a:rPr lang="tr-TR" sz="3200" dirty="0" smtClean="0"/>
              <a:t>Çözümün Sağlaması</a:t>
            </a:r>
            <a:endParaRPr lang="tr-TR" sz="3200" dirty="0"/>
          </a:p>
        </p:txBody>
      </p:sp>
      <p:graphicFrame>
        <p:nvGraphicFramePr>
          <p:cNvPr id="5" name="İçerik Yer Tutucusu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5619077"/>
              </p:ext>
            </p:extLst>
          </p:nvPr>
        </p:nvGraphicFramePr>
        <p:xfrm>
          <a:off x="1179930" y="0"/>
          <a:ext cx="10077683" cy="612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631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54899" y="137436"/>
            <a:ext cx="10058400" cy="431800"/>
          </a:xfrm>
        </p:spPr>
        <p:txBody>
          <a:bodyPr>
            <a:noAutofit/>
          </a:bodyPr>
          <a:lstStyle/>
          <a:p>
            <a:r>
              <a:rPr lang="tr-TR" sz="3200" dirty="0" smtClean="0"/>
              <a:t>Çözümün Sağlaması</a:t>
            </a:r>
            <a:endParaRPr lang="tr-TR" sz="3200" dirty="0"/>
          </a:p>
        </p:txBody>
      </p:sp>
      <p:graphicFrame>
        <p:nvGraphicFramePr>
          <p:cNvPr id="6" name="İçerik Yer Tutucusu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99305806"/>
              </p:ext>
            </p:extLst>
          </p:nvPr>
        </p:nvGraphicFramePr>
        <p:xfrm>
          <a:off x="3717196" y="347244"/>
          <a:ext cx="7069297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2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En Küçük Kareler (EKK) Yöntemi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Bu bölümde,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veri alınıp 3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𝐾𝑖</m:t>
                    </m:r>
                  </m:oMath>
                </a14:m>
                <a:r>
                  <a:rPr lang="tr-TR" dirty="0"/>
                  <a:t> bilinmeyeniyle hesap yapılacak bir fonksiyon üretme probleminde, denetim noktası sayısının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/>
                  <a:t> olarak alınması yoluyla yapısal hatanın minimize edilmesi problemi ele </a:t>
                </a:r>
                <a:r>
                  <a:rPr lang="tr-TR" dirty="0" smtClean="0"/>
                  <a:t>alınacak</a:t>
                </a:r>
                <a:endParaRPr lang="tr-TR" dirty="0"/>
              </a:p>
              <a:p>
                <a:r>
                  <a:rPr lang="tr-TR" dirty="0"/>
                  <a:t>Problem, 3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𝐾𝑖</m:t>
                    </m:r>
                  </m:oMath>
                </a14:m>
                <a:r>
                  <a:rPr lang="tr-TR" dirty="0"/>
                  <a:t> bilinmeyeniyle </a:t>
                </a:r>
                <a:r>
                  <a:rPr lang="tr-TR" dirty="0" err="1"/>
                  <a:t>Freudenstein</a:t>
                </a:r>
                <a:r>
                  <a:rPr lang="tr-TR" dirty="0"/>
                  <a:t> </a:t>
                </a:r>
                <a:r>
                  <a:rPr lang="tr-TR" dirty="0" smtClean="0"/>
                  <a:t>denkleminin </a:t>
                </a:r>
                <a:r>
                  <a:rPr lang="tr-TR" dirty="0"/>
                  <a:t>n </a:t>
                </a:r>
                <a:r>
                  <a:rPr lang="tr-TR" dirty="0" smtClean="0"/>
                  <a:t>kere yazılması problemi </a:t>
                </a:r>
                <a:r>
                  <a:rPr lang="tr-TR" dirty="0"/>
                  <a:t>olarak düşünülebilir. Bu problem, matris/vektör </a:t>
                </a:r>
                <a:r>
                  <a:rPr lang="tr-TR" dirty="0" err="1"/>
                  <a:t>gösterilimiyle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35" t="-1667" r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tr-TR" sz="16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tr-T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1600" b="0" dirty="0" smtClean="0"/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tr-TR" sz="1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1600" dirty="0" smtClean="0"/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tr-TR" sz="16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0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En Küçük Kareler (EKK) Yöntemi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gibi az sayıda bilinmeyen ile çok sayıda denklemin sağlanması gereken durumlarda, Gauss tarafından geliştirilen EKK yöntemine başvurulabilir. EKK yöntemi matematiksel olarak yalın fakat oldukça etkili bir eğri uydurma yöntemidir.</a:t>
                </a:r>
              </a:p>
              <a:p>
                <a:r>
                  <a:rPr lang="tr-TR" dirty="0" smtClean="0"/>
                  <a:t>Yöntem şöyle çalışır;</a:t>
                </a:r>
              </a:p>
              <a:p>
                <a:r>
                  <a:rPr lang="tr-TR" dirty="0" smtClean="0"/>
                  <a:t>Her denklemi doğru şekilde sağlayacak bir x değerinin olma olasılığı çok çok düşük olduğundan, bu denklem sistemlerini en az hata ile çözmek isteriz. Bu durumda hata </a:t>
                </a:r>
                <a:r>
                  <a:rPr lang="tr-TR" dirty="0" err="1" smtClean="0"/>
                  <a:t>fonsiyonuna</a:t>
                </a:r>
                <a:r>
                  <a:rPr lang="tr-TR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deriz.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963" r="-8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1900" dirty="0" smtClean="0"/>
                  <a:t>Bu denklemi minimize etmek üzere, karesini alalım.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1900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19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tr-TR" sz="19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19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19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19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1900" i="1" dirty="0" err="1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1900" i="1" dirty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tr-TR" sz="1900" i="1" dirty="0" err="1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endParaRPr lang="tr-TR" sz="1900" dirty="0" smtClean="0"/>
              </a:p>
              <a:p>
                <a:r>
                  <a:rPr lang="tr-TR" sz="1900" dirty="0" smtClean="0"/>
                  <a:t>Şimdi minimize etmek istediğimiz fonksiyon hazır olduğuna göre çözüme başlayabiliriz.</a:t>
                </a:r>
              </a:p>
              <a:p>
                <a:endParaRPr lang="tr-TR" sz="19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111" t="-1515" r="-27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0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En Küçük Kareler (EKK) Yöntemi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 err="1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Denklemimiz </a:t>
                </a:r>
                <a:r>
                  <a:rPr lang="tr-TR" dirty="0" err="1" smtClean="0"/>
                  <a:t>skaler</a:t>
                </a:r>
                <a:r>
                  <a:rPr lang="tr-TR" dirty="0" smtClean="0"/>
                  <a:t> olsaydı direkt karesini alabilirdik ancak vektör işlemleri biraz daha farklıdır.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err="1" smtClean="0"/>
                  <a:t>Skaler</a:t>
                </a:r>
                <a:r>
                  <a:rPr lang="tr-TR" dirty="0" smtClean="0"/>
                  <a:t> fonksiyonda türevi </a:t>
                </a:r>
                <a:r>
                  <a:rPr lang="tr-TR" dirty="0" err="1" smtClean="0"/>
                  <a:t>vektörel</a:t>
                </a:r>
                <a:r>
                  <a:rPr lang="tr-TR" dirty="0" smtClean="0"/>
                  <a:t> ifadelerin </a:t>
                </a:r>
                <a:r>
                  <a:rPr lang="tr-TR" dirty="0" err="1" smtClean="0"/>
                  <a:t>gradyeni</a:t>
                </a:r>
                <a:r>
                  <a:rPr lang="tr-TR" dirty="0" smtClean="0"/>
                  <a:t> alınır.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𝑔𝑟𝑎𝑑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0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sz="1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tr-T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:r>
                  <a:rPr lang="tr-TR" dirty="0"/>
                  <a:t>ele </a:t>
                </a:r>
                <a:r>
                  <a:rPr lang="tr-TR" dirty="0" smtClean="0"/>
                  <a:t>alınan </a:t>
                </a:r>
                <a:r>
                  <a:rPr lang="tr-TR" dirty="0"/>
                  <a:t>optimizasyon problemi, hesap </a:t>
                </a:r>
                <a:r>
                  <a:rPr lang="tr-TR" dirty="0" smtClean="0"/>
                  <a:t>kolaylığı açısından basitleştirilmiş bir problemdir. </a:t>
                </a:r>
                <a:r>
                  <a:rPr lang="tr-TR" dirty="0"/>
                  <a:t>Daha gerçekçi bir problemin,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 de optimizasyona tabi parametreler olarak serbest bırakması </a:t>
                </a:r>
                <a:r>
                  <a:rPr lang="tr-TR" dirty="0" smtClean="0"/>
                  <a:t>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Yerine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ile bağlantılı ancak eşit olmayan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hata fonksiyonunun minimize edilmesi gerekirdi. </a:t>
                </a:r>
                <a:endParaRPr lang="tr-TR" sz="1800" dirty="0"/>
              </a:p>
              <a:p>
                <a:pPr marL="0" indent="0">
                  <a:buNone/>
                </a:pPr>
                <a:endParaRPr lang="tr-TR" sz="19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086" r="-41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6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Fonksiyon Üretme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Yapısal hatanın, sağlama </a:t>
            </a:r>
            <a:r>
              <a:rPr lang="tr-TR" sz="2400" dirty="0" smtClean="0"/>
              <a:t>noktaları </a:t>
            </a:r>
            <a:r>
              <a:rPr lang="tr-TR" sz="2400" dirty="0"/>
              <a:t>dışında alacağı en büyük değerin </a:t>
            </a:r>
            <a:r>
              <a:rPr lang="tr-TR" sz="2400" dirty="0" smtClean="0"/>
              <a:t>olabildiğince </a:t>
            </a:r>
            <a:r>
              <a:rPr lang="tr-TR" sz="2400" dirty="0"/>
              <a:t>küçük olması </a:t>
            </a:r>
            <a:r>
              <a:rPr lang="tr-TR" sz="2400" dirty="0" smtClean="0"/>
              <a:t>istenmektedir. </a:t>
            </a:r>
          </a:p>
          <a:p>
            <a:r>
              <a:rPr lang="tr-TR" sz="2400" dirty="0" smtClean="0"/>
              <a:t>Bu derste önce iki </a:t>
            </a:r>
            <a:r>
              <a:rPr lang="tr-TR" sz="2400" dirty="0"/>
              <a:t>farklı yol </a:t>
            </a:r>
            <a:r>
              <a:rPr lang="tr-TR" sz="2400" dirty="0" smtClean="0"/>
              <a:t>ile hatayı minimize etmenin yollarını tartışacağız.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chemeClr val="accent1"/>
                </a:solidFill>
              </a:rPr>
              <a:t>Çebişev</a:t>
            </a:r>
            <a:r>
              <a:rPr lang="tr-TR" sz="2400" dirty="0" smtClean="0">
                <a:solidFill>
                  <a:schemeClr val="accent1"/>
                </a:solidFill>
              </a:rPr>
              <a:t> Sağlama Noktaları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chemeClr val="accent1"/>
                </a:solidFill>
              </a:rPr>
              <a:t>En Küçük Kareler (EKK) Yöntemi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70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/>
                  <a:t>Problem: </a:t>
                </a:r>
                <a:r>
                  <a:rPr lang="tr-TR" dirty="0"/>
                  <a:t>Giriş kolunun boyu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tr-TR" dirty="0"/>
                  <a:t> mm olarak verilen dört çubuk mekanizmasını</a:t>
                </a:r>
              </a:p>
              <a:p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açısal</a:t>
                </a:r>
                <a:r>
                  <a:rPr lang="tr-TR" dirty="0"/>
                  <a:t> aralığında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fonksiyonunu </a:t>
                </a:r>
                <a:r>
                  <a:rPr lang="tr-TR" dirty="0" err="1"/>
                  <a:t>verieln</a:t>
                </a:r>
                <a:r>
                  <a:rPr lang="tr-TR" dirty="0"/>
                  <a:t> aralıkta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</m:oMath>
                </a14:m>
                <a:r>
                  <a:rPr lang="tr-TR" dirty="0"/>
                  <a:t> sağlamak üzere , </a:t>
                </a:r>
                <a:r>
                  <a:rPr lang="tr-TR" dirty="0" smtClean="0"/>
                  <a:t>EKK yöntemini kullanarak</a:t>
                </a:r>
                <a:r>
                  <a:rPr lang="tr-TR" dirty="0"/>
                  <a:t>, boyutlandırınız. </a:t>
                </a:r>
                <a:r>
                  <a:rPr lang="tr-TR" dirty="0" smtClean="0"/>
                  <a:t>(n=5’den başlayın ve </a:t>
                </a:r>
                <a:r>
                  <a:rPr lang="tr-TR" dirty="0" err="1" smtClean="0"/>
                  <a:t>n’i</a:t>
                </a:r>
                <a:r>
                  <a:rPr lang="tr-TR" dirty="0" smtClean="0"/>
                  <a:t> veya azaltmanın veya artırmanın problemin çözümü üzerindeki etkisini tartışınız.)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5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b="1" dirty="0" smtClean="0"/>
                  <a:t>Çözüm adımları: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/>
                  <a:t>1. Verilen </a:t>
                </a:r>
                <a:r>
                  <a:rPr lang="tr-TR" dirty="0" smtClean="0"/>
                  <a:t>aralığı beş eşit aralığa bölecek noktaları </a:t>
                </a:r>
                <a:r>
                  <a:rPr lang="tr-TR" dirty="0"/>
                  <a:t>belirleyelim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=1,2,3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,4,5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tr-TR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/>
                  <a:t>2. Bu noktalarda fonksiyon değerinden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tr-TR">
                        <a:latin typeface="Cambria Math" panose="02040503050406030204" pitchFamily="18" charset="0"/>
                      </a:rPr>
                      <m:t>=1,2,3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,4,5</m:t>
                    </m:r>
                  </m:oMath>
                </a14:m>
                <a:r>
                  <a:rPr lang="tr-TR" dirty="0"/>
                  <a:t> değerlerini bulalım.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/>
                  <a:t>3. Bulduğumuz değerleri </a:t>
                </a:r>
                <a:r>
                  <a:rPr lang="en-US" b="1" dirty="0" err="1"/>
                  <a:t>Freudenstein</a:t>
                </a:r>
                <a:r>
                  <a:rPr lang="en-US" b="1" dirty="0"/>
                  <a:t> </a:t>
                </a:r>
                <a:r>
                  <a:rPr lang="en-US" b="1" dirty="0" err="1"/>
                  <a:t>denklemi</a:t>
                </a:r>
                <a:r>
                  <a:rPr lang="tr-TR" b="1" dirty="0" err="1"/>
                  <a:t>nde</a:t>
                </a:r>
                <a:r>
                  <a:rPr lang="tr-TR" b="1" dirty="0"/>
                  <a:t> </a:t>
                </a:r>
                <a:r>
                  <a:rPr lang="tr-TR" dirty="0"/>
                  <a:t>yerine yazıp, elde edilen </a:t>
                </a:r>
                <a:r>
                  <a:rPr lang="tr-TR" dirty="0" smtClean="0"/>
                  <a:t>5 </a:t>
                </a:r>
                <a:r>
                  <a:rPr lang="tr-TR" dirty="0"/>
                  <a:t>denklemden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ları</a:t>
                </a:r>
                <a:r>
                  <a:rPr lang="tr-TR" dirty="0"/>
                  <a:t> </a:t>
                </a:r>
                <a:r>
                  <a:rPr lang="tr-TR" dirty="0" smtClean="0"/>
                  <a:t>EKK ile çözelim.</a:t>
                </a:r>
              </a:p>
              <a:p>
                <a:pPr lvl="1"/>
                <a:r>
                  <a:rPr lang="tr-TR" dirty="0" smtClean="0"/>
                  <a:t>A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tr-TR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 smtClean="0"/>
                  <a:t>4</a:t>
                </a:r>
                <a:r>
                  <a:rPr lang="tr-TR" dirty="0"/>
                  <a:t>. Bulduğumuz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err="1"/>
                  <a:t>’ları</a:t>
                </a:r>
                <a:r>
                  <a:rPr lang="tr-TR" dirty="0"/>
                  <a:t> kullanarak boyutları bulalım.</a:t>
                </a:r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57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14091"/>
              </p:ext>
            </p:extLst>
          </p:nvPr>
        </p:nvGraphicFramePr>
        <p:xfrm>
          <a:off x="968699" y="314519"/>
          <a:ext cx="979170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Çalışma Sayfası" r:id="rId3" imgW="9791556" imgH="5200693" progId="Excel.Sheet.12">
                  <p:embed/>
                </p:oleObj>
              </mc:Choice>
              <mc:Fallback>
                <p:oleObj name="Çalışma Sayfası" r:id="rId3" imgW="9791556" imgH="52006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699" y="314519"/>
                        <a:ext cx="9791700" cy="520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710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Yukarıdaki hesap farklı n değerleri ile yinelenerek, elde edilen her mekanizma için en yüksek yapısal hata yüzdesi belirlenirse, </a:t>
            </a:r>
            <a:r>
              <a:rPr lang="tr-TR" dirty="0" smtClean="0"/>
              <a:t>şekilde </a:t>
            </a:r>
            <a:r>
              <a:rPr lang="tr-TR" dirty="0"/>
              <a:t>gösterilen sonuçlar elde edilir. </a:t>
            </a:r>
            <a:endParaRPr lang="tr-TR" dirty="0" smtClean="0"/>
          </a:p>
          <a:p>
            <a:r>
              <a:rPr lang="tr-TR" dirty="0" smtClean="0"/>
              <a:t>Karşılaştırma </a:t>
            </a:r>
            <a:r>
              <a:rPr lang="tr-TR" dirty="0"/>
              <a:t>için 3 </a:t>
            </a:r>
            <a:r>
              <a:rPr lang="tr-TR" dirty="0" err="1"/>
              <a:t>Çebişev</a:t>
            </a:r>
            <a:r>
              <a:rPr lang="tr-TR" dirty="0"/>
              <a:t> sağlama noktalı hesap sonuçlarının da verildiği bu şekilden, n=4, 5, 6 ve 7 için EKK yöntemiyle elde edilen sonucun 3 </a:t>
            </a:r>
            <a:r>
              <a:rPr lang="tr-TR" dirty="0" err="1"/>
              <a:t>Çebişev</a:t>
            </a:r>
            <a:r>
              <a:rPr lang="tr-TR" dirty="0"/>
              <a:t> sağlama noktalı hesaptan daha iyi, bunun dışındaki n değerlerinde ise daha kötü olduğu; en iyi sonucun n=5 ile elde edildiği, bundan büyük n değerlerinde n arttıkça sonucun kötüleştiği görülmektedir.</a:t>
            </a:r>
          </a:p>
          <a:p>
            <a:r>
              <a:rPr lang="tr-TR" dirty="0" smtClean="0"/>
              <a:t>Başka </a:t>
            </a:r>
            <a:r>
              <a:rPr lang="tr-TR" dirty="0"/>
              <a:t>problemlerde de benzer eğilimler gözlenir.</a:t>
            </a:r>
          </a:p>
          <a:p>
            <a:r>
              <a:rPr lang="tr-TR" dirty="0"/>
              <a:t>Sonucun n’ye göre istikrarsız değişmesi, e’nin değil h’nin minimize edilmesinden kaynaklanmakta ve farklı n değerleriyle hesap yapılıp aralarından seçim yapılmasını zorunlu kılmaktadır. </a:t>
            </a:r>
          </a:p>
          <a:p>
            <a:r>
              <a:rPr lang="tr-TR" dirty="0"/>
              <a:t>Eğer bu yapılmayacaksa 3 </a:t>
            </a:r>
            <a:r>
              <a:rPr lang="tr-TR" dirty="0" err="1"/>
              <a:t>Çebişev</a:t>
            </a:r>
            <a:r>
              <a:rPr lang="tr-TR" dirty="0"/>
              <a:t> sağlama noktalı hesap yeğlenmelidir.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2057414"/>
            <a:ext cx="39446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4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Mekanik Hesaplayıcı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Fonksiyon üretme özelliğine sahip oluşları, çok büyük duyarlılık gerektirmeyi durumlarda, mekanizmalardan mekanik hesaplayıcı olarak yararlanma olanağı yaratır ve kimi </a:t>
            </a:r>
            <a:r>
              <a:rPr lang="tr-TR" sz="2400" dirty="0"/>
              <a:t>makinalarda bundan yararlanılır.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Bunun nasıl yapılacağını üç çubuk mekanizması özelinde görmek üzere, </a:t>
                </a:r>
              </a:p>
              <a:p>
                <a:r>
                  <a:rPr lang="tr-TR" dirty="0" smtClean="0"/>
                  <a:t>x </a:t>
                </a:r>
                <a:r>
                  <a:rPr lang="tr-TR" dirty="0"/>
                  <a:t>değişkeninin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 aralığında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fonksiyonunu hesaplayacak ve </a:t>
                </a:r>
                <a:endParaRPr lang="tr-TR" dirty="0" smtClean="0"/>
              </a:p>
              <a:p>
                <a:r>
                  <a:rPr lang="tr-TR" dirty="0" smtClean="0"/>
                  <a:t>bunu </a:t>
                </a:r>
                <a:r>
                  <a:rPr lang="tr-TR" dirty="0"/>
                  <a:t>giriş uzvu konumu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aralığında</a:t>
                </a:r>
                <a:r>
                  <a:rPr lang="tr-TR" dirty="0"/>
                  <a:t>, çıkış uzvununki </a:t>
                </a:r>
                <a:r>
                  <a:rPr lang="tr-TR" dirty="0" smtClean="0"/>
                  <a:t>ise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aralığında </a:t>
                </a:r>
                <a:r>
                  <a:rPr lang="tr-TR" dirty="0"/>
                  <a:t>değişirken gerçekleştirecek bir üç çubuk mekanizmasının tasarlanması problemi ele alınsın.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235" t="-2273" r="-39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Fonksiyon Üretme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1"/>
                </a:solidFill>
              </a:rPr>
              <a:t>Çebişev </a:t>
            </a:r>
            <a:r>
              <a:rPr lang="tr-TR" sz="2400" dirty="0">
                <a:solidFill>
                  <a:schemeClr val="accent1"/>
                </a:solidFill>
              </a:rPr>
              <a:t>Sağlama </a:t>
            </a:r>
            <a:r>
              <a:rPr lang="tr-TR" sz="2400" dirty="0">
                <a:solidFill>
                  <a:schemeClr val="accent1"/>
                </a:solidFill>
              </a:rPr>
              <a:t>Noktaları, </a:t>
            </a:r>
            <a:r>
              <a:rPr lang="tr-TR" sz="2400" dirty="0" smtClean="0"/>
              <a:t>hata değerinin </a:t>
            </a:r>
            <a:r>
              <a:rPr lang="tr-TR" sz="2400" dirty="0">
                <a:solidFill>
                  <a:srgbClr val="FF0000"/>
                </a:solidFill>
              </a:rPr>
              <a:t>sağlama noktalarının seçimine bağlı </a:t>
            </a:r>
            <a:r>
              <a:rPr lang="tr-TR" sz="2400" dirty="0"/>
              <a:t>olarak değişeceği </a:t>
            </a:r>
            <a:r>
              <a:rPr lang="tr-TR" sz="2400" dirty="0" smtClean="0"/>
              <a:t>düşüncesiyle, </a:t>
            </a:r>
            <a:r>
              <a:rPr lang="tr-TR" sz="2400" dirty="0"/>
              <a:t>bu </a:t>
            </a:r>
            <a:r>
              <a:rPr lang="tr-TR" sz="2400" dirty="0" smtClean="0"/>
              <a:t>noktaların </a:t>
            </a:r>
            <a:r>
              <a:rPr lang="tr-TR" sz="2400" dirty="0"/>
              <a:t>yerlerinin optimize </a:t>
            </a:r>
            <a:r>
              <a:rPr lang="tr-TR" sz="2400" dirty="0" smtClean="0"/>
              <a:t>edilmesi fikrine dayanır. </a:t>
            </a:r>
          </a:p>
          <a:p>
            <a:r>
              <a:rPr lang="tr-TR" sz="2400" dirty="0" smtClean="0">
                <a:solidFill>
                  <a:schemeClr val="accent1"/>
                </a:solidFill>
              </a:rPr>
              <a:t>EKK </a:t>
            </a:r>
            <a:r>
              <a:rPr lang="tr-TR" sz="2400" dirty="0">
                <a:solidFill>
                  <a:schemeClr val="accent1"/>
                </a:solidFill>
              </a:rPr>
              <a:t>yöntemi </a:t>
            </a:r>
            <a:r>
              <a:rPr lang="tr-TR" sz="2400" dirty="0">
                <a:solidFill>
                  <a:schemeClr val="accent1"/>
                </a:solidFill>
              </a:rPr>
              <a:t>ise</a:t>
            </a:r>
            <a:r>
              <a:rPr lang="tr-TR" sz="2400" dirty="0"/>
              <a:t>, sağlama noktası sayısının alabileceği en yüksek değerden daha </a:t>
            </a:r>
            <a:r>
              <a:rPr lang="tr-TR" sz="2400" dirty="0">
                <a:solidFill>
                  <a:srgbClr val="FF0000"/>
                </a:solidFill>
              </a:rPr>
              <a:t>fazla sayıda denetim noktası tanımlayarak </a:t>
            </a:r>
            <a:r>
              <a:rPr lang="tr-TR" sz="2400" dirty="0"/>
              <a:t>mekanizma boyutlarının, bu noktalarda ortaya </a:t>
            </a:r>
            <a:r>
              <a:rPr lang="tr-TR" sz="2400" dirty="0">
                <a:solidFill>
                  <a:srgbClr val="FF0000"/>
                </a:solidFill>
              </a:rPr>
              <a:t>çıkacak </a:t>
            </a:r>
            <a:r>
              <a:rPr lang="tr-TR" sz="2400" dirty="0" smtClean="0">
                <a:solidFill>
                  <a:srgbClr val="FF0000"/>
                </a:solidFill>
              </a:rPr>
              <a:t>hataları </a:t>
            </a:r>
            <a:r>
              <a:rPr lang="tr-TR" sz="2400" dirty="0">
                <a:solidFill>
                  <a:srgbClr val="FF0000"/>
                </a:solidFill>
              </a:rPr>
              <a:t>minimize edecek </a:t>
            </a:r>
            <a:r>
              <a:rPr lang="tr-TR" sz="2400" dirty="0"/>
              <a:t>biçimde optimize edilmesidir. </a:t>
            </a: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19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Çebişev</a:t>
            </a:r>
            <a:r>
              <a:rPr lang="tr-TR" dirty="0" smtClean="0"/>
              <a:t> Sağlama Noktaları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2400" dirty="0" smtClean="0"/>
                  <a:t>Çebişev, uygun sağlama noktaları </a:t>
                </a:r>
                <a:r>
                  <a:rPr lang="tr-TR" sz="2400" b="1" dirty="0" smtClean="0"/>
                  <a:t>seçerek hatanın minimize </a:t>
                </a:r>
                <a:r>
                  <a:rPr lang="tr-TR" sz="2400" dirty="0" smtClean="0"/>
                  <a:t>edilebileceğini gösteren çalışmalar yapmıştır. Buna göre, n adet sağlama noktası söz konusu olduğunda bu noktalar,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𝑠𝑜𝑛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Şeklinde hesaplanmalıdır. Bu şekilde hesaplanan sağlama noktalarına </a:t>
                </a:r>
                <a:r>
                  <a:rPr lang="tr-TR" sz="2400" b="1" dirty="0" err="1" smtClean="0">
                    <a:solidFill>
                      <a:srgbClr val="FF0000"/>
                    </a:solidFill>
                  </a:rPr>
                  <a:t>Çebişev</a:t>
                </a:r>
                <a:r>
                  <a:rPr lang="tr-TR" sz="2400" b="1" dirty="0" smtClean="0">
                    <a:solidFill>
                      <a:srgbClr val="FF0000"/>
                    </a:solidFill>
                  </a:rPr>
                  <a:t> Sağlama Noktaları </a:t>
                </a:r>
                <a:r>
                  <a:rPr lang="tr-TR" sz="2400" dirty="0" smtClean="0"/>
                  <a:t>adı verilir.</a:t>
                </a:r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8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Çebişev</a:t>
            </a:r>
            <a:r>
              <a:rPr lang="tr-TR" dirty="0"/>
              <a:t> Sağlama </a:t>
            </a:r>
            <a:r>
              <a:rPr lang="tr-TR" dirty="0" smtClean="0"/>
              <a:t>Noktaları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tr-TR" sz="2400" dirty="0"/>
                  <a:t>Özel olarak, üç sağlama noktalı hesapta,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=3⟹⟹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baseline="-250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tr-TR" sz="2400" dirty="0" err="1"/>
                  <a:t>Çebişev</a:t>
                </a:r>
                <a:r>
                  <a:rPr lang="tr-TR" sz="2400" dirty="0"/>
                  <a:t> sağlama noktalarını veren formüller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0.067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b="0" i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933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tr-TR" sz="2400" dirty="0"/>
                  <a:t>şeklini alır.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212" b="-184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79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Çebişev</a:t>
            </a:r>
            <a:r>
              <a:rPr lang="tr-TR" dirty="0"/>
              <a:t> Sağlama Noktaları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6352832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400" dirty="0" smtClean="0"/>
                  <a:t>Yukarıda bulunan sağlama noktalarının yeri geometrik olarak,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 smtClean="0"/>
                  <a:t> çaplı </a:t>
                </a:r>
                <a:r>
                  <a:rPr lang="tr-TR" sz="2400" dirty="0"/>
                  <a:t>bir çember içine çizilecek </a:t>
                </a:r>
                <a:r>
                  <a:rPr lang="tr-TR" sz="2400" dirty="0" smtClean="0"/>
                  <a:t>düzgün bir </a:t>
                </a:r>
                <a:r>
                  <a:rPr lang="tr-TR" sz="2400" dirty="0"/>
                  <a:t>2n-gen ile </a:t>
                </a:r>
                <a:r>
                  <a:rPr lang="tr-TR" sz="2400" dirty="0" smtClean="0"/>
                  <a:t>de bulunabilmektedir.</a:t>
                </a:r>
              </a:p>
              <a:p>
                <a:r>
                  <a:rPr lang="tr-TR" sz="2400" dirty="0" smtClean="0"/>
                  <a:t>Örneğin </a:t>
                </a:r>
                <a:r>
                  <a:rPr lang="tr-TR" sz="2400" dirty="0"/>
                  <a:t>n=3 </a:t>
                </a:r>
                <a:r>
                  <a:rPr lang="tr-TR" sz="2400" dirty="0" smtClean="0"/>
                  <a:t>için(2x3=6) olduğundan dairenin içine şekildeki gibi bir altıgen çizilir, </a:t>
                </a:r>
                <a:r>
                  <a:rPr lang="tr-TR" sz="2400" dirty="0" err="1"/>
                  <a:t>Çebişev</a:t>
                </a:r>
                <a:r>
                  <a:rPr lang="tr-TR" sz="2400" dirty="0"/>
                  <a:t> sağlama </a:t>
                </a:r>
                <a:r>
                  <a:rPr lang="tr-TR" sz="2400" dirty="0" smtClean="0"/>
                  <a:t>noktaları, altıgenin köşelerinden çemberin çapına çizilen dikmelerin çapı kestiği noktalardır.</a:t>
                </a:r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Not: Bu tür özel noktaların seçimi ile tam optimum olmasa da optimuma çok yakın sonuçlar elde edilebilmektedir.</a:t>
                </a:r>
                <a:endParaRPr lang="tr-TR" sz="2400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6352832" cy="4023360"/>
              </a:xfrm>
              <a:blipFill>
                <a:blip r:embed="rId2"/>
                <a:stretch>
                  <a:fillRect l="-1440" t="-2879" r="-37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up 51"/>
          <p:cNvGrpSpPr/>
          <p:nvPr/>
        </p:nvGrpSpPr>
        <p:grpSpPr>
          <a:xfrm>
            <a:off x="7432340" y="1939990"/>
            <a:ext cx="4277976" cy="2290584"/>
            <a:chOff x="6877704" y="2826398"/>
            <a:chExt cx="4277976" cy="2290584"/>
          </a:xfrm>
        </p:grpSpPr>
        <p:grpSp>
          <p:nvGrpSpPr>
            <p:cNvPr id="24" name="Grup 23"/>
            <p:cNvGrpSpPr/>
            <p:nvPr/>
          </p:nvGrpSpPr>
          <p:grpSpPr>
            <a:xfrm>
              <a:off x="7297115" y="2826398"/>
              <a:ext cx="3858565" cy="2268375"/>
              <a:chOff x="6333185" y="2407298"/>
              <a:chExt cx="3858565" cy="226837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71387" y="2407298"/>
                <a:ext cx="2160000" cy="216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Altıgen 12"/>
              <p:cNvSpPr/>
              <p:nvPr/>
            </p:nvSpPr>
            <p:spPr>
              <a:xfrm rot="5400000">
                <a:off x="6671387" y="2623298"/>
                <a:ext cx="2160000" cy="1728000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Dikdörtgen 14"/>
              <p:cNvSpPr/>
              <p:nvPr/>
            </p:nvSpPr>
            <p:spPr>
              <a:xfrm>
                <a:off x="6333185" y="3487298"/>
                <a:ext cx="3858565" cy="1188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7" name="Düz Ok Bağlayıcısı 16"/>
              <p:cNvCxnSpPr/>
              <p:nvPr/>
            </p:nvCxnSpPr>
            <p:spPr>
              <a:xfrm>
                <a:off x="6343650" y="3487298"/>
                <a:ext cx="320802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Düz Bağlayıcı 19"/>
              <p:cNvCxnSpPr/>
              <p:nvPr/>
            </p:nvCxnSpPr>
            <p:spPr>
              <a:xfrm>
                <a:off x="6671387" y="3510000"/>
                <a:ext cx="0" cy="37985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Düz Bağlayıcı 20"/>
              <p:cNvCxnSpPr/>
              <p:nvPr/>
            </p:nvCxnSpPr>
            <p:spPr>
              <a:xfrm>
                <a:off x="8831387" y="3510000"/>
                <a:ext cx="0" cy="37985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Düz Ok Bağlayıcısı 22"/>
              <p:cNvCxnSpPr/>
              <p:nvPr/>
            </p:nvCxnSpPr>
            <p:spPr>
              <a:xfrm>
                <a:off x="6671387" y="3718402"/>
                <a:ext cx="2160000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Düz Bağlayıcı 25"/>
            <p:cNvCxnSpPr>
              <a:stCxn id="13" idx="3"/>
            </p:cNvCxnSpPr>
            <p:nvPr/>
          </p:nvCxnSpPr>
          <p:spPr>
            <a:xfrm>
              <a:off x="8715317" y="2826398"/>
              <a:ext cx="0" cy="108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Bağlayıcı 27"/>
            <p:cNvCxnSpPr>
              <a:endCxn id="13" idx="2"/>
            </p:cNvCxnSpPr>
            <p:nvPr/>
          </p:nvCxnSpPr>
          <p:spPr>
            <a:xfrm flipH="1" flipV="1">
              <a:off x="7851317" y="3258398"/>
              <a:ext cx="874466" cy="64083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Bağlayıcı 29"/>
            <p:cNvCxnSpPr>
              <a:endCxn id="13" idx="4"/>
            </p:cNvCxnSpPr>
            <p:nvPr/>
          </p:nvCxnSpPr>
          <p:spPr>
            <a:xfrm flipV="1">
              <a:off x="8702992" y="3258398"/>
              <a:ext cx="876325" cy="64083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Yay 32"/>
            <p:cNvSpPr/>
            <p:nvPr/>
          </p:nvSpPr>
          <p:spPr>
            <a:xfrm>
              <a:off x="8391583" y="3595083"/>
              <a:ext cx="647468" cy="622628"/>
            </a:xfrm>
            <a:prstGeom prst="arc">
              <a:avLst>
                <a:gd name="adj1" fmla="val 10603771"/>
                <a:gd name="adj2" fmla="val 0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Metin kutusu 33"/>
                <p:cNvSpPr txBox="1"/>
                <p:nvPr/>
              </p:nvSpPr>
              <p:spPr>
                <a:xfrm>
                  <a:off x="8494396" y="4171815"/>
                  <a:ext cx="5122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4" name="Metin kutusu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396" y="4171815"/>
                  <a:ext cx="512256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524" r="-595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Dikdörtgen 34"/>
                <p:cNvSpPr/>
                <p:nvPr/>
              </p:nvSpPr>
              <p:spPr>
                <a:xfrm>
                  <a:off x="10465219" y="3714562"/>
                  <a:ext cx="5590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5" name="Dikdörtgen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5219" y="3714562"/>
                  <a:ext cx="55906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Dikdörtgen 35"/>
                <p:cNvSpPr/>
                <p:nvPr/>
              </p:nvSpPr>
              <p:spPr>
                <a:xfrm>
                  <a:off x="7921317" y="3580565"/>
                  <a:ext cx="6244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Dikdörtgen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317" y="3580565"/>
                  <a:ext cx="62446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Dikdörtgen 36"/>
                <p:cNvSpPr/>
                <p:nvPr/>
              </p:nvSpPr>
              <p:spPr>
                <a:xfrm>
                  <a:off x="9484697" y="3528388"/>
                  <a:ext cx="10532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𝑠𝑜𝑛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Dikdörtgen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4697" y="3528388"/>
                  <a:ext cx="105323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Dikdörtgen 37"/>
                <p:cNvSpPr/>
                <p:nvPr/>
              </p:nvSpPr>
              <p:spPr>
                <a:xfrm>
                  <a:off x="6877704" y="3515980"/>
                  <a:ext cx="1039131" cy="394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𝑏𝑎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8" name="Dikdörtgen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704" y="3515980"/>
                  <a:ext cx="1039131" cy="39414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/>
            <p:cNvSpPr/>
            <p:nvPr/>
          </p:nvSpPr>
          <p:spPr>
            <a:xfrm>
              <a:off x="7779451" y="395789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</a:t>
              </a:r>
              <a:endParaRPr lang="tr-TR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8599783" y="3949897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</a:t>
              </a:r>
              <a:endParaRPr lang="tr-TR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9435317" y="392206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Dikdörtgen 41"/>
                <p:cNvSpPr/>
                <p:nvPr/>
              </p:nvSpPr>
              <p:spPr>
                <a:xfrm>
                  <a:off x="8908513" y="3572961"/>
                  <a:ext cx="6244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Dikdörtgen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513" y="3572961"/>
                  <a:ext cx="62446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Dikdörtgen 42"/>
                <p:cNvSpPr/>
                <p:nvPr/>
              </p:nvSpPr>
              <p:spPr>
                <a:xfrm>
                  <a:off x="8725783" y="3341858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3" name="Dikdörtgen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5783" y="3341858"/>
                  <a:ext cx="38241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Dikdörtgen 43"/>
                <p:cNvSpPr/>
                <p:nvPr/>
              </p:nvSpPr>
              <p:spPr>
                <a:xfrm>
                  <a:off x="8363094" y="3341857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4" name="Dikdörtgen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3094" y="3341857"/>
                  <a:ext cx="38241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ikdörtgen 44"/>
                <p:cNvSpPr/>
                <p:nvPr/>
              </p:nvSpPr>
              <p:spPr>
                <a:xfrm>
                  <a:off x="7560000" y="4747650"/>
                  <a:ext cx="85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5" name="Dikdörtgen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000" y="4747650"/>
                  <a:ext cx="85266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ikdörtgen 45"/>
                <p:cNvSpPr/>
                <p:nvPr/>
              </p:nvSpPr>
              <p:spPr>
                <a:xfrm>
                  <a:off x="8387127" y="4747650"/>
                  <a:ext cx="85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6" name="Dikdörtgen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27" y="4747650"/>
                  <a:ext cx="85266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Dikdörtgen 46"/>
                <p:cNvSpPr/>
                <p:nvPr/>
              </p:nvSpPr>
              <p:spPr>
                <a:xfrm>
                  <a:off x="9273850" y="4747650"/>
                  <a:ext cx="85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7" name="Dikdörtgen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850" y="4747650"/>
                  <a:ext cx="85266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Düz Ok Bağlayıcısı 48"/>
            <p:cNvCxnSpPr/>
            <p:nvPr/>
          </p:nvCxnSpPr>
          <p:spPr>
            <a:xfrm>
              <a:off x="7905451" y="4567650"/>
              <a:ext cx="0" cy="282098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Ok Bağlayıcısı 49"/>
            <p:cNvCxnSpPr/>
            <p:nvPr/>
          </p:nvCxnSpPr>
          <p:spPr>
            <a:xfrm>
              <a:off x="8734126" y="4567650"/>
              <a:ext cx="0" cy="282098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Ok Bağlayıcısı 50"/>
            <p:cNvCxnSpPr/>
            <p:nvPr/>
          </p:nvCxnSpPr>
          <p:spPr>
            <a:xfrm>
              <a:off x="9600901" y="4567650"/>
              <a:ext cx="0" cy="282098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83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 smtClean="0"/>
                  <a:t>Problem: </a:t>
                </a:r>
                <a:r>
                  <a:rPr lang="tr-TR" sz="2400" dirty="0" smtClean="0"/>
                  <a:t>Giriş kolunun boyu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tr-TR" sz="2400" dirty="0"/>
                  <a:t> mm olarak verilen </a:t>
                </a:r>
                <a:r>
                  <a:rPr lang="tr-TR" sz="2400" dirty="0" smtClean="0"/>
                  <a:t>dört çubuk </a:t>
                </a:r>
                <a:r>
                  <a:rPr lang="tr-TR" sz="2400" dirty="0" smtClean="0"/>
                  <a:t>mekanizmasını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sz="2400" dirty="0" smtClean="0"/>
                  <a:t> açısal aralığında </a:t>
                </a:r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fonksiyonunu </a:t>
                </a:r>
                <a:r>
                  <a:rPr lang="tr-TR" sz="2400" dirty="0" smtClean="0"/>
                  <a:t>verilen </a:t>
                </a:r>
                <a:r>
                  <a:rPr lang="tr-TR" sz="2400" dirty="0" smtClean="0"/>
                  <a:t>aralıkta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</m:oMath>
                </a14:m>
                <a:r>
                  <a:rPr lang="tr-TR" sz="2400" dirty="0" smtClean="0"/>
                  <a:t> sağlamak üzere , </a:t>
                </a:r>
                <a:r>
                  <a:rPr lang="tr-TR" sz="2400" dirty="0" err="1" smtClean="0"/>
                  <a:t>çebişev</a:t>
                </a:r>
                <a:r>
                  <a:rPr lang="tr-TR" sz="2400" dirty="0" smtClean="0"/>
                  <a:t> sağlama noktalarını kullanarak, boyutlandırınız. 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79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sz="2400" b="1" dirty="0" smtClean="0"/>
                  <a:t>Çözüm </a:t>
                </a:r>
                <a:r>
                  <a:rPr lang="tr-TR" sz="2400" b="1" dirty="0" smtClean="0"/>
                  <a:t>adımları: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sz="2400" dirty="0" smtClean="0"/>
                  <a:t>1. Verilen aralık için </a:t>
                </a:r>
                <a:r>
                  <a:rPr lang="tr-TR" sz="2400" dirty="0" err="1" smtClean="0"/>
                  <a:t>Çebişev</a:t>
                </a:r>
                <a:r>
                  <a:rPr lang="tr-TR" sz="2400" dirty="0" smtClean="0"/>
                  <a:t> sağlama noktalarını belirleyelim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=1,2,3).</m:t>
                    </m:r>
                  </m:oMath>
                </a14:m>
                <a:endParaRPr lang="tr-TR" sz="2400" dirty="0" smtClean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sz="2400" dirty="0" smtClean="0"/>
                  <a:t>2. Bu noktalarda fonksiyon değerinden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r>
                  <a:rPr lang="tr-TR" sz="2400" dirty="0" smtClean="0"/>
                  <a:t> değerlerini bulalım.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sz="2400" dirty="0" smtClean="0"/>
                  <a:t>3. Bulduğumuz değerleri </a:t>
                </a:r>
                <a:r>
                  <a:rPr lang="en-US" sz="2400" b="1" dirty="0" err="1"/>
                  <a:t>Freudenstein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denklemi</a:t>
                </a:r>
                <a:r>
                  <a:rPr lang="tr-TR" sz="2400" b="1" dirty="0" err="1" smtClean="0"/>
                  <a:t>nde</a:t>
                </a:r>
                <a:r>
                  <a:rPr lang="tr-TR" sz="2400" b="1" dirty="0" smtClean="0"/>
                  <a:t> </a:t>
                </a:r>
                <a:r>
                  <a:rPr lang="tr-TR" sz="2400" dirty="0" smtClean="0"/>
                  <a:t>yerine yazıp, elde edilen 3 denklemden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ları</a:t>
                </a:r>
                <a:r>
                  <a:rPr lang="tr-TR" sz="2400" dirty="0" smtClean="0"/>
                  <a:t> çözelim.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sz="2400" dirty="0" smtClean="0"/>
                  <a:t>4. Bulduğumuz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sz="2400" dirty="0" err="1" smtClean="0"/>
                  <a:t>’ları</a:t>
                </a:r>
                <a:r>
                  <a:rPr lang="tr-TR" sz="2400" dirty="0" smtClean="0"/>
                  <a:t> kullanarak boyutları bulalım.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212" r="-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80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 smtClean="0"/>
                  <a:t>Çebişev</a:t>
                </a:r>
                <a:r>
                  <a:rPr lang="tr-TR" sz="2400" b="1" dirty="0"/>
                  <a:t> </a:t>
                </a:r>
                <a:r>
                  <a:rPr lang="tr-TR" sz="2400" b="1" dirty="0" smtClean="0"/>
                  <a:t>Sağlama Noktalarının Belirlenmesi</a:t>
                </a:r>
                <a:r>
                  <a:rPr lang="tr-TR" sz="2400" dirty="0" smtClean="0"/>
                  <a:t>; Problemde başlangıç açısı 0 bitiş açısı 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tr-TR" sz="2400" dirty="0" err="1" smtClean="0"/>
                  <a:t>rad</a:t>
                </a:r>
                <a:r>
                  <a:rPr lang="tr-TR" sz="2400" dirty="0" smtClean="0"/>
                  <a:t> verildiği için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𝑠𝑜𝑛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tr-TR" sz="2400" dirty="0" smtClean="0"/>
                  <a:t> olarak bulunur.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0.067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=0.070149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sz="2400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0.500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=0.523599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sz="2400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0.933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=0.977049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745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3728</TotalTime>
  <Words>614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Cambria Math</vt:lpstr>
      <vt:lpstr>Symbol</vt:lpstr>
      <vt:lpstr>Retrospect</vt:lpstr>
      <vt:lpstr>Çalışma Sayfası</vt:lpstr>
      <vt:lpstr>Mekanizma Tekniği Dört Uzuvlu Düzlemsel Mekanizmalar</vt:lpstr>
      <vt:lpstr>Fonksiyon Üretme</vt:lpstr>
      <vt:lpstr>Fonksiyon Üretme</vt:lpstr>
      <vt:lpstr>Çebişev Sağlama Noktaları</vt:lpstr>
      <vt:lpstr>Çebişev Sağlama Noktaları</vt:lpstr>
      <vt:lpstr>Çebişev Sağlama Noktaları</vt:lpstr>
      <vt:lpstr>Örnek</vt:lpstr>
      <vt:lpstr>Örnek</vt:lpstr>
      <vt:lpstr>Örnek Çözümü</vt:lpstr>
      <vt:lpstr>Örnek Çözümü</vt:lpstr>
      <vt:lpstr>Bulunan değerlerin Freudenstein denkleminde yerine yazılıp K’ların bulunması K_1  cos⁡〖θ_14 〗-K_2  cos⁡〖θ_12 〗+K_3=cos⁡(θ_14-θ_12 ) </vt:lpstr>
      <vt:lpstr>Örnek Çözüm</vt:lpstr>
      <vt:lpstr>Örnek Çözüm</vt:lpstr>
      <vt:lpstr>Sağlama</vt:lpstr>
      <vt:lpstr>Çözümün Sağlaması</vt:lpstr>
      <vt:lpstr>Çözümün Sağlaması</vt:lpstr>
      <vt:lpstr>En Küçük Kareler (EKK) Yöntemi </vt:lpstr>
      <vt:lpstr>En Küçük Kareler (EKK) Yöntemi </vt:lpstr>
      <vt:lpstr>En Küçük Kareler (EKK) Yöntemi </vt:lpstr>
      <vt:lpstr>Örnek</vt:lpstr>
      <vt:lpstr>Örnek Çözüm</vt:lpstr>
      <vt:lpstr>PowerPoint Presentation</vt:lpstr>
      <vt:lpstr>Örnek devam</vt:lpstr>
      <vt:lpstr>Mekanik Hesaplayıcı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Nurdan Bilgin</dc:creator>
  <cp:lastModifiedBy>Windows Kullanıcısı</cp:lastModifiedBy>
  <cp:revision>297</cp:revision>
  <cp:lastPrinted>2018-10-04T10:48:44Z</cp:lastPrinted>
  <dcterms:created xsi:type="dcterms:W3CDTF">2017-10-12T07:43:13Z</dcterms:created>
  <dcterms:modified xsi:type="dcterms:W3CDTF">2019-12-19T20:29:45Z</dcterms:modified>
</cp:coreProperties>
</file>