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6" autoAdjust="0"/>
    <p:restoredTop sz="94027" autoAdjust="0"/>
  </p:normalViewPr>
  <p:slideViewPr>
    <p:cSldViewPr snapToGrid="0">
      <p:cViewPr varScale="1">
        <p:scale>
          <a:sx n="106" d="100"/>
          <a:sy n="106" d="100"/>
        </p:scale>
        <p:origin x="12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A60BC-3B70-433C-89B7-ABFB27199E0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D05EB-C560-452E-8C79-5ACAE8C6B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hızda</a:t>
            </a:r>
            <a:r>
              <a:rPr lang="en-US" dirty="0" smtClean="0"/>
              <a:t> </a:t>
            </a:r>
            <a:r>
              <a:rPr lang="en-US" dirty="0" err="1" smtClean="0"/>
              <a:t>kamlar</a:t>
            </a:r>
            <a:r>
              <a:rPr lang="en-US" dirty="0" smtClean="0"/>
              <a:t> </a:t>
            </a:r>
            <a:r>
              <a:rPr lang="en-US" dirty="0" err="1" smtClean="0"/>
              <a:t>kullanılırken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eğrisi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sınırlamalar</a:t>
            </a:r>
            <a:r>
              <a:rPr lang="en-US" dirty="0" smtClean="0"/>
              <a:t> </a:t>
            </a:r>
            <a:r>
              <a:rPr lang="en-US" dirty="0" err="1" smtClean="0"/>
              <a:t>getirilmesi</a:t>
            </a:r>
            <a:r>
              <a:rPr lang="en-US" dirty="0" smtClean="0"/>
              <a:t> </a:t>
            </a:r>
            <a:r>
              <a:rPr lang="en-US" dirty="0" err="1" smtClean="0"/>
              <a:t>gereklidir</a:t>
            </a:r>
            <a:r>
              <a:rPr lang="en-US" dirty="0" smtClean="0"/>
              <a:t>.</a:t>
            </a:r>
            <a:endParaRPr lang="tr-T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hızda</a:t>
            </a:r>
            <a:r>
              <a:rPr lang="en-US" dirty="0" smtClean="0"/>
              <a:t> </a:t>
            </a:r>
            <a:r>
              <a:rPr lang="en-US" dirty="0" err="1" smtClean="0"/>
              <a:t>kamlar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diyagramı</a:t>
            </a:r>
            <a:r>
              <a:rPr lang="en-US" dirty="0" smtClean="0"/>
              <a:t> </a:t>
            </a:r>
            <a:r>
              <a:rPr lang="en-US" dirty="0" err="1" smtClean="0"/>
              <a:t>istenilen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eğri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Buna </a:t>
            </a:r>
            <a:r>
              <a:rPr lang="en-US" dirty="0" err="1" smtClean="0"/>
              <a:t>tipik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örnekler</a:t>
            </a:r>
            <a:r>
              <a:rPr lang="en-US" dirty="0" smtClean="0"/>
              <a:t> </a:t>
            </a:r>
            <a:r>
              <a:rPr lang="en-US" dirty="0" err="1" smtClean="0"/>
              <a:t>otomat</a:t>
            </a:r>
            <a:r>
              <a:rPr lang="en-US" dirty="0" smtClean="0"/>
              <a:t> </a:t>
            </a:r>
            <a:r>
              <a:rPr lang="en-US" dirty="0" err="1" smtClean="0"/>
              <a:t>kamları</a:t>
            </a:r>
            <a:r>
              <a:rPr lang="en-US" dirty="0" smtClean="0"/>
              <a:t>, </a:t>
            </a:r>
            <a:r>
              <a:rPr lang="en-US" dirty="0" err="1" smtClean="0"/>
              <a:t>dikiş</a:t>
            </a:r>
            <a:r>
              <a:rPr lang="en-US" dirty="0" smtClean="0"/>
              <a:t> </a:t>
            </a:r>
            <a:r>
              <a:rPr lang="en-US" dirty="0" err="1" smtClean="0"/>
              <a:t>makinası</a:t>
            </a:r>
            <a:r>
              <a:rPr lang="en-US" dirty="0" smtClean="0"/>
              <a:t> </a:t>
            </a:r>
            <a:r>
              <a:rPr lang="en-US" dirty="0" err="1" smtClean="0"/>
              <a:t>kamları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oyuncaklarda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kamlardır</a:t>
            </a:r>
            <a:r>
              <a:rPr lang="en-US" dirty="0" smtClean="0"/>
              <a:t>.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kamın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tam </a:t>
            </a:r>
            <a:r>
              <a:rPr lang="en-US" dirty="0" err="1" smtClean="0"/>
              <a:t>dönmesi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tekrarlanır</a:t>
            </a:r>
            <a:r>
              <a:rPr lang="en-US" dirty="0" smtClean="0"/>
              <a:t>. </a:t>
            </a:r>
            <a:r>
              <a:rPr lang="en-US" dirty="0" err="1" smtClean="0"/>
              <a:t>Tipik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paraçaların</a:t>
            </a:r>
            <a:r>
              <a:rPr lang="en-US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 </a:t>
            </a:r>
            <a:r>
              <a:rPr lang="en-US" dirty="0" err="1" smtClean="0"/>
              <a:t>işlenmesinde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otomat</a:t>
            </a:r>
            <a:r>
              <a:rPr lang="en-US" dirty="0" smtClean="0"/>
              <a:t> </a:t>
            </a:r>
            <a:r>
              <a:rPr lang="en-US" dirty="0" err="1" smtClean="0"/>
              <a:t>kamlarıdır</a:t>
            </a:r>
            <a:r>
              <a:rPr lang="en-US" dirty="0" smtClean="0"/>
              <a:t>.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diyagramları</a:t>
            </a:r>
            <a:r>
              <a:rPr lang="en-US" dirty="0" smtClean="0"/>
              <a:t> </a:t>
            </a:r>
            <a:r>
              <a:rPr lang="en-US" dirty="0" err="1" smtClean="0"/>
              <a:t>yukarıda</a:t>
            </a:r>
            <a:r>
              <a:rPr lang="en-US" dirty="0" smtClean="0"/>
              <a:t> </a:t>
            </a:r>
            <a:r>
              <a:rPr lang="en-US" dirty="0" err="1" smtClean="0"/>
              <a:t>gösterildiği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çizilebilir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05EB-C560-452E-8C79-5ACAE8C6BF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00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İstenilen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hareket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eğrisini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verecek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profilinin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grafik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belirlenmesi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aşağıda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gösterilmekte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santrik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toparlaklı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açıklanacaktır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Kam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profilini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belirlemek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ilk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toparlak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temel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dairesi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belirlenmelidir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Temel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dairesi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değeri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kinematik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bağlama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açısına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bulunur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Toparlak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gelen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yükler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belirlendikten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sonra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Hertz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gerilimi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önüne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alınarak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belirlenir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Burada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her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değerin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bilindiği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sayılacaktır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çapı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+r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bölüm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dairesini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çizelim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Hareket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eğrisini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bölüm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dairesini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aynı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sayıda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eşit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aralıklarda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bölelim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aralıklar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alınmıştır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Uygulamada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bilhassa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yükseliş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dönüş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kısımlarında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aralığın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istenilen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hassasiyetin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edilebilmesi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çok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küçük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seçilmesi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gereklidir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Kam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profilinin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belirlenmesinde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kinematik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değişim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uygulanır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Bunun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sabit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kabul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edilecek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sabit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uzuv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kamın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dönme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yönünün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tersine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bağıl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konumlar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aynı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kalacak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döndürülecektir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Örneğin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kamın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yelkovanına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dönmesi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kinematik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değişim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sabit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uzvun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yelkovanı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yönünde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dönmesidir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izleyici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ekseni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durumda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yapmaktadır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Kam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izleyici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arasında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aynı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bağıl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konumun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korunabilmesi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izleyicinin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yönünde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hareket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eğrisinde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gösterilen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b="0" i="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kadar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yukarıya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öteleme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yapması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gerekir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(İlk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toparlak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merkezinden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+r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kadar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uzakta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olduğundan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numaralı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toparlak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merkezinden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+r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+s</a:t>
            </a:r>
            <a:r>
              <a:rPr lang="en-US" sz="1200" b="0" i="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kadar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uzakta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olacaktır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Bu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durumda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kinematik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değişime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izleyicinin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belirlenmiş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kesik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çizgi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izleyicinin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gösterilmiştir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Benzer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işlem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diğer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konumlar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yapıldığında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kamın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her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dönme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açısı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toparlağın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bağıl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belirlenir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Kam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profili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toparlağın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bağıl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konumlarına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teğet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düzgün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eğridir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05EB-C560-452E-8C79-5ACAE8C6BF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7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600" y="165100"/>
            <a:ext cx="10261600" cy="660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300" y="1769364"/>
            <a:ext cx="5130800" cy="1532636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3340101"/>
            <a:ext cx="5080000" cy="297180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1782064"/>
            <a:ext cx="4991100" cy="1494536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3327401"/>
            <a:ext cx="4999998" cy="300990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1498600" y="943864"/>
            <a:ext cx="10223500" cy="707136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3146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8100" y="1003301"/>
            <a:ext cx="5219700" cy="486410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6400" y="1003301"/>
            <a:ext cx="5245489" cy="4851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3500" y="203200"/>
            <a:ext cx="10680700" cy="7493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016000"/>
            <a:ext cx="10820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36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kted.org.tr/ders_notlari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kammotion.sw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am2.swf" TargetMode="External"/><Relationship Id="rId2" Type="http://schemas.openxmlformats.org/officeDocument/2006/relationships/hyperlink" Target="cam1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am3.sw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519706" y="1210613"/>
            <a:ext cx="8692257" cy="2508641"/>
          </a:xfrm>
        </p:spPr>
        <p:txBody>
          <a:bodyPr/>
          <a:lstStyle/>
          <a:p>
            <a:pPr algn="l"/>
            <a:r>
              <a:rPr lang="en-US" b="1" dirty="0"/>
              <a:t>KAM MEKANİZMALARI</a:t>
            </a:r>
            <a:endParaRPr lang="en-US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4314422" y="4072190"/>
            <a:ext cx="6626711" cy="1839213"/>
          </a:xfrm>
        </p:spPr>
        <p:txBody>
          <a:bodyPr>
            <a:normAutofit fontScale="25000" lnSpcReduction="20000"/>
          </a:bodyPr>
          <a:lstStyle/>
          <a:p>
            <a:r>
              <a:rPr lang="tr-TR" sz="6400" b="1" dirty="0"/>
              <a:t>Öğretim Üyesi: Yrd. Doç. Dr. Nurdan Bilgin</a:t>
            </a:r>
          </a:p>
          <a:p>
            <a:endParaRPr lang="tr-TR" sz="6400" dirty="0"/>
          </a:p>
          <a:p>
            <a:r>
              <a:rPr lang="tr-TR" sz="6400" dirty="0" smtClean="0"/>
              <a:t>Ders </a:t>
            </a:r>
            <a:r>
              <a:rPr lang="tr-TR" sz="6400" dirty="0"/>
              <a:t>Kitabı: Mekanizma Tekniği, Prof. Dr. Eres Söylemez</a:t>
            </a:r>
          </a:p>
          <a:p>
            <a:r>
              <a:rPr lang="tr-TR" sz="6400" dirty="0">
                <a:hlinkClick r:id="rId2"/>
              </a:rPr>
              <a:t>http://www.makted.org.tr/ders_notlari.html</a:t>
            </a:r>
            <a:endParaRPr lang="tr-TR" sz="6400" dirty="0"/>
          </a:p>
          <a:p>
            <a:r>
              <a:rPr lang="tr-TR" sz="6400" dirty="0"/>
              <a:t>Sunum Prof. Dr. Eres </a:t>
            </a:r>
            <a:r>
              <a:rPr lang="tr-TR" sz="6400" dirty="0" err="1"/>
              <a:t>Söylemez’in</a:t>
            </a:r>
            <a:r>
              <a:rPr lang="tr-TR" sz="6400" dirty="0"/>
              <a:t> izniyle yukarıda linki verilen notlardan derlenmiştir. Daha geniş bilgi ve animasyonlar için ilgili sayfayı ziyaret etmeniz önerilmektedir.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28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Bir</a:t>
            </a:r>
            <a:r>
              <a:rPr lang="en-US" sz="2400" dirty="0"/>
              <a:t> Kam </a:t>
            </a:r>
            <a:r>
              <a:rPr lang="en-US" sz="2400" dirty="0" err="1" smtClean="0"/>
              <a:t>mekanizması</a:t>
            </a:r>
            <a:r>
              <a:rPr lang="en-US" sz="2400" dirty="0" smtClean="0"/>
              <a:t> </a:t>
            </a:r>
            <a:r>
              <a:rPr lang="en-US" sz="2400" dirty="0" err="1" smtClean="0"/>
              <a:t>tanımla</a:t>
            </a:r>
            <a:r>
              <a:rPr lang="tr-TR" sz="2400" dirty="0" err="1" smtClean="0"/>
              <a:t>nır</a:t>
            </a:r>
            <a:r>
              <a:rPr lang="en-US" sz="2400" dirty="0" smtClean="0"/>
              <a:t>ken</a:t>
            </a:r>
            <a:r>
              <a:rPr lang="tr-TR" sz="2400" dirty="0" smtClean="0"/>
              <a:t>, mekanizmanın açıkça ifade edilmesi için</a:t>
            </a:r>
            <a:r>
              <a:rPr lang="en-US" sz="2400" dirty="0" smtClean="0"/>
              <a:t> </a:t>
            </a:r>
            <a:r>
              <a:rPr lang="en-US" sz="2400" dirty="0" err="1"/>
              <a:t>yukarıda</a:t>
            </a:r>
            <a:r>
              <a:rPr lang="en-US" sz="2400" dirty="0"/>
              <a:t> </a:t>
            </a:r>
            <a:r>
              <a:rPr lang="en-US" sz="2400" dirty="0" err="1"/>
              <a:t>verilmiş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 smtClean="0"/>
              <a:t>sınıflandırmalar</a:t>
            </a:r>
            <a:r>
              <a:rPr lang="tr-TR" sz="2400" dirty="0" smtClean="0"/>
              <a:t>a gerektiği oranda başvurulur. Örneğin;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tr-TR" dirty="0" err="1"/>
              <a:t>E</a:t>
            </a:r>
            <a:r>
              <a:rPr lang="en-US" dirty="0" err="1" smtClean="0"/>
              <a:t>ksenel</a:t>
            </a:r>
            <a:r>
              <a:rPr lang="en-US" dirty="0" smtClean="0"/>
              <a:t> </a:t>
            </a:r>
            <a:r>
              <a:rPr lang="en-US" dirty="0" err="1"/>
              <a:t>öteleme</a:t>
            </a:r>
            <a:r>
              <a:rPr lang="en-US" dirty="0"/>
              <a:t> </a:t>
            </a:r>
            <a:r>
              <a:rPr lang="en-US" dirty="0" err="1"/>
              <a:t>yapan</a:t>
            </a:r>
            <a:r>
              <a:rPr lang="en-US" dirty="0"/>
              <a:t>, </a:t>
            </a:r>
            <a:r>
              <a:rPr lang="en-US" dirty="0" err="1"/>
              <a:t>düz-yüzeyli</a:t>
            </a:r>
            <a:r>
              <a:rPr lang="en-US" dirty="0"/>
              <a:t> </a:t>
            </a:r>
            <a:r>
              <a:rPr lang="en-US" dirty="0" err="1"/>
              <a:t>izleyicili</a:t>
            </a:r>
            <a:r>
              <a:rPr lang="en-US" dirty="0"/>
              <a:t>, </a:t>
            </a:r>
            <a:r>
              <a:rPr lang="en-US" dirty="0" err="1"/>
              <a:t>kuvvet</a:t>
            </a:r>
            <a:r>
              <a:rPr lang="en-US" dirty="0"/>
              <a:t> </a:t>
            </a:r>
            <a:r>
              <a:rPr lang="en-US" dirty="0" err="1"/>
              <a:t>kapalı</a:t>
            </a:r>
            <a:r>
              <a:rPr lang="en-US" dirty="0"/>
              <a:t> </a:t>
            </a:r>
            <a:r>
              <a:rPr lang="en-US" dirty="0" err="1"/>
              <a:t>radyal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(</a:t>
            </a:r>
            <a:r>
              <a:rPr lang="en-US" dirty="0" err="1"/>
              <a:t>Şekil</a:t>
            </a:r>
            <a:r>
              <a:rPr lang="en-US" dirty="0"/>
              <a:t> a</a:t>
            </a:r>
            <a:r>
              <a:rPr lang="en-US" dirty="0" smtClean="0"/>
              <a:t>),</a:t>
            </a:r>
            <a:endParaRPr lang="tr-TR" dirty="0" smtClean="0"/>
          </a:p>
          <a:p>
            <a:pPr marL="457200" indent="-457200">
              <a:buFont typeface="+mj-lt"/>
              <a:buAutoNum type="alphaLcParenR"/>
            </a:pPr>
            <a:r>
              <a:rPr lang="tr-TR" dirty="0" smtClean="0"/>
              <a:t>T</a:t>
            </a:r>
            <a:r>
              <a:rPr lang="en-US" dirty="0" err="1" smtClean="0"/>
              <a:t>oparlaklı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öteleme</a:t>
            </a:r>
            <a:r>
              <a:rPr lang="en-US" dirty="0"/>
              <a:t> </a:t>
            </a:r>
            <a:r>
              <a:rPr lang="en-US" dirty="0" err="1"/>
              <a:t>yapan</a:t>
            </a:r>
            <a:r>
              <a:rPr lang="en-US" dirty="0"/>
              <a:t> </a:t>
            </a:r>
            <a:r>
              <a:rPr lang="en-US" dirty="0" err="1"/>
              <a:t>izleyicili</a:t>
            </a:r>
            <a:r>
              <a:rPr lang="en-US" dirty="0"/>
              <a:t>, </a:t>
            </a:r>
            <a:r>
              <a:rPr lang="en-US" dirty="0" err="1"/>
              <a:t>şekil</a:t>
            </a:r>
            <a:r>
              <a:rPr lang="en-US" dirty="0"/>
              <a:t> </a:t>
            </a:r>
            <a:r>
              <a:rPr lang="en-US" dirty="0" err="1"/>
              <a:t>kapalı</a:t>
            </a:r>
            <a:r>
              <a:rPr lang="en-US" dirty="0"/>
              <a:t>, </a:t>
            </a:r>
            <a:r>
              <a:rPr lang="en-US" dirty="0" err="1"/>
              <a:t>kamalı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(</a:t>
            </a:r>
            <a:r>
              <a:rPr lang="en-US" dirty="0" err="1"/>
              <a:t>Şekil</a:t>
            </a:r>
            <a:r>
              <a:rPr lang="en-US" dirty="0"/>
              <a:t> b) </a:t>
            </a:r>
            <a:r>
              <a:rPr lang="en-US" dirty="0" err="1" smtClean="0"/>
              <a:t>veya</a:t>
            </a:r>
            <a:endParaRPr lang="tr-TR" dirty="0" smtClean="0"/>
          </a:p>
          <a:p>
            <a:pPr marL="457200" indent="-457200">
              <a:buFont typeface="+mj-lt"/>
              <a:buAutoNum type="alphaLcParenR"/>
            </a:pPr>
            <a:r>
              <a:rPr lang="tr-TR" dirty="0" smtClean="0"/>
              <a:t>Ö</a:t>
            </a:r>
            <a:r>
              <a:rPr lang="en-US" dirty="0" err="1" smtClean="0"/>
              <a:t>teleme</a:t>
            </a:r>
            <a:r>
              <a:rPr lang="en-US" dirty="0" smtClean="0"/>
              <a:t> </a:t>
            </a:r>
            <a:r>
              <a:rPr lang="en-US" dirty="0" err="1"/>
              <a:t>yapan</a:t>
            </a:r>
            <a:r>
              <a:rPr lang="en-US" dirty="0"/>
              <a:t> </a:t>
            </a:r>
            <a:r>
              <a:rPr lang="en-US" dirty="0" err="1"/>
              <a:t>silindirik</a:t>
            </a:r>
            <a:r>
              <a:rPr lang="en-US" dirty="0"/>
              <a:t> </a:t>
            </a:r>
            <a:r>
              <a:rPr lang="en-US" dirty="0" err="1"/>
              <a:t>izleyicili</a:t>
            </a:r>
            <a:r>
              <a:rPr lang="en-US" dirty="0"/>
              <a:t> </a:t>
            </a:r>
            <a:r>
              <a:rPr lang="en-US" dirty="0" err="1"/>
              <a:t>silindirik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(</a:t>
            </a:r>
            <a:r>
              <a:rPr lang="en-US" dirty="0" err="1"/>
              <a:t>Şekil</a:t>
            </a:r>
            <a:r>
              <a:rPr lang="en-US" dirty="0"/>
              <a:t> c) </a:t>
            </a:r>
            <a:r>
              <a:rPr lang="en-US" dirty="0" err="1"/>
              <a:t>gibi</a:t>
            </a:r>
            <a:r>
              <a:rPr lang="en-US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57" y="3102817"/>
            <a:ext cx="10844012" cy="363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Kam </a:t>
            </a:r>
            <a:r>
              <a:rPr lang="en-US" dirty="0" err="1"/>
              <a:t>Tasarımı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Kinematik</a:t>
            </a:r>
            <a:r>
              <a:rPr lang="en-US" dirty="0" smtClean="0"/>
              <a:t> </a:t>
            </a:r>
            <a:r>
              <a:rPr lang="tr-TR" dirty="0" smtClean="0"/>
              <a:t>olarak kam tasarımı, istenilen bir hareket için gerekli kam profilinin belirlenmesidir. Tasarım açısından kamlar iki değişik gruba ayrılırlar</a:t>
            </a:r>
          </a:p>
          <a:p>
            <a:r>
              <a:rPr lang="tr-TR" dirty="0" smtClean="0"/>
              <a:t>Düşük hızlı kamlar</a:t>
            </a:r>
          </a:p>
          <a:p>
            <a:r>
              <a:rPr lang="tr-TR" dirty="0" smtClean="0"/>
              <a:t>Yüksek hızlı kamlar.</a:t>
            </a:r>
          </a:p>
        </p:txBody>
      </p:sp>
    </p:spTree>
    <p:extLst>
      <p:ext uri="{BB962C8B-B14F-4D97-AF65-F5344CB8AC3E}">
        <p14:creationId xmlns:p14="http://schemas.microsoft.com/office/powerpoint/2010/main" val="8747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 Tasarımı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Düşük hızlı kamlar</a:t>
            </a:r>
          </a:p>
          <a:p>
            <a:r>
              <a:rPr lang="tr-TR" dirty="0" smtClean="0"/>
              <a:t>Sadece </a:t>
            </a:r>
            <a:r>
              <a:rPr lang="en-US" dirty="0" err="1" smtClean="0"/>
              <a:t>kinematik</a:t>
            </a:r>
            <a:r>
              <a:rPr lang="en-US" dirty="0" smtClean="0"/>
              <a:t> </a:t>
            </a:r>
            <a:r>
              <a:rPr lang="tr-TR" dirty="0" smtClean="0"/>
              <a:t>gereklilikler düşünülerek tasarlanabilirler, ancak </a:t>
            </a:r>
            <a:r>
              <a:rPr lang="en-US" dirty="0" err="1"/>
              <a:t>yüzey</a:t>
            </a:r>
            <a:r>
              <a:rPr lang="en-US" dirty="0"/>
              <a:t> </a:t>
            </a:r>
            <a:r>
              <a:rPr lang="en-US" dirty="0" err="1"/>
              <a:t>profilinin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sağlanmalı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bağlama</a:t>
            </a:r>
            <a:r>
              <a:rPr lang="en-US" dirty="0"/>
              <a:t> </a:t>
            </a:r>
            <a:r>
              <a:rPr lang="en-US" dirty="0" err="1"/>
              <a:t>açısı</a:t>
            </a:r>
            <a:r>
              <a:rPr lang="en-US" dirty="0"/>
              <a:t> </a:t>
            </a:r>
            <a:r>
              <a:rPr lang="en-US" dirty="0" err="1"/>
              <a:t>tasarım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önüne</a:t>
            </a:r>
            <a:r>
              <a:rPr lang="en-US" dirty="0"/>
              <a:t> </a:t>
            </a:r>
            <a:r>
              <a:rPr lang="en-US" dirty="0" err="1"/>
              <a:t>alınmalıdır</a:t>
            </a:r>
            <a:r>
              <a:rPr lang="en-US" dirty="0"/>
              <a:t>.</a:t>
            </a:r>
          </a:p>
          <a:p>
            <a:r>
              <a:rPr lang="en-US" dirty="0" err="1" smtClean="0"/>
              <a:t>Atalet</a:t>
            </a:r>
            <a:r>
              <a:rPr lang="en-US" dirty="0" smtClean="0"/>
              <a:t> </a:t>
            </a:r>
            <a:r>
              <a:rPr lang="en-US" dirty="0" err="1"/>
              <a:t>kuvvetleri</a:t>
            </a:r>
            <a:r>
              <a:rPr lang="en-US" dirty="0"/>
              <a:t> </a:t>
            </a:r>
            <a:r>
              <a:rPr lang="en-US" dirty="0" err="1" smtClean="0"/>
              <a:t>ihmal</a:t>
            </a:r>
            <a:r>
              <a:rPr lang="en-US" dirty="0" smtClean="0"/>
              <a:t> </a:t>
            </a:r>
            <a:r>
              <a:rPr lang="en-US" dirty="0" err="1"/>
              <a:t>edilebilir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Yüzey</a:t>
            </a:r>
            <a:r>
              <a:rPr lang="en-US" dirty="0" smtClean="0"/>
              <a:t> </a:t>
            </a:r>
            <a:r>
              <a:rPr lang="en-US" dirty="0" err="1"/>
              <a:t>kalitesi</a:t>
            </a:r>
            <a:r>
              <a:rPr lang="en-US" dirty="0"/>
              <a:t> </a:t>
            </a:r>
            <a:r>
              <a:rPr lang="en-US" dirty="0" err="1"/>
              <a:t>pek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olmadığından</a:t>
            </a:r>
            <a:r>
              <a:rPr lang="en-US" dirty="0"/>
              <a:t> </a:t>
            </a:r>
            <a:r>
              <a:rPr lang="tr-TR" dirty="0" smtClean="0"/>
              <a:t>üretim maliyetleri düşüktür.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Yüksek hızlı </a:t>
            </a:r>
            <a:r>
              <a:rPr lang="tr-TR" dirty="0" smtClean="0"/>
              <a:t>kamlar</a:t>
            </a:r>
          </a:p>
          <a:p>
            <a:r>
              <a:rPr lang="tr-TR" dirty="0" smtClean="0"/>
              <a:t>S</a:t>
            </a:r>
            <a:r>
              <a:rPr lang="en-US" dirty="0" err="1" smtClean="0"/>
              <a:t>adece</a:t>
            </a:r>
            <a:r>
              <a:rPr lang="en-US" dirty="0" smtClean="0"/>
              <a:t> </a:t>
            </a:r>
            <a:r>
              <a:rPr lang="en-US" dirty="0" err="1"/>
              <a:t>kinematik</a:t>
            </a:r>
            <a:r>
              <a:rPr lang="en-US" dirty="0"/>
              <a:t> </a:t>
            </a:r>
            <a:r>
              <a:rPr lang="en-US" dirty="0" err="1"/>
              <a:t>tasarım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istenilen</a:t>
            </a:r>
            <a:r>
              <a:rPr lang="en-US" dirty="0"/>
              <a:t> her </a:t>
            </a:r>
            <a:r>
              <a:rPr lang="en-US" dirty="0" err="1"/>
              <a:t>hareketin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edilebilmesi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/>
              <a:t>dinamiği</a:t>
            </a:r>
            <a:r>
              <a:rPr lang="en-US" dirty="0"/>
              <a:t> </a:t>
            </a:r>
            <a:r>
              <a:rPr lang="en-US" dirty="0" err="1"/>
              <a:t>kinematiğinden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510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 Profilleri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Yüksek Hızlı Kamların Olası Hareket Eğrisi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Düşük Hızlı Kamların Olası Hareket Eğrisi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3829050"/>
            <a:ext cx="4286250" cy="1514475"/>
          </a:xfrm>
        </p:spPr>
      </p:pic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006" y="3910012"/>
            <a:ext cx="4038600" cy="1352550"/>
          </a:xfrm>
        </p:spPr>
      </p:pic>
    </p:spTree>
    <p:extLst>
      <p:ext uri="{BB962C8B-B14F-4D97-AF65-F5344CB8AC3E}">
        <p14:creationId xmlns:p14="http://schemas.microsoft.com/office/powerpoint/2010/main" val="39307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bir hareket Profili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016000"/>
                <a:ext cx="5871411" cy="5842000"/>
              </a:xfrm>
            </p:spPr>
            <p:txBody>
              <a:bodyPr/>
              <a:lstStyle/>
              <a:p>
                <a:r>
                  <a:rPr lang="tr-TR" b="0" dirty="0" smtClean="0"/>
                  <a:t>Hareket profili fonksiyonu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tr-TR" dirty="0" smtClean="0"/>
                  <a:t>,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tr-TR" dirty="0" smtClean="0"/>
              </a:p>
              <a:p>
                <a:r>
                  <a:rPr lang="tr-TR" dirty="0" smtClean="0"/>
                  <a:t>Bu örnek, fiziksel bir sistem olarak içten yanmalı motorlarda</a:t>
                </a:r>
                <a:r>
                  <a:rPr lang="en-US" dirty="0" smtClean="0"/>
                  <a:t> </a:t>
                </a:r>
                <a:r>
                  <a:rPr lang="en-US" dirty="0"/>
                  <a:t>motor </a:t>
                </a:r>
                <a:r>
                  <a:rPr lang="tr-TR" dirty="0" err="1" smtClean="0"/>
                  <a:t>sib</a:t>
                </a:r>
                <a:r>
                  <a:rPr lang="en-US" dirty="0" smtClean="0"/>
                  <a:t>op</a:t>
                </a:r>
                <a:r>
                  <a:rPr lang="tr-TR" dirty="0" smtClean="0"/>
                  <a:t> kapaklarıyla benzeştirilebilir.</a:t>
                </a:r>
              </a:p>
              <a:p>
                <a:r>
                  <a:rPr lang="tr-TR" dirty="0" smtClean="0"/>
                  <a:t>Hareket dizilimi şu şekildedir;</a:t>
                </a:r>
              </a:p>
              <a:p>
                <a:pPr lvl="1"/>
                <a:r>
                  <a:rPr lang="tr-TR" dirty="0" err="1"/>
                  <a:t>Sibop</a:t>
                </a:r>
                <a:r>
                  <a:rPr lang="en-US" dirty="0" err="1"/>
                  <a:t>larının</a:t>
                </a:r>
                <a:r>
                  <a:rPr lang="en-US" dirty="0"/>
                  <a:t> </a:t>
                </a:r>
                <a:r>
                  <a:rPr lang="en-US" dirty="0" err="1"/>
                  <a:t>kapalı</a:t>
                </a:r>
                <a:r>
                  <a:rPr lang="en-US" dirty="0"/>
                  <a:t> </a:t>
                </a:r>
                <a:r>
                  <a:rPr lang="en-US" dirty="0" err="1"/>
                  <a:t>dur</a:t>
                </a:r>
                <a:r>
                  <a:rPr lang="tr-TR" dirty="0" err="1"/>
                  <a:t>duğu</a:t>
                </a:r>
                <a:r>
                  <a:rPr lang="tr-TR" dirty="0"/>
                  <a:t> bekleme süresi</a:t>
                </a:r>
              </a:p>
              <a:p>
                <a:pPr lvl="1"/>
                <a:r>
                  <a:rPr lang="tr-TR" dirty="0"/>
                  <a:t>B</a:t>
                </a:r>
                <a:r>
                  <a:rPr lang="en-US" dirty="0" err="1"/>
                  <a:t>elirli</a:t>
                </a:r>
                <a:r>
                  <a:rPr lang="en-US" dirty="0"/>
                  <a:t> </a:t>
                </a:r>
                <a:r>
                  <a:rPr lang="en-US" dirty="0" err="1"/>
                  <a:t>bir</a:t>
                </a:r>
                <a:r>
                  <a:rPr lang="en-US" dirty="0"/>
                  <a:t> </a:t>
                </a:r>
                <a:r>
                  <a:rPr lang="en-US" dirty="0" err="1"/>
                  <a:t>konumdan</a:t>
                </a:r>
                <a:r>
                  <a:rPr lang="en-US" dirty="0"/>
                  <a:t> </a:t>
                </a:r>
                <a:r>
                  <a:rPr lang="en-US" dirty="0" err="1"/>
                  <a:t>sonra</a:t>
                </a:r>
                <a:r>
                  <a:rPr lang="en-US" dirty="0"/>
                  <a:t> </a:t>
                </a:r>
                <a:r>
                  <a:rPr lang="en-US" dirty="0" err="1"/>
                  <a:t>süratle</a:t>
                </a:r>
                <a:r>
                  <a:rPr lang="en-US" dirty="0"/>
                  <a:t> </a:t>
                </a:r>
                <a:r>
                  <a:rPr lang="en-US" dirty="0" err="1"/>
                  <a:t>açılma</a:t>
                </a:r>
                <a:endParaRPr lang="tr-TR" dirty="0"/>
              </a:p>
              <a:p>
                <a:pPr lvl="1"/>
                <a:r>
                  <a:rPr lang="tr-TR" dirty="0" err="1"/>
                  <a:t>Belirl</a:t>
                </a:r>
                <a:r>
                  <a:rPr lang="en-US" dirty="0" err="1"/>
                  <a:t>i</a:t>
                </a:r>
                <a:r>
                  <a:rPr lang="tr-TR" dirty="0"/>
                  <a:t> bir</a:t>
                </a:r>
                <a:r>
                  <a:rPr lang="en-US" dirty="0"/>
                  <a:t> </a:t>
                </a:r>
                <a:r>
                  <a:rPr lang="en-US" dirty="0" err="1"/>
                  <a:t>süre</a:t>
                </a:r>
                <a:r>
                  <a:rPr lang="en-US" dirty="0"/>
                  <a:t> </a:t>
                </a:r>
                <a:r>
                  <a:rPr lang="en-US" dirty="0" err="1"/>
                  <a:t>açık</a:t>
                </a:r>
                <a:r>
                  <a:rPr lang="en-US" dirty="0"/>
                  <a:t> </a:t>
                </a:r>
                <a:r>
                  <a:rPr lang="tr-TR" dirty="0"/>
                  <a:t>bekleme</a:t>
                </a:r>
                <a:r>
                  <a:rPr lang="en-US" dirty="0"/>
                  <a:t>, </a:t>
                </a:r>
                <a:endParaRPr lang="tr-TR" dirty="0"/>
              </a:p>
              <a:p>
                <a:pPr lvl="1"/>
                <a:r>
                  <a:rPr lang="tr-TR" dirty="0"/>
                  <a:t>B</a:t>
                </a:r>
                <a:r>
                  <a:rPr lang="en-US" dirty="0" err="1"/>
                  <a:t>elirli</a:t>
                </a:r>
                <a:r>
                  <a:rPr lang="en-US" dirty="0"/>
                  <a:t> </a:t>
                </a:r>
                <a:r>
                  <a:rPr lang="en-US" dirty="0" err="1"/>
                  <a:t>bir</a:t>
                </a:r>
                <a:r>
                  <a:rPr lang="en-US" dirty="0"/>
                  <a:t> </a:t>
                </a:r>
                <a:r>
                  <a:rPr lang="en-US" dirty="0" err="1"/>
                  <a:t>konumdan</a:t>
                </a:r>
                <a:r>
                  <a:rPr lang="en-US" dirty="0"/>
                  <a:t> </a:t>
                </a:r>
                <a:r>
                  <a:rPr lang="en-US" dirty="0" err="1"/>
                  <a:t>sonra</a:t>
                </a:r>
                <a:r>
                  <a:rPr lang="en-US" dirty="0"/>
                  <a:t> </a:t>
                </a:r>
                <a:r>
                  <a:rPr lang="en-US" dirty="0" err="1"/>
                  <a:t>süratle</a:t>
                </a:r>
                <a:r>
                  <a:rPr lang="en-US" dirty="0"/>
                  <a:t> </a:t>
                </a:r>
                <a:r>
                  <a:rPr lang="en-US" dirty="0" err="1"/>
                  <a:t>kapanma</a:t>
                </a:r>
                <a:r>
                  <a:rPr lang="en-US" dirty="0"/>
                  <a:t>.</a:t>
                </a:r>
                <a:endParaRPr lang="tr-TR" dirty="0"/>
              </a:p>
              <a:p>
                <a:r>
                  <a:rPr lang="tr-TR" dirty="0" smtClean="0"/>
                  <a:t>Özellikle hızla açılma ve kapanma süreçleri artan eğime bağlı olarak </a:t>
                </a:r>
                <a:r>
                  <a:rPr lang="en-US" dirty="0" err="1" smtClean="0"/>
                  <a:t>izleyici</a:t>
                </a:r>
                <a:r>
                  <a:rPr lang="tr-TR" dirty="0" err="1" smtClean="0"/>
                  <a:t>nin</a:t>
                </a:r>
                <a:r>
                  <a:rPr lang="en-US" dirty="0" smtClean="0"/>
                  <a:t> </a:t>
                </a:r>
                <a:r>
                  <a:rPr lang="en-US" dirty="0" err="1"/>
                  <a:t>hız</a:t>
                </a:r>
                <a:r>
                  <a:rPr lang="en-US" dirty="0"/>
                  <a:t> </a:t>
                </a:r>
                <a:r>
                  <a:rPr lang="en-US" dirty="0" err="1"/>
                  <a:t>ve</a:t>
                </a:r>
                <a:r>
                  <a:rPr lang="en-US" dirty="0"/>
                  <a:t> </a:t>
                </a:r>
                <a:r>
                  <a:rPr lang="en-US" dirty="0" err="1" smtClean="0"/>
                  <a:t>ivme</a:t>
                </a:r>
                <a:r>
                  <a:rPr lang="tr-TR" dirty="0" smtClean="0"/>
                  <a:t>sini artırdığı için kısıt içerir.</a:t>
                </a:r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016000"/>
                <a:ext cx="5871411" cy="5842000"/>
              </a:xfrm>
              <a:blipFill rotWithShape="0">
                <a:blip r:embed="rId2"/>
                <a:stretch>
                  <a:fillRect l="-1454" t="-1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537" y="2321092"/>
            <a:ext cx="4941924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7" y="179137"/>
            <a:ext cx="10680700" cy="749300"/>
          </a:xfrm>
        </p:spPr>
        <p:txBody>
          <a:bodyPr>
            <a:normAutofit/>
          </a:bodyPr>
          <a:lstStyle/>
          <a:p>
            <a:r>
              <a:rPr lang="tr-TR" sz="2000" dirty="0" smtClean="0"/>
              <a:t>G</a:t>
            </a:r>
            <a:r>
              <a:rPr lang="en-US" sz="2000" dirty="0" err="1" smtClean="0"/>
              <a:t>enel</a:t>
            </a:r>
            <a:r>
              <a:rPr lang="en-US" sz="2000" dirty="0" smtClean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tr-TR" sz="2000" dirty="0" smtClean="0"/>
              <a:t>kamların hareketi aşağıdaki üç</a:t>
            </a:r>
            <a:r>
              <a:rPr lang="en-US" sz="2000" dirty="0" smtClean="0"/>
              <a:t> </a:t>
            </a:r>
            <a:r>
              <a:rPr lang="en-US" sz="2000" dirty="0" err="1"/>
              <a:t>çeşit</a:t>
            </a:r>
            <a:r>
              <a:rPr lang="en-US" sz="2000" dirty="0"/>
              <a:t> </a:t>
            </a:r>
            <a:r>
              <a:rPr lang="en-US" sz="2000" dirty="0" err="1" smtClean="0"/>
              <a:t>hareket</a:t>
            </a:r>
            <a:r>
              <a:rPr lang="tr-TR" sz="2000" dirty="0"/>
              <a:t>t</a:t>
            </a:r>
            <a:r>
              <a:rPr lang="tr-TR" sz="2000" dirty="0" smtClean="0"/>
              <a:t>en birine benzer.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663" y="594895"/>
            <a:ext cx="6593305" cy="6070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i="1" dirty="0" err="1"/>
              <a:t>Bekleme-Hareket-Bekleme</a:t>
            </a:r>
            <a:r>
              <a:rPr lang="en-US" dirty="0"/>
              <a:t> (BHB): </a:t>
            </a:r>
            <a:r>
              <a:rPr lang="en-US" dirty="0" err="1"/>
              <a:t>İzleyici</a:t>
            </a:r>
            <a:r>
              <a:rPr lang="en-US" dirty="0"/>
              <a:t> </a:t>
            </a:r>
            <a:r>
              <a:rPr lang="en-US" dirty="0" err="1"/>
              <a:t>uzuv</a:t>
            </a:r>
            <a:r>
              <a:rPr lang="en-US" dirty="0"/>
              <a:t> </a:t>
            </a:r>
            <a:r>
              <a:rPr lang="en-US" dirty="0" err="1"/>
              <a:t>durağan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konumdan</a:t>
            </a:r>
            <a:r>
              <a:rPr lang="en-US" dirty="0"/>
              <a:t> </a:t>
            </a:r>
            <a:r>
              <a:rPr lang="en-US" dirty="0" err="1"/>
              <a:t>başlayarak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 </a:t>
            </a:r>
            <a:r>
              <a:rPr lang="en-US" dirty="0" err="1"/>
              <a:t>tekrar</a:t>
            </a:r>
            <a:r>
              <a:rPr lang="en-US" dirty="0"/>
              <a:t> </a:t>
            </a:r>
            <a:r>
              <a:rPr lang="en-US" dirty="0" err="1"/>
              <a:t>beklemeye</a:t>
            </a:r>
            <a:r>
              <a:rPr lang="en-US" dirty="0"/>
              <a:t> </a:t>
            </a:r>
            <a:r>
              <a:rPr lang="en-US" dirty="0" err="1"/>
              <a:t>girer</a:t>
            </a:r>
            <a:r>
              <a:rPr lang="en-US" dirty="0"/>
              <a:t>.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BHB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dönüş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 smtClean="0"/>
              <a:t>olacaktır</a:t>
            </a:r>
            <a:r>
              <a:rPr lang="tr-T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en-US" i="1" dirty="0" err="1"/>
              <a:t>Bekleme-Hareket</a:t>
            </a:r>
            <a:r>
              <a:rPr lang="en-US" dirty="0"/>
              <a:t> (BH): </a:t>
            </a:r>
            <a:r>
              <a:rPr lang="en-US" dirty="0" err="1"/>
              <a:t>Bekleme</a:t>
            </a:r>
            <a:r>
              <a:rPr lang="en-US" dirty="0"/>
              <a:t> </a:t>
            </a:r>
            <a:r>
              <a:rPr lang="en-US" dirty="0" err="1"/>
              <a:t>durumundan</a:t>
            </a:r>
            <a:r>
              <a:rPr lang="en-US" dirty="0"/>
              <a:t> </a:t>
            </a:r>
            <a:r>
              <a:rPr lang="en-US" dirty="0" err="1"/>
              <a:t>başlayan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salınım</a:t>
            </a:r>
            <a:r>
              <a:rPr lang="en-US" dirty="0"/>
              <a:t> </a:t>
            </a:r>
            <a:r>
              <a:rPr lang="en-US" dirty="0" err="1"/>
              <a:t>yaparak</a:t>
            </a:r>
            <a:r>
              <a:rPr lang="en-US" dirty="0"/>
              <a:t> </a:t>
            </a:r>
            <a:r>
              <a:rPr lang="en-US" dirty="0" err="1"/>
              <a:t>tekrar</a:t>
            </a:r>
            <a:r>
              <a:rPr lang="en-US" dirty="0"/>
              <a:t> </a:t>
            </a:r>
            <a:r>
              <a:rPr lang="en-US" dirty="0" err="1"/>
              <a:t>bekleme</a:t>
            </a:r>
            <a:r>
              <a:rPr lang="en-US" dirty="0"/>
              <a:t> </a:t>
            </a:r>
            <a:r>
              <a:rPr lang="en-US" dirty="0" err="1"/>
              <a:t>konumuna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 </a:t>
            </a:r>
            <a:r>
              <a:rPr lang="en-US" dirty="0" err="1"/>
              <a:t>İzleyici</a:t>
            </a:r>
            <a:r>
              <a:rPr lang="en-US" dirty="0"/>
              <a:t> </a:t>
            </a:r>
            <a:r>
              <a:rPr lang="en-US" dirty="0" err="1"/>
              <a:t>uzvun</a:t>
            </a:r>
            <a:r>
              <a:rPr lang="en-US" dirty="0"/>
              <a:t> </a:t>
            </a:r>
            <a:r>
              <a:rPr lang="en-US" dirty="0" err="1"/>
              <a:t>hareketi</a:t>
            </a:r>
            <a:r>
              <a:rPr lang="en-US" dirty="0"/>
              <a:t> </a:t>
            </a:r>
            <a:r>
              <a:rPr lang="en-US" dirty="0" err="1"/>
              <a:t>yön</a:t>
            </a:r>
            <a:r>
              <a:rPr lang="en-US" dirty="0"/>
              <a:t> </a:t>
            </a:r>
            <a:r>
              <a:rPr lang="en-US" dirty="0" err="1"/>
              <a:t>değiştirecektir</a:t>
            </a:r>
            <a:r>
              <a:rPr lang="en-US" dirty="0" smtClean="0"/>
              <a:t>.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en-US" i="1" dirty="0" err="1"/>
              <a:t>Hareket</a:t>
            </a:r>
            <a:r>
              <a:rPr lang="en-US" dirty="0"/>
              <a:t>: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bekleme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 smtClean="0"/>
              <a:t>hareketidir</a:t>
            </a:r>
            <a:r>
              <a:rPr lang="tr-TR" dirty="0"/>
              <a:t> </a:t>
            </a:r>
            <a:r>
              <a:rPr lang="en-US" dirty="0" smtClean="0"/>
              <a:t>(Bu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harekete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kamlar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eksantrik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dönen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dairedir</a:t>
            </a:r>
            <a:r>
              <a:rPr lang="en-US" dirty="0"/>
              <a:t>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748" y="543175"/>
            <a:ext cx="2954414" cy="23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665" y="2553206"/>
            <a:ext cx="2340000" cy="22144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609" y="4733432"/>
            <a:ext cx="2340000" cy="211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0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Hareket Profillerini nasıl </a:t>
            </a:r>
            <a:br>
              <a:rPr lang="tr-TR" dirty="0" smtClean="0"/>
            </a:br>
            <a:r>
              <a:rPr lang="tr-TR" dirty="0" smtClean="0"/>
              <a:t>elde edeceğiz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hlinkClick r:id="rId3" action="ppaction://hlinkfile"/>
              </a:rPr>
              <a:t>Video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05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Kam </a:t>
            </a:r>
            <a:r>
              <a:rPr lang="en-US" dirty="0" err="1"/>
              <a:t>çifti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serbestlik</a:t>
            </a:r>
            <a:r>
              <a:rPr lang="en-US" dirty="0"/>
              <a:t> </a:t>
            </a:r>
            <a:r>
              <a:rPr lang="en-US" dirty="0" err="1"/>
              <a:t>derecesine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kinematik</a:t>
            </a:r>
            <a:r>
              <a:rPr lang="en-US" dirty="0"/>
              <a:t> </a:t>
            </a:r>
            <a:r>
              <a:rPr lang="en-US" dirty="0" err="1"/>
              <a:t>elemanlar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nokta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çizgi</a:t>
            </a:r>
            <a:r>
              <a:rPr lang="en-US" dirty="0"/>
              <a:t> </a:t>
            </a:r>
            <a:r>
              <a:rPr lang="en-US" dirty="0" err="1"/>
              <a:t>teması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kinematik</a:t>
            </a:r>
            <a:r>
              <a:rPr lang="en-US" dirty="0"/>
              <a:t> </a:t>
            </a:r>
            <a:r>
              <a:rPr lang="en-US" dirty="0" err="1"/>
              <a:t>çifttir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/>
              <a:t>kullanımda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eğri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profile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uzvun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yüzeyi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şekle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uzuvla</a:t>
            </a:r>
            <a:r>
              <a:rPr lang="en-US" dirty="0"/>
              <a:t> </a:t>
            </a:r>
            <a:r>
              <a:rPr lang="en-US" dirty="0" err="1"/>
              <a:t>temas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cisimdir</a:t>
            </a:r>
            <a:r>
              <a:rPr lang="en-US" dirty="0"/>
              <a:t>.</a:t>
            </a:r>
          </a:p>
          <a:p>
            <a:r>
              <a:rPr lang="en-US" b="1" dirty="0"/>
              <a:t>Kam </a:t>
            </a:r>
            <a:r>
              <a:rPr lang="en-US" b="1" dirty="0" err="1"/>
              <a:t>mekanizması</a:t>
            </a:r>
            <a:r>
              <a:rPr lang="en-US" dirty="0"/>
              <a:t> </a:t>
            </a:r>
            <a:r>
              <a:rPr lang="en-US" dirty="0" err="1"/>
              <a:t>ise</a:t>
            </a:r>
            <a:r>
              <a:rPr lang="en-US" dirty="0"/>
              <a:t>, </a:t>
            </a:r>
            <a:r>
              <a:rPr lang="en-US" dirty="0" err="1"/>
              <a:t>yapısında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çifti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mekanizmadır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Videolar</a:t>
            </a:r>
          </a:p>
          <a:p>
            <a:pPr lvl="1"/>
            <a:r>
              <a:rPr lang="tr-TR" dirty="0" smtClean="0">
                <a:hlinkClick r:id="rId2" action="ppaction://hlinkfile"/>
              </a:rPr>
              <a:t>Birincisi</a:t>
            </a:r>
            <a:endParaRPr lang="tr-TR" dirty="0" smtClean="0"/>
          </a:p>
          <a:p>
            <a:pPr lvl="1"/>
            <a:r>
              <a:rPr lang="tr-TR" dirty="0" smtClean="0">
                <a:hlinkClick r:id="rId3" action="ppaction://hlinkfile"/>
              </a:rPr>
              <a:t>İkincisi</a:t>
            </a:r>
            <a:endParaRPr lang="tr-TR" dirty="0" smtClean="0"/>
          </a:p>
          <a:p>
            <a:pPr lvl="1"/>
            <a:r>
              <a:rPr lang="tr-TR" dirty="0" smtClean="0">
                <a:hlinkClick r:id="rId4" action="ppaction://hlinkfile"/>
              </a:rPr>
              <a:t>Üçüncüsü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32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 Mekanizması; Avantajlar, dezavantajlar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Avantajlar</a:t>
            </a:r>
          </a:p>
          <a:p>
            <a:pPr lvl="1"/>
            <a:r>
              <a:rPr lang="tr-TR" dirty="0" smtClean="0"/>
              <a:t>Çok çeşitli hareket profilleri elde edilebilir.</a:t>
            </a:r>
          </a:p>
          <a:p>
            <a:pPr lvl="1"/>
            <a:r>
              <a:rPr lang="tr-TR" dirty="0" smtClean="0"/>
              <a:t>Tasarımı diğer mekanizmalardan görece kolaydır.</a:t>
            </a:r>
          </a:p>
          <a:p>
            <a:pPr lvl="1"/>
            <a:r>
              <a:rPr lang="tr-TR" dirty="0" smtClean="0"/>
              <a:t>Eskidiklerinde veya farklı bir hareket profiline gereksinim duyulduğunda değiştirilebilirler.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Dezavantajlar</a:t>
            </a:r>
          </a:p>
          <a:p>
            <a:pPr lvl="1"/>
            <a:r>
              <a:rPr lang="tr-TR" dirty="0" smtClean="0"/>
              <a:t>Üretim maliyetleri yüksektir.</a:t>
            </a:r>
          </a:p>
          <a:p>
            <a:pPr lvl="1"/>
            <a:r>
              <a:rPr lang="tr-TR" dirty="0" smtClean="0"/>
              <a:t>Özel yüzey işleme ve sertleştirme gerektirirler.</a:t>
            </a:r>
          </a:p>
          <a:p>
            <a:pPr lvl="1"/>
            <a:r>
              <a:rPr lang="tr-TR" dirty="0" smtClean="0"/>
              <a:t>Bahsedilen dezavantajları nedeniyle yüksek hızlar için uygun değillerdir.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Kam </a:t>
            </a:r>
            <a:r>
              <a:rPr lang="en-US" dirty="0" err="1"/>
              <a:t>Mekanizması</a:t>
            </a:r>
            <a:r>
              <a:rPr lang="en-US" dirty="0"/>
              <a:t> </a:t>
            </a:r>
            <a:r>
              <a:rPr lang="en-US" dirty="0" err="1"/>
              <a:t>Çeşitleri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Sınıflandırılması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075" y="1592262"/>
            <a:ext cx="4857750" cy="3686175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serbestlik</a:t>
            </a:r>
            <a:r>
              <a:rPr lang="en-US" dirty="0"/>
              <a:t> </a:t>
            </a:r>
            <a:r>
              <a:rPr lang="en-US" dirty="0" err="1"/>
              <a:t>dereceli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mekanizmaları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uzuvlu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kinematik</a:t>
            </a:r>
            <a:r>
              <a:rPr lang="en-US" dirty="0"/>
              <a:t> </a:t>
            </a:r>
            <a:r>
              <a:rPr lang="en-US" dirty="0" err="1"/>
              <a:t>zincirden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 </a:t>
            </a:r>
            <a:endParaRPr lang="tr-TR" dirty="0" smtClean="0"/>
          </a:p>
          <a:p>
            <a:r>
              <a:rPr lang="en-US" dirty="0" err="1" smtClean="0"/>
              <a:t>Mekanizma</a:t>
            </a:r>
            <a:r>
              <a:rPr lang="en-US" dirty="0" smtClean="0"/>
              <a:t> </a:t>
            </a:r>
            <a:r>
              <a:rPr lang="en-US" dirty="0" err="1"/>
              <a:t>serbestlik</a:t>
            </a:r>
            <a:r>
              <a:rPr lang="en-US" dirty="0"/>
              <a:t> </a:t>
            </a:r>
            <a:r>
              <a:rPr lang="en-US" dirty="0" err="1"/>
              <a:t>derecesi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olması</a:t>
            </a:r>
            <a:r>
              <a:rPr lang="tr-TR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/>
              <a:t>zincirde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çiftinin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kinematik</a:t>
            </a:r>
            <a:r>
              <a:rPr lang="en-US" dirty="0"/>
              <a:t> </a:t>
            </a:r>
            <a:r>
              <a:rPr lang="en-US" dirty="0" err="1"/>
              <a:t>çiftlerin</a:t>
            </a:r>
            <a:r>
              <a:rPr lang="en-US" dirty="0"/>
              <a:t> </a:t>
            </a:r>
            <a:r>
              <a:rPr lang="en-US" dirty="0" err="1"/>
              <a:t>serbestlik</a:t>
            </a:r>
            <a:r>
              <a:rPr lang="en-US" dirty="0"/>
              <a:t> </a:t>
            </a:r>
            <a:r>
              <a:rPr lang="en-US" dirty="0" err="1" smtClean="0"/>
              <a:t>derecesi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Bu </a:t>
            </a:r>
            <a:r>
              <a:rPr lang="en-US" dirty="0" err="1"/>
              <a:t>durumda</a:t>
            </a:r>
            <a:r>
              <a:rPr lang="en-US" dirty="0"/>
              <a:t>,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kinematik</a:t>
            </a:r>
            <a:r>
              <a:rPr lang="en-US" dirty="0"/>
              <a:t> </a:t>
            </a:r>
            <a:r>
              <a:rPr lang="en-US" dirty="0" err="1"/>
              <a:t>çiftler</a:t>
            </a:r>
            <a:r>
              <a:rPr lang="en-US" dirty="0"/>
              <a:t> </a:t>
            </a:r>
            <a:r>
              <a:rPr lang="en-US" dirty="0" err="1" smtClean="0"/>
              <a:t>kayar</a:t>
            </a:r>
            <a:r>
              <a:rPr lang="en-US" dirty="0"/>
              <a:t> 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/>
              <a:t>döner</a:t>
            </a:r>
            <a:r>
              <a:rPr lang="en-US" dirty="0"/>
              <a:t> </a:t>
            </a:r>
            <a:r>
              <a:rPr lang="en-US" dirty="0" err="1"/>
              <a:t>mafsal</a:t>
            </a:r>
            <a:r>
              <a:rPr lang="en-US" dirty="0"/>
              <a:t> </a:t>
            </a:r>
            <a:r>
              <a:rPr lang="en-US" dirty="0" err="1"/>
              <a:t>olabilirler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Y</a:t>
            </a:r>
            <a:r>
              <a:rPr lang="tr-TR" dirty="0" smtClean="0"/>
              <a:t>an</a:t>
            </a:r>
            <a:r>
              <a:rPr lang="en-US" dirty="0" smtClean="0"/>
              <a:t>da </a:t>
            </a:r>
            <a:r>
              <a:rPr lang="en-US" dirty="0" err="1"/>
              <a:t>gösterildiği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, 3 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 smtClean="0"/>
              <a:t>zincir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zincirlerden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edilebilen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 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mekanizma</a:t>
            </a:r>
            <a:r>
              <a:rPr lang="en-US" dirty="0"/>
              <a:t> </a:t>
            </a:r>
            <a:r>
              <a:rPr lang="en-US" dirty="0" err="1"/>
              <a:t>mümkündür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çiftini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yüzeyde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eğri</a:t>
            </a:r>
            <a:r>
              <a:rPr lang="en-US" dirty="0"/>
              <a:t> </a:t>
            </a:r>
            <a:r>
              <a:rPr lang="en-US" dirty="0" err="1" smtClean="0"/>
              <a:t>olabilir</a:t>
            </a:r>
            <a:r>
              <a:rPr lang="tr-TR" dirty="0" smtClean="0"/>
              <a:t>, ancak üretim </a:t>
            </a:r>
            <a:r>
              <a:rPr lang="en-US" dirty="0" err="1" smtClean="0"/>
              <a:t>kolaylığı</a:t>
            </a:r>
            <a:r>
              <a:rPr lang="tr-TR" dirty="0" smtClean="0"/>
              <a:t> açısından </a:t>
            </a:r>
            <a:r>
              <a:rPr lang="en-US" dirty="0" err="1" smtClean="0"/>
              <a:t>yüzeylerden</a:t>
            </a:r>
            <a:r>
              <a:rPr lang="en-US" dirty="0" smtClean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dairedir</a:t>
            </a:r>
            <a:r>
              <a:rPr lang="en-US" dirty="0"/>
              <a:t>. </a:t>
            </a:r>
          </a:p>
          <a:p>
            <a:r>
              <a:rPr lang="en-US" dirty="0" err="1" smtClean="0"/>
              <a:t>Daire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ekseni</a:t>
            </a:r>
            <a:r>
              <a:rPr lang="en-US" dirty="0"/>
              <a:t> </a:t>
            </a:r>
            <a:r>
              <a:rPr lang="en-US" dirty="0" err="1"/>
              <a:t>etrafında</a:t>
            </a:r>
            <a:r>
              <a:rPr lang="en-US" dirty="0"/>
              <a:t> </a:t>
            </a:r>
            <a:r>
              <a:rPr lang="en-US" dirty="0" err="1"/>
              <a:t>dönebilen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toparlak</a:t>
            </a:r>
            <a:r>
              <a:rPr lang="en-US" dirty="0"/>
              <a:t> </a:t>
            </a:r>
            <a:r>
              <a:rPr lang="en-US" dirty="0" err="1"/>
              <a:t>yerleştirilerek</a:t>
            </a:r>
            <a:r>
              <a:rPr lang="en-US" dirty="0"/>
              <a:t>  </a:t>
            </a:r>
            <a:r>
              <a:rPr lang="en-US" dirty="0" err="1" smtClean="0"/>
              <a:t>kayma</a:t>
            </a:r>
            <a:r>
              <a:rPr lang="en-US" dirty="0" smtClean="0"/>
              <a:t> </a:t>
            </a:r>
            <a:r>
              <a:rPr lang="en-US" dirty="0" err="1"/>
              <a:t>sürtünmesi</a:t>
            </a:r>
            <a:r>
              <a:rPr lang="en-US" dirty="0"/>
              <a:t> </a:t>
            </a:r>
            <a:r>
              <a:rPr lang="en-US" dirty="0" err="1"/>
              <a:t>dönme</a:t>
            </a:r>
            <a:r>
              <a:rPr lang="en-US" dirty="0"/>
              <a:t> </a:t>
            </a:r>
            <a:r>
              <a:rPr lang="en-US" dirty="0" err="1"/>
              <a:t>sürtünmesine</a:t>
            </a:r>
            <a:r>
              <a:rPr lang="en-US" dirty="0"/>
              <a:t> </a:t>
            </a:r>
            <a:r>
              <a:rPr lang="en-US" dirty="0" err="1"/>
              <a:t>dönüştürülür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440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Kam </a:t>
            </a:r>
            <a:r>
              <a:rPr lang="en-US" dirty="0" err="1"/>
              <a:t>Mekanizması</a:t>
            </a:r>
            <a:r>
              <a:rPr lang="en-US" dirty="0"/>
              <a:t> </a:t>
            </a:r>
            <a:r>
              <a:rPr lang="en-US" dirty="0" err="1"/>
              <a:t>Çeşitleri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Kam mekanizmalarını bağlanma biçimlerine göre sınıflandırmak uygulama açısından yeterli olamamaktadır. Bu nedenle farklı sınıflandırma gereksinimleri doğmuştur.</a:t>
            </a:r>
          </a:p>
          <a:p>
            <a:r>
              <a:rPr lang="tr-TR" dirty="0" smtClean="0"/>
              <a:t>Kam şekline göre yapılan sınıflandırmalar</a:t>
            </a:r>
          </a:p>
          <a:p>
            <a:r>
              <a:rPr lang="tr-TR" dirty="0" smtClean="0"/>
              <a:t>Kam ile izleyicinin temas şekline göre yapılan sınıflandırmalar</a:t>
            </a:r>
          </a:p>
          <a:p>
            <a:r>
              <a:rPr lang="tr-TR" dirty="0" smtClean="0"/>
              <a:t>İzleyicinin şekline göre yapılan sınıflandırmalar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 Şekline Göre Yapılan Sınıflandırmalar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308100" y="1003301"/>
            <a:ext cx="3985117" cy="4864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Kamın</a:t>
            </a:r>
            <a:r>
              <a:rPr lang="en-US" dirty="0"/>
              <a:t> </a:t>
            </a:r>
            <a:r>
              <a:rPr lang="en-US" dirty="0" err="1"/>
              <a:t>şekline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err="1" smtClean="0"/>
              <a:t>radyal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err="1" smtClean="0"/>
              <a:t>yüzeysel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err="1" smtClean="0"/>
              <a:t>silindirik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err="1" smtClean="0"/>
              <a:t>kama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err="1" smtClean="0"/>
              <a:t>konik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err="1" smtClean="0"/>
              <a:t>küresel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/>
              <a:t>boyutlu</a:t>
            </a:r>
            <a:r>
              <a:rPr lang="en-US" dirty="0"/>
              <a:t> </a:t>
            </a:r>
            <a:r>
              <a:rPr lang="en-US" dirty="0" err="1" smtClean="0"/>
              <a:t>olarak</a:t>
            </a:r>
            <a:endParaRPr lang="tr-TR" dirty="0"/>
          </a:p>
          <a:p>
            <a:pPr marL="0" indent="0">
              <a:buNone/>
            </a:pPr>
            <a:r>
              <a:rPr lang="en-US" dirty="0" err="1" smtClean="0"/>
              <a:t>kamların</a:t>
            </a:r>
            <a:r>
              <a:rPr lang="en-US" dirty="0" smtClean="0"/>
              <a:t> </a:t>
            </a:r>
            <a:r>
              <a:rPr lang="en-US" dirty="0" err="1"/>
              <a:t>sınıflandırılmaları</a:t>
            </a:r>
            <a:r>
              <a:rPr lang="en-US" dirty="0"/>
              <a:t> </a:t>
            </a:r>
            <a:r>
              <a:rPr lang="en-US" dirty="0" err="1"/>
              <a:t>mümkündür</a:t>
            </a:r>
            <a:r>
              <a:rPr lang="en-US" dirty="0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996" y="1184856"/>
            <a:ext cx="6164341" cy="3615744"/>
          </a:xfrm>
        </p:spPr>
      </p:pic>
    </p:spTree>
    <p:extLst>
      <p:ext uri="{BB962C8B-B14F-4D97-AF65-F5344CB8AC3E}">
        <p14:creationId xmlns:p14="http://schemas.microsoft.com/office/powerpoint/2010/main" val="7304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493" y="165100"/>
            <a:ext cx="10869769" cy="6604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Kam ile İzleyicinin Temas </a:t>
            </a:r>
            <a:r>
              <a:rPr lang="tr-TR" dirty="0"/>
              <a:t>ş</a:t>
            </a:r>
            <a:r>
              <a:rPr lang="tr-TR" dirty="0" smtClean="0"/>
              <a:t>ekline göre yapılan </a:t>
            </a:r>
            <a:r>
              <a:rPr lang="tr-TR" dirty="0"/>
              <a:t>s</a:t>
            </a:r>
            <a:r>
              <a:rPr lang="tr-TR" dirty="0" smtClean="0"/>
              <a:t>ınıflandırmalar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253723" y="1352282"/>
            <a:ext cx="5130800" cy="2859109"/>
          </a:xfrm>
        </p:spPr>
        <p:txBody>
          <a:bodyPr/>
          <a:lstStyle/>
          <a:p>
            <a:r>
              <a:rPr lang="en-US" sz="2400" b="1" dirty="0" err="1"/>
              <a:t>Kuvvet</a:t>
            </a:r>
            <a:r>
              <a:rPr lang="en-US" sz="2400" b="1" dirty="0"/>
              <a:t> </a:t>
            </a:r>
            <a:r>
              <a:rPr lang="en-US" sz="2400" b="1" dirty="0" err="1" smtClean="0"/>
              <a:t>kapalı</a:t>
            </a:r>
            <a:r>
              <a:rPr lang="tr-TR" sz="2400" b="1" dirty="0" smtClean="0"/>
              <a:t> </a:t>
            </a:r>
            <a:r>
              <a:rPr lang="en-US" sz="2400" dirty="0" err="1" smtClean="0"/>
              <a:t>kam</a:t>
            </a:r>
            <a:r>
              <a:rPr lang="en-US" sz="2400" dirty="0" smtClean="0"/>
              <a:t> </a:t>
            </a:r>
            <a:r>
              <a:rPr lang="en-US" sz="2400" dirty="0" err="1"/>
              <a:t>çiftleri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 smtClean="0"/>
              <a:t>yaygın</a:t>
            </a:r>
            <a:r>
              <a:rPr lang="tr-TR" sz="2400" dirty="0" err="1" smtClean="0"/>
              <a:t>dır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K</a:t>
            </a:r>
            <a:r>
              <a:rPr lang="en-US" sz="2400" dirty="0" smtClean="0"/>
              <a:t>am </a:t>
            </a:r>
            <a:r>
              <a:rPr lang="en-US" sz="2400" dirty="0" err="1"/>
              <a:t>çifti</a:t>
            </a:r>
            <a:r>
              <a:rPr lang="en-US" sz="2400" dirty="0"/>
              <a:t> </a:t>
            </a:r>
            <a:r>
              <a:rPr lang="en-US" sz="2400" dirty="0" err="1"/>
              <a:t>yüzeyine</a:t>
            </a:r>
            <a:r>
              <a:rPr lang="en-US" sz="2400" dirty="0"/>
              <a:t> </a:t>
            </a:r>
            <a:r>
              <a:rPr lang="en-US" sz="2400" dirty="0" err="1"/>
              <a:t>etkiyen</a:t>
            </a:r>
            <a:r>
              <a:rPr lang="en-US" sz="2400" dirty="0"/>
              <a:t> normal </a:t>
            </a:r>
            <a:r>
              <a:rPr lang="en-US" sz="2400" dirty="0" err="1"/>
              <a:t>kuvvetin</a:t>
            </a:r>
            <a:r>
              <a:rPr lang="en-US" sz="2400" dirty="0"/>
              <a:t> ne </a:t>
            </a:r>
            <a:r>
              <a:rPr lang="en-US" sz="2400" dirty="0" err="1"/>
              <a:t>şekilde</a:t>
            </a:r>
            <a:r>
              <a:rPr lang="en-US" sz="2400" dirty="0"/>
              <a:t> </a:t>
            </a:r>
            <a:r>
              <a:rPr lang="en-US" sz="2400" dirty="0" err="1"/>
              <a:t>oluştuğuna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 smtClean="0"/>
              <a:t>sınıflandırılabilir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yay</a:t>
            </a:r>
            <a:r>
              <a:rPr lang="en-US" sz="2400" dirty="0"/>
              <a:t>,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ağırlık</a:t>
            </a:r>
            <a:r>
              <a:rPr lang="en-US" sz="2400" dirty="0"/>
              <a:t>,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pnömatik</a:t>
            </a:r>
            <a:r>
              <a:rPr lang="en-US" sz="2400" dirty="0"/>
              <a:t>,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santrifüj</a:t>
            </a:r>
            <a:r>
              <a:rPr lang="en-US" sz="2400" dirty="0"/>
              <a:t>, </a:t>
            </a:r>
            <a:r>
              <a:rPr lang="en-US" sz="2400" dirty="0" err="1" smtClean="0"/>
              <a:t>vb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35" y="2792057"/>
            <a:ext cx="3734873" cy="3899648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718478" y="1176756"/>
            <a:ext cx="4991100" cy="1494536"/>
          </a:xfrm>
        </p:spPr>
        <p:txBody>
          <a:bodyPr/>
          <a:lstStyle/>
          <a:p>
            <a:r>
              <a:rPr lang="en-US" sz="2400" b="1" dirty="0" err="1"/>
              <a:t>Şekil</a:t>
            </a:r>
            <a:r>
              <a:rPr lang="en-US" sz="2400" b="1" dirty="0"/>
              <a:t> </a:t>
            </a:r>
            <a:r>
              <a:rPr lang="en-US" sz="2400" b="1" dirty="0" err="1"/>
              <a:t>kapalı</a:t>
            </a:r>
            <a:r>
              <a:rPr lang="en-US" sz="2400" b="1" dirty="0"/>
              <a:t> </a:t>
            </a:r>
            <a:r>
              <a:rPr lang="en-US" sz="2400" dirty="0" err="1"/>
              <a:t>Kamlarda</a:t>
            </a:r>
            <a:r>
              <a:rPr lang="en-US" sz="2400" dirty="0"/>
              <a:t> </a:t>
            </a:r>
            <a:r>
              <a:rPr lang="en-US" sz="2400" dirty="0" err="1"/>
              <a:t>uzuvlar</a:t>
            </a:r>
            <a:r>
              <a:rPr lang="en-US" sz="2400" dirty="0"/>
              <a:t> </a:t>
            </a:r>
            <a:r>
              <a:rPr lang="en-US" sz="2400" dirty="0" err="1"/>
              <a:t>iki</a:t>
            </a:r>
            <a:r>
              <a:rPr lang="en-US" sz="2400" dirty="0"/>
              <a:t> </a:t>
            </a:r>
            <a:r>
              <a:rPr lang="en-US" sz="2400" dirty="0" err="1"/>
              <a:t>noktadan</a:t>
            </a:r>
            <a:r>
              <a:rPr lang="en-US" sz="2400" dirty="0"/>
              <a:t> </a:t>
            </a:r>
            <a:r>
              <a:rPr lang="en-US" sz="2400" dirty="0" err="1"/>
              <a:t>temas</a:t>
            </a:r>
            <a:r>
              <a:rPr lang="en-US" sz="2400" dirty="0"/>
              <a:t> </a:t>
            </a:r>
            <a:r>
              <a:rPr lang="en-US" sz="2400" dirty="0" err="1"/>
              <a:t>ederler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kinematik</a:t>
            </a:r>
            <a:r>
              <a:rPr lang="en-US" sz="2400" dirty="0"/>
              <a:t> </a:t>
            </a:r>
            <a:r>
              <a:rPr lang="en-US" sz="2400" dirty="0" err="1"/>
              <a:t>çiftlerin</a:t>
            </a:r>
            <a:r>
              <a:rPr lang="en-US" sz="2400" dirty="0"/>
              <a:t> </a:t>
            </a:r>
            <a:r>
              <a:rPr lang="en-US" sz="2400" dirty="0" err="1"/>
              <a:t>teması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ek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kuvvete</a:t>
            </a:r>
            <a:r>
              <a:rPr lang="en-US" sz="2400" dirty="0"/>
              <a:t> </a:t>
            </a:r>
            <a:r>
              <a:rPr lang="en-US" sz="2400" dirty="0" err="1"/>
              <a:t>ihtiyaç</a:t>
            </a:r>
            <a:r>
              <a:rPr lang="en-US" sz="2400" dirty="0"/>
              <a:t> </a:t>
            </a:r>
            <a:r>
              <a:rPr lang="en-US" sz="2400" dirty="0" err="1"/>
              <a:t>yoktur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3"/>
          </p:nvPr>
        </p:nvSpPr>
        <p:spPr>
          <a:xfrm>
            <a:off x="1171977" y="656823"/>
            <a:ext cx="10550123" cy="695459"/>
          </a:xfrm>
        </p:spPr>
        <p:txBody>
          <a:bodyPr/>
          <a:lstStyle/>
          <a:p>
            <a:r>
              <a:rPr lang="en-US" sz="2400" dirty="0"/>
              <a:t>Kam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izleyicinin</a:t>
            </a:r>
            <a:r>
              <a:rPr lang="en-US" sz="2400" dirty="0"/>
              <a:t> </a:t>
            </a:r>
            <a:r>
              <a:rPr lang="en-US" sz="2400" dirty="0" err="1"/>
              <a:t>temas</a:t>
            </a:r>
            <a:r>
              <a:rPr lang="en-US" sz="2400" dirty="0"/>
              <a:t> </a:t>
            </a:r>
            <a:r>
              <a:rPr lang="en-US" sz="2400" dirty="0" err="1"/>
              <a:t>şekline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kam</a:t>
            </a:r>
            <a:r>
              <a:rPr lang="en-US" sz="2400" dirty="0"/>
              <a:t> </a:t>
            </a:r>
            <a:r>
              <a:rPr lang="en-US" sz="2400" dirty="0" err="1"/>
              <a:t>çiftleri</a:t>
            </a:r>
            <a:r>
              <a:rPr lang="en-US" sz="2400" dirty="0"/>
              <a:t> 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err="1" smtClean="0"/>
              <a:t>kuvvet</a:t>
            </a:r>
            <a:r>
              <a:rPr lang="en-US" sz="2400" b="1" dirty="0" smtClean="0"/>
              <a:t> </a:t>
            </a:r>
            <a:r>
              <a:rPr lang="tr-TR" sz="2400" b="1" dirty="0" smtClean="0"/>
              <a:t>k</a:t>
            </a:r>
            <a:r>
              <a:rPr lang="en-US" sz="2400" b="1" dirty="0" err="1" smtClean="0"/>
              <a:t>apalı</a:t>
            </a:r>
            <a:r>
              <a:rPr lang="en-US" sz="2400" dirty="0"/>
              <a:t> </a:t>
            </a:r>
            <a:r>
              <a:rPr lang="en-US" sz="2400" dirty="0" err="1" smtClean="0"/>
              <a:t>veya</a:t>
            </a:r>
            <a:r>
              <a:rPr lang="tr-TR" sz="2400" dirty="0" smtClean="0"/>
              <a:t> </a:t>
            </a:r>
            <a:r>
              <a:rPr lang="en-US" sz="2400" b="1" dirty="0" err="1" smtClean="0"/>
              <a:t>şekil</a:t>
            </a:r>
            <a:r>
              <a:rPr lang="en-US" sz="2400" b="1" dirty="0" smtClean="0"/>
              <a:t> </a:t>
            </a:r>
            <a:r>
              <a:rPr lang="en-US" sz="2400" b="1" dirty="0" err="1"/>
              <a:t>kapalı</a:t>
            </a:r>
            <a:r>
              <a:rPr lang="en-US" sz="2400" dirty="0"/>
              <a:t> </a:t>
            </a:r>
            <a:r>
              <a:rPr lang="tr-TR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/>
              <a:t>sınıflandırılabilir</a:t>
            </a:r>
            <a:r>
              <a:rPr lang="en-US" sz="2400" dirty="0"/>
              <a:t>.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588" y="3001806"/>
            <a:ext cx="2676525" cy="2038350"/>
          </a:xfrm>
        </p:spPr>
      </p:pic>
    </p:spTree>
    <p:extLst>
      <p:ext uri="{BB962C8B-B14F-4D97-AF65-F5344CB8AC3E}">
        <p14:creationId xmlns:p14="http://schemas.microsoft.com/office/powerpoint/2010/main" val="34823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İzleyicinin şekline göre yapılan sınıflandırmalar</a:t>
            </a:r>
            <a:br>
              <a:rPr lang="tr-TR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999007" y="1157848"/>
            <a:ext cx="5219700" cy="48641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İzleyici</a:t>
            </a:r>
            <a:r>
              <a:rPr lang="en-US" b="1" dirty="0"/>
              <a:t> </a:t>
            </a:r>
            <a:r>
              <a:rPr lang="en-US" b="1" dirty="0" err="1" smtClean="0"/>
              <a:t>uzuv</a:t>
            </a:r>
            <a:r>
              <a:rPr lang="tr-TR" b="1" dirty="0" smtClean="0"/>
              <a:t>: </a:t>
            </a:r>
            <a:r>
              <a:rPr lang="tr-TR" dirty="0" smtClean="0"/>
              <a:t>kam çiftinde görece</a:t>
            </a:r>
            <a:r>
              <a:rPr lang="en-US" dirty="0" smtClean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geometrik</a:t>
            </a:r>
            <a:r>
              <a:rPr lang="en-US" dirty="0"/>
              <a:t> </a:t>
            </a:r>
            <a:r>
              <a:rPr lang="en-US" dirty="0" err="1"/>
              <a:t>yapıya</a:t>
            </a:r>
            <a:r>
              <a:rPr lang="en-US" dirty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/>
              <a:t>kinematik</a:t>
            </a:r>
            <a:r>
              <a:rPr lang="en-US" dirty="0"/>
              <a:t> </a:t>
            </a:r>
            <a:r>
              <a:rPr lang="en-US" dirty="0" err="1" smtClean="0"/>
              <a:t>eleman</a:t>
            </a:r>
            <a:r>
              <a:rPr lang="tr-TR" dirty="0" err="1" smtClean="0"/>
              <a:t>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İzleyici </a:t>
            </a:r>
            <a:r>
              <a:rPr lang="en-US" dirty="0" err="1" smtClean="0"/>
              <a:t>uzuv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sınıflandırılır</a:t>
            </a:r>
            <a:r>
              <a:rPr lang="en-US" dirty="0"/>
              <a:t>;</a:t>
            </a:r>
          </a:p>
          <a:p>
            <a:r>
              <a:rPr lang="tr-TR" dirty="0"/>
              <a:t>İzleyici </a:t>
            </a:r>
            <a:r>
              <a:rPr lang="en-US" dirty="0" err="1" smtClean="0"/>
              <a:t>uz</a:t>
            </a:r>
            <a:r>
              <a:rPr lang="tr-TR" dirty="0" err="1" smtClean="0"/>
              <a:t>vun</a:t>
            </a:r>
            <a:r>
              <a:rPr lang="tr-TR" dirty="0" smtClean="0"/>
              <a:t> </a:t>
            </a:r>
            <a:r>
              <a:rPr lang="en-US" dirty="0" err="1" smtClean="0"/>
              <a:t>geometrik</a:t>
            </a:r>
            <a:r>
              <a:rPr lang="en-US" dirty="0" smtClean="0"/>
              <a:t> </a:t>
            </a:r>
            <a:r>
              <a:rPr lang="en-US" dirty="0" err="1"/>
              <a:t>şekline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 smtClean="0"/>
              <a:t>,</a:t>
            </a:r>
            <a:endParaRPr lang="tr-TR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/>
              <a:t>düz</a:t>
            </a:r>
            <a:r>
              <a:rPr lang="en-US" dirty="0"/>
              <a:t> </a:t>
            </a:r>
            <a:r>
              <a:rPr lang="en-US" dirty="0" err="1" smtClean="0"/>
              <a:t>yüzeyli</a:t>
            </a:r>
            <a:r>
              <a:rPr lang="tr-TR" dirty="0" smtClean="0"/>
              <a:t>,</a:t>
            </a:r>
            <a:r>
              <a:rPr lang="en-US" dirty="0" err="1" smtClean="0"/>
              <a:t>toparlaklı</a:t>
            </a:r>
            <a:r>
              <a:rPr lang="en-US" dirty="0"/>
              <a:t>, </a:t>
            </a:r>
            <a:r>
              <a:rPr lang="en-US" dirty="0" err="1"/>
              <a:t>küresel</a:t>
            </a:r>
            <a:r>
              <a:rPr lang="en-US" dirty="0"/>
              <a:t> </a:t>
            </a:r>
            <a:r>
              <a:rPr lang="en-US" dirty="0" err="1"/>
              <a:t>izleyiciler</a:t>
            </a:r>
            <a:endParaRPr lang="en-US" dirty="0"/>
          </a:p>
          <a:p>
            <a:r>
              <a:rPr lang="en-US" dirty="0" err="1"/>
              <a:t>İzleyici</a:t>
            </a:r>
            <a:r>
              <a:rPr lang="en-US" dirty="0"/>
              <a:t> </a:t>
            </a:r>
            <a:r>
              <a:rPr lang="en-US" dirty="0" err="1"/>
              <a:t>uzvun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şekline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err="1" smtClean="0"/>
              <a:t>öteleyen</a:t>
            </a:r>
            <a:r>
              <a:rPr lang="en-US" dirty="0" smtClean="0"/>
              <a:t> </a:t>
            </a:r>
            <a:r>
              <a:rPr lang="en-US" dirty="0" err="1" smtClean="0"/>
              <a:t>izleyiciler</a:t>
            </a:r>
            <a:endParaRPr lang="tr-TR" dirty="0" smtClean="0"/>
          </a:p>
          <a:p>
            <a:pPr lvl="2"/>
            <a:r>
              <a:rPr lang="en-US" dirty="0" err="1"/>
              <a:t>kaçık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eksenel</a:t>
            </a:r>
            <a:endParaRPr lang="tr-TR" dirty="0" smtClean="0"/>
          </a:p>
          <a:p>
            <a:pPr lvl="1"/>
            <a:r>
              <a:rPr lang="en-US" dirty="0" err="1" smtClean="0"/>
              <a:t>salınan</a:t>
            </a:r>
            <a:r>
              <a:rPr lang="en-US" dirty="0" smtClean="0"/>
              <a:t> </a:t>
            </a:r>
            <a:r>
              <a:rPr lang="en-US" dirty="0" err="1" smtClean="0"/>
              <a:t>izleyiciler</a:t>
            </a:r>
            <a:endParaRPr lang="en-US" dirty="0"/>
          </a:p>
          <a:p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8"/>
          <a:stretch/>
        </p:blipFill>
        <p:spPr>
          <a:xfrm>
            <a:off x="5710104" y="1352283"/>
            <a:ext cx="6370279" cy="3762808"/>
          </a:xfrm>
        </p:spPr>
      </p:pic>
    </p:spTree>
    <p:extLst>
      <p:ext uri="{BB962C8B-B14F-4D97-AF65-F5344CB8AC3E}">
        <p14:creationId xmlns:p14="http://schemas.microsoft.com/office/powerpoint/2010/main" val="21702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1283</TotalTime>
  <Words>721</Words>
  <Application>Microsoft Office PowerPoint</Application>
  <PresentationFormat>Geniş ekran</PresentationFormat>
  <Paragraphs>106</Paragraphs>
  <Slides>16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Calibri</vt:lpstr>
      <vt:lpstr>Cambria Math</vt:lpstr>
      <vt:lpstr>Franklin Gothic Book</vt:lpstr>
      <vt:lpstr>Wingdings</vt:lpstr>
      <vt:lpstr>Crop</vt:lpstr>
      <vt:lpstr>KAM MEKANİZMALARI</vt:lpstr>
      <vt:lpstr>Giriş</vt:lpstr>
      <vt:lpstr>PowerPoint Sunusu</vt:lpstr>
      <vt:lpstr>Kam Mekanizması; Avantajlar, dezavantajlar</vt:lpstr>
      <vt:lpstr>Kam Mekanizması Çeşitleri ve Sınıflandırılması</vt:lpstr>
      <vt:lpstr>Kam Mekanizması Çeşitleri ve Sınıflandırılması</vt:lpstr>
      <vt:lpstr>Kam Şekline Göre Yapılan Sınıflandırmalar</vt:lpstr>
      <vt:lpstr>Kam ile İzleyicinin Temas şekline göre yapılan sınıflandırmalar </vt:lpstr>
      <vt:lpstr>İzleyicinin şekline göre yapılan sınıflandırmalar </vt:lpstr>
      <vt:lpstr>Bir Kam mekanizması tanımlanırken, mekanizmanın açıkça ifade edilmesi için yukarıda verilmiş olan sınıflandırmalara gerektiği oranda başvurulur. Örneğin;</vt:lpstr>
      <vt:lpstr>Kam Tasarımı</vt:lpstr>
      <vt:lpstr>Kam Tasarımı</vt:lpstr>
      <vt:lpstr>Hareket Profilleri</vt:lpstr>
      <vt:lpstr>Örnek bir hareket Profili</vt:lpstr>
      <vt:lpstr>Genel olarak kamların hareketi aşağıdaki üç çeşit hareketten birine benzer.</vt:lpstr>
      <vt:lpstr>Hareket Profillerini nasıl  elde edeceğiz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 dönme merkezi</dc:title>
  <dc:creator>Nurdan Bilgin</dc:creator>
  <cp:lastModifiedBy>Nurdan Bilgin</cp:lastModifiedBy>
  <cp:revision>101</cp:revision>
  <dcterms:created xsi:type="dcterms:W3CDTF">2017-11-22T11:56:49Z</dcterms:created>
  <dcterms:modified xsi:type="dcterms:W3CDTF">2019-12-13T11:59:39Z</dcterms:modified>
</cp:coreProperties>
</file>