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256" r:id="rId2"/>
    <p:sldId id="257" r:id="rId3"/>
    <p:sldId id="277" r:id="rId4"/>
    <p:sldId id="278" r:id="rId5"/>
    <p:sldId id="275" r:id="rId6"/>
    <p:sldId id="279" r:id="rId7"/>
    <p:sldId id="280" r:id="rId8"/>
    <p:sldId id="258" r:id="rId9"/>
    <p:sldId id="259" r:id="rId10"/>
    <p:sldId id="260" r:id="rId11"/>
    <p:sldId id="261" r:id="rId12"/>
    <p:sldId id="262" r:id="rId13"/>
    <p:sldId id="263" r:id="rId14"/>
    <p:sldId id="266" r:id="rId15"/>
    <p:sldId id="267" r:id="rId16"/>
    <p:sldId id="268" r:id="rId17"/>
    <p:sldId id="269" r:id="rId18"/>
    <p:sldId id="264" r:id="rId19"/>
    <p:sldId id="270" r:id="rId20"/>
    <p:sldId id="271" r:id="rId21"/>
    <p:sldId id="272" r:id="rId22"/>
    <p:sldId id="273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4707" autoAdjust="0"/>
  </p:normalViewPr>
  <p:slideViewPr>
    <p:cSldViewPr>
      <p:cViewPr varScale="1">
        <p:scale>
          <a:sx n="65" d="100"/>
          <a:sy n="65" d="100"/>
        </p:scale>
        <p:origin x="18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14E7-13EB-4F8B-A08A-38F264124AB3}" type="datetimeFigureOut">
              <a:rPr lang="tr-TR" smtClean="0"/>
              <a:t>3.04.2020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871A9-7581-4E86-8406-F54E3000E2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30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5DAE048-AC74-4A08-8DCA-62FB144D106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63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44F470-FE2D-4363-9D8C-6AA044FB579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616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3DCB27-57DE-4474-B6BA-1FD613E68AF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15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C03FD-C3C3-4F70-89F5-BCBA7A173B9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491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AF490E-88C3-40D0-AFED-18A847C1E05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00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318498-6C41-440C-A389-AEBD08FE377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298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509BAB-FA29-4775-AEBF-D173B7B4A98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39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6403E-E828-4624-9C0C-1CFB5CA6E96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11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71EC46-CC2C-44EA-BC57-772987EA175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3446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B910CB-EFCB-48C8-A58E-50221D8543D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447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F03DE6-5356-4331-A06A-68FE9D79F7C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72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609600"/>
            <a:ext cx="7886700" cy="609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4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3.png"/><Relationship Id="rId7" Type="http://schemas.openxmlformats.org/officeDocument/2006/relationships/image" Target="../media/image9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10" Type="http://schemas.openxmlformats.org/officeDocument/2006/relationships/image" Target="../media/image120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0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41.png"/><Relationship Id="rId3" Type="http://schemas.openxmlformats.org/officeDocument/2006/relationships/image" Target="../media/image53.png"/><Relationship Id="rId7" Type="http://schemas.openxmlformats.org/officeDocument/2006/relationships/image" Target="../media/image90.png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32831"/>
            <a:ext cx="6096000" cy="2286000"/>
          </a:xfrm>
        </p:spPr>
        <p:txBody>
          <a:bodyPr/>
          <a:lstStyle/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 308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MAKİNA DİNAMİĞİ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-20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Bahar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i="1" dirty="0" smtClean="0">
                <a:solidFill>
                  <a:schemeClr val="accent1">
                    <a:lumMod val="75000"/>
                  </a:schemeClr>
                </a:solidFill>
              </a:rPr>
              <a:t>Dr. Nurdan Bilgin</a:t>
            </a:r>
            <a:endParaRPr lang="tr-TR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Örnek1: Krank-biyel mekanizmasının hız etki katsayıları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(1) ve (2) denklemleri bağımlı hız değişkenlerini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 smtClean="0"/>
                  <a:t>), bağımsız hız değişkeni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) cinsinden bulmak üzere çözülürse</a:t>
                </a:r>
              </a:p>
              <a:p>
                <a:r>
                  <a:rPr lang="tr-TR" dirty="0" smtClean="0"/>
                  <a:t>(2) denkleminden;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(1) denkleminden;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hız etki katsayıları olarak adlandırılır.</a:t>
                </a:r>
              </a:p>
              <a:p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sadece konum değişkenlerine bağlıdır.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içerisindeki bağımlı konum değişkenleri de bağımsız konum değişkeni cinsinden yazılabilir. Bu durumda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accent6">
                        <a:lumMod val="75000"/>
                      </a:schemeClr>
                    </a:solidFill>
                  </a:rPr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accent6">
                        <a:lumMod val="75000"/>
                      </a:schemeClr>
                    </a:solidFill>
                  </a:rPr>
                  <a:t> sadece bağımsız konum değişkenine bağlıdır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300" b="-13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30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753600"/>
          </a:xfrm>
        </p:spPr>
        <p:txBody>
          <a:bodyPr>
            <a:normAutofit/>
          </a:bodyPr>
          <a:lstStyle/>
          <a:p>
            <a:r>
              <a:rPr lang="tr-TR" dirty="0" smtClean="0"/>
              <a:t>Örnek 2: Krank-biyel mekanizmasında biyel uzvu üzerinde C noktasının hızı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75800"/>
                <a:ext cx="7886700" cy="14297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75800"/>
                <a:ext cx="7886700" cy="1429799"/>
              </a:xfrm>
              <a:blipFill rotWithShape="0">
                <a:blip r:embed="rId2"/>
                <a:stretch>
                  <a:fillRect t="-55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 4"/>
          <p:cNvGrpSpPr/>
          <p:nvPr/>
        </p:nvGrpSpPr>
        <p:grpSpPr>
          <a:xfrm>
            <a:off x="468000" y="788304"/>
            <a:ext cx="7030276" cy="4487496"/>
            <a:chOff x="1235324" y="878913"/>
            <a:chExt cx="7030276" cy="4487496"/>
          </a:xfrm>
        </p:grpSpPr>
        <p:sp>
          <p:nvSpPr>
            <p:cNvPr id="8" name="Arc 41"/>
            <p:cNvSpPr/>
            <p:nvPr/>
          </p:nvSpPr>
          <p:spPr>
            <a:xfrm>
              <a:off x="1235324" y="3205153"/>
              <a:ext cx="2599200" cy="2120400"/>
            </a:xfrm>
            <a:prstGeom prst="arc">
              <a:avLst>
                <a:gd name="adj1" fmla="val 17974915"/>
                <a:gd name="adj2" fmla="val 0"/>
              </a:avLst>
            </a:prstGeom>
            <a:ln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" name="Rectangle 3"/>
            <p:cNvSpPr/>
            <p:nvPr/>
          </p:nvSpPr>
          <p:spPr>
            <a:xfrm>
              <a:off x="3962400" y="3962400"/>
              <a:ext cx="2362200" cy="457200"/>
            </a:xfrm>
            <a:prstGeom prst="rect">
              <a:avLst/>
            </a:prstGeom>
            <a:pattFill prst="wd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0" name="Straight Connector 6"/>
            <p:cNvCxnSpPr/>
            <p:nvPr/>
          </p:nvCxnSpPr>
          <p:spPr>
            <a:xfrm>
              <a:off x="3334200" y="3962400"/>
              <a:ext cx="3600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4903200" y="3367800"/>
              <a:ext cx="900000" cy="540000"/>
              <a:chOff x="3352800" y="2667000"/>
              <a:chExt cx="900000" cy="540000"/>
            </a:xfrm>
          </p:grpSpPr>
          <p:sp>
            <p:nvSpPr>
              <p:cNvPr id="41" name="Rectangle 8"/>
              <p:cNvSpPr/>
              <p:nvPr/>
            </p:nvSpPr>
            <p:spPr>
              <a:xfrm>
                <a:off x="3352800" y="2667000"/>
                <a:ext cx="900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705600" y="2865000"/>
                <a:ext cx="126000" cy="126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12" name="Elbow Connector 21"/>
            <p:cNvCxnSpPr/>
            <p:nvPr/>
          </p:nvCxnSpPr>
          <p:spPr>
            <a:xfrm>
              <a:off x="2656800" y="966600"/>
              <a:ext cx="5198400" cy="3283200"/>
            </a:xfrm>
            <a:prstGeom prst="bentConnector3">
              <a:avLst>
                <a:gd name="adj1" fmla="val 528"/>
              </a:avLst>
            </a:prstGeom>
            <a:ln>
              <a:prstDash val="lgDash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5"/>
            <p:cNvSpPr txBox="1"/>
            <p:nvPr/>
          </p:nvSpPr>
          <p:spPr>
            <a:xfrm>
              <a:off x="5529600" y="3360600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4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35"/>
            <p:cNvSpPr txBox="1"/>
            <p:nvPr/>
          </p:nvSpPr>
          <p:spPr>
            <a:xfrm>
              <a:off x="5495400" y="3579434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bg1"/>
                  </a:solidFill>
                </a:rPr>
                <a:t>B</a:t>
              </a:r>
              <a:endParaRPr lang="tr-TR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40"/>
            <p:cNvSpPr txBox="1"/>
            <p:nvPr/>
          </p:nvSpPr>
          <p:spPr>
            <a:xfrm>
              <a:off x="7855200" y="4001464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b="1" dirty="0" smtClean="0"/>
                <a:t>x</a:t>
              </a:r>
              <a:endParaRPr lang="tr-TR" b="1" dirty="0"/>
            </a:p>
          </p:txBody>
        </p:sp>
        <p:sp>
          <p:nvSpPr>
            <p:cNvPr id="16" name="İkizkenar Üçgen 15"/>
            <p:cNvSpPr/>
            <p:nvPr/>
          </p:nvSpPr>
          <p:spPr>
            <a:xfrm rot="1195603">
              <a:off x="3285773" y="1658255"/>
              <a:ext cx="2588400" cy="1737332"/>
            </a:xfrm>
            <a:prstGeom prst="triangle">
              <a:avLst/>
            </a:prstGeom>
            <a:noFill/>
            <a:ln cap="rnd">
              <a:round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İkizkenar Üçgen 16"/>
            <p:cNvSpPr>
              <a:spLocks noChangeAspect="1"/>
            </p:cNvSpPr>
            <p:nvPr/>
          </p:nvSpPr>
          <p:spPr>
            <a:xfrm rot="1195603">
              <a:off x="3433810" y="1788047"/>
              <a:ext cx="2279502" cy="1530000"/>
            </a:xfrm>
            <a:prstGeom prst="triangle">
              <a:avLst/>
            </a:prstGeom>
            <a:noFill/>
            <a:ln cap="rnd">
              <a:prstDash val="dash"/>
              <a:round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Akış Çizelgesi: Sonlandırıcı 17"/>
            <p:cNvSpPr/>
            <p:nvPr/>
          </p:nvSpPr>
          <p:spPr>
            <a:xfrm rot="1200000">
              <a:off x="2845069" y="2721188"/>
              <a:ext cx="207983" cy="1597452"/>
            </a:xfrm>
            <a:prstGeom prst="flowChartTerminator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Oval 18"/>
            <p:cNvSpPr/>
            <p:nvPr/>
          </p:nvSpPr>
          <p:spPr>
            <a:xfrm>
              <a:off x="3134127" y="2789483"/>
              <a:ext cx="126000" cy="126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4297525" y="2319289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3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39838" y="4123130"/>
              <a:ext cx="126000" cy="126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TextBox 35"/>
            <p:cNvSpPr txBox="1"/>
            <p:nvPr/>
          </p:nvSpPr>
          <p:spPr>
            <a:xfrm>
              <a:off x="2336910" y="4105867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endParaRPr lang="tr-TR" baseline="-25000" dirty="0"/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2904194" y="2433674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baseline="-25000" dirty="0"/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2298854" y="878913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/>
                <a:t>y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849176" y="3141315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2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Düz Bağlayıcı 25"/>
            <p:cNvCxnSpPr/>
            <p:nvPr/>
          </p:nvCxnSpPr>
          <p:spPr>
            <a:xfrm>
              <a:off x="2716851" y="4249800"/>
              <a:ext cx="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Düz Bağlayıcı 26"/>
            <p:cNvCxnSpPr/>
            <p:nvPr/>
          </p:nvCxnSpPr>
          <p:spPr>
            <a:xfrm>
              <a:off x="5392800" y="4282200"/>
              <a:ext cx="0" cy="72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Ok Bağlayıcısı 27"/>
            <p:cNvCxnSpPr/>
            <p:nvPr/>
          </p:nvCxnSpPr>
          <p:spPr>
            <a:xfrm>
              <a:off x="2716851" y="4660200"/>
              <a:ext cx="267594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43"/>
            <p:cNvSpPr txBox="1"/>
            <p:nvPr/>
          </p:nvSpPr>
          <p:spPr>
            <a:xfrm>
              <a:off x="2826347" y="895376"/>
              <a:ext cx="2804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A=a</a:t>
              </a:r>
              <a:r>
                <a:rPr lang="tr-TR" baseline="-25000" dirty="0" smtClean="0"/>
                <a:t>2</a:t>
              </a:r>
            </a:p>
            <a:p>
              <a:r>
                <a:rPr lang="tr-TR" dirty="0" smtClean="0"/>
                <a:t>AB=a</a:t>
              </a:r>
              <a:r>
                <a:rPr lang="tr-TR" baseline="-25000" dirty="0" smtClean="0"/>
                <a:t>3</a:t>
              </a:r>
            </a:p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B=s</a:t>
              </a:r>
              <a:r>
                <a:rPr lang="tr-TR" baseline="-25000" dirty="0" smtClean="0"/>
                <a:t>14</a:t>
              </a:r>
            </a:p>
            <a:p>
              <a:r>
                <a:rPr lang="tr-TR" dirty="0" smtClean="0"/>
                <a:t>QB=a</a:t>
              </a:r>
              <a:r>
                <a:rPr lang="tr-TR" baseline="-25000" dirty="0" smtClean="0"/>
                <a:t>1</a:t>
              </a:r>
            </a:p>
            <a:p>
              <a:r>
                <a:rPr lang="tr-TR" dirty="0" smtClean="0"/>
                <a:t>BC=c</a:t>
              </a:r>
              <a:r>
                <a:rPr lang="tr-TR" baseline="-25000" dirty="0" smtClean="0"/>
                <a:t>3</a:t>
              </a:r>
              <a:endParaRPr lang="tr-TR" baseline="-25000" dirty="0"/>
            </a:p>
            <a:p>
              <a:endParaRPr lang="tr-TR" baseline="-25000" dirty="0"/>
            </a:p>
            <a:p>
              <a:endParaRPr lang="tr-TR" baseline="-25000" dirty="0"/>
            </a:p>
            <a:p>
              <a:endParaRPr lang="tr-TR" baseline="-25000" dirty="0" smtClean="0"/>
            </a:p>
            <a:p>
              <a:endParaRPr lang="tr-TR" dirty="0"/>
            </a:p>
          </p:txBody>
        </p:sp>
        <p:cxnSp>
          <p:nvCxnSpPr>
            <p:cNvPr id="30" name="Düz Bağlayıcı 29"/>
            <p:cNvCxnSpPr/>
            <p:nvPr/>
          </p:nvCxnSpPr>
          <p:spPr>
            <a:xfrm flipH="1" flipV="1">
              <a:off x="3486051" y="3637800"/>
              <a:ext cx="3274749" cy="0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5"/>
            <p:cNvSpPr txBox="1"/>
            <p:nvPr/>
          </p:nvSpPr>
          <p:spPr>
            <a:xfrm>
              <a:off x="5377953" y="4223602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Q</a:t>
              </a:r>
              <a:endParaRPr lang="tr-TR" baseline="-25000" dirty="0"/>
            </a:p>
          </p:txBody>
        </p:sp>
        <p:cxnSp>
          <p:nvCxnSpPr>
            <p:cNvPr id="32" name="Düz Ok Bağlayıcısı 31"/>
            <p:cNvCxnSpPr/>
            <p:nvPr/>
          </p:nvCxnSpPr>
          <p:spPr>
            <a:xfrm flipV="1">
              <a:off x="6487200" y="3660694"/>
              <a:ext cx="0" cy="5884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Dikdörtgen 32"/>
            <p:cNvSpPr/>
            <p:nvPr/>
          </p:nvSpPr>
          <p:spPr>
            <a:xfrm>
              <a:off x="6454701" y="3600000"/>
              <a:ext cx="397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a</a:t>
              </a:r>
              <a:r>
                <a:rPr lang="tr-TR" baseline="-25000" dirty="0"/>
                <a:t>1</a:t>
              </a:r>
            </a:p>
          </p:txBody>
        </p:sp>
        <p:sp>
          <p:nvSpPr>
            <p:cNvPr id="34" name="Dikdörtgen 33"/>
            <p:cNvSpPr/>
            <p:nvPr/>
          </p:nvSpPr>
          <p:spPr>
            <a:xfrm>
              <a:off x="3612353" y="4297701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/>
                <a:t>s</a:t>
              </a:r>
              <a:r>
                <a:rPr lang="tr-TR" baseline="-25000" dirty="0"/>
                <a:t>14</a:t>
              </a:r>
            </a:p>
          </p:txBody>
        </p:sp>
        <p:sp>
          <p:nvSpPr>
            <p:cNvPr id="35" name="Arc 41"/>
            <p:cNvSpPr/>
            <p:nvPr/>
          </p:nvSpPr>
          <p:spPr>
            <a:xfrm>
              <a:off x="3477600" y="2608200"/>
              <a:ext cx="2599200" cy="2120400"/>
            </a:xfrm>
            <a:prstGeom prst="arc">
              <a:avLst>
                <a:gd name="adj1" fmla="val 12577496"/>
                <a:gd name="adj2" fmla="val 0"/>
              </a:avLst>
            </a:prstGeom>
            <a:ln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6" name="TextBox 42"/>
            <p:cNvSpPr txBox="1"/>
            <p:nvPr/>
          </p:nvSpPr>
          <p:spPr>
            <a:xfrm>
              <a:off x="5278397" y="2816372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13</a:t>
              </a:r>
              <a:endParaRPr lang="tr-TR" baseline="-25000" dirty="0">
                <a:solidFill>
                  <a:schemeClr val="accent4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7" name="TextBox 42"/>
            <p:cNvSpPr txBox="1"/>
            <p:nvPr/>
          </p:nvSpPr>
          <p:spPr>
            <a:xfrm>
              <a:off x="3036121" y="3413325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solidFill>
                    <a:schemeClr val="accent4"/>
                  </a:solidFill>
                  <a:latin typeface="Symbol" panose="05050102010706020507" pitchFamily="18" charset="2"/>
                </a:rPr>
                <a:t>12</a:t>
              </a:r>
              <a:endParaRPr lang="tr-TR" baseline="-25000" dirty="0">
                <a:solidFill>
                  <a:schemeClr val="accent4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8" name="TextBox 35"/>
            <p:cNvSpPr txBox="1"/>
            <p:nvPr/>
          </p:nvSpPr>
          <p:spPr>
            <a:xfrm>
              <a:off x="4673271" y="1413000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C</a:t>
              </a:r>
              <a:endParaRPr lang="tr-TR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42"/>
                <p:cNvSpPr txBox="1"/>
                <p:nvPr/>
              </p:nvSpPr>
              <p:spPr>
                <a:xfrm>
                  <a:off x="4703400" y="2938334"/>
                  <a:ext cx="615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tr-TR" baseline="-25000" dirty="0" smtClean="0">
                      <a:solidFill>
                        <a:schemeClr val="accent4"/>
                      </a:solidFill>
                      <a:latin typeface="Symbol" panose="05050102010706020507" pitchFamily="18" charset="2"/>
                    </a:rPr>
                    <a:t>3</a:t>
                  </a:r>
                  <a:endParaRPr lang="tr-TR" baseline="-25000" dirty="0">
                    <a:solidFill>
                      <a:schemeClr val="accent4"/>
                    </a:solidFill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36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3400" y="2938334"/>
                  <a:ext cx="61560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Arc 41"/>
            <p:cNvSpPr/>
            <p:nvPr/>
          </p:nvSpPr>
          <p:spPr>
            <a:xfrm rot="15812561">
              <a:off x="4026387" y="3006609"/>
              <a:ext cx="2599200" cy="2120400"/>
            </a:xfrm>
            <a:prstGeom prst="arc">
              <a:avLst>
                <a:gd name="adj1" fmla="val 18782292"/>
                <a:gd name="adj2" fmla="val 0"/>
              </a:avLst>
            </a:prstGeom>
            <a:ln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45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685200"/>
          </a:xfrm>
        </p:spPr>
        <p:txBody>
          <a:bodyPr>
            <a:normAutofit fontScale="90000"/>
          </a:bodyPr>
          <a:lstStyle/>
          <a:p>
            <a:r>
              <a:rPr lang="tr-TR" dirty="0"/>
              <a:t>Örnek 2: Krank-biyel mekanizmasında biyel uzvu üzerinde C noktasının hızı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761400"/>
                <a:ext cx="7886700" cy="59441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Hız denklemlerine geçersek;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co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Daha önce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 olarak bulunmuştu.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co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</m:t>
                                  </m:r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Dikkat edilirse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 smtClean="0"/>
                  <a:t> de sadece mekanizmanın bağımsız konum değişkenine bağlıdır (Diğer konum değişkenlerinin bağımsız konum değişkeni cinsinden ifade edilebildiğini hatırlayalım.)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 smtClean="0"/>
                  <a:t> C noktasının hız etki katsayılarıdır.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61400"/>
                <a:ext cx="7886700" cy="5944199"/>
              </a:xfrm>
              <a:blipFill rotWithShape="0">
                <a:blip r:embed="rId2"/>
                <a:stretch>
                  <a:fillRect l="-773" t="-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75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Örnek3: 4 çubuk </a:t>
            </a:r>
            <a:r>
              <a:rPr lang="tr-TR" dirty="0"/>
              <a:t>mekanizmasının hız 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52500" y="717512"/>
                <a:ext cx="7886700" cy="3410968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Mekanizmanın devre kapalılık denklemi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tr-TR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baseline="-25000" dirty="0"/>
              </a:p>
              <a:p>
                <a:r>
                  <a:rPr lang="tr-TR" dirty="0" smtClean="0"/>
                  <a:t>Bileşenlerine ayırarak yazıp ardından hız denklemlerine ulaşmak üzere türev alalım.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Türev alındığında;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     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500" y="717512"/>
                <a:ext cx="7886700" cy="3410968"/>
              </a:xfrm>
              <a:blipFill rotWithShape="0">
                <a:blip r:embed="rId2"/>
                <a:stretch>
                  <a:fillRect l="-773" t="-1968" r="-12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up 59"/>
          <p:cNvGrpSpPr/>
          <p:nvPr/>
        </p:nvGrpSpPr>
        <p:grpSpPr>
          <a:xfrm>
            <a:off x="1083600" y="3565800"/>
            <a:ext cx="7646521" cy="3015218"/>
            <a:chOff x="1083600" y="3565800"/>
            <a:chExt cx="7646521" cy="3015218"/>
          </a:xfrm>
        </p:grpSpPr>
        <p:sp>
          <p:nvSpPr>
            <p:cNvPr id="5" name="Arc 41"/>
            <p:cNvSpPr/>
            <p:nvPr/>
          </p:nvSpPr>
          <p:spPr>
            <a:xfrm>
              <a:off x="2001922" y="5587885"/>
              <a:ext cx="730424" cy="418509"/>
            </a:xfrm>
            <a:prstGeom prst="arc">
              <a:avLst>
                <a:gd name="adj1" fmla="val 12431986"/>
                <a:gd name="adj2" fmla="val 824078"/>
              </a:avLst>
            </a:prstGeom>
            <a:ln w="2540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83600" y="5916088"/>
              <a:ext cx="1800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Serbest Form 7"/>
            <p:cNvSpPr/>
            <p:nvPr/>
          </p:nvSpPr>
          <p:spPr>
            <a:xfrm>
              <a:off x="1343110" y="5759633"/>
              <a:ext cx="1156556" cy="590737"/>
            </a:xfrm>
            <a:custGeom>
              <a:avLst/>
              <a:gdLst>
                <a:gd name="connsiteX0" fmla="*/ 755585 w 1156556"/>
                <a:gd name="connsiteY0" fmla="*/ 172871 h 590737"/>
                <a:gd name="connsiteX1" fmla="*/ 755681 w 1156556"/>
                <a:gd name="connsiteY1" fmla="*/ 173737 h 590737"/>
                <a:gd name="connsiteX2" fmla="*/ 755681 w 1156556"/>
                <a:gd name="connsiteY2" fmla="*/ 173737 h 590737"/>
                <a:gd name="connsiteX3" fmla="*/ 755585 w 1156556"/>
                <a:gd name="connsiteY3" fmla="*/ 172871 h 590737"/>
                <a:gd name="connsiteX4" fmla="*/ 564340 w 1156556"/>
                <a:gd name="connsiteY4" fmla="*/ 0 h 590737"/>
                <a:gd name="connsiteX5" fmla="*/ 751795 w 1156556"/>
                <a:gd name="connsiteY5" fmla="*/ 138724 h 590737"/>
                <a:gd name="connsiteX6" fmla="*/ 755586 w 1156556"/>
                <a:gd name="connsiteY6" fmla="*/ 172870 h 590737"/>
                <a:gd name="connsiteX7" fmla="*/ 1156556 w 1156556"/>
                <a:gd name="connsiteY7" fmla="*/ 172870 h 590737"/>
                <a:gd name="connsiteX8" fmla="*/ 1156556 w 1156556"/>
                <a:gd name="connsiteY8" fmla="*/ 590737 h 590737"/>
                <a:gd name="connsiteX9" fmla="*/ 0 w 1156556"/>
                <a:gd name="connsiteY9" fmla="*/ 590737 h 590737"/>
                <a:gd name="connsiteX10" fmla="*/ 0 w 1156556"/>
                <a:gd name="connsiteY10" fmla="*/ 172870 h 590737"/>
                <a:gd name="connsiteX11" fmla="*/ 373093 w 1156556"/>
                <a:gd name="connsiteY11" fmla="*/ 172870 h 590737"/>
                <a:gd name="connsiteX12" fmla="*/ 372997 w 1156556"/>
                <a:gd name="connsiteY12" fmla="*/ 173737 h 590737"/>
                <a:gd name="connsiteX13" fmla="*/ 372997 w 1156556"/>
                <a:gd name="connsiteY13" fmla="*/ 173737 h 590737"/>
                <a:gd name="connsiteX14" fmla="*/ 373093 w 1156556"/>
                <a:gd name="connsiteY14" fmla="*/ 172871 h 590737"/>
                <a:gd name="connsiteX15" fmla="*/ 373094 w 1156556"/>
                <a:gd name="connsiteY15" fmla="*/ 172871 h 590737"/>
                <a:gd name="connsiteX16" fmla="*/ 376885 w 1156556"/>
                <a:gd name="connsiteY16" fmla="*/ 138724 h 590737"/>
                <a:gd name="connsiteX17" fmla="*/ 564340 w 1156556"/>
                <a:gd name="connsiteY17" fmla="*/ 0 h 59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556" h="590737">
                  <a:moveTo>
                    <a:pt x="755585" y="172871"/>
                  </a:moveTo>
                  <a:lnTo>
                    <a:pt x="755681" y="173737"/>
                  </a:lnTo>
                  <a:lnTo>
                    <a:pt x="755681" y="173737"/>
                  </a:lnTo>
                  <a:lnTo>
                    <a:pt x="755585" y="172871"/>
                  </a:lnTo>
                  <a:close/>
                  <a:moveTo>
                    <a:pt x="564340" y="0"/>
                  </a:moveTo>
                  <a:cubicBezTo>
                    <a:pt x="656806" y="0"/>
                    <a:pt x="733953" y="59554"/>
                    <a:pt x="751795" y="138724"/>
                  </a:cubicBezTo>
                  <a:lnTo>
                    <a:pt x="755586" y="172870"/>
                  </a:lnTo>
                  <a:lnTo>
                    <a:pt x="1156556" y="172870"/>
                  </a:lnTo>
                  <a:lnTo>
                    <a:pt x="1156556" y="590737"/>
                  </a:lnTo>
                  <a:lnTo>
                    <a:pt x="0" y="590737"/>
                  </a:lnTo>
                  <a:lnTo>
                    <a:pt x="0" y="172870"/>
                  </a:lnTo>
                  <a:lnTo>
                    <a:pt x="373093" y="172870"/>
                  </a:lnTo>
                  <a:lnTo>
                    <a:pt x="372997" y="173737"/>
                  </a:lnTo>
                  <a:lnTo>
                    <a:pt x="372997" y="173737"/>
                  </a:lnTo>
                  <a:lnTo>
                    <a:pt x="373093" y="172871"/>
                  </a:lnTo>
                  <a:lnTo>
                    <a:pt x="373094" y="172871"/>
                  </a:lnTo>
                  <a:lnTo>
                    <a:pt x="376885" y="138724"/>
                  </a:lnTo>
                  <a:cubicBezTo>
                    <a:pt x="394727" y="59554"/>
                    <a:pt x="471874" y="0"/>
                    <a:pt x="564340" y="0"/>
                  </a:cubicBezTo>
                  <a:close/>
                </a:path>
              </a:pathLst>
            </a:custGeom>
            <a:pattFill prst="wd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4" name="Elbow Connector 21"/>
            <p:cNvCxnSpPr/>
            <p:nvPr/>
          </p:nvCxnSpPr>
          <p:spPr>
            <a:xfrm>
              <a:off x="1921388" y="3981818"/>
              <a:ext cx="6808733" cy="1897708"/>
            </a:xfrm>
            <a:prstGeom prst="bentConnector3">
              <a:avLst>
                <a:gd name="adj1" fmla="val -10"/>
              </a:avLst>
            </a:prstGeom>
            <a:ln>
              <a:prstDash val="lgDash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5"/>
            <p:cNvSpPr txBox="1"/>
            <p:nvPr/>
          </p:nvSpPr>
          <p:spPr>
            <a:xfrm>
              <a:off x="1357793" y="5481643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endParaRPr lang="tr-TR" baseline="-25000" dirty="0"/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1504268" y="421240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/>
                <a:t>y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844776" y="5428603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2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Düz Bağlayıcı 25"/>
            <p:cNvCxnSpPr/>
            <p:nvPr/>
          </p:nvCxnSpPr>
          <p:spPr>
            <a:xfrm>
              <a:off x="1914650" y="6180688"/>
              <a:ext cx="4991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Düz Ok Bağlayıcısı 27"/>
            <p:cNvCxnSpPr/>
            <p:nvPr/>
          </p:nvCxnSpPr>
          <p:spPr>
            <a:xfrm>
              <a:off x="1921388" y="6444218"/>
              <a:ext cx="455493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43"/>
            <p:cNvSpPr txBox="1"/>
            <p:nvPr/>
          </p:nvSpPr>
          <p:spPr>
            <a:xfrm>
              <a:off x="7229224" y="4329764"/>
              <a:ext cx="10941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A=a</a:t>
              </a:r>
              <a:r>
                <a:rPr lang="tr-TR" baseline="-25000" dirty="0" smtClean="0"/>
                <a:t>2</a:t>
              </a:r>
            </a:p>
            <a:p>
              <a:r>
                <a:rPr lang="tr-TR" dirty="0" smtClean="0"/>
                <a:t>AB=a</a:t>
              </a:r>
              <a:r>
                <a:rPr lang="tr-TR" baseline="-25000" dirty="0" smtClean="0"/>
                <a:t>3</a:t>
              </a:r>
            </a:p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r>
                <a:rPr lang="tr-TR" dirty="0" smtClean="0"/>
                <a:t>=a</a:t>
              </a:r>
              <a:r>
                <a:rPr lang="tr-TR" baseline="-25000" dirty="0" smtClean="0"/>
                <a:t>1</a:t>
              </a:r>
            </a:p>
            <a:p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r>
                <a:rPr lang="tr-TR" dirty="0" smtClean="0"/>
                <a:t>B=a</a:t>
              </a:r>
              <a:r>
                <a:rPr lang="tr-TR" baseline="-25000" dirty="0" smtClean="0"/>
                <a:t>4</a:t>
              </a:r>
            </a:p>
            <a:p>
              <a:endParaRPr lang="tr-TR" dirty="0"/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2192774" y="5527789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12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cxnSp>
          <p:nvCxnSpPr>
            <p:cNvPr id="37" name="Straight Connector 6"/>
            <p:cNvCxnSpPr/>
            <p:nvPr/>
          </p:nvCxnSpPr>
          <p:spPr>
            <a:xfrm>
              <a:off x="5644800" y="5890704"/>
              <a:ext cx="1800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Serbest Form 37"/>
            <p:cNvSpPr/>
            <p:nvPr/>
          </p:nvSpPr>
          <p:spPr>
            <a:xfrm>
              <a:off x="5904310" y="5734249"/>
              <a:ext cx="1156556" cy="590737"/>
            </a:xfrm>
            <a:custGeom>
              <a:avLst/>
              <a:gdLst>
                <a:gd name="connsiteX0" fmla="*/ 755585 w 1156556"/>
                <a:gd name="connsiteY0" fmla="*/ 172871 h 590737"/>
                <a:gd name="connsiteX1" fmla="*/ 755681 w 1156556"/>
                <a:gd name="connsiteY1" fmla="*/ 173737 h 590737"/>
                <a:gd name="connsiteX2" fmla="*/ 755681 w 1156556"/>
                <a:gd name="connsiteY2" fmla="*/ 173737 h 590737"/>
                <a:gd name="connsiteX3" fmla="*/ 755585 w 1156556"/>
                <a:gd name="connsiteY3" fmla="*/ 172871 h 590737"/>
                <a:gd name="connsiteX4" fmla="*/ 564340 w 1156556"/>
                <a:gd name="connsiteY4" fmla="*/ 0 h 590737"/>
                <a:gd name="connsiteX5" fmla="*/ 751795 w 1156556"/>
                <a:gd name="connsiteY5" fmla="*/ 138724 h 590737"/>
                <a:gd name="connsiteX6" fmla="*/ 755586 w 1156556"/>
                <a:gd name="connsiteY6" fmla="*/ 172870 h 590737"/>
                <a:gd name="connsiteX7" fmla="*/ 1156556 w 1156556"/>
                <a:gd name="connsiteY7" fmla="*/ 172870 h 590737"/>
                <a:gd name="connsiteX8" fmla="*/ 1156556 w 1156556"/>
                <a:gd name="connsiteY8" fmla="*/ 590737 h 590737"/>
                <a:gd name="connsiteX9" fmla="*/ 0 w 1156556"/>
                <a:gd name="connsiteY9" fmla="*/ 590737 h 590737"/>
                <a:gd name="connsiteX10" fmla="*/ 0 w 1156556"/>
                <a:gd name="connsiteY10" fmla="*/ 172870 h 590737"/>
                <a:gd name="connsiteX11" fmla="*/ 373093 w 1156556"/>
                <a:gd name="connsiteY11" fmla="*/ 172870 h 590737"/>
                <a:gd name="connsiteX12" fmla="*/ 372997 w 1156556"/>
                <a:gd name="connsiteY12" fmla="*/ 173737 h 590737"/>
                <a:gd name="connsiteX13" fmla="*/ 372997 w 1156556"/>
                <a:gd name="connsiteY13" fmla="*/ 173737 h 590737"/>
                <a:gd name="connsiteX14" fmla="*/ 373093 w 1156556"/>
                <a:gd name="connsiteY14" fmla="*/ 172871 h 590737"/>
                <a:gd name="connsiteX15" fmla="*/ 373094 w 1156556"/>
                <a:gd name="connsiteY15" fmla="*/ 172871 h 590737"/>
                <a:gd name="connsiteX16" fmla="*/ 376885 w 1156556"/>
                <a:gd name="connsiteY16" fmla="*/ 138724 h 590737"/>
                <a:gd name="connsiteX17" fmla="*/ 564340 w 1156556"/>
                <a:gd name="connsiteY17" fmla="*/ 0 h 59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556" h="590737">
                  <a:moveTo>
                    <a:pt x="755585" y="172871"/>
                  </a:moveTo>
                  <a:lnTo>
                    <a:pt x="755681" y="173737"/>
                  </a:lnTo>
                  <a:lnTo>
                    <a:pt x="755681" y="173737"/>
                  </a:lnTo>
                  <a:lnTo>
                    <a:pt x="755585" y="172871"/>
                  </a:lnTo>
                  <a:close/>
                  <a:moveTo>
                    <a:pt x="564340" y="0"/>
                  </a:moveTo>
                  <a:cubicBezTo>
                    <a:pt x="656806" y="0"/>
                    <a:pt x="733953" y="59554"/>
                    <a:pt x="751795" y="138724"/>
                  </a:cubicBezTo>
                  <a:lnTo>
                    <a:pt x="755586" y="172870"/>
                  </a:lnTo>
                  <a:lnTo>
                    <a:pt x="1156556" y="172870"/>
                  </a:lnTo>
                  <a:lnTo>
                    <a:pt x="1156556" y="590737"/>
                  </a:lnTo>
                  <a:lnTo>
                    <a:pt x="0" y="590737"/>
                  </a:lnTo>
                  <a:lnTo>
                    <a:pt x="0" y="172870"/>
                  </a:lnTo>
                  <a:lnTo>
                    <a:pt x="373093" y="172870"/>
                  </a:lnTo>
                  <a:lnTo>
                    <a:pt x="372997" y="173737"/>
                  </a:lnTo>
                  <a:lnTo>
                    <a:pt x="372997" y="173737"/>
                  </a:lnTo>
                  <a:lnTo>
                    <a:pt x="373093" y="172871"/>
                  </a:lnTo>
                  <a:lnTo>
                    <a:pt x="373094" y="172871"/>
                  </a:lnTo>
                  <a:lnTo>
                    <a:pt x="376885" y="138724"/>
                  </a:lnTo>
                  <a:cubicBezTo>
                    <a:pt x="394727" y="59554"/>
                    <a:pt x="471874" y="0"/>
                    <a:pt x="564340" y="0"/>
                  </a:cubicBezTo>
                  <a:close/>
                </a:path>
              </a:pathLst>
            </a:custGeom>
            <a:pattFill prst="wd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TextBox 35"/>
            <p:cNvSpPr txBox="1"/>
            <p:nvPr/>
          </p:nvSpPr>
          <p:spPr>
            <a:xfrm>
              <a:off x="5918993" y="5456259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endParaRPr lang="tr-TR" baseline="-25000" dirty="0"/>
            </a:p>
          </p:txBody>
        </p:sp>
        <p:sp>
          <p:nvSpPr>
            <p:cNvPr id="43" name="TextBox 35"/>
            <p:cNvSpPr txBox="1"/>
            <p:nvPr/>
          </p:nvSpPr>
          <p:spPr>
            <a:xfrm>
              <a:off x="7428470" y="3565800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baseline="-25000" dirty="0"/>
            </a:p>
          </p:txBody>
        </p:sp>
        <p:cxnSp>
          <p:nvCxnSpPr>
            <p:cNvPr id="47" name="Düz Bağlayıcı 46"/>
            <p:cNvCxnSpPr/>
            <p:nvPr/>
          </p:nvCxnSpPr>
          <p:spPr>
            <a:xfrm>
              <a:off x="6457897" y="6221018"/>
              <a:ext cx="4991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kış Çizelgesi: Sonlandırıcı 38"/>
            <p:cNvSpPr/>
            <p:nvPr/>
          </p:nvSpPr>
          <p:spPr>
            <a:xfrm rot="1358546">
              <a:off x="6780804" y="3572666"/>
              <a:ext cx="255429" cy="2446775"/>
            </a:xfrm>
            <a:prstGeom prst="flowChartTerminator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395656" y="5784693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6" name="TextBox 42"/>
            <p:cNvSpPr txBox="1"/>
            <p:nvPr/>
          </p:nvSpPr>
          <p:spPr>
            <a:xfrm>
              <a:off x="6713275" y="5423151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14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50" name="Akış Çizelgesi: Sonlandırıcı 49"/>
            <p:cNvSpPr/>
            <p:nvPr/>
          </p:nvSpPr>
          <p:spPr>
            <a:xfrm rot="4812128">
              <a:off x="4719525" y="1540285"/>
              <a:ext cx="255429" cy="5262360"/>
            </a:xfrm>
            <a:prstGeom prst="flowChartTerminator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Akış Çizelgesi: Sonlandırıcı 17"/>
            <p:cNvSpPr/>
            <p:nvPr/>
          </p:nvSpPr>
          <p:spPr>
            <a:xfrm rot="1200000">
              <a:off x="2001721" y="4444174"/>
              <a:ext cx="255429" cy="1571996"/>
            </a:xfrm>
            <a:prstGeom prst="flowChartTerminator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Oval 18"/>
            <p:cNvSpPr/>
            <p:nvPr/>
          </p:nvSpPr>
          <p:spPr>
            <a:xfrm>
              <a:off x="2284952" y="4528352"/>
              <a:ext cx="126000" cy="126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1960456" y="4224949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baseline="-25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7238251" y="3663838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Oval 20"/>
            <p:cNvSpPr/>
            <p:nvPr/>
          </p:nvSpPr>
          <p:spPr>
            <a:xfrm>
              <a:off x="1834456" y="5810077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1" name="Yay 50"/>
            <p:cNvSpPr/>
            <p:nvPr/>
          </p:nvSpPr>
          <p:spPr>
            <a:xfrm>
              <a:off x="6087351" y="5403219"/>
              <a:ext cx="1337868" cy="1006308"/>
            </a:xfrm>
            <a:prstGeom prst="arc">
              <a:avLst/>
            </a:prstGeom>
            <a:ln w="2540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2" name="Dikdörtgen 51"/>
            <p:cNvSpPr/>
            <p:nvPr/>
          </p:nvSpPr>
          <p:spPr>
            <a:xfrm>
              <a:off x="3958476" y="6074886"/>
              <a:ext cx="397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1</a:t>
              </a:r>
              <a:endParaRPr lang="tr-TR" baseline="-25000" dirty="0"/>
            </a:p>
          </p:txBody>
        </p:sp>
        <p:sp>
          <p:nvSpPr>
            <p:cNvPr id="45" name="TextBox 25"/>
            <p:cNvSpPr txBox="1"/>
            <p:nvPr/>
          </p:nvSpPr>
          <p:spPr>
            <a:xfrm>
              <a:off x="2027503" y="4887917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2</a:t>
              </a:r>
              <a:endParaRPr lang="tr-TR" dirty="0"/>
            </a:p>
          </p:txBody>
        </p:sp>
        <p:sp>
          <p:nvSpPr>
            <p:cNvPr id="53" name="TextBox 25"/>
            <p:cNvSpPr txBox="1"/>
            <p:nvPr/>
          </p:nvSpPr>
          <p:spPr>
            <a:xfrm>
              <a:off x="3304991" y="4229711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3</a:t>
              </a:r>
              <a:endParaRPr lang="tr-TR" dirty="0"/>
            </a:p>
          </p:txBody>
        </p:sp>
        <p:sp>
          <p:nvSpPr>
            <p:cNvPr id="54" name="TextBox 25"/>
            <p:cNvSpPr txBox="1"/>
            <p:nvPr/>
          </p:nvSpPr>
          <p:spPr>
            <a:xfrm>
              <a:off x="6756285" y="4582432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4</a:t>
              </a:r>
              <a:endParaRPr lang="tr-TR" dirty="0"/>
            </a:p>
          </p:txBody>
        </p:sp>
        <p:cxnSp>
          <p:nvCxnSpPr>
            <p:cNvPr id="57" name="Düz Bağlayıcı 56"/>
            <p:cNvCxnSpPr/>
            <p:nvPr/>
          </p:nvCxnSpPr>
          <p:spPr>
            <a:xfrm flipV="1">
              <a:off x="2347952" y="4660200"/>
              <a:ext cx="4109945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42"/>
            <p:cNvSpPr txBox="1"/>
            <p:nvPr/>
          </p:nvSpPr>
          <p:spPr>
            <a:xfrm>
              <a:off x="4005025" y="4343686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13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59" name="Yay 58"/>
            <p:cNvSpPr/>
            <p:nvPr/>
          </p:nvSpPr>
          <p:spPr>
            <a:xfrm>
              <a:off x="3314936" y="4151198"/>
              <a:ext cx="1337868" cy="1006308"/>
            </a:xfrm>
            <a:prstGeom prst="arc">
              <a:avLst>
                <a:gd name="adj1" fmla="val 18778873"/>
                <a:gd name="adj2" fmla="val 0"/>
              </a:avLst>
            </a:prstGeom>
            <a:ln w="2540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12067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Örnek3: 4 çubuk mekanizmasının hız 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(1) </a:t>
                </a:r>
                <a:r>
                  <a:rPr lang="tr-TR" dirty="0"/>
                  <a:t>ve </a:t>
                </a:r>
                <a:r>
                  <a:rPr lang="tr-TR" dirty="0" smtClean="0"/>
                  <a:t>(2) </a:t>
                </a:r>
                <a:r>
                  <a:rPr lang="tr-TR" dirty="0"/>
                  <a:t>iki bilinmeyenli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/>
                  <a:t>,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dirty="0"/>
                  <a:t>) doğrusal iki denklemdir. Çözüm için bu iki denklemi matris formunda düzenleyelim.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arasındaki etki katsayısı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arasındaki etki katsayısıdır.</a:t>
                </a:r>
              </a:p>
              <a:p>
                <a:pPr marL="0" indent="0">
                  <a:buNone/>
                </a:pPr>
                <a:r>
                  <a:rPr lang="tr-TR" dirty="0" smtClean="0"/>
                  <a:t>Hatırlatma </a:t>
                </a:r>
                <a:r>
                  <a:rPr lang="tr-TR" dirty="0"/>
                  <a:t>1: Etki katsayıları </a:t>
                </a:r>
                <a:r>
                  <a:rPr lang="tr-TR" u="sng" dirty="0">
                    <a:solidFill>
                      <a:srgbClr val="C00000"/>
                    </a:solidFill>
                  </a:rPr>
                  <a:t>daima</a:t>
                </a:r>
                <a:r>
                  <a:rPr lang="tr-TR" dirty="0"/>
                  <a:t> uzuv uzunluklarının ve pozisyon değişkenlerinin bir fonksiyonudur.</a:t>
                </a: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8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65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61915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Örnek4: </a:t>
            </a:r>
            <a:r>
              <a:rPr lang="tr-TR" dirty="0"/>
              <a:t>4 çubuk mekanizmasının biyel uzvu üzerinde </a:t>
            </a:r>
            <a:r>
              <a:rPr lang="tr-TR" dirty="0" smtClean="0"/>
              <a:t>P </a:t>
            </a:r>
            <a:r>
              <a:rPr lang="tr-TR" dirty="0"/>
              <a:t>noktasının hızı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755454"/>
                <a:ext cx="7886700" cy="26849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Hız denklemlerine geçersek;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                    (1)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tr-TR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                     (2)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Daha </a:t>
                </a:r>
                <a:r>
                  <a:rPr lang="tr-TR" dirty="0"/>
                  <a:t>önce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 olarak bulunmuştu.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55454"/>
                <a:ext cx="7886700" cy="2684976"/>
              </a:xfrm>
              <a:blipFill rotWithShape="0">
                <a:blip r:embed="rId2"/>
                <a:stretch>
                  <a:fillRect l="-773" t="-29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rbest Form 39"/>
          <p:cNvSpPr/>
          <p:nvPr/>
        </p:nvSpPr>
        <p:spPr>
          <a:xfrm rot="4828463">
            <a:off x="4230915" y="1100498"/>
            <a:ext cx="1135003" cy="5262360"/>
          </a:xfrm>
          <a:custGeom>
            <a:avLst/>
            <a:gdLst>
              <a:gd name="connsiteX0" fmla="*/ 1129 w 1135003"/>
              <a:gd name="connsiteY0" fmla="*/ 4000741 h 5262360"/>
              <a:gd name="connsiteX1" fmla="*/ 138605 w 1135003"/>
              <a:gd name="connsiteY1" fmla="*/ 3895322 h 5262360"/>
              <a:gd name="connsiteX2" fmla="*/ 649501 w 1135003"/>
              <a:gd name="connsiteY2" fmla="*/ 4494043 h 5262360"/>
              <a:gd name="connsiteX3" fmla="*/ 833115 w 1135003"/>
              <a:gd name="connsiteY3" fmla="*/ 4738799 h 5262360"/>
              <a:gd name="connsiteX4" fmla="*/ 898146 w 1135003"/>
              <a:gd name="connsiteY4" fmla="*/ 4828781 h 5262360"/>
              <a:gd name="connsiteX5" fmla="*/ 897693 w 1135003"/>
              <a:gd name="connsiteY5" fmla="*/ 4813017 h 5262360"/>
              <a:gd name="connsiteX6" fmla="*/ 879574 w 1135003"/>
              <a:gd name="connsiteY6" fmla="*/ 2631180 h 5262360"/>
              <a:gd name="connsiteX7" fmla="*/ 920667 w 1135003"/>
              <a:gd name="connsiteY7" fmla="*/ 0 h 5262360"/>
              <a:gd name="connsiteX8" fmla="*/ 1093910 w 1135003"/>
              <a:gd name="connsiteY8" fmla="*/ 0 h 5262360"/>
              <a:gd name="connsiteX9" fmla="*/ 1135003 w 1135003"/>
              <a:gd name="connsiteY9" fmla="*/ 2631180 h 5262360"/>
              <a:gd name="connsiteX10" fmla="*/ 1093910 w 1135003"/>
              <a:gd name="connsiteY10" fmla="*/ 5262360 h 5262360"/>
              <a:gd name="connsiteX11" fmla="*/ 920667 w 1135003"/>
              <a:gd name="connsiteY11" fmla="*/ 5262360 h 5262360"/>
              <a:gd name="connsiteX12" fmla="*/ 913224 w 1135003"/>
              <a:gd name="connsiteY12" fmla="*/ 5214313 h 5262360"/>
              <a:gd name="connsiteX13" fmla="*/ 907426 w 1135003"/>
              <a:gd name="connsiteY13" fmla="*/ 5208914 h 5262360"/>
              <a:gd name="connsiteX14" fmla="*/ 446806 w 1135003"/>
              <a:gd name="connsiteY14" fmla="*/ 4649473 h 5262360"/>
              <a:gd name="connsiteX15" fmla="*/ 1129 w 1135003"/>
              <a:gd name="connsiteY15" fmla="*/ 4000741 h 526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5003" h="5262360">
                <a:moveTo>
                  <a:pt x="1129" y="4000741"/>
                </a:moveTo>
                <a:lnTo>
                  <a:pt x="138605" y="3895322"/>
                </a:lnTo>
                <a:cubicBezTo>
                  <a:pt x="156613" y="3881513"/>
                  <a:pt x="385336" y="4149549"/>
                  <a:pt x="649501" y="4494043"/>
                </a:cubicBezTo>
                <a:cubicBezTo>
                  <a:pt x="715542" y="4580166"/>
                  <a:pt x="777543" y="4662911"/>
                  <a:pt x="833115" y="4738799"/>
                </a:cubicBezTo>
                <a:lnTo>
                  <a:pt x="898146" y="4828781"/>
                </a:lnTo>
                <a:lnTo>
                  <a:pt x="897693" y="4813017"/>
                </a:lnTo>
                <a:cubicBezTo>
                  <a:pt x="886762" y="4340191"/>
                  <a:pt x="879574" y="3539455"/>
                  <a:pt x="879574" y="2631180"/>
                </a:cubicBezTo>
                <a:cubicBezTo>
                  <a:pt x="879574" y="1177941"/>
                  <a:pt x="897974" y="0"/>
                  <a:pt x="920667" y="0"/>
                </a:cubicBezTo>
                <a:lnTo>
                  <a:pt x="1093910" y="0"/>
                </a:lnTo>
                <a:cubicBezTo>
                  <a:pt x="1116603" y="0"/>
                  <a:pt x="1135003" y="1177941"/>
                  <a:pt x="1135003" y="2631180"/>
                </a:cubicBezTo>
                <a:cubicBezTo>
                  <a:pt x="1135003" y="4084420"/>
                  <a:pt x="1116603" y="5262360"/>
                  <a:pt x="1093910" y="5262360"/>
                </a:cubicBezTo>
                <a:lnTo>
                  <a:pt x="920667" y="5262360"/>
                </a:lnTo>
                <a:lnTo>
                  <a:pt x="913224" y="5214313"/>
                </a:lnTo>
                <a:lnTo>
                  <a:pt x="907426" y="5208914"/>
                </a:lnTo>
                <a:cubicBezTo>
                  <a:pt x="823117" y="5123206"/>
                  <a:pt x="644929" y="4907843"/>
                  <a:pt x="446806" y="4649473"/>
                </a:cubicBezTo>
                <a:cubicBezTo>
                  <a:pt x="182641" y="4304980"/>
                  <a:pt x="-16879" y="4014550"/>
                  <a:pt x="1129" y="4000741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/>
          </a:p>
        </p:txBody>
      </p:sp>
      <p:grpSp>
        <p:nvGrpSpPr>
          <p:cNvPr id="45" name="Grup 44"/>
          <p:cNvGrpSpPr/>
          <p:nvPr/>
        </p:nvGrpSpPr>
        <p:grpSpPr>
          <a:xfrm>
            <a:off x="1083600" y="3142116"/>
            <a:ext cx="7646521" cy="3438902"/>
            <a:chOff x="1083600" y="3142116"/>
            <a:chExt cx="7646521" cy="3438902"/>
          </a:xfrm>
        </p:grpSpPr>
        <p:sp>
          <p:nvSpPr>
            <p:cNvPr id="5" name="Arc 41"/>
            <p:cNvSpPr/>
            <p:nvPr/>
          </p:nvSpPr>
          <p:spPr>
            <a:xfrm>
              <a:off x="2001922" y="5587885"/>
              <a:ext cx="730424" cy="418509"/>
            </a:xfrm>
            <a:prstGeom prst="arc">
              <a:avLst>
                <a:gd name="adj1" fmla="val 12431986"/>
                <a:gd name="adj2" fmla="val 824078"/>
              </a:avLst>
            </a:prstGeom>
            <a:ln w="2540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6" name="Straight Connector 6"/>
            <p:cNvCxnSpPr/>
            <p:nvPr/>
          </p:nvCxnSpPr>
          <p:spPr>
            <a:xfrm>
              <a:off x="1083600" y="5916088"/>
              <a:ext cx="1800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Serbest Form 6"/>
            <p:cNvSpPr/>
            <p:nvPr/>
          </p:nvSpPr>
          <p:spPr>
            <a:xfrm>
              <a:off x="1343110" y="5759633"/>
              <a:ext cx="1156556" cy="590737"/>
            </a:xfrm>
            <a:custGeom>
              <a:avLst/>
              <a:gdLst>
                <a:gd name="connsiteX0" fmla="*/ 755585 w 1156556"/>
                <a:gd name="connsiteY0" fmla="*/ 172871 h 590737"/>
                <a:gd name="connsiteX1" fmla="*/ 755681 w 1156556"/>
                <a:gd name="connsiteY1" fmla="*/ 173737 h 590737"/>
                <a:gd name="connsiteX2" fmla="*/ 755681 w 1156556"/>
                <a:gd name="connsiteY2" fmla="*/ 173737 h 590737"/>
                <a:gd name="connsiteX3" fmla="*/ 755585 w 1156556"/>
                <a:gd name="connsiteY3" fmla="*/ 172871 h 590737"/>
                <a:gd name="connsiteX4" fmla="*/ 564340 w 1156556"/>
                <a:gd name="connsiteY4" fmla="*/ 0 h 590737"/>
                <a:gd name="connsiteX5" fmla="*/ 751795 w 1156556"/>
                <a:gd name="connsiteY5" fmla="*/ 138724 h 590737"/>
                <a:gd name="connsiteX6" fmla="*/ 755586 w 1156556"/>
                <a:gd name="connsiteY6" fmla="*/ 172870 h 590737"/>
                <a:gd name="connsiteX7" fmla="*/ 1156556 w 1156556"/>
                <a:gd name="connsiteY7" fmla="*/ 172870 h 590737"/>
                <a:gd name="connsiteX8" fmla="*/ 1156556 w 1156556"/>
                <a:gd name="connsiteY8" fmla="*/ 590737 h 590737"/>
                <a:gd name="connsiteX9" fmla="*/ 0 w 1156556"/>
                <a:gd name="connsiteY9" fmla="*/ 590737 h 590737"/>
                <a:gd name="connsiteX10" fmla="*/ 0 w 1156556"/>
                <a:gd name="connsiteY10" fmla="*/ 172870 h 590737"/>
                <a:gd name="connsiteX11" fmla="*/ 373093 w 1156556"/>
                <a:gd name="connsiteY11" fmla="*/ 172870 h 590737"/>
                <a:gd name="connsiteX12" fmla="*/ 372997 w 1156556"/>
                <a:gd name="connsiteY12" fmla="*/ 173737 h 590737"/>
                <a:gd name="connsiteX13" fmla="*/ 372997 w 1156556"/>
                <a:gd name="connsiteY13" fmla="*/ 173737 h 590737"/>
                <a:gd name="connsiteX14" fmla="*/ 373093 w 1156556"/>
                <a:gd name="connsiteY14" fmla="*/ 172871 h 590737"/>
                <a:gd name="connsiteX15" fmla="*/ 373094 w 1156556"/>
                <a:gd name="connsiteY15" fmla="*/ 172871 h 590737"/>
                <a:gd name="connsiteX16" fmla="*/ 376885 w 1156556"/>
                <a:gd name="connsiteY16" fmla="*/ 138724 h 590737"/>
                <a:gd name="connsiteX17" fmla="*/ 564340 w 1156556"/>
                <a:gd name="connsiteY17" fmla="*/ 0 h 59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556" h="590737">
                  <a:moveTo>
                    <a:pt x="755585" y="172871"/>
                  </a:moveTo>
                  <a:lnTo>
                    <a:pt x="755681" y="173737"/>
                  </a:lnTo>
                  <a:lnTo>
                    <a:pt x="755681" y="173737"/>
                  </a:lnTo>
                  <a:lnTo>
                    <a:pt x="755585" y="172871"/>
                  </a:lnTo>
                  <a:close/>
                  <a:moveTo>
                    <a:pt x="564340" y="0"/>
                  </a:moveTo>
                  <a:cubicBezTo>
                    <a:pt x="656806" y="0"/>
                    <a:pt x="733953" y="59554"/>
                    <a:pt x="751795" y="138724"/>
                  </a:cubicBezTo>
                  <a:lnTo>
                    <a:pt x="755586" y="172870"/>
                  </a:lnTo>
                  <a:lnTo>
                    <a:pt x="1156556" y="172870"/>
                  </a:lnTo>
                  <a:lnTo>
                    <a:pt x="1156556" y="590737"/>
                  </a:lnTo>
                  <a:lnTo>
                    <a:pt x="0" y="590737"/>
                  </a:lnTo>
                  <a:lnTo>
                    <a:pt x="0" y="172870"/>
                  </a:lnTo>
                  <a:lnTo>
                    <a:pt x="373093" y="172870"/>
                  </a:lnTo>
                  <a:lnTo>
                    <a:pt x="372997" y="173737"/>
                  </a:lnTo>
                  <a:lnTo>
                    <a:pt x="372997" y="173737"/>
                  </a:lnTo>
                  <a:lnTo>
                    <a:pt x="373093" y="172871"/>
                  </a:lnTo>
                  <a:lnTo>
                    <a:pt x="373094" y="172871"/>
                  </a:lnTo>
                  <a:lnTo>
                    <a:pt x="376885" y="138724"/>
                  </a:lnTo>
                  <a:cubicBezTo>
                    <a:pt x="394727" y="59554"/>
                    <a:pt x="471874" y="0"/>
                    <a:pt x="564340" y="0"/>
                  </a:cubicBezTo>
                  <a:close/>
                </a:path>
              </a:pathLst>
            </a:custGeom>
            <a:pattFill prst="wd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8" name="Elbow Connector 21"/>
            <p:cNvCxnSpPr/>
            <p:nvPr/>
          </p:nvCxnSpPr>
          <p:spPr>
            <a:xfrm>
              <a:off x="1921388" y="3981818"/>
              <a:ext cx="6808733" cy="1897708"/>
            </a:xfrm>
            <a:prstGeom prst="bentConnector3">
              <a:avLst>
                <a:gd name="adj1" fmla="val -10"/>
              </a:avLst>
            </a:prstGeom>
            <a:ln>
              <a:prstDash val="lgDash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5"/>
            <p:cNvSpPr txBox="1"/>
            <p:nvPr/>
          </p:nvSpPr>
          <p:spPr>
            <a:xfrm>
              <a:off x="1357793" y="5481643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endParaRPr lang="tr-TR" baseline="-25000" dirty="0"/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1504268" y="421240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/>
                <a:t>y</a:t>
              </a: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1844776" y="5428603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2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1914650" y="6180688"/>
              <a:ext cx="4991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Ok Bağlayıcısı 12"/>
            <p:cNvCxnSpPr/>
            <p:nvPr/>
          </p:nvCxnSpPr>
          <p:spPr>
            <a:xfrm>
              <a:off x="1921388" y="6444218"/>
              <a:ext cx="455493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43"/>
            <p:cNvSpPr txBox="1"/>
            <p:nvPr/>
          </p:nvSpPr>
          <p:spPr>
            <a:xfrm>
              <a:off x="7229224" y="4329764"/>
              <a:ext cx="10941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A=a</a:t>
              </a:r>
              <a:r>
                <a:rPr lang="tr-TR" baseline="-25000" dirty="0" smtClean="0"/>
                <a:t>2</a:t>
              </a:r>
            </a:p>
            <a:p>
              <a:r>
                <a:rPr lang="tr-TR" dirty="0" smtClean="0"/>
                <a:t>AB=a</a:t>
              </a:r>
              <a:r>
                <a:rPr lang="tr-TR" baseline="-25000" dirty="0" smtClean="0"/>
                <a:t>3</a:t>
              </a:r>
            </a:p>
            <a:p>
              <a:r>
                <a:rPr lang="tr-TR" dirty="0" smtClean="0"/>
                <a:t>A</a:t>
              </a:r>
              <a:r>
                <a:rPr lang="tr-TR" baseline="-25000" dirty="0" smtClean="0"/>
                <a:t>0</a:t>
              </a:r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r>
                <a:rPr lang="tr-TR" dirty="0" smtClean="0"/>
                <a:t>=a</a:t>
              </a:r>
              <a:r>
                <a:rPr lang="tr-TR" baseline="-25000" dirty="0" smtClean="0"/>
                <a:t>1</a:t>
              </a:r>
            </a:p>
            <a:p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r>
                <a:rPr lang="tr-TR" dirty="0" smtClean="0"/>
                <a:t>B=a</a:t>
              </a:r>
              <a:r>
                <a:rPr lang="tr-TR" baseline="-25000" dirty="0" smtClean="0"/>
                <a:t>4</a:t>
              </a:r>
            </a:p>
            <a:p>
              <a:r>
                <a:rPr lang="tr-TR" dirty="0" smtClean="0"/>
                <a:t>AP=b</a:t>
              </a:r>
              <a:r>
                <a:rPr lang="tr-TR" baseline="-25000" dirty="0" smtClean="0"/>
                <a:t>3</a:t>
              </a:r>
              <a:endParaRPr lang="tr-TR" baseline="-25000" dirty="0"/>
            </a:p>
            <a:p>
              <a:endParaRPr lang="tr-TR" dirty="0"/>
            </a:p>
          </p:txBody>
        </p:sp>
        <p:sp>
          <p:nvSpPr>
            <p:cNvPr id="15" name="TextBox 42"/>
            <p:cNvSpPr txBox="1"/>
            <p:nvPr/>
          </p:nvSpPr>
          <p:spPr>
            <a:xfrm>
              <a:off x="2192774" y="5527789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12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cxnSp>
          <p:nvCxnSpPr>
            <p:cNvPr id="16" name="Straight Connector 6"/>
            <p:cNvCxnSpPr/>
            <p:nvPr/>
          </p:nvCxnSpPr>
          <p:spPr>
            <a:xfrm>
              <a:off x="5644800" y="5890704"/>
              <a:ext cx="1800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Serbest Form 16"/>
            <p:cNvSpPr/>
            <p:nvPr/>
          </p:nvSpPr>
          <p:spPr>
            <a:xfrm>
              <a:off x="5904310" y="5734249"/>
              <a:ext cx="1156556" cy="590737"/>
            </a:xfrm>
            <a:custGeom>
              <a:avLst/>
              <a:gdLst>
                <a:gd name="connsiteX0" fmla="*/ 755585 w 1156556"/>
                <a:gd name="connsiteY0" fmla="*/ 172871 h 590737"/>
                <a:gd name="connsiteX1" fmla="*/ 755681 w 1156556"/>
                <a:gd name="connsiteY1" fmla="*/ 173737 h 590737"/>
                <a:gd name="connsiteX2" fmla="*/ 755681 w 1156556"/>
                <a:gd name="connsiteY2" fmla="*/ 173737 h 590737"/>
                <a:gd name="connsiteX3" fmla="*/ 755585 w 1156556"/>
                <a:gd name="connsiteY3" fmla="*/ 172871 h 590737"/>
                <a:gd name="connsiteX4" fmla="*/ 564340 w 1156556"/>
                <a:gd name="connsiteY4" fmla="*/ 0 h 590737"/>
                <a:gd name="connsiteX5" fmla="*/ 751795 w 1156556"/>
                <a:gd name="connsiteY5" fmla="*/ 138724 h 590737"/>
                <a:gd name="connsiteX6" fmla="*/ 755586 w 1156556"/>
                <a:gd name="connsiteY6" fmla="*/ 172870 h 590737"/>
                <a:gd name="connsiteX7" fmla="*/ 1156556 w 1156556"/>
                <a:gd name="connsiteY7" fmla="*/ 172870 h 590737"/>
                <a:gd name="connsiteX8" fmla="*/ 1156556 w 1156556"/>
                <a:gd name="connsiteY8" fmla="*/ 590737 h 590737"/>
                <a:gd name="connsiteX9" fmla="*/ 0 w 1156556"/>
                <a:gd name="connsiteY9" fmla="*/ 590737 h 590737"/>
                <a:gd name="connsiteX10" fmla="*/ 0 w 1156556"/>
                <a:gd name="connsiteY10" fmla="*/ 172870 h 590737"/>
                <a:gd name="connsiteX11" fmla="*/ 373093 w 1156556"/>
                <a:gd name="connsiteY11" fmla="*/ 172870 h 590737"/>
                <a:gd name="connsiteX12" fmla="*/ 372997 w 1156556"/>
                <a:gd name="connsiteY12" fmla="*/ 173737 h 590737"/>
                <a:gd name="connsiteX13" fmla="*/ 372997 w 1156556"/>
                <a:gd name="connsiteY13" fmla="*/ 173737 h 590737"/>
                <a:gd name="connsiteX14" fmla="*/ 373093 w 1156556"/>
                <a:gd name="connsiteY14" fmla="*/ 172871 h 590737"/>
                <a:gd name="connsiteX15" fmla="*/ 373094 w 1156556"/>
                <a:gd name="connsiteY15" fmla="*/ 172871 h 590737"/>
                <a:gd name="connsiteX16" fmla="*/ 376885 w 1156556"/>
                <a:gd name="connsiteY16" fmla="*/ 138724 h 590737"/>
                <a:gd name="connsiteX17" fmla="*/ 564340 w 1156556"/>
                <a:gd name="connsiteY17" fmla="*/ 0 h 590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6556" h="590737">
                  <a:moveTo>
                    <a:pt x="755585" y="172871"/>
                  </a:moveTo>
                  <a:lnTo>
                    <a:pt x="755681" y="173737"/>
                  </a:lnTo>
                  <a:lnTo>
                    <a:pt x="755681" y="173737"/>
                  </a:lnTo>
                  <a:lnTo>
                    <a:pt x="755585" y="172871"/>
                  </a:lnTo>
                  <a:close/>
                  <a:moveTo>
                    <a:pt x="564340" y="0"/>
                  </a:moveTo>
                  <a:cubicBezTo>
                    <a:pt x="656806" y="0"/>
                    <a:pt x="733953" y="59554"/>
                    <a:pt x="751795" y="138724"/>
                  </a:cubicBezTo>
                  <a:lnTo>
                    <a:pt x="755586" y="172870"/>
                  </a:lnTo>
                  <a:lnTo>
                    <a:pt x="1156556" y="172870"/>
                  </a:lnTo>
                  <a:lnTo>
                    <a:pt x="1156556" y="590737"/>
                  </a:lnTo>
                  <a:lnTo>
                    <a:pt x="0" y="590737"/>
                  </a:lnTo>
                  <a:lnTo>
                    <a:pt x="0" y="172870"/>
                  </a:lnTo>
                  <a:lnTo>
                    <a:pt x="373093" y="172870"/>
                  </a:lnTo>
                  <a:lnTo>
                    <a:pt x="372997" y="173737"/>
                  </a:lnTo>
                  <a:lnTo>
                    <a:pt x="372997" y="173737"/>
                  </a:lnTo>
                  <a:lnTo>
                    <a:pt x="373093" y="172871"/>
                  </a:lnTo>
                  <a:lnTo>
                    <a:pt x="373094" y="172871"/>
                  </a:lnTo>
                  <a:lnTo>
                    <a:pt x="376885" y="138724"/>
                  </a:lnTo>
                  <a:cubicBezTo>
                    <a:pt x="394727" y="59554"/>
                    <a:pt x="471874" y="0"/>
                    <a:pt x="564340" y="0"/>
                  </a:cubicBezTo>
                  <a:close/>
                </a:path>
              </a:pathLst>
            </a:custGeom>
            <a:pattFill prst="wdUp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TextBox 35"/>
            <p:cNvSpPr txBox="1"/>
            <p:nvPr/>
          </p:nvSpPr>
          <p:spPr>
            <a:xfrm>
              <a:off x="5918993" y="5456259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r>
                <a:rPr lang="tr-TR" baseline="-25000" dirty="0" smtClean="0"/>
                <a:t>0</a:t>
              </a:r>
              <a:endParaRPr lang="tr-TR" baseline="-25000" dirty="0"/>
            </a:p>
          </p:txBody>
        </p:sp>
        <p:sp>
          <p:nvSpPr>
            <p:cNvPr id="19" name="TextBox 35"/>
            <p:cNvSpPr txBox="1"/>
            <p:nvPr/>
          </p:nvSpPr>
          <p:spPr>
            <a:xfrm>
              <a:off x="7428470" y="3565800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tr-TR" baseline="-25000" dirty="0"/>
            </a:p>
          </p:txBody>
        </p:sp>
        <p:cxnSp>
          <p:nvCxnSpPr>
            <p:cNvPr id="20" name="Düz Bağlayıcı 19"/>
            <p:cNvCxnSpPr/>
            <p:nvPr/>
          </p:nvCxnSpPr>
          <p:spPr>
            <a:xfrm>
              <a:off x="6457897" y="6221018"/>
              <a:ext cx="4991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kış Çizelgesi: Sonlandırıcı 20"/>
            <p:cNvSpPr/>
            <p:nvPr/>
          </p:nvSpPr>
          <p:spPr>
            <a:xfrm rot="1358546">
              <a:off x="6780804" y="3572666"/>
              <a:ext cx="255429" cy="2446775"/>
            </a:xfrm>
            <a:prstGeom prst="flowChartTerminator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Oval 21"/>
            <p:cNvSpPr/>
            <p:nvPr/>
          </p:nvSpPr>
          <p:spPr>
            <a:xfrm>
              <a:off x="6395656" y="5784693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TextBox 42"/>
            <p:cNvSpPr txBox="1"/>
            <p:nvPr/>
          </p:nvSpPr>
          <p:spPr>
            <a:xfrm>
              <a:off x="6713275" y="5423151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14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25" name="Akış Çizelgesi: Sonlandırıcı 24"/>
            <p:cNvSpPr/>
            <p:nvPr/>
          </p:nvSpPr>
          <p:spPr>
            <a:xfrm rot="1200000">
              <a:off x="2001721" y="4444174"/>
              <a:ext cx="255429" cy="1571996"/>
            </a:xfrm>
            <a:prstGeom prst="flowChartTerminator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Oval 25"/>
            <p:cNvSpPr/>
            <p:nvPr/>
          </p:nvSpPr>
          <p:spPr>
            <a:xfrm>
              <a:off x="2284952" y="4528352"/>
              <a:ext cx="126000" cy="126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7" name="TextBox 35"/>
            <p:cNvSpPr txBox="1"/>
            <p:nvPr/>
          </p:nvSpPr>
          <p:spPr>
            <a:xfrm>
              <a:off x="1960456" y="4224949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</a:t>
              </a:r>
              <a:endParaRPr lang="tr-TR" baseline="-25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7238251" y="3663838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9" name="Oval 28"/>
            <p:cNvSpPr/>
            <p:nvPr/>
          </p:nvSpPr>
          <p:spPr>
            <a:xfrm>
              <a:off x="1834456" y="5810077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0" name="Yay 29"/>
            <p:cNvSpPr/>
            <p:nvPr/>
          </p:nvSpPr>
          <p:spPr>
            <a:xfrm>
              <a:off x="6087351" y="5403219"/>
              <a:ext cx="1337868" cy="1006308"/>
            </a:xfrm>
            <a:prstGeom prst="arc">
              <a:avLst/>
            </a:prstGeom>
            <a:ln w="2540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1" name="Dikdörtgen 30"/>
            <p:cNvSpPr/>
            <p:nvPr/>
          </p:nvSpPr>
          <p:spPr>
            <a:xfrm>
              <a:off x="3958476" y="6074886"/>
              <a:ext cx="397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dirty="0" smtClean="0"/>
                <a:t>a</a:t>
              </a:r>
              <a:r>
                <a:rPr lang="tr-TR" baseline="-25000" dirty="0" smtClean="0"/>
                <a:t>1</a:t>
              </a:r>
              <a:endParaRPr lang="tr-TR" baseline="-25000" dirty="0"/>
            </a:p>
          </p:txBody>
        </p:sp>
        <p:sp>
          <p:nvSpPr>
            <p:cNvPr id="32" name="TextBox 25"/>
            <p:cNvSpPr txBox="1"/>
            <p:nvPr/>
          </p:nvSpPr>
          <p:spPr>
            <a:xfrm>
              <a:off x="2027503" y="4887917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2</a:t>
              </a:r>
              <a:endParaRPr lang="tr-TR" dirty="0"/>
            </a:p>
          </p:txBody>
        </p:sp>
        <p:sp>
          <p:nvSpPr>
            <p:cNvPr id="33" name="TextBox 25"/>
            <p:cNvSpPr txBox="1"/>
            <p:nvPr/>
          </p:nvSpPr>
          <p:spPr>
            <a:xfrm>
              <a:off x="3304991" y="4229711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3</a:t>
              </a:r>
              <a:endParaRPr lang="tr-TR" dirty="0"/>
            </a:p>
          </p:txBody>
        </p:sp>
        <p:sp>
          <p:nvSpPr>
            <p:cNvPr id="34" name="TextBox 25"/>
            <p:cNvSpPr txBox="1"/>
            <p:nvPr/>
          </p:nvSpPr>
          <p:spPr>
            <a:xfrm>
              <a:off x="6756285" y="4582432"/>
              <a:ext cx="4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4</a:t>
              </a:r>
              <a:endParaRPr lang="tr-TR" dirty="0"/>
            </a:p>
          </p:txBody>
        </p:sp>
        <p:cxnSp>
          <p:nvCxnSpPr>
            <p:cNvPr id="35" name="Düz Bağlayıcı 34"/>
            <p:cNvCxnSpPr/>
            <p:nvPr/>
          </p:nvCxnSpPr>
          <p:spPr>
            <a:xfrm flipV="1">
              <a:off x="2347952" y="4660200"/>
              <a:ext cx="4109945" cy="0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42"/>
            <p:cNvSpPr txBox="1"/>
            <p:nvPr/>
          </p:nvSpPr>
          <p:spPr>
            <a:xfrm>
              <a:off x="4005025" y="4343686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</a:rPr>
                <a:t>q</a:t>
              </a:r>
              <a:r>
                <a:rPr lang="tr-TR" baseline="-25000" dirty="0" smtClean="0">
                  <a:latin typeface="Symbol" panose="05050102010706020507" pitchFamily="18" charset="2"/>
                </a:rPr>
                <a:t>13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37" name="Yay 36"/>
            <p:cNvSpPr/>
            <p:nvPr/>
          </p:nvSpPr>
          <p:spPr>
            <a:xfrm>
              <a:off x="3314936" y="4151198"/>
              <a:ext cx="1337868" cy="1006308"/>
            </a:xfrm>
            <a:prstGeom prst="arc">
              <a:avLst>
                <a:gd name="adj1" fmla="val 18778873"/>
                <a:gd name="adj2" fmla="val 0"/>
              </a:avLst>
            </a:prstGeom>
            <a:ln w="2540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Yay 40"/>
            <p:cNvSpPr/>
            <p:nvPr/>
          </p:nvSpPr>
          <p:spPr>
            <a:xfrm>
              <a:off x="1782053" y="3946841"/>
              <a:ext cx="1337868" cy="1006308"/>
            </a:xfrm>
            <a:prstGeom prst="arc">
              <a:avLst>
                <a:gd name="adj1" fmla="val 18778873"/>
                <a:gd name="adj2" fmla="val 0"/>
              </a:avLst>
            </a:prstGeom>
            <a:ln w="25400">
              <a:solidFill>
                <a:schemeClr val="tx1"/>
              </a:solidFill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044439" y="3955354"/>
              <a:ext cx="61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>
                  <a:latin typeface="Symbol" panose="05050102010706020507" pitchFamily="18" charset="2"/>
                  <a:sym typeface="Symbol" panose="05050102010706020507" pitchFamily="18" charset="2"/>
                </a:rPr>
                <a:t></a:t>
              </a:r>
              <a:endParaRPr lang="tr-TR" baseline="-25000" dirty="0">
                <a:latin typeface="Symbol" panose="05050102010706020507" pitchFamily="18" charset="2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352239" y="342960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4" name="TextBox 35"/>
            <p:cNvSpPr txBox="1"/>
            <p:nvPr/>
          </p:nvSpPr>
          <p:spPr>
            <a:xfrm>
              <a:off x="3304991" y="3142116"/>
              <a:ext cx="605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P</a:t>
              </a:r>
              <a:endParaRPr lang="tr-TR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496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61915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Örnek4: </a:t>
            </a:r>
            <a:r>
              <a:rPr lang="tr-TR" dirty="0"/>
              <a:t>4 çubuk mekanizmasının biyel uzvu üzerinde </a:t>
            </a:r>
            <a:r>
              <a:rPr lang="tr-TR" dirty="0" smtClean="0"/>
              <a:t>P </a:t>
            </a:r>
            <a:r>
              <a:rPr lang="tr-TR" dirty="0"/>
              <a:t>noktasının hızı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755454"/>
                <a:ext cx="7886700" cy="58883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dirty="0" smtClean="0"/>
                  <a:t>Dolayısıyla;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Yukarıdaki denklemler düzenlenirse;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olacaktır.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55454"/>
                <a:ext cx="7886700" cy="5888346"/>
              </a:xfrm>
              <a:blipFill rotWithShape="0">
                <a:blip r:embed="rId2"/>
                <a:stretch>
                  <a:fillRect l="-773" t="-11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47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ve İvme Etki Katsayıları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u="sng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İvme Etki Katsayıları</a:t>
                </a:r>
              </a:p>
              <a:p>
                <a:r>
                  <a:rPr lang="tr-TR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Bağımlı 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hız değişkenleri, bağımsız hız değişkenine bağlı olarak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𝚤𝑚𝑙𝚤</m:t>
                          </m:r>
                        </m:sub>
                      </m:sSub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</m:oMath>
                  </m:oMathPara>
                </a14:m>
                <a:endParaRPr lang="tr-TR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   olarak yazıldığına göre, bu denklemin türevi alındığında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𝚤𝑚𝑙𝚤</m:t>
                          </m:r>
                        </m:sub>
                      </m:sSub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</m:oMath>
                  </m:oMathPara>
                </a14:m>
                <a:endParaRPr lang="tr-TR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𝚤𝑚𝑙𝚤</m:t>
                          </m:r>
                        </m:sub>
                      </m:sSub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𝑏𝑎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𝚤𝑚𝑙𝚤</m:t>
                              </m:r>
                            </m:sub>
                          </m:sSub>
                        </m:den>
                      </m:f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𝑏𝑎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𝚤𝑚𝑙𝚤</m:t>
                              </m:r>
                            </m:sub>
                          </m:sSub>
                        </m:num>
                        <m:den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</m:oMath>
                  </m:oMathPara>
                </a14:m>
                <a:endParaRPr lang="tr-TR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Yukarıdaki denklemde;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𝑏𝑎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𝚤𝑚𝑙𝚤</m:t>
                              </m:r>
                            </m:sub>
                          </m:sSub>
                        </m:num>
                        <m:den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𝚤𝑚𝑠𝚤𝑧</m:t>
                          </m:r>
                        </m:sub>
                      </m:sSub>
                    </m:oMath>
                  </m:oMathPara>
                </a14:m>
                <a:endParaRPr lang="tr-TR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   </a:t>
                </a:r>
                <a:r>
                  <a:rPr lang="tr-TR" sz="2000" dirty="0" err="1">
                    <a:solidFill>
                      <a:schemeClr val="accent1">
                        <a:lumMod val="75000"/>
                      </a:schemeClr>
                    </a:solidFill>
                  </a:rPr>
                  <a:t>dır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. 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𝑑𝑔</m:t>
                          </m:r>
                        </m:num>
                        <m:den>
                          <m:r>
                            <a:rPr lang="tr-T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𝑏𝑎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ğ</m:t>
                              </m:r>
                              <m:r>
                                <a:rPr lang="tr-TR" sz="20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𝚤𝑚𝑙𝚤</m:t>
                              </m:r>
                            </m:sub>
                          </m:sSub>
                        </m:den>
                      </m:f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    olarak tanımlanabilir. </a:t>
                </a:r>
                <a:endParaRPr lang="tr-TR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lvl="1" indent="0">
                  <a:buNone/>
                </a:pP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Burada </a:t>
                </a:r>
                <a14:m>
                  <m:oMath xmlns:m="http://schemas.openxmlformats.org/officeDocument/2006/math">
                    <m:r>
                      <a:rPr lang="tr-TR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000" dirty="0"/>
                  <a:t>ivme etki katsayısı 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veya </a:t>
                </a:r>
                <a:r>
                  <a:rPr lang="tr-TR" sz="2000" dirty="0"/>
                  <a:t>ikinci dereceden etki katsayısı </a:t>
                </a:r>
                <a:r>
                  <a:rPr lang="tr-TR" sz="2000" dirty="0">
                    <a:solidFill>
                      <a:schemeClr val="accent1">
                        <a:lumMod val="75000"/>
                      </a:schemeClr>
                    </a:solidFill>
                  </a:rPr>
                  <a:t>olarak isimlendirilir. </a:t>
                </a:r>
                <a:endParaRPr lang="tr-TR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685800" lvl="2" indent="0">
                  <a:buNone/>
                </a:pPr>
                <a:endParaRPr lang="tr-TR" sz="17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2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Örnek5: </a:t>
            </a:r>
            <a:r>
              <a:rPr lang="tr-TR" dirty="0"/>
              <a:t>Krank-biyel mekanizmasının </a:t>
            </a:r>
            <a:r>
              <a:rPr lang="tr-TR" dirty="0" smtClean="0"/>
              <a:t>ivme </a:t>
            </a:r>
            <a:r>
              <a:rPr lang="tr-TR" dirty="0"/>
              <a:t>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Örnek 1’de krank biyel mekanizmasının hız etki katsayıları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ve;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Şeklinde bulunmuştu,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 bulmak üzere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’in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’ye göre türevi alınırsa;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−(−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olduğundan: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30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Örnek5: </a:t>
            </a:r>
            <a:r>
              <a:rPr lang="tr-TR" dirty="0"/>
              <a:t>Krank-biyel mekanizmasının </a:t>
            </a:r>
            <a:r>
              <a:rPr lang="tr-TR" dirty="0" smtClean="0"/>
              <a:t>ivme </a:t>
            </a:r>
            <a:r>
              <a:rPr lang="tr-TR" dirty="0"/>
              <a:t>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Benzer şekilde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’yi </a:t>
                </a:r>
                <a:r>
                  <a:rPr lang="tr-TR" dirty="0"/>
                  <a:t>bulmak üzere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’nin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/>
                  <a:t>’ye göre türevi alınırsa</a:t>
                </a:r>
                <a:r>
                  <a:rPr lang="tr-TR" dirty="0" smtClean="0"/>
                  <a:t>;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olduğundan: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74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güne kadar;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 smtClean="0"/>
              <a:t>Wittenbauer’in </a:t>
            </a:r>
            <a:r>
              <a:rPr lang="tr-TR" u="sng" dirty="0"/>
              <a:t>İ</a:t>
            </a:r>
            <a:r>
              <a:rPr lang="tr-TR" u="sng" dirty="0" smtClean="0"/>
              <a:t>kinci Problemi:</a:t>
            </a:r>
            <a:r>
              <a:rPr lang="tr-TR" dirty="0" smtClean="0"/>
              <a:t> Hareket özellikleri </a:t>
            </a:r>
            <a:r>
              <a:rPr lang="tr-TR" dirty="0"/>
              <a:t>b</a:t>
            </a:r>
            <a:r>
              <a:rPr lang="tr-TR" dirty="0" smtClean="0"/>
              <a:t>ilinen bir sistemde, bu hareketi sağlayan </a:t>
            </a:r>
            <a:r>
              <a:rPr lang="tr-TR" u="sng" dirty="0">
                <a:solidFill>
                  <a:schemeClr val="accent6">
                    <a:lumMod val="75000"/>
                  </a:schemeClr>
                </a:solidFill>
              </a:rPr>
              <a:t>kuvvetleri</a:t>
            </a:r>
            <a:r>
              <a:rPr lang="tr-TR" dirty="0" smtClean="0"/>
              <a:t> bulma konusunu çalıştık. </a:t>
            </a:r>
            <a:endParaRPr lang="tr-TR" dirty="0" smtClean="0"/>
          </a:p>
          <a:p>
            <a:r>
              <a:rPr lang="tr-TR" dirty="0" smtClean="0"/>
              <a:t>Bir Dış Kuvvet Etkisi Altında Mekanizma</a:t>
            </a:r>
          </a:p>
          <a:p>
            <a:pPr lvl="1"/>
            <a:r>
              <a:rPr lang="tr-TR" dirty="0" smtClean="0"/>
              <a:t>Sürtünmenin Etkisi (Hangi durumda bizim için önemli)</a:t>
            </a:r>
          </a:p>
          <a:p>
            <a:r>
              <a:rPr lang="tr-TR" dirty="0" smtClean="0"/>
              <a:t>İki Dış </a:t>
            </a:r>
            <a:r>
              <a:rPr lang="tr-TR" dirty="0"/>
              <a:t>Kuvvet Etkisi Altında </a:t>
            </a:r>
            <a:r>
              <a:rPr lang="tr-TR" dirty="0" smtClean="0"/>
              <a:t>Mekanizma</a:t>
            </a:r>
          </a:p>
          <a:p>
            <a:pPr lvl="1"/>
            <a:r>
              <a:rPr lang="tr-TR" dirty="0"/>
              <a:t>Tüm Denklemleri Yazarak Çözüme Varma</a:t>
            </a:r>
          </a:p>
          <a:p>
            <a:pPr lvl="1"/>
            <a:r>
              <a:rPr lang="tr-TR" dirty="0"/>
              <a:t>Süperpozisyon Prensibi</a:t>
            </a:r>
          </a:p>
          <a:p>
            <a:r>
              <a:rPr lang="tr-TR" dirty="0" smtClean="0"/>
              <a:t>Mekanizmanın Uzuv Ağırlıklarını Dikkate Alma </a:t>
            </a:r>
          </a:p>
          <a:p>
            <a:pPr lvl="1"/>
            <a:r>
              <a:rPr lang="tr-TR" dirty="0" smtClean="0"/>
              <a:t>D’alambert Prensibi</a:t>
            </a:r>
          </a:p>
          <a:p>
            <a:r>
              <a:rPr lang="tr-TR" dirty="0" smtClean="0"/>
              <a:t>Virtüel İş prensibi</a:t>
            </a:r>
          </a:p>
          <a:p>
            <a:r>
              <a:rPr lang="tr-TR" dirty="0" smtClean="0"/>
              <a:t>Bu süreçlerin tamamında mekanizmanın hareketini bildiğimizi varsayıyorduk. Bu süreci dersin ilk haftalarında sürecin fotografını çekmek gibi düşünmüştük. Süreci </a:t>
            </a:r>
            <a:r>
              <a:rPr lang="tr-TR" b="1" dirty="0" smtClean="0">
                <a:solidFill>
                  <a:srgbClr val="FF0000"/>
                </a:solidFill>
              </a:rPr>
              <a:t>Statik</a:t>
            </a:r>
            <a:r>
              <a:rPr lang="tr-TR" dirty="0" smtClean="0"/>
              <a:t> olarak ele almıştık.</a:t>
            </a:r>
          </a:p>
          <a:p>
            <a:r>
              <a:rPr lang="tr-TR" dirty="0" smtClean="0"/>
              <a:t>Şimdiki adımımız sürecin gerçek zamanlı videosunu çekmek yani süreci </a:t>
            </a:r>
            <a:r>
              <a:rPr lang="tr-TR" b="1" dirty="0" smtClean="0">
                <a:solidFill>
                  <a:srgbClr val="FF0000"/>
                </a:solidFill>
              </a:rPr>
              <a:t>Dinamik</a:t>
            </a:r>
            <a:r>
              <a:rPr lang="tr-TR" dirty="0" smtClean="0"/>
              <a:t> olarak ele almak.</a:t>
            </a:r>
          </a:p>
          <a:p>
            <a:pPr marL="342900" lvl="1" indent="0">
              <a:buNone/>
            </a:pPr>
            <a:endParaRPr lang="tr-TR" dirty="0"/>
          </a:p>
          <a:p>
            <a:pPr marL="342900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24881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Örnek5: Krank-biyel mekanizmasının ivme 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 ivme etki katsayıları bulunduğuna göre; 3 uzvunun </a:t>
                </a:r>
                <a:r>
                  <a:rPr lang="tr-TR" dirty="0" err="1" smtClean="0"/>
                  <a:t>açısal</a:t>
                </a:r>
                <a:r>
                  <a:rPr lang="tr-TR" dirty="0" smtClean="0"/>
                  <a:t> ivmesi ile 4 uzvunun öteleme ivmesi aşağıdaki gibi bulunur.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ve;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Olarak yazılabilir. </a:t>
                </a:r>
              </a:p>
              <a:p>
                <a:pPr marL="0" indent="0">
                  <a:buNone/>
                </a:pPr>
                <a:r>
                  <a:rPr lang="tr-TR" dirty="0" smtClean="0"/>
                  <a:t>Aynı sonuca hız denklemlerinin tekrar türevini alıp düzenlediğimizde de ulaşırız. Şöyle ki;</a:t>
                </a:r>
              </a:p>
              <a:p>
                <a:r>
                  <a:rPr lang="tr-TR" dirty="0" smtClean="0"/>
                  <a:t>Aşağıdaki hız devre denklemlerini tekrar </a:t>
                </a:r>
                <a:r>
                  <a:rPr lang="tr-TR" dirty="0"/>
                  <a:t>türevi alınırsa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İvme denklemlerine ulaşılır.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 olduğuna göre; (2) denklemi düzenlenirse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 r="-2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2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Örnek5: Krank-biyel mekanizmasının ivme 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Eşitliğin tamamını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 smtClean="0"/>
                  <a:t>’e bölersek;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tr-TR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den>
                                  </m:f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53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Örnek5: Krank-biyel mekanizmasının ivme etki katsayıları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 smtClean="0"/>
                  <a:t> olduğuna </a:t>
                </a:r>
                <a:r>
                  <a:rPr lang="tr-TR" dirty="0"/>
                  <a:t>göre; </a:t>
                </a:r>
                <a:r>
                  <a:rPr lang="tr-TR" dirty="0" smtClean="0"/>
                  <a:t>(1) </a:t>
                </a:r>
                <a:r>
                  <a:rPr lang="tr-TR" dirty="0"/>
                  <a:t>denklemi düzenlenirse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olduğuna </a:t>
                </a:r>
                <a:r>
                  <a:rPr lang="tr-TR" dirty="0"/>
                  <a:t>göre; </a:t>
                </a:r>
                <a:r>
                  <a:rPr lang="tr-TR" dirty="0" smtClean="0"/>
                  <a:t>(1) </a:t>
                </a:r>
                <a:r>
                  <a:rPr lang="tr-TR" dirty="0"/>
                  <a:t>denklemi </a:t>
                </a:r>
                <a:r>
                  <a:rPr lang="tr-TR" dirty="0" smtClean="0"/>
                  <a:t>düzenlenirse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418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EŞDEĞER ATALET MOMENTİ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Hız </a:t>
            </a:r>
            <a:r>
              <a:rPr lang="tr-TR" dirty="0" smtClean="0"/>
              <a:t>ve ivme etki katsayılarını elde ederek; mekanizmanın hareketinin sadece bir bağımsız değişkene bağlı olarak ifade edilebileceğini </a:t>
            </a:r>
            <a:r>
              <a:rPr lang="tr-TR" dirty="0" smtClean="0"/>
              <a:t>gösterdik.</a:t>
            </a:r>
            <a:endParaRPr lang="tr-TR" dirty="0" smtClean="0"/>
          </a:p>
          <a:p>
            <a:r>
              <a:rPr lang="tr-TR" dirty="0" smtClean="0"/>
              <a:t>Şimdi ise </a:t>
            </a:r>
          </a:p>
          <a:p>
            <a:r>
              <a:rPr lang="tr-TR" dirty="0" smtClean="0"/>
              <a:t>Etki katsayılarını kullanarak sistemde değişik hızlarda hareket eden tüm kütleleri tek bir kütleye </a:t>
            </a:r>
          </a:p>
          <a:p>
            <a:r>
              <a:rPr lang="tr-TR" dirty="0" smtClean="0"/>
              <a:t>Cisme etki eden tüm dış kuvvetleri de tek bir kuvvete indirgeyeceğiz.</a:t>
            </a:r>
          </a:p>
          <a:p>
            <a:r>
              <a:rPr lang="tr-TR" dirty="0" smtClean="0"/>
              <a:t>Bu </a:t>
            </a:r>
            <a:r>
              <a:rPr lang="tr-TR" dirty="0"/>
              <a:t>indirgeme sırasında </a:t>
            </a:r>
            <a:r>
              <a:rPr lang="tr-TR" dirty="0" smtClean="0"/>
              <a:t>enerjinin </a:t>
            </a:r>
            <a:r>
              <a:rPr lang="tr-TR" dirty="0"/>
              <a:t>ve </a:t>
            </a:r>
            <a:r>
              <a:rPr lang="tr-TR" dirty="0" smtClean="0"/>
              <a:t>yapılan işin eşdeğerliği korunacaktır.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smtClean="0"/>
              <a:t>Burada </a:t>
            </a:r>
            <a:r>
              <a:rPr lang="tr-TR" dirty="0"/>
              <a:t>“kuvvet” ve “kütle” terimleri genel </a:t>
            </a:r>
            <a:r>
              <a:rPr lang="tr-TR" dirty="0" smtClean="0"/>
              <a:t>ifadelerdir.</a:t>
            </a:r>
          </a:p>
          <a:p>
            <a:r>
              <a:rPr lang="tr-TR" dirty="0" smtClean="0"/>
              <a:t>“</a:t>
            </a:r>
            <a:r>
              <a:rPr lang="tr-TR" dirty="0"/>
              <a:t>kuvvet” </a:t>
            </a:r>
            <a:r>
              <a:rPr lang="tr-TR" dirty="0" smtClean="0"/>
              <a:t>aynı zamanda etki etmekte olan</a:t>
            </a:r>
            <a:r>
              <a:rPr lang="tr-TR" dirty="0"/>
              <a:t> </a:t>
            </a:r>
            <a:r>
              <a:rPr lang="tr-TR" dirty="0" smtClean="0"/>
              <a:t>momenti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“</a:t>
            </a:r>
            <a:r>
              <a:rPr lang="tr-TR" dirty="0"/>
              <a:t>kütle” ise dönmekte olan bir cismin kütle atalet </a:t>
            </a:r>
            <a:r>
              <a:rPr lang="tr-TR" dirty="0" smtClean="0"/>
              <a:t>momentini de kapsar.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201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EŞDEĞER ATALET MOMENTİ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Tabloda </a:t>
            </a:r>
            <a:r>
              <a:rPr lang="tr-TR" dirty="0"/>
              <a:t>gösterildiği gibi referans olarak </a:t>
            </a:r>
            <a:r>
              <a:rPr lang="tr-TR" dirty="0" smtClean="0"/>
              <a:t>giriş uzvuna indirgediğimiz </a:t>
            </a:r>
            <a:r>
              <a:rPr lang="tr-TR" dirty="0"/>
              <a:t>kuvvet ve </a:t>
            </a:r>
            <a:r>
              <a:rPr lang="tr-TR" dirty="0" smtClean="0"/>
              <a:t>kütle </a:t>
            </a:r>
          </a:p>
          <a:p>
            <a:r>
              <a:rPr lang="tr-TR" dirty="0" smtClean="0"/>
              <a:t>giriş </a:t>
            </a:r>
            <a:r>
              <a:rPr lang="tr-TR" dirty="0"/>
              <a:t>uzvunun hareketine (dolayısı ile bağımsız değişken </a:t>
            </a:r>
            <a:r>
              <a:rPr lang="tr-TR" dirty="0" smtClean="0"/>
              <a:t>tipine) </a:t>
            </a:r>
            <a:r>
              <a:rPr lang="tr-TR" dirty="0" err="1"/>
              <a:t>baglı</a:t>
            </a:r>
            <a:r>
              <a:rPr lang="tr-TR" dirty="0"/>
              <a:t> </a:t>
            </a:r>
            <a:r>
              <a:rPr lang="tr-TR" dirty="0" smtClean="0"/>
              <a:t>olarak </a:t>
            </a:r>
          </a:p>
          <a:p>
            <a:pPr lvl="1"/>
            <a:r>
              <a:rPr lang="tr-TR" dirty="0" smtClean="0"/>
              <a:t>kuvvet veya moment</a:t>
            </a:r>
            <a:r>
              <a:rPr lang="tr-TR" dirty="0"/>
              <a:t>; </a:t>
            </a:r>
            <a:endParaRPr lang="tr-TR" dirty="0" smtClean="0"/>
          </a:p>
          <a:p>
            <a:pPr lvl="1"/>
            <a:r>
              <a:rPr lang="tr-TR" dirty="0" smtClean="0"/>
              <a:t>kütle </a:t>
            </a:r>
            <a:r>
              <a:rPr lang="tr-TR" dirty="0"/>
              <a:t>veya atalet momenti olabilir</a:t>
            </a:r>
            <a:r>
              <a:rPr lang="tr-TR" dirty="0" smtClean="0"/>
              <a:t>.</a:t>
            </a:r>
          </a:p>
          <a:p>
            <a:pPr marL="342900" lvl="1" indent="0">
              <a:buNone/>
            </a:pPr>
            <a:endParaRPr lang="tr-TR" dirty="0" smtClean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946800" y="2676600"/>
          <a:ext cx="68904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r>
                        <a:rPr lang="tr-TR" dirty="0" smtClean="0"/>
                        <a:t>Bağımsız Değişken, q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Eşdeğer Atalet, J*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Eşdeğer Kuvvet Q*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r>
                        <a:rPr lang="tr-TR" dirty="0" smtClean="0"/>
                        <a:t>Dönme, </a:t>
                      </a:r>
                      <a:r>
                        <a:rPr lang="tr-TR" dirty="0" smtClean="0">
                          <a:sym typeface="Symbol" panose="05050102010706020507" pitchFamily="18" charset="2"/>
                        </a:rPr>
                        <a:t>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Kütle Atalet Momenti,</a:t>
                      </a:r>
                      <a:r>
                        <a:rPr lang="tr-TR" baseline="0" dirty="0" smtClean="0"/>
                        <a:t> I*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Moment, T*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r>
                        <a:rPr lang="tr-TR" dirty="0" smtClean="0"/>
                        <a:t>Öteleme, 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Kütle,</a:t>
                      </a:r>
                      <a:r>
                        <a:rPr lang="tr-TR" baseline="0" dirty="0" smtClean="0"/>
                        <a:t> m*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Kuvvet, F*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487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Eşdeğer Atalet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1"/>
                <a:ext cx="7886700" cy="767400"/>
              </a:xfrm>
            </p:spPr>
            <p:txBody>
              <a:bodyPr/>
              <a:lstStyle/>
              <a:p>
                <a:r>
                  <a:rPr lang="tr-TR" dirty="0" smtClean="0"/>
                  <a:t>Tek serbestlik dereceli,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tr-TR" dirty="0" smtClean="0"/>
                  <a:t>adet uzvu ve bağımsız konum değişkeni q </a:t>
                </a:r>
                <a:r>
                  <a:rPr lang="tr-TR" dirty="0"/>
                  <a:t>olan </a:t>
                </a:r>
                <a:r>
                  <a:rPr lang="tr-TR" dirty="0" smtClean="0"/>
                  <a:t>bir mekanizmada kinetik enerjiyi düşünelim.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1"/>
                <a:ext cx="7886700" cy="767400"/>
              </a:xfrm>
              <a:blipFill rotWithShape="0">
                <a:blip r:embed="rId2"/>
                <a:stretch>
                  <a:fillRect l="-696" t="-79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1054537" y="14086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054537" y="18658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 54"/>
          <p:cNvGrpSpPr/>
          <p:nvPr/>
        </p:nvGrpSpPr>
        <p:grpSpPr>
          <a:xfrm>
            <a:off x="810000" y="1865814"/>
            <a:ext cx="3335639" cy="3443006"/>
            <a:chOff x="1862532" y="1796516"/>
            <a:chExt cx="3335639" cy="3443006"/>
          </a:xfrm>
        </p:grpSpPr>
        <p:sp>
          <p:nvSpPr>
            <p:cNvPr id="35" name="Oval 34"/>
            <p:cNvSpPr/>
            <p:nvPr/>
          </p:nvSpPr>
          <p:spPr>
            <a:xfrm>
              <a:off x="3173561" y="2308494"/>
              <a:ext cx="1084259" cy="1927536"/>
            </a:xfrm>
            <a:custGeom>
              <a:avLst/>
              <a:gdLst>
                <a:gd name="connsiteX0" fmla="*/ 0 w 1368000"/>
                <a:gd name="connsiteY0" fmla="*/ 957600 h 1915200"/>
                <a:gd name="connsiteX1" fmla="*/ 684000 w 1368000"/>
                <a:gd name="connsiteY1" fmla="*/ 0 h 1915200"/>
                <a:gd name="connsiteX2" fmla="*/ 1368000 w 1368000"/>
                <a:gd name="connsiteY2" fmla="*/ 957600 h 1915200"/>
                <a:gd name="connsiteX3" fmla="*/ 684000 w 1368000"/>
                <a:gd name="connsiteY3" fmla="*/ 1915200 h 1915200"/>
                <a:gd name="connsiteX4" fmla="*/ 0 w 1368000"/>
                <a:gd name="connsiteY4" fmla="*/ 957600 h 1915200"/>
                <a:gd name="connsiteX0" fmla="*/ 0 w 949989"/>
                <a:gd name="connsiteY0" fmla="*/ 983758 h 1915266"/>
                <a:gd name="connsiteX1" fmla="*/ 265989 w 949989"/>
                <a:gd name="connsiteY1" fmla="*/ 32 h 1915266"/>
                <a:gd name="connsiteX2" fmla="*/ 949989 w 949989"/>
                <a:gd name="connsiteY2" fmla="*/ 957632 h 1915266"/>
                <a:gd name="connsiteX3" fmla="*/ 265989 w 949989"/>
                <a:gd name="connsiteY3" fmla="*/ 1915232 h 1915266"/>
                <a:gd name="connsiteX4" fmla="*/ 0 w 949989"/>
                <a:gd name="connsiteY4" fmla="*/ 983758 h 1915266"/>
                <a:gd name="connsiteX0" fmla="*/ 0 w 732274"/>
                <a:gd name="connsiteY0" fmla="*/ 983913 h 1915570"/>
                <a:gd name="connsiteX1" fmla="*/ 265989 w 732274"/>
                <a:gd name="connsiteY1" fmla="*/ 187 h 1915570"/>
                <a:gd name="connsiteX2" fmla="*/ 732274 w 732274"/>
                <a:gd name="connsiteY2" fmla="*/ 922952 h 1915570"/>
                <a:gd name="connsiteX3" fmla="*/ 265989 w 732274"/>
                <a:gd name="connsiteY3" fmla="*/ 1915387 h 1915570"/>
                <a:gd name="connsiteX4" fmla="*/ 0 w 732274"/>
                <a:gd name="connsiteY4" fmla="*/ 983913 h 1915570"/>
                <a:gd name="connsiteX0" fmla="*/ 0 w 740073"/>
                <a:gd name="connsiteY0" fmla="*/ 990176 h 1921833"/>
                <a:gd name="connsiteX1" fmla="*/ 265989 w 740073"/>
                <a:gd name="connsiteY1" fmla="*/ 6450 h 1921833"/>
                <a:gd name="connsiteX2" fmla="*/ 498240 w 740073"/>
                <a:gd name="connsiteY2" fmla="*/ 581781 h 1921833"/>
                <a:gd name="connsiteX3" fmla="*/ 732274 w 740073"/>
                <a:gd name="connsiteY3" fmla="*/ 929215 h 1921833"/>
                <a:gd name="connsiteX4" fmla="*/ 265989 w 740073"/>
                <a:gd name="connsiteY4" fmla="*/ 1921650 h 1921833"/>
                <a:gd name="connsiteX5" fmla="*/ 0 w 740073"/>
                <a:gd name="connsiteY5" fmla="*/ 990176 h 1921833"/>
                <a:gd name="connsiteX0" fmla="*/ 214321 w 954394"/>
                <a:gd name="connsiteY0" fmla="*/ 985067 h 1916643"/>
                <a:gd name="connsiteX1" fmla="*/ 7167 w 954394"/>
                <a:gd name="connsiteY1" fmla="*/ 750845 h 1916643"/>
                <a:gd name="connsiteX2" fmla="*/ 480310 w 954394"/>
                <a:gd name="connsiteY2" fmla="*/ 1341 h 1916643"/>
                <a:gd name="connsiteX3" fmla="*/ 712561 w 954394"/>
                <a:gd name="connsiteY3" fmla="*/ 576672 h 1916643"/>
                <a:gd name="connsiteX4" fmla="*/ 946595 w 954394"/>
                <a:gd name="connsiteY4" fmla="*/ 924106 h 1916643"/>
                <a:gd name="connsiteX5" fmla="*/ 480310 w 954394"/>
                <a:gd name="connsiteY5" fmla="*/ 1916541 h 1916643"/>
                <a:gd name="connsiteX6" fmla="*/ 214321 w 954394"/>
                <a:gd name="connsiteY6" fmla="*/ 985067 h 1916643"/>
                <a:gd name="connsiteX0" fmla="*/ 33358 w 1025980"/>
                <a:gd name="connsiteY0" fmla="*/ 1272450 h 1921134"/>
                <a:gd name="connsiteX1" fmla="*/ 78753 w 1025980"/>
                <a:gd name="connsiteY1" fmla="*/ 750845 h 1921134"/>
                <a:gd name="connsiteX2" fmla="*/ 551896 w 1025980"/>
                <a:gd name="connsiteY2" fmla="*/ 1341 h 1921134"/>
                <a:gd name="connsiteX3" fmla="*/ 784147 w 1025980"/>
                <a:gd name="connsiteY3" fmla="*/ 576672 h 1921134"/>
                <a:gd name="connsiteX4" fmla="*/ 1018181 w 1025980"/>
                <a:gd name="connsiteY4" fmla="*/ 924106 h 1921134"/>
                <a:gd name="connsiteX5" fmla="*/ 551896 w 1025980"/>
                <a:gd name="connsiteY5" fmla="*/ 1916541 h 1921134"/>
                <a:gd name="connsiteX6" fmla="*/ 33358 w 1025980"/>
                <a:gd name="connsiteY6" fmla="*/ 1272450 h 1921134"/>
                <a:gd name="connsiteX0" fmla="*/ 33358 w 1084259"/>
                <a:gd name="connsiteY0" fmla="*/ 1278852 h 1927536"/>
                <a:gd name="connsiteX1" fmla="*/ 78753 w 1084259"/>
                <a:gd name="connsiteY1" fmla="*/ 757247 h 1927536"/>
                <a:gd name="connsiteX2" fmla="*/ 551896 w 1084259"/>
                <a:gd name="connsiteY2" fmla="*/ 7743 h 1927536"/>
                <a:gd name="connsiteX3" fmla="*/ 1045404 w 1084259"/>
                <a:gd name="connsiteY3" fmla="*/ 400194 h 1927536"/>
                <a:gd name="connsiteX4" fmla="*/ 1018181 w 1084259"/>
                <a:gd name="connsiteY4" fmla="*/ 930508 h 1927536"/>
                <a:gd name="connsiteX5" fmla="*/ 551896 w 1084259"/>
                <a:gd name="connsiteY5" fmla="*/ 1922943 h 1927536"/>
                <a:gd name="connsiteX6" fmla="*/ 33358 w 1084259"/>
                <a:gd name="connsiteY6" fmla="*/ 1278852 h 192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259" h="1927536">
                  <a:moveTo>
                    <a:pt x="33358" y="1278852"/>
                  </a:moveTo>
                  <a:cubicBezTo>
                    <a:pt x="-45499" y="1084569"/>
                    <a:pt x="34421" y="921201"/>
                    <a:pt x="78753" y="757247"/>
                  </a:cubicBezTo>
                  <a:cubicBezTo>
                    <a:pt x="123085" y="593293"/>
                    <a:pt x="390788" y="67252"/>
                    <a:pt x="551896" y="7743"/>
                  </a:cubicBezTo>
                  <a:cubicBezTo>
                    <a:pt x="713004" y="-51766"/>
                    <a:pt x="967690" y="246400"/>
                    <a:pt x="1045404" y="400194"/>
                  </a:cubicBezTo>
                  <a:cubicBezTo>
                    <a:pt x="1123118" y="553988"/>
                    <a:pt x="1068501" y="669460"/>
                    <a:pt x="1018181" y="930508"/>
                  </a:cubicBezTo>
                  <a:cubicBezTo>
                    <a:pt x="967861" y="1191556"/>
                    <a:pt x="716033" y="1864886"/>
                    <a:pt x="551896" y="1922943"/>
                  </a:cubicBezTo>
                  <a:cubicBezTo>
                    <a:pt x="387759" y="1981000"/>
                    <a:pt x="112215" y="1473135"/>
                    <a:pt x="33358" y="1278852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7" name="Düz Ok Bağlayıcısı 36"/>
            <p:cNvCxnSpPr/>
            <p:nvPr/>
          </p:nvCxnSpPr>
          <p:spPr>
            <a:xfrm>
              <a:off x="2246400" y="4797000"/>
              <a:ext cx="288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Düz Ok Bağlayıcısı 37"/>
            <p:cNvCxnSpPr/>
            <p:nvPr/>
          </p:nvCxnSpPr>
          <p:spPr>
            <a:xfrm rot="16200000">
              <a:off x="806400" y="3360367"/>
              <a:ext cx="288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Düz Bağlayıcı 40"/>
            <p:cNvCxnSpPr/>
            <p:nvPr/>
          </p:nvCxnSpPr>
          <p:spPr>
            <a:xfrm flipH="1">
              <a:off x="2246400" y="3292200"/>
              <a:ext cx="2880000" cy="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Düz Bağlayıcı 42"/>
            <p:cNvCxnSpPr/>
            <p:nvPr/>
          </p:nvCxnSpPr>
          <p:spPr>
            <a:xfrm>
              <a:off x="3725457" y="3018600"/>
              <a:ext cx="0" cy="180000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Düz Bağlayıcı 44"/>
            <p:cNvCxnSpPr/>
            <p:nvPr/>
          </p:nvCxnSpPr>
          <p:spPr>
            <a:xfrm flipV="1">
              <a:off x="3725457" y="2266200"/>
              <a:ext cx="1188543" cy="102600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3715200" y="325620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7" name="Yay 46"/>
            <p:cNvSpPr/>
            <p:nvPr/>
          </p:nvSpPr>
          <p:spPr>
            <a:xfrm>
              <a:off x="3914345" y="2943900"/>
              <a:ext cx="478800" cy="718200"/>
            </a:xfrm>
            <a:prstGeom prst="arc">
              <a:avLst>
                <a:gd name="adj1" fmla="val 15950339"/>
                <a:gd name="adj2" fmla="val 0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Metin kutusu 47"/>
                <p:cNvSpPr txBox="1"/>
                <p:nvPr/>
              </p:nvSpPr>
              <p:spPr>
                <a:xfrm>
                  <a:off x="3500090" y="3220956"/>
                  <a:ext cx="27661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8" name="Metin kutusu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090" y="3220956"/>
                  <a:ext cx="276614" cy="29931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000" r="-13333" b="-2653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Metin kutusu 48"/>
                <p:cNvSpPr txBox="1"/>
                <p:nvPr/>
              </p:nvSpPr>
              <p:spPr>
                <a:xfrm>
                  <a:off x="4367552" y="2772644"/>
                  <a:ext cx="25917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9" name="Metin kutusu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552" y="2772644"/>
                  <a:ext cx="259174" cy="29931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429" r="-14286" b="-2653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Metin kutusu 49"/>
                <p:cNvSpPr txBox="1"/>
                <p:nvPr/>
              </p:nvSpPr>
              <p:spPr>
                <a:xfrm>
                  <a:off x="3684588" y="4907508"/>
                  <a:ext cx="379784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0" name="Metin kutusu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4588" y="4907508"/>
                  <a:ext cx="379784" cy="33201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065" r="-4839" b="-218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Metin kutusu 50"/>
                <p:cNvSpPr txBox="1"/>
                <p:nvPr/>
              </p:nvSpPr>
              <p:spPr>
                <a:xfrm>
                  <a:off x="1862532" y="3071957"/>
                  <a:ext cx="379784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1" name="Metin kutusu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532" y="3071957"/>
                  <a:ext cx="379784" cy="3320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516" r="-4839" b="-218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Metin kutusu 51"/>
                <p:cNvSpPr txBox="1"/>
                <p:nvPr/>
              </p:nvSpPr>
              <p:spPr>
                <a:xfrm>
                  <a:off x="5003631" y="4520001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2" name="Metin kutusu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631" y="4520001"/>
                  <a:ext cx="19454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Metin kutusu 52"/>
                <p:cNvSpPr txBox="1"/>
                <p:nvPr/>
              </p:nvSpPr>
              <p:spPr>
                <a:xfrm>
                  <a:off x="2037682" y="1796516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3" name="Metin kutusu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682" y="1796516"/>
                  <a:ext cx="19793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8125" r="-25000" b="-260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Metin kutusu 53"/>
                <p:cNvSpPr txBox="1"/>
                <p:nvPr/>
              </p:nvSpPr>
              <p:spPr>
                <a:xfrm>
                  <a:off x="3304804" y="1935015"/>
                  <a:ext cx="687111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4" name="Metin kutusu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4804" y="1935015"/>
                  <a:ext cx="687111" cy="33201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540" r="-2655" b="-2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İçerik Yer Tutucusu 2"/>
              <p:cNvSpPr txBox="1">
                <a:spLocks/>
              </p:cNvSpPr>
              <p:nvPr/>
            </p:nvSpPr>
            <p:spPr>
              <a:xfrm>
                <a:off x="4405202" y="1468940"/>
                <a:ext cx="4475997" cy="49696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Burada,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 smtClean="0"/>
                  <a:t>,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dirty="0" smtClean="0"/>
                  <a:t> kütle (ağırlık) merkezi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 smtClean="0"/>
                  <a:t> noktasının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dirty="0" smtClean="0"/>
                  <a:t> yönündeki hız bileşenleri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 smtClean="0"/>
                  <a:t>: j uzvunun </a:t>
                </a:r>
                <a:r>
                  <a:rPr lang="tr-TR" dirty="0" err="1" smtClean="0"/>
                  <a:t>açısal</a:t>
                </a:r>
                <a:r>
                  <a:rPr lang="tr-TR" dirty="0" smtClean="0"/>
                  <a:t> hızı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dirty="0" smtClean="0"/>
                  <a:t> j uzvunun kütlesi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dirty="0" smtClean="0"/>
                  <a:t>: j uzvunun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noktasına göre kütle atalet momenti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olarak tanımlanırsa, j uzvunun kinetik enerjisi</a:t>
                </a:r>
                <a:endParaRPr lang="tr-TR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Şeklinde yazılabilir.</a:t>
                </a:r>
                <a:endParaRPr lang="tr-TR" dirty="0"/>
              </a:p>
            </p:txBody>
          </p:sp>
        </mc:Choice>
        <mc:Fallback xmlns="">
          <p:sp>
            <p:nvSpPr>
              <p:cNvPr id="57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02" y="1468940"/>
                <a:ext cx="4475997" cy="4969659"/>
              </a:xfrm>
              <a:prstGeom prst="rect">
                <a:avLst/>
              </a:prstGeom>
              <a:blipFill rotWithShape="0">
                <a:blip r:embed="rId10"/>
                <a:stretch>
                  <a:fillRect l="-1499" t="-13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303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Eşdeğer Atalet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Önceki </a:t>
                </a:r>
                <a:r>
                  <a:rPr lang="tr-TR" dirty="0" err="1" smtClean="0"/>
                  <a:t>slaytda</a:t>
                </a:r>
                <a:r>
                  <a:rPr lang="tr-TR" dirty="0" smtClean="0"/>
                  <a:t>, j </a:t>
                </a:r>
                <a:r>
                  <a:rPr lang="tr-TR" dirty="0"/>
                  <a:t>uzvunun kinetik enerjisi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tr-TR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şeklinde bulundu, bunu tüm uzuvların toplamı şeklinde yazarsak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dirty="0" smtClean="0"/>
                  <a:t>Eşdeğer atalet momenti;</a:t>
                </a:r>
              </a:p>
              <a:p>
                <a:r>
                  <a:rPr lang="tr-TR" dirty="0" smtClean="0"/>
                  <a:t>Sadece bağımsız değişkenin hızıyla ilişkilidir.</a:t>
                </a:r>
              </a:p>
              <a:p>
                <a:r>
                  <a:rPr lang="tr-TR" dirty="0"/>
                  <a:t>E</a:t>
                </a:r>
                <a:r>
                  <a:rPr lang="tr-TR" dirty="0" smtClean="0"/>
                  <a:t>lde edilen kinetik enerji, makinanın her konumundaki kinetik enerji toplamına eşittir.</a:t>
                </a:r>
              </a:p>
              <a:p>
                <a:r>
                  <a:rPr lang="tr-TR" dirty="0" smtClean="0"/>
                  <a:t>J* ile gösterilir ve her konum için değişkendir.</a:t>
                </a:r>
              </a:p>
              <a:p>
                <a:r>
                  <a:rPr lang="tr-TR" dirty="0" smtClean="0"/>
                  <a:t>Bağımsız değişkenin hızı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 smtClean="0"/>
                  <a:t> olmak koşuluyla, hız etki katsayıları kullanarak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 smtClean="0"/>
                  <a:t> olacaktır. Bu değerler toplam kinetik enerji denkleminde yerine yazıldığında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𝐺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tr-TR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𝐺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>
                                              <m:r>
                                                <a:rPr lang="tr-TR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tr-TR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lim>
                      </m:limLow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500" r="-14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568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41366"/>
            <a:ext cx="7886700" cy="473074"/>
          </a:xfrm>
        </p:spPr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o 4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5319" y="531504"/>
              <a:ext cx="5885180" cy="15872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30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99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51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230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230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230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6421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6230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6357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187325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Uzuv Boyutları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Kütle ve Atalet Momentleri 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Sabit Açılar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A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a</a:t>
                          </a:r>
                          <a:r>
                            <a:rPr lang="tr-TR" sz="1200" baseline="-25000" dirty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0,6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m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4,5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20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G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0,3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8,5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0,4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30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AB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1,2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6,5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0,3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25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AG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0,5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gridSpan="6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40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sz="1400" i="1" smtClean="0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14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sz="14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tr-TR" sz="1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=30 </m:t>
                                </m:r>
                                <m:r>
                                  <a:rPr lang="tr-TR" sz="1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𝑟𝑎𝑑</m:t>
                                </m:r>
                                <m:r>
                                  <a:rPr lang="tr-TR" sz="1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r>
                                  <a:rPr lang="tr-TR" sz="1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tr-TR" sz="14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B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0,8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873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G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0,5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873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1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1,2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o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79372"/>
                  </p:ext>
                </p:extLst>
              </p:nvPr>
            </p:nvGraphicFramePr>
            <p:xfrm>
              <a:off x="415319" y="531504"/>
              <a:ext cx="5885180" cy="15872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3095"/>
                    <a:gridCol w="509905"/>
                    <a:gridCol w="765175"/>
                    <a:gridCol w="662305"/>
                    <a:gridCol w="662305"/>
                    <a:gridCol w="662305"/>
                    <a:gridCol w="664210"/>
                    <a:gridCol w="662305"/>
                    <a:gridCol w="663575"/>
                  </a:tblGrid>
                  <a:tr h="195707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Uzuv Boyutları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Kütle ve Atalet Momentleri 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Sabit Açılar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A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a</a:t>
                          </a:r>
                          <a:r>
                            <a:rPr lang="tr-TR" sz="1200" baseline="-25000" dirty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0,6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m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4,5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20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G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0,3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8,5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0,4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30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AB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1,2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6,5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0,3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β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25</a:t>
                          </a:r>
                          <a:r>
                            <a:rPr lang="tr-TR" sz="1200">
                              <a:effectLst/>
                              <a:sym typeface="Symbol" panose="05050102010706020507" pitchFamily="18" charset="2"/>
                            </a:rPr>
                            <a:t>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AG</a:t>
                          </a:r>
                          <a:r>
                            <a:rPr lang="tr-TR" sz="1200" baseline="-25000">
                              <a:effectLst/>
                            </a:rPr>
                            <a:t>3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0,5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gridSpan="6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8086" t="-106923" r="-613" b="-10000"/>
                          </a:stretch>
                        </a:blipFill>
                      </a:tcPr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4"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B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0,8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95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G</a:t>
                          </a:r>
                          <a:r>
                            <a:rPr lang="tr-TR" sz="1200" baseline="-25000">
                              <a:effectLst/>
                            </a:rPr>
                            <a:t>4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f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0,5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  <a:tr h="1957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r>
                            <a:rPr lang="tr-TR" sz="1200">
                              <a:effectLst/>
                            </a:rPr>
                            <a:t>B</a:t>
                          </a:r>
                          <a:r>
                            <a:rPr lang="tr-TR" sz="1200" baseline="-25000">
                              <a:effectLst/>
                            </a:rPr>
                            <a:t>0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a</a:t>
                          </a:r>
                          <a:r>
                            <a:rPr lang="tr-TR" sz="1200" baseline="-25000">
                              <a:effectLst/>
                            </a:rPr>
                            <a:t>1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1,2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6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4" name="Grup 3"/>
          <p:cNvGrpSpPr/>
          <p:nvPr/>
        </p:nvGrpSpPr>
        <p:grpSpPr>
          <a:xfrm>
            <a:off x="536400" y="1787400"/>
            <a:ext cx="7077975" cy="4333660"/>
            <a:chOff x="1539451" y="1923143"/>
            <a:chExt cx="7077975" cy="4333660"/>
          </a:xfrm>
        </p:grpSpPr>
        <p:sp>
          <p:nvSpPr>
            <p:cNvPr id="5" name="Arc 2"/>
            <p:cNvSpPr/>
            <p:nvPr/>
          </p:nvSpPr>
          <p:spPr>
            <a:xfrm rot="20873383">
              <a:off x="1539451" y="4869018"/>
              <a:ext cx="1041599" cy="1387785"/>
            </a:xfrm>
            <a:prstGeom prst="arc">
              <a:avLst>
                <a:gd name="adj1" fmla="val 17409826"/>
                <a:gd name="adj2" fmla="val 18583091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" name="Straight Connector 3"/>
            <p:cNvCxnSpPr>
              <a:endCxn id="14" idx="1"/>
            </p:cNvCxnSpPr>
            <p:nvPr/>
          </p:nvCxnSpPr>
          <p:spPr>
            <a:xfrm>
              <a:off x="2039832" y="5430733"/>
              <a:ext cx="4403734" cy="1549"/>
            </a:xfrm>
            <a:prstGeom prst="line">
              <a:avLst/>
            </a:prstGeom>
            <a:ln w="12700" cap="sq">
              <a:solidFill>
                <a:schemeClr val="tx1"/>
              </a:solidFill>
              <a:prstDash val="dashDot"/>
              <a:round/>
              <a:headEnd type="oval" w="lg" len="lg"/>
              <a:tailEnd type="oval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4"/>
            <p:cNvCxnSpPr/>
            <p:nvPr/>
          </p:nvCxnSpPr>
          <p:spPr>
            <a:xfrm rot="18000000">
              <a:off x="1566903" y="4524404"/>
              <a:ext cx="2160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135082" y="342537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6"/>
            <p:cNvCxnSpPr/>
            <p:nvPr/>
          </p:nvCxnSpPr>
          <p:spPr>
            <a:xfrm rot="16800000">
              <a:off x="1613649" y="4916290"/>
              <a:ext cx="1080000" cy="0"/>
            </a:xfrm>
            <a:prstGeom prst="line">
              <a:avLst/>
            </a:prstGeom>
            <a:ln w="76200" cap="sq">
              <a:solidFill>
                <a:schemeClr val="tx1"/>
              </a:solidFill>
              <a:prstDash val="solid"/>
              <a:round/>
              <a:headEnd type="none" w="lg" len="lg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7612737" y="260532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grpSp>
          <p:nvGrpSpPr>
            <p:cNvPr id="11" name="Group 8"/>
            <p:cNvGrpSpPr/>
            <p:nvPr/>
          </p:nvGrpSpPr>
          <p:grpSpPr>
            <a:xfrm>
              <a:off x="2794936" y="2148114"/>
              <a:ext cx="4819166" cy="1982346"/>
              <a:chOff x="2794936" y="2148114"/>
              <a:chExt cx="4819166" cy="1982346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44" name="Straight Connector 56"/>
              <p:cNvCxnSpPr/>
              <p:nvPr/>
            </p:nvCxnSpPr>
            <p:spPr>
              <a:xfrm rot="21000000">
                <a:off x="3294102" y="3061659"/>
                <a:ext cx="4320000" cy="0"/>
              </a:xfrm>
              <a:prstGeom prst="line">
                <a:avLst/>
              </a:prstGeom>
              <a:grpFill/>
              <a:ln w="76200" cap="sq">
                <a:solidFill>
                  <a:schemeClr val="tx1"/>
                </a:solidFill>
                <a:prstDash val="solid"/>
                <a:round/>
                <a:headEnd type="none" w="lg" len="lg"/>
                <a:tailEnd type="non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57"/>
              <p:cNvCxnSpPr>
                <a:stCxn id="8" idx="7"/>
              </p:cNvCxnSpPr>
              <p:nvPr/>
            </p:nvCxnSpPr>
            <p:spPr>
              <a:xfrm flipV="1">
                <a:off x="3288722" y="2148114"/>
                <a:ext cx="2067049" cy="1303624"/>
              </a:xfrm>
              <a:prstGeom prst="line">
                <a:avLst/>
              </a:prstGeom>
              <a:grpFill/>
              <a:ln w="76200" cap="sq">
                <a:solidFill>
                  <a:schemeClr val="tx1"/>
                </a:solidFill>
                <a:prstDash val="solid"/>
                <a:round/>
                <a:headEnd type="none" w="lg" len="lg"/>
                <a:tailEnd type="oval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Arc 58"/>
              <p:cNvSpPr/>
              <p:nvPr/>
            </p:nvSpPr>
            <p:spPr>
              <a:xfrm rot="2478849">
                <a:off x="2794936" y="2742675"/>
                <a:ext cx="1041599" cy="1387785"/>
              </a:xfrm>
              <a:prstGeom prst="arc">
                <a:avLst>
                  <a:gd name="adj1" fmla="val 17409826"/>
                  <a:gd name="adj2" fmla="val 18583091"/>
                </a:avLst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12" name="Straight Connector 9"/>
            <p:cNvCxnSpPr/>
            <p:nvPr/>
          </p:nvCxnSpPr>
          <p:spPr>
            <a:xfrm flipV="1">
              <a:off x="6439416" y="2756291"/>
              <a:ext cx="1248806" cy="266713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"/>
            <p:cNvCxnSpPr/>
            <p:nvPr/>
          </p:nvCxnSpPr>
          <p:spPr>
            <a:xfrm flipV="1">
              <a:off x="6425478" y="3541486"/>
              <a:ext cx="4351" cy="1834029"/>
            </a:xfrm>
            <a:prstGeom prst="line">
              <a:avLst/>
            </a:prstGeom>
            <a:ln w="76200" cap="sq">
              <a:solidFill>
                <a:schemeClr val="tx1"/>
              </a:solidFill>
              <a:prstDash val="solid"/>
              <a:round/>
              <a:headEnd type="none" w="lg" len="lg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Arc 11"/>
            <p:cNvSpPr/>
            <p:nvPr/>
          </p:nvSpPr>
          <p:spPr>
            <a:xfrm rot="20873383">
              <a:off x="5922766" y="4738389"/>
              <a:ext cx="1041599" cy="1387785"/>
            </a:xfrm>
            <a:prstGeom prst="arc">
              <a:avLst>
                <a:gd name="adj1" fmla="val 16954575"/>
                <a:gd name="adj2" fmla="val 18583091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5" name="Group 13"/>
            <p:cNvGrpSpPr/>
            <p:nvPr/>
          </p:nvGrpSpPr>
          <p:grpSpPr>
            <a:xfrm>
              <a:off x="6100044" y="5279406"/>
              <a:ext cx="787248" cy="525842"/>
              <a:chOff x="1358822" y="3621155"/>
              <a:chExt cx="787248" cy="525842"/>
            </a:xfrm>
          </p:grpSpPr>
          <p:sp>
            <p:nvSpPr>
              <p:cNvPr id="41" name="Rectangle 50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51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Freeform 52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7242629" y="3817257"/>
              <a:ext cx="270000" cy="27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4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508172" y="3156858"/>
              <a:ext cx="270000" cy="27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3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859315" y="4252686"/>
              <a:ext cx="270000" cy="27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</a:rPr>
                <a:t>2</a:t>
              </a:r>
              <a:endParaRPr lang="tr-TR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85378" y="4432432"/>
                  <a:ext cx="3779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378" y="4432432"/>
                  <a:ext cx="377924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9032" r="-6452" b="-38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093029" y="2881085"/>
                  <a:ext cx="3779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029" y="2881085"/>
                  <a:ext cx="37792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9032" r="-6452" b="-377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463980" y="4197189"/>
                  <a:ext cx="37792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3980" y="4197189"/>
                  <a:ext cx="37792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7419" r="-4839" b="-377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Arc 21"/>
            <p:cNvSpPr/>
            <p:nvPr/>
          </p:nvSpPr>
          <p:spPr>
            <a:xfrm rot="2847768">
              <a:off x="3846285" y="2989943"/>
              <a:ext cx="1074057" cy="885371"/>
            </a:xfrm>
            <a:prstGeom prst="arc">
              <a:avLst>
                <a:gd name="adj1" fmla="val 16961971"/>
                <a:gd name="adj2" fmla="val 19618779"/>
              </a:avLst>
            </a:prstGeom>
            <a:ln w="2540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3300568" y="3526969"/>
              <a:ext cx="21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457426" y="5437730"/>
              <a:ext cx="216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 rot="2847768">
              <a:off x="1821542" y="4884057"/>
              <a:ext cx="1074057" cy="885371"/>
            </a:xfrm>
            <a:prstGeom prst="arc">
              <a:avLst>
                <a:gd name="adj1" fmla="val 13810993"/>
                <a:gd name="adj2" fmla="val 19618779"/>
              </a:avLst>
            </a:prstGeom>
            <a:ln w="2540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Arc 25"/>
            <p:cNvSpPr/>
            <p:nvPr/>
          </p:nvSpPr>
          <p:spPr>
            <a:xfrm rot="2847768">
              <a:off x="6284685" y="4878932"/>
              <a:ext cx="1074057" cy="885371"/>
            </a:xfrm>
            <a:prstGeom prst="arc">
              <a:avLst>
                <a:gd name="adj1" fmla="val 12550330"/>
                <a:gd name="adj2" fmla="val 19618779"/>
              </a:avLst>
            </a:prstGeom>
            <a:ln w="25400"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756401" y="4896648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01" y="4896648"/>
                  <a:ext cx="4965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815" r="-4938" b="-1639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891315" y="3131029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315" y="3131029"/>
                  <a:ext cx="49654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815" r="-4938" b="-1639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315029" y="4967087"/>
                  <a:ext cx="4965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5029" y="4967087"/>
                  <a:ext cx="49654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415" r="-3659" b="-18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669314" y="4917177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9314" y="4917177"/>
                  <a:ext cx="41992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5942" r="-7246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950308" y="4975867"/>
                  <a:ext cx="4391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308" y="4975867"/>
                  <a:ext cx="43915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6667" r="-6944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663544" y="2358572"/>
                  <a:ext cx="29174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3544" y="2358572"/>
                  <a:ext cx="29174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5532" r="-25532" b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924630" y="3222172"/>
                  <a:ext cx="27251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4630" y="3222172"/>
                  <a:ext cx="27251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4444" r="-26667" b="-983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937658" y="3860800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658" y="3860800"/>
                  <a:ext cx="41992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5942" r="-8696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471886" y="1923143"/>
                  <a:ext cx="4199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886" y="1923143"/>
                  <a:ext cx="41992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5942" r="-8696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516912" y="3251200"/>
                  <a:ext cx="38363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tr-T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tr-TR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912" y="3251200"/>
                  <a:ext cx="383637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4194" r="-16129" b="-180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68"/>
            <p:cNvGrpSpPr/>
            <p:nvPr/>
          </p:nvGrpSpPr>
          <p:grpSpPr>
            <a:xfrm>
              <a:off x="1695222" y="5283889"/>
              <a:ext cx="787248" cy="525842"/>
              <a:chOff x="1358822" y="3621155"/>
              <a:chExt cx="787248" cy="525842"/>
            </a:xfrm>
          </p:grpSpPr>
          <p:sp>
            <p:nvSpPr>
              <p:cNvPr id="38" name="Rectangle 69"/>
              <p:cNvSpPr/>
              <p:nvPr/>
            </p:nvSpPr>
            <p:spPr>
              <a:xfrm>
                <a:off x="1358822" y="4005330"/>
                <a:ext cx="772733" cy="141667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Connector 70"/>
              <p:cNvCxnSpPr/>
              <p:nvPr/>
            </p:nvCxnSpPr>
            <p:spPr>
              <a:xfrm>
                <a:off x="1373337" y="3991756"/>
                <a:ext cx="7727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Freeform 71"/>
              <p:cNvSpPr/>
              <p:nvPr/>
            </p:nvSpPr>
            <p:spPr>
              <a:xfrm>
                <a:off x="1561514" y="3621155"/>
                <a:ext cx="270000" cy="360000"/>
              </a:xfrm>
              <a:custGeom>
                <a:avLst/>
                <a:gdLst>
                  <a:gd name="connsiteX0" fmla="*/ 133643 w 270000"/>
                  <a:gd name="connsiteY0" fmla="*/ 50512 h 360000"/>
                  <a:gd name="connsiteX1" fmla="*/ 28135 w 270000"/>
                  <a:gd name="connsiteY1" fmla="*/ 156020 h 360000"/>
                  <a:gd name="connsiteX2" fmla="*/ 133643 w 270000"/>
                  <a:gd name="connsiteY2" fmla="*/ 261528 h 360000"/>
                  <a:gd name="connsiteX3" fmla="*/ 239151 w 270000"/>
                  <a:gd name="connsiteY3" fmla="*/ 156020 h 360000"/>
                  <a:gd name="connsiteX4" fmla="*/ 133643 w 270000"/>
                  <a:gd name="connsiteY4" fmla="*/ 50512 h 360000"/>
                  <a:gd name="connsiteX5" fmla="*/ 135000 w 270000"/>
                  <a:gd name="connsiteY5" fmla="*/ 0 h 360000"/>
                  <a:gd name="connsiteX6" fmla="*/ 270000 w 270000"/>
                  <a:gd name="connsiteY6" fmla="*/ 180000 h 360000"/>
                  <a:gd name="connsiteX7" fmla="*/ 270000 w 270000"/>
                  <a:gd name="connsiteY7" fmla="*/ 360000 h 360000"/>
                  <a:gd name="connsiteX8" fmla="*/ 0 w 270000"/>
                  <a:gd name="connsiteY8" fmla="*/ 360000 h 360000"/>
                  <a:gd name="connsiteX9" fmla="*/ 0 w 270000"/>
                  <a:gd name="connsiteY9" fmla="*/ 180000 h 360000"/>
                  <a:gd name="connsiteX10" fmla="*/ 135000 w 270000"/>
                  <a:gd name="connsiteY10" fmla="*/ 0 h 3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000" h="360000">
                    <a:moveTo>
                      <a:pt x="133643" y="50512"/>
                    </a:moveTo>
                    <a:cubicBezTo>
                      <a:pt x="75373" y="50512"/>
                      <a:pt x="28135" y="97750"/>
                      <a:pt x="28135" y="156020"/>
                    </a:cubicBezTo>
                    <a:cubicBezTo>
                      <a:pt x="28135" y="214290"/>
                      <a:pt x="75373" y="261528"/>
                      <a:pt x="133643" y="261528"/>
                    </a:cubicBezTo>
                    <a:cubicBezTo>
                      <a:pt x="191913" y="261528"/>
                      <a:pt x="239151" y="214290"/>
                      <a:pt x="239151" y="156020"/>
                    </a:cubicBezTo>
                    <a:cubicBezTo>
                      <a:pt x="239151" y="97750"/>
                      <a:pt x="191913" y="50512"/>
                      <a:pt x="133643" y="50512"/>
                    </a:cubicBezTo>
                    <a:close/>
                    <a:moveTo>
                      <a:pt x="135000" y="0"/>
                    </a:moveTo>
                    <a:cubicBezTo>
                      <a:pt x="209558" y="0"/>
                      <a:pt x="270000" y="80589"/>
                      <a:pt x="270000" y="180000"/>
                    </a:cubicBezTo>
                    <a:lnTo>
                      <a:pt x="270000" y="360000"/>
                    </a:lnTo>
                    <a:lnTo>
                      <a:pt x="0" y="360000"/>
                    </a:lnTo>
                    <a:lnTo>
                      <a:pt x="0" y="180000"/>
                    </a:lnTo>
                    <a:cubicBezTo>
                      <a:pt x="0" y="80589"/>
                      <a:pt x="60442" y="0"/>
                      <a:pt x="1350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8" name="İçerik Yer Tutucusu 2"/>
          <p:cNvSpPr>
            <a:spLocks noGrp="1"/>
          </p:cNvSpPr>
          <p:nvPr>
            <p:ph idx="1"/>
          </p:nvPr>
        </p:nvSpPr>
        <p:spPr>
          <a:xfrm>
            <a:off x="628650" y="5659303"/>
            <a:ext cx="7886700" cy="1046296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tr-TR" dirty="0" smtClean="0"/>
              <a:t>Problem: Ağırlık merkezlerinin konumları şekildeki gibi verilen ve giriş uzvunun hızı sabit 30 </a:t>
            </a:r>
            <a:r>
              <a:rPr lang="tr-TR" dirty="0" err="1" smtClean="0"/>
              <a:t>rad</a:t>
            </a:r>
            <a:r>
              <a:rPr lang="tr-TR" dirty="0" smtClean="0"/>
              <a:t>/s olarak verilen dört çubuk mekanizmasının </a:t>
            </a:r>
            <a:r>
              <a:rPr lang="tr-TR" b="1" dirty="0" smtClean="0"/>
              <a:t>eşdeğer atalet momentini (J*)</a:t>
            </a:r>
            <a:r>
              <a:rPr lang="tr-TR" dirty="0" smtClean="0"/>
              <a:t> bulunuz.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7289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Ders6 adını taşıyan sunumda etki katsayıları kavramını öğrenmiş ve dört çubuk mekanizmasının diğer hız değişkenlerinin giriş kolunun hızı (bağımsız değişkenin hızı) ile ifade edilebileceğini görmüştük.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    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Şimdi bu hız etki katsayıları ifadelerinden yararlanarak eşdeğer atalet momentini bulacağız.</a:t>
                </a:r>
              </a:p>
              <a:p>
                <a:r>
                  <a:rPr lang="tr-TR" dirty="0" smtClean="0"/>
                  <a:t>Elde ettiğimiz genel formüle göre;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lvl="1"/>
                <a:r>
                  <a:rPr lang="tr-TR" dirty="0" smtClean="0"/>
                  <a:t>Her bir uzvun kütlesini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 Soruda verilmiş.</a:t>
                </a:r>
                <a:endParaRPr lang="tr-TR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tr-TR" dirty="0" smtClean="0"/>
                  <a:t>Her bir uzvun ağırlık merkezinin hız etki katsayılarını </a:t>
                </a:r>
                <a:r>
                  <a:rPr lang="tr-TR" u="sng" dirty="0">
                    <a:solidFill>
                      <a:schemeClr val="accent1">
                        <a:lumMod val="75000"/>
                      </a:schemeClr>
                    </a:solidFill>
                  </a:rPr>
                  <a:t>? bulmalıyız</a:t>
                </a:r>
              </a:p>
              <a:p>
                <a:pPr lvl="1"/>
                <a:r>
                  <a:rPr lang="tr-TR" dirty="0" smtClean="0"/>
                  <a:t>Her bir uzvun kütle atalet momentini </a:t>
                </a:r>
                <a:r>
                  <a:rPr lang="tr-TR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 Soruda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kısmen verilmiş.</a:t>
                </a:r>
                <a:endParaRPr lang="tr-TR" dirty="0" smtClean="0"/>
              </a:p>
              <a:p>
                <a:pPr lvl="1"/>
                <a:r>
                  <a:rPr lang="tr-TR" dirty="0"/>
                  <a:t>Her bir uzvun </a:t>
                </a:r>
                <a:r>
                  <a:rPr lang="tr-TR" dirty="0" smtClean="0"/>
                  <a:t>hız </a:t>
                </a:r>
                <a:r>
                  <a:rPr lang="tr-TR" dirty="0"/>
                  <a:t>etki </a:t>
                </a:r>
                <a:r>
                  <a:rPr lang="tr-TR" dirty="0" smtClean="0"/>
                  <a:t>katsayısını </a:t>
                </a:r>
                <a:r>
                  <a:rPr lang="tr-TR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 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Daha önce bulmuştuk (1) ve (2).</a:t>
                </a:r>
                <a:endParaRPr lang="tr-TR" dirty="0"/>
              </a:p>
              <a:p>
                <a:pPr lvl="1"/>
                <a:endParaRPr lang="tr-TR" dirty="0" smtClean="0"/>
              </a:p>
              <a:p>
                <a:pPr marL="342900" lvl="1" indent="0">
                  <a:buNone/>
                </a:pPr>
                <a:endParaRPr lang="tr-TR" dirty="0" smtClean="0"/>
              </a:p>
              <a:p>
                <a:pPr lvl="1"/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 r="-17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916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200" b="1" dirty="0" smtClean="0"/>
              <a:t>Uzuvların Ağırlık Merkezinin Hız Etki Katsayılarının Bulunması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68000" y="609600"/>
                <a:ext cx="8676000" cy="6095999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2 Uzvunun Ağırlık Merkezinin Hız Etki Katsayısı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𝑘𝑜𝑛𝑢𝑚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1800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tr-T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tr-T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tr-T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tr-T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tr-T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tr-TR" sz="18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tr-TR" dirty="0"/>
                  <a:t>3</a:t>
                </a:r>
                <a:r>
                  <a:rPr lang="tr-TR" dirty="0" smtClean="0"/>
                  <a:t> </a:t>
                </a:r>
                <a:r>
                  <a:rPr lang="tr-TR" dirty="0"/>
                  <a:t>Uzvunun Ağırlık Merkezinin Hız Etki Katsayısı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𝑘𝑜𝑛𝑢𝑚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𝑖𝑐𝑜𝑠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1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1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1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sz="1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18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  <m:t>𝟑𝟐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tr-TR" sz="1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𝟑𝟐</m:t>
                          </m:r>
                        </m:sub>
                      </m:sSub>
                      <m:r>
                        <a:rPr lang="tr-TR" sz="18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</m:sub>
                      </m:sSub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tr-TR" sz="1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1800" b="1" dirty="0" smtClean="0"/>
              </a:p>
              <a:p>
                <a:r>
                  <a:rPr lang="tr-TR" dirty="0" smtClean="0"/>
                  <a:t>4 </a:t>
                </a:r>
                <a:r>
                  <a:rPr lang="tr-TR" dirty="0"/>
                  <a:t>Uzvunun Ağırlık Merkezinin Hız Etki Katsayısı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𝑘𝑜𝑛𝑢𝑚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tr-TR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h𝚤𝑧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sSub>
                            <m:sSubPr>
                              <m:ctrlPr>
                                <a:rPr lang="tr-TR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sub>
                        <m:sup>
                          <m:r>
                            <a:rPr lang="tr-TR" sz="1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1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tr-TR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tr-T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00" y="609600"/>
                <a:ext cx="8676000" cy="6095999"/>
              </a:xfrm>
              <a:blipFill rotWithShape="0">
                <a:blip r:embed="rId2"/>
                <a:stretch>
                  <a:fillRect l="-632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37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Bu günden </a:t>
            </a:r>
            <a:r>
              <a:rPr lang="tr-TR" dirty="0" smtClean="0"/>
              <a:t>sonra</a:t>
            </a:r>
            <a:r>
              <a:rPr lang="tr-TR" dirty="0" smtClean="0"/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Wittenbauer’in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Birinci Problemi: </a:t>
            </a:r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smtClean="0"/>
              <a:t>Hareketi </a:t>
            </a:r>
            <a:r>
              <a:rPr lang="tr-TR" dirty="0" smtClean="0"/>
              <a:t>oluşturan etkiyen kuvvetlerdir.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 smtClean="0"/>
              <a:t>rijit cisme etkiyen dış kuvvetler ve cismin başlangıç konumu biliniyorsa, sistemde oluşan hareket (yer değişimi, hız ve ivme) belirlenebilir.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probleme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Wittenbauer’in Birinci Problemi </a:t>
            </a:r>
            <a:r>
              <a:rPr lang="tr-TR" dirty="0" smtClean="0"/>
              <a:t>veya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Dinamik Hareket Analizi </a:t>
            </a:r>
            <a:r>
              <a:rPr lang="tr-TR" dirty="0" smtClean="0"/>
              <a:t>denir.</a:t>
            </a:r>
          </a:p>
          <a:p>
            <a:r>
              <a:rPr lang="tr-TR" dirty="0" smtClean="0"/>
              <a:t>Dinamik hareket analizi temelde iki adımdan oluşur.</a:t>
            </a:r>
          </a:p>
          <a:p>
            <a:pPr lvl="1"/>
            <a:r>
              <a:rPr lang="tr-TR" dirty="0"/>
              <a:t>Hareketi belirleyen hareket denklemlerinin </a:t>
            </a:r>
            <a:r>
              <a:rPr lang="tr-TR" dirty="0" smtClean="0"/>
              <a:t>yazılması (Bu derste öğreneceğiz)</a:t>
            </a:r>
            <a:endParaRPr lang="tr-TR" dirty="0"/>
          </a:p>
          <a:p>
            <a:pPr lvl="1"/>
            <a:r>
              <a:rPr lang="tr-TR" dirty="0"/>
              <a:t>Hareket denklemlerinin </a:t>
            </a:r>
            <a:r>
              <a:rPr lang="tr-TR" dirty="0" smtClean="0"/>
              <a:t>çözülmesi (Sayısal Yöntemlerde Öğrendiğimiz Runge-Kunta Yöntemini Kullanacağız)</a:t>
            </a:r>
            <a:endParaRPr lang="tr-TR" dirty="0"/>
          </a:p>
          <a:p>
            <a:pPr marL="342900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10451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Kütle ve Kütle Atalet Momentleri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43868" y="2585188"/>
                <a:ext cx="7886700" cy="377841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b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b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b="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b="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b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b>
                          </m:sSub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b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tr-TR" b="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b="0" i="1">
                                          <a:latin typeface="Cambria Math" panose="02040503050406030204" pitchFamily="18" charset="0"/>
                                        </a:rPr>
                                        <m:t>42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Görüldüğü gibi eşdeğer atalet momenti J* sadece bağımsız konum parametresinin bir fonksiyonudur. </a:t>
                </a:r>
              </a:p>
              <a:p>
                <a:pPr lvl="1"/>
                <a:r>
                  <a:rPr lang="tr-TR" dirty="0" smtClean="0"/>
                  <a:t>Kütle ve kütle atalet momenti terimleri sabittir.</a:t>
                </a:r>
              </a:p>
              <a:p>
                <a:pPr lvl="1"/>
                <a:r>
                  <a:rPr lang="tr-TR" dirty="0" smtClean="0"/>
                  <a:t>Uzuv boyutları sabittir</a:t>
                </a:r>
              </a:p>
              <a:p>
                <a:pPr lvl="1"/>
                <a:r>
                  <a:rPr lang="tr-TR" dirty="0" smtClean="0"/>
                  <a:t>Hız etki katsayıları konum değişkenlerine bağlıdır.</a:t>
                </a:r>
              </a:p>
              <a:p>
                <a:pPr lvl="1"/>
                <a:r>
                  <a:rPr lang="tr-TR" dirty="0" smtClean="0"/>
                  <a:t>Tüm konum değişkenleri, giriş kolunun değişimine bağlı ifade edilebilir.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868" y="2585188"/>
                <a:ext cx="7886700" cy="3778411"/>
              </a:xfrm>
              <a:blipFill rotWithShape="0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o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28650" y="609600"/>
              <a:ext cx="2651125" cy="146965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23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23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667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597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87325"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Kütle ve </a:t>
                          </a:r>
                          <a:r>
                            <a:rPr lang="tr-TR" sz="1200" dirty="0" smtClean="0">
                              <a:effectLst/>
                            </a:rPr>
                            <a:t>Kütle Atalet </a:t>
                          </a:r>
                          <a:r>
                            <a:rPr lang="tr-TR" sz="1200" dirty="0">
                              <a:effectLst/>
                            </a:rPr>
                            <a:t>Momentleri 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4,5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8,5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0,4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84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6,5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0,3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tr-TR" sz="1200" b="1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0,18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2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200" baseline="30000" dirty="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tr-TR" sz="1200" b="1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1,36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1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lang="tr-TR" sz="1200" b="1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tr-TR" sz="1200" b="1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0,585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1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o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11905"/>
                  </p:ext>
                </p:extLst>
              </p:nvPr>
            </p:nvGraphicFramePr>
            <p:xfrm>
              <a:off x="628650" y="609600"/>
              <a:ext cx="2651125" cy="14612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2305"/>
                    <a:gridCol w="662305"/>
                    <a:gridCol w="566740"/>
                    <a:gridCol w="759775"/>
                  </a:tblGrid>
                  <a:tr h="187325"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Kütle ve </a:t>
                          </a:r>
                          <a:r>
                            <a:rPr lang="tr-TR" sz="1200" dirty="0" smtClean="0">
                              <a:effectLst/>
                            </a:rPr>
                            <a:t>Kütle Atalet </a:t>
                          </a:r>
                          <a:r>
                            <a:rPr lang="tr-TR" sz="1200" dirty="0">
                              <a:effectLst/>
                            </a:rPr>
                            <a:t>Momentleri 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4,5 kg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k</a:t>
                          </a:r>
                          <a:r>
                            <a:rPr lang="tr-TR" sz="1200" baseline="-25000">
                              <a:effectLst/>
                            </a:rPr>
                            <a:t>2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0,2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00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8,5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</a:t>
                          </a:r>
                          <a:r>
                            <a:rPr lang="tr-TR" sz="1200" baseline="-25000" dirty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>
                              <a:effectLst/>
                            </a:rPr>
                            <a:t>0,4 m</a:t>
                          </a:r>
                          <a:endParaRPr lang="tr-TR" sz="11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842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m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6,5 kg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k</a:t>
                          </a:r>
                          <a:r>
                            <a:rPr lang="tr-TR" sz="1200" baseline="-25000" dirty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>
                              <a:effectLst/>
                            </a:rPr>
                            <a:t>0,3 m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83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917" t="-426471" r="-203670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0,18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2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200" baseline="30000" dirty="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92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3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917" t="-511429" r="-20367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1,36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1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078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dirty="0" smtClean="0">
                              <a:effectLst/>
                            </a:rPr>
                            <a:t>I</a:t>
                          </a:r>
                          <a:r>
                            <a:rPr lang="tr-TR" sz="1200" baseline="-25000" dirty="0" smtClean="0">
                              <a:effectLst/>
                            </a:rPr>
                            <a:t>4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917" t="-629412" r="-203670" b="-3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r" defTabSz="685800" rtl="0" eaLnBrk="1" latinLnBrk="0" hangingPunct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12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0,585</a:t>
                          </a:r>
                          <a:endParaRPr lang="tr-TR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kgm</a:t>
                          </a:r>
                          <a:r>
                            <a:rPr lang="tr-TR" sz="1100" baseline="30000" dirty="0" smtClean="0"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tr-TR" sz="11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Unvan 1"/>
          <p:cNvSpPr txBox="1">
            <a:spLocks/>
          </p:cNvSpPr>
          <p:nvPr/>
        </p:nvSpPr>
        <p:spPr>
          <a:xfrm>
            <a:off x="642257" y="2091495"/>
            <a:ext cx="7886700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dirty="0" smtClean="0"/>
              <a:t>Eşdeğer Atalet Momentleri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4981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Eşdeğer Atalet Kuvvetinin Bulunması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1"/>
                <a:ext cx="7886700" cy="2203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Daha önce yapılan dört çubuk mekanizması çözümlerine bakacak olursak,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’ye bağlı olarak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r>
                  <a:rPr lang="tr-TR" dirty="0" smtClean="0"/>
                  <a:t> 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tr-TR" dirty="0" smtClean="0"/>
                  <a:t>’ün aşağıdaki gibi bulunabildiğini görürüz.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, </m:t>
                          </m:r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num>
                                        <m:den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si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,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1"/>
                <a:ext cx="7886700" cy="2203800"/>
              </a:xfrm>
              <a:blipFill rotWithShape="0">
                <a:blip r:embed="rId2"/>
                <a:stretch>
                  <a:fillRect l="-773" t="-27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0" y="3018600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63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Eşdeğer Kütle Atalet Momenti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4660200"/>
            <a:ext cx="7886700" cy="2045399"/>
          </a:xfrm>
        </p:spPr>
        <p:txBody>
          <a:bodyPr>
            <a:normAutofit/>
          </a:bodyPr>
          <a:lstStyle/>
          <a:p>
            <a:r>
              <a:rPr lang="tr-TR" dirty="0" smtClean="0"/>
              <a:t>J* </a:t>
            </a:r>
            <a:r>
              <a:rPr lang="tr-TR" dirty="0"/>
              <a:t>değerlerinin ortalaması </a:t>
            </a:r>
            <a:r>
              <a:rPr lang="tr-TR" dirty="0" smtClean="0"/>
              <a:t>4.1337 kgm</a:t>
            </a:r>
            <a:r>
              <a:rPr lang="tr-TR" baseline="30000" dirty="0" smtClean="0"/>
              <a:t>2</a:t>
            </a:r>
            <a:endParaRPr lang="tr-TR" baseline="30000" dirty="0"/>
          </a:p>
          <a:p>
            <a:r>
              <a:rPr lang="tr-TR" dirty="0" smtClean="0"/>
              <a:t>Maksimum J</a:t>
            </a:r>
            <a:r>
              <a:rPr lang="tr-TR" dirty="0"/>
              <a:t>* </a:t>
            </a:r>
            <a:r>
              <a:rPr lang="tr-TR" dirty="0" smtClean="0"/>
              <a:t>değeri </a:t>
            </a:r>
            <a:r>
              <a:rPr lang="tr-TR" dirty="0"/>
              <a:t>ortalaması </a:t>
            </a:r>
            <a:r>
              <a:rPr lang="tr-TR" dirty="0" smtClean="0"/>
              <a:t>7.2930 kgm</a:t>
            </a:r>
            <a:r>
              <a:rPr lang="tr-TR" baseline="30000" dirty="0" smtClean="0"/>
              <a:t>2</a:t>
            </a:r>
          </a:p>
          <a:p>
            <a:r>
              <a:rPr lang="tr-TR" dirty="0" smtClean="0"/>
              <a:t>J* değerinin </a:t>
            </a:r>
            <a:r>
              <a:rPr lang="tr-TR" dirty="0"/>
              <a:t>standart sapması </a:t>
            </a:r>
            <a:r>
              <a:rPr lang="tr-TR" dirty="0" smtClean="0"/>
              <a:t>0.8919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0" y="487800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8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Eşdeğer Kütle Atalet Momentinin Değişimi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1200" y="4865400"/>
            <a:ext cx="8550000" cy="1840199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Kütle atalet momentinde çok fazla dalgalanma tercih edilmez bunu ayarlamak için sabit değerlerin düzenlenmesi gerekir. Örneğin 2 uzvunu ağırlığı 2 katına çıkarılıp giriş kolunun uzunluğu yarıya indirilirse;</a:t>
            </a:r>
          </a:p>
          <a:p>
            <a:r>
              <a:rPr lang="tr-TR" dirty="0" smtClean="0"/>
              <a:t>J</a:t>
            </a:r>
            <a:r>
              <a:rPr lang="tr-TR" dirty="0"/>
              <a:t>* değerlerinin ortalaması 2.0162</a:t>
            </a:r>
            <a:r>
              <a:rPr lang="tr-TR" dirty="0" smtClean="0"/>
              <a:t> </a:t>
            </a:r>
            <a:r>
              <a:rPr lang="tr-TR" dirty="0"/>
              <a:t>kgm</a:t>
            </a:r>
            <a:r>
              <a:rPr lang="tr-TR" baseline="30000" dirty="0"/>
              <a:t>2</a:t>
            </a:r>
          </a:p>
          <a:p>
            <a:r>
              <a:rPr lang="tr-TR" dirty="0"/>
              <a:t>Maksimum J* değeri ortalaması 2.3061</a:t>
            </a:r>
            <a:r>
              <a:rPr lang="tr-TR" dirty="0" smtClean="0"/>
              <a:t> </a:t>
            </a:r>
            <a:r>
              <a:rPr lang="tr-TR" dirty="0"/>
              <a:t>kgm</a:t>
            </a:r>
            <a:r>
              <a:rPr lang="tr-TR" baseline="30000" dirty="0"/>
              <a:t>2</a:t>
            </a:r>
          </a:p>
          <a:p>
            <a:r>
              <a:rPr lang="tr-TR" dirty="0" smtClean="0"/>
              <a:t>J* değerinin standart sapması 0.2407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0" y="680988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6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Eşdeğer Moment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245620" y="514973"/>
                <a:ext cx="4472223" cy="339282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1900" dirty="0" smtClean="0"/>
                  <a:t>Eşdeğer atalet için olduğu gibi, sisteme etki eden tüm dış kuvvetleri ve momentleri sadece giriş kolunda etki eden tek bir momente indirgemek mümkündür.</a:t>
                </a:r>
              </a:p>
              <a:p>
                <a:r>
                  <a:rPr lang="tr-TR" sz="1900" dirty="0" smtClean="0"/>
                  <a:t>Güç dengesi düşünülerek, j uzvuna etki eden kuvvetlerin sisteme vermiş oldukları anlık gücün, giriş kolunda bilinmeyen eşdeğer bir momentin vereceği anlık güce eşit olması durumu aşağıdaki gibi yazılır.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𝑥𝑗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𝑦𝑗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ac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5620" y="514973"/>
                <a:ext cx="4472223" cy="3392827"/>
              </a:xfrm>
              <a:blipFill rotWithShape="0">
                <a:blip r:embed="rId2"/>
                <a:stretch>
                  <a:fillRect l="-954" t="-2513" r="-28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 3"/>
          <p:cNvGrpSpPr/>
          <p:nvPr/>
        </p:nvGrpSpPr>
        <p:grpSpPr>
          <a:xfrm>
            <a:off x="642257" y="572733"/>
            <a:ext cx="3335639" cy="3248754"/>
            <a:chOff x="1862532" y="1796516"/>
            <a:chExt cx="3335639" cy="3248754"/>
          </a:xfrm>
        </p:grpSpPr>
        <p:sp>
          <p:nvSpPr>
            <p:cNvPr id="5" name="Oval 34"/>
            <p:cNvSpPr/>
            <p:nvPr/>
          </p:nvSpPr>
          <p:spPr>
            <a:xfrm>
              <a:off x="3173561" y="2308494"/>
              <a:ext cx="1084259" cy="1927536"/>
            </a:xfrm>
            <a:custGeom>
              <a:avLst/>
              <a:gdLst>
                <a:gd name="connsiteX0" fmla="*/ 0 w 1368000"/>
                <a:gd name="connsiteY0" fmla="*/ 957600 h 1915200"/>
                <a:gd name="connsiteX1" fmla="*/ 684000 w 1368000"/>
                <a:gd name="connsiteY1" fmla="*/ 0 h 1915200"/>
                <a:gd name="connsiteX2" fmla="*/ 1368000 w 1368000"/>
                <a:gd name="connsiteY2" fmla="*/ 957600 h 1915200"/>
                <a:gd name="connsiteX3" fmla="*/ 684000 w 1368000"/>
                <a:gd name="connsiteY3" fmla="*/ 1915200 h 1915200"/>
                <a:gd name="connsiteX4" fmla="*/ 0 w 1368000"/>
                <a:gd name="connsiteY4" fmla="*/ 957600 h 1915200"/>
                <a:gd name="connsiteX0" fmla="*/ 0 w 949989"/>
                <a:gd name="connsiteY0" fmla="*/ 983758 h 1915266"/>
                <a:gd name="connsiteX1" fmla="*/ 265989 w 949989"/>
                <a:gd name="connsiteY1" fmla="*/ 32 h 1915266"/>
                <a:gd name="connsiteX2" fmla="*/ 949989 w 949989"/>
                <a:gd name="connsiteY2" fmla="*/ 957632 h 1915266"/>
                <a:gd name="connsiteX3" fmla="*/ 265989 w 949989"/>
                <a:gd name="connsiteY3" fmla="*/ 1915232 h 1915266"/>
                <a:gd name="connsiteX4" fmla="*/ 0 w 949989"/>
                <a:gd name="connsiteY4" fmla="*/ 983758 h 1915266"/>
                <a:gd name="connsiteX0" fmla="*/ 0 w 732274"/>
                <a:gd name="connsiteY0" fmla="*/ 983913 h 1915570"/>
                <a:gd name="connsiteX1" fmla="*/ 265989 w 732274"/>
                <a:gd name="connsiteY1" fmla="*/ 187 h 1915570"/>
                <a:gd name="connsiteX2" fmla="*/ 732274 w 732274"/>
                <a:gd name="connsiteY2" fmla="*/ 922952 h 1915570"/>
                <a:gd name="connsiteX3" fmla="*/ 265989 w 732274"/>
                <a:gd name="connsiteY3" fmla="*/ 1915387 h 1915570"/>
                <a:gd name="connsiteX4" fmla="*/ 0 w 732274"/>
                <a:gd name="connsiteY4" fmla="*/ 983913 h 1915570"/>
                <a:gd name="connsiteX0" fmla="*/ 0 w 740073"/>
                <a:gd name="connsiteY0" fmla="*/ 990176 h 1921833"/>
                <a:gd name="connsiteX1" fmla="*/ 265989 w 740073"/>
                <a:gd name="connsiteY1" fmla="*/ 6450 h 1921833"/>
                <a:gd name="connsiteX2" fmla="*/ 498240 w 740073"/>
                <a:gd name="connsiteY2" fmla="*/ 581781 h 1921833"/>
                <a:gd name="connsiteX3" fmla="*/ 732274 w 740073"/>
                <a:gd name="connsiteY3" fmla="*/ 929215 h 1921833"/>
                <a:gd name="connsiteX4" fmla="*/ 265989 w 740073"/>
                <a:gd name="connsiteY4" fmla="*/ 1921650 h 1921833"/>
                <a:gd name="connsiteX5" fmla="*/ 0 w 740073"/>
                <a:gd name="connsiteY5" fmla="*/ 990176 h 1921833"/>
                <a:gd name="connsiteX0" fmla="*/ 214321 w 954394"/>
                <a:gd name="connsiteY0" fmla="*/ 985067 h 1916643"/>
                <a:gd name="connsiteX1" fmla="*/ 7167 w 954394"/>
                <a:gd name="connsiteY1" fmla="*/ 750845 h 1916643"/>
                <a:gd name="connsiteX2" fmla="*/ 480310 w 954394"/>
                <a:gd name="connsiteY2" fmla="*/ 1341 h 1916643"/>
                <a:gd name="connsiteX3" fmla="*/ 712561 w 954394"/>
                <a:gd name="connsiteY3" fmla="*/ 576672 h 1916643"/>
                <a:gd name="connsiteX4" fmla="*/ 946595 w 954394"/>
                <a:gd name="connsiteY4" fmla="*/ 924106 h 1916643"/>
                <a:gd name="connsiteX5" fmla="*/ 480310 w 954394"/>
                <a:gd name="connsiteY5" fmla="*/ 1916541 h 1916643"/>
                <a:gd name="connsiteX6" fmla="*/ 214321 w 954394"/>
                <a:gd name="connsiteY6" fmla="*/ 985067 h 1916643"/>
                <a:gd name="connsiteX0" fmla="*/ 33358 w 1025980"/>
                <a:gd name="connsiteY0" fmla="*/ 1272450 h 1921134"/>
                <a:gd name="connsiteX1" fmla="*/ 78753 w 1025980"/>
                <a:gd name="connsiteY1" fmla="*/ 750845 h 1921134"/>
                <a:gd name="connsiteX2" fmla="*/ 551896 w 1025980"/>
                <a:gd name="connsiteY2" fmla="*/ 1341 h 1921134"/>
                <a:gd name="connsiteX3" fmla="*/ 784147 w 1025980"/>
                <a:gd name="connsiteY3" fmla="*/ 576672 h 1921134"/>
                <a:gd name="connsiteX4" fmla="*/ 1018181 w 1025980"/>
                <a:gd name="connsiteY4" fmla="*/ 924106 h 1921134"/>
                <a:gd name="connsiteX5" fmla="*/ 551896 w 1025980"/>
                <a:gd name="connsiteY5" fmla="*/ 1916541 h 1921134"/>
                <a:gd name="connsiteX6" fmla="*/ 33358 w 1025980"/>
                <a:gd name="connsiteY6" fmla="*/ 1272450 h 1921134"/>
                <a:gd name="connsiteX0" fmla="*/ 33358 w 1084259"/>
                <a:gd name="connsiteY0" fmla="*/ 1278852 h 1927536"/>
                <a:gd name="connsiteX1" fmla="*/ 78753 w 1084259"/>
                <a:gd name="connsiteY1" fmla="*/ 757247 h 1927536"/>
                <a:gd name="connsiteX2" fmla="*/ 551896 w 1084259"/>
                <a:gd name="connsiteY2" fmla="*/ 7743 h 1927536"/>
                <a:gd name="connsiteX3" fmla="*/ 1045404 w 1084259"/>
                <a:gd name="connsiteY3" fmla="*/ 400194 h 1927536"/>
                <a:gd name="connsiteX4" fmla="*/ 1018181 w 1084259"/>
                <a:gd name="connsiteY4" fmla="*/ 930508 h 1927536"/>
                <a:gd name="connsiteX5" fmla="*/ 551896 w 1084259"/>
                <a:gd name="connsiteY5" fmla="*/ 1922943 h 1927536"/>
                <a:gd name="connsiteX6" fmla="*/ 33358 w 1084259"/>
                <a:gd name="connsiteY6" fmla="*/ 1278852 h 192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259" h="1927536">
                  <a:moveTo>
                    <a:pt x="33358" y="1278852"/>
                  </a:moveTo>
                  <a:cubicBezTo>
                    <a:pt x="-45499" y="1084569"/>
                    <a:pt x="34421" y="921201"/>
                    <a:pt x="78753" y="757247"/>
                  </a:cubicBezTo>
                  <a:cubicBezTo>
                    <a:pt x="123085" y="593293"/>
                    <a:pt x="390788" y="67252"/>
                    <a:pt x="551896" y="7743"/>
                  </a:cubicBezTo>
                  <a:cubicBezTo>
                    <a:pt x="713004" y="-51766"/>
                    <a:pt x="967690" y="246400"/>
                    <a:pt x="1045404" y="400194"/>
                  </a:cubicBezTo>
                  <a:cubicBezTo>
                    <a:pt x="1123118" y="553988"/>
                    <a:pt x="1068501" y="669460"/>
                    <a:pt x="1018181" y="930508"/>
                  </a:cubicBezTo>
                  <a:cubicBezTo>
                    <a:pt x="967861" y="1191556"/>
                    <a:pt x="716033" y="1864886"/>
                    <a:pt x="551896" y="1922943"/>
                  </a:cubicBezTo>
                  <a:cubicBezTo>
                    <a:pt x="387759" y="1981000"/>
                    <a:pt x="112215" y="1473135"/>
                    <a:pt x="33358" y="1278852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" name="Düz Ok Bağlayıcısı 5"/>
            <p:cNvCxnSpPr/>
            <p:nvPr/>
          </p:nvCxnSpPr>
          <p:spPr>
            <a:xfrm>
              <a:off x="2246400" y="4797000"/>
              <a:ext cx="288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Düz Ok Bağlayıcısı 6"/>
            <p:cNvCxnSpPr/>
            <p:nvPr/>
          </p:nvCxnSpPr>
          <p:spPr>
            <a:xfrm rot="16200000">
              <a:off x="806400" y="3360367"/>
              <a:ext cx="288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Düz Bağlayıcı 7"/>
            <p:cNvCxnSpPr/>
            <p:nvPr/>
          </p:nvCxnSpPr>
          <p:spPr>
            <a:xfrm flipH="1">
              <a:off x="2246400" y="3292200"/>
              <a:ext cx="2880000" cy="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>
              <a:off x="3725457" y="3018600"/>
              <a:ext cx="0" cy="180000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Bağlayıcı 9"/>
            <p:cNvCxnSpPr/>
            <p:nvPr/>
          </p:nvCxnSpPr>
          <p:spPr>
            <a:xfrm flipV="1">
              <a:off x="3725457" y="2266200"/>
              <a:ext cx="1188543" cy="1026000"/>
            </a:xfrm>
            <a:prstGeom prst="line">
              <a:avLst/>
            </a:prstGeom>
            <a:ln>
              <a:solidFill>
                <a:srgbClr val="53250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715200" y="3256200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Yay 11"/>
            <p:cNvSpPr/>
            <p:nvPr/>
          </p:nvSpPr>
          <p:spPr>
            <a:xfrm>
              <a:off x="3914345" y="2943900"/>
              <a:ext cx="478800" cy="718200"/>
            </a:xfrm>
            <a:prstGeom prst="arc">
              <a:avLst>
                <a:gd name="adj1" fmla="val 15950339"/>
                <a:gd name="adj2" fmla="val 0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Metin kutusu 12"/>
                <p:cNvSpPr txBox="1"/>
                <p:nvPr/>
              </p:nvSpPr>
              <p:spPr>
                <a:xfrm>
                  <a:off x="3500090" y="3220956"/>
                  <a:ext cx="27661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8" name="Metin kutusu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090" y="3220956"/>
                  <a:ext cx="276614" cy="29931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000" r="-13333" b="-2653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Metin kutusu 13"/>
                <p:cNvSpPr txBox="1"/>
                <p:nvPr/>
              </p:nvSpPr>
              <p:spPr>
                <a:xfrm>
                  <a:off x="4367552" y="2772644"/>
                  <a:ext cx="259174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9" name="Metin kutusu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552" y="2772644"/>
                  <a:ext cx="259174" cy="29931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429" r="-14286" b="-2653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Metin kutusu 14"/>
                <p:cNvSpPr txBox="1"/>
                <p:nvPr/>
              </p:nvSpPr>
              <p:spPr>
                <a:xfrm>
                  <a:off x="3396920" y="4713256"/>
                  <a:ext cx="379784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Metin kutusu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920" y="4713256"/>
                  <a:ext cx="379784" cy="33201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065" r="-6452" b="-218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Metin kutusu 15"/>
                <p:cNvSpPr txBox="1"/>
                <p:nvPr/>
              </p:nvSpPr>
              <p:spPr>
                <a:xfrm>
                  <a:off x="1862532" y="3071957"/>
                  <a:ext cx="379784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1" name="Metin kutusu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2532" y="3071957"/>
                  <a:ext cx="379784" cy="33201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516" r="-4839" b="-21818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Metin kutusu 16"/>
                <p:cNvSpPr txBox="1"/>
                <p:nvPr/>
              </p:nvSpPr>
              <p:spPr>
                <a:xfrm>
                  <a:off x="5003631" y="4520001"/>
                  <a:ext cx="1945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2" name="Metin kutusu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631" y="4520001"/>
                  <a:ext cx="19454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625" r="-9375" b="-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Metin kutusu 17"/>
                <p:cNvSpPr txBox="1"/>
                <p:nvPr/>
              </p:nvSpPr>
              <p:spPr>
                <a:xfrm>
                  <a:off x="2037682" y="1796516"/>
                  <a:ext cx="1979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3" name="Metin kutusu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682" y="1796516"/>
                  <a:ext cx="197938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8125" r="-25000" b="-2608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Metin kutusu 18"/>
                <p:cNvSpPr txBox="1"/>
                <p:nvPr/>
              </p:nvSpPr>
              <p:spPr>
                <a:xfrm>
                  <a:off x="3304804" y="1935015"/>
                  <a:ext cx="687111" cy="332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4" name="Metin kutusu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4804" y="1935015"/>
                  <a:ext cx="687111" cy="33201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3540" r="-2655" b="-2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Düz Ok Bağlayıcısı 22"/>
          <p:cNvCxnSpPr/>
          <p:nvPr/>
        </p:nvCxnSpPr>
        <p:spPr>
          <a:xfrm>
            <a:off x="2505182" y="2061001"/>
            <a:ext cx="88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rot="16200000">
            <a:off x="2068411" y="1616400"/>
            <a:ext cx="88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2428084" y="1159529"/>
                <a:ext cx="61715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084" y="1159529"/>
                <a:ext cx="617156" cy="391646"/>
              </a:xfrm>
              <a:prstGeom prst="rect">
                <a:avLst/>
              </a:prstGeom>
              <a:blipFill rotWithShape="0"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Dikdörtgen 25"/>
              <p:cNvSpPr/>
              <p:nvPr/>
            </p:nvSpPr>
            <p:spPr>
              <a:xfrm>
                <a:off x="3240819" y="1713938"/>
                <a:ext cx="617156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6" name="Dikdörtgen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819" y="1713938"/>
                <a:ext cx="617156" cy="391646"/>
              </a:xfrm>
              <a:prstGeom prst="rect">
                <a:avLst/>
              </a:prstGeom>
              <a:blipFill rotWithShape="0"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Yay 26"/>
          <p:cNvSpPr/>
          <p:nvPr/>
        </p:nvSpPr>
        <p:spPr>
          <a:xfrm>
            <a:off x="2230134" y="1599947"/>
            <a:ext cx="671674" cy="799655"/>
          </a:xfrm>
          <a:prstGeom prst="arc">
            <a:avLst>
              <a:gd name="adj1" fmla="val 8349752"/>
              <a:gd name="adj2" fmla="val 21036001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ikdörtgen 27"/>
              <p:cNvSpPr/>
              <p:nvPr/>
            </p:nvSpPr>
            <p:spPr>
              <a:xfrm>
                <a:off x="2191707" y="1665648"/>
                <a:ext cx="437940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8" name="Dikdörtgen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707" y="1665648"/>
                <a:ext cx="437940" cy="391646"/>
              </a:xfrm>
              <a:prstGeom prst="rect">
                <a:avLst/>
              </a:prstGeom>
              <a:blipFill rotWithShape="0">
                <a:blip r:embed="rId1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İçerik Yer Tutucusu 2"/>
              <p:cNvSpPr txBox="1">
                <a:spLocks/>
              </p:cNvSpPr>
              <p:nvPr/>
            </p:nvSpPr>
            <p:spPr>
              <a:xfrm>
                <a:off x="341774" y="3632227"/>
                <a:ext cx="8487665" cy="31522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tr-TR" sz="1800" dirty="0" smtClean="0"/>
                  <a:t>Burada,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1800" dirty="0"/>
                  <a:t> kütle (ağırlık) merkezi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sz="1800" dirty="0"/>
                  <a:t> noktasının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sz="1800" dirty="0"/>
                  <a:t> ve </a:t>
                </a: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sz="1800" dirty="0"/>
                  <a:t> yönündeki hız bileşenleri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sz="1800" dirty="0"/>
                  <a:t>: j uzvunun </a:t>
                </a:r>
                <a:r>
                  <a:rPr lang="tr-TR" sz="1800" dirty="0" err="1"/>
                  <a:t>açısal</a:t>
                </a:r>
                <a:r>
                  <a:rPr lang="tr-TR" sz="1800" dirty="0"/>
                  <a:t> hızı</a:t>
                </a:r>
              </a:p>
              <a:p>
                <a:r>
                  <a:rPr lang="tr-TR" sz="1800" dirty="0"/>
                  <a:t>Bağımsız değişkenin hızı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sz="1800" dirty="0"/>
                  <a:t> olmak koşuluyla, hız etki katsayıları kullanarak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acc>
                      <m:accPr>
                        <m:chr m:val="̇"/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sz="1800" dirty="0"/>
                  <a:t> olacaktır. </a:t>
                </a:r>
                <a:r>
                  <a:rPr lang="tr-TR" sz="1800" dirty="0" smtClean="0"/>
                  <a:t>Denklemde yerlerine yazılırsa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𝑦𝑗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groupChr>
                        </m:e>
                        <m:lim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lim>
                      </m:limLow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9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74" y="3632227"/>
                <a:ext cx="8487665" cy="3152206"/>
              </a:xfrm>
              <a:prstGeom prst="rect">
                <a:avLst/>
              </a:prstGeom>
              <a:blipFill rotWithShape="0">
                <a:blip r:embed="rId13"/>
                <a:stretch>
                  <a:fillRect l="-575" t="-27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852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00" y="419400"/>
            <a:ext cx="8413200" cy="179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/>
              <a:t>Ders 6 </a:t>
            </a:r>
            <a:r>
              <a:rPr lang="tr-TR" dirty="0"/>
              <a:t>adını taşıyan </a:t>
            </a:r>
            <a:r>
              <a:rPr lang="tr-TR" dirty="0" smtClean="0"/>
              <a:t>sunumda, aşağıda şekli verilen mekanizmanın </a:t>
            </a:r>
            <a:r>
              <a:rPr lang="tr-TR" dirty="0"/>
              <a:t>etki </a:t>
            </a:r>
            <a:r>
              <a:rPr lang="tr-TR" dirty="0" smtClean="0"/>
              <a:t>katsayılarını belirlemiştik. 3 uzvunun ağırlık merkezinin C noktasında 2 ve 3 uzvunun ağırlık merkezlerinin ise sırasıyla A</a:t>
            </a:r>
            <a:r>
              <a:rPr lang="tr-TR" baseline="-25000" dirty="0" smtClean="0"/>
              <a:t>0</a:t>
            </a:r>
            <a:r>
              <a:rPr lang="tr-TR" dirty="0" smtClean="0"/>
              <a:t> ve B noktalarında olduğu söyleniyor. Cisme şekilde gösterildiği yönde yerçekimi kuvveti etkiyor. 4 uzvuna gösterilen yönde F</a:t>
            </a:r>
            <a:r>
              <a:rPr lang="tr-TR" baseline="-25000" dirty="0" smtClean="0"/>
              <a:t>13</a:t>
            </a:r>
            <a:r>
              <a:rPr lang="tr-TR" dirty="0" smtClean="0"/>
              <a:t> dış kuvveti etkimektedir.  Giriş uzvuna  T</a:t>
            </a:r>
            <a:r>
              <a:rPr lang="tr-TR" baseline="-25000" dirty="0" smtClean="0"/>
              <a:t>12</a:t>
            </a:r>
            <a:r>
              <a:rPr lang="tr-TR" dirty="0" smtClean="0"/>
              <a:t> momenti etki etmektedir. 2 uzvuna indirgenmiş eşdeğer momenti bulunuz.</a:t>
            </a:r>
            <a:endParaRPr lang="tr-TR" dirty="0"/>
          </a:p>
        </p:txBody>
      </p:sp>
      <p:sp>
        <p:nvSpPr>
          <p:cNvPr id="5" name="Arc 41"/>
          <p:cNvSpPr/>
          <p:nvPr/>
        </p:nvSpPr>
        <p:spPr>
          <a:xfrm>
            <a:off x="604800" y="4250440"/>
            <a:ext cx="2599200" cy="2120400"/>
          </a:xfrm>
          <a:prstGeom prst="arc">
            <a:avLst>
              <a:gd name="adj1" fmla="val 17974915"/>
              <a:gd name="adj2" fmla="val 0"/>
            </a:avLst>
          </a:prstGeom>
          <a:ln>
            <a:head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3331876" y="5007687"/>
            <a:ext cx="2362200" cy="457200"/>
          </a:xfrm>
          <a:prstGeom prst="rect">
            <a:avLst/>
          </a:prstGeom>
          <a:pattFill prst="wd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2703676" y="5007687"/>
            <a:ext cx="360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272676" y="4413087"/>
            <a:ext cx="900000" cy="540000"/>
            <a:chOff x="3352800" y="2667000"/>
            <a:chExt cx="900000" cy="540000"/>
          </a:xfrm>
        </p:grpSpPr>
        <p:sp>
          <p:nvSpPr>
            <p:cNvPr id="38" name="Rectangle 8"/>
            <p:cNvSpPr/>
            <p:nvPr/>
          </p:nvSpPr>
          <p:spPr>
            <a:xfrm>
              <a:off x="3352800" y="2667000"/>
              <a:ext cx="90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3705600" y="2865000"/>
              <a:ext cx="126000" cy="126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9" name="Elbow Connector 21"/>
          <p:cNvCxnSpPr/>
          <p:nvPr/>
        </p:nvCxnSpPr>
        <p:spPr>
          <a:xfrm>
            <a:off x="2026276" y="2011887"/>
            <a:ext cx="5198400" cy="3283200"/>
          </a:xfrm>
          <a:prstGeom prst="bentConnector3">
            <a:avLst>
              <a:gd name="adj1" fmla="val 528"/>
            </a:avLst>
          </a:prstGeom>
          <a:ln>
            <a:prstDash val="lgDash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5"/>
          <p:cNvSpPr txBox="1"/>
          <p:nvPr/>
        </p:nvSpPr>
        <p:spPr>
          <a:xfrm>
            <a:off x="4899076" y="4405887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" name="TextBox 35"/>
          <p:cNvSpPr txBox="1"/>
          <p:nvPr/>
        </p:nvSpPr>
        <p:spPr>
          <a:xfrm>
            <a:off x="4864876" y="4624721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TextBox 40"/>
          <p:cNvSpPr txBox="1"/>
          <p:nvPr/>
        </p:nvSpPr>
        <p:spPr>
          <a:xfrm>
            <a:off x="7224676" y="5046751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x</a:t>
            </a:r>
            <a:endParaRPr lang="tr-TR" b="1" dirty="0"/>
          </a:p>
        </p:txBody>
      </p:sp>
      <p:sp>
        <p:nvSpPr>
          <p:cNvPr id="13" name="İkizkenar Üçgen 15"/>
          <p:cNvSpPr/>
          <p:nvPr/>
        </p:nvSpPr>
        <p:spPr>
          <a:xfrm rot="1195603">
            <a:off x="2655249" y="2703542"/>
            <a:ext cx="2588400" cy="1737332"/>
          </a:xfrm>
          <a:prstGeom prst="triangle">
            <a:avLst/>
          </a:prstGeom>
          <a:noFill/>
          <a:ln cap="rnd"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İkizkenar Üçgen 16"/>
          <p:cNvSpPr>
            <a:spLocks noChangeAspect="1"/>
          </p:cNvSpPr>
          <p:nvPr/>
        </p:nvSpPr>
        <p:spPr>
          <a:xfrm rot="1195603">
            <a:off x="2803286" y="2833334"/>
            <a:ext cx="2279502" cy="1530000"/>
          </a:xfrm>
          <a:prstGeom prst="triangle">
            <a:avLst/>
          </a:prstGeom>
          <a:noFill/>
          <a:ln cap="rnd">
            <a:prstDash val="dash"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kış Çizelgesi: Sonlandırıcı 17"/>
          <p:cNvSpPr/>
          <p:nvPr/>
        </p:nvSpPr>
        <p:spPr>
          <a:xfrm rot="1200000">
            <a:off x="2214545" y="3766475"/>
            <a:ext cx="207983" cy="1597452"/>
          </a:xfrm>
          <a:prstGeom prst="flowChartTerminator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2503603" y="3834770"/>
            <a:ext cx="126000" cy="1260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25"/>
          <p:cNvSpPr txBox="1"/>
          <p:nvPr/>
        </p:nvSpPr>
        <p:spPr>
          <a:xfrm>
            <a:off x="3667001" y="3364576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09314" y="5168417"/>
            <a:ext cx="126000" cy="126000"/>
          </a:xfrm>
          <a:prstGeom prst="ellipse">
            <a:avLst/>
          </a:prstGeom>
          <a:solidFill>
            <a:schemeClr val="accent4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35"/>
          <p:cNvSpPr txBox="1"/>
          <p:nvPr/>
        </p:nvSpPr>
        <p:spPr>
          <a:xfrm>
            <a:off x="1706386" y="5151154"/>
            <a:ext cx="60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</a:t>
            </a:r>
            <a:r>
              <a:rPr lang="tr-TR" baseline="-25000" dirty="0" smtClean="0"/>
              <a:t>0</a:t>
            </a:r>
            <a:endParaRPr lang="tr-TR" baseline="-25000" dirty="0"/>
          </a:p>
        </p:txBody>
      </p:sp>
      <p:sp>
        <p:nvSpPr>
          <p:cNvPr id="20" name="TextBox 35"/>
          <p:cNvSpPr txBox="1"/>
          <p:nvPr/>
        </p:nvSpPr>
        <p:spPr>
          <a:xfrm>
            <a:off x="2273670" y="3478961"/>
            <a:ext cx="60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</a:t>
            </a:r>
            <a:endParaRPr lang="tr-TR" baseline="-25000" dirty="0"/>
          </a:p>
        </p:txBody>
      </p:sp>
      <p:sp>
        <p:nvSpPr>
          <p:cNvPr id="21" name="Dikdörtgen 23"/>
          <p:cNvSpPr/>
          <p:nvPr/>
        </p:nvSpPr>
        <p:spPr>
          <a:xfrm>
            <a:off x="1668330" y="19242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y</a:t>
            </a:r>
          </a:p>
        </p:txBody>
      </p:sp>
      <p:sp>
        <p:nvSpPr>
          <p:cNvPr id="22" name="TextBox 25"/>
          <p:cNvSpPr txBox="1"/>
          <p:nvPr/>
        </p:nvSpPr>
        <p:spPr>
          <a:xfrm>
            <a:off x="2218652" y="4186602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23" name="Düz Bağlayıcı 25"/>
          <p:cNvCxnSpPr/>
          <p:nvPr/>
        </p:nvCxnSpPr>
        <p:spPr>
          <a:xfrm>
            <a:off x="2086327" y="5295087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6"/>
          <p:cNvCxnSpPr/>
          <p:nvPr/>
        </p:nvCxnSpPr>
        <p:spPr>
          <a:xfrm>
            <a:off x="4762276" y="5327487"/>
            <a:ext cx="0" cy="7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7"/>
          <p:cNvCxnSpPr/>
          <p:nvPr/>
        </p:nvCxnSpPr>
        <p:spPr>
          <a:xfrm>
            <a:off x="2086327" y="5705487"/>
            <a:ext cx="267594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Düz Bağlayıcı 29"/>
          <p:cNvCxnSpPr/>
          <p:nvPr/>
        </p:nvCxnSpPr>
        <p:spPr>
          <a:xfrm flipH="1" flipV="1">
            <a:off x="2855527" y="4683087"/>
            <a:ext cx="3274749" cy="0"/>
          </a:xfrm>
          <a:prstGeom prst="line">
            <a:avLst/>
          </a:prstGeom>
          <a:ln w="127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5"/>
          <p:cNvSpPr txBox="1"/>
          <p:nvPr/>
        </p:nvSpPr>
        <p:spPr>
          <a:xfrm>
            <a:off x="4747429" y="5268889"/>
            <a:ext cx="60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Q</a:t>
            </a:r>
            <a:endParaRPr lang="tr-TR" baseline="-25000" dirty="0"/>
          </a:p>
        </p:txBody>
      </p:sp>
      <p:cxnSp>
        <p:nvCxnSpPr>
          <p:cNvPr id="29" name="Düz Ok Bağlayıcısı 31"/>
          <p:cNvCxnSpPr/>
          <p:nvPr/>
        </p:nvCxnSpPr>
        <p:spPr>
          <a:xfrm flipV="1">
            <a:off x="5856676" y="4705981"/>
            <a:ext cx="0" cy="5884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ikdörtgen 32"/>
          <p:cNvSpPr/>
          <p:nvPr/>
        </p:nvSpPr>
        <p:spPr>
          <a:xfrm>
            <a:off x="5824177" y="4645287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a</a:t>
            </a:r>
            <a:r>
              <a:rPr lang="tr-TR" baseline="-25000" dirty="0"/>
              <a:t>1</a:t>
            </a:r>
          </a:p>
        </p:txBody>
      </p:sp>
      <p:sp>
        <p:nvSpPr>
          <p:cNvPr id="31" name="Dikdörtgen 33"/>
          <p:cNvSpPr/>
          <p:nvPr/>
        </p:nvSpPr>
        <p:spPr>
          <a:xfrm>
            <a:off x="2981829" y="5342988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s</a:t>
            </a:r>
            <a:r>
              <a:rPr lang="tr-TR" baseline="-25000" dirty="0"/>
              <a:t>14</a:t>
            </a:r>
          </a:p>
        </p:txBody>
      </p:sp>
      <p:sp>
        <p:nvSpPr>
          <p:cNvPr id="32" name="Arc 41"/>
          <p:cNvSpPr/>
          <p:nvPr/>
        </p:nvSpPr>
        <p:spPr>
          <a:xfrm>
            <a:off x="2847076" y="3653487"/>
            <a:ext cx="2599200" cy="2120400"/>
          </a:xfrm>
          <a:prstGeom prst="arc">
            <a:avLst>
              <a:gd name="adj1" fmla="val 12577496"/>
              <a:gd name="adj2" fmla="val 0"/>
            </a:avLst>
          </a:prstGeom>
          <a:ln>
            <a:head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Box 42"/>
          <p:cNvSpPr txBox="1"/>
          <p:nvPr/>
        </p:nvSpPr>
        <p:spPr>
          <a:xfrm>
            <a:off x="4647873" y="3861659"/>
            <a:ext cx="6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q</a:t>
            </a:r>
            <a:r>
              <a:rPr lang="tr-TR" baseline="-25000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13</a:t>
            </a:r>
            <a:endParaRPr lang="tr-TR" baseline="-25000" dirty="0">
              <a:solidFill>
                <a:schemeClr val="accent4"/>
              </a:solidFill>
              <a:latin typeface="Symbol" panose="05050102010706020507" pitchFamily="18" charset="2"/>
            </a:endParaRPr>
          </a:p>
        </p:txBody>
      </p:sp>
      <p:sp>
        <p:nvSpPr>
          <p:cNvPr id="34" name="TextBox 42"/>
          <p:cNvSpPr txBox="1"/>
          <p:nvPr/>
        </p:nvSpPr>
        <p:spPr>
          <a:xfrm>
            <a:off x="2405597" y="4458612"/>
            <a:ext cx="6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q</a:t>
            </a:r>
            <a:r>
              <a:rPr lang="tr-TR" baseline="-25000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12</a:t>
            </a:r>
            <a:endParaRPr lang="tr-TR" baseline="-25000" dirty="0">
              <a:solidFill>
                <a:schemeClr val="accent4"/>
              </a:solidFill>
              <a:latin typeface="Symbol" panose="05050102010706020507" pitchFamily="18" charset="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042747" y="2458287"/>
            <a:ext cx="60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</a:t>
            </a:r>
            <a:endParaRPr lang="tr-T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2"/>
              <p:cNvSpPr txBox="1"/>
              <p:nvPr/>
            </p:nvSpPr>
            <p:spPr>
              <a:xfrm>
                <a:off x="4072876" y="3983621"/>
                <a:ext cx="6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tr-TR" baseline="-25000" dirty="0" smtClean="0">
                    <a:solidFill>
                      <a:schemeClr val="accent4"/>
                    </a:solidFill>
                    <a:latin typeface="Symbol" panose="05050102010706020507" pitchFamily="18" charset="2"/>
                  </a:rPr>
                  <a:t>3</a:t>
                </a:r>
                <a:endParaRPr lang="tr-TR" baseline="-25000" dirty="0">
                  <a:solidFill>
                    <a:schemeClr val="accent4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6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876" y="3983621"/>
                <a:ext cx="61560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41"/>
          <p:cNvSpPr/>
          <p:nvPr/>
        </p:nvSpPr>
        <p:spPr>
          <a:xfrm rot="15812561">
            <a:off x="3395863" y="4051896"/>
            <a:ext cx="2599200" cy="2120400"/>
          </a:xfrm>
          <a:prstGeom prst="arc">
            <a:avLst>
              <a:gd name="adj1" fmla="val 18782292"/>
              <a:gd name="adj2" fmla="val 0"/>
            </a:avLst>
          </a:prstGeom>
          <a:ln>
            <a:head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Oval 4"/>
          <p:cNvSpPr/>
          <p:nvPr/>
        </p:nvSpPr>
        <p:spPr>
          <a:xfrm>
            <a:off x="2041200" y="5185800"/>
            <a:ext cx="90000" cy="90000"/>
          </a:xfrm>
          <a:custGeom>
            <a:avLst/>
            <a:gdLst>
              <a:gd name="connsiteX0" fmla="*/ 0 w 478800"/>
              <a:gd name="connsiteY0" fmla="*/ 205200 h 410400"/>
              <a:gd name="connsiteX1" fmla="*/ 239400 w 478800"/>
              <a:gd name="connsiteY1" fmla="*/ 0 h 410400"/>
              <a:gd name="connsiteX2" fmla="*/ 478800 w 478800"/>
              <a:gd name="connsiteY2" fmla="*/ 205200 h 410400"/>
              <a:gd name="connsiteX3" fmla="*/ 239400 w 478800"/>
              <a:gd name="connsiteY3" fmla="*/ 410400 h 410400"/>
              <a:gd name="connsiteX4" fmla="*/ 0 w 478800"/>
              <a:gd name="connsiteY4" fmla="*/ 205200 h 410400"/>
              <a:gd name="connsiteX0" fmla="*/ 20764 w 255724"/>
              <a:gd name="connsiteY0" fmla="*/ 213924 h 410434"/>
              <a:gd name="connsiteX1" fmla="*/ 16324 w 255724"/>
              <a:gd name="connsiteY1" fmla="*/ 16 h 410434"/>
              <a:gd name="connsiteX2" fmla="*/ 255724 w 255724"/>
              <a:gd name="connsiteY2" fmla="*/ 205216 h 410434"/>
              <a:gd name="connsiteX3" fmla="*/ 16324 w 255724"/>
              <a:gd name="connsiteY3" fmla="*/ 410416 h 410434"/>
              <a:gd name="connsiteX4" fmla="*/ 20764 w 255724"/>
              <a:gd name="connsiteY4" fmla="*/ 213924 h 410434"/>
              <a:gd name="connsiteX0" fmla="*/ 133029 w 367989"/>
              <a:gd name="connsiteY0" fmla="*/ 213924 h 453968"/>
              <a:gd name="connsiteX1" fmla="*/ 128589 w 367989"/>
              <a:gd name="connsiteY1" fmla="*/ 16 h 453968"/>
              <a:gd name="connsiteX2" fmla="*/ 367989 w 367989"/>
              <a:gd name="connsiteY2" fmla="*/ 205216 h 453968"/>
              <a:gd name="connsiteX3" fmla="*/ 6669 w 367989"/>
              <a:gd name="connsiteY3" fmla="*/ 453959 h 453968"/>
              <a:gd name="connsiteX4" fmla="*/ 133029 w 367989"/>
              <a:gd name="connsiteY4" fmla="*/ 213924 h 453968"/>
              <a:gd name="connsiteX0" fmla="*/ 3452 w 499670"/>
              <a:gd name="connsiteY0" fmla="*/ 365625 h 465342"/>
              <a:gd name="connsiteX1" fmla="*/ 260270 w 499670"/>
              <a:gd name="connsiteY1" fmla="*/ 3671 h 465342"/>
              <a:gd name="connsiteX2" fmla="*/ 499670 w 499670"/>
              <a:gd name="connsiteY2" fmla="*/ 208871 h 465342"/>
              <a:gd name="connsiteX3" fmla="*/ 138350 w 499670"/>
              <a:gd name="connsiteY3" fmla="*/ 457614 h 465342"/>
              <a:gd name="connsiteX4" fmla="*/ 3452 w 499670"/>
              <a:gd name="connsiteY4" fmla="*/ 365625 h 465342"/>
              <a:gd name="connsiteX0" fmla="*/ 2040 w 260107"/>
              <a:gd name="connsiteY0" fmla="*/ 365097 h 464258"/>
              <a:gd name="connsiteX1" fmla="*/ 258858 w 260107"/>
              <a:gd name="connsiteY1" fmla="*/ 3143 h 464258"/>
              <a:gd name="connsiteX2" fmla="*/ 106372 w 260107"/>
              <a:gd name="connsiteY2" fmla="*/ 217052 h 464258"/>
              <a:gd name="connsiteX3" fmla="*/ 136938 w 260107"/>
              <a:gd name="connsiteY3" fmla="*/ 457086 h 464258"/>
              <a:gd name="connsiteX4" fmla="*/ 2040 w 260107"/>
              <a:gd name="connsiteY4" fmla="*/ 365097 h 464258"/>
              <a:gd name="connsiteX0" fmla="*/ 1966 w 259270"/>
              <a:gd name="connsiteY0" fmla="*/ 414599 h 526735"/>
              <a:gd name="connsiteX1" fmla="*/ 258784 w 259270"/>
              <a:gd name="connsiteY1" fmla="*/ 52645 h 526735"/>
              <a:gd name="connsiteX2" fmla="*/ 71464 w 259270"/>
              <a:gd name="connsiteY2" fmla="*/ 74965 h 526735"/>
              <a:gd name="connsiteX3" fmla="*/ 136864 w 259270"/>
              <a:gd name="connsiteY3" fmla="*/ 506588 h 526735"/>
              <a:gd name="connsiteX4" fmla="*/ 1966 w 259270"/>
              <a:gd name="connsiteY4" fmla="*/ 414599 h 526735"/>
              <a:gd name="connsiteX0" fmla="*/ 1304 w 356355"/>
              <a:gd name="connsiteY0" fmla="*/ 414599 h 526735"/>
              <a:gd name="connsiteX1" fmla="*/ 353916 w 356355"/>
              <a:gd name="connsiteY1" fmla="*/ 52645 h 526735"/>
              <a:gd name="connsiteX2" fmla="*/ 166596 w 356355"/>
              <a:gd name="connsiteY2" fmla="*/ 74965 h 526735"/>
              <a:gd name="connsiteX3" fmla="*/ 231996 w 356355"/>
              <a:gd name="connsiteY3" fmla="*/ 506588 h 526735"/>
              <a:gd name="connsiteX4" fmla="*/ 1304 w 356355"/>
              <a:gd name="connsiteY4" fmla="*/ 414599 h 526735"/>
              <a:gd name="connsiteX0" fmla="*/ 1238 w 354392"/>
              <a:gd name="connsiteY0" fmla="*/ 527276 h 649934"/>
              <a:gd name="connsiteX1" fmla="*/ 353850 w 354392"/>
              <a:gd name="connsiteY1" fmla="*/ 165322 h 649934"/>
              <a:gd name="connsiteX2" fmla="*/ 88153 w 354392"/>
              <a:gd name="connsiteY2" fmla="*/ 39596 h 649934"/>
              <a:gd name="connsiteX3" fmla="*/ 231930 w 354392"/>
              <a:gd name="connsiteY3" fmla="*/ 619265 h 649934"/>
              <a:gd name="connsiteX4" fmla="*/ 1238 w 354392"/>
              <a:gd name="connsiteY4" fmla="*/ 527276 h 649934"/>
              <a:gd name="connsiteX0" fmla="*/ 3562 w 452376"/>
              <a:gd name="connsiteY0" fmla="*/ 521476 h 643026"/>
              <a:gd name="connsiteX1" fmla="*/ 451968 w 452376"/>
              <a:gd name="connsiteY1" fmla="*/ 203065 h 643026"/>
              <a:gd name="connsiteX2" fmla="*/ 90477 w 452376"/>
              <a:gd name="connsiteY2" fmla="*/ 33796 h 643026"/>
              <a:gd name="connsiteX3" fmla="*/ 234254 w 452376"/>
              <a:gd name="connsiteY3" fmla="*/ 613465 h 643026"/>
              <a:gd name="connsiteX4" fmla="*/ 3562 w 452376"/>
              <a:gd name="connsiteY4" fmla="*/ 521476 h 643026"/>
              <a:gd name="connsiteX0" fmla="*/ 2709 w 557458"/>
              <a:gd name="connsiteY0" fmla="*/ 503756 h 638885"/>
              <a:gd name="connsiteX1" fmla="*/ 555618 w 557458"/>
              <a:gd name="connsiteY1" fmla="*/ 202762 h 638885"/>
              <a:gd name="connsiteX2" fmla="*/ 194127 w 557458"/>
              <a:gd name="connsiteY2" fmla="*/ 33493 h 638885"/>
              <a:gd name="connsiteX3" fmla="*/ 337904 w 557458"/>
              <a:gd name="connsiteY3" fmla="*/ 613162 h 638885"/>
              <a:gd name="connsiteX4" fmla="*/ 2709 w 557458"/>
              <a:gd name="connsiteY4" fmla="*/ 503756 h 638885"/>
              <a:gd name="connsiteX0" fmla="*/ 1255 w 556004"/>
              <a:gd name="connsiteY0" fmla="*/ 503756 h 702368"/>
              <a:gd name="connsiteX1" fmla="*/ 554164 w 556004"/>
              <a:gd name="connsiteY1" fmla="*/ 202762 h 702368"/>
              <a:gd name="connsiteX2" fmla="*/ 192673 w 556004"/>
              <a:gd name="connsiteY2" fmla="*/ 33493 h 702368"/>
              <a:gd name="connsiteX3" fmla="*/ 397410 w 556004"/>
              <a:gd name="connsiteY3" fmla="*/ 682830 h 702368"/>
              <a:gd name="connsiteX4" fmla="*/ 1255 w 556004"/>
              <a:gd name="connsiteY4" fmla="*/ 503756 h 7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004" h="702368">
                <a:moveTo>
                  <a:pt x="1255" y="503756"/>
                </a:moveTo>
                <a:cubicBezTo>
                  <a:pt x="27381" y="423745"/>
                  <a:pt x="522261" y="281139"/>
                  <a:pt x="554164" y="202762"/>
                </a:cubicBezTo>
                <a:cubicBezTo>
                  <a:pt x="586067" y="124385"/>
                  <a:pt x="192673" y="-79836"/>
                  <a:pt x="192673" y="33493"/>
                </a:cubicBezTo>
                <a:cubicBezTo>
                  <a:pt x="192673" y="146822"/>
                  <a:pt x="429313" y="604453"/>
                  <a:pt x="397410" y="682830"/>
                </a:cubicBezTo>
                <a:cubicBezTo>
                  <a:pt x="365507" y="761207"/>
                  <a:pt x="-24871" y="583767"/>
                  <a:pt x="1255" y="50375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Oval 4"/>
          <p:cNvSpPr/>
          <p:nvPr/>
        </p:nvSpPr>
        <p:spPr>
          <a:xfrm>
            <a:off x="4640400" y="4638600"/>
            <a:ext cx="90000" cy="90000"/>
          </a:xfrm>
          <a:custGeom>
            <a:avLst/>
            <a:gdLst>
              <a:gd name="connsiteX0" fmla="*/ 0 w 478800"/>
              <a:gd name="connsiteY0" fmla="*/ 205200 h 410400"/>
              <a:gd name="connsiteX1" fmla="*/ 239400 w 478800"/>
              <a:gd name="connsiteY1" fmla="*/ 0 h 410400"/>
              <a:gd name="connsiteX2" fmla="*/ 478800 w 478800"/>
              <a:gd name="connsiteY2" fmla="*/ 205200 h 410400"/>
              <a:gd name="connsiteX3" fmla="*/ 239400 w 478800"/>
              <a:gd name="connsiteY3" fmla="*/ 410400 h 410400"/>
              <a:gd name="connsiteX4" fmla="*/ 0 w 478800"/>
              <a:gd name="connsiteY4" fmla="*/ 205200 h 410400"/>
              <a:gd name="connsiteX0" fmla="*/ 20764 w 255724"/>
              <a:gd name="connsiteY0" fmla="*/ 213924 h 410434"/>
              <a:gd name="connsiteX1" fmla="*/ 16324 w 255724"/>
              <a:gd name="connsiteY1" fmla="*/ 16 h 410434"/>
              <a:gd name="connsiteX2" fmla="*/ 255724 w 255724"/>
              <a:gd name="connsiteY2" fmla="*/ 205216 h 410434"/>
              <a:gd name="connsiteX3" fmla="*/ 16324 w 255724"/>
              <a:gd name="connsiteY3" fmla="*/ 410416 h 410434"/>
              <a:gd name="connsiteX4" fmla="*/ 20764 w 255724"/>
              <a:gd name="connsiteY4" fmla="*/ 213924 h 410434"/>
              <a:gd name="connsiteX0" fmla="*/ 133029 w 367989"/>
              <a:gd name="connsiteY0" fmla="*/ 213924 h 453968"/>
              <a:gd name="connsiteX1" fmla="*/ 128589 w 367989"/>
              <a:gd name="connsiteY1" fmla="*/ 16 h 453968"/>
              <a:gd name="connsiteX2" fmla="*/ 367989 w 367989"/>
              <a:gd name="connsiteY2" fmla="*/ 205216 h 453968"/>
              <a:gd name="connsiteX3" fmla="*/ 6669 w 367989"/>
              <a:gd name="connsiteY3" fmla="*/ 453959 h 453968"/>
              <a:gd name="connsiteX4" fmla="*/ 133029 w 367989"/>
              <a:gd name="connsiteY4" fmla="*/ 213924 h 453968"/>
              <a:gd name="connsiteX0" fmla="*/ 3452 w 499670"/>
              <a:gd name="connsiteY0" fmla="*/ 365625 h 465342"/>
              <a:gd name="connsiteX1" fmla="*/ 260270 w 499670"/>
              <a:gd name="connsiteY1" fmla="*/ 3671 h 465342"/>
              <a:gd name="connsiteX2" fmla="*/ 499670 w 499670"/>
              <a:gd name="connsiteY2" fmla="*/ 208871 h 465342"/>
              <a:gd name="connsiteX3" fmla="*/ 138350 w 499670"/>
              <a:gd name="connsiteY3" fmla="*/ 457614 h 465342"/>
              <a:gd name="connsiteX4" fmla="*/ 3452 w 499670"/>
              <a:gd name="connsiteY4" fmla="*/ 365625 h 465342"/>
              <a:gd name="connsiteX0" fmla="*/ 2040 w 260107"/>
              <a:gd name="connsiteY0" fmla="*/ 365097 h 464258"/>
              <a:gd name="connsiteX1" fmla="*/ 258858 w 260107"/>
              <a:gd name="connsiteY1" fmla="*/ 3143 h 464258"/>
              <a:gd name="connsiteX2" fmla="*/ 106372 w 260107"/>
              <a:gd name="connsiteY2" fmla="*/ 217052 h 464258"/>
              <a:gd name="connsiteX3" fmla="*/ 136938 w 260107"/>
              <a:gd name="connsiteY3" fmla="*/ 457086 h 464258"/>
              <a:gd name="connsiteX4" fmla="*/ 2040 w 260107"/>
              <a:gd name="connsiteY4" fmla="*/ 365097 h 464258"/>
              <a:gd name="connsiteX0" fmla="*/ 1966 w 259270"/>
              <a:gd name="connsiteY0" fmla="*/ 414599 h 526735"/>
              <a:gd name="connsiteX1" fmla="*/ 258784 w 259270"/>
              <a:gd name="connsiteY1" fmla="*/ 52645 h 526735"/>
              <a:gd name="connsiteX2" fmla="*/ 71464 w 259270"/>
              <a:gd name="connsiteY2" fmla="*/ 74965 h 526735"/>
              <a:gd name="connsiteX3" fmla="*/ 136864 w 259270"/>
              <a:gd name="connsiteY3" fmla="*/ 506588 h 526735"/>
              <a:gd name="connsiteX4" fmla="*/ 1966 w 259270"/>
              <a:gd name="connsiteY4" fmla="*/ 414599 h 526735"/>
              <a:gd name="connsiteX0" fmla="*/ 1304 w 356355"/>
              <a:gd name="connsiteY0" fmla="*/ 414599 h 526735"/>
              <a:gd name="connsiteX1" fmla="*/ 353916 w 356355"/>
              <a:gd name="connsiteY1" fmla="*/ 52645 h 526735"/>
              <a:gd name="connsiteX2" fmla="*/ 166596 w 356355"/>
              <a:gd name="connsiteY2" fmla="*/ 74965 h 526735"/>
              <a:gd name="connsiteX3" fmla="*/ 231996 w 356355"/>
              <a:gd name="connsiteY3" fmla="*/ 506588 h 526735"/>
              <a:gd name="connsiteX4" fmla="*/ 1304 w 356355"/>
              <a:gd name="connsiteY4" fmla="*/ 414599 h 526735"/>
              <a:gd name="connsiteX0" fmla="*/ 1238 w 354392"/>
              <a:gd name="connsiteY0" fmla="*/ 527276 h 649934"/>
              <a:gd name="connsiteX1" fmla="*/ 353850 w 354392"/>
              <a:gd name="connsiteY1" fmla="*/ 165322 h 649934"/>
              <a:gd name="connsiteX2" fmla="*/ 88153 w 354392"/>
              <a:gd name="connsiteY2" fmla="*/ 39596 h 649934"/>
              <a:gd name="connsiteX3" fmla="*/ 231930 w 354392"/>
              <a:gd name="connsiteY3" fmla="*/ 619265 h 649934"/>
              <a:gd name="connsiteX4" fmla="*/ 1238 w 354392"/>
              <a:gd name="connsiteY4" fmla="*/ 527276 h 649934"/>
              <a:gd name="connsiteX0" fmla="*/ 3562 w 452376"/>
              <a:gd name="connsiteY0" fmla="*/ 521476 h 643026"/>
              <a:gd name="connsiteX1" fmla="*/ 451968 w 452376"/>
              <a:gd name="connsiteY1" fmla="*/ 203065 h 643026"/>
              <a:gd name="connsiteX2" fmla="*/ 90477 w 452376"/>
              <a:gd name="connsiteY2" fmla="*/ 33796 h 643026"/>
              <a:gd name="connsiteX3" fmla="*/ 234254 w 452376"/>
              <a:gd name="connsiteY3" fmla="*/ 613465 h 643026"/>
              <a:gd name="connsiteX4" fmla="*/ 3562 w 452376"/>
              <a:gd name="connsiteY4" fmla="*/ 521476 h 643026"/>
              <a:gd name="connsiteX0" fmla="*/ 2709 w 557458"/>
              <a:gd name="connsiteY0" fmla="*/ 503756 h 638885"/>
              <a:gd name="connsiteX1" fmla="*/ 555618 w 557458"/>
              <a:gd name="connsiteY1" fmla="*/ 202762 h 638885"/>
              <a:gd name="connsiteX2" fmla="*/ 194127 w 557458"/>
              <a:gd name="connsiteY2" fmla="*/ 33493 h 638885"/>
              <a:gd name="connsiteX3" fmla="*/ 337904 w 557458"/>
              <a:gd name="connsiteY3" fmla="*/ 613162 h 638885"/>
              <a:gd name="connsiteX4" fmla="*/ 2709 w 557458"/>
              <a:gd name="connsiteY4" fmla="*/ 503756 h 638885"/>
              <a:gd name="connsiteX0" fmla="*/ 1255 w 556004"/>
              <a:gd name="connsiteY0" fmla="*/ 503756 h 702368"/>
              <a:gd name="connsiteX1" fmla="*/ 554164 w 556004"/>
              <a:gd name="connsiteY1" fmla="*/ 202762 h 702368"/>
              <a:gd name="connsiteX2" fmla="*/ 192673 w 556004"/>
              <a:gd name="connsiteY2" fmla="*/ 33493 h 702368"/>
              <a:gd name="connsiteX3" fmla="*/ 397410 w 556004"/>
              <a:gd name="connsiteY3" fmla="*/ 682830 h 702368"/>
              <a:gd name="connsiteX4" fmla="*/ 1255 w 556004"/>
              <a:gd name="connsiteY4" fmla="*/ 503756 h 70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004" h="702368">
                <a:moveTo>
                  <a:pt x="1255" y="503756"/>
                </a:moveTo>
                <a:cubicBezTo>
                  <a:pt x="27381" y="423745"/>
                  <a:pt x="522261" y="281139"/>
                  <a:pt x="554164" y="202762"/>
                </a:cubicBezTo>
                <a:cubicBezTo>
                  <a:pt x="586067" y="124385"/>
                  <a:pt x="192673" y="-79836"/>
                  <a:pt x="192673" y="33493"/>
                </a:cubicBezTo>
                <a:cubicBezTo>
                  <a:pt x="192673" y="146822"/>
                  <a:pt x="429313" y="604453"/>
                  <a:pt x="397410" y="682830"/>
                </a:cubicBezTo>
                <a:cubicBezTo>
                  <a:pt x="365507" y="761207"/>
                  <a:pt x="-24871" y="583767"/>
                  <a:pt x="1255" y="50375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4" name="Group 43"/>
          <p:cNvGrpSpPr/>
          <p:nvPr/>
        </p:nvGrpSpPr>
        <p:grpSpPr>
          <a:xfrm>
            <a:off x="4122000" y="2844000"/>
            <a:ext cx="126000" cy="126000"/>
            <a:chOff x="5076000" y="2799000"/>
            <a:chExt cx="126000" cy="126000"/>
          </a:xfrm>
        </p:grpSpPr>
        <p:sp>
          <p:nvSpPr>
            <p:cNvPr id="42" name="Oval 4"/>
            <p:cNvSpPr/>
            <p:nvPr/>
          </p:nvSpPr>
          <p:spPr>
            <a:xfrm>
              <a:off x="5097600" y="2813400"/>
              <a:ext cx="90000" cy="90000"/>
            </a:xfrm>
            <a:custGeom>
              <a:avLst/>
              <a:gdLst>
                <a:gd name="connsiteX0" fmla="*/ 0 w 478800"/>
                <a:gd name="connsiteY0" fmla="*/ 205200 h 410400"/>
                <a:gd name="connsiteX1" fmla="*/ 239400 w 478800"/>
                <a:gd name="connsiteY1" fmla="*/ 0 h 410400"/>
                <a:gd name="connsiteX2" fmla="*/ 478800 w 478800"/>
                <a:gd name="connsiteY2" fmla="*/ 205200 h 410400"/>
                <a:gd name="connsiteX3" fmla="*/ 239400 w 478800"/>
                <a:gd name="connsiteY3" fmla="*/ 410400 h 410400"/>
                <a:gd name="connsiteX4" fmla="*/ 0 w 478800"/>
                <a:gd name="connsiteY4" fmla="*/ 205200 h 410400"/>
                <a:gd name="connsiteX0" fmla="*/ 20764 w 255724"/>
                <a:gd name="connsiteY0" fmla="*/ 213924 h 410434"/>
                <a:gd name="connsiteX1" fmla="*/ 16324 w 255724"/>
                <a:gd name="connsiteY1" fmla="*/ 16 h 410434"/>
                <a:gd name="connsiteX2" fmla="*/ 255724 w 255724"/>
                <a:gd name="connsiteY2" fmla="*/ 205216 h 410434"/>
                <a:gd name="connsiteX3" fmla="*/ 16324 w 255724"/>
                <a:gd name="connsiteY3" fmla="*/ 410416 h 410434"/>
                <a:gd name="connsiteX4" fmla="*/ 20764 w 255724"/>
                <a:gd name="connsiteY4" fmla="*/ 213924 h 410434"/>
                <a:gd name="connsiteX0" fmla="*/ 133029 w 367989"/>
                <a:gd name="connsiteY0" fmla="*/ 213924 h 453968"/>
                <a:gd name="connsiteX1" fmla="*/ 128589 w 367989"/>
                <a:gd name="connsiteY1" fmla="*/ 16 h 453968"/>
                <a:gd name="connsiteX2" fmla="*/ 367989 w 367989"/>
                <a:gd name="connsiteY2" fmla="*/ 205216 h 453968"/>
                <a:gd name="connsiteX3" fmla="*/ 6669 w 367989"/>
                <a:gd name="connsiteY3" fmla="*/ 453959 h 453968"/>
                <a:gd name="connsiteX4" fmla="*/ 133029 w 367989"/>
                <a:gd name="connsiteY4" fmla="*/ 213924 h 453968"/>
                <a:gd name="connsiteX0" fmla="*/ 3452 w 499670"/>
                <a:gd name="connsiteY0" fmla="*/ 365625 h 465342"/>
                <a:gd name="connsiteX1" fmla="*/ 260270 w 499670"/>
                <a:gd name="connsiteY1" fmla="*/ 3671 h 465342"/>
                <a:gd name="connsiteX2" fmla="*/ 499670 w 499670"/>
                <a:gd name="connsiteY2" fmla="*/ 208871 h 465342"/>
                <a:gd name="connsiteX3" fmla="*/ 138350 w 499670"/>
                <a:gd name="connsiteY3" fmla="*/ 457614 h 465342"/>
                <a:gd name="connsiteX4" fmla="*/ 3452 w 499670"/>
                <a:gd name="connsiteY4" fmla="*/ 365625 h 465342"/>
                <a:gd name="connsiteX0" fmla="*/ 2040 w 260107"/>
                <a:gd name="connsiteY0" fmla="*/ 365097 h 464258"/>
                <a:gd name="connsiteX1" fmla="*/ 258858 w 260107"/>
                <a:gd name="connsiteY1" fmla="*/ 3143 h 464258"/>
                <a:gd name="connsiteX2" fmla="*/ 106372 w 260107"/>
                <a:gd name="connsiteY2" fmla="*/ 217052 h 464258"/>
                <a:gd name="connsiteX3" fmla="*/ 136938 w 260107"/>
                <a:gd name="connsiteY3" fmla="*/ 457086 h 464258"/>
                <a:gd name="connsiteX4" fmla="*/ 2040 w 260107"/>
                <a:gd name="connsiteY4" fmla="*/ 365097 h 464258"/>
                <a:gd name="connsiteX0" fmla="*/ 1966 w 259270"/>
                <a:gd name="connsiteY0" fmla="*/ 414599 h 526735"/>
                <a:gd name="connsiteX1" fmla="*/ 258784 w 259270"/>
                <a:gd name="connsiteY1" fmla="*/ 52645 h 526735"/>
                <a:gd name="connsiteX2" fmla="*/ 71464 w 259270"/>
                <a:gd name="connsiteY2" fmla="*/ 74965 h 526735"/>
                <a:gd name="connsiteX3" fmla="*/ 136864 w 259270"/>
                <a:gd name="connsiteY3" fmla="*/ 506588 h 526735"/>
                <a:gd name="connsiteX4" fmla="*/ 1966 w 259270"/>
                <a:gd name="connsiteY4" fmla="*/ 414599 h 526735"/>
                <a:gd name="connsiteX0" fmla="*/ 1304 w 356355"/>
                <a:gd name="connsiteY0" fmla="*/ 414599 h 526735"/>
                <a:gd name="connsiteX1" fmla="*/ 353916 w 356355"/>
                <a:gd name="connsiteY1" fmla="*/ 52645 h 526735"/>
                <a:gd name="connsiteX2" fmla="*/ 166596 w 356355"/>
                <a:gd name="connsiteY2" fmla="*/ 74965 h 526735"/>
                <a:gd name="connsiteX3" fmla="*/ 231996 w 356355"/>
                <a:gd name="connsiteY3" fmla="*/ 506588 h 526735"/>
                <a:gd name="connsiteX4" fmla="*/ 1304 w 356355"/>
                <a:gd name="connsiteY4" fmla="*/ 414599 h 526735"/>
                <a:gd name="connsiteX0" fmla="*/ 1238 w 354392"/>
                <a:gd name="connsiteY0" fmla="*/ 527276 h 649934"/>
                <a:gd name="connsiteX1" fmla="*/ 353850 w 354392"/>
                <a:gd name="connsiteY1" fmla="*/ 165322 h 649934"/>
                <a:gd name="connsiteX2" fmla="*/ 88153 w 354392"/>
                <a:gd name="connsiteY2" fmla="*/ 39596 h 649934"/>
                <a:gd name="connsiteX3" fmla="*/ 231930 w 354392"/>
                <a:gd name="connsiteY3" fmla="*/ 619265 h 649934"/>
                <a:gd name="connsiteX4" fmla="*/ 1238 w 354392"/>
                <a:gd name="connsiteY4" fmla="*/ 527276 h 649934"/>
                <a:gd name="connsiteX0" fmla="*/ 3562 w 452376"/>
                <a:gd name="connsiteY0" fmla="*/ 521476 h 643026"/>
                <a:gd name="connsiteX1" fmla="*/ 451968 w 452376"/>
                <a:gd name="connsiteY1" fmla="*/ 203065 h 643026"/>
                <a:gd name="connsiteX2" fmla="*/ 90477 w 452376"/>
                <a:gd name="connsiteY2" fmla="*/ 33796 h 643026"/>
                <a:gd name="connsiteX3" fmla="*/ 234254 w 452376"/>
                <a:gd name="connsiteY3" fmla="*/ 613465 h 643026"/>
                <a:gd name="connsiteX4" fmla="*/ 3562 w 452376"/>
                <a:gd name="connsiteY4" fmla="*/ 521476 h 643026"/>
                <a:gd name="connsiteX0" fmla="*/ 2709 w 557458"/>
                <a:gd name="connsiteY0" fmla="*/ 503756 h 638885"/>
                <a:gd name="connsiteX1" fmla="*/ 555618 w 557458"/>
                <a:gd name="connsiteY1" fmla="*/ 202762 h 638885"/>
                <a:gd name="connsiteX2" fmla="*/ 194127 w 557458"/>
                <a:gd name="connsiteY2" fmla="*/ 33493 h 638885"/>
                <a:gd name="connsiteX3" fmla="*/ 337904 w 557458"/>
                <a:gd name="connsiteY3" fmla="*/ 613162 h 638885"/>
                <a:gd name="connsiteX4" fmla="*/ 2709 w 557458"/>
                <a:gd name="connsiteY4" fmla="*/ 503756 h 638885"/>
                <a:gd name="connsiteX0" fmla="*/ 1255 w 556004"/>
                <a:gd name="connsiteY0" fmla="*/ 503756 h 702368"/>
                <a:gd name="connsiteX1" fmla="*/ 554164 w 556004"/>
                <a:gd name="connsiteY1" fmla="*/ 202762 h 702368"/>
                <a:gd name="connsiteX2" fmla="*/ 192673 w 556004"/>
                <a:gd name="connsiteY2" fmla="*/ 33493 h 702368"/>
                <a:gd name="connsiteX3" fmla="*/ 397410 w 556004"/>
                <a:gd name="connsiteY3" fmla="*/ 682830 h 702368"/>
                <a:gd name="connsiteX4" fmla="*/ 1255 w 556004"/>
                <a:gd name="connsiteY4" fmla="*/ 503756 h 70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04" h="702368">
                  <a:moveTo>
                    <a:pt x="1255" y="503756"/>
                  </a:moveTo>
                  <a:cubicBezTo>
                    <a:pt x="27381" y="423745"/>
                    <a:pt x="522261" y="281139"/>
                    <a:pt x="554164" y="202762"/>
                  </a:cubicBezTo>
                  <a:cubicBezTo>
                    <a:pt x="586067" y="124385"/>
                    <a:pt x="192673" y="-79836"/>
                    <a:pt x="192673" y="33493"/>
                  </a:cubicBezTo>
                  <a:cubicBezTo>
                    <a:pt x="192673" y="146822"/>
                    <a:pt x="429313" y="604453"/>
                    <a:pt x="397410" y="682830"/>
                  </a:cubicBezTo>
                  <a:cubicBezTo>
                    <a:pt x="365507" y="761207"/>
                    <a:pt x="-24871" y="583767"/>
                    <a:pt x="1255" y="503756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Oval 42"/>
            <p:cNvSpPr/>
            <p:nvPr/>
          </p:nvSpPr>
          <p:spPr>
            <a:xfrm>
              <a:off x="5076000" y="2799000"/>
              <a:ext cx="126000" cy="126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45" name="Düz Ok Bağlayıcısı 38"/>
          <p:cNvCxnSpPr/>
          <p:nvPr/>
        </p:nvCxnSpPr>
        <p:spPr>
          <a:xfrm flipH="1">
            <a:off x="4707000" y="4689000"/>
            <a:ext cx="102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Metin kutusu 47"/>
              <p:cNvSpPr txBox="1"/>
              <p:nvPr/>
            </p:nvSpPr>
            <p:spPr>
              <a:xfrm>
                <a:off x="5202000" y="4329000"/>
                <a:ext cx="379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6" name="Metin kutusu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000" y="4329000"/>
                <a:ext cx="37971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2698" r="-3175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Yay 66"/>
          <p:cNvSpPr/>
          <p:nvPr/>
        </p:nvSpPr>
        <p:spPr>
          <a:xfrm>
            <a:off x="1962000" y="4554000"/>
            <a:ext cx="537648" cy="731731"/>
          </a:xfrm>
          <a:prstGeom prst="arc">
            <a:avLst>
              <a:gd name="adj1" fmla="val 11907881"/>
              <a:gd name="adj2" fmla="val 21085278"/>
            </a:avLst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9" name="Düz Ok Bağlayıcısı 38"/>
          <p:cNvCxnSpPr/>
          <p:nvPr/>
        </p:nvCxnSpPr>
        <p:spPr>
          <a:xfrm rot="16200000" flipH="1">
            <a:off x="3654000" y="3447001"/>
            <a:ext cx="1026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Metin kutusu 67"/>
              <p:cNvSpPr txBox="1"/>
              <p:nvPr/>
            </p:nvSpPr>
            <p:spPr>
              <a:xfrm>
                <a:off x="1827000" y="4149000"/>
                <a:ext cx="3856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8" name="Metin kutusu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00" y="4149000"/>
                <a:ext cx="38561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2698" r="-3175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Metin kutusu 47"/>
              <p:cNvSpPr txBox="1"/>
              <p:nvPr/>
            </p:nvSpPr>
            <p:spPr>
              <a:xfrm>
                <a:off x="3762000" y="3159000"/>
                <a:ext cx="3604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0" name="Metin kutusu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00" y="3159000"/>
                <a:ext cx="36041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3559" r="-5085" b="-173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528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Çözüm;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Etki katsayıları: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</m:t>
                                  </m:r>
                                  <m:func>
                                    <m:func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Toplam Eşdeğer Atalet Momenti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999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Hareket Denklemi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Hatırlayalım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r>
                  <a:rPr lang="tr-TR" dirty="0" smtClean="0"/>
                  <a:t>Etki katsayıları bağımsız değişken </a:t>
                </a:r>
                <a:r>
                  <a:rPr lang="en-US" i="1" dirty="0" smtClean="0"/>
                  <a:t>q</a:t>
                </a:r>
                <a:r>
                  <a:rPr lang="tr-TR" i="1" dirty="0" smtClean="0"/>
                  <a:t>’</a:t>
                </a:r>
                <a:r>
                  <a:rPr lang="tr-TR" i="1" dirty="0" err="1" smtClean="0"/>
                  <a:t>nun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foksiyonu</a:t>
                </a:r>
                <a:r>
                  <a:rPr lang="en-US" dirty="0" smtClean="0"/>
                  <a:t>, </a:t>
                </a:r>
                <a:endParaRPr lang="tr-TR" dirty="0" smtClean="0"/>
              </a:p>
              <a:p>
                <a:r>
                  <a:rPr lang="en-US" dirty="0" smtClean="0"/>
                  <a:t>Q</a:t>
                </a:r>
                <a:r>
                  <a:rPr lang="tr-TR" dirty="0" smtClean="0"/>
                  <a:t> eşdeğer moment de bağımsız değişken </a:t>
                </a:r>
                <a:r>
                  <a:rPr lang="tr-TR" dirty="0" err="1" smtClean="0"/>
                  <a:t>q’nun</a:t>
                </a:r>
                <a:r>
                  <a:rPr lang="tr-TR" dirty="0" smtClean="0"/>
                  <a:t> fonksiyonu</a:t>
                </a:r>
                <a:r>
                  <a:rPr lang="en-US" dirty="0" smtClean="0"/>
                  <a:t>.</a:t>
                </a:r>
                <a:r>
                  <a:rPr lang="tr-TR" dirty="0" smtClean="0"/>
                  <a:t> </a:t>
                </a:r>
              </a:p>
              <a:p>
                <a:r>
                  <a:rPr lang="tr-TR" dirty="0" smtClean="0"/>
                  <a:t>Aynı zamanda Q, dış kuvvetlerin doğasına bağlı olarak, bağımsız değişkenin hızıyla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 smtClean="0"/>
                  <a:t> orantılı olarak değişmektedir.</a:t>
                </a:r>
              </a:p>
              <a:p>
                <a:r>
                  <a:rPr lang="tr-TR" dirty="0" err="1" smtClean="0"/>
                  <a:t>q’da</a:t>
                </a:r>
                <a:r>
                  <a:rPr lang="tr-TR" dirty="0" smtClean="0"/>
                  <a:t> zamana</a:t>
                </a:r>
                <a:r>
                  <a:rPr lang="en-US" dirty="0" smtClean="0"/>
                  <a:t>, t</a:t>
                </a:r>
                <a:r>
                  <a:rPr lang="tr-TR" dirty="0" smtClean="0"/>
                  <a:t> bağlı değişmektedir.</a:t>
                </a:r>
                <a:endParaRPr lang="tr-TR" dirty="0"/>
              </a:p>
              <a:p>
                <a:r>
                  <a:rPr lang="tr-TR" dirty="0" smtClean="0"/>
                  <a:t>Bu durumda, </a:t>
                </a:r>
                <a:r>
                  <a:rPr lang="tr-TR" dirty="0"/>
                  <a:t>Hareket denklemi, sistemin toplam gücüne eşit olan kinetik enerjinin zamanla değişimi prensibi </a:t>
                </a:r>
                <a:r>
                  <a:rPr lang="tr-TR" dirty="0" smtClean="0"/>
                  <a:t>kullanılarak elde edilebilir </a:t>
                </a:r>
                <a:r>
                  <a:rPr lang="en-US" dirty="0" err="1"/>
                  <a:t>dT</a:t>
                </a:r>
                <a:r>
                  <a:rPr lang="en-US" dirty="0"/>
                  <a:t>/</a:t>
                </a:r>
                <a:r>
                  <a:rPr lang="en-US" dirty="0" err="1"/>
                  <a:t>dt</a:t>
                </a:r>
                <a:r>
                  <a:rPr lang="en-US" dirty="0"/>
                  <a:t>=P</a:t>
                </a:r>
                <a:r>
                  <a:rPr lang="en-US" dirty="0" smtClean="0"/>
                  <a:t>:</a:t>
                </a:r>
                <a:r>
                  <a:rPr lang="tr-TR" dirty="0" smtClean="0"/>
                  <a:t> 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 durumda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 denklem tek serbestlik dereceli makinaların hareket denkleminin genel gösterimidir. </a:t>
                </a: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 r="-16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229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Hareket Denklemi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Aynı </a:t>
                </a:r>
                <a:r>
                  <a:rPr lang="tr-TR" dirty="0"/>
                  <a:t>hareket denklemi, diğer enerji yaklaşımlarından herhangi birini örneğin </a:t>
                </a:r>
                <a:r>
                  <a:rPr lang="tr-TR" dirty="0" err="1"/>
                  <a:t>Lagrange</a:t>
                </a:r>
                <a:r>
                  <a:rPr lang="tr-TR" dirty="0"/>
                  <a:t> </a:t>
                </a:r>
                <a:r>
                  <a:rPr lang="tr-TR" dirty="0" smtClean="0"/>
                  <a:t>denklemlerini </a:t>
                </a:r>
                <a:r>
                  <a:rPr lang="tr-TR" dirty="0"/>
                  <a:t>de kullanarak </a:t>
                </a:r>
                <a:r>
                  <a:rPr lang="tr-TR" dirty="0" smtClean="0"/>
                  <a:t>elde edilebilir.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burada</a:t>
                </a:r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NOT: yukarıda tanımlanan </a:t>
                </a:r>
                <a:r>
                  <a:rPr lang="en-US" dirty="0" smtClean="0"/>
                  <a:t>“</a:t>
                </a:r>
                <a:r>
                  <a:rPr lang="tr-TR" dirty="0"/>
                  <a:t>e</a:t>
                </a:r>
                <a:r>
                  <a:rPr lang="tr-TR" dirty="0" smtClean="0"/>
                  <a:t>şdeğer atalet momenti</a:t>
                </a:r>
                <a:r>
                  <a:rPr lang="en-US" dirty="0" smtClean="0"/>
                  <a:t>” </a:t>
                </a:r>
                <a:r>
                  <a:rPr lang="tr-TR" dirty="0" smtClean="0"/>
                  <a:t>ve</a:t>
                </a:r>
                <a:r>
                  <a:rPr lang="en-US" dirty="0" smtClean="0"/>
                  <a:t> “</a:t>
                </a:r>
                <a:r>
                  <a:rPr lang="tr-TR" dirty="0" smtClean="0"/>
                  <a:t>eşdeğer kuvvet</a:t>
                </a:r>
                <a:r>
                  <a:rPr lang="en-US" dirty="0" smtClean="0"/>
                  <a:t>” </a:t>
                </a:r>
                <a:r>
                  <a:rPr lang="tr-TR" dirty="0" smtClean="0"/>
                  <a:t>enerji denkliği temelli tanımlanmıştır.</a:t>
                </a:r>
                <a:r>
                  <a:rPr lang="en-US" dirty="0" smtClean="0"/>
                  <a:t> 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 r="-4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571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Örnek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9601"/>
            <a:ext cx="7886700" cy="1289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 smtClean="0"/>
              <a:t>denklemini</a:t>
            </a:r>
            <a:r>
              <a:rPr lang="tr-TR" dirty="0" smtClean="0"/>
              <a:t> 3 uzvunun </a:t>
            </a:r>
            <a:r>
              <a:rPr lang="tr-TR" dirty="0" err="1" smtClean="0"/>
              <a:t>açısal</a:t>
            </a:r>
            <a:r>
              <a:rPr lang="tr-TR" dirty="0" smtClean="0"/>
              <a:t> konumu </a:t>
            </a:r>
            <a:r>
              <a:rPr lang="tr-TR" dirty="0" err="1" smtClean="0"/>
              <a:t>q’ya</a:t>
            </a:r>
            <a:r>
              <a:rPr lang="tr-TR" dirty="0" smtClean="0"/>
              <a:t> bağlı olarak yazınız. Verilenler: 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, I</a:t>
            </a:r>
            <a:r>
              <a:rPr lang="en-US" baseline="-25000" dirty="0"/>
              <a:t>G2</a:t>
            </a:r>
            <a:r>
              <a:rPr lang="en-US" dirty="0"/>
              <a:t>, m</a:t>
            </a:r>
            <a:r>
              <a:rPr lang="en-US" baseline="-25000" dirty="0"/>
              <a:t>3</a:t>
            </a:r>
            <a:r>
              <a:rPr lang="en-US" dirty="0"/>
              <a:t>, I</a:t>
            </a:r>
            <a:r>
              <a:rPr lang="en-US" baseline="-25000" dirty="0"/>
              <a:t>G3</a:t>
            </a:r>
            <a:r>
              <a:rPr lang="en-US" dirty="0"/>
              <a:t>, m</a:t>
            </a:r>
            <a:r>
              <a:rPr lang="en-US" baseline="-25000" dirty="0"/>
              <a:t>4</a:t>
            </a:r>
            <a:r>
              <a:rPr lang="en-US" dirty="0"/>
              <a:t>, </a:t>
            </a:r>
            <a:r>
              <a:rPr lang="en-US" dirty="0" smtClean="0"/>
              <a:t>I</a:t>
            </a:r>
            <a:r>
              <a:rPr lang="en-US" baseline="-25000" dirty="0" smtClean="0"/>
              <a:t>G4</a:t>
            </a:r>
            <a:r>
              <a:rPr lang="tr-TR" dirty="0" smtClean="0"/>
              <a:t>, </a:t>
            </a:r>
            <a:r>
              <a:rPr lang="en-US" dirty="0"/>
              <a:t>AB= a</a:t>
            </a:r>
            <a:r>
              <a:rPr lang="en-US" baseline="-25000" dirty="0"/>
              <a:t>3</a:t>
            </a:r>
            <a:r>
              <a:rPr lang="en-US" dirty="0"/>
              <a:t>, AG</a:t>
            </a:r>
            <a:r>
              <a:rPr lang="en-US" baseline="-25000" dirty="0"/>
              <a:t>3</a:t>
            </a:r>
            <a:r>
              <a:rPr lang="en-US" dirty="0"/>
              <a:t>=a</a:t>
            </a:r>
            <a:r>
              <a:rPr lang="en-US" baseline="-25000" dirty="0"/>
              <a:t>3</a:t>
            </a:r>
            <a:r>
              <a:rPr lang="en-US" dirty="0"/>
              <a:t>/2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4032601" y="6005400"/>
            <a:ext cx="2362200" cy="457200"/>
          </a:xfrm>
          <a:prstGeom prst="rect">
            <a:avLst/>
          </a:prstGeom>
          <a:pattFill prst="wd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 rot="16200000">
            <a:off x="154500" y="3528900"/>
            <a:ext cx="2362200" cy="457200"/>
          </a:xfrm>
          <a:prstGeom prst="rect">
            <a:avLst/>
          </a:prstGeom>
          <a:pattFill prst="wd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3404401" y="6005400"/>
            <a:ext cx="360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>
            <a:off x="304202" y="3831000"/>
            <a:ext cx="252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973401" y="5410800"/>
            <a:ext cx="900000" cy="540000"/>
            <a:chOff x="3352800" y="2667000"/>
            <a:chExt cx="900000" cy="540000"/>
          </a:xfrm>
        </p:grpSpPr>
        <p:sp>
          <p:nvSpPr>
            <p:cNvPr id="29" name="Rectangle 28"/>
            <p:cNvSpPr/>
            <p:nvPr/>
          </p:nvSpPr>
          <p:spPr>
            <a:xfrm>
              <a:off x="3352800" y="2667000"/>
              <a:ext cx="90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0" name="Oval 29"/>
            <p:cNvSpPr/>
            <p:nvPr/>
          </p:nvSpPr>
          <p:spPr>
            <a:xfrm>
              <a:off x="3692400" y="2819400"/>
              <a:ext cx="270000" cy="270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0" name="Group 9"/>
          <p:cNvGrpSpPr/>
          <p:nvPr/>
        </p:nvGrpSpPr>
        <p:grpSpPr>
          <a:xfrm rot="5400000">
            <a:off x="1452601" y="3052800"/>
            <a:ext cx="900000" cy="540000"/>
            <a:chOff x="3352800" y="2667000"/>
            <a:chExt cx="900000" cy="540000"/>
          </a:xfrm>
        </p:grpSpPr>
        <p:sp>
          <p:nvSpPr>
            <p:cNvPr id="27" name="Rectangle 26"/>
            <p:cNvSpPr/>
            <p:nvPr/>
          </p:nvSpPr>
          <p:spPr>
            <a:xfrm>
              <a:off x="3352800" y="2667000"/>
              <a:ext cx="900000" cy="54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8" name="Oval 27"/>
            <p:cNvSpPr/>
            <p:nvPr/>
          </p:nvSpPr>
          <p:spPr>
            <a:xfrm>
              <a:off x="3692400" y="2819400"/>
              <a:ext cx="270000" cy="2700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11" name="Straight Connector 10"/>
          <p:cNvCxnSpPr>
            <a:stCxn id="28" idx="7"/>
            <a:endCxn id="30" idx="1"/>
          </p:cNvCxnSpPr>
          <p:nvPr/>
        </p:nvCxnSpPr>
        <p:spPr>
          <a:xfrm>
            <a:off x="1980660" y="3442859"/>
            <a:ext cx="3371882" cy="2159882"/>
          </a:xfrm>
          <a:prstGeom prst="line">
            <a:avLst/>
          </a:prstGeom>
          <a:ln w="127000" cmpd="sng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1837801" y="2394000"/>
            <a:ext cx="5198400" cy="3283200"/>
          </a:xfrm>
          <a:prstGeom prst="bentConnector3">
            <a:avLst>
              <a:gd name="adj1" fmla="val 528"/>
            </a:avLst>
          </a:prstGeom>
          <a:ln>
            <a:prstDash val="lgDash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62000" y="5679000"/>
            <a:ext cx="900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11001" y="4356000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5562000" y="5319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2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8601" y="3762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7000" y="2889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4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2601" y="5472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6201" y="5472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2000" y="30690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4201" y="3967200"/>
            <a:ext cx="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G</a:t>
            </a:r>
            <a:r>
              <a:rPr lang="tr-TR" b="1" baseline="-25000" dirty="0" smtClean="0"/>
              <a:t>3</a:t>
            </a:r>
            <a:endParaRPr lang="tr-TR" b="1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827000" y="2349000"/>
            <a:ext cx="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F</a:t>
            </a:r>
            <a:r>
              <a:rPr lang="tr-TR" b="1" baseline="-25000" dirty="0" smtClean="0">
                <a:solidFill>
                  <a:srgbClr val="FF0000"/>
                </a:solidFill>
              </a:rPr>
              <a:t>14</a:t>
            </a:r>
            <a:endParaRPr lang="tr-TR" b="1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67801" y="5608800"/>
            <a:ext cx="4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x</a:t>
            </a:r>
            <a:endParaRPr lang="tr-TR" b="1" dirty="0"/>
          </a:p>
        </p:txBody>
      </p:sp>
      <p:sp>
        <p:nvSpPr>
          <p:cNvPr id="24" name="Arc 23"/>
          <p:cNvSpPr/>
          <p:nvPr/>
        </p:nvSpPr>
        <p:spPr>
          <a:xfrm>
            <a:off x="3547801" y="4651200"/>
            <a:ext cx="2599200" cy="2120400"/>
          </a:xfrm>
          <a:prstGeom prst="arc">
            <a:avLst>
              <a:gd name="adj1" fmla="val 14075639"/>
              <a:gd name="adj2" fmla="val 0"/>
            </a:avLst>
          </a:prstGeom>
          <a:ln>
            <a:head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4984201" y="4719600"/>
            <a:ext cx="4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q</a:t>
            </a:r>
            <a:endParaRPr lang="tr-TR" sz="24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2000" y="3159000"/>
            <a:ext cx="280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 yerçekimi</a:t>
            </a:r>
          </a:p>
        </p:txBody>
      </p:sp>
      <p:sp>
        <p:nvSpPr>
          <p:cNvPr id="31" name="Arc 30"/>
          <p:cNvSpPr/>
          <p:nvPr/>
        </p:nvSpPr>
        <p:spPr>
          <a:xfrm rot="6365539">
            <a:off x="2477797" y="3889296"/>
            <a:ext cx="932180" cy="463550"/>
          </a:xfrm>
          <a:prstGeom prst="arc">
            <a:avLst>
              <a:gd name="adj1" fmla="val 11561205"/>
              <a:gd name="adj2" fmla="val 20803061"/>
            </a:avLst>
          </a:prstGeom>
          <a:ln w="762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07000" y="2889000"/>
            <a:ext cx="15910" cy="77365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962000" y="4149000"/>
            <a:ext cx="40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tr-TR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 flipV="1">
            <a:off x="1422000" y="2889000"/>
            <a:ext cx="9000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37000" y="5229000"/>
            <a:ext cx="40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tr-TR" sz="20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tr-TR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192000" y="5229000"/>
            <a:ext cx="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F</a:t>
            </a:r>
            <a:r>
              <a:rPr lang="tr-TR" b="1" baseline="-25000" dirty="0" smtClean="0">
                <a:solidFill>
                  <a:srgbClr val="FF0000"/>
                </a:solidFill>
              </a:rPr>
              <a:t>12</a:t>
            </a:r>
            <a:endParaRPr lang="tr-TR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97000" y="3339000"/>
            <a:ext cx="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</a:t>
            </a:r>
            <a:r>
              <a:rPr lang="tr-TR" b="1" baseline="-25000" dirty="0" smtClean="0">
                <a:solidFill>
                  <a:srgbClr val="FF0000"/>
                </a:solidFill>
              </a:rPr>
              <a:t>13</a:t>
            </a:r>
            <a:endParaRPr lang="tr-TR" b="1" baseline="-250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 flipV="1">
            <a:off x="2997000" y="4869000"/>
            <a:ext cx="900000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V="1">
            <a:off x="1422000" y="3789000"/>
            <a:ext cx="900000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47000" y="4779000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W</a:t>
            </a:r>
            <a:r>
              <a:rPr lang="tr-TR" b="1" baseline="-25000" dirty="0" smtClean="0">
                <a:solidFill>
                  <a:srgbClr val="00B050"/>
                </a:solidFill>
              </a:rPr>
              <a:t>3</a:t>
            </a:r>
            <a:endParaRPr lang="tr-TR" b="1" baseline="-25000" dirty="0">
              <a:solidFill>
                <a:srgbClr val="00B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17000" y="3789000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</a:rPr>
              <a:t>W</a:t>
            </a:r>
            <a:r>
              <a:rPr lang="tr-TR" b="1" baseline="-25000" dirty="0" smtClean="0">
                <a:solidFill>
                  <a:srgbClr val="00B050"/>
                </a:solidFill>
              </a:rPr>
              <a:t>4</a:t>
            </a:r>
            <a:endParaRPr lang="tr-TR" b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6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Hareket denklemlerini elde etmek;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Hareket </a:t>
            </a:r>
            <a:r>
              <a:rPr lang="tr-TR" dirty="0" smtClean="0"/>
              <a:t>denklemlerini elde etmek için çeşitli yöntemler bulunmaktadır. </a:t>
            </a:r>
            <a:endParaRPr lang="tr-TR" dirty="0" smtClean="0"/>
          </a:p>
          <a:p>
            <a:r>
              <a:rPr lang="tr-TR" dirty="0" smtClean="0"/>
              <a:t>Biz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etki katsayıları yöntemini</a:t>
            </a:r>
            <a:r>
              <a:rPr lang="tr-TR" dirty="0" smtClean="0">
                <a:solidFill>
                  <a:schemeClr val="accent6"/>
                </a:solidFill>
              </a:rPr>
              <a:t> </a:t>
            </a:r>
            <a:r>
              <a:rPr lang="tr-TR" dirty="0" smtClean="0"/>
              <a:t>kullanacağız. </a:t>
            </a:r>
          </a:p>
          <a:p>
            <a:pPr lvl="1"/>
            <a:r>
              <a:rPr lang="tr-TR" dirty="0" smtClean="0"/>
              <a:t>Bu yöntem bir enerji yöntemi olup analitik çözüme uygundur.</a:t>
            </a:r>
          </a:p>
          <a:p>
            <a:pPr lvl="1"/>
            <a:r>
              <a:rPr lang="tr-TR" dirty="0" smtClean="0"/>
              <a:t>Konuyu sadece bir serbestlik dereceli sistemler için irdeleyeceğiz.</a:t>
            </a:r>
          </a:p>
          <a:p>
            <a:pPr lvl="1"/>
            <a:r>
              <a:rPr lang="tr-TR" dirty="0" smtClean="0"/>
              <a:t>Sistemi oluşturan cisimler </a:t>
            </a:r>
            <a:r>
              <a:rPr lang="tr-TR" dirty="0" err="1" smtClean="0"/>
              <a:t>rijit</a:t>
            </a:r>
            <a:r>
              <a:rPr lang="tr-TR" dirty="0" smtClean="0"/>
              <a:t> kabul edilecek. </a:t>
            </a:r>
          </a:p>
          <a:p>
            <a:pPr marL="342900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959314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Hareket</a:t>
                </a:r>
                <a:r>
                  <a:rPr lang="en-US" dirty="0"/>
                  <a:t> </a:t>
                </a:r>
                <a:r>
                  <a:rPr lang="en-US" dirty="0" err="1"/>
                  <a:t>denkleminin</a:t>
                </a:r>
                <a:r>
                  <a:rPr lang="en-US" dirty="0"/>
                  <a:t> </a:t>
                </a:r>
                <a:r>
                  <a:rPr lang="en-US" dirty="0" err="1"/>
                  <a:t>genel</a:t>
                </a:r>
                <a:r>
                  <a:rPr lang="en-US" dirty="0"/>
                  <a:t> </a:t>
                </a:r>
                <a:r>
                  <a:rPr lang="en-US" dirty="0" err="1"/>
                  <a:t>formunu</a:t>
                </a:r>
                <a:r>
                  <a:rPr lang="en-US" dirty="0"/>
                  <a:t> </a:t>
                </a:r>
                <a:r>
                  <a:rPr lang="en-US" dirty="0" err="1"/>
                  <a:t>aşağıdaki</a:t>
                </a:r>
                <a:r>
                  <a:rPr lang="en-US" dirty="0"/>
                  <a:t> </a:t>
                </a:r>
                <a:r>
                  <a:rPr lang="en-US" dirty="0" err="1"/>
                  <a:t>gibi</a:t>
                </a:r>
                <a:r>
                  <a:rPr lang="en-US" dirty="0"/>
                  <a:t> </a:t>
                </a:r>
                <a:r>
                  <a:rPr lang="en-US" dirty="0" err="1"/>
                  <a:t>bulduk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552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Hareket</a:t>
                </a:r>
                <a:r>
                  <a:rPr lang="en-US" dirty="0"/>
                  <a:t> </a:t>
                </a:r>
                <a:r>
                  <a:rPr lang="en-US" dirty="0" err="1"/>
                  <a:t>denklemini</a:t>
                </a:r>
                <a:r>
                  <a:rPr lang="en-US" dirty="0"/>
                  <a:t> </a:t>
                </a:r>
                <a:r>
                  <a:rPr lang="en-US" dirty="0" err="1"/>
                  <a:t>tamamlamak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 </a:t>
                </a:r>
                <a:r>
                  <a:rPr lang="en-US" dirty="0" err="1"/>
                  <a:t>etki</a:t>
                </a:r>
                <a:r>
                  <a:rPr lang="en-US" dirty="0"/>
                  <a:t> </a:t>
                </a:r>
                <a:r>
                  <a:rPr lang="en-US" dirty="0" err="1"/>
                  <a:t>katsayılarının</a:t>
                </a:r>
                <a:r>
                  <a:rPr lang="en-US" dirty="0"/>
                  <a:t> </a:t>
                </a:r>
                <a:r>
                  <a:rPr lang="en-US" dirty="0" err="1"/>
                  <a:t>q’ya</a:t>
                </a:r>
                <a:r>
                  <a:rPr lang="en-US" dirty="0"/>
                  <a:t> </a:t>
                </a:r>
                <a:r>
                  <a:rPr lang="en-US" dirty="0" err="1"/>
                  <a:t>bağlı</a:t>
                </a:r>
                <a:r>
                  <a:rPr lang="en-US" dirty="0"/>
                  <a:t> </a:t>
                </a:r>
                <a:r>
                  <a:rPr lang="en-US" dirty="0" err="1"/>
                  <a:t>değerlerini</a:t>
                </a:r>
                <a:r>
                  <a:rPr lang="en-US" dirty="0"/>
                  <a:t> </a:t>
                </a:r>
                <a:r>
                  <a:rPr lang="en-US" dirty="0" err="1"/>
                  <a:t>bulmalıyız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Vektör</a:t>
                </a:r>
                <a:r>
                  <a:rPr lang="en-US" dirty="0"/>
                  <a:t> </a:t>
                </a:r>
                <a:r>
                  <a:rPr lang="en-US" dirty="0" err="1"/>
                  <a:t>Kapalılık</a:t>
                </a:r>
                <a:r>
                  <a:rPr lang="en-US" dirty="0"/>
                  <a:t> </a:t>
                </a:r>
                <a:r>
                  <a:rPr lang="en-US" dirty="0" err="1"/>
                  <a:t>Denklemi</a:t>
                </a:r>
                <a:r>
                  <a:rPr lang="en-US" dirty="0"/>
                  <a:t>: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𝑖𝑞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Vektör</a:t>
                </a:r>
                <a:r>
                  <a:rPr lang="en-US" dirty="0"/>
                  <a:t> </a:t>
                </a:r>
                <a:r>
                  <a:rPr lang="en-US" dirty="0" err="1"/>
                  <a:t>kapalılık</a:t>
                </a:r>
                <a:r>
                  <a:rPr lang="en-US" dirty="0"/>
                  <a:t> </a:t>
                </a:r>
                <a:r>
                  <a:rPr lang="en-US" dirty="0" err="1"/>
                  <a:t>denklemini</a:t>
                </a:r>
                <a:r>
                  <a:rPr lang="en-US" dirty="0"/>
                  <a:t> x </a:t>
                </a:r>
                <a:r>
                  <a:rPr lang="en-US" dirty="0" err="1"/>
                  <a:t>ve</a:t>
                </a:r>
                <a:r>
                  <a:rPr lang="en-US" dirty="0"/>
                  <a:t> y </a:t>
                </a:r>
                <a:r>
                  <a:rPr lang="en-US" dirty="0" err="1"/>
                  <a:t>bileşenlerine</a:t>
                </a:r>
                <a:r>
                  <a:rPr lang="en-US" dirty="0"/>
                  <a:t> </a:t>
                </a:r>
                <a:r>
                  <a:rPr lang="en-US" dirty="0" err="1"/>
                  <a:t>ayırır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düzenlersek</a:t>
                </a:r>
                <a:r>
                  <a:rPr lang="en-US" dirty="0"/>
                  <a:t>: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0" indent="0" algn="ctr">
                  <a:buNone/>
                </a:pPr>
                <a:r>
                  <a:rPr lang="en-US" dirty="0" err="1" smtClean="0"/>
                  <a:t>ve</a:t>
                </a:r>
                <a:r>
                  <a:rPr lang="en-US" dirty="0" smtClean="0"/>
                  <a:t>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  </a:t>
                </a:r>
                <a:r>
                  <a:rPr lang="en-US" dirty="0" err="1" smtClean="0"/>
                  <a:t>elde</a:t>
                </a:r>
                <a:r>
                  <a:rPr lang="en-US" dirty="0" smtClean="0"/>
                  <a:t> </a:t>
                </a:r>
                <a:r>
                  <a:rPr lang="en-US" dirty="0" err="1"/>
                  <a:t>edilir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r>
                  <a:rPr lang="en-US" dirty="0" smtClean="0"/>
                  <a:t>Bu </a:t>
                </a:r>
                <a:r>
                  <a:rPr lang="en-US" dirty="0" err="1"/>
                  <a:t>denklemlerin</a:t>
                </a:r>
                <a:r>
                  <a:rPr lang="en-US" dirty="0"/>
                  <a:t> </a:t>
                </a:r>
                <a:r>
                  <a:rPr lang="en-US" dirty="0" err="1"/>
                  <a:t>q’ya</a:t>
                </a:r>
                <a:r>
                  <a:rPr lang="en-US" dirty="0"/>
                  <a:t> </a:t>
                </a:r>
                <a:r>
                  <a:rPr lang="en-US" dirty="0" err="1"/>
                  <a:t>bağlı</a:t>
                </a:r>
                <a:r>
                  <a:rPr lang="en-US" dirty="0"/>
                  <a:t> </a:t>
                </a:r>
                <a:r>
                  <a:rPr lang="en-US" dirty="0" err="1"/>
                  <a:t>türevi</a:t>
                </a:r>
                <a:r>
                  <a:rPr lang="en-US" dirty="0"/>
                  <a:t> </a:t>
                </a:r>
                <a:r>
                  <a:rPr lang="en-US" dirty="0" err="1"/>
                  <a:t>alınırsa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r>
                  <a:rPr lang="tr-TR" dirty="0" err="1"/>
                  <a:t>E</a:t>
                </a:r>
                <a:r>
                  <a:rPr lang="en-US" dirty="0" err="1" smtClean="0"/>
                  <a:t>tki</a:t>
                </a:r>
                <a:r>
                  <a:rPr lang="en-US" dirty="0" smtClean="0"/>
                  <a:t> </a:t>
                </a:r>
                <a:r>
                  <a:rPr lang="en-US" dirty="0" err="1"/>
                  <a:t>katsayıları</a:t>
                </a:r>
                <a:r>
                  <a:rPr lang="en-US" dirty="0"/>
                  <a:t>; 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 algn="ctr">
                  <a:buNone/>
                </a:pPr>
                <a:r>
                  <a:rPr lang="en-US" dirty="0" err="1" smtClean="0"/>
                  <a:t>ve</a:t>
                </a:r>
                <a:r>
                  <a:rPr lang="en-US" dirty="0" smtClean="0"/>
                  <a:t>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err="1"/>
                  <a:t>şeklinde</a:t>
                </a:r>
                <a:r>
                  <a:rPr lang="en-US" dirty="0"/>
                  <a:t> </a:t>
                </a:r>
                <a:r>
                  <a:rPr lang="en-US" dirty="0" err="1"/>
                  <a:t>bulunur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err="1" smtClean="0"/>
                  <a:t>Etki</a:t>
                </a:r>
                <a:r>
                  <a:rPr lang="en-US" dirty="0" smtClean="0"/>
                  <a:t> </a:t>
                </a:r>
                <a:r>
                  <a:rPr lang="en-US" dirty="0" err="1"/>
                  <a:t>katsayılarının</a:t>
                </a:r>
                <a:r>
                  <a:rPr lang="en-US" dirty="0"/>
                  <a:t> </a:t>
                </a:r>
                <a:r>
                  <a:rPr lang="en-US" dirty="0" err="1"/>
                  <a:t>q’ya</a:t>
                </a:r>
                <a:r>
                  <a:rPr lang="en-US" dirty="0"/>
                  <a:t> </a:t>
                </a:r>
                <a:r>
                  <a:rPr lang="en-US" dirty="0" err="1"/>
                  <a:t>bağlı</a:t>
                </a:r>
                <a:r>
                  <a:rPr lang="en-US" dirty="0"/>
                  <a:t> </a:t>
                </a:r>
                <a:r>
                  <a:rPr lang="en-US" dirty="0" err="1"/>
                  <a:t>türevleri</a:t>
                </a:r>
                <a:r>
                  <a:rPr lang="en-US" dirty="0"/>
                  <a:t> </a:t>
                </a:r>
                <a:r>
                  <a:rPr lang="en-US" dirty="0" err="1" smtClean="0"/>
                  <a:t>ise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ve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şeklinde</a:t>
                </a:r>
                <a:r>
                  <a:rPr lang="en-US" dirty="0"/>
                  <a:t> </a:t>
                </a:r>
                <a:r>
                  <a:rPr lang="en-US" dirty="0" err="1"/>
                  <a:t>elde</a:t>
                </a:r>
                <a:r>
                  <a:rPr lang="en-US" dirty="0"/>
                  <a:t> </a:t>
                </a:r>
                <a:r>
                  <a:rPr lang="en-US" dirty="0" err="1"/>
                  <a:t>edilir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000" b="-11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761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3 uzvunun ağırlık merkezinin konum vektörü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𝑖𝑞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Bileşenlerine </a:t>
                </a:r>
                <a:r>
                  <a:rPr lang="tr-TR" dirty="0"/>
                  <a:t>ayrılırsa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:r>
                  <a:rPr lang="en-US" dirty="0" err="1" smtClean="0"/>
                  <a:t>ve</a:t>
                </a:r>
                <a:r>
                  <a:rPr lang="en-US" dirty="0" smtClean="0"/>
                  <a:t>  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Ağırlık merkezinin hız etki katsayıları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 algn="ctr">
                  <a:buNone/>
                </a:pPr>
                <a:r>
                  <a:rPr lang="en-US" dirty="0" err="1" smtClean="0"/>
                  <a:t>ve</a:t>
                </a:r>
                <a:r>
                  <a:rPr lang="en-US" dirty="0" smtClean="0"/>
                  <a:t> 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Dikkat</a:t>
                </a:r>
                <a:r>
                  <a:rPr lang="en-US" dirty="0"/>
                  <a:t> </a:t>
                </a:r>
                <a:r>
                  <a:rPr lang="en-US" dirty="0" err="1"/>
                  <a:t>ederseniz</a:t>
                </a:r>
                <a:r>
                  <a:rPr lang="en-US" dirty="0"/>
                  <a:t> </a:t>
                </a:r>
                <a:r>
                  <a:rPr lang="en-US" dirty="0" err="1"/>
                  <a:t>yukarıdaki</a:t>
                </a:r>
                <a:r>
                  <a:rPr lang="en-US" dirty="0"/>
                  <a:t> </a:t>
                </a:r>
                <a:r>
                  <a:rPr lang="en-US" dirty="0" err="1"/>
                  <a:t>denklemlerde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ifadeleri</a:t>
                </a:r>
                <a:r>
                  <a:rPr lang="en-US" dirty="0"/>
                  <a:t> </a:t>
                </a:r>
                <a:r>
                  <a:rPr lang="en-US" dirty="0" err="1"/>
                  <a:t>sırasıyla</a:t>
                </a:r>
                <a:r>
                  <a:rPr lang="en-US" dirty="0"/>
                  <a:t> g1 </a:t>
                </a:r>
                <a:r>
                  <a:rPr lang="en-US" dirty="0" err="1"/>
                  <a:t>ve</a:t>
                </a:r>
                <a:r>
                  <a:rPr lang="en-US" dirty="0"/>
                  <a:t> g2’ye </a:t>
                </a:r>
                <a:r>
                  <a:rPr lang="en-US" dirty="0" err="1"/>
                  <a:t>eşittir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err="1" smtClean="0"/>
                  <a:t>Böylece</a:t>
                </a:r>
                <a:r>
                  <a:rPr lang="en-US" dirty="0" smtClean="0"/>
                  <a:t> </a:t>
                </a:r>
                <a:r>
                  <a:rPr lang="en-US" dirty="0" err="1"/>
                  <a:t>yukarıdaki</a:t>
                </a:r>
                <a:r>
                  <a:rPr lang="en-US" dirty="0"/>
                  <a:t> </a:t>
                </a:r>
                <a:r>
                  <a:rPr lang="en-US" dirty="0" err="1"/>
                  <a:t>denklemleri</a:t>
                </a:r>
                <a:r>
                  <a:rPr lang="en-US" dirty="0"/>
                  <a:t> </a:t>
                </a:r>
                <a:r>
                  <a:rPr lang="en-US" dirty="0" err="1"/>
                  <a:t>daha</a:t>
                </a:r>
                <a:r>
                  <a:rPr lang="en-US" dirty="0"/>
                  <a:t> </a:t>
                </a:r>
                <a:r>
                  <a:rPr lang="en-US" dirty="0" err="1"/>
                  <a:t>basit</a:t>
                </a:r>
                <a:r>
                  <a:rPr lang="en-US" dirty="0"/>
                  <a:t> </a:t>
                </a:r>
                <a:r>
                  <a:rPr lang="en-US" dirty="0" err="1"/>
                  <a:t>olarak</a:t>
                </a:r>
                <a:r>
                  <a:rPr lang="en-US" dirty="0"/>
                  <a:t> </a:t>
                </a:r>
                <a:r>
                  <a:rPr lang="en-US" dirty="0" err="1"/>
                  <a:t>aşağıdaki</a:t>
                </a:r>
                <a:r>
                  <a:rPr lang="en-US" dirty="0"/>
                  <a:t> </a:t>
                </a:r>
                <a:r>
                  <a:rPr lang="en-US" dirty="0" err="1"/>
                  <a:t>gibi</a:t>
                </a:r>
                <a:r>
                  <a:rPr lang="en-US" dirty="0"/>
                  <a:t> </a:t>
                </a:r>
                <a:r>
                  <a:rPr lang="en-US" dirty="0" err="1"/>
                  <a:t>ifade</a:t>
                </a:r>
                <a:r>
                  <a:rPr lang="en-US" dirty="0"/>
                  <a:t> </a:t>
                </a:r>
                <a:r>
                  <a:rPr lang="en-US" dirty="0" err="1"/>
                  <a:t>edebiliriz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;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1"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145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tr-T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(3)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tr-T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(4)</m:t>
                      </m:r>
                    </m:oMath>
                  </m:oMathPara>
                </a14:m>
                <a:endParaRPr lang="tr-TR" sz="1200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tr-T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(5)</m:t>
                      </m:r>
                    </m:oMath>
                  </m:oMathPara>
                </a14:m>
                <a:endParaRPr lang="tr-TR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42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5"/>
          <p:cNvGraphicFramePr>
            <a:graphicFrameLocks noGrp="1"/>
          </p:cNvGraphicFramePr>
          <p:nvPr>
            <p:extLst/>
          </p:nvPr>
        </p:nvGraphicFramePr>
        <p:xfrm>
          <a:off x="1017000" y="3969000"/>
          <a:ext cx="3240000" cy="1498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32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Gerekli Büyüklükler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</a:t>
                      </a:r>
                      <a:r>
                        <a:rPr lang="tr-TR" sz="1200" baseline="-25000" dirty="0">
                          <a:effectLst/>
                        </a:rPr>
                        <a:t>4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10 kg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 smtClean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q</a:t>
                      </a:r>
                      <a:r>
                        <a:rPr lang="tr-TR" sz="12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tr-TR" sz="1200" b="1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tr-TR" sz="11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/>
                        </a:rPr>
                        <a:t>I</a:t>
                      </a:r>
                      <a:r>
                        <a:rPr lang="tr-TR" sz="1100" baseline="-25000" dirty="0" smtClean="0">
                          <a:effectLst/>
                        </a:rPr>
                        <a:t>4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 kgm</a:t>
                      </a:r>
                      <a:r>
                        <a:rPr lang="tr-TR" sz="12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2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q</a:t>
                      </a:r>
                      <a:r>
                        <a:rPr lang="tr-TR" sz="11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tr-TR" sz="1100" b="1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11,15</a:t>
                      </a: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1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a</a:t>
                      </a:r>
                      <a:r>
                        <a:rPr lang="tr-TR" sz="1200" baseline="-25000" dirty="0" smtClean="0">
                          <a:effectLst/>
                        </a:rPr>
                        <a:t>1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1,30 m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1" kern="1200" dirty="0" smtClean="0">
                          <a:solidFill>
                            <a:schemeClr val="bg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q</a:t>
                      </a:r>
                      <a:r>
                        <a:rPr lang="tr-TR" sz="11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tr-TR" sz="1100" b="1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70,15</a:t>
                      </a:r>
                      <a:r>
                        <a:rPr lang="tr-TR" sz="1100" dirty="0" smtClean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endParaRPr lang="tr-TR" sz="11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</a:rPr>
                        <a:t>a</a:t>
                      </a:r>
                      <a:r>
                        <a:rPr lang="tr-TR" sz="1100" baseline="-25000" dirty="0" smtClean="0">
                          <a:effectLst/>
                        </a:rPr>
                        <a:t>2</a:t>
                      </a:r>
                      <a:endParaRPr lang="tr-TR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 m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tr-TR" sz="12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tr-TR" sz="1200" b="1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4,365 </a:t>
                      </a:r>
                      <a:r>
                        <a:rPr lang="tr-T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/>
                        </a:rPr>
                        <a:t>a</a:t>
                      </a:r>
                      <a:r>
                        <a:rPr lang="tr-TR" sz="1100" baseline="-25000" dirty="0" smtClean="0">
                          <a:effectLst/>
                        </a:rPr>
                        <a:t>3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1,44 m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tr-TR" sz="1200" b="1" kern="12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tr-TR" sz="1200" b="1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N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aseline="0" dirty="0" smtClean="0">
                          <a:effectLst/>
                        </a:rPr>
                        <a:t>a</a:t>
                      </a:r>
                      <a:r>
                        <a:rPr lang="tr-TR" sz="1200" baseline="-25000" dirty="0" smtClean="0">
                          <a:effectLst/>
                        </a:rPr>
                        <a:t>4</a:t>
                      </a: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 m</a:t>
                      </a: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302000" y="36090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Q13=11.15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Q14=70.15</a:t>
            </a:r>
          </a:p>
          <a:p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a1=130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%sabit uzuv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a2=36;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%2. uzuv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a3=144;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%2. uzuv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a4=66;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%2. uzuv</a:t>
            </a:r>
          </a:p>
          <a:p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Giriþ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Açýsý</a:t>
            </a:r>
            <a:endParaRPr lang="tr-TR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Q12=72*pi/180; 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%2. uzuv</a:t>
            </a:r>
          </a:p>
        </p:txBody>
      </p:sp>
    </p:spTree>
    <p:extLst>
      <p:ext uri="{BB962C8B-B14F-4D97-AF65-F5344CB8AC3E}">
        <p14:creationId xmlns:p14="http://schemas.microsoft.com/office/powerpoint/2010/main" val="11546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Etki Katsayıları </a:t>
            </a:r>
            <a:r>
              <a:rPr lang="tr-TR" dirty="0" smtClean="0"/>
              <a:t>Yönteminin </a:t>
            </a:r>
            <a:r>
              <a:rPr lang="tr-TR" dirty="0" smtClean="0"/>
              <a:t>Kapsamı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Etki katsayıları bağımsız değişken </a:t>
                </a:r>
                <a:r>
                  <a:rPr lang="en-US" i="1" dirty="0">
                    <a:solidFill>
                      <a:srgbClr val="FF0000"/>
                    </a:solidFill>
                  </a:rPr>
                  <a:t>q</a:t>
                </a:r>
                <a:r>
                  <a:rPr lang="tr-TR" i="1" dirty="0">
                    <a:solidFill>
                      <a:srgbClr val="FF0000"/>
                    </a:solidFill>
                  </a:rPr>
                  <a:t>’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nun</a:t>
                </a:r>
                <a:r>
                  <a:rPr lang="tr-TR" i="1" dirty="0">
                    <a:solidFill>
                      <a:srgbClr val="FF0000"/>
                    </a:solidFill>
                  </a:rPr>
                  <a:t> 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foksiyonu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endParaRPr lang="tr-TR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 smtClean="0">
                    <a:solidFill>
                      <a:srgbClr val="FF0000"/>
                    </a:solidFill>
                  </a:rPr>
                  <a:t> Mekanizmanın Giriş Açısı: örneğin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Q</a:t>
                </a:r>
                <a:r>
                  <a:rPr lang="tr-TR" dirty="0"/>
                  <a:t> eşdeğer </a:t>
                </a:r>
                <a:r>
                  <a:rPr lang="tr-TR" dirty="0" smtClean="0"/>
                  <a:t>moment (eşdeğer kuvvet) </a:t>
                </a:r>
                <a:r>
                  <a:rPr lang="tr-TR" dirty="0"/>
                  <a:t>de bağımsız değişken q’nun fonksiyonu</a:t>
                </a:r>
                <a:r>
                  <a:rPr lang="en-US" dirty="0"/>
                  <a:t>.</a:t>
                </a:r>
                <a:r>
                  <a:rPr lang="tr-TR" dirty="0"/>
                  <a:t> </a:t>
                </a:r>
              </a:p>
              <a:p>
                <a:r>
                  <a:rPr lang="tr-TR" dirty="0"/>
                  <a:t>Aynı zamanda Q, dış kuvvetlerin doğasına bağlı olarak, bağımsız değişkenin hızıyla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tr-TR" dirty="0"/>
                  <a:t> orantılı olarak değişmektedir.</a:t>
                </a:r>
              </a:p>
              <a:p>
                <a:r>
                  <a:rPr lang="tr-TR" dirty="0"/>
                  <a:t>q’da </a:t>
                </a:r>
                <a:r>
                  <a:rPr lang="tr-TR" dirty="0" smtClean="0"/>
                  <a:t>zamana (t) </a:t>
                </a:r>
                <a:r>
                  <a:rPr lang="tr-TR" dirty="0"/>
                  <a:t>bağlı değişmektedir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1000" r="-16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49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Etki Katsayıları </a:t>
            </a:r>
            <a:r>
              <a:rPr lang="tr-TR" dirty="0" smtClean="0"/>
              <a:t>Yönteminin </a:t>
            </a:r>
            <a:r>
              <a:rPr lang="tr-TR" dirty="0" smtClean="0"/>
              <a:t>Kapsamı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Hareket </a:t>
                </a:r>
                <a:r>
                  <a:rPr lang="tr-TR" dirty="0"/>
                  <a:t>denklemi, sistemin toplam gücüne eşit olan kinetik enerjinin zamanla değişimi prensibi kullanılarak elde </a:t>
                </a:r>
                <a:r>
                  <a:rPr lang="tr-TR" dirty="0" smtClean="0"/>
                  <a:t>edilebilir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Bu durumda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r>
                  <a:rPr lang="tr-TR" dirty="0">
                    <a:solidFill>
                      <a:srgbClr val="FF0000"/>
                    </a:solidFill>
                  </a:rPr>
                  <a:t>Bu denklem tek serbestlik dereceli makinaların hareket denkleminin genel gösterimidir. 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00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Hareket Denkleminin Oluşturulması ve Çözümü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acc>
                        <m:accPr>
                          <m:chr m:val="̈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r>
                  <a:rPr lang="tr-TR" dirty="0">
                    <a:solidFill>
                      <a:srgbClr val="FF0000"/>
                    </a:solidFill>
                  </a:rPr>
                  <a:t>Bu denklem tek serbestlik dereceli makinaların hareket denkleminin genel gösterimidir. </a:t>
                </a:r>
                <a:endParaRPr lang="tr-TR" dirty="0" smtClean="0">
                  <a:solidFill>
                    <a:srgbClr val="FF0000"/>
                  </a:solidFill>
                </a:endParaRPr>
              </a:p>
              <a:p>
                <a:r>
                  <a:rPr lang="tr-TR" dirty="0" smtClean="0">
                    <a:solidFill>
                      <a:srgbClr val="FF0000"/>
                    </a:solidFill>
                  </a:rPr>
                  <a:t>Birinci adım hız ve ivme etki katsayılarını bulmak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r>
                  <a:rPr lang="tr-TR" dirty="0" smtClean="0">
                    <a:solidFill>
                      <a:srgbClr val="FF0000"/>
                    </a:solidFill>
                  </a:rPr>
                  <a:t>İkinci adım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tr-TR" dirty="0" smtClean="0">
                    <a:solidFill>
                      <a:srgbClr val="FF0000"/>
                    </a:solidFill>
                  </a:rPr>
                  <a:t> eşdeğer atalet kuvvetini bulma</a:t>
                </a:r>
              </a:p>
              <a:p>
                <a:r>
                  <a:rPr lang="tr-TR" dirty="0" smtClean="0">
                    <a:solidFill>
                      <a:srgbClr val="FF0000"/>
                    </a:solidFill>
                  </a:rPr>
                  <a:t>Üçüncü adım Q eşdeğer kuvveti bulma</a:t>
                </a:r>
              </a:p>
              <a:p>
                <a:r>
                  <a:rPr lang="tr-TR" dirty="0" smtClean="0">
                    <a:solidFill>
                      <a:srgbClr val="FF0000"/>
                    </a:solidFill>
                  </a:rPr>
                  <a:t>Dördüncü adım denklemi oluşturup, sayısal yöntemlerde öğrendiğimiz diferansiyel denklem çözücüler ile çözmek.</a:t>
                </a:r>
              </a:p>
              <a:p>
                <a:pPr marL="0" indent="0">
                  <a:buNone/>
                </a:pPr>
                <a:endParaRPr lang="tr-TR" dirty="0">
                  <a:solidFill>
                    <a:srgbClr val="FF0000"/>
                  </a:solidFill>
                </a:endParaRP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90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ve İvme Etki Katsayıları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Hız Etki Katsayıları</a:t>
            </a:r>
          </a:p>
          <a:p>
            <a:pPr lvl="1"/>
            <a:r>
              <a:rPr lang="tr-TR" dirty="0" smtClean="0"/>
              <a:t>Bir serbestlik dereceli sistemlerde, değişkenlerden birini bildiğimizde diğerlerini bilinene bağlı olarak bulabildiğimizi hatırlayalım.</a:t>
            </a:r>
          </a:p>
          <a:p>
            <a:pPr lvl="1"/>
            <a:r>
              <a:rPr lang="tr-TR" dirty="0" smtClean="0"/>
              <a:t>Vektör kapalılık denklemlerini yazıp, hız için birinci türevi ve ivme için ikinci türevi aldığımızda; lineer denklem takımları bulduğumuzu hatırlayalım.</a:t>
            </a:r>
          </a:p>
          <a:p>
            <a:pPr lvl="1"/>
            <a:r>
              <a:rPr lang="tr-TR" dirty="0" smtClean="0"/>
              <a:t>Hız etki katsayısı, bilinen değişken ile bilinmeyen diğer değişkenler arasında kurulan ilişkiyi ifade eder. Bu ifade sadece konum değişkenlerini içerir.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120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1;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0"/>
                <a:ext cx="7886700" cy="299565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Aşağıdaki şekilde,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dirty="0" smtClean="0"/>
                  <a:t> bağımsız değişken,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dirty="0" smtClean="0"/>
                  <a:t> ise bağımlı değişken olarak belirlensin.</a:t>
                </a:r>
              </a:p>
              <a:p>
                <a:r>
                  <a:rPr lang="tr-TR" dirty="0"/>
                  <a:t>Mekanizmanın Devre Denklemi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Denklem bileşenlerine ayrılırsa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Denklemlerin türevi alınırsa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(1)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            (2)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0"/>
                <a:ext cx="7886700" cy="2995655"/>
              </a:xfrm>
              <a:blipFill rotWithShape="0">
                <a:blip r:embed="rId2"/>
                <a:stretch>
                  <a:fillRect l="-541" t="-28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up 50"/>
          <p:cNvGrpSpPr/>
          <p:nvPr/>
        </p:nvGrpSpPr>
        <p:grpSpPr>
          <a:xfrm>
            <a:off x="126000" y="3702600"/>
            <a:ext cx="8482091" cy="3562622"/>
            <a:chOff x="262800" y="2334600"/>
            <a:chExt cx="8482091" cy="3562622"/>
          </a:xfrm>
        </p:grpSpPr>
        <p:sp>
          <p:nvSpPr>
            <p:cNvPr id="10" name="Arc 41"/>
            <p:cNvSpPr/>
            <p:nvPr/>
          </p:nvSpPr>
          <p:spPr>
            <a:xfrm>
              <a:off x="262800" y="3776822"/>
              <a:ext cx="2599200" cy="2120400"/>
            </a:xfrm>
            <a:prstGeom prst="arc">
              <a:avLst>
                <a:gd name="adj1" fmla="val 17974915"/>
                <a:gd name="adj2" fmla="val 19753169"/>
              </a:avLst>
            </a:prstGeom>
            <a:ln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50" name="Grup 49"/>
            <p:cNvGrpSpPr/>
            <p:nvPr/>
          </p:nvGrpSpPr>
          <p:grpSpPr>
            <a:xfrm>
              <a:off x="1015200" y="2334600"/>
              <a:ext cx="7729691" cy="3146401"/>
              <a:chOff x="1115476" y="2266199"/>
              <a:chExt cx="7729691" cy="3146401"/>
            </a:xfrm>
          </p:grpSpPr>
          <p:cxnSp>
            <p:nvCxnSpPr>
              <p:cNvPr id="5" name="Straight Connector 6"/>
              <p:cNvCxnSpPr/>
              <p:nvPr/>
            </p:nvCxnSpPr>
            <p:spPr>
              <a:xfrm>
                <a:off x="1115476" y="4200469"/>
                <a:ext cx="18000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" name="Serbest Form 5"/>
              <p:cNvSpPr/>
              <p:nvPr/>
            </p:nvSpPr>
            <p:spPr>
              <a:xfrm>
                <a:off x="1374986" y="4044014"/>
                <a:ext cx="1156556" cy="590737"/>
              </a:xfrm>
              <a:custGeom>
                <a:avLst/>
                <a:gdLst>
                  <a:gd name="connsiteX0" fmla="*/ 755585 w 1156556"/>
                  <a:gd name="connsiteY0" fmla="*/ 172871 h 590737"/>
                  <a:gd name="connsiteX1" fmla="*/ 755681 w 1156556"/>
                  <a:gd name="connsiteY1" fmla="*/ 173737 h 590737"/>
                  <a:gd name="connsiteX2" fmla="*/ 755681 w 1156556"/>
                  <a:gd name="connsiteY2" fmla="*/ 173737 h 590737"/>
                  <a:gd name="connsiteX3" fmla="*/ 755585 w 1156556"/>
                  <a:gd name="connsiteY3" fmla="*/ 172871 h 590737"/>
                  <a:gd name="connsiteX4" fmla="*/ 564340 w 1156556"/>
                  <a:gd name="connsiteY4" fmla="*/ 0 h 590737"/>
                  <a:gd name="connsiteX5" fmla="*/ 751795 w 1156556"/>
                  <a:gd name="connsiteY5" fmla="*/ 138724 h 590737"/>
                  <a:gd name="connsiteX6" fmla="*/ 755586 w 1156556"/>
                  <a:gd name="connsiteY6" fmla="*/ 172870 h 590737"/>
                  <a:gd name="connsiteX7" fmla="*/ 1156556 w 1156556"/>
                  <a:gd name="connsiteY7" fmla="*/ 172870 h 590737"/>
                  <a:gd name="connsiteX8" fmla="*/ 1156556 w 1156556"/>
                  <a:gd name="connsiteY8" fmla="*/ 590737 h 590737"/>
                  <a:gd name="connsiteX9" fmla="*/ 0 w 1156556"/>
                  <a:gd name="connsiteY9" fmla="*/ 590737 h 590737"/>
                  <a:gd name="connsiteX10" fmla="*/ 0 w 1156556"/>
                  <a:gd name="connsiteY10" fmla="*/ 172870 h 590737"/>
                  <a:gd name="connsiteX11" fmla="*/ 373093 w 1156556"/>
                  <a:gd name="connsiteY11" fmla="*/ 172870 h 590737"/>
                  <a:gd name="connsiteX12" fmla="*/ 372997 w 1156556"/>
                  <a:gd name="connsiteY12" fmla="*/ 173737 h 590737"/>
                  <a:gd name="connsiteX13" fmla="*/ 372997 w 1156556"/>
                  <a:gd name="connsiteY13" fmla="*/ 173737 h 590737"/>
                  <a:gd name="connsiteX14" fmla="*/ 373093 w 1156556"/>
                  <a:gd name="connsiteY14" fmla="*/ 172871 h 590737"/>
                  <a:gd name="connsiteX15" fmla="*/ 373094 w 1156556"/>
                  <a:gd name="connsiteY15" fmla="*/ 172871 h 590737"/>
                  <a:gd name="connsiteX16" fmla="*/ 376885 w 1156556"/>
                  <a:gd name="connsiteY16" fmla="*/ 138724 h 590737"/>
                  <a:gd name="connsiteX17" fmla="*/ 564340 w 1156556"/>
                  <a:gd name="connsiteY17" fmla="*/ 0 h 590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56556" h="590737">
                    <a:moveTo>
                      <a:pt x="755585" y="172871"/>
                    </a:moveTo>
                    <a:lnTo>
                      <a:pt x="755681" y="173737"/>
                    </a:lnTo>
                    <a:lnTo>
                      <a:pt x="755681" y="173737"/>
                    </a:lnTo>
                    <a:lnTo>
                      <a:pt x="755585" y="172871"/>
                    </a:lnTo>
                    <a:close/>
                    <a:moveTo>
                      <a:pt x="564340" y="0"/>
                    </a:moveTo>
                    <a:cubicBezTo>
                      <a:pt x="656806" y="0"/>
                      <a:pt x="733953" y="59554"/>
                      <a:pt x="751795" y="138724"/>
                    </a:cubicBezTo>
                    <a:lnTo>
                      <a:pt x="755586" y="172870"/>
                    </a:lnTo>
                    <a:lnTo>
                      <a:pt x="1156556" y="172870"/>
                    </a:lnTo>
                    <a:lnTo>
                      <a:pt x="1156556" y="590737"/>
                    </a:lnTo>
                    <a:lnTo>
                      <a:pt x="0" y="590737"/>
                    </a:lnTo>
                    <a:lnTo>
                      <a:pt x="0" y="172870"/>
                    </a:lnTo>
                    <a:lnTo>
                      <a:pt x="373093" y="172870"/>
                    </a:lnTo>
                    <a:lnTo>
                      <a:pt x="372997" y="173737"/>
                    </a:lnTo>
                    <a:lnTo>
                      <a:pt x="372997" y="173737"/>
                    </a:lnTo>
                    <a:lnTo>
                      <a:pt x="373093" y="172871"/>
                    </a:lnTo>
                    <a:lnTo>
                      <a:pt x="373094" y="172871"/>
                    </a:lnTo>
                    <a:lnTo>
                      <a:pt x="376885" y="138724"/>
                    </a:lnTo>
                    <a:cubicBezTo>
                      <a:pt x="394727" y="59554"/>
                      <a:pt x="471874" y="0"/>
                      <a:pt x="564340" y="0"/>
                    </a:cubicBezTo>
                    <a:close/>
                  </a:path>
                </a:pathLst>
              </a:custGeom>
              <a:pattFill prst="wd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7" name="Rectangle 8"/>
              <p:cNvSpPr/>
              <p:nvPr/>
            </p:nvSpPr>
            <p:spPr>
              <a:xfrm>
                <a:off x="6029400" y="3299400"/>
                <a:ext cx="900000" cy="54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" name="Akış Çizelgesi: Sonlandırıcı 7"/>
              <p:cNvSpPr/>
              <p:nvPr/>
            </p:nvSpPr>
            <p:spPr>
              <a:xfrm rot="16400702">
                <a:off x="4204208" y="1192799"/>
                <a:ext cx="267575" cy="4466185"/>
              </a:xfrm>
              <a:prstGeom prst="flowChartTerminator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382200" y="3497400"/>
                <a:ext cx="126000" cy="126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" name="Rectangle 3"/>
              <p:cNvSpPr/>
              <p:nvPr/>
            </p:nvSpPr>
            <p:spPr>
              <a:xfrm>
                <a:off x="5088600" y="3894000"/>
                <a:ext cx="2362200" cy="457200"/>
              </a:xfrm>
              <a:prstGeom prst="rect">
                <a:avLst/>
              </a:prstGeom>
              <a:pattFill prst="wdUpDiag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12" name="Straight Connector 6"/>
              <p:cNvCxnSpPr/>
              <p:nvPr/>
            </p:nvCxnSpPr>
            <p:spPr>
              <a:xfrm>
                <a:off x="4460400" y="3894000"/>
                <a:ext cx="36000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21"/>
              <p:cNvCxnSpPr/>
              <p:nvPr/>
            </p:nvCxnSpPr>
            <p:spPr>
              <a:xfrm>
                <a:off x="1953264" y="2266199"/>
                <a:ext cx="6808733" cy="1897708"/>
              </a:xfrm>
              <a:prstGeom prst="bentConnector3">
                <a:avLst>
                  <a:gd name="adj1" fmla="val -10"/>
                </a:avLst>
              </a:prstGeom>
              <a:ln>
                <a:prstDash val="lgDashDot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25"/>
              <p:cNvSpPr txBox="1"/>
              <p:nvPr/>
            </p:nvSpPr>
            <p:spPr>
              <a:xfrm>
                <a:off x="6655800" y="3292200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4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35"/>
              <p:cNvSpPr txBox="1"/>
              <p:nvPr/>
            </p:nvSpPr>
            <p:spPr>
              <a:xfrm>
                <a:off x="6621600" y="3511034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B</a:t>
                </a:r>
                <a:endParaRPr lang="tr-TR" dirty="0"/>
              </a:p>
            </p:txBody>
          </p:sp>
          <p:sp>
            <p:nvSpPr>
              <p:cNvPr id="16" name="TextBox 40"/>
              <p:cNvSpPr txBox="1"/>
              <p:nvPr/>
            </p:nvSpPr>
            <p:spPr>
              <a:xfrm>
                <a:off x="7526022" y="3228633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x</a:t>
                </a:r>
                <a:endParaRPr lang="tr-TR" b="1" dirty="0"/>
              </a:p>
            </p:txBody>
          </p:sp>
          <p:sp>
            <p:nvSpPr>
              <p:cNvPr id="17" name="Akış Çizelgesi: Sonlandırıcı 16"/>
              <p:cNvSpPr/>
              <p:nvPr/>
            </p:nvSpPr>
            <p:spPr>
              <a:xfrm rot="1200000">
                <a:off x="1954798" y="3175453"/>
                <a:ext cx="255429" cy="1111204"/>
              </a:xfrm>
              <a:prstGeom prst="flowChartTerminator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171598" y="3240501"/>
                <a:ext cx="126000" cy="126000"/>
              </a:xfrm>
              <a:prstGeom prst="ellipse">
                <a:avLst/>
              </a:prstGeom>
              <a:noFill/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TextBox 25"/>
              <p:cNvSpPr txBox="1"/>
              <p:nvPr/>
            </p:nvSpPr>
            <p:spPr>
              <a:xfrm>
                <a:off x="5100221" y="3312734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3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866332" y="4094458"/>
                <a:ext cx="126000" cy="126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1" name="TextBox 35"/>
              <p:cNvSpPr txBox="1"/>
              <p:nvPr/>
            </p:nvSpPr>
            <p:spPr>
              <a:xfrm>
                <a:off x="1389669" y="3766024"/>
                <a:ext cx="60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endParaRPr lang="tr-TR" baseline="-25000" dirty="0"/>
              </a:p>
            </p:txBody>
          </p:sp>
          <p:sp>
            <p:nvSpPr>
              <p:cNvPr id="22" name="TextBox 35"/>
              <p:cNvSpPr txBox="1"/>
              <p:nvPr/>
            </p:nvSpPr>
            <p:spPr>
              <a:xfrm>
                <a:off x="1931670" y="3005343"/>
                <a:ext cx="605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endParaRPr lang="tr-TR" baseline="-25000" dirty="0"/>
              </a:p>
            </p:txBody>
          </p:sp>
          <p:sp>
            <p:nvSpPr>
              <p:cNvPr id="23" name="Dikdörtgen 22"/>
              <p:cNvSpPr/>
              <p:nvPr/>
            </p:nvSpPr>
            <p:spPr>
              <a:xfrm>
                <a:off x="1536144" y="2496783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b="1" dirty="0"/>
                  <a:t>y</a:t>
                </a:r>
              </a:p>
            </p:txBody>
          </p:sp>
          <p:sp>
            <p:nvSpPr>
              <p:cNvPr id="24" name="TextBox 25"/>
              <p:cNvSpPr txBox="1"/>
              <p:nvPr/>
            </p:nvSpPr>
            <p:spPr>
              <a:xfrm>
                <a:off x="1876652" y="3712984"/>
                <a:ext cx="4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2</a:t>
                </a:r>
                <a:endParaRPr lang="tr-TR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Düz Bağlayıcı 24"/>
              <p:cNvCxnSpPr/>
              <p:nvPr/>
            </p:nvCxnSpPr>
            <p:spPr>
              <a:xfrm>
                <a:off x="1946526" y="4209469"/>
                <a:ext cx="4991" cy="10779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Düz Bağlayıcı 25"/>
              <p:cNvCxnSpPr/>
              <p:nvPr/>
            </p:nvCxnSpPr>
            <p:spPr>
              <a:xfrm flipH="1">
                <a:off x="6508200" y="3907800"/>
                <a:ext cx="0" cy="15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üz Ok Bağlayıcısı 26"/>
              <p:cNvCxnSpPr/>
              <p:nvPr/>
            </p:nvCxnSpPr>
            <p:spPr>
              <a:xfrm>
                <a:off x="1953264" y="5213869"/>
                <a:ext cx="4554936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43"/>
              <p:cNvSpPr txBox="1"/>
              <p:nvPr/>
            </p:nvSpPr>
            <p:spPr>
              <a:xfrm>
                <a:off x="2326591" y="2266200"/>
                <a:ext cx="109417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r>
                  <a:rPr lang="tr-TR" dirty="0" smtClean="0"/>
                  <a:t>A=a</a:t>
                </a:r>
                <a:r>
                  <a:rPr lang="tr-TR" baseline="-25000" dirty="0" smtClean="0"/>
                  <a:t>2</a:t>
                </a:r>
              </a:p>
              <a:p>
                <a:r>
                  <a:rPr lang="tr-TR" dirty="0" smtClean="0"/>
                  <a:t>AB=a</a:t>
                </a:r>
                <a:r>
                  <a:rPr lang="tr-TR" baseline="-25000" dirty="0" smtClean="0"/>
                  <a:t>3</a:t>
                </a:r>
              </a:p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0</a:t>
                </a:r>
                <a:r>
                  <a:rPr lang="tr-TR" dirty="0" smtClean="0"/>
                  <a:t>B=s</a:t>
                </a:r>
                <a:r>
                  <a:rPr lang="tr-TR" baseline="-25000" dirty="0" smtClean="0"/>
                  <a:t>14</a:t>
                </a:r>
              </a:p>
              <a:p>
                <a:endParaRPr lang="tr-TR" baseline="-25000" dirty="0" smtClean="0"/>
              </a:p>
              <a:p>
                <a:endParaRPr lang="tr-TR" dirty="0"/>
              </a:p>
            </p:txBody>
          </p:sp>
          <p:sp>
            <p:nvSpPr>
              <p:cNvPr id="29" name="Dikdörtgen 28"/>
              <p:cNvSpPr/>
              <p:nvPr/>
            </p:nvSpPr>
            <p:spPr>
              <a:xfrm>
                <a:off x="4215100" y="4878210"/>
                <a:ext cx="470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/>
                  <a:t>s</a:t>
                </a:r>
                <a:r>
                  <a:rPr lang="tr-TR" baseline="-25000" dirty="0"/>
                  <a:t>14</a:t>
                </a:r>
              </a:p>
            </p:txBody>
          </p:sp>
          <p:sp>
            <p:nvSpPr>
              <p:cNvPr id="30" name="Arc 41"/>
              <p:cNvSpPr/>
              <p:nvPr/>
            </p:nvSpPr>
            <p:spPr>
              <a:xfrm>
                <a:off x="4603800" y="2539800"/>
                <a:ext cx="2599200" cy="2120400"/>
              </a:xfrm>
              <a:prstGeom prst="arc">
                <a:avLst>
                  <a:gd name="adj1" fmla="val 11180788"/>
                  <a:gd name="adj2" fmla="val 0"/>
                </a:avLst>
              </a:prstGeom>
              <a:ln>
                <a:solidFill>
                  <a:schemeClr val="tx1"/>
                </a:solidFill>
                <a:headEnd type="stealth" w="lg" len="lg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TextBox 42"/>
              <p:cNvSpPr txBox="1"/>
              <p:nvPr/>
            </p:nvSpPr>
            <p:spPr>
              <a:xfrm>
                <a:off x="6404597" y="2747972"/>
                <a:ext cx="6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Symbol" panose="05050102010706020507" pitchFamily="18" charset="2"/>
                  </a:rPr>
                  <a:t>q</a:t>
                </a:r>
                <a:r>
                  <a:rPr lang="tr-TR" baseline="-25000" dirty="0" smtClean="0">
                    <a:latin typeface="Symbol" panose="05050102010706020507" pitchFamily="18" charset="2"/>
                  </a:rPr>
                  <a:t>13</a:t>
                </a:r>
                <a:endParaRPr lang="tr-TR" baseline="-25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32" name="TextBox 42"/>
              <p:cNvSpPr txBox="1"/>
              <p:nvPr/>
            </p:nvSpPr>
            <p:spPr>
              <a:xfrm>
                <a:off x="2081852" y="3853603"/>
                <a:ext cx="61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Symbol" panose="05050102010706020507" pitchFamily="18" charset="2"/>
                  </a:rPr>
                  <a:t>q</a:t>
                </a:r>
                <a:r>
                  <a:rPr lang="tr-TR" baseline="-25000" dirty="0" smtClean="0">
                    <a:latin typeface="Symbol" panose="05050102010706020507" pitchFamily="18" charset="2"/>
                  </a:rPr>
                  <a:t>12</a:t>
                </a:r>
                <a:endParaRPr lang="tr-TR" baseline="-25000" dirty="0">
                  <a:latin typeface="Symbol" panose="05050102010706020507" pitchFamily="18" charset="2"/>
                </a:endParaRPr>
              </a:p>
            </p:txBody>
          </p:sp>
          <p:cxnSp>
            <p:nvCxnSpPr>
              <p:cNvPr id="46" name="Düz Bağlayıcı 45"/>
              <p:cNvCxnSpPr>
                <a:stCxn id="9" idx="6"/>
              </p:cNvCxnSpPr>
              <p:nvPr/>
            </p:nvCxnSpPr>
            <p:spPr>
              <a:xfrm flipV="1">
                <a:off x="6508200" y="3540789"/>
                <a:ext cx="2236200" cy="19611"/>
              </a:xfrm>
              <a:prstGeom prst="line">
                <a:avLst/>
              </a:prstGeom>
              <a:ln>
                <a:prstDash val="lgDash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Düz Ok Bağlayıcısı 47"/>
              <p:cNvCxnSpPr/>
              <p:nvPr/>
            </p:nvCxnSpPr>
            <p:spPr>
              <a:xfrm flipV="1">
                <a:off x="8470800" y="3540789"/>
                <a:ext cx="0" cy="623118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Dikdörtgen 48"/>
              <p:cNvSpPr/>
              <p:nvPr/>
            </p:nvSpPr>
            <p:spPr>
              <a:xfrm>
                <a:off x="8447301" y="3640877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 smtClean="0"/>
                  <a:t>a</a:t>
                </a:r>
                <a:r>
                  <a:rPr lang="tr-TR" baseline="-25000" dirty="0" smtClean="0"/>
                  <a:t>1</a:t>
                </a:r>
                <a:endParaRPr lang="tr-TR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5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Karm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Özel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5328</TotalTime>
  <Words>1374</Words>
  <Application>Microsoft Office PowerPoint</Application>
  <PresentationFormat>On-screen Show (4:3)</PresentationFormat>
  <Paragraphs>623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 Math</vt:lpstr>
      <vt:lpstr>Comic Sans MS</vt:lpstr>
      <vt:lpstr>Courier New</vt:lpstr>
      <vt:lpstr>Symbol</vt:lpstr>
      <vt:lpstr>Times New Roman</vt:lpstr>
      <vt:lpstr>Office Teması</vt:lpstr>
      <vt:lpstr>PowerPoint Presentation</vt:lpstr>
      <vt:lpstr>Bu güne kadar;</vt:lpstr>
      <vt:lpstr>Bu günden sonra;</vt:lpstr>
      <vt:lpstr>Hareket denklemlerini elde etmek;</vt:lpstr>
      <vt:lpstr>Etki Katsayıları Yönteminin Kapsamı</vt:lpstr>
      <vt:lpstr>Etki Katsayıları Yönteminin Kapsamı</vt:lpstr>
      <vt:lpstr>Hareket Denkleminin Oluşturulması ve Çözümü</vt:lpstr>
      <vt:lpstr>Hız ve İvme Etki Katsayıları</vt:lpstr>
      <vt:lpstr>Örnek 1;</vt:lpstr>
      <vt:lpstr>Örnek1: Krank-biyel mekanizmasının hız etki katsayıları</vt:lpstr>
      <vt:lpstr>Örnek 2: Krank-biyel mekanizmasında biyel uzvu üzerinde C noktasının hızı</vt:lpstr>
      <vt:lpstr>Örnek 2: Krank-biyel mekanizmasında biyel uzvu üzerinde C noktasının hızı</vt:lpstr>
      <vt:lpstr>Örnek3: 4 çubuk mekanizmasının hız etki katsayıları</vt:lpstr>
      <vt:lpstr>Örnek3: 4 çubuk mekanizmasının hız etki katsayıları</vt:lpstr>
      <vt:lpstr>Örnek4: 4 çubuk mekanizmasının biyel uzvu üzerinde P noktasının hızı</vt:lpstr>
      <vt:lpstr>Örnek4: 4 çubuk mekanizmasının biyel uzvu üzerinde P noktasının hızı</vt:lpstr>
      <vt:lpstr>Hız ve İvme Etki Katsayıları</vt:lpstr>
      <vt:lpstr>Örnek5: Krank-biyel mekanizmasının ivme etki katsayıları</vt:lpstr>
      <vt:lpstr>Örnek5: Krank-biyel mekanizmasının ivme etki katsayıları</vt:lpstr>
      <vt:lpstr>Örnek5: Krank-biyel mekanizmasının ivme etki katsayıları</vt:lpstr>
      <vt:lpstr>Örnek5: Krank-biyel mekanizmasının ivme etki katsayıları</vt:lpstr>
      <vt:lpstr>Örnek5: Krank-biyel mekanizmasının ivme etki katsayıları</vt:lpstr>
      <vt:lpstr>EŞDEĞER ATALET MOMENTİ</vt:lpstr>
      <vt:lpstr>EŞDEĞER ATALET MOMENTİ</vt:lpstr>
      <vt:lpstr>Eşdeğer Atalet</vt:lpstr>
      <vt:lpstr>Eşdeğer Atalet</vt:lpstr>
      <vt:lpstr>Örnek</vt:lpstr>
      <vt:lpstr>Örnek</vt:lpstr>
      <vt:lpstr>Uzuvların Ağırlık Merkezinin Hız Etki Katsayılarının Bulunması</vt:lpstr>
      <vt:lpstr>Kütle ve Kütle Atalet Momentleri</vt:lpstr>
      <vt:lpstr>Eşdeğer Atalet Kuvvetinin Bulunması</vt:lpstr>
      <vt:lpstr>Eşdeğer Kütle Atalet Momenti</vt:lpstr>
      <vt:lpstr>Eşdeğer Kütle Atalet Momentinin Değişimi</vt:lpstr>
      <vt:lpstr>Eşdeğer Moment</vt:lpstr>
      <vt:lpstr>Örnek</vt:lpstr>
      <vt:lpstr>Çözüm;</vt:lpstr>
      <vt:lpstr>Hareket Denklemi</vt:lpstr>
      <vt:lpstr>Hareket Denklemi</vt:lpstr>
      <vt:lpstr>Örnek</vt:lpstr>
      <vt:lpstr>Çözüm:</vt:lpstr>
      <vt:lpstr>Çözüm Devam</vt:lpstr>
      <vt:lpstr>Çözüm Devam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part-time</dc:creator>
  <cp:lastModifiedBy>Windows Kullanıcısı</cp:lastModifiedBy>
  <cp:revision>372</cp:revision>
  <cp:lastPrinted>1601-01-01T00:00:00Z</cp:lastPrinted>
  <dcterms:created xsi:type="dcterms:W3CDTF">2013-05-22T05:54:15Z</dcterms:created>
  <dcterms:modified xsi:type="dcterms:W3CDTF">2020-04-03T08:12:45Z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