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28"/>
  </p:notesMasterIdLst>
  <p:sldIdLst>
    <p:sldId id="256" r:id="rId2"/>
    <p:sldId id="305" r:id="rId3"/>
    <p:sldId id="257" r:id="rId4"/>
    <p:sldId id="326" r:id="rId5"/>
    <p:sldId id="306" r:id="rId6"/>
    <p:sldId id="262" r:id="rId7"/>
    <p:sldId id="312" r:id="rId8"/>
    <p:sldId id="310" r:id="rId9"/>
    <p:sldId id="261" r:id="rId10"/>
    <p:sldId id="313" r:id="rId11"/>
    <p:sldId id="327" r:id="rId12"/>
    <p:sldId id="314" r:id="rId13"/>
    <p:sldId id="315" r:id="rId14"/>
    <p:sldId id="316" r:id="rId15"/>
    <p:sldId id="328" r:id="rId16"/>
    <p:sldId id="317" r:id="rId17"/>
    <p:sldId id="329" r:id="rId18"/>
    <p:sldId id="318" r:id="rId19"/>
    <p:sldId id="330" r:id="rId20"/>
    <p:sldId id="319" r:id="rId21"/>
    <p:sldId id="320" r:id="rId22"/>
    <p:sldId id="321" r:id="rId23"/>
    <p:sldId id="322" r:id="rId24"/>
    <p:sldId id="323" r:id="rId25"/>
    <p:sldId id="324" r:id="rId26"/>
    <p:sldId id="32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F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EAAD3-0E46-4F3F-82A9-C553D05150E2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ED360-187F-46BB-96AC-384A82852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0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D360-187F-46BB-96AC-384A82852C0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11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9B1A35F-9019-4DA8-9A82-2C70BD198728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tr-TR" dirty="0" smtClean="0"/>
              <a:t>Dr. Nurdan Bilgin</a:t>
            </a:r>
          </a:p>
          <a:p>
            <a:r>
              <a:rPr lang="tr-TR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1620-04D6-4DCE-A096-6748E8CFEE4E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B1ED-8B63-4EB0-A7C4-474D50C33EBD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363794"/>
            <a:ext cx="9875520" cy="41295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75071"/>
            <a:ext cx="9872871" cy="5220929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CC66-3E33-42F1-912D-E1C6E45BE7D9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2CFB-5412-426A-A8E8-570E5CDB440B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ED95-133A-4CA7-A222-D05D0FC10722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A0C4-A6FF-4F07-8D5B-25A7852DD734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1B83-440B-4A5F-9D50-E442B4D7F62D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8B22-BB95-40E1-8E1B-2040B73E45F0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0173-81BE-4608-9C67-B09998B9EC57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6628-0AEA-41A3-9113-444B99D94FA1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7E783E6-A645-48E9-BAD7-D9FCF9900AF7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l:1536" TargetMode="External"/><Relationship Id="rId2" Type="http://schemas.openxmlformats.org/officeDocument/2006/relationships/hyperlink" Target="http://otomatikkontrol.omu.edu.t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Makina Dinamiği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880002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+mj-lt"/>
              </a:rPr>
              <a:t>Ders işleyiş kurallarının </a:t>
            </a:r>
            <a:r>
              <a:rPr lang="tr-TR" sz="2800" dirty="0" smtClean="0">
                <a:latin typeface="+mj-lt"/>
              </a:rPr>
              <a:t>tartışılması</a:t>
            </a:r>
          </a:p>
          <a:p>
            <a:r>
              <a:rPr lang="tr-TR" sz="2800" dirty="0" smtClean="0">
                <a:latin typeface="+mj-lt"/>
              </a:rPr>
              <a:t>Genel Kavramlar</a:t>
            </a:r>
          </a:p>
          <a:p>
            <a:r>
              <a:rPr lang="tr-TR" sz="2800" dirty="0" smtClean="0">
                <a:latin typeface="+mj-lt"/>
              </a:rPr>
              <a:t> </a:t>
            </a:r>
            <a:r>
              <a:rPr lang="tr-TR" sz="2800" dirty="0">
                <a:latin typeface="+mj-lt"/>
              </a:rPr>
              <a:t>Dinamik </a:t>
            </a:r>
            <a:r>
              <a:rPr lang="tr-TR" sz="2800" dirty="0" smtClean="0">
                <a:latin typeface="+mj-lt"/>
              </a:rPr>
              <a:t>Prensipler, </a:t>
            </a:r>
            <a:r>
              <a:rPr lang="tr-TR" sz="2800" dirty="0">
                <a:latin typeface="+mj-lt"/>
              </a:rPr>
              <a:t>Makinalarda </a:t>
            </a:r>
            <a:r>
              <a:rPr lang="tr-TR" sz="2800" dirty="0" smtClean="0">
                <a:latin typeface="+mj-lt"/>
              </a:rPr>
              <a:t>Kuvvetler</a:t>
            </a:r>
            <a:endParaRPr lang="tr-TR" sz="2800" dirty="0" smtClean="0">
              <a:latin typeface="+mj-lt"/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9831-C068-46C0-9380-21BF25D38768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</a:t>
            </a:r>
          </a:p>
          <a:p>
            <a:r>
              <a:rPr lang="tr-TR" smtClean="0"/>
              <a:t>2018-2019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MAKİNALARDA KUVVET ANALİZİ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37310" y="875071"/>
            <a:ext cx="11097490" cy="5220929"/>
          </a:xfrm>
        </p:spPr>
        <p:txBody>
          <a:bodyPr>
            <a:normAutofit/>
          </a:bodyPr>
          <a:lstStyle/>
          <a:p>
            <a:r>
              <a:rPr lang="tr-TR" sz="2800" dirty="0"/>
              <a:t>Mekanizmalar, sadece kinematik özellikleri karşılamak üzere tasarlandıklarında, bir makinenin parçası olarak kullanıldığında düzgün çalışmayabilir. </a:t>
            </a:r>
            <a:endParaRPr lang="tr-TR" sz="2800" dirty="0" smtClean="0"/>
          </a:p>
          <a:p>
            <a:pPr lvl="1"/>
            <a:endParaRPr lang="tr-TR" sz="2600" dirty="0"/>
          </a:p>
          <a:p>
            <a:pPr lvl="2"/>
            <a:r>
              <a:rPr lang="tr-TR" sz="2600" dirty="0"/>
              <a:t>Sürtünmeden dolayı sıkışabilir, </a:t>
            </a:r>
          </a:p>
          <a:p>
            <a:pPr lvl="2"/>
            <a:r>
              <a:rPr lang="tr-TR" sz="2600" dirty="0"/>
              <a:t>Mafsallar üzerinde etki eden kuvvetler çok yüksek olabilir veya </a:t>
            </a:r>
          </a:p>
          <a:p>
            <a:pPr lvl="2"/>
            <a:r>
              <a:rPr lang="tr-TR" sz="2600" dirty="0"/>
              <a:t>Çok yüksek atalet kuvvetleri ortaya çıkabilir. </a:t>
            </a:r>
          </a:p>
        </p:txBody>
      </p:sp>
    </p:spTree>
    <p:extLst>
      <p:ext uri="{BB962C8B-B14F-4D97-AF65-F5344CB8AC3E}">
        <p14:creationId xmlns:p14="http://schemas.microsoft.com/office/powerpoint/2010/main" val="386893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MAKİNALARDA KUVVET ANALİZİ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37310" y="875071"/>
            <a:ext cx="11097490" cy="5220929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Bir </a:t>
            </a:r>
            <a:r>
              <a:rPr lang="tr-TR" sz="2800" dirty="0"/>
              <a:t>mekanizma, temel olarak kuvvet ve hareket iletmek için özel olarak tasarlanır ve kullanılır. </a:t>
            </a:r>
          </a:p>
          <a:p>
            <a:pPr lvl="2"/>
            <a:r>
              <a:rPr lang="tr-TR" sz="2600" dirty="0"/>
              <a:t>Bir mekanizmadaki hareketin belirlenmesinden sonra, </a:t>
            </a:r>
          </a:p>
          <a:p>
            <a:pPr lvl="2"/>
            <a:r>
              <a:rPr lang="tr-TR" sz="2600" dirty="0"/>
              <a:t>Her bir mafsal ve uzvun üzerine gelecek kuvvet ve momentler hesaplanarak yeniden boyutlandırılması gereklidir.</a:t>
            </a:r>
          </a:p>
          <a:p>
            <a:pPr lvl="2"/>
            <a:r>
              <a:rPr lang="tr-TR" sz="2600" dirty="0"/>
              <a:t>Mekanizma olarak, iyi çalıştığını düşündüğünüz bir tasarım üzerine gelecek yükleri karşılayacak malzeme olanaksız olduğundan gerçekleştirilemeyebilir.</a:t>
            </a:r>
          </a:p>
          <a:p>
            <a:r>
              <a:rPr lang="tr-TR" sz="2800" dirty="0"/>
              <a:t>Makineler, yaylar gibi elastik elemanları da içerir. Bu elamanlar kuvvet analizi sırasında sistemi etkileyeceklerinden hesaplamalara dahil edileceklerdir.</a:t>
            </a:r>
          </a:p>
        </p:txBody>
      </p:sp>
    </p:spTree>
    <p:extLst>
      <p:ext uri="{BB962C8B-B14F-4D97-AF65-F5344CB8AC3E}">
        <p14:creationId xmlns:p14="http://schemas.microsoft.com/office/powerpoint/2010/main" val="350944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Dinamik Prensipler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sz="2800" dirty="0"/>
                  <a:t>Dinamik analizde kullanılan prensipler Newton’un hareket kanunlarıdır.</a:t>
                </a:r>
              </a:p>
              <a:p>
                <a:pPr lvl="2"/>
                <a:r>
                  <a:rPr lang="tr-TR" sz="2600" dirty="0"/>
                  <a:t>Bir maddesel noktaya etki eden bileşke kuvvet sıfır ise, maddesel nokta başlangıçta duruyor ise durmaya, hareket ediyorsa hareketini sabit hızla sürdürmeye devam eder.</a:t>
                </a:r>
              </a:p>
              <a:p>
                <a:pPr lvl="2"/>
                <a:r>
                  <a:rPr lang="tr-TR" sz="2600" dirty="0"/>
                  <a:t>Bir maddesel noktaya etki eden kuvvetler sıfır değilse, maddesel noktadaki momentum değişimi bileşke kuvvetin şiddeti ile orantılı ve bu bileşke kuvvetin yönündedir.</a:t>
                </a:r>
              </a:p>
              <a:p>
                <a:pPr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6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tr-TR" sz="2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600" i="1">
                              <a:latin typeface="Cambria Math" panose="02040503050406030204" pitchFamily="18" charset="0"/>
                            </a:rPr>
                            <m:t>𝑑𝑚𝑣</m:t>
                          </m:r>
                        </m:num>
                        <m:den>
                          <m:r>
                            <a:rPr lang="tr-TR" sz="2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sz="2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600" i="1">
                          <a:latin typeface="Cambria Math" panose="02040503050406030204" pitchFamily="18" charset="0"/>
                        </a:rPr>
                        <m:t>𝑎𝑛𝑐𝑎𝑘</m:t>
                      </m:r>
                      <m:r>
                        <a:rPr lang="tr-TR" sz="2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6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tr-TR" sz="2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600" i="1">
                          <a:latin typeface="Cambria Math" panose="02040503050406030204" pitchFamily="18" charset="0"/>
                        </a:rPr>
                        <m:t>𝑠𝑎𝑏𝑖𝑡</m:t>
                      </m:r>
                      <m:r>
                        <a:rPr lang="tr-TR" sz="2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600" i="1">
                          <a:latin typeface="Cambria Math" panose="02040503050406030204" pitchFamily="18" charset="0"/>
                        </a:rPr>
                        <m:t>𝑖𝑠𝑒</m:t>
                      </m:r>
                      <m:r>
                        <a:rPr lang="tr-TR" sz="2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600" b="1" i="1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tr-TR" sz="2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6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tr-TR" sz="2600" b="1" i="1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tr-TR" sz="2600" b="1" dirty="0"/>
              </a:p>
              <a:p>
                <a:pPr lvl="2"/>
                <a:r>
                  <a:rPr lang="tr-TR" sz="2600" dirty="0"/>
                  <a:t>Her etkiye eşit ve ters yönde bir tepki vardır.</a:t>
                </a:r>
              </a:p>
              <a:p>
                <a:pPr lvl="1"/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32" t="-19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7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Dinamik Sistemlerde Temel Boyutlar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7311" y="875071"/>
            <a:ext cx="4807526" cy="522092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Kuvvet: </a:t>
            </a:r>
          </a:p>
          <a:p>
            <a:pPr lvl="1">
              <a:lnSpc>
                <a:spcPct val="100000"/>
              </a:lnSpc>
            </a:pPr>
            <a:r>
              <a:rPr lang="tr-TR" sz="2200" dirty="0"/>
              <a:t>1. yasaya göre, bir maddesel noktanın hareket durumunu değiştiren değer</a:t>
            </a:r>
          </a:p>
          <a:p>
            <a:pPr lvl="1">
              <a:lnSpc>
                <a:spcPct val="100000"/>
              </a:lnSpc>
            </a:pPr>
            <a:r>
              <a:rPr lang="tr-TR" sz="2200" dirty="0"/>
              <a:t>2. yasaya göre, bir standart kütleye bir birim ivme veren yönü ve şiddeti olan bir </a:t>
            </a:r>
            <a:r>
              <a:rPr lang="tr-TR" sz="2200" dirty="0" err="1"/>
              <a:t>vektörel</a:t>
            </a:r>
            <a:r>
              <a:rPr lang="tr-TR" sz="2200" dirty="0"/>
              <a:t> kavramdır.</a:t>
            </a:r>
          </a:p>
          <a:p>
            <a:pPr>
              <a:lnSpc>
                <a:spcPct val="100000"/>
              </a:lnSpc>
            </a:pPr>
            <a:r>
              <a:rPr lang="tr-TR" dirty="0"/>
              <a:t>Kütle</a:t>
            </a:r>
          </a:p>
          <a:p>
            <a:pPr lvl="1">
              <a:lnSpc>
                <a:spcPct val="100000"/>
              </a:lnSpc>
            </a:pPr>
            <a:r>
              <a:rPr lang="tr-TR" sz="2200" dirty="0"/>
              <a:t>2. yasaya göre, maddesel noktaya etki eden kuvvet ile, bu kuvvet sonucu oluşan ivmenin oranıdır.</a:t>
            </a:r>
          </a:p>
          <a:p>
            <a:pPr>
              <a:lnSpc>
                <a:spcPct val="100000"/>
              </a:lnSpc>
            </a:pPr>
            <a:r>
              <a:rPr lang="tr-TR" dirty="0"/>
              <a:t>Zaman</a:t>
            </a:r>
          </a:p>
          <a:p>
            <a:pPr lvl="1">
              <a:lnSpc>
                <a:spcPct val="100000"/>
              </a:lnSpc>
            </a:pPr>
            <a:r>
              <a:rPr lang="tr-TR" sz="2200" dirty="0"/>
              <a:t>Olayları sıralamak için kullanılan kavramdır.</a:t>
            </a:r>
          </a:p>
          <a:p>
            <a:pPr lvl="1" indent="0">
              <a:buNone/>
            </a:pPr>
            <a:endParaRPr lang="tr-TR" sz="16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20547"/>
              </p:ext>
            </p:extLst>
          </p:nvPr>
        </p:nvGraphicFramePr>
        <p:xfrm>
          <a:off x="5611090" y="1037244"/>
          <a:ext cx="6096000" cy="3749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Değer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Birim İsmi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Sembol</a:t>
                      </a:r>
                      <a:endParaRPr lang="tr-T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Uzunluk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Metre, (milimetre)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m, (mm)</a:t>
                      </a:r>
                      <a:endParaRPr lang="tr-T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Kütle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Kilogram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kg</a:t>
                      </a:r>
                      <a:endParaRPr lang="tr-T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Kuvvet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Newton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N</a:t>
                      </a:r>
                      <a:endParaRPr lang="tr-T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Zaman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Saniye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s</a:t>
                      </a:r>
                      <a:endParaRPr lang="tr-T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İş ve</a:t>
                      </a:r>
                      <a:r>
                        <a:rPr lang="tr-TR" sz="2200" baseline="0" dirty="0" smtClean="0"/>
                        <a:t> Enerji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err="1" smtClean="0"/>
                        <a:t>Joule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J</a:t>
                      </a:r>
                      <a:endParaRPr lang="tr-T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Güç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err="1" smtClean="0"/>
                        <a:t>Watt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W</a:t>
                      </a:r>
                      <a:endParaRPr lang="tr-T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Frekans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Hertz</a:t>
                      </a:r>
                      <a:endParaRPr lang="tr-T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Hz</a:t>
                      </a:r>
                      <a:endParaRPr lang="tr-T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7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Kuvvet ve Kuvvet Çiftleri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/>
              <a:t>Kuvvet</a:t>
            </a:r>
            <a:r>
              <a:rPr lang="tr-TR" sz="2400" dirty="0"/>
              <a:t> bir </a:t>
            </a:r>
            <a:r>
              <a:rPr lang="tr-TR" sz="2400" dirty="0" err="1"/>
              <a:t>vektörel</a:t>
            </a:r>
            <a:r>
              <a:rPr lang="tr-TR" sz="2400" dirty="0"/>
              <a:t> değerdir; </a:t>
            </a:r>
            <a:r>
              <a:rPr lang="tr-TR" sz="2400" i="1" dirty="0"/>
              <a:t>şiddeti, yönü ve etki noktası</a:t>
            </a:r>
            <a:r>
              <a:rPr lang="tr-TR" sz="2400" dirty="0"/>
              <a:t> vardır.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8194" name="Picture 2" descr="http://ocw.metu.edu.tr/pluginfile.php/6467/mod_resource/content/6/ch6/Intro/imag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1885950"/>
            <a:ext cx="9000000" cy="270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8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Kuvvet ve Kuvvet Çiftleri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/>
              <a:t>Kuvvet</a:t>
            </a:r>
            <a:r>
              <a:rPr lang="tr-TR" sz="2400" dirty="0"/>
              <a:t> bir </a:t>
            </a:r>
            <a:r>
              <a:rPr lang="tr-TR" sz="2400" dirty="0" err="1"/>
              <a:t>vektörel</a:t>
            </a:r>
            <a:r>
              <a:rPr lang="tr-TR" sz="2400" dirty="0"/>
              <a:t> değerdir; </a:t>
            </a:r>
            <a:r>
              <a:rPr lang="tr-TR" sz="2400" i="1" dirty="0"/>
              <a:t>şiddeti, yönü ve etki noktası</a:t>
            </a:r>
            <a:r>
              <a:rPr lang="tr-TR" sz="2400" dirty="0"/>
              <a:t> vardır.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8196" name="Picture 4" descr="http://ocw.metu.edu.tr/pluginfile.php/6467/mod_resource/content/6/ch6/Intro/image00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3" b="8525"/>
          <a:stretch/>
        </p:blipFill>
        <p:spPr bwMode="auto">
          <a:xfrm>
            <a:off x="1190625" y="1157288"/>
            <a:ext cx="9000000" cy="515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5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Kuvvet ve Kuvvet Çiftleri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Kuvvetlerin toplanması ve çıkarılmasında </a:t>
            </a:r>
            <a:r>
              <a:rPr lang="tr-TR" sz="2400" dirty="0" err="1"/>
              <a:t>paralelogram</a:t>
            </a:r>
            <a:r>
              <a:rPr lang="tr-TR" sz="2400" dirty="0"/>
              <a:t> kuralı geçerlidir.</a:t>
            </a:r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Bileşke kuvvet </a:t>
            </a:r>
            <a:r>
              <a:rPr lang="tr-TR" sz="2400" dirty="0" err="1"/>
              <a:t>kuvvet</a:t>
            </a:r>
            <a:r>
              <a:rPr lang="tr-TR" sz="2400" dirty="0"/>
              <a:t> poligonu yöntemi ile de bulunabilir.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9218" name="Picture 2" descr="http://ocw.metu.edu.tr/pluginfile.php/6467/mod_resource/content/6/ch6/Intro/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696686"/>
            <a:ext cx="5017115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ocw.metu.edu.tr/pluginfile.php/6467/mod_resource/content/6/ch6/Intro/image0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71800"/>
            <a:ext cx="461277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9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Kuvvet ve Kuvvet Çiftleri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Kuvvetlerin toplanması ve çıkarılmasında </a:t>
            </a:r>
            <a:r>
              <a:rPr lang="tr-TR" sz="2400" dirty="0" err="1"/>
              <a:t>paralelogram</a:t>
            </a:r>
            <a:r>
              <a:rPr lang="tr-TR" sz="2400" dirty="0"/>
              <a:t> kuralı geçerlidir.</a:t>
            </a:r>
          </a:p>
          <a:p>
            <a:r>
              <a:rPr lang="tr-TR" sz="2400" dirty="0" smtClean="0"/>
              <a:t>Bileşke kuvvet kuvvet poligonu yöntemi ile de bulunabilir.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9218" name="Picture 2" descr="http://ocw.metu.edu.tr/pluginfile.php/6467/mod_resource/content/6/ch6/Intro/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9" y="1825399"/>
            <a:ext cx="5017115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ocw.metu.edu.tr/pluginfile.php/6467/mod_resource/content/6/ch6/Intro/image0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4014787"/>
            <a:ext cx="461277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58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Kuvvet ve Kuvvet Çiftleri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57224" y="776749"/>
                <a:ext cx="11015663" cy="5220929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tr-TR" sz="2400" dirty="0"/>
                  <a:t>Etki kuvvetleri birbirine </a:t>
                </a:r>
                <a:r>
                  <a:rPr lang="tr-TR" sz="2400" dirty="0" smtClean="0"/>
                  <a:t>paralel, </a:t>
                </a:r>
                <a:r>
                  <a:rPr lang="tr-TR" sz="2400" dirty="0"/>
                  <a:t>şiddetleri eşit ve ters yönde iki kuvvete kuvvet çifti denir. </a:t>
                </a:r>
                <a:endParaRPr lang="tr-TR" sz="2400" dirty="0" smtClean="0"/>
              </a:p>
              <a:p>
                <a:pPr algn="just"/>
                <a:r>
                  <a:rPr lang="tr-TR" sz="2400" dirty="0" smtClean="0"/>
                  <a:t>Kuvvet </a:t>
                </a:r>
                <a:r>
                  <a:rPr lang="tr-TR" sz="2400" dirty="0"/>
                  <a:t>çiftinin moment kolu bu iki etki doğrultusu arasındaki dik uzaklıktır (</a:t>
                </a:r>
                <a14:m>
                  <m:oMath xmlns:m="http://schemas.openxmlformats.org/officeDocument/2006/math">
                    <m:r>
                      <a:rPr lang="tr-TR" sz="2400" i="1" dirty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tr-TR" sz="2400" dirty="0"/>
                  <a:t> uzaklığı</a:t>
                </a:r>
                <a:r>
                  <a:rPr lang="tr-TR" sz="2400" dirty="0" smtClean="0"/>
                  <a:t>). </a:t>
                </a:r>
              </a:p>
              <a:p>
                <a:pPr algn="just"/>
                <a:r>
                  <a:rPr lang="tr-TR" sz="2400" dirty="0" smtClean="0"/>
                  <a:t>Bu </a:t>
                </a:r>
                <a:r>
                  <a:rPr lang="tr-TR" sz="2400" dirty="0"/>
                  <a:t>kuvvet çiftinin </a:t>
                </a:r>
                <a:r>
                  <a:rPr lang="tr-TR" sz="2400" dirty="0" smtClean="0"/>
                  <a:t>momenti, </a:t>
                </a:r>
                <a:r>
                  <a:rPr lang="tr-TR" sz="2400" dirty="0"/>
                  <a:t>kuvvetlerin bulunduğu düzleme dik, yönü sağ el kuralı ile belirlenen </a:t>
                </a:r>
                <a14:m>
                  <m:oMath xmlns:m="http://schemas.openxmlformats.org/officeDocument/2006/math">
                    <m:r>
                      <a:rPr lang="tr-TR" sz="24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tr-TR" sz="2400" dirty="0"/>
                  <a:t> ile gösterilen bir vektördür. </a:t>
                </a:r>
              </a:p>
              <a:p>
                <a:pPr algn="just"/>
                <a:r>
                  <a:rPr lang="tr-TR" sz="2400" dirty="0" smtClean="0"/>
                  <a:t>Bu momentin şiddeti </a:t>
                </a:r>
                <a14:m>
                  <m:oMath xmlns:m="http://schemas.openxmlformats.org/officeDocument/2006/math">
                    <m:r>
                      <a:rPr lang="tr-TR" sz="2400" i="1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tr-TR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400" i="1" dirty="0" err="1">
                        <a:latin typeface="Cambria Math" panose="02040503050406030204" pitchFamily="18" charset="0"/>
                      </a:rPr>
                      <m:t>h𝐹</m:t>
                    </m:r>
                  </m:oMath>
                </a14:m>
                <a:r>
                  <a:rPr lang="tr-TR" sz="2400" dirty="0"/>
                  <a:t> olarak bulunur. Moment vektörü </a:t>
                </a:r>
                <a:r>
                  <a:rPr lang="tr-TR" sz="2400" dirty="0" err="1"/>
                  <a:t>vektörel</a:t>
                </a:r>
                <a:r>
                  <a:rPr lang="tr-TR" sz="2400" dirty="0"/>
                  <a:t> çarpım olarak şöyle yazılır.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tr-TR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tr-T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tr-TR" sz="240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1" i="1"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tr-TR" sz="2400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4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tr-TR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tr-TR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</m:e>
                      </m:d>
                    </m:oMath>
                  </m:oMathPara>
                </a14:m>
                <a:endParaRPr lang="tr-TR" sz="2400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224" y="776749"/>
                <a:ext cx="11015663" cy="5220929"/>
              </a:xfrm>
              <a:blipFill>
                <a:blip r:embed="rId2"/>
                <a:stretch>
                  <a:fillRect l="-111" t="-1634" r="-83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 descr="http://ocw.metu.edu.tr/pluginfile.php/6467/mod_resource/content/6/ch6/Intro/image005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754" y="3987398"/>
            <a:ext cx="5249454" cy="248483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29313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Kuvvet ve Kuvvet Çiftleri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57224" y="776749"/>
                <a:ext cx="10544175" cy="5220929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tr-TR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</m:e>
                      </m:d>
                    </m:oMath>
                  </m:oMathPara>
                </a14:m>
                <a:endParaRPr lang="tr-TR" dirty="0"/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tr-TR" dirty="0">
                    <a:solidFill>
                      <a:srgbClr val="C00000"/>
                    </a:solidFill>
                  </a:rPr>
                  <a:t>Bu moment vektörünün etki noktası yoktur.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tr-TR" dirty="0">
                    <a:solidFill>
                      <a:srgbClr val="C00000"/>
                    </a:solidFill>
                  </a:rPr>
                  <a:t>Bağıl konum vektörü r, kuvvet çiftini oluşturan iki ters yönlü kuvvetin etki doğrultuları arasında çizilen her hangi bir vektördür.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tr-TR" dirty="0">
                    <a:solidFill>
                      <a:srgbClr val="C00000"/>
                    </a:solidFill>
                  </a:rPr>
                  <a:t>M moment vektörünü yaratan kuvvet çifti tek değildir. Yani çok sayıda kuvvet çifti aynı yöne ve şiddete sahip momenti yaratabilir.</a:t>
                </a:r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224" y="776749"/>
                <a:ext cx="10544175" cy="5220929"/>
              </a:xfrm>
              <a:blipFill>
                <a:blip r:embed="rId2"/>
                <a:stretch>
                  <a:fillRect l="-463" t="-2217" r="-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 descr="http://ocw.metu.edu.tr/pluginfile.php/6467/mod_resource/content/6/ch6/Intro/image005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5" y="3416810"/>
            <a:ext cx="5672138" cy="268491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23985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Ders işleyiş kurallarının tartışılması</a:t>
            </a:r>
          </a:p>
        </p:txBody>
      </p:sp>
      <p:sp>
        <p:nvSpPr>
          <p:cNvPr id="7" name="Metin Yer Tutucusu 6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2017680"/>
          </a:xfrm>
        </p:spPr>
        <p:txBody>
          <a:bodyPr>
            <a:noAutofit/>
          </a:bodyPr>
          <a:lstStyle/>
          <a:p>
            <a:r>
              <a:rPr lang="tr-TR" sz="3200" dirty="0" smtClean="0"/>
              <a:t>Dersin Amacı, İletişim Kanalları, </a:t>
            </a:r>
            <a:endParaRPr lang="tr-TR" sz="3200" dirty="0" smtClean="0"/>
          </a:p>
          <a:p>
            <a:r>
              <a:rPr lang="tr-TR" sz="3200" dirty="0" smtClean="0"/>
              <a:t>Haftalık </a:t>
            </a:r>
            <a:r>
              <a:rPr lang="tr-TR" sz="3200" dirty="0" smtClean="0"/>
              <a:t>Ders Programları, </a:t>
            </a:r>
            <a:endParaRPr lang="tr-TR" sz="3200" dirty="0" smtClean="0"/>
          </a:p>
          <a:p>
            <a:r>
              <a:rPr lang="tr-TR" sz="3200" dirty="0" smtClean="0"/>
              <a:t>Kazançlarımız </a:t>
            </a:r>
            <a:r>
              <a:rPr lang="tr-TR" sz="3200" dirty="0" smtClean="0"/>
              <a:t>ve Değerlendirme Kuralları</a:t>
            </a:r>
            <a:endParaRPr lang="tr-TR" sz="32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CC66-3E33-42F1-912D-E1C6E45BE7D9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9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 Kuvvetinin Taşınması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3437" y="863907"/>
            <a:ext cx="10267987" cy="5672138"/>
          </a:xfrm>
        </p:spPr>
        <p:txBody>
          <a:bodyPr>
            <a:normAutofit/>
          </a:bodyPr>
          <a:lstStyle/>
          <a:p>
            <a:r>
              <a:rPr lang="tr-TR" dirty="0"/>
              <a:t>F kuvvetinin etki noktasını A noktasından geçecek hale getirmek.</a:t>
            </a:r>
          </a:p>
          <a:p>
            <a:pPr marL="0" indent="0">
              <a:buNone/>
            </a:pPr>
            <a:endParaRPr lang="tr-TR" dirty="0"/>
          </a:p>
        </p:txBody>
      </p:sp>
      <p:grpSp>
        <p:nvGrpSpPr>
          <p:cNvPr id="13" name="Grup 12"/>
          <p:cNvGrpSpPr/>
          <p:nvPr/>
        </p:nvGrpSpPr>
        <p:grpSpPr>
          <a:xfrm>
            <a:off x="3657601" y="1315312"/>
            <a:ext cx="2222357" cy="1447800"/>
            <a:chOff x="1740043" y="2240372"/>
            <a:chExt cx="2222357" cy="1447800"/>
          </a:xfrm>
        </p:grpSpPr>
        <p:cxnSp>
          <p:nvCxnSpPr>
            <p:cNvPr id="5" name="Düz Ok Bağlayıcısı 4"/>
            <p:cNvCxnSpPr/>
            <p:nvPr/>
          </p:nvCxnSpPr>
          <p:spPr>
            <a:xfrm flipV="1">
              <a:off x="2053046" y="3221160"/>
              <a:ext cx="1143000" cy="152400"/>
            </a:xfrm>
            <a:prstGeom prst="straightConnector1">
              <a:avLst/>
            </a:prstGeom>
            <a:ln w="25400">
              <a:solidFill>
                <a:srgbClr val="0070C0"/>
              </a:solidFill>
              <a:headEnd w="lg" len="lg"/>
              <a:tailEnd type="stealth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017046" y="3355560"/>
              <a:ext cx="36000" cy="36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1740043" y="3112694"/>
              <a:ext cx="529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>
                  <a:solidFill>
                    <a:schemeClr val="accent2"/>
                  </a:solidFill>
                </a:rPr>
                <a:t>A</a:t>
              </a:r>
            </a:p>
          </p:txBody>
        </p:sp>
        <p:cxnSp>
          <p:nvCxnSpPr>
            <p:cNvPr id="10" name="Düz Ok Bağlayıcısı 9"/>
            <p:cNvCxnSpPr/>
            <p:nvPr/>
          </p:nvCxnSpPr>
          <p:spPr>
            <a:xfrm flipV="1">
              <a:off x="2819400" y="2240372"/>
              <a:ext cx="1143000" cy="1447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Metin kutusu 10"/>
                <p:cNvSpPr txBox="1"/>
                <p:nvPr/>
              </p:nvSpPr>
              <p:spPr>
                <a:xfrm>
                  <a:off x="2421993" y="3064660"/>
                  <a:ext cx="16055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tr-TR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11" name="Metin kutusu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1993" y="3064660"/>
                  <a:ext cx="160557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6154" t="-48889" r="-111538" b="-8889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Metin kutusu 11"/>
                <p:cNvSpPr txBox="1"/>
                <p:nvPr/>
              </p:nvSpPr>
              <p:spPr>
                <a:xfrm>
                  <a:off x="3232384" y="2748924"/>
                  <a:ext cx="196592" cy="3105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tr-TR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12" name="Metin kutusu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2384" y="2748924"/>
                  <a:ext cx="196592" cy="310598"/>
                </a:xfrm>
                <a:prstGeom prst="rect">
                  <a:avLst/>
                </a:prstGeom>
                <a:blipFill>
                  <a:blip r:embed="rId3"/>
                  <a:stretch>
                    <a:fillRect l="-31250" t="-43137" r="-103125" b="-7843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up 35"/>
          <p:cNvGrpSpPr/>
          <p:nvPr/>
        </p:nvGrpSpPr>
        <p:grpSpPr>
          <a:xfrm>
            <a:off x="2825707" y="3171444"/>
            <a:ext cx="5386745" cy="2914438"/>
            <a:chOff x="1301706" y="3171444"/>
            <a:chExt cx="5386745" cy="2914438"/>
          </a:xfrm>
          <a:noFill/>
        </p:grpSpPr>
        <p:grpSp>
          <p:nvGrpSpPr>
            <p:cNvPr id="14" name="Grup 13"/>
            <p:cNvGrpSpPr/>
            <p:nvPr/>
          </p:nvGrpSpPr>
          <p:grpSpPr>
            <a:xfrm>
              <a:off x="1301706" y="3171444"/>
              <a:ext cx="3077454" cy="2914438"/>
              <a:chOff x="1301706" y="3171444"/>
              <a:chExt cx="3077454" cy="2914438"/>
            </a:xfrm>
            <a:grpFill/>
          </p:grpSpPr>
          <p:cxnSp>
            <p:nvCxnSpPr>
              <p:cNvPr id="16" name="Düz Ok Bağlayıcısı 15"/>
              <p:cNvCxnSpPr/>
              <p:nvPr/>
            </p:nvCxnSpPr>
            <p:spPr>
              <a:xfrm flipV="1">
                <a:off x="2469806" y="4485682"/>
                <a:ext cx="1143000" cy="152400"/>
              </a:xfrm>
              <a:prstGeom prst="straightConnector1">
                <a:avLst/>
              </a:prstGeom>
              <a:grpFill/>
              <a:ln w="25400">
                <a:solidFill>
                  <a:srgbClr val="0070C0"/>
                </a:solidFill>
                <a:headEnd w="lg" len="lg"/>
                <a:tailEnd type="stealth" w="lg" len="lg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2433806" y="4620082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Metin kutusu 17"/>
              <p:cNvSpPr txBox="1"/>
              <p:nvPr/>
            </p:nvSpPr>
            <p:spPr>
              <a:xfrm>
                <a:off x="2156803" y="4377216"/>
                <a:ext cx="529046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tr-TR" dirty="0">
                    <a:solidFill>
                      <a:schemeClr val="accent2"/>
                    </a:solidFill>
                  </a:rPr>
                  <a:t>A</a:t>
                </a:r>
              </a:p>
            </p:txBody>
          </p:sp>
          <p:cxnSp>
            <p:nvCxnSpPr>
              <p:cNvPr id="19" name="Düz Ok Bağlayıcısı 18"/>
              <p:cNvCxnSpPr/>
              <p:nvPr/>
            </p:nvCxnSpPr>
            <p:spPr>
              <a:xfrm flipV="1">
                <a:off x="3236160" y="3504894"/>
                <a:ext cx="1143000" cy="1447800"/>
              </a:xfrm>
              <a:prstGeom prst="straightConnector1">
                <a:avLst/>
              </a:prstGeom>
              <a:grpFill/>
              <a:ln w="2540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Metin kutusu 19"/>
                  <p:cNvSpPr txBox="1"/>
                  <p:nvPr/>
                </p:nvSpPr>
                <p:spPr>
                  <a:xfrm>
                    <a:off x="2838753" y="4329182"/>
                    <a:ext cx="160557" cy="276999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oMath>
                      </m:oMathPara>
                    </a14:m>
                    <a:endParaRPr lang="tr-TR" dirty="0"/>
                  </a:p>
                </p:txBody>
              </p:sp>
            </mc:Choice>
            <mc:Fallback xmlns="">
              <p:sp>
                <p:nvSpPr>
                  <p:cNvPr id="20" name="Metin kutusu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38753" y="4329182"/>
                    <a:ext cx="160557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46154" t="-45652" r="-111538" b="-8696"/>
                    </a:stretch>
                  </a:blipFill>
                </p:spPr>
                <p:txBody>
                  <a:bodyPr/>
                  <a:lstStyle/>
                  <a:p>
                    <a:r>
                      <a:rPr lang="tr-T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Metin kutusu 20"/>
                  <p:cNvSpPr txBox="1"/>
                  <p:nvPr/>
                </p:nvSpPr>
                <p:spPr>
                  <a:xfrm>
                    <a:off x="3649144" y="4013446"/>
                    <a:ext cx="196592" cy="310598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oMath>
                      </m:oMathPara>
                    </a14:m>
                    <a:endParaRPr lang="tr-TR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1" name="Metin kutusu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49144" y="4013446"/>
                    <a:ext cx="196592" cy="31059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31250" t="-43137" r="-103125" b="-7843"/>
                    </a:stretch>
                  </a:blipFill>
                </p:spPr>
                <p:txBody>
                  <a:bodyPr/>
                  <a:lstStyle/>
                  <a:p>
                    <a:r>
                      <a:rPr lang="tr-T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2" name="Düz Ok Bağlayıcısı 21"/>
              <p:cNvCxnSpPr/>
              <p:nvPr/>
            </p:nvCxnSpPr>
            <p:spPr>
              <a:xfrm flipV="1">
                <a:off x="2455731" y="3171444"/>
                <a:ext cx="1143000" cy="1447800"/>
              </a:xfrm>
              <a:prstGeom prst="straightConnector1">
                <a:avLst/>
              </a:prstGeom>
              <a:grpFill/>
              <a:ln w="2540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Düz Ok Bağlayıcısı 22"/>
              <p:cNvCxnSpPr/>
              <p:nvPr/>
            </p:nvCxnSpPr>
            <p:spPr>
              <a:xfrm flipH="1">
                <a:off x="1301706" y="4638082"/>
                <a:ext cx="1143000" cy="1447800"/>
              </a:xfrm>
              <a:prstGeom prst="straightConnector1">
                <a:avLst/>
              </a:prstGeom>
              <a:grpFill/>
              <a:ln w="2540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Metin kutusu 23"/>
                  <p:cNvSpPr txBox="1"/>
                  <p:nvPr/>
                </p:nvSpPr>
                <p:spPr>
                  <a:xfrm>
                    <a:off x="2934193" y="3544677"/>
                    <a:ext cx="196592" cy="310598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oMath>
                      </m:oMathPara>
                    </a14:m>
                    <a:endParaRPr lang="tr-TR" dirty="0"/>
                  </a:p>
                </p:txBody>
              </p:sp>
            </mc:Choice>
            <mc:Fallback xmlns="">
              <p:sp>
                <p:nvSpPr>
                  <p:cNvPr id="24" name="Metin kutusu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34193" y="3544677"/>
                    <a:ext cx="196592" cy="310598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27273" t="-43137" r="-100000" b="-7843"/>
                    </a:stretch>
                  </a:blipFill>
                </p:spPr>
                <p:txBody>
                  <a:bodyPr/>
                  <a:lstStyle/>
                  <a:p>
                    <a:r>
                      <a:rPr lang="tr-T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Metin kutusu 24"/>
                  <p:cNvSpPr txBox="1"/>
                  <p:nvPr/>
                </p:nvSpPr>
                <p:spPr>
                  <a:xfrm>
                    <a:off x="1522867" y="5051384"/>
                    <a:ext cx="369717" cy="310598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tr-TR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oMath>
                      </m:oMathPara>
                    </a14:m>
                    <a:endParaRPr lang="tr-TR" dirty="0"/>
                  </a:p>
                </p:txBody>
              </p:sp>
            </mc:Choice>
            <mc:Fallback xmlns="">
              <p:sp>
                <p:nvSpPr>
                  <p:cNvPr id="25" name="Metin kutusu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2867" y="5051384"/>
                    <a:ext cx="369717" cy="31059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5000" t="-45098" r="-95000" b="-5882"/>
                    </a:stretch>
                  </a:blipFill>
                </p:spPr>
                <p:txBody>
                  <a:bodyPr/>
                  <a:lstStyle/>
                  <a:p>
                    <a:r>
                      <a:rPr lang="tr-T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Metin kutusu 25"/>
                <p:cNvSpPr txBox="1"/>
                <p:nvPr/>
              </p:nvSpPr>
              <p:spPr>
                <a:xfrm>
                  <a:off x="4398754" y="4690671"/>
                  <a:ext cx="219612" cy="276999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tr-TR" i="1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26" name="Metin kutusu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8754" y="4690671"/>
                  <a:ext cx="219612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3889" r="-11111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8" name="Grup 27"/>
            <p:cNvGrpSpPr/>
            <p:nvPr/>
          </p:nvGrpSpPr>
          <p:grpSpPr>
            <a:xfrm>
              <a:off x="4800600" y="3425014"/>
              <a:ext cx="1444867" cy="1560421"/>
              <a:chOff x="1740043" y="1921605"/>
              <a:chExt cx="1444867" cy="1560421"/>
            </a:xfrm>
            <a:grpFill/>
          </p:grpSpPr>
          <p:sp>
            <p:nvSpPr>
              <p:cNvPr id="30" name="Oval 29"/>
              <p:cNvSpPr/>
              <p:nvPr/>
            </p:nvSpPr>
            <p:spPr>
              <a:xfrm>
                <a:off x="2017046" y="3355560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1" name="Metin kutusu 30"/>
              <p:cNvSpPr txBox="1"/>
              <p:nvPr/>
            </p:nvSpPr>
            <p:spPr>
              <a:xfrm>
                <a:off x="1740043" y="3112694"/>
                <a:ext cx="529046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tr-TR" dirty="0">
                    <a:solidFill>
                      <a:schemeClr val="accent2"/>
                    </a:solidFill>
                  </a:rPr>
                  <a:t>A</a:t>
                </a:r>
              </a:p>
            </p:txBody>
          </p:sp>
          <p:cxnSp>
            <p:nvCxnSpPr>
              <p:cNvPr id="32" name="Düz Ok Bağlayıcısı 31"/>
              <p:cNvCxnSpPr/>
              <p:nvPr/>
            </p:nvCxnSpPr>
            <p:spPr>
              <a:xfrm flipV="1">
                <a:off x="2041910" y="1921605"/>
                <a:ext cx="1143000" cy="1447800"/>
              </a:xfrm>
              <a:prstGeom prst="straightConnector1">
                <a:avLst/>
              </a:prstGeom>
              <a:grpFill/>
              <a:ln w="2540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Metin kutusu 33"/>
                  <p:cNvSpPr txBox="1"/>
                  <p:nvPr/>
                </p:nvSpPr>
                <p:spPr>
                  <a:xfrm>
                    <a:off x="2199436" y="2695688"/>
                    <a:ext cx="196592" cy="310598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oMath>
                      </m:oMathPara>
                    </a14:m>
                    <a:endParaRPr lang="tr-TR" dirty="0"/>
                  </a:p>
                </p:txBody>
              </p:sp>
            </mc:Choice>
            <mc:Fallback xmlns="">
              <p:sp>
                <p:nvSpPr>
                  <p:cNvPr id="34" name="Metin kutusu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9436" y="2695688"/>
                    <a:ext cx="196592" cy="310598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31250" t="-45098" r="-103125" b="-5882"/>
                    </a:stretch>
                  </a:blipFill>
                </p:spPr>
                <p:txBody>
                  <a:bodyPr/>
                  <a:lstStyle/>
                  <a:p>
                    <a:r>
                      <a:rPr lang="tr-T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7" name="Yay 26"/>
            <p:cNvSpPr/>
            <p:nvPr/>
          </p:nvSpPr>
          <p:spPr>
            <a:xfrm rot="21066352">
              <a:off x="4594104" y="4483124"/>
              <a:ext cx="942037" cy="779380"/>
            </a:xfrm>
            <a:prstGeom prst="arc">
              <a:avLst>
                <a:gd name="adj1" fmla="val 16200000"/>
                <a:gd name="adj2" fmla="val 675601"/>
              </a:avLst>
            </a:prstGeom>
            <a:grpFill/>
            <a:ln w="25400">
              <a:solidFill>
                <a:srgbClr val="7030A0"/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Dikdörtgen 34"/>
                <p:cNvSpPr/>
                <p:nvPr/>
              </p:nvSpPr>
              <p:spPr>
                <a:xfrm>
                  <a:off x="5403612" y="4414227"/>
                  <a:ext cx="1284839" cy="402931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tr-TR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acc>
                        <m:r>
                          <a:rPr lang="tr-TR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tr-TR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tr-TR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tr-TR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35" name="Dikdörtgen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3612" y="4414227"/>
                  <a:ext cx="1284839" cy="402931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t="-21212" r="-18957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3278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 Kuvvetinin Taşınması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6076" y="901090"/>
            <a:ext cx="10355324" cy="5328260"/>
          </a:xfrm>
        </p:spPr>
        <p:txBody>
          <a:bodyPr>
            <a:normAutofit/>
          </a:bodyPr>
          <a:lstStyle/>
          <a:p>
            <a:r>
              <a:rPr lang="tr-TR" dirty="0"/>
              <a:t>F kuvvetinin etki noktasını A noktasından geçecek hale getirmek.</a:t>
            </a:r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3970603" y="2296100"/>
            <a:ext cx="1143000" cy="152400"/>
          </a:xfrm>
          <a:prstGeom prst="straightConnector1">
            <a:avLst/>
          </a:prstGeom>
          <a:ln w="6350">
            <a:solidFill>
              <a:srgbClr val="0070C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934603" y="2430500"/>
            <a:ext cx="36000" cy="36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701186" y="2340533"/>
            <a:ext cx="52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2"/>
                </a:solidFill>
              </a:rPr>
              <a:t>A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 flipV="1">
            <a:off x="4736958" y="1447800"/>
            <a:ext cx="1050041" cy="1315312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Metin kutusu 10"/>
              <p:cNvSpPr txBox="1"/>
              <p:nvPr/>
            </p:nvSpPr>
            <p:spPr>
              <a:xfrm>
                <a:off x="3780042" y="1895134"/>
                <a:ext cx="2374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1" name="Metin kutusu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042" y="1895134"/>
                <a:ext cx="237436" cy="276999"/>
              </a:xfrm>
              <a:prstGeom prst="rect">
                <a:avLst/>
              </a:prstGeom>
              <a:blipFill>
                <a:blip r:embed="rId2"/>
                <a:stretch>
                  <a:fillRect l="-28205" t="-48889" r="-76923" b="-1555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Metin kutusu 11"/>
              <p:cNvSpPr txBox="1"/>
              <p:nvPr/>
            </p:nvSpPr>
            <p:spPr>
              <a:xfrm>
                <a:off x="5139289" y="1676510"/>
                <a:ext cx="269626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2" name="Metin kutusu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289" y="1676510"/>
                <a:ext cx="269626" cy="310598"/>
              </a:xfrm>
              <a:prstGeom prst="rect">
                <a:avLst/>
              </a:prstGeom>
              <a:blipFill>
                <a:blip r:embed="rId3"/>
                <a:stretch>
                  <a:fillRect l="-20455" t="-43137" r="-77273" b="-156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Metin kutusu 25"/>
              <p:cNvSpPr txBox="1"/>
              <p:nvPr/>
            </p:nvSpPr>
            <p:spPr>
              <a:xfrm>
                <a:off x="6913354" y="2564798"/>
                <a:ext cx="2196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6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354" y="2564798"/>
                <a:ext cx="219612" cy="276999"/>
              </a:xfrm>
              <a:prstGeom prst="rect">
                <a:avLst/>
              </a:prstGeom>
              <a:blipFill>
                <a:blip r:embed="rId4"/>
                <a:stretch>
                  <a:fillRect l="-11111" r="-1388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up 27"/>
          <p:cNvGrpSpPr/>
          <p:nvPr/>
        </p:nvGrpSpPr>
        <p:grpSpPr>
          <a:xfrm>
            <a:off x="7315201" y="1299141"/>
            <a:ext cx="1444867" cy="1560421"/>
            <a:chOff x="1740043" y="1921605"/>
            <a:chExt cx="1444867" cy="1560421"/>
          </a:xfrm>
        </p:grpSpPr>
        <p:sp>
          <p:nvSpPr>
            <p:cNvPr id="30" name="Oval 29"/>
            <p:cNvSpPr/>
            <p:nvPr/>
          </p:nvSpPr>
          <p:spPr>
            <a:xfrm>
              <a:off x="2017046" y="3355560"/>
              <a:ext cx="36000" cy="36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1" name="Metin kutusu 30"/>
            <p:cNvSpPr txBox="1"/>
            <p:nvPr/>
          </p:nvSpPr>
          <p:spPr>
            <a:xfrm>
              <a:off x="1740043" y="3112694"/>
              <a:ext cx="529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>
                  <a:solidFill>
                    <a:schemeClr val="accent2"/>
                  </a:solidFill>
                </a:rPr>
                <a:t>A</a:t>
              </a:r>
            </a:p>
          </p:txBody>
        </p:sp>
        <p:cxnSp>
          <p:nvCxnSpPr>
            <p:cNvPr id="32" name="Düz Ok Bağlayıcısı 31"/>
            <p:cNvCxnSpPr/>
            <p:nvPr/>
          </p:nvCxnSpPr>
          <p:spPr>
            <a:xfrm flipV="1">
              <a:off x="2041910" y="1921605"/>
              <a:ext cx="1143000" cy="1447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Metin kutusu 33"/>
                <p:cNvSpPr txBox="1"/>
                <p:nvPr/>
              </p:nvSpPr>
              <p:spPr>
                <a:xfrm>
                  <a:off x="2199436" y="2695688"/>
                  <a:ext cx="196592" cy="3105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tr-TR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34" name="Metin kutusu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9436" y="2695688"/>
                  <a:ext cx="196592" cy="310598"/>
                </a:xfrm>
                <a:prstGeom prst="rect">
                  <a:avLst/>
                </a:prstGeom>
                <a:blipFill>
                  <a:blip r:embed="rId5"/>
                  <a:stretch>
                    <a:fillRect l="-27273" t="-43137" r="-100000" b="-7843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Yay 26"/>
          <p:cNvSpPr/>
          <p:nvPr/>
        </p:nvSpPr>
        <p:spPr>
          <a:xfrm rot="21066352">
            <a:off x="7108705" y="2357250"/>
            <a:ext cx="942037" cy="779380"/>
          </a:xfrm>
          <a:prstGeom prst="arc">
            <a:avLst>
              <a:gd name="adj1" fmla="val 16200000"/>
              <a:gd name="adj2" fmla="val 675601"/>
            </a:avLst>
          </a:prstGeom>
          <a:ln w="25400">
            <a:solidFill>
              <a:srgbClr val="7030A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Dikdörtgen 34"/>
              <p:cNvSpPr/>
              <p:nvPr/>
            </p:nvSpPr>
            <p:spPr>
              <a:xfrm>
                <a:off x="7918213" y="2288354"/>
                <a:ext cx="43396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tr-TR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5" name="Dikdörtgen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213" y="2288354"/>
                <a:ext cx="433965" cy="40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Düz Ok Bağlayıcısı 32"/>
          <p:cNvCxnSpPr/>
          <p:nvPr/>
        </p:nvCxnSpPr>
        <p:spPr>
          <a:xfrm flipH="1" flipV="1">
            <a:off x="3630813" y="1804708"/>
            <a:ext cx="340723" cy="680992"/>
          </a:xfrm>
          <a:prstGeom prst="straightConnector1">
            <a:avLst/>
          </a:prstGeom>
          <a:ln w="6350">
            <a:solidFill>
              <a:srgbClr val="0070C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/>
          <p:nvPr/>
        </p:nvCxnSpPr>
        <p:spPr>
          <a:xfrm flipH="1" flipV="1">
            <a:off x="2782418" y="1952099"/>
            <a:ext cx="1151203" cy="494400"/>
          </a:xfrm>
          <a:prstGeom prst="straightConnector1">
            <a:avLst/>
          </a:prstGeom>
          <a:ln w="6350">
            <a:solidFill>
              <a:srgbClr val="0070C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/>
          <p:nvPr/>
        </p:nvCxnSpPr>
        <p:spPr>
          <a:xfrm flipV="1">
            <a:off x="3948878" y="2403273"/>
            <a:ext cx="2023997" cy="50438"/>
          </a:xfrm>
          <a:prstGeom prst="straightConnector1">
            <a:avLst/>
          </a:prstGeom>
          <a:ln w="6350">
            <a:solidFill>
              <a:srgbClr val="0070C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 flipH="1" flipV="1">
            <a:off x="2582966" y="1509574"/>
            <a:ext cx="492871" cy="1004608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/>
          <p:nvPr/>
        </p:nvCxnSpPr>
        <p:spPr>
          <a:xfrm>
            <a:off x="3238518" y="1790095"/>
            <a:ext cx="1505939" cy="136857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>
            <a:off x="5456574" y="2070329"/>
            <a:ext cx="1017156" cy="665888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Metin kutusu 42"/>
              <p:cNvSpPr txBox="1"/>
              <p:nvPr/>
            </p:nvSpPr>
            <p:spPr>
              <a:xfrm>
                <a:off x="4488596" y="2048400"/>
                <a:ext cx="2374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3" name="Metin kutusu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596" y="2048400"/>
                <a:ext cx="237436" cy="276999"/>
              </a:xfrm>
              <a:prstGeom prst="rect">
                <a:avLst/>
              </a:prstGeom>
              <a:blipFill>
                <a:blip r:embed="rId7"/>
                <a:stretch>
                  <a:fillRect l="-28205" t="-46667" r="-76923" b="-177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Metin kutusu 43"/>
              <p:cNvSpPr txBox="1"/>
              <p:nvPr/>
            </p:nvSpPr>
            <p:spPr>
              <a:xfrm>
                <a:off x="5171479" y="2422385"/>
                <a:ext cx="2275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4" name="Metin kutusu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479" y="2422385"/>
                <a:ext cx="227563" cy="276999"/>
              </a:xfrm>
              <a:prstGeom prst="rect">
                <a:avLst/>
              </a:prstGeom>
              <a:blipFill>
                <a:blip r:embed="rId8"/>
                <a:stretch>
                  <a:fillRect l="-28947" t="-45652" r="-76316" b="-152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Metin kutusu 44"/>
              <p:cNvSpPr txBox="1"/>
              <p:nvPr/>
            </p:nvSpPr>
            <p:spPr>
              <a:xfrm>
                <a:off x="3114895" y="1856743"/>
                <a:ext cx="2321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5" name="Metin kutusu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895" y="1856743"/>
                <a:ext cx="232115" cy="276999"/>
              </a:xfrm>
              <a:prstGeom prst="rect">
                <a:avLst/>
              </a:prstGeom>
              <a:blipFill>
                <a:blip r:embed="rId9"/>
                <a:stretch>
                  <a:fillRect l="-31579" t="-48889" r="-76316" b="-1555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Metin kutusu 46"/>
              <p:cNvSpPr txBox="1"/>
              <p:nvPr/>
            </p:nvSpPr>
            <p:spPr>
              <a:xfrm>
                <a:off x="3660205" y="1524040"/>
                <a:ext cx="269626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7" name="Metin kutusu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205" y="1524040"/>
                <a:ext cx="269626" cy="310598"/>
              </a:xfrm>
              <a:prstGeom prst="rect">
                <a:avLst/>
              </a:prstGeom>
              <a:blipFill>
                <a:blip r:embed="rId10"/>
                <a:stretch>
                  <a:fillRect l="-20000" t="-43137" r="-73333" b="-156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Metin kutusu 47"/>
              <p:cNvSpPr txBox="1"/>
              <p:nvPr/>
            </p:nvSpPr>
            <p:spPr>
              <a:xfrm>
                <a:off x="5883946" y="2083056"/>
                <a:ext cx="259750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8" name="Metin kutusu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946" y="2083056"/>
                <a:ext cx="259750" cy="310598"/>
              </a:xfrm>
              <a:prstGeom prst="rect">
                <a:avLst/>
              </a:prstGeom>
              <a:blipFill>
                <a:blip r:embed="rId11"/>
                <a:stretch>
                  <a:fillRect l="-20930" t="-45098" r="-76744" b="-137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Metin kutusu 48"/>
              <p:cNvSpPr txBox="1"/>
              <p:nvPr/>
            </p:nvSpPr>
            <p:spPr>
              <a:xfrm>
                <a:off x="2548071" y="1823143"/>
                <a:ext cx="264303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9" name="Metin kutusu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071" y="1823143"/>
                <a:ext cx="264303" cy="310598"/>
              </a:xfrm>
              <a:prstGeom prst="rect">
                <a:avLst/>
              </a:prstGeom>
              <a:blipFill>
                <a:blip r:embed="rId12"/>
                <a:stretch>
                  <a:fillRect l="-23256" t="-43137" r="-76744" b="-156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Metin kutusu 49"/>
              <p:cNvSpPr txBox="1"/>
              <p:nvPr/>
            </p:nvSpPr>
            <p:spPr>
              <a:xfrm>
                <a:off x="7906556" y="3148566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⇓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0" name="Metin kutusu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556" y="3148566"/>
                <a:ext cx="181140" cy="276999"/>
              </a:xfrm>
              <a:prstGeom prst="rect">
                <a:avLst/>
              </a:prstGeom>
              <a:blipFill>
                <a:blip r:embed="rId13"/>
                <a:stretch>
                  <a:fillRect l="-33333" r="-33333" b="-65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up 50"/>
          <p:cNvGrpSpPr/>
          <p:nvPr/>
        </p:nvGrpSpPr>
        <p:grpSpPr>
          <a:xfrm>
            <a:off x="7121812" y="3537134"/>
            <a:ext cx="1488796" cy="2209789"/>
            <a:chOff x="1740043" y="1272237"/>
            <a:chExt cx="1488796" cy="2209789"/>
          </a:xfrm>
        </p:grpSpPr>
        <p:sp>
          <p:nvSpPr>
            <p:cNvPr id="52" name="Oval 51"/>
            <p:cNvSpPr/>
            <p:nvPr/>
          </p:nvSpPr>
          <p:spPr>
            <a:xfrm>
              <a:off x="2017046" y="3355560"/>
              <a:ext cx="36000" cy="36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3" name="Metin kutusu 52"/>
            <p:cNvSpPr txBox="1"/>
            <p:nvPr/>
          </p:nvSpPr>
          <p:spPr>
            <a:xfrm>
              <a:off x="1740043" y="3112694"/>
              <a:ext cx="529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>
                  <a:solidFill>
                    <a:schemeClr val="accent2"/>
                  </a:solidFill>
                </a:rPr>
                <a:t>A</a:t>
              </a:r>
            </a:p>
          </p:txBody>
        </p:sp>
        <p:cxnSp>
          <p:nvCxnSpPr>
            <p:cNvPr id="54" name="Düz Ok Bağlayıcısı 53"/>
            <p:cNvCxnSpPr/>
            <p:nvPr/>
          </p:nvCxnSpPr>
          <p:spPr>
            <a:xfrm flipV="1">
              <a:off x="1844046" y="1272237"/>
              <a:ext cx="1384793" cy="102282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Metin kutusu 54"/>
                <p:cNvSpPr txBox="1"/>
                <p:nvPr/>
              </p:nvSpPr>
              <p:spPr>
                <a:xfrm>
                  <a:off x="2409441" y="1551955"/>
                  <a:ext cx="196592" cy="3105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tr-TR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55" name="Metin kutusu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9441" y="1551955"/>
                  <a:ext cx="196592" cy="310598"/>
                </a:xfrm>
                <a:prstGeom prst="rect">
                  <a:avLst/>
                </a:prstGeom>
                <a:blipFill>
                  <a:blip r:embed="rId14"/>
                  <a:stretch>
                    <a:fillRect l="-28125" t="-43137" r="-106250" b="-7843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7" name="Düz Ok Bağlayıcısı 56"/>
          <p:cNvCxnSpPr/>
          <p:nvPr/>
        </p:nvCxnSpPr>
        <p:spPr>
          <a:xfrm flipV="1">
            <a:off x="7416815" y="3990150"/>
            <a:ext cx="612286" cy="1666306"/>
          </a:xfrm>
          <a:prstGeom prst="straightConnector1">
            <a:avLst/>
          </a:prstGeom>
          <a:ln w="25400">
            <a:solidFill>
              <a:srgbClr val="0070C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Metin kutusu 57"/>
              <p:cNvSpPr txBox="1"/>
              <p:nvPr/>
            </p:nvSpPr>
            <p:spPr>
              <a:xfrm>
                <a:off x="7527973" y="4729053"/>
                <a:ext cx="1605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tr-T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8" name="Metin kutusu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973" y="4729053"/>
                <a:ext cx="160557" cy="276999"/>
              </a:xfrm>
              <a:prstGeom prst="rect">
                <a:avLst/>
              </a:prstGeom>
              <a:blipFill>
                <a:blip r:embed="rId15"/>
                <a:stretch>
                  <a:fillRect l="-46154" t="-48889" r="-111538" b="-888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8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3126" y="349506"/>
            <a:ext cx="9875520" cy="412955"/>
          </a:xfrm>
        </p:spPr>
        <p:txBody>
          <a:bodyPr/>
          <a:lstStyle/>
          <a:p>
            <a:r>
              <a:rPr lang="tr-TR" dirty="0" smtClean="0"/>
              <a:t>Makinalarda Kuvvetler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4" y="875071"/>
            <a:ext cx="11044236" cy="5220929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/>
              <a:t>Makine, </a:t>
            </a:r>
            <a:r>
              <a:rPr lang="tr-TR" sz="2800" dirty="0" err="1" smtClean="0"/>
              <a:t>rijit</a:t>
            </a:r>
            <a:r>
              <a:rPr lang="tr-TR" sz="2800" dirty="0" smtClean="0"/>
              <a:t> kabul edilen bir grup cismin (uzuv) mafsallarla birleştirildiği, belirli bir iş yapmak üzere tasarlanmış bir sistemdir. Makinalarda uzuvlara çeşitli tipte kuvvetler etkir.</a:t>
            </a:r>
          </a:p>
          <a:p>
            <a:pPr lvl="1"/>
            <a:r>
              <a:rPr lang="tr-TR" sz="2800" dirty="0" smtClean="0"/>
              <a:t>Tepki Kuvvetleri (Mafsal Kuvvetleri)</a:t>
            </a:r>
          </a:p>
          <a:p>
            <a:pPr lvl="2"/>
            <a:r>
              <a:rPr lang="tr-TR" sz="2800" dirty="0" smtClean="0"/>
              <a:t>Mafsal Kuvvetleri, etki-tepki şeklinde mafsalların temas noktasında oluşur.</a:t>
            </a:r>
          </a:p>
          <a:p>
            <a:pPr lvl="2"/>
            <a:r>
              <a:rPr lang="tr-TR" sz="2800" dirty="0" smtClean="0"/>
              <a:t>Mafsal kuvveti, mafsalın sınırlandığı yönde, yani hareketin olmadığı yönde oluşur.</a:t>
            </a:r>
          </a:p>
          <a:p>
            <a:pPr lvl="1"/>
            <a:r>
              <a:rPr lang="tr-TR" sz="2800" dirty="0" smtClean="0"/>
              <a:t>Fiziksel Kuvvetler</a:t>
            </a:r>
          </a:p>
          <a:p>
            <a:pPr lvl="1"/>
            <a:r>
              <a:rPr lang="tr-TR" sz="2800" dirty="0" smtClean="0"/>
              <a:t>Sürtünme </a:t>
            </a:r>
            <a:r>
              <a:rPr lang="tr-TR" sz="2800" dirty="0" smtClean="0"/>
              <a:t>ve Direnç Kuvvetleri</a:t>
            </a:r>
          </a:p>
          <a:p>
            <a:pPr lvl="1"/>
            <a:r>
              <a:rPr lang="tr-TR" sz="2800" dirty="0" smtClean="0"/>
              <a:t>Atalet Kuvvetleri</a:t>
            </a:r>
          </a:p>
          <a:p>
            <a:pPr lvl="1" indent="0">
              <a:buNone/>
            </a:pPr>
            <a:endParaRPr lang="tr-TR" dirty="0"/>
          </a:p>
        </p:txBody>
      </p:sp>
      <p:pic>
        <p:nvPicPr>
          <p:cNvPr id="13314" name="Picture 2" descr="http://ocw.metu.edu.tr/pluginfile.php/6467/mod_resource/content/6/ch6/6_1/Image6_1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1" y="3857168"/>
            <a:ext cx="5429250" cy="243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6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ocw.metu.edu.tr/pluginfile.php/1837/mod_resource/content/13/ch1/sec3/tablo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095"/>
          <a:stretch/>
        </p:blipFill>
        <p:spPr bwMode="auto">
          <a:xfrm>
            <a:off x="395288" y="411246"/>
            <a:ext cx="5400000" cy="457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991225" y="411246"/>
            <a:ext cx="5400000" cy="4759290"/>
            <a:chOff x="5991225" y="411246"/>
            <a:chExt cx="5400000" cy="4759290"/>
          </a:xfrm>
        </p:grpSpPr>
        <p:pic>
          <p:nvPicPr>
            <p:cNvPr id="3" name="Picture 4" descr="http://ocw.metu.edu.tr/pluginfile.php/1837/mod_resource/content/13/ch1/sec3/tablo1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1782"/>
            <a:stretch/>
          </p:blipFill>
          <p:spPr bwMode="auto">
            <a:xfrm>
              <a:off x="5991225" y="411246"/>
              <a:ext cx="5400000" cy="1439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4" descr="http://ocw.metu.edu.tr/pluginfile.php/1837/mod_resource/content/13/ch1/sec3/tablo1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975"/>
            <a:stretch/>
          </p:blipFill>
          <p:spPr bwMode="auto">
            <a:xfrm>
              <a:off x="5991225" y="1850491"/>
              <a:ext cx="5400000" cy="3320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620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Serbest Cisim Görüntüsü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7238" y="853410"/>
            <a:ext cx="10629900" cy="5472114"/>
          </a:xfrm>
        </p:spPr>
        <p:txBody>
          <a:bodyPr>
            <a:normAutofit/>
          </a:bodyPr>
          <a:lstStyle/>
          <a:p>
            <a:r>
              <a:rPr lang="tr-TR" sz="2800" dirty="0"/>
              <a:t>Bir makine çok sayıda </a:t>
            </a:r>
            <a:r>
              <a:rPr lang="tr-TR" sz="2800" dirty="0" err="1"/>
              <a:t>rijit</a:t>
            </a:r>
            <a:r>
              <a:rPr lang="tr-TR" sz="2800" dirty="0"/>
              <a:t> cisimden oluşur. Bir </a:t>
            </a:r>
            <a:r>
              <a:rPr lang="tr-TR" sz="2800" dirty="0" err="1"/>
              <a:t>rijit</a:t>
            </a:r>
            <a:r>
              <a:rPr lang="tr-TR" sz="2800" dirty="0"/>
              <a:t> cismi veya </a:t>
            </a:r>
            <a:r>
              <a:rPr lang="tr-TR" sz="2800" dirty="0" err="1"/>
              <a:t>rijit</a:t>
            </a:r>
            <a:r>
              <a:rPr lang="tr-TR" sz="2800" dirty="0"/>
              <a:t> cisim grubunu bağımsız olarak ele alıp, üzerine etkiyen tüm kuvvet ve momentleri göstermek üzere çizilen resme serbest resim diyagramı (</a:t>
            </a:r>
            <a:r>
              <a:rPr lang="tr-TR" sz="2800" dirty="0" err="1"/>
              <a:t>Free</a:t>
            </a:r>
            <a:r>
              <a:rPr lang="tr-TR" sz="2800" dirty="0"/>
              <a:t> Body </a:t>
            </a:r>
            <a:r>
              <a:rPr lang="tr-TR" sz="2800" dirty="0" err="1"/>
              <a:t>Diagram</a:t>
            </a:r>
            <a:r>
              <a:rPr lang="tr-TR" sz="2800" dirty="0"/>
              <a:t>) adı verilir. </a:t>
            </a:r>
          </a:p>
          <a:p>
            <a:pPr lvl="1"/>
            <a:r>
              <a:rPr lang="tr-TR" sz="2800" dirty="0"/>
              <a:t>Serbest Cisim </a:t>
            </a:r>
            <a:r>
              <a:rPr lang="tr-TR" sz="2800" dirty="0" err="1"/>
              <a:t>Diagramının</a:t>
            </a:r>
            <a:r>
              <a:rPr lang="tr-TR" sz="2800" dirty="0"/>
              <a:t> (SCD) temiz ve düzgün çizilmesi konunun anlaşılmasına yardımcı olur.</a:t>
            </a:r>
          </a:p>
          <a:p>
            <a:pPr lvl="1"/>
            <a:r>
              <a:rPr lang="tr-TR" sz="2800" dirty="0"/>
              <a:t>SCD yanlış veya eksik çizilirse yanlış sonuçlara ulaşılır. </a:t>
            </a:r>
          </a:p>
        </p:txBody>
      </p:sp>
      <p:pic>
        <p:nvPicPr>
          <p:cNvPr id="17410" name="Picture 2" descr="http://ocw.metu.edu.tr/pluginfile.php/6467/mod_resource/content/6/ch6/6_1/Image6_1002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970" y="3524296"/>
            <a:ext cx="7564336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7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Statik Denge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14364" y="875072"/>
                <a:ext cx="11058524" cy="52114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tr-TR" dirty="0"/>
                  <a:t>Newton’un 1. yasasına göre bir cisme etki eden kuvvet ve momentlerin toplamı sıfır ise cisim statik dengededir. Bu denge durumu iki denklemle ifade edilir.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𝑣𝑒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Uzaysal Sistemlerde;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=0,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=0,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=0,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=0,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Düzlemsel sistemlerde;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=0,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=0,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4364" y="875072"/>
                <a:ext cx="11058524" cy="5211404"/>
              </a:xfrm>
              <a:blipFill>
                <a:blip r:embed="rId2"/>
                <a:stretch>
                  <a:fillRect l="-717" t="-15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94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Bir cisim üzerine etkiyebilecek kuvvet sistemleri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İki kuvvet etkisi altında denge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İki kuvvet, bir moment etkisi altında denge</a:t>
            </a:r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Üç kuvvetin etkisi altında denge</a:t>
            </a:r>
          </a:p>
        </p:txBody>
      </p:sp>
      <p:pic>
        <p:nvPicPr>
          <p:cNvPr id="18434" name="Picture 2" descr="http://ocw.metu.edu.tr/pluginfile.php/6467/mod_resource/content/6/ch6/6_1/Image6_10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600" y="1138547"/>
            <a:ext cx="41184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://ocw.metu.edu.tr/pluginfile.php/6467/mod_resource/content/6/ch6/6_1/Image6_100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719" y="3507209"/>
            <a:ext cx="422161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up 18"/>
          <p:cNvGrpSpPr/>
          <p:nvPr/>
        </p:nvGrpSpPr>
        <p:grpSpPr>
          <a:xfrm>
            <a:off x="6703800" y="3593269"/>
            <a:ext cx="3200400" cy="2601053"/>
            <a:chOff x="2971800" y="4256947"/>
            <a:chExt cx="3200400" cy="2601053"/>
          </a:xfrm>
        </p:grpSpPr>
        <p:sp>
          <p:nvSpPr>
            <p:cNvPr id="4" name="Serbest Form 3"/>
            <p:cNvSpPr/>
            <p:nvPr/>
          </p:nvSpPr>
          <p:spPr>
            <a:xfrm>
              <a:off x="3372458" y="5310798"/>
              <a:ext cx="2151578" cy="1300273"/>
            </a:xfrm>
            <a:custGeom>
              <a:avLst/>
              <a:gdLst>
                <a:gd name="connsiteX0" fmla="*/ 6468 w 2151578"/>
                <a:gd name="connsiteY0" fmla="*/ 724242 h 1300273"/>
                <a:gd name="connsiteX1" fmla="*/ 990536 w 2151578"/>
                <a:gd name="connsiteY1" fmla="*/ 1299008 h 1300273"/>
                <a:gd name="connsiteX2" fmla="*/ 2148776 w 2151578"/>
                <a:gd name="connsiteY2" fmla="*/ 567488 h 1300273"/>
                <a:gd name="connsiteX3" fmla="*/ 642193 w 2151578"/>
                <a:gd name="connsiteY3" fmla="*/ 1431 h 1300273"/>
                <a:gd name="connsiteX4" fmla="*/ 6468 w 2151578"/>
                <a:gd name="connsiteY4" fmla="*/ 724242 h 130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1578" h="1300273">
                  <a:moveTo>
                    <a:pt x="6468" y="724242"/>
                  </a:moveTo>
                  <a:cubicBezTo>
                    <a:pt x="64525" y="940505"/>
                    <a:pt x="633485" y="1325134"/>
                    <a:pt x="990536" y="1299008"/>
                  </a:cubicBezTo>
                  <a:cubicBezTo>
                    <a:pt x="1347587" y="1272882"/>
                    <a:pt x="2206833" y="783751"/>
                    <a:pt x="2148776" y="567488"/>
                  </a:cubicBezTo>
                  <a:cubicBezTo>
                    <a:pt x="2090719" y="351225"/>
                    <a:pt x="993439" y="-26146"/>
                    <a:pt x="642193" y="1431"/>
                  </a:cubicBezTo>
                  <a:cubicBezTo>
                    <a:pt x="290947" y="29008"/>
                    <a:pt x="-51589" y="507979"/>
                    <a:pt x="6468" y="72424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6" name="Düz Bağlayıcı 5"/>
            <p:cNvCxnSpPr/>
            <p:nvPr/>
          </p:nvCxnSpPr>
          <p:spPr>
            <a:xfrm>
              <a:off x="3276600" y="5181600"/>
              <a:ext cx="2895600" cy="1524000"/>
            </a:xfrm>
            <a:prstGeom prst="line">
              <a:avLst/>
            </a:prstGeom>
            <a:ln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Düz Bağlayıcı 7"/>
            <p:cNvCxnSpPr/>
            <p:nvPr/>
          </p:nvCxnSpPr>
          <p:spPr>
            <a:xfrm flipH="1">
              <a:off x="2971800" y="5181600"/>
              <a:ext cx="2743200" cy="1600200"/>
            </a:xfrm>
            <a:prstGeom prst="line">
              <a:avLst/>
            </a:prstGeom>
            <a:ln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>
            <a:xfrm flipH="1" flipV="1">
              <a:off x="4419600" y="4495800"/>
              <a:ext cx="228600" cy="2362200"/>
            </a:xfrm>
            <a:prstGeom prst="line">
              <a:avLst/>
            </a:prstGeom>
            <a:ln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Ok Bağlayıcısı 11"/>
            <p:cNvCxnSpPr/>
            <p:nvPr/>
          </p:nvCxnSpPr>
          <p:spPr>
            <a:xfrm>
              <a:off x="4876800" y="6019800"/>
              <a:ext cx="990600" cy="51507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Ok Bağlayıcısı 13"/>
            <p:cNvCxnSpPr/>
            <p:nvPr/>
          </p:nvCxnSpPr>
          <p:spPr>
            <a:xfrm flipH="1">
              <a:off x="3372458" y="6038129"/>
              <a:ext cx="894742" cy="515071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Ok Bağlayıcısı 15"/>
            <p:cNvCxnSpPr/>
            <p:nvPr/>
          </p:nvCxnSpPr>
          <p:spPr>
            <a:xfrm flipH="1" flipV="1">
              <a:off x="4381500" y="4256947"/>
              <a:ext cx="152400" cy="144780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17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0351" y="363794"/>
            <a:ext cx="9875520" cy="1136394"/>
          </a:xfrm>
        </p:spPr>
        <p:txBody>
          <a:bodyPr>
            <a:noAutofit/>
          </a:bodyPr>
          <a:lstStyle/>
          <a:p>
            <a:r>
              <a:rPr lang="tr-TR" sz="4400" dirty="0"/>
              <a:t>Ders işleyiş kurallarının </a:t>
            </a:r>
            <a:r>
              <a:rPr lang="tr-TR" sz="4400" dirty="0" smtClean="0"/>
              <a:t>tartışılması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2043113"/>
            <a:ext cx="9872871" cy="4052887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tr-TR" sz="3200" b="1" dirty="0"/>
              <a:t>Dersin </a:t>
            </a:r>
            <a:r>
              <a:rPr lang="tr-TR" sz="3200" b="1" dirty="0" smtClean="0"/>
              <a:t>Amacı:</a:t>
            </a:r>
          </a:p>
          <a:p>
            <a:r>
              <a:rPr lang="tr-TR" sz="3200" dirty="0" smtClean="0"/>
              <a:t>Herhangi </a:t>
            </a:r>
            <a:r>
              <a:rPr lang="tr-TR" sz="3200" dirty="0"/>
              <a:t>bir makinada veya mekanizmada etkili olan kuvvetlerin </a:t>
            </a:r>
            <a:endParaRPr lang="tr-TR" sz="3200" dirty="0" smtClean="0"/>
          </a:p>
          <a:p>
            <a:r>
              <a:rPr lang="tr-TR" sz="3200" dirty="0"/>
              <a:t>S</a:t>
            </a:r>
            <a:r>
              <a:rPr lang="tr-TR" sz="3200" dirty="0" smtClean="0"/>
              <a:t>tatik ve </a:t>
            </a:r>
            <a:r>
              <a:rPr lang="tr-TR" sz="3200" dirty="0" smtClean="0"/>
              <a:t>D</a:t>
            </a:r>
            <a:r>
              <a:rPr lang="tr-TR" sz="3200" dirty="0" smtClean="0"/>
              <a:t>inamik </a:t>
            </a:r>
            <a:r>
              <a:rPr lang="tr-TR" sz="3200" dirty="0"/>
              <a:t>dengeleme metotlarını </a:t>
            </a:r>
            <a:r>
              <a:rPr lang="tr-TR" sz="3200" dirty="0" smtClean="0"/>
              <a:t>ve</a:t>
            </a:r>
          </a:p>
          <a:p>
            <a:r>
              <a:rPr lang="tr-TR" sz="3200" dirty="0"/>
              <a:t>Mekanik titreşimlerde temel kavramları, doğal frekansı, zorlanmış titreşimi, yay karakteristik denklemini, yay sabiti, yayların bağlanma şekillerini, sönüm elemanları ve sönüm katsayılarını </a:t>
            </a:r>
            <a:r>
              <a:rPr lang="tr-TR" sz="3200" dirty="0" smtClean="0"/>
              <a:t>öğretmektir</a:t>
            </a:r>
            <a:r>
              <a:rPr lang="tr-TR" sz="3200" dirty="0" smtClean="0"/>
              <a:t>.</a:t>
            </a:r>
          </a:p>
          <a:p>
            <a:pPr marL="45720" indent="0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2A76-B604-4F7C-A308-015C3194DAED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Ders işleyiş kurallarının </a:t>
            </a:r>
            <a:r>
              <a:rPr lang="tr-TR" dirty="0" smtClean="0"/>
              <a:t>tartışılması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tr-TR" b="1" dirty="0" smtClean="0"/>
              <a:t>Öğrenme </a:t>
            </a:r>
            <a:r>
              <a:rPr lang="tr-TR" b="1" dirty="0" smtClean="0"/>
              <a:t>Çıktıları:</a:t>
            </a:r>
          </a:p>
          <a:p>
            <a:r>
              <a:rPr lang="tr-TR" dirty="0" smtClean="0"/>
              <a:t>Bir </a:t>
            </a:r>
            <a:r>
              <a:rPr lang="tr-TR" dirty="0"/>
              <a:t>mekanizmaya etkiyen kuvvet/kuvvetleri analiz eder. Uzuvlararası kuvvet iletimini metodik olarak çizer ve hesaplar. </a:t>
            </a:r>
          </a:p>
          <a:p>
            <a:r>
              <a:rPr lang="tr-TR" dirty="0" smtClean="0"/>
              <a:t>Makinalarda </a:t>
            </a:r>
            <a:r>
              <a:rPr lang="tr-TR" dirty="0"/>
              <a:t>statik ve dinamik dengeleme ilkelerini bilir. </a:t>
            </a:r>
            <a:endParaRPr lang="tr-TR" dirty="0" smtClean="0"/>
          </a:p>
          <a:p>
            <a:r>
              <a:rPr lang="tr-TR" dirty="0" smtClean="0"/>
              <a:t>Çok </a:t>
            </a:r>
            <a:r>
              <a:rPr lang="tr-TR" dirty="0"/>
              <a:t>silindirli motorlarda dengeleme esaslarını dikkate alır. Volan boyutlandırması ve hesaplarını yapar. </a:t>
            </a:r>
          </a:p>
          <a:p>
            <a:r>
              <a:rPr lang="tr-TR" dirty="0" smtClean="0"/>
              <a:t>Motorun </a:t>
            </a:r>
            <a:r>
              <a:rPr lang="tr-TR" dirty="0"/>
              <a:t>kendi elemanlarının kütlesel atalet momentlerini hareket denklemlerinde hesaba katar. </a:t>
            </a:r>
          </a:p>
          <a:p>
            <a:r>
              <a:rPr lang="tr-TR" dirty="0" smtClean="0"/>
              <a:t>Kütle </a:t>
            </a:r>
            <a:r>
              <a:rPr lang="tr-TR" dirty="0"/>
              <a:t>indirgelenmesinde indirgenecek nokta sayısı ile seçilecek parametre sayısı arasında ilişki kurar. Krank-muylu eksenine ve piston-perno merkezine indirgenmiş kütlelerin atalet kuvvetlerini hesaplar </a:t>
            </a:r>
          </a:p>
          <a:p>
            <a:r>
              <a:rPr lang="tr-TR" dirty="0" smtClean="0"/>
              <a:t>Mekanik </a:t>
            </a:r>
            <a:r>
              <a:rPr lang="tr-TR" dirty="0"/>
              <a:t>titreşimlerde temel kavramları, doğal frekansı, zorlanmış titreşimi, yay karakteristik denklemini, yay sabiti, yayların bağlanma şekillerini, sönüm elemanları ve sönüm katsayılarını bilir.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2A76-B604-4F7C-A308-015C3194DAED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işleyiş kurallarının tartışılması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İletişim: </a:t>
            </a:r>
          </a:p>
          <a:p>
            <a:r>
              <a:rPr lang="tr-TR" dirty="0"/>
              <a:t>Ders </a:t>
            </a:r>
            <a:r>
              <a:rPr lang="tr-TR" dirty="0" smtClean="0"/>
              <a:t>Notları, Tüm duyurular ve Sınav Sonuçları: </a:t>
            </a:r>
            <a:r>
              <a:rPr lang="tr-TR" dirty="0">
                <a:hlinkClick r:id="rId2"/>
              </a:rPr>
              <a:t>http://otomatikkontrol.omu.edu.tr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r>
              <a:rPr lang="tr-TR" dirty="0" smtClean="0"/>
              <a:t>Oda: 329 </a:t>
            </a:r>
            <a:r>
              <a:rPr lang="tr-TR" dirty="0" smtClean="0">
                <a:hlinkClick r:id="rId3"/>
              </a:rPr>
              <a:t>Tel:1536</a:t>
            </a:r>
            <a:endParaRPr lang="tr-TR" dirty="0" smtClean="0"/>
          </a:p>
          <a:p>
            <a:r>
              <a:rPr lang="tr-TR" dirty="0" err="1" smtClean="0"/>
              <a:t>Email:nurdan.bilgin@omu.edu.tr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CC66-3E33-42F1-912D-E1C6E45BE7D9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işleyiş kurallarının tartışılması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Bu </a:t>
            </a:r>
            <a:r>
              <a:rPr lang="tr-TR" dirty="0"/>
              <a:t>dersi almadan önce, </a:t>
            </a:r>
            <a:r>
              <a:rPr lang="tr-TR" b="1" dirty="0"/>
              <a:t>dinamik</a:t>
            </a:r>
            <a:r>
              <a:rPr lang="tr-TR" dirty="0"/>
              <a:t>, </a:t>
            </a:r>
            <a:r>
              <a:rPr lang="tr-TR" b="1" dirty="0"/>
              <a:t>mekanizma tekniği ve sayısal yöntemler </a:t>
            </a:r>
            <a:r>
              <a:rPr lang="tr-TR" dirty="0"/>
              <a:t>derslerinin geçilmiş, en azından alınmış olması gerekir. </a:t>
            </a:r>
          </a:p>
          <a:p>
            <a:r>
              <a:rPr lang="tr-TR" dirty="0" smtClean="0"/>
              <a:t>Bu </a:t>
            </a:r>
            <a:r>
              <a:rPr lang="tr-TR" dirty="0"/>
              <a:t>dersi alan öğrencinin mekanizmalarda konum,hız ve ivme analizini yapabiliyor olması ve ikinci dereceden bir diferansiyel denklemi çözebiliyor olması beklenmektedir. </a:t>
            </a:r>
            <a:endParaRPr lang="tr-TR" dirty="0" smtClean="0"/>
          </a:p>
          <a:p>
            <a:r>
              <a:rPr lang="tr-TR" dirty="0" smtClean="0"/>
              <a:t>Dönem içi değerlendirmesi 1 ara sınav, 4 kısa sınav ve 1 ödev şeklinde olacaktır.</a:t>
            </a:r>
            <a:endParaRPr lang="tr-TR" dirty="0"/>
          </a:p>
          <a:p>
            <a:r>
              <a:rPr lang="tr-TR" dirty="0" smtClean="0"/>
              <a:t>Ö</a:t>
            </a:r>
            <a:r>
              <a:rPr lang="tr-TR" dirty="0" smtClean="0"/>
              <a:t>dev küçük bir proje </a:t>
            </a:r>
            <a:r>
              <a:rPr lang="tr-TR" dirty="0"/>
              <a:t>şeklinde olacaktır ve 2-3 haftalık bir zamanda tamamlanması beklenecektir. </a:t>
            </a:r>
            <a:r>
              <a:rPr lang="tr-TR" dirty="0" smtClean="0"/>
              <a:t>Ödevde </a:t>
            </a:r>
            <a:r>
              <a:rPr lang="tr-TR" dirty="0"/>
              <a:t>kendi seçtiğiniz bir programlama dili veya paket program kullanmaya gereksinim duyacaksınız. </a:t>
            </a:r>
          </a:p>
          <a:p>
            <a:r>
              <a:rPr lang="tr-TR" dirty="0" smtClean="0"/>
              <a:t>Ödevlerin </a:t>
            </a:r>
            <a:r>
              <a:rPr lang="tr-TR" dirty="0"/>
              <a:t>ve kısa sınavların </a:t>
            </a:r>
            <a:r>
              <a:rPr lang="tr-TR" b="1" u="sng" dirty="0"/>
              <a:t>telafisi yapılmayacaktır</a:t>
            </a:r>
            <a:r>
              <a:rPr lang="tr-TR" dirty="0"/>
              <a:t>. Kopya veya kopya şüphesi ilgili ödev veya sınavdan </a:t>
            </a:r>
            <a:r>
              <a:rPr lang="tr-TR" b="1" dirty="0" smtClean="0"/>
              <a:t>sıfır</a:t>
            </a:r>
            <a:r>
              <a:rPr lang="tr-TR" dirty="0" smtClean="0"/>
              <a:t> </a:t>
            </a:r>
            <a:r>
              <a:rPr lang="tr-TR" dirty="0"/>
              <a:t>alma sebebidir. </a:t>
            </a:r>
            <a:endParaRPr lang="tr-TR" dirty="0" smtClean="0"/>
          </a:p>
          <a:p>
            <a:r>
              <a:rPr lang="tr-TR" dirty="0" smtClean="0"/>
              <a:t>Bölümün </a:t>
            </a:r>
            <a:r>
              <a:rPr lang="tr-TR" dirty="0"/>
              <a:t>kabul ettiği mazaretler çerçevesinde telafi sınavı alabilirsiniz, ancak </a:t>
            </a:r>
            <a:r>
              <a:rPr lang="tr-TR" dirty="0" smtClean="0"/>
              <a:t>telafi </a:t>
            </a:r>
            <a:r>
              <a:rPr lang="tr-TR" dirty="0"/>
              <a:t>sınavlarının </a:t>
            </a:r>
            <a:r>
              <a:rPr lang="tr-TR" b="1" dirty="0"/>
              <a:t>normal zamanlı sınavlardan daha ağır olacağını </a:t>
            </a:r>
            <a:r>
              <a:rPr lang="tr-TR" dirty="0"/>
              <a:t>dikkate almanızı öneririm.. 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CC66-3E33-42F1-912D-E1C6E45BE7D9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Haftalık Ayrıntılı Ders İçeriği</a:t>
            </a:r>
            <a:endParaRPr lang="tr-T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134661"/>
              </p:ext>
            </p:extLst>
          </p:nvPr>
        </p:nvGraphicFramePr>
        <p:xfrm>
          <a:off x="1143000" y="874713"/>
          <a:ext cx="9872664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727">
                  <a:extLst>
                    <a:ext uri="{9D8B030D-6E8A-4147-A177-3AD203B41FA5}">
                      <a16:colId xmlns:a16="http://schemas.microsoft.com/office/drawing/2014/main" val="1727196946"/>
                    </a:ext>
                  </a:extLst>
                </a:gridCol>
                <a:gridCol w="5508049">
                  <a:extLst>
                    <a:ext uri="{9D8B030D-6E8A-4147-A177-3AD203B41FA5}">
                      <a16:colId xmlns:a16="http://schemas.microsoft.com/office/drawing/2014/main" val="187814700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941493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Haftalar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 İçeriği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 İçi ve Dışı Etkinlik Planları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513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1. Hafta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Makinalarda Kuvvet Analizi : Temel</a:t>
                      </a:r>
                      <a:r>
                        <a:rPr lang="tr-TR" baseline="0" dirty="0" smtClean="0"/>
                        <a:t> Kevramlar,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95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2. Hafta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aseline="0" dirty="0" smtClean="0"/>
                        <a:t>Statik Kuvvetler Etkisi Altında Denge Problemi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514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3. Hafta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Dinamik Kuvvet Analizi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Kısa Sınav 1 (Dersten hemen sonraki saat)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82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4. Hafta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Dinamik Kuvvet Analizi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885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5. Hafta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Virtüel İş prensibi ile statik</a:t>
                      </a:r>
                      <a:r>
                        <a:rPr lang="tr-TR" baseline="0" dirty="0" smtClean="0"/>
                        <a:t> ve dinamik kuvvet analizi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095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6. Hafta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Makinalarda Dinamik Hareket</a:t>
                      </a:r>
                      <a:r>
                        <a:rPr lang="tr-TR" baseline="0" dirty="0" smtClean="0"/>
                        <a:t> Analizi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Kısa Sınav 2 (Dersten hemen sonraki saat)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456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7. Hafta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Hareket Denklemi;</a:t>
                      </a:r>
                      <a:r>
                        <a:rPr lang="tr-TR" baseline="0" dirty="0" smtClean="0"/>
                        <a:t> Hareket Denklemlerinin Sayısal Yöntemlerle Çözümü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Proje </a:t>
                      </a:r>
                      <a:r>
                        <a:rPr lang="tr-TR" baseline="0" dirty="0" smtClean="0"/>
                        <a:t>– Ödev Dağıtımı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40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8. Hafta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Hareket Denklemlerinin Sayısal Yöntemlerle Çözümü; Volan Seçimi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150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9. Hafta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Ara Sınav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80999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CC66-3E33-42F1-912D-E1C6E45BE7D9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Haftalık Ayrıntılı Ders İçeriği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024960"/>
              </p:ext>
            </p:extLst>
          </p:nvPr>
        </p:nvGraphicFramePr>
        <p:xfrm>
          <a:off x="1143000" y="874713"/>
          <a:ext cx="9872664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727">
                  <a:extLst>
                    <a:ext uri="{9D8B030D-6E8A-4147-A177-3AD203B41FA5}">
                      <a16:colId xmlns:a16="http://schemas.microsoft.com/office/drawing/2014/main" val="1727196946"/>
                    </a:ext>
                  </a:extLst>
                </a:gridCol>
                <a:gridCol w="5508049">
                  <a:extLst>
                    <a:ext uri="{9D8B030D-6E8A-4147-A177-3AD203B41FA5}">
                      <a16:colId xmlns:a16="http://schemas.microsoft.com/office/drawing/2014/main" val="187814700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941493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Haftalar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 İçeriği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 İçi ve Dışı Etkinlik Planları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513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10. Hafta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Tahrik Elemanı Motor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848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11. Hafta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Dengelemeye Giriş; Dönen Cisimlerin Dengelenmesi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Kısa Sınav 3 (Dersten hemen sonraki saat)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21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12. Hafta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Dengeleme Makinası, Yerinde Dengeleme, Mekanizmaların </a:t>
                      </a:r>
                      <a:r>
                        <a:rPr lang="tr-TR" dirty="0" smtClean="0"/>
                        <a:t>Dengelenmesi,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Pistonlu Makinalarda Dengeleme 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739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13. Hafta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Bir serbestlik dereceli sönümlü serbest titreşi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12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14. Hafta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Bir serbestlik dereceli sönümlü serbest titreşim 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Kısa Sınav 4 (Dersten hemen sonraki saat)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556538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CC66-3E33-42F1-912D-E1C6E45BE7D9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1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işleyiş kurallarının tartışılması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Dersin Kitabı / Malzemesi / Önerilen </a:t>
            </a:r>
            <a:r>
              <a:rPr lang="tr-TR" b="1" dirty="0" smtClean="0"/>
              <a:t>Kaynaklar</a:t>
            </a:r>
          </a:p>
          <a:p>
            <a:r>
              <a:rPr lang="tr-TR" dirty="0" smtClean="0"/>
              <a:t> </a:t>
            </a:r>
            <a:r>
              <a:rPr lang="tr-TR" b="1" dirty="0"/>
              <a:t>Ders Kitabı: </a:t>
            </a:r>
            <a:endParaRPr lang="tr-TR" b="1" dirty="0" smtClean="0"/>
          </a:p>
          <a:p>
            <a:r>
              <a:rPr lang="tr-TR" dirty="0" smtClean="0"/>
              <a:t>“</a:t>
            </a:r>
            <a:r>
              <a:rPr lang="tr-TR" dirty="0"/>
              <a:t>Makina Teorisi-2 Makina Dinamiği”, Eres Söylemez, Birsen Yayınevi, İstanbul, Güncelleştirilmiş 3. Baskı 2017. </a:t>
            </a:r>
            <a:endParaRPr lang="tr-TR" dirty="0" smtClean="0"/>
          </a:p>
          <a:p>
            <a:r>
              <a:rPr lang="fi-FI" dirty="0"/>
              <a:t>2. “Makina Teorisi”, Özgür Turhan, Nobel Yayınevi, 2012. </a:t>
            </a:r>
          </a:p>
          <a:p>
            <a:r>
              <a:rPr lang="tr-TR" b="1" dirty="0" smtClean="0"/>
              <a:t>References</a:t>
            </a:r>
            <a:r>
              <a:rPr lang="tr-TR" b="1" dirty="0"/>
              <a:t>: </a:t>
            </a:r>
            <a:endParaRPr lang="tr-TR" dirty="0"/>
          </a:p>
          <a:p>
            <a:pPr marL="274320" lvl="1" indent="0">
              <a:buNone/>
            </a:pPr>
            <a:r>
              <a:rPr lang="en-US" dirty="0"/>
              <a:t>1. “Design of Machinery” R. L. Norton, McGraw Hill, 2011. </a:t>
            </a:r>
          </a:p>
          <a:p>
            <a:pPr marL="274320" lvl="1" indent="0">
              <a:buNone/>
            </a:pPr>
            <a:r>
              <a:rPr lang="tr-TR" dirty="0" smtClean="0"/>
              <a:t>3</a:t>
            </a:r>
            <a:r>
              <a:rPr lang="tr-TR" dirty="0"/>
              <a:t>. “Makina Dinamiği”, İbrahim Deniz Akçalı, Karahan Yayınevi, 2011. </a:t>
            </a:r>
          </a:p>
          <a:p>
            <a:pPr marL="274320" lvl="1" indent="0">
              <a:buNone/>
            </a:pPr>
            <a:r>
              <a:rPr lang="tr-TR" dirty="0"/>
              <a:t>4. “Teori ve Problemlerle Makina Dinamiği”, Fatih. M. Botsalı,, 2. Baskı, Nobel Yayın, 2010.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CC66-3E33-42F1-912D-E1C6E45BE7D9}" type="datetime1">
              <a:rPr lang="tr-TR" smtClean="0"/>
              <a:t>7.02.2020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Nurdan Bilgin 2018-2019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el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TM03457444[[fn=Temel]]</Template>
  <TotalTime>643</TotalTime>
  <Words>1370</Words>
  <Application>Microsoft Office PowerPoint</Application>
  <PresentationFormat>Widescreen</PresentationFormat>
  <Paragraphs>249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Calibri Light</vt:lpstr>
      <vt:lpstr>Cambria Math</vt:lpstr>
      <vt:lpstr>Corbel</vt:lpstr>
      <vt:lpstr>Temel</vt:lpstr>
      <vt:lpstr>Makina Dinamiği</vt:lpstr>
      <vt:lpstr>Ders işleyiş kurallarının tartışılması</vt:lpstr>
      <vt:lpstr>Ders işleyiş kurallarının tartışılması</vt:lpstr>
      <vt:lpstr>Ders işleyiş kurallarının tartışılması</vt:lpstr>
      <vt:lpstr>Ders işleyiş kurallarının tartışılması</vt:lpstr>
      <vt:lpstr>Ders işleyiş kurallarının tartışılması</vt:lpstr>
      <vt:lpstr>Haftalık Ayrıntılı Ders İçeriği</vt:lpstr>
      <vt:lpstr>Haftalık Ayrıntılı Ders İçeriği</vt:lpstr>
      <vt:lpstr>Ders işleyiş kurallarının tartışılması</vt:lpstr>
      <vt:lpstr>MAKİNALARDA KUVVET ANALİZİ</vt:lpstr>
      <vt:lpstr>MAKİNALARDA KUVVET ANALİZİ</vt:lpstr>
      <vt:lpstr>Dinamik Prensipler</vt:lpstr>
      <vt:lpstr>Dinamik Sistemlerde Temel Boyutlar</vt:lpstr>
      <vt:lpstr>Kuvvet ve Kuvvet Çiftleri</vt:lpstr>
      <vt:lpstr>Kuvvet ve Kuvvet Çiftleri</vt:lpstr>
      <vt:lpstr>Kuvvet ve Kuvvet Çiftleri</vt:lpstr>
      <vt:lpstr>Kuvvet ve Kuvvet Çiftleri</vt:lpstr>
      <vt:lpstr>Kuvvet ve Kuvvet Çiftleri</vt:lpstr>
      <vt:lpstr>Kuvvet ve Kuvvet Çiftleri</vt:lpstr>
      <vt:lpstr>F Kuvvetinin Taşınması</vt:lpstr>
      <vt:lpstr>F Kuvvetinin Taşınması</vt:lpstr>
      <vt:lpstr>Makinalarda Kuvvetler</vt:lpstr>
      <vt:lpstr>PowerPoint Presentation</vt:lpstr>
      <vt:lpstr>Serbest Cisim Görüntüsü</vt:lpstr>
      <vt:lpstr>Statik Denge</vt:lpstr>
      <vt:lpstr>Bir cisim üzerine etkiyebilecek kuvvet sistemleri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 sistemleri tasarımı</dc:title>
  <dc:creator>Nurdan Bilgin</dc:creator>
  <cp:lastModifiedBy>Nurdan Bilgin</cp:lastModifiedBy>
  <cp:revision>53</cp:revision>
  <dcterms:created xsi:type="dcterms:W3CDTF">2019-02-08T08:16:12Z</dcterms:created>
  <dcterms:modified xsi:type="dcterms:W3CDTF">2020-02-07T06:45:29Z</dcterms:modified>
</cp:coreProperties>
</file>