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82" r:id="rId13"/>
    <p:sldId id="284" r:id="rId14"/>
    <p:sldId id="269" r:id="rId15"/>
    <p:sldId id="283" r:id="rId16"/>
    <p:sldId id="273" r:id="rId17"/>
    <p:sldId id="274" r:id="rId18"/>
    <p:sldId id="272" r:id="rId19"/>
    <p:sldId id="285" r:id="rId20"/>
    <p:sldId id="275" r:id="rId21"/>
    <p:sldId id="277" r:id="rId22"/>
    <p:sldId id="279" r:id="rId23"/>
    <p:sldId id="280" r:id="rId24"/>
    <p:sldId id="286" r:id="rId25"/>
    <p:sldId id="276" r:id="rId26"/>
    <p:sldId id="289" r:id="rId27"/>
    <p:sldId id="290" r:id="rId28"/>
    <p:sldId id="291" r:id="rId29"/>
    <p:sldId id="288" r:id="rId30"/>
    <p:sldId id="281" r:id="rId31"/>
    <p:sldId id="292" r:id="rId32"/>
    <p:sldId id="293" r:id="rId33"/>
    <p:sldId id="294" r:id="rId3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29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8EA7-937A-4A33-8FA3-07BF4F9F08A0}" type="datetimeFigureOut">
              <a:rPr lang="tr-TR" smtClean="0"/>
              <a:t>25.03.2019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4CC-62F2-4DFD-B65F-103688A0A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673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8EA7-937A-4A33-8FA3-07BF4F9F08A0}" type="datetimeFigureOut">
              <a:rPr lang="tr-TR" smtClean="0"/>
              <a:t>25.03.2019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4CC-62F2-4DFD-B65F-103688A0A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5350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8EA7-937A-4A33-8FA3-07BF4F9F08A0}" type="datetimeFigureOut">
              <a:rPr lang="tr-TR" smtClean="0"/>
              <a:t>25.03.2019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4CC-62F2-4DFD-B65F-103688A0A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38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8EA7-937A-4A33-8FA3-07BF4F9F08A0}" type="datetimeFigureOut">
              <a:rPr lang="tr-TR" smtClean="0"/>
              <a:t>25.03.2019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4CC-62F2-4DFD-B65F-103688A0A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275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8EA7-937A-4A33-8FA3-07BF4F9F08A0}" type="datetimeFigureOut">
              <a:rPr lang="tr-TR" smtClean="0"/>
              <a:t>25.03.2019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4CC-62F2-4DFD-B65F-103688A0A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91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8EA7-937A-4A33-8FA3-07BF4F9F08A0}" type="datetimeFigureOut">
              <a:rPr lang="tr-TR" smtClean="0"/>
              <a:t>25.03.2019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4CC-62F2-4DFD-B65F-103688A0A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28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8EA7-937A-4A33-8FA3-07BF4F9F08A0}" type="datetimeFigureOut">
              <a:rPr lang="tr-TR" smtClean="0"/>
              <a:t>25.03.2019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4CC-62F2-4DFD-B65F-103688A0A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42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8EA7-937A-4A33-8FA3-07BF4F9F08A0}" type="datetimeFigureOut">
              <a:rPr lang="tr-TR" smtClean="0"/>
              <a:t>25.03.2019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4CC-62F2-4DFD-B65F-103688A0A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887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8EA7-937A-4A33-8FA3-07BF4F9F08A0}" type="datetimeFigureOut">
              <a:rPr lang="tr-TR" smtClean="0"/>
              <a:t>25.03.2019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4CC-62F2-4DFD-B65F-103688A0A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195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8EA7-937A-4A33-8FA3-07BF4F9F08A0}" type="datetimeFigureOut">
              <a:rPr lang="tr-TR" smtClean="0"/>
              <a:t>25.03.2019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4CC-62F2-4DFD-B65F-103688A0A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3505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48EA7-937A-4A33-8FA3-07BF4F9F08A0}" type="datetimeFigureOut">
              <a:rPr lang="tr-TR" smtClean="0"/>
              <a:t>25.03.2019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8A4CC-62F2-4DFD-B65F-103688A0A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742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48EA7-937A-4A33-8FA3-07BF4F9F08A0}" type="datetimeFigureOut">
              <a:rPr lang="tr-TR" smtClean="0"/>
              <a:t>25.03.2019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8A4CC-62F2-4DFD-B65F-103688A0AFF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50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Quiz 1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Abidin Sefa ASLAN 18210129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74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Ayrılma Noktası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&gt;&gt;&gt; roots = np.roots([-2,-3,0,-1])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&gt;&gt;&gt; for r in roots: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	print(r, on_root_locus(r, zeros=[-1.], poles=[-0.+1.j,  0.-1.j,  0.+0.j]))</a:t>
            </a:r>
          </a:p>
          <a:p>
            <a:pPr marL="0" indent="0">
              <a:buNone/>
            </a:pPr>
            <a:endParaRPr lang="tr-TR" sz="1600" dirty="0" smtClean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(-1.6776506988040616+0j) False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(0.08882534940202985+0.5386519064249825j) False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(0.08882534940202985-0.5386519064249825j) False</a:t>
            </a:r>
          </a:p>
          <a:p>
            <a:pPr marL="0" indent="0">
              <a:buNone/>
            </a:pPr>
            <a:endParaRPr lang="tr-TR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Hiçbir kök root locus eğrisi üzerinde olmadığından ayrılma noktası yoktur.</a:t>
            </a:r>
            <a:endParaRPr lang="tr-TR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85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Sanal Eksenden Geçiş Noktaları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tr-TR" dirty="0" smtClean="0"/>
                  <a:t>Karakteristik denklem kapalı çevrim transfer fonksiyonunun paydasıdır: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𝑁𝑒𝑔𝑎𝑡𝑖𝑓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𝐺𝑒𝑟𝑖𝑏𝑒𝑠𝑙𝑒𝑚𝑒𝑑𝑒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s yerine jw yazarsak;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𝑗𝑤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𝑗𝑤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𝑗𝑤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𝑗𝑤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𝑗𝑤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𝑗𝑤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𝐾𝑤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Reel kısmı ve sanal kısmı ayrı ayrı sıfıra eşitlersek;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+1=0;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𝑜𝑙𝑎𝑚𝑎𝑦𝑎𝑐𝑎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𝑛𝑑𝑎𝑛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𝑦𝑒𝑟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𝑟𝑖𝑠𝑖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𝑠𝑎𝑛𝑎𝑙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𝑒𝑘𝑠𝑒𝑛𝑖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𝑘𝑒𝑠𝑚𝑒𝑧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5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Kutuplardan Ayrılma Açıları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−90−90+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=180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çı 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𝑎𝑟𝑡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𝑛𝑑𝑎𝑛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−360°=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atan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latin typeface="Cambria Math" panose="02040503050406030204" pitchFamily="18" charset="0"/>
                            </a:rPr>
                            <m:t>1, 1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=45°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0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Kutuplardan Ayrılma Açıları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626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Kök yer eğrisinin istenen K değerleri için çizimi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Olarak bulmuştuk.</a:t>
                </a:r>
              </a:p>
              <a:p>
                <a:pPr marL="0" indent="0">
                  <a:buNone/>
                </a:pPr>
                <a:r>
                  <a:rPr lang="tr-TR" dirty="0"/>
                  <a:t>Bu denklem şu şekilde düzenlenebilir.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Bu denklem istenen herhangi bir K değeri için çözülürse. Bulunan kök değeri root locus eğrisi üzerinde olacaktır.</a:t>
                </a:r>
              </a:p>
              <a:p>
                <a:pPr marL="0" indent="0">
                  <a:buNone/>
                </a:pPr>
                <a:r>
                  <a:rPr lang="tr-TR" dirty="0"/>
                  <a:t>K=2 değeri için bunu yapmak istersek: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2=0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 0.29803582+1.80733949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  0.29803582−1.80733949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       −0.59607164+0.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:r>
                  <a:rPr lang="tr-TR" dirty="0" smtClean="0"/>
                  <a:t>Kökleri </a:t>
                </a:r>
                <a:r>
                  <a:rPr lang="tr-TR" dirty="0"/>
                  <a:t>bulunur</a:t>
                </a:r>
                <a:r>
                  <a:rPr lang="tr-TR" dirty="0" smtClean="0"/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84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9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Bu işlemleri yapabilen bir python class’ı yazalım.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tr-TR" sz="1600" dirty="0" smtClean="0">
                <a:solidFill>
                  <a:srgbClr val="FFFF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solidFill>
                  <a:srgbClr val="FDCC5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TransferFunction</a:t>
            </a:r>
            <a:r>
              <a:rPr lang="tr-TR" sz="1600" dirty="0" smtClean="0">
                <a:solidFill>
                  <a:srgbClr val="FFFFF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"""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8FC1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TransferFunction([1,2],[2,3,5]) şeklinde numerator ve denumerator kullanarak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8FC1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ya da zeros ve poles kullanarak Transfer fonksiyonu objesi oluşturulabilir.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8FC1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TransferFunction(zeros=[1+j, 1-j], poles=[2+j, 2-j, 3+j, 3-j])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8FC1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"""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solidFill>
                  <a:srgbClr val="149B9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__init__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(self, num=</a:t>
            </a:r>
            <a:r>
              <a:rPr lang="tr-TR" sz="160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den=</a:t>
            </a:r>
            <a:r>
              <a:rPr lang="tr-TR" sz="160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zeros=</a:t>
            </a:r>
            <a:r>
              <a:rPr lang="tr-TR" sz="160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poles=</a:t>
            </a:r>
            <a:r>
              <a:rPr lang="tr-TR" sz="160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type(poles) != type(</a:t>
            </a:r>
            <a:r>
              <a:rPr lang="tr-TR" sz="160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None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.zeros = np.array([complex(z)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in zeros])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.poles = np.array([complex(p)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in poles])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num and den: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.zeros = np.roots(num)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.poles = np.roots(den)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solidFill>
                  <a:srgbClr val="149B9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.zeros):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.num =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(mul, 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[np.polynomial.Polynomial((-i, </a:t>
            </a:r>
            <a:r>
              <a:rPr lang="tr-TR" sz="160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in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.zeros])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.num = np.polynomial.Polynomial(</a:t>
            </a:r>
            <a:r>
              <a:rPr lang="tr-TR" sz="160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.den =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(mul, 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[np.polynomial.Polynomial((-i, </a:t>
            </a:r>
            <a:r>
              <a:rPr lang="tr-TR" sz="160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in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.poles])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solidFill>
                  <a:srgbClr val="1290B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s_from_gain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(self, k):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roots = (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.den + k*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.num).roots()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roots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solidFill>
                  <a:srgbClr val="1290B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plot_zeros_and_poles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(self):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plt.plot(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.zeros.real,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.zeros.imag, '</a:t>
            </a:r>
            <a:r>
              <a:rPr lang="tr-TR" sz="1600" dirty="0" smtClean="0">
                <a:solidFill>
                  <a:srgbClr val="8FC1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plt.plot(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.poles.real,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.poles.imag, '</a:t>
            </a:r>
            <a:r>
              <a:rPr lang="tr-TR" sz="1600" dirty="0" smtClean="0">
                <a:solidFill>
                  <a:srgbClr val="8FC1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kx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smtClean="0">
                <a:solidFill>
                  <a:srgbClr val="1290BF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rlocus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(self, K:'</a:t>
            </a:r>
            <a:r>
              <a:rPr lang="tr-TR" sz="1600" dirty="0" smtClean="0">
                <a:solidFill>
                  <a:srgbClr val="8FC1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list of k values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'=np.arange(</a:t>
            </a:r>
            <a:r>
              <a:rPr lang="tr-TR" sz="160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60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.plot_zeros_and_poles()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rlocus_points = []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in K: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poles =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.s_from_gain(k)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pole in poles: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797379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##                if self.on_root_locus(pole):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rlocus_points.append(pole)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rlocus_points, 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plt.scatter([point.real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point in rlocus_points],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[point.imag </a:t>
            </a:r>
            <a:r>
              <a:rPr lang="tr-TR" sz="1600" dirty="0" smtClean="0">
                <a:solidFill>
                  <a:srgbClr val="C85E7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point in rlocus_points], </a:t>
            </a:r>
            <a:r>
              <a:rPr lang="tr-TR" sz="160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marker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='</a:t>
            </a:r>
            <a:r>
              <a:rPr lang="tr-TR" sz="1600" dirty="0" smtClean="0">
                <a:solidFill>
                  <a:srgbClr val="8FC13E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r-TR" sz="160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</a:t>
            </a: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8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 -0.634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63402 L 0 -1.25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Yazdığımız python class’ını kullanarak root locus grafiği çizelim.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tf1 = TransferFunction([</a:t>
            </a:r>
            <a:r>
              <a:rPr lang="tr-TR" sz="1600" b="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tr-TR" sz="1600" b="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], [</a:t>
            </a:r>
            <a:r>
              <a:rPr lang="tr-TR" sz="1600" b="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tr-TR" sz="1600" b="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tr-TR" sz="1600" b="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tr-TR" sz="1600" b="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])</a:t>
            </a:r>
          </a:p>
          <a:p>
            <a:pPr marL="0" indent="0">
              <a:buNone/>
            </a:pP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tf1.rlocus(</a:t>
            </a:r>
            <a:r>
              <a:rPr lang="tr-TR" sz="1600" b="0" dirty="0" smtClean="0">
                <a:solidFill>
                  <a:srgbClr val="DD464C"/>
                </a:solidFill>
                <a:effectLst/>
                <a:latin typeface="Consolas" panose="020B0609020204030204" pitchFamily="49" charset="0"/>
              </a:rPr>
              <a:t>K</a:t>
            </a: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=np.arange(</a:t>
            </a:r>
            <a:r>
              <a:rPr lang="tr-TR" sz="1600" b="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tr-TR" sz="1600" b="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tr-TR" sz="1600" b="0" dirty="0" smtClean="0">
                <a:solidFill>
                  <a:srgbClr val="FD8B19"/>
                </a:solidFill>
                <a:effectLst/>
                <a:latin typeface="Consolas" panose="020B0609020204030204" pitchFamily="49" charset="0"/>
              </a:rPr>
              <a:t>0.1</a:t>
            </a: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plt.plot([0.5,0.5], [-5, 5]) #asimptot doğrusu</a:t>
            </a:r>
          </a:p>
          <a:p>
            <a:pPr marL="0" indent="0">
              <a:buNone/>
            </a:pPr>
            <a:r>
              <a:rPr lang="tr-TR" sz="1600" b="0" dirty="0" smtClean="0">
                <a:solidFill>
                  <a:srgbClr val="B9B5B8"/>
                </a:solidFill>
                <a:effectLst/>
                <a:latin typeface="Consolas" panose="020B0609020204030204" pitchFamily="49" charset="0"/>
              </a:rPr>
              <a:t>plt.show()</a:t>
            </a:r>
          </a:p>
          <a:p>
            <a:pPr marL="0" indent="0">
              <a:lnSpc>
                <a:spcPts val="1425"/>
              </a:lnSpc>
              <a:buNone/>
            </a:pPr>
            <a:endParaRPr lang="tr-T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7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822"/>
          </a:xfrm>
        </p:spPr>
        <p:txBody>
          <a:bodyPr/>
          <a:lstStyle/>
          <a:p>
            <a:r>
              <a:rPr lang="tr-TR" dirty="0" smtClean="0"/>
              <a:t>K=0.1, 0.2,...,99.9, 100 için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29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Not: Ayrılma açısının 45 derece olmasına rağmen grafikte daha yatay bir ayrılma açısı görünmesinin sebebi grafiğin eksenlerinin aynı ölçekte olmamasından kaynaklıdır.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82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Kutup ve Sıfırların Belirlenmesi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GH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GH açık çevrim transfer fonksiyonunun kutupları:</a:t>
                </a:r>
              </a:p>
              <a:p>
                <a:pPr marL="0" indent="0">
                  <a:buNone/>
                </a:pPr>
                <a:r>
                  <a:rPr lang="tr-TR" dirty="0" smtClean="0"/>
                  <a:t>&gt;&gt;&gt; np.roots([1,0,1,0])</a:t>
                </a:r>
              </a:p>
              <a:p>
                <a:pPr marL="0" indent="0">
                  <a:buNone/>
                </a:pPr>
                <a:r>
                  <a:rPr lang="tr-TR" dirty="0" smtClean="0"/>
                  <a:t>array([-0.+1.j,  0.-1.j,  0.+0.j])</a:t>
                </a:r>
              </a:p>
              <a:p>
                <a:pPr marL="0" indent="0">
                  <a:buNone/>
                </a:pPr>
                <a:r>
                  <a:rPr lang="tr-TR" dirty="0" smtClean="0"/>
                  <a:t>GH açtf’nin sıfırları ise : -1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9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2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lvl="0" indent="0">
                  <a:buNone/>
                </a:pPr>
                <a:r>
                  <a:rPr lang="tr-TR" dirty="0"/>
                  <a:t>Açık Çevrim transfer fonksiyonu aşağıdakigibi verilen sistem için sırasıyla aşağıda istenenleri bulunuz.</a:t>
                </a:r>
                <a:endParaRPr lang="tr-TR" sz="1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tr-TR" sz="16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tr-TR" dirty="0"/>
                  <a:t>Kök-yer eğrisini çiziniz</a:t>
                </a:r>
                <a:endParaRPr lang="tr-TR" sz="1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tr-TR" dirty="0"/>
                  <a:t>Sistemi kararlı yapan olası en büyük kazanç değerini bulunuz. Bu kazanç değeri için sistemdeki osilasyonun frekansı nedir.</a:t>
                </a:r>
                <a:endParaRPr lang="tr-TR" sz="1400" dirty="0"/>
              </a:p>
              <a:p>
                <a:pPr marL="914400" lvl="1" indent="-457200">
                  <a:buFont typeface="+mj-lt"/>
                  <a:buAutoNum type="alphaLcParenR"/>
                </a:pPr>
                <a:r>
                  <a:rPr lang="tr-TR" dirty="0"/>
                  <a:t>Sistemi kararlı yapacak ve osilasyona neden olmayacak kazanç değerini bulunuz. %2 yerleşme kriterine göre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𝑠𝑒𝑡𝑙𝑖𝑛𝑔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yerleşme zamanını bulunuz.</a:t>
                </a:r>
                <a:endParaRPr lang="tr-TR" sz="14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52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Kutup ve Sıfırların Belirlenmesi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tr-TR" dirty="0" smtClean="0"/>
                  <a:t>GH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𝐾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e>
                            </m:d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GH açık çevrim transfer fonksiyonunun kutuplarını bulmak için bu sefer yazdığımız programı kullanalım.</a:t>
                </a:r>
              </a:p>
              <a:p>
                <a:pPr marL="0" indent="0">
                  <a:buNone/>
                </a:pPr>
                <a:r>
                  <a:rPr lang="pt-BR" dirty="0" smtClean="0"/>
                  <a:t>tf2 = TransferFunction(zeros=[1,1], poles=[-2,-2,0])</a:t>
                </a: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&gt;&gt;&gt; kutuplar = tf2.den.roots() </a:t>
                </a:r>
              </a:p>
              <a:p>
                <a:pPr marL="0" indent="0">
                  <a:buNone/>
                </a:pPr>
                <a:r>
                  <a:rPr lang="tr-TR" dirty="0" smtClean="0"/>
                  <a:t>array([-2.00000005+2.22044605e-16j, -1.99999995-3.19740285e-16j,</a:t>
                </a:r>
              </a:p>
              <a:p>
                <a:pPr marL="0" indent="0">
                  <a:buNone/>
                </a:pPr>
                <a:r>
                  <a:rPr lang="tr-TR" dirty="0" smtClean="0"/>
                  <a:t>        0.        +0.00000000e+00j])</a:t>
                </a:r>
              </a:p>
              <a:p>
                <a:pPr marL="0" indent="0">
                  <a:buNone/>
                </a:pPr>
                <a:r>
                  <a:rPr lang="tr-TR" dirty="0" smtClean="0"/>
                  <a:t>&gt;&gt;&gt; sıfırlar = tf2.num.roots()</a:t>
                </a:r>
              </a:p>
              <a:p>
                <a:pPr marL="0" indent="0">
                  <a:buNone/>
                </a:pPr>
                <a:r>
                  <a:rPr lang="tr-TR" dirty="0" smtClean="0"/>
                  <a:t>array([0.99999997+0.j, 1.00000003+0.j])</a:t>
                </a:r>
              </a:p>
              <a:p>
                <a:pPr marL="0" indent="0">
                  <a:buNone/>
                </a:pPr>
                <a:endParaRPr lang="tr-T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60" r="-638" b="-28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8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±180°</m:t>
                        </m:r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 + 1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den>
                    </m:f>
                  </m:oMath>
                </a14:m>
                <a:r>
                  <a:rPr lang="tr-TR" dirty="0" smtClean="0"/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= 0,1, 2,…,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±180°</m:t>
                        </m:r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 + 1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3−2</m:t>
                            </m:r>
                          </m:e>
                        </m:d>
                      </m:den>
                    </m:f>
                  </m:oMath>
                </a14:m>
                <a:r>
                  <a:rPr lang="tr-TR" dirty="0" smtClean="0"/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= 0,1, 2,…,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=180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−4−</m:t>
                        </m:r>
                        <m:d>
                          <m:dPr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3−2</m:t>
                        </m:r>
                      </m:den>
                    </m:f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lang="tr-TR" dirty="0" smtClean="0"/>
                  <a:t> </a:t>
                </a:r>
              </a:p>
              <a:p>
                <a:pPr marL="0" indent="0">
                  <a:buNone/>
                </a:pPr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asimptot -6’dan başlayıp negatif sonsuza gider.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61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Sanal Eksenden Geçiş Noktaları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𝑇𝐹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r>
                  <a:rPr lang="tr-TR" sz="2000" dirty="0" smtClean="0"/>
                  <a:t>Bu durumda karakteristik denklem:</a:t>
                </a:r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4−2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r>
                  <a:rPr lang="tr-TR" sz="2000" dirty="0" smtClean="0"/>
                  <a:t>s yerine jw koyalım: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𝑗𝑤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𝑗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𝑗𝑤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4−2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𝑗𝑤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−4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𝐾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𝑗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𝐾𝑤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4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Sanal Eksenden Geçiş Noktaları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4185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000" dirty="0"/>
                  <a:t>-</a:t>
                </a:r>
                <a:r>
                  <a:rPr lang="tr-TR" sz="2000" dirty="0" smtClean="0"/>
                  <a:t>&gt; </a:t>
                </a:r>
                <a14:m>
                  <m:oMath xmlns:m="http://schemas.openxmlformats.org/officeDocument/2006/math">
                    <m:r>
                      <a:rPr lang="tr-TR" sz="20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𝑗𝑤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𝐾</m:t>
                        </m:r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𝑗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𝐾𝑤</m:t>
                        </m:r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tr-T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tr-TR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sz="2000" dirty="0" smtClean="0"/>
              </a:p>
              <a:p>
                <a:pPr marL="0" indent="0">
                  <a:buNone/>
                </a:pPr>
                <a:endParaRPr lang="tr-TR" sz="2000" dirty="0" smtClean="0"/>
              </a:p>
              <a:p>
                <a:pPr marL="0" indent="0">
                  <a:buNone/>
                </a:pPr>
                <a:r>
                  <a:rPr lang="tr-TR" sz="2000" dirty="0" smtClean="0"/>
                  <a:t>Reel </a:t>
                </a:r>
                <a:r>
                  <a:rPr lang="tr-TR" sz="2000" dirty="0"/>
                  <a:t>ve imajiner kısımları ayrı ayrı sıfıra eşitlersek</a:t>
                </a:r>
                <a:r>
                  <a:rPr lang="tr-TR" sz="2000" dirty="0" smtClean="0"/>
                  <a:t>;</a:t>
                </a:r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𝐾𝑤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dirty="0" smtClean="0"/>
              </a:p>
              <a:p>
                <a:pPr marL="0" indent="0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41850"/>
              </a:xfrm>
              <a:blipFill>
                <a:blip r:embed="rId2"/>
                <a:stretch>
                  <a:fillRect l="-638" t="-13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2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Düzeltilmiş sekant yöntemiyle imajiner ekseni kesen w’nın bulunması: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351338"/>
          </a:xfrm>
        </p:spPr>
        <p:txBody>
          <a:bodyPr>
            <a:noAutofit/>
          </a:bodyPr>
          <a:lstStyle/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srgbClr val="1290B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corrected_secant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(f, x0, d=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0.001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e=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max_iter=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explain=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tr-TR" sz="1600" dirty="0" smtClean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 smtClean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fprime =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lambda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x0: (f(x0+d)-f(x0))/d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in </a:t>
            </a:r>
            <a:r>
              <a:rPr lang="tr-TR" sz="1600" dirty="0">
                <a:solidFill>
                  <a:srgbClr val="149B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(max_iter):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x1 = x0 - f(x0)/fprime(x0)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ey = </a:t>
            </a:r>
            <a:r>
              <a:rPr lang="tr-TR" sz="1600" dirty="0">
                <a:solidFill>
                  <a:srgbClr val="149B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((x1-x0)/x1)*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srgbClr val="79737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neden sonraki terim paydada?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x0 = x1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ey &lt; e: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== max_iter-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tr-TR" sz="1600" dirty="0">
                <a:solidFill>
                  <a:srgbClr val="149B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('</a:t>
            </a:r>
            <a:r>
              <a:rPr lang="tr-TR" sz="1600" dirty="0">
                <a:solidFill>
                  <a:srgbClr val="8FC1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 iterations reached, maybe choose another x0 or increase max_iter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explain: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tr-TR" sz="1600" dirty="0">
                <a:solidFill>
                  <a:srgbClr val="8FC1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i+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1}</a:t>
            </a:r>
            <a:r>
              <a:rPr lang="tr-TR" sz="1600" dirty="0">
                <a:solidFill>
                  <a:srgbClr val="8FC1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iterasyonda, εy=%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tr-TR" sz="1600" dirty="0">
                <a:solidFill>
                  <a:srgbClr val="8FC1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kök=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x1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tr-TR" sz="1600" dirty="0">
                <a:solidFill>
                  <a:srgbClr val="8FC1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x1</a:t>
            </a:r>
            <a:endParaRPr lang="tr-T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600" b="0" dirty="0" smtClean="0">
              <a:solidFill>
                <a:srgbClr val="B9B5B8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6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Düzeltilmiş sekant yöntemiyle </a:t>
            </a:r>
            <a:r>
              <a:rPr lang="tr-TR" dirty="0" smtClean="0">
                <a:solidFill>
                  <a:schemeClr val="bg1"/>
                </a:solidFill>
              </a:rPr>
              <a:t>imajiner ekseni kesen w’nın </a:t>
            </a:r>
            <a:r>
              <a:rPr lang="tr-TR" dirty="0">
                <a:solidFill>
                  <a:schemeClr val="bg1"/>
                </a:solidFill>
              </a:rPr>
              <a:t>bulunması: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lnSpc>
                    <a:spcPts val="1425"/>
                  </a:lnSpc>
                  <a:spcAft>
                    <a:spcPts val="0"/>
                  </a:spcAft>
                  <a:buNone/>
                </a:pP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&gt;&gt;&gt; </a:t>
                </a:r>
                <a:r>
                  <a:rPr lang="tr-TR" sz="1600" dirty="0" smtClean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 = </a:t>
                </a:r>
                <a:r>
                  <a:rPr lang="tr-TR" sz="1600" dirty="0">
                    <a:solidFill>
                      <a:srgbClr val="C85E7C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lambda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w: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*w-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*((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*w**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)/(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-w**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))-w**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tr-TR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1425"/>
                  </a:lnSpc>
                  <a:spcAft>
                    <a:spcPts val="0"/>
                  </a:spcAft>
                  <a:buNone/>
                </a:pP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&gt;&gt;&gt; </a:t>
                </a:r>
                <a:r>
                  <a:rPr lang="tr-TR" sz="1600" dirty="0" smtClean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x0 = 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0.3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tr-TR" sz="1600" dirty="0">
                    <a:solidFill>
                      <a:srgbClr val="797379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#rastgele bir başlangıç koşulu</a:t>
                </a:r>
                <a:endParaRPr lang="tr-TR" sz="18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1425"/>
                  </a:lnSpc>
                  <a:spcAft>
                    <a:spcPts val="0"/>
                  </a:spcAft>
                  <a:buNone/>
                </a:pP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&gt;&gt;&gt; </a:t>
                </a:r>
                <a:r>
                  <a:rPr lang="tr-TR" sz="1600" dirty="0" smtClean="0">
                    <a:solidFill>
                      <a:srgbClr val="149B93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print</a:t>
                </a:r>
                <a:r>
                  <a:rPr lang="tr-TR" sz="1600" dirty="0" smtClean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(corrected_secant(f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x0</a:t>
                </a:r>
                <a:r>
                  <a:rPr lang="tr-TR" sz="1600" dirty="0" smtClean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</a:p>
              <a:p>
                <a:pPr marL="0" lvl="0" indent="0">
                  <a:buNone/>
                </a:pPr>
                <a:r>
                  <a:rPr lang="tr-TR" sz="1600" dirty="0" smtClean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0.5615554416961718</a:t>
                </a:r>
                <a:endParaRPr lang="tr-TR" sz="18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ts val="1425"/>
                  </a:lnSpc>
                  <a:spcAft>
                    <a:spcPts val="0"/>
                  </a:spcAft>
                  <a:buNone/>
                </a:pP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&gt;&gt;&gt; </a:t>
                </a:r>
                <a:r>
                  <a:rPr lang="tr-TR" sz="1600" dirty="0" smtClean="0">
                    <a:solidFill>
                      <a:srgbClr val="149B93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print</a:t>
                </a:r>
                <a:r>
                  <a:rPr lang="tr-TR" sz="1600" dirty="0" smtClean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(corrected_secant(f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tr-TR" sz="1600" dirty="0" smtClean="0">
                    <a:solidFill>
                      <a:srgbClr val="FD8B19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0.3</a:t>
                </a:r>
                <a:r>
                  <a:rPr lang="tr-TR" sz="1600" dirty="0" smtClean="0">
                    <a:solidFill>
                      <a:srgbClr val="B9B5B8"/>
                    </a:solidFill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))</a:t>
                </a:r>
                <a:endParaRPr lang="tr-TR" sz="1600" dirty="0" smtClean="0">
                  <a:solidFill>
                    <a:srgbClr val="B9B5B8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tr-TR" sz="1600" b="0" dirty="0" smtClean="0">
                    <a:solidFill>
                      <a:srgbClr val="B9B5B8"/>
                    </a:solidFill>
                    <a:effectLst/>
                    <a:latin typeface="Consolas" panose="020B0609020204030204" pitchFamily="49" charset="0"/>
                  </a:rPr>
                  <a:t>-</a:t>
                </a:r>
                <a:r>
                  <a:rPr lang="tr-TR" sz="1600" dirty="0" smtClean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0.5615554416961718</a:t>
                </a:r>
              </a:p>
              <a:p>
                <a:pPr marL="0" indent="0">
                  <a:buNone/>
                </a:pPr>
                <a:endParaRPr lang="tr-TR" sz="1600" dirty="0">
                  <a:solidFill>
                    <a:srgbClr val="B9B5B8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600" i="1">
                          <a:solidFill>
                            <a:srgbClr val="B9B5B8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tr-TR" sz="1600" i="1">
                          <a:solidFill>
                            <a:srgbClr val="B9B5B8"/>
                          </a:solidFill>
                          <a:latin typeface="Cambria Math" panose="02040503050406030204" pitchFamily="18" charset="0"/>
                        </a:rPr>
                        <m:t>=0.56155 </m:t>
                      </m:r>
                      <m:r>
                        <a:rPr lang="tr-TR" sz="1600" i="1">
                          <a:solidFill>
                            <a:srgbClr val="B9B5B8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1600" i="1">
                          <a:solidFill>
                            <a:srgbClr val="B9B5B8"/>
                          </a:solidFill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1600" i="1">
                          <a:solidFill>
                            <a:srgbClr val="B9B5B8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sz="1600" i="1">
                          <a:solidFill>
                            <a:srgbClr val="B9B5B8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600" i="1">
                          <a:solidFill>
                            <a:srgbClr val="B9B5B8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1600" i="1">
                          <a:solidFill>
                            <a:srgbClr val="B9B5B8"/>
                          </a:solidFill>
                          <a:latin typeface="Cambria Math" panose="02040503050406030204" pitchFamily="18" charset="0"/>
                        </a:rPr>
                        <m:t>=1.84235</m:t>
                      </m:r>
                    </m:oMath>
                  </m:oMathPara>
                </a14:m>
                <a:endParaRPr lang="tr-TR" sz="1600" dirty="0">
                  <a:solidFill>
                    <a:srgbClr val="B9B5B8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pt-BR" sz="1600" b="0" dirty="0" smtClean="0">
                  <a:solidFill>
                    <a:srgbClr val="B9B5B8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8" t="-182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4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Ayrılma Noktası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200" dirty="0" smtClean="0"/>
                  <a:t>Ayrılma noktası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tr-TR" sz="2200" i="1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tr-TR" sz="2200" i="1">
                        <a:latin typeface="Cambria Math" panose="02040503050406030204" pitchFamily="18" charset="0"/>
                      </a:rPr>
                      <m:t>=0 çö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𝑦𝑙𝑒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𝑏𝑢𝑙𝑢𝑛𝑢𝑟</m:t>
                    </m:r>
                    <m:r>
                      <a:rPr lang="tr-TR" sz="22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tr-TR" sz="2200" dirty="0" smtClean="0"/>
              </a:p>
              <a:p>
                <a:pPr marL="0" indent="0">
                  <a:buNone/>
                </a:pPr>
                <a:r>
                  <a:rPr lang="tr-TR" sz="2200" dirty="0" smtClean="0"/>
                  <a:t>Genlik şartından: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sSup>
                            <m:sSup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200" b="0" dirty="0" smtClean="0"/>
              </a:p>
              <a:p>
                <a:pPr marL="0" indent="0">
                  <a:buNone/>
                </a:pPr>
                <a:endParaRPr lang="tr-TR" sz="22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2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2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+4</m:t>
                          </m:r>
                          <m:sSup>
                            <m:sSup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p>
                            <m:sSup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sz="2200" dirty="0" smtClean="0"/>
              </a:p>
              <a:p>
                <a:pPr marL="0" indent="0">
                  <a:buNone/>
                </a:pPr>
                <a:endParaRPr lang="tr-TR" sz="2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+8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tr-TR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d>
                            <m:d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sSup>
                                <m:sSup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2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tr-TR" sz="22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0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Ayrılma Noktası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8275"/>
            <a:ext cx="10763250" cy="4738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&gt;&gt;&gt;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</a:rPr>
              <a:t>from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 numpy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</a:rPr>
              <a:t>import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 poly1d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</a:rPr>
              <a:t>as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 p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&gt;&gt;&gt; p([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3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8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4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])*p([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1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,-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2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1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])-p([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2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2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])*p([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1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4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4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0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])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poly1d([ 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1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 -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8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 -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25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 -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8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 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4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])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&gt;&gt;&gt; p([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3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8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4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])*p([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1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,-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2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1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])-p([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2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,-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2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])*p([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1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4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4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0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])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poly1d([ 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1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 -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4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 -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9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 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8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 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4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])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&gt;&gt;&gt; _.roots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array([ 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5.37228132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, -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2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. , 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1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. , -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0.37228132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])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&gt;&gt;&gt; roots = _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&gt;&gt;&gt;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</a:rPr>
              <a:t>for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 root in roots: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    </a:t>
            </a:r>
            <a:r>
              <a:rPr lang="tr-TR" sz="1600" dirty="0">
                <a:solidFill>
                  <a:srgbClr val="149B93"/>
                </a:solidFill>
                <a:latin typeface="Consolas" panose="020B0609020204030204" pitchFamily="49" charset="0"/>
              </a:rPr>
              <a:t>print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(root, tf2.on_root_locus(root</a:t>
            </a:r>
            <a:r>
              <a:rPr lang="tr-TR" sz="1600" dirty="0" smtClean="0">
                <a:solidFill>
                  <a:srgbClr val="B9B5B8"/>
                </a:solidFill>
                <a:latin typeface="Consolas" panose="020B0609020204030204" pitchFamily="49" charset="0"/>
              </a:rPr>
              <a:t>))</a:t>
            </a:r>
          </a:p>
          <a:p>
            <a:pPr marL="0" indent="0"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/>
            </a:r>
            <a:b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</a:b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5.372281323269014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 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False</a:t>
            </a:r>
            <a:endParaRPr lang="tr-TR" sz="1600" dirty="0">
              <a:solidFill>
                <a:srgbClr val="B9B5B8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-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1.9999999999999982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 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True</a:t>
            </a:r>
            <a:endParaRPr lang="tr-TR" sz="1600" dirty="0">
              <a:solidFill>
                <a:srgbClr val="B9B5B8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0.9999999999999996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 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False</a:t>
            </a:r>
            <a:endParaRPr lang="tr-TR" sz="1600" dirty="0">
              <a:solidFill>
                <a:srgbClr val="B9B5B8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-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</a:rPr>
              <a:t>0.37228132326901436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</a:rPr>
              <a:t> </a:t>
            </a:r>
            <a:r>
              <a:rPr lang="tr-TR" sz="1600" dirty="0" smtClean="0">
                <a:solidFill>
                  <a:srgbClr val="FD8B19"/>
                </a:solidFill>
                <a:latin typeface="Consolas" panose="020B0609020204030204" pitchFamily="49" charset="0"/>
              </a:rPr>
              <a:t>True</a:t>
            </a:r>
            <a:endParaRPr lang="tr-TR" sz="1600" dirty="0">
              <a:solidFill>
                <a:srgbClr val="B9B5B8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15150" y="1590675"/>
            <a:ext cx="4838700" cy="4738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1600" dirty="0" smtClean="0">
                <a:solidFill>
                  <a:srgbClr val="B9B5B8"/>
                </a:solidFill>
                <a:latin typeface="Consolas" panose="020B0609020204030204" pitchFamily="49" charset="0"/>
              </a:rPr>
              <a:t>#not sadece -2 ve -0.37 noktaları ayrılma noktalarıdır. Çünkü sadece bu noktalar açı şartını sağlamaktadır.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600" dirty="0">
              <a:solidFill>
                <a:srgbClr val="B9B5B8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600" dirty="0" smtClean="0">
                <a:solidFill>
                  <a:srgbClr val="B9B5B8"/>
                </a:solidFill>
                <a:latin typeface="Consolas" panose="020B0609020204030204" pitchFamily="49" charset="0"/>
              </a:rPr>
              <a:t>on_root_locus() metodu, girilen kök değerinin root locus eğrisi üzerinde olup olmadığını açı şartına bakarak kontrol eden bir metottur.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tr-TR" sz="1600" dirty="0" smtClean="0">
              <a:solidFill>
                <a:srgbClr val="B9B5B8"/>
              </a:solidFill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r-TR" sz="1600" dirty="0" smtClean="0">
                <a:solidFill>
                  <a:srgbClr val="B9B5B8"/>
                </a:solidFill>
                <a:latin typeface="Consolas" panose="020B0609020204030204" pitchFamily="49" charset="0"/>
              </a:rPr>
              <a:t>Yazdığımız TransferFunction class’ının bir instance’ı olan </a:t>
            </a:r>
            <a:r>
              <a:rPr lang="tr-TR" sz="1600" b="1" dirty="0" smtClean="0">
                <a:solidFill>
                  <a:srgbClr val="B9B5B8"/>
                </a:solidFill>
                <a:latin typeface="Consolas" panose="020B0609020204030204" pitchFamily="49" charset="0"/>
              </a:rPr>
              <a:t>tf2</a:t>
            </a:r>
            <a:r>
              <a:rPr lang="tr-TR" sz="1600" dirty="0" smtClean="0">
                <a:solidFill>
                  <a:srgbClr val="B9B5B8"/>
                </a:solidFill>
                <a:latin typeface="Consolas" panose="020B0609020204030204" pitchFamily="49" charset="0"/>
              </a:rPr>
              <a:t>, içerisinde sıfırlar ve kutupları zaten barındırdığı için burada ayrıca sıfır ve kutupları argüman olarak girmeye gerek yoktur.</a:t>
            </a:r>
            <a:endParaRPr lang="tr-TR" sz="1600" dirty="0">
              <a:solidFill>
                <a:srgbClr val="B9B5B8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6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Yazdığımız python class’ını kullanarak root locus grafiği çizelim.</a:t>
            </a:r>
            <a:endParaRPr lang="tr-T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76325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tf2 = TransferFunction(</a:t>
                </a:r>
                <a:r>
                  <a:rPr lang="tr-TR" sz="1600" dirty="0">
                    <a:solidFill>
                      <a:srgbClr val="DD464C"/>
                    </a:solidFill>
                    <a:latin typeface="Consolas" panose="020B0609020204030204" pitchFamily="49" charset="0"/>
                  </a:rPr>
                  <a:t>zeros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=[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,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</a:rPr>
                  <a:t>1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], </a:t>
                </a:r>
                <a:r>
                  <a:rPr lang="tr-TR" sz="1600" dirty="0">
                    <a:solidFill>
                      <a:srgbClr val="DD464C"/>
                    </a:solidFill>
                    <a:latin typeface="Consolas" panose="020B0609020204030204" pitchFamily="49" charset="0"/>
                  </a:rPr>
                  <a:t>poles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=[-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</a:rPr>
                  <a:t>2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,-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</a:rPr>
                  <a:t>2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,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</a:rPr>
                  <a:t>0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]) </a:t>
                </a:r>
                <a:r>
                  <a:rPr lang="tr-TR" sz="1600" dirty="0">
                    <a:solidFill>
                      <a:srgbClr val="797379"/>
                    </a:solidFill>
                    <a:latin typeface="Consolas" panose="020B0609020204030204" pitchFamily="49" charset="0"/>
                  </a:rPr>
                  <a:t>#num den yerine zeros ve poles kullanımı</a:t>
                </a:r>
                <a:endParaRPr lang="tr-TR" sz="1600" dirty="0">
                  <a:solidFill>
                    <a:srgbClr val="B9B5B8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tf2.rlocus(</a:t>
                </a:r>
                <a:r>
                  <a:rPr lang="tr-TR" sz="1600" dirty="0">
                    <a:solidFill>
                      <a:srgbClr val="DD464C"/>
                    </a:solidFill>
                    <a:latin typeface="Consolas" panose="020B0609020204030204" pitchFamily="49" charset="0"/>
                  </a:rPr>
                  <a:t>K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=np.logspace(-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</a:rPr>
                  <a:t>10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, 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</a:rPr>
                  <a:t>3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, 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</a:rPr>
                  <a:t>1000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))</a:t>
                </a:r>
              </a:p>
              <a:p>
                <a:pPr marL="0" indent="0">
                  <a:buNone/>
                </a:pP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plt.xlim(-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</a:rPr>
                  <a:t>5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, </a:t>
                </a:r>
                <a:r>
                  <a:rPr lang="tr-TR" sz="1600" dirty="0">
                    <a:solidFill>
                      <a:srgbClr val="FD8B19"/>
                    </a:solidFill>
                    <a:latin typeface="Consolas" panose="020B0609020204030204" pitchFamily="49" charset="0"/>
                  </a:rPr>
                  <a:t>3</a:t>
                </a: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tr-TR" sz="1600" dirty="0">
                    <a:solidFill>
                      <a:srgbClr val="B9B5B8"/>
                    </a:solidFill>
                    <a:latin typeface="Consolas" panose="020B0609020204030204" pitchFamily="49" charset="0"/>
                  </a:rPr>
                  <a:t>plt.show()</a:t>
                </a:r>
              </a:p>
              <a:p>
                <a:pPr marL="0" indent="0">
                  <a:buNone/>
                </a:pPr>
                <a:endParaRPr lang="tr-TR" sz="1600" dirty="0">
                  <a:solidFill>
                    <a:srgbClr val="B9B5B8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tr-TR" sz="1600" b="0" dirty="0" smtClean="0">
                    <a:solidFill>
                      <a:srgbClr val="B9B5B8"/>
                    </a:solidFill>
                    <a:effectLst/>
                    <a:latin typeface="Consolas" panose="020B0609020204030204" pitchFamily="49" charset="0"/>
                  </a:rPr>
                  <a:t>#not: logspace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600" b="0" i="1" smtClean="0">
                            <a:solidFill>
                              <a:srgbClr val="B9B5B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600" b="0" i="1" smtClean="0">
                            <a:solidFill>
                              <a:srgbClr val="B9B5B8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1600" b="0" i="1" smtClean="0">
                            <a:solidFill>
                              <a:srgbClr val="B9B5B8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𝑖𝑙𝑒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sz="1600" b="0" i="1" smtClean="0">
                            <a:solidFill>
                              <a:srgbClr val="B9B5B8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600" b="0" i="1" smtClean="0">
                            <a:solidFill>
                              <a:srgbClr val="B9B5B8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1600" b="0" i="1" smtClean="0">
                            <a:solidFill>
                              <a:srgbClr val="B9B5B8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𝑎𝑟𝑎𝑠𝚤𝑛𝑑𝑎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𝑒𝑘𝑠𝑝𝑜𝑛𝑒𝑛𝑠𝑖𝑦𝑒𝑙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𝑎𝑟𝑡𝑎𝑛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𝑒𝑟𝑙𝑒𝑟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𝑣𝑒𝑟𝑖𝑟</m:t>
                    </m:r>
                    <m:r>
                      <a:rPr lang="tr-TR" sz="1600" b="0" i="1" smtClean="0">
                        <a:solidFill>
                          <a:srgbClr val="B9B5B8"/>
                        </a:solidFill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pt-BR" sz="1600" b="0" dirty="0" smtClean="0">
                  <a:solidFill>
                    <a:srgbClr val="B9B5B8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763250" cy="4351338"/>
              </a:xfrm>
              <a:blipFill>
                <a:blip r:embed="rId2"/>
                <a:stretch>
                  <a:fillRect l="-340" t="-112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02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45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9822"/>
          </a:xfrm>
        </p:spPr>
        <p:txBody>
          <a:bodyPr/>
          <a:lstStyle/>
          <a:p>
            <a:r>
              <a:rPr lang="tr-TR" dirty="0" smtClean="0"/>
              <a:t>K= 1e-10, 1.03e-10,..., 970.48, 1000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26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b) </a:t>
            </a:r>
            <a:r>
              <a:rPr lang="tr-TR" sz="2400" dirty="0"/>
              <a:t>Sistemi kararlı yapan olası en büyük kazanç değerini </a:t>
            </a:r>
            <a:r>
              <a:rPr lang="tr-TR" sz="2400" dirty="0" smtClean="0"/>
              <a:t>ve bu </a:t>
            </a:r>
            <a:r>
              <a:rPr lang="tr-TR" sz="2400" dirty="0"/>
              <a:t>kazanç değeri için sistemdeki osilasyonun </a:t>
            </a:r>
            <a:r>
              <a:rPr lang="tr-TR" sz="2400" dirty="0" smtClean="0"/>
              <a:t>frekansı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4000"/>
                <a:ext cx="10515600" cy="4652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4−2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</m:d>
                      <m:r>
                        <a:rPr lang="tr-TR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:r>
                  <a:rPr lang="tr-TR" sz="1800" dirty="0"/>
                  <a:t>Hurwitz koşullarından;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&gt;0,  2&gt;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:endParaRPr lang="tr-T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4−2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4+</m:t>
                            </m:r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mr>
                        <m:mr>
                          <m:e>
                            <m:sSup>
                              <m:sSup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p>
                          </m:e>
                          <m:e>
                            <m:f>
                              <m:f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16−5</m:t>
                                </m:r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  <m:sSup>
                                  <m:sSupPr>
                                    <m:ctrlP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lang="tr-TR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4+</m:t>
                                </m:r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den>
                            </m:f>
                          </m:e>
                          <m:e/>
                        </m:mr>
                        <m:mr>
                          <m:e>
                            <m:sSup>
                              <m:sSupPr>
                                <m:ctrlPr>
                                  <a:rPr lang="tr-TR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tr-TR" sz="1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e>
                          <m:e>
                            <m:r>
                              <a:rPr lang="tr-TR" sz="180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e/>
                        </m:mr>
                      </m:m>
                    </m:oMath>
                  </m:oMathPara>
                </a14:m>
                <a:endParaRPr lang="tr-TR" sz="1800" dirty="0" smtClean="0"/>
              </a:p>
              <a:p>
                <a:pPr marL="0" indent="0">
                  <a:buNone/>
                </a:pPr>
                <a:endParaRPr lang="tr-T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16−5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tr-T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tr-TR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4+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tr-TR" sz="1800" dirty="0"/>
              </a:p>
              <a:p>
                <a:pPr marL="0" indent="0">
                  <a:buNone/>
                </a:pPr>
                <a:r>
                  <a:rPr lang="tr-TR" sz="1800" dirty="0" smtClean="0"/>
                  <a:t>Routh </a:t>
                </a:r>
                <a:r>
                  <a:rPr lang="tr-TR" sz="1800" dirty="0"/>
                  <a:t>koşullarından;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+16&gt;0</m:t>
                      </m:r>
                    </m:oMath>
                  </m:oMathPara>
                </a14:m>
                <a:endParaRPr lang="tr-T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=−4.34232922,  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=1.84232922</m:t>
                      </m:r>
                    </m:oMath>
                  </m:oMathPara>
                </a14:m>
                <a:endParaRPr lang="tr-T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&lt;0 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𝑜𝑙𝑑𝑢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𝑠𝑎𝑑𝑒𝑐𝑒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tr-TR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𝑔𝑒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𝑒𝑟𝑙𝑖𝑑𝑖𝑟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&lt;1.84232922</m:t>
                      </m:r>
                    </m:oMath>
                  </m:oMathPara>
                </a14:m>
                <a:endParaRPr lang="tr-TR" sz="1800" dirty="0"/>
              </a:p>
              <a:p>
                <a:pPr marL="0" indent="0">
                  <a:buNone/>
                </a:pPr>
                <a:r>
                  <a:rPr lang="tr-TR" sz="1800" dirty="0"/>
                  <a:t>Kararlı bir sistem için maksimum K değeri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1.84232922</m:t>
                        </m:r>
                      </m:e>
                      <m:sup>
                        <m:r>
                          <a:rPr lang="tr-TR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1800" i="1">
                        <a:latin typeface="Cambria Math" panose="02040503050406030204" pitchFamily="18" charset="0"/>
                      </a:rPr>
                      <m:t>𝑡𝑒𝑛</m:t>
                    </m:r>
                  </m:oMath>
                </a14:m>
                <a:r>
                  <a:rPr lang="tr-TR" sz="1800" dirty="0"/>
                  <a:t> küçük olmalıdır.</a:t>
                </a:r>
              </a:p>
              <a:p>
                <a:pPr marL="0" indent="0">
                  <a:buNone/>
                </a:pPr>
                <a:endParaRPr lang="tr-TR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4000"/>
                <a:ext cx="10515600" cy="4652963"/>
              </a:xfrm>
              <a:blipFill>
                <a:blip r:embed="rId2"/>
                <a:stretch>
                  <a:fillRect l="-522" b="-144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47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b) </a:t>
            </a:r>
            <a:r>
              <a:rPr lang="tr-TR" sz="2400" dirty="0"/>
              <a:t>Sistemi kararlı yapan olası en büyük kazanç değerini </a:t>
            </a:r>
            <a:r>
              <a:rPr lang="tr-TR" sz="2400" dirty="0" smtClean="0"/>
              <a:t>ve bu </a:t>
            </a:r>
            <a:r>
              <a:rPr lang="tr-TR" sz="2400" dirty="0"/>
              <a:t>kazanç değeri için sistemdeki osilasyonun </a:t>
            </a:r>
            <a:r>
              <a:rPr lang="tr-TR" sz="2400" dirty="0" smtClean="0"/>
              <a:t>frekansı</a:t>
            </a:r>
            <a:endParaRPr lang="tr-T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8175" y="1524000"/>
                <a:ext cx="11315699" cy="4652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tr-TR" sz="1800" dirty="0" smtClean="0"/>
                  <a:t>Bu K değerine denk gelen w frekansını daha önceki </a:t>
                </a:r>
                <a:r>
                  <a:rPr lang="tr-TR" sz="1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«</a:t>
                </a:r>
                <a:r>
                  <a:rPr lang="tr-TR" sz="1800" dirty="0">
                    <a:solidFill>
                      <a:schemeClr val="accent2">
                        <a:lumMod val="75000"/>
                      </a:schemeClr>
                    </a:solidFill>
                  </a:rPr>
                  <a:t>Düzeltilmiş sekant yöntemiyle imajiner ekseni kesen w’nın bulunması</a:t>
                </a:r>
                <a:r>
                  <a:rPr lang="tr-TR" sz="1800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:» </a:t>
                </a:r>
                <a:r>
                  <a:rPr lang="tr-TR" sz="1800" dirty="0" smtClean="0"/>
                  <a:t>bölümünde bulmuştuk.</a:t>
                </a:r>
                <a:endParaRPr lang="tr-TR" sz="1800" dirty="0">
                  <a:solidFill>
                    <a:srgbClr val="B9B5B8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tr-TR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=0.56155</m:t>
                      </m:r>
                    </m:oMath>
                  </m:oMathPara>
                </a14:m>
                <a:endParaRPr lang="tr-TR" sz="1800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tr-TR" sz="1800" dirty="0" smtClean="0">
                    <a:solidFill>
                      <a:schemeClr val="tx1"/>
                    </a:solidFill>
                    <a:latin typeface="Consolas" panose="020B0609020204030204" pitchFamily="49" charset="0"/>
                  </a:rPr>
                  <a:t>Bir diğer bulma yolu ise, oluştuduğumuz TransferFonksiyonu instance’ı tf2’nin s_from_gain metodunu kullanmaktır. Bu metod AÇTF’nin [den-num*k] polinomunun köklerini verir.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nsolas" panose="020B0609020204030204" pitchFamily="49" charset="0"/>
                  </a:rPr>
                  <a:t>&gt;&gt;&gt; tf2.s_from_gain(1.84232922)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nsolas" panose="020B0609020204030204" pitchFamily="49" charset="0"/>
                  </a:rPr>
                  <a:t>array([-5.84232922e+00+0.j        ,  1.41250428e-10-0.56155281j,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nsolas" panose="020B0609020204030204" pitchFamily="49" charset="0"/>
                  </a:rPr>
                  <a:t>        1.41250456e-10+0.56155281j])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nsolas" panose="020B0609020204030204" pitchFamily="49" charset="0"/>
                  </a:rPr>
                  <a:t>&gt;&gt;&gt; for r in tf2.s_from_gain(1.84232922):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Consolas" panose="020B0609020204030204" pitchFamily="49" charset="0"/>
                  </a:rPr>
                  <a:t>	print(</a:t>
                </a:r>
                <a:r>
                  <a:rPr lang="en-US" sz="1800" dirty="0" err="1">
                    <a:latin typeface="Consolas" panose="020B0609020204030204" pitchFamily="49" charset="0"/>
                  </a:rPr>
                  <a:t>f'wn</a:t>
                </a:r>
                <a:r>
                  <a:rPr lang="en-US" sz="1800" dirty="0">
                    <a:latin typeface="Consolas" panose="020B0609020204030204" pitchFamily="49" charset="0"/>
                  </a:rPr>
                  <a:t>={abs(r</a:t>
                </a:r>
                <a:r>
                  <a:rPr lang="en-US" sz="1800" dirty="0" smtClean="0">
                    <a:latin typeface="Consolas" panose="020B0609020204030204" pitchFamily="49" charset="0"/>
                  </a:rPr>
                  <a:t>)}')</a:t>
                </a:r>
                <a:endParaRPr lang="tr-TR" sz="1800" dirty="0" smtClean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en-US" sz="1800" dirty="0" err="1">
                    <a:latin typeface="Consolas" panose="020B0609020204030204" pitchFamily="49" charset="0"/>
                  </a:rPr>
                  <a:t>wn</a:t>
                </a:r>
                <a:r>
                  <a:rPr lang="en-US" sz="1800" dirty="0">
                    <a:latin typeface="Consolas" panose="020B0609020204030204" pitchFamily="49" charset="0"/>
                  </a:rPr>
                  <a:t>=5.842329220282502</a:t>
                </a:r>
              </a:p>
              <a:p>
                <a:pPr marL="0" indent="0">
                  <a:buNone/>
                </a:pPr>
                <a:r>
                  <a:rPr lang="en-US" sz="1800" dirty="0" err="1">
                    <a:latin typeface="Consolas" panose="020B0609020204030204" pitchFamily="49" charset="0"/>
                  </a:rPr>
                  <a:t>wn</a:t>
                </a:r>
                <a:r>
                  <a:rPr lang="en-US" sz="1800" dirty="0">
                    <a:latin typeface="Consolas" panose="020B0609020204030204" pitchFamily="49" charset="0"/>
                  </a:rPr>
                  <a:t>=0.5615528128773466</a:t>
                </a:r>
              </a:p>
              <a:p>
                <a:pPr marL="0" indent="0">
                  <a:buNone/>
                </a:pPr>
                <a:r>
                  <a:rPr lang="en-US" sz="1800" dirty="0" err="1">
                    <a:latin typeface="Consolas" panose="020B0609020204030204" pitchFamily="49" charset="0"/>
                  </a:rPr>
                  <a:t>wn</a:t>
                </a:r>
                <a:r>
                  <a:rPr lang="en-US" sz="1800" dirty="0">
                    <a:latin typeface="Consolas" panose="020B0609020204030204" pitchFamily="49" charset="0"/>
                  </a:rPr>
                  <a:t>=0.5615528128773466</a:t>
                </a:r>
                <a:endParaRPr lang="tr-TR" sz="18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tr-TR" sz="18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175" y="1524000"/>
                <a:ext cx="11315699" cy="4652963"/>
              </a:xfrm>
              <a:blipFill>
                <a:blip r:embed="rId2"/>
                <a:stretch>
                  <a:fillRect l="-485" t="-1180" b="-110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99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/>
                  <a:t>c) </a:t>
                </a:r>
                <a:r>
                  <a:rPr lang="tr-TR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Sistemi kararlı yapacak ve osilasyona neden olmayacak kazanç </a:t>
                </a:r>
                <a:r>
                  <a:rPr lang="tr-TR" sz="2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değeri ve </a:t>
                </a:r>
                <a:r>
                  <a:rPr lang="tr-TR" sz="2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%2 yerleşme kriterine göre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𝑠𝑒𝑡𝑙𝑖𝑛𝑔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𝑡𝑖𝑚𝑒</m:t>
                    </m:r>
                    <m:r>
                      <a:rPr lang="tr-TR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yerleşme </a:t>
                </a:r>
                <a:r>
                  <a:rPr lang="tr-TR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zamanı</a:t>
                </a:r>
                <a:endParaRPr lang="tr-TR" sz="2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38175" y="1524000"/>
                <a:ext cx="11315699" cy="4652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tr-TR" sz="1800" dirty="0" smtClean="0">
                    <a:latin typeface="Consolas" panose="020B0609020204030204" pitchFamily="49" charset="0"/>
                  </a:rPr>
                  <a:t>Daha önce ayrılma noktalarından birini </a:t>
                </a:r>
              </a:p>
              <a:p>
                <a:pPr marL="0" indent="0">
                  <a:buNone/>
                </a:pPr>
                <a:r>
                  <a:rPr lang="tr-TR" sz="1800" dirty="0" smtClean="0">
                    <a:solidFill>
                      <a:schemeClr val="accent4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-0.37228132326901436 </a:t>
                </a:r>
                <a:r>
                  <a:rPr lang="tr-TR" sz="1800" dirty="0" smtClean="0">
                    <a:latin typeface="Consolas" panose="020B0609020204030204" pitchFamily="49" charset="0"/>
                  </a:rPr>
                  <a:t>olarak bulmuştuk. Bu noktada sistemin sönümlenme faktörünün(</a:t>
                </a:r>
                <a14:m>
                  <m:oMath xmlns:m="http://schemas.openxmlformats.org/officeDocument/2006/math"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tr-TR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1800" dirty="0" smtClean="0">
                    <a:latin typeface="Consolas" panose="020B0609020204030204" pitchFamily="49" charset="0"/>
                  </a:rPr>
                  <a:t>1’e ve sistemin doğal frekansı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1800" b="0" i="1" smtClean="0">
                        <a:latin typeface="Cambria Math" panose="02040503050406030204" pitchFamily="18" charset="0"/>
                      </a:rPr>
                      <m:t>=0.372281</m:t>
                    </m:r>
                  </m:oMath>
                </a14:m>
                <a:r>
                  <a:rPr lang="tr-TR" sz="1800" dirty="0" smtClean="0">
                    <a:latin typeface="Consolas" panose="020B0609020204030204" pitchFamily="49" charset="0"/>
                  </a:rPr>
                  <a:t> olduğundan yola çıkarak;</a:t>
                </a:r>
              </a:p>
              <a:p>
                <a:pPr marL="0" indent="0">
                  <a:buNone/>
                </a:pPr>
                <a:r>
                  <a:rPr lang="tr-TR" sz="1800" dirty="0" smtClean="0">
                    <a:latin typeface="Consolas" panose="020B0609020204030204" pitchFamily="49" charset="0"/>
                  </a:rPr>
                  <a:t>%2 yerleşme kriterine göre: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tr-TR" sz="1800" b="0" i="1" smtClean="0">
                              <a:latin typeface="Cambria Math" panose="02040503050406030204" pitchFamily="18" charset="0"/>
                            </a:rPr>
                            <m:t>0.372281</m:t>
                          </m:r>
                        </m:den>
                      </m:f>
                      <m:r>
                        <a:rPr lang="tr-TR" sz="1800" i="1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1800" i="1">
                          <a:latin typeface="Cambria Math" panose="02040503050406030204" pitchFamily="18" charset="0"/>
                        </a:rPr>
                        <m:t>74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</a:rPr>
                        <m:t>𝑠𝑎𝑛𝑖𝑦𝑒</m:t>
                      </m:r>
                    </m:oMath>
                  </m:oMathPara>
                </a14:m>
                <a:endParaRPr lang="tr-TR" sz="1800" dirty="0" smtClean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r>
                  <a:rPr lang="tr-TR" sz="1800" dirty="0" smtClean="0">
                    <a:latin typeface="Consolas" panose="020B0609020204030204" pitchFamily="49" charset="0"/>
                  </a:rPr>
                  <a:t>Olarak bulunur.</a:t>
                </a:r>
              </a:p>
              <a:p>
                <a:pPr marL="0" indent="0">
                  <a:buNone/>
                </a:pPr>
                <a:r>
                  <a:rPr lang="tr-TR" sz="1800" smtClean="0">
                    <a:latin typeface="Consolas" panose="020B0609020204030204" pitchFamily="49" charset="0"/>
                  </a:rPr>
                  <a:t>Bu noktadaki K=0.524’tür.</a:t>
                </a:r>
              </a:p>
              <a:p>
                <a:pPr marL="0" indent="0">
                  <a:buNone/>
                </a:pPr>
                <a:endParaRPr lang="tr-TR" sz="1800" dirty="0"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tr-TR" sz="1800" dirty="0" smtClean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  <a:p>
                <a:pPr marL="0" indent="0">
                  <a:buNone/>
                </a:pPr>
                <a:endParaRPr lang="tr-TR" sz="18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175" y="1524000"/>
                <a:ext cx="11315699" cy="4652963"/>
              </a:xfrm>
              <a:blipFill>
                <a:blip r:embed="rId3"/>
                <a:stretch>
                  <a:fillRect l="-485" t="-11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057" y="3957384"/>
            <a:ext cx="4487617" cy="2567241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3293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Asimptot açıları ve birleşme noktasının belirlenmesi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±180°</m:t>
                        </m:r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 + 1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den>
                    </m:f>
                  </m:oMath>
                </a14:m>
                <a:r>
                  <a:rPr lang="tr-TR" dirty="0" smtClean="0"/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= 0,1, 2,…,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±180°</m:t>
                        </m:r>
                        <m:d>
                          <m:dPr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 + 1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3−1</m:t>
                            </m:r>
                          </m:e>
                        </m:d>
                      </m:den>
                    </m:f>
                  </m:oMath>
                </a14:m>
                <a:r>
                  <a:rPr lang="tr-TR" dirty="0" smtClean="0"/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= 0,1, 2,…,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1,2 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=90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°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tr-TR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tr-TR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tr-TR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0−(−1)</m:t>
                        </m:r>
                      </m:num>
                      <m:den>
                        <m:r>
                          <a:rPr lang="tr-TR" b="0" i="1" dirty="0" smtClean="0">
                            <a:latin typeface="Cambria Math" panose="02040503050406030204" pitchFamily="18" charset="0"/>
                          </a:rPr>
                          <m:t>3−1</m:t>
                        </m:r>
                      </m:den>
                    </m:f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 smtClean="0"/>
                  <a:t> </a:t>
                </a:r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44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Reel eksendeki kök yerlerinin belirlenmesi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1425"/>
              </a:lnSpc>
              <a:buNone/>
            </a:pP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import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math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srgbClr val="1290B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on_root_locus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(s, zeros, poles):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"""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tr-TR" sz="1600" dirty="0">
                <a:solidFill>
                  <a:srgbClr val="8FC1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verilen s test noktasının açı şartını sağlayıp sağlamadığını kontrol eder.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tr-TR" sz="1600" dirty="0">
                <a:solidFill>
                  <a:srgbClr val="8FC1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"""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sum_zeros = </a:t>
            </a:r>
            <a:r>
              <a:rPr lang="tr-TR" sz="1600" dirty="0">
                <a:solidFill>
                  <a:srgbClr val="149B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([math.atan2(s.imag-z.imag, s.real-z.real)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 in zeros])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sum_poles = </a:t>
            </a:r>
            <a:r>
              <a:rPr lang="tr-TR" sz="1600" dirty="0">
                <a:solidFill>
                  <a:srgbClr val="149B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([math.atan2(s.imag-p.imag, s.real-p.real)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 in poles])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srgbClr val="149B9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abs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((sum_zeros-sum_poles) % (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*math.pi) - math.pi) &lt; 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1e-8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425"/>
              </a:lnSpc>
              <a:buNone/>
            </a:pP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tr-TR" sz="1600" dirty="0">
                <a:solidFill>
                  <a:srgbClr val="C85E7C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tr-TR" sz="1600" dirty="0">
                <a:solidFill>
                  <a:srgbClr val="B9B5B8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>
                <a:solidFill>
                  <a:srgbClr val="FD8B1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endParaRPr lang="tr-T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53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29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Reel eksendeki kök yerlerinin belirlenmesi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&gt;&gt;&gt; on_root_locus(-0.5, zeros=[-1.], poles=[-0.+1.j,  0.-1.j,  0.+0.j])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True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&gt;&gt;&gt; on_root_locus(-1.5, zeros=[-1.], poles=[-0.+1.j,  0.-1.j,  0.+0.j])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False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&gt;&gt;&gt; on_root_locus(0.5, zeros=[-1.], poles=[-0.+1.j,  0.-1.j,  0.+0.j])</a:t>
            </a:r>
          </a:p>
          <a:p>
            <a:pPr marL="0" indent="0">
              <a:buNone/>
            </a:pPr>
            <a:r>
              <a:rPr lang="tr-TR" sz="16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False</a:t>
            </a:r>
          </a:p>
          <a:p>
            <a:pPr marL="0" indent="0">
              <a:buNone/>
            </a:pPr>
            <a:endParaRPr lang="tr-TR" sz="1600" dirty="0">
              <a:solidFill>
                <a:schemeClr val="bg1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tr-TR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nsolas" panose="020B0609020204030204" pitchFamily="49" charset="0"/>
              </a:rPr>
              <a:t>Yani, 0 ve -1 arasında açı şartı sağlanır, geri kalan kısımlarda sağlanmaz.</a:t>
            </a:r>
          </a:p>
          <a:p>
            <a:pPr marL="0" indent="0">
              <a:buNone/>
            </a:pPr>
            <a:endParaRPr lang="tr-TR" sz="16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3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Ayrılma Noktası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000" dirty="0" smtClean="0"/>
                  <a:t>Ayrılma noktası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𝑑𝐾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𝑑𝑠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</a:rPr>
                      <m:t>=0 çö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𝑦𝑙𝑒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𝑏𝑢𝑙𝑢𝑛𝑢𝑟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tr-TR" sz="2000" dirty="0" smtClean="0"/>
              </a:p>
              <a:p>
                <a:pPr marL="0" indent="0">
                  <a:buNone/>
                </a:pPr>
                <a:r>
                  <a:rPr lang="tr-TR" sz="2000" dirty="0" smtClean="0"/>
                  <a:t>Genlik şartından:</a:t>
                </a:r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𝑑𝐾</m:t>
                          </m:r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  <m:d>
                            <m:d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1=0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:r>
                  <a:rPr lang="tr-TR" sz="2000" dirty="0"/>
                  <a:t>Denklemin kökleri: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−1.6776507 +0.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        ,  0.08882535+0.53865191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        0.08882535−0.53865191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9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1093</Words>
  <Application>Microsoft Office PowerPoint</Application>
  <PresentationFormat>Widescreen</PresentationFormat>
  <Paragraphs>267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Consolas</vt:lpstr>
      <vt:lpstr>Times New Roman</vt:lpstr>
      <vt:lpstr>Office Theme</vt:lpstr>
      <vt:lpstr>Quiz 1</vt:lpstr>
      <vt:lpstr>Kutup ve Sıfırların Belirlenmesi</vt:lpstr>
      <vt:lpstr>PowerPoint Presentation</vt:lpstr>
      <vt:lpstr>Asimptot açıları ve birleşme noktasının belirlenmesi</vt:lpstr>
      <vt:lpstr>PowerPoint Presentation</vt:lpstr>
      <vt:lpstr>Reel eksendeki kök yerlerinin belirlenmesi</vt:lpstr>
      <vt:lpstr>Reel eksendeki kök yerlerinin belirlenmesi</vt:lpstr>
      <vt:lpstr>PowerPoint Presentation</vt:lpstr>
      <vt:lpstr>Ayrılma Noktası</vt:lpstr>
      <vt:lpstr>Ayrılma Noktası</vt:lpstr>
      <vt:lpstr>Sanal Eksenden Geçiş Noktaları</vt:lpstr>
      <vt:lpstr>Kutuplardan Ayrılma Açıları</vt:lpstr>
      <vt:lpstr>Kutuplardan Ayrılma Açıları</vt:lpstr>
      <vt:lpstr>Kök yer eğrisinin istenen K değerleri için çizimi</vt:lpstr>
      <vt:lpstr>PowerPoint Presentation</vt:lpstr>
      <vt:lpstr>Bu işlemleri yapabilen bir python class’ı yazalım.</vt:lpstr>
      <vt:lpstr>Yazdığımız python class’ını kullanarak root locus grafiği çizelim.</vt:lpstr>
      <vt:lpstr>K=0.1, 0.2,...,99.9, 100 için</vt:lpstr>
      <vt:lpstr>PowerPoint Presentation</vt:lpstr>
      <vt:lpstr>Soru 2</vt:lpstr>
      <vt:lpstr>Kutup ve Sıfırların Belirlenmesi</vt:lpstr>
      <vt:lpstr>PowerPoint Presentation</vt:lpstr>
      <vt:lpstr>Sanal Eksenden Geçiş Noktaları</vt:lpstr>
      <vt:lpstr>Sanal Eksenden Geçiş Noktaları</vt:lpstr>
      <vt:lpstr>Düzeltilmiş sekant yöntemiyle imajiner ekseni kesen w’nın bulunması:</vt:lpstr>
      <vt:lpstr>Düzeltilmiş sekant yöntemiyle imajiner ekseni kesen w’nın bulunması:</vt:lpstr>
      <vt:lpstr>Ayrılma Noktası</vt:lpstr>
      <vt:lpstr>Ayrılma Noktası</vt:lpstr>
      <vt:lpstr>Yazdığımız python class’ını kullanarak root locus grafiği çizelim.</vt:lpstr>
      <vt:lpstr>K= 1e-10, 1.03e-10,..., 970.48, 1000</vt:lpstr>
      <vt:lpstr>b) Sistemi kararlı yapan olası en büyük kazanç değerini ve bu kazanç değeri için sistemdeki osilasyonun frekansı</vt:lpstr>
      <vt:lpstr>b) Sistemi kararlı yapan olası en büyük kazanç değerini ve bu kazanç değeri için sistemdeki osilasyonun frekansı</vt:lpstr>
      <vt:lpstr>c) Sistemi kararlı yapacak ve osilasyona neden olmayacak kazanç değeri ve %2 yerleşme kriterine göre t_s (setling time) yerleşme zamanı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1</dc:title>
  <dc:creator>Apollo</dc:creator>
  <cp:lastModifiedBy>Nurdan Bilgin</cp:lastModifiedBy>
  <cp:revision>46</cp:revision>
  <dcterms:created xsi:type="dcterms:W3CDTF">2019-03-18T05:53:35Z</dcterms:created>
  <dcterms:modified xsi:type="dcterms:W3CDTF">2019-03-25T18:26:50Z</dcterms:modified>
</cp:coreProperties>
</file>