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70" r:id="rId13"/>
    <p:sldId id="273" r:id="rId14"/>
    <p:sldId id="272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21.04.2019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</a:t>
            </a:r>
            <a:r>
              <a:rPr lang="tr-TR" smtClean="0"/>
              <a:t>. Nurdan </a:t>
            </a:r>
            <a:r>
              <a:rPr lang="tr-TR" dirty="0" smtClean="0"/>
              <a:t>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</a:t>
            </a:r>
            <a:r>
              <a:rPr lang="tr-TR" smtClean="0"/>
              <a:t>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</a:t>
            </a:r>
            <a:r>
              <a:rPr lang="tr-TR" smtClean="0"/>
              <a:t>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2301399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Nyquist Kararlılık Kriterleri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Kontrol Sistemlerinin </a:t>
            </a:r>
            <a:r>
              <a:rPr lang="tr-TR" sz="3600" b="1" dirty="0">
                <a:solidFill>
                  <a:srgbClr val="FF0000"/>
                </a:solidFill>
              </a:rPr>
              <a:t>Nyquist </a:t>
            </a:r>
            <a:r>
              <a:rPr lang="tr-TR" sz="3600" b="1" dirty="0" smtClean="0">
                <a:solidFill>
                  <a:srgbClr val="FF0000"/>
                </a:solidFill>
              </a:rPr>
              <a:t>Kararlılık Kriterleri Kullanılarak Kararlılık Analizi</a:t>
            </a:r>
            <a:endParaRPr lang="tr-TR" sz="3600" b="1" dirty="0">
              <a:solidFill>
                <a:srgbClr val="FF0000"/>
              </a:solidFill>
            </a:endParaRPr>
          </a:p>
          <a:p>
            <a:endParaRPr lang="tr-TR" sz="3600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Dr</a:t>
            </a:r>
            <a:r>
              <a:rPr lang="tr-TR" smtClean="0"/>
              <a:t>. Nurdan </a:t>
            </a:r>
            <a:r>
              <a:rPr lang="tr-TR" dirty="0" smtClean="0"/>
              <a:t>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Nyquist</a:t>
            </a:r>
            <a:r>
              <a:rPr lang="en-US" b="1" dirty="0"/>
              <a:t> </a:t>
            </a:r>
            <a:r>
              <a:rPr lang="tr-TR" b="1" dirty="0"/>
              <a:t>Kararlılık</a:t>
            </a:r>
            <a:r>
              <a:rPr lang="en-US" b="1" dirty="0"/>
              <a:t> </a:t>
            </a:r>
            <a:r>
              <a:rPr lang="tr-TR" b="1" dirty="0"/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10217727" cy="5220929"/>
              </a:xfrm>
            </p:spPr>
            <p:txBody>
              <a:bodyPr/>
              <a:lstStyle/>
              <a:p>
                <a:r>
                  <a:rPr lang="tr-TR" i="1" dirty="0" smtClean="0"/>
                  <a:t>Her iki durumuda kapsayacak şekilde kararlılık tanımının genelleştirilmesi:</a:t>
                </a:r>
              </a:p>
              <a:p>
                <a:r>
                  <a:rPr lang="tr-TR" dirty="0" smtClean="0"/>
                  <a:t>Eğer açık çevrim transfer fonksiyonu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sağ yarı düzlemde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/>
                  <a:t> kadar kutba sahipse  bu durumda</a:t>
                </a:r>
                <a:r>
                  <a:rPr lang="en-US" dirty="0" smtClean="0"/>
                  <a:t> </a:t>
                </a:r>
                <a:r>
                  <a:rPr lang="tr-TR" dirty="0" smtClean="0"/>
                  <a:t>kararlılık için</a:t>
                </a:r>
                <a:r>
                  <a:rPr lang="en-US" dirty="0" smtClean="0"/>
                  <a:t>,</a:t>
                </a:r>
                <a:r>
                  <a:rPr lang="tr-TR" dirty="0" smtClean="0"/>
                  <a:t> temsili kök s modifiye edilmiş nyquist yolunu saat yönünde izlerken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kök yer eğrisi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–1+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 smtClean="0"/>
                  <a:t>noktasını, saatin tersi yönde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kere çevrelemelidir. 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10217727" cy="5220929"/>
              </a:xfrm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45" y="3275740"/>
            <a:ext cx="4387889" cy="2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</a:rPr>
              <a:t>Nyquist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tr-TR" b="1" dirty="0">
                <a:solidFill>
                  <a:srgbClr val="000000"/>
                </a:solidFill>
              </a:rPr>
              <a:t>Kararlılık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tr-TR" b="1" dirty="0">
                <a:solidFill>
                  <a:srgbClr val="000000"/>
                </a:solidFill>
              </a:rPr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Nyquist </a:t>
                </a:r>
                <a:r>
                  <a:rPr lang="tr-TR" dirty="0"/>
                  <a:t>kararlılık kriterini kullanarak doğrusal kontrol sistemlerinin kararlılığını incelerken, üç ihtimalin ortaya çıkabileceğini görürüz: 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−1 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noktasının hiç çevrelemesi yoktur. Eğer sağ-yarı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düzleminde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'nin hiç kutbu bulunmuyorsa, bu durum sistemin kararlı olmasını gerektirir; aksi takdirde, sistem kararsızdır. 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noktasının saatin tersi yönünde bir veya daha fazla çevrelemesi vardır. Eğer saatin tersi yönündeki çevrelemelerin sayısı sağ-yarı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düzleminde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'nin kutuplarının sayısına eşitse, bu durumda sistem kararlıdır; aksi takdirde, sistem kararsızdır. </a:t>
                </a: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noktasının saat yönünde bir veya daha fazla çevrelemesi vardır. Bu du-rumda sistem kararsızdır.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5062928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hiç kutbu </a:t>
                </a:r>
                <a:r>
                  <a:rPr lang="tr-TR" dirty="0" smtClean="0"/>
                  <a:t>yok,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yer eğrisi tarafından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 hiç çevreleme </a:t>
                </a:r>
                <a:r>
                  <a:rPr lang="tr-TR" dirty="0" smtClean="0"/>
                  <a:t>yok.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Tüm Pozitif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’ler için sistem kararlıdır. 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5062928" cy="5220929"/>
              </a:xfrm>
              <a:blipFill>
                <a:blip r:embed="rId2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92" y="780538"/>
            <a:ext cx="4436307" cy="42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7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hiç kutbu </a:t>
                </a:r>
                <a:r>
                  <a:rPr lang="tr-TR" dirty="0" smtClean="0"/>
                  <a:t>yok,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yer eğrisi tarafından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 hiç çevreleme </a:t>
                </a:r>
                <a:r>
                  <a:rPr lang="tr-TR" dirty="0" smtClean="0"/>
                  <a:t>olmamalı ancak ve ancak bu şart küçük K değerleri için sağlanmaktadır.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  <a:blipFill>
                <a:blip r:embed="rId2"/>
                <a:stretch>
                  <a:fillRect l="-280" b="-2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840" y="2443397"/>
            <a:ext cx="5906401" cy="37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hiç kutbu </a:t>
                </a:r>
                <a:r>
                  <a:rPr lang="tr-TR" dirty="0" smtClean="0"/>
                  <a:t>yok,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yer eğrisi tarafından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 hiç çevreleme </a:t>
                </a:r>
                <a:r>
                  <a:rPr lang="tr-TR" dirty="0" smtClean="0"/>
                  <a:t>olmamalı ancak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’nin birbirleriyle olan ilişkisine bağlı olarak üç farklı durum ortaya çıkabilir.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  <a:blipFill>
                <a:blip r:embed="rId2"/>
                <a:stretch>
                  <a:fillRect l="-280" b="-3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822" y="2737709"/>
            <a:ext cx="6672493" cy="36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</a:t>
                </a:r>
                <a:r>
                  <a:rPr lang="tr-TR" dirty="0" smtClean="0"/>
                  <a:t>bir </a:t>
                </a:r>
                <a:r>
                  <a:rPr lang="tr-TR" dirty="0"/>
                  <a:t>kutbu </a:t>
                </a:r>
                <a:r>
                  <a:rPr lang="tr-TR" dirty="0" smtClean="0"/>
                  <a:t>var,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. Yer </a:t>
                </a:r>
                <a:r>
                  <a:rPr lang="tr-TR" dirty="0"/>
                  <a:t>eğrisi </a:t>
                </a:r>
                <a:r>
                  <a:rPr lang="tr-TR" dirty="0" smtClean="0"/>
                  <a:t>grafiği,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 </a:t>
                </a:r>
                <a:r>
                  <a:rPr lang="tr-TR" dirty="0" smtClean="0"/>
                  <a:t>bir </a:t>
                </a:r>
                <a:r>
                  <a:rPr lang="tr-TR" dirty="0"/>
                  <a:t>çevreleme </a:t>
                </a:r>
                <a:r>
                  <a:rPr lang="tr-TR" dirty="0" smtClean="0"/>
                  <a:t>yapmaktadır. Bundan dolayı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tr-TR" dirty="0" smtClean="0"/>
                  <a:t>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 smtClean="0"/>
                  <a:t> bulunur. Bu kapalı çevrim sisteminin sağ-yarı s düzleminde iki kapalı çevrim kutbu olduğunu ve sistemin kararsız olduğunu gösterir.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  <a:blipFill>
                <a:blip r:embed="rId2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1" y="2505278"/>
            <a:ext cx="3370121" cy="36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</a:t>
                </a:r>
                <a:r>
                  <a:rPr lang="tr-TR" dirty="0" smtClean="0"/>
                  <a:t>bir </a:t>
                </a:r>
                <a:r>
                  <a:rPr lang="tr-TR" dirty="0"/>
                  <a:t>kutbu </a:t>
                </a:r>
                <a:r>
                  <a:rPr lang="tr-TR" dirty="0" smtClean="0"/>
                  <a:t>var,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. Yer </a:t>
                </a:r>
                <a:r>
                  <a:rPr lang="tr-TR" dirty="0"/>
                  <a:t>eğrisi </a:t>
                </a:r>
                <a:r>
                  <a:rPr lang="tr-TR" dirty="0" smtClean="0"/>
                  <a:t>grafiği,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 </a:t>
                </a:r>
                <a:r>
                  <a:rPr lang="tr-TR" dirty="0" smtClean="0"/>
                  <a:t>bir </a:t>
                </a:r>
                <a:r>
                  <a:rPr lang="tr-TR" dirty="0"/>
                  <a:t>çevreleme </a:t>
                </a:r>
                <a:r>
                  <a:rPr lang="tr-TR" dirty="0" smtClean="0"/>
                  <a:t>yapmaktadır. Bundan dolayı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tr-TR" dirty="0" smtClean="0"/>
                  <a:t>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 smtClean="0"/>
                  <a:t> bulunur. Bu kapalı çevrim sisteminin sağ-yarı s düzleminde iki kapalı çevrim kutbu olduğunu ve sistemin kararsız olduğunu gösterir.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  <a:blipFill>
                <a:blip r:embed="rId2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1" y="2505278"/>
            <a:ext cx="3370121" cy="36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bir kutbu var, 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. Yer eğrisi grafiği,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 smtClean="0"/>
                  <a:t>noktasında saatin tersi yönde  </a:t>
                </a:r>
                <a:r>
                  <a:rPr lang="tr-TR" dirty="0"/>
                  <a:t>bir çevreleme yapmaktadır. Bundan dolayı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bulunur. Bu kapalı çevrim sisteminin sağ-yarı s düzleminde </a:t>
                </a:r>
                <a:r>
                  <a:rPr lang="tr-TR" dirty="0" smtClean="0"/>
                  <a:t>kapalı </a:t>
                </a:r>
                <a:r>
                  <a:rPr lang="tr-TR" dirty="0"/>
                  <a:t>çevrim kutbu </a:t>
                </a:r>
                <a:r>
                  <a:rPr lang="tr-TR" dirty="0" smtClean="0"/>
                  <a:t>olmadığını </a:t>
                </a:r>
                <a:r>
                  <a:rPr lang="tr-TR" dirty="0"/>
                  <a:t>ve </a:t>
                </a:r>
                <a:r>
                  <a:rPr lang="tr-TR" dirty="0" smtClean="0"/>
                  <a:t>kapalı çevrim sistemin kararlı </a:t>
                </a:r>
                <a:r>
                  <a:rPr lang="tr-TR" dirty="0"/>
                  <a:t>olduğunu gösterir.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04" y="845091"/>
                <a:ext cx="10894101" cy="1868129"/>
              </a:xfrm>
              <a:blipFill>
                <a:blip r:embed="rId2"/>
                <a:stretch>
                  <a:fillRect l="-168" r="-504" b="-35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98" y="2417599"/>
            <a:ext cx="3914913" cy="3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Şartlı Kararlı 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875071"/>
            <a:ext cx="4703164" cy="5220929"/>
          </a:xfrm>
        </p:spPr>
        <p:txBody>
          <a:bodyPr/>
          <a:lstStyle/>
          <a:p>
            <a:r>
              <a:rPr lang="tr-TR" dirty="0" smtClean="0"/>
              <a:t>Bazı K değerleri için kararlı bazı K değerleri için kararsız olan sistemlere şartlı kararlı sistem denir ve giriş değişimlerine bağlı kararsızlığa geçme ihtimali yüksek olan bu tip sistemler asla uygun değildir.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0" y="1087317"/>
            <a:ext cx="4652520" cy="39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 Döngülü Kararlı 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256" y="3704161"/>
            <a:ext cx="10778836" cy="27382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Sağ-yarı </a:t>
            </a:r>
            <a:r>
              <a:rPr lang="tr-TR" dirty="0"/>
              <a:t>s düzleminde kutup içerebildikleri için çok-çevrimli sistemlerin </a:t>
            </a:r>
            <a:r>
              <a:rPr lang="tr-TR" dirty="0" smtClean="0"/>
              <a:t>kararlılık </a:t>
            </a:r>
            <a:r>
              <a:rPr lang="tr-TR" dirty="0"/>
              <a:t>testlerinde dikkatli </a:t>
            </a:r>
            <a:r>
              <a:rPr lang="tr-TR" dirty="0" smtClean="0"/>
              <a:t>olunmalıdır. </a:t>
            </a:r>
          </a:p>
          <a:p>
            <a:pPr marL="45720" indent="0">
              <a:buNone/>
            </a:pPr>
            <a:r>
              <a:rPr lang="tr-TR" dirty="0"/>
              <a:t>İçerdeki çevrim kararsız olabilmesine rağmen, tüm </a:t>
            </a:r>
            <a:r>
              <a:rPr lang="tr-TR" dirty="0" smtClean="0"/>
              <a:t>kapalı-çevrim sistemi kararlı olabilir.</a:t>
            </a: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80" y="818910"/>
            <a:ext cx="7534681" cy="28248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522337" y="1401090"/>
                <a:ext cx="3865418" cy="2163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200" b="0" dirty="0" smtClean="0"/>
              </a:p>
              <a:p>
                <a:pPr/>
                <a:r>
                  <a:rPr lang="tr-TR" sz="2200" dirty="0" smtClean="0"/>
                  <a:t>Tüm sistemin açık çevrim transfer fonksiyonu ise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200" b="0" dirty="0" smtClean="0"/>
              </a:p>
              <a:p>
                <a:endParaRPr lang="tr-TR" sz="2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37" y="1401090"/>
                <a:ext cx="3865418" cy="2163734"/>
              </a:xfrm>
              <a:prstGeom prst="rect">
                <a:avLst/>
              </a:prstGeom>
              <a:blipFill>
                <a:blip r:embed="rId3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4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Nyquist</a:t>
            </a:r>
            <a:r>
              <a:rPr lang="en-US" b="1" dirty="0"/>
              <a:t> </a:t>
            </a:r>
            <a:r>
              <a:rPr lang="tr-TR" b="1" dirty="0"/>
              <a:t>Kararlılık</a:t>
            </a:r>
            <a:r>
              <a:rPr lang="en-US" b="1" dirty="0"/>
              <a:t> </a:t>
            </a:r>
            <a:r>
              <a:rPr lang="tr-TR" b="1" dirty="0" smtClean="0"/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6477000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tr-TR" i="1" dirty="0" smtClean="0"/>
                  <a:t>açık çevrim sistemin kararlılığını iki durumda inceleyeceğiz.</a:t>
                </a:r>
              </a:p>
              <a:p>
                <a:pPr marL="45720" indent="0">
                  <a:buNone/>
                </a:pPr>
                <a:endParaRPr lang="tr-TR" i="1" dirty="0"/>
              </a:p>
              <a:p>
                <a:pPr marL="502920" indent="-457200">
                  <a:buAutoNum type="arabicPeriod"/>
                </a:pPr>
                <a:r>
                  <a:rPr lang="tr-TR" i="1" dirty="0" smtClean="0"/>
                  <a:t>Durum: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i="1" dirty="0" smtClean="0"/>
                  <a:t>in imajiner eksende kutup veya sıfırının olmadığı durum.</a:t>
                </a:r>
              </a:p>
              <a:p>
                <a:pPr marL="45720" indent="0">
                  <a:buNone/>
                </a:pPr>
                <a:r>
                  <a:rPr lang="tr-TR" i="1" dirty="0" smtClean="0"/>
                  <a:t>Örneğin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i="1" dirty="0" smtClean="0"/>
              </a:p>
              <a:p>
                <a:pPr marL="45720" indent="0">
                  <a:buNone/>
                </a:pPr>
                <a:r>
                  <a:rPr lang="tr-TR" i="1" dirty="0" smtClean="0"/>
                  <a:t>2. Durum: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i="1" dirty="0"/>
                  <a:t>in imajiner eksende kutup veya sıfırının </a:t>
                </a:r>
                <a:r>
                  <a:rPr lang="tr-TR" i="1" dirty="0" smtClean="0"/>
                  <a:t>olduğu özel </a:t>
                </a:r>
                <a:r>
                  <a:rPr lang="tr-TR" i="1" dirty="0"/>
                  <a:t>durum.</a:t>
                </a:r>
              </a:p>
              <a:p>
                <a:pPr marL="45720" indent="0">
                  <a:buNone/>
                </a:pPr>
                <a:r>
                  <a:rPr lang="tr-TR" i="1" dirty="0"/>
                  <a:t>Örneğin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6477000" cy="5220929"/>
              </a:xfrm>
              <a:blipFill>
                <a:blip r:embed="rId2"/>
                <a:stretch>
                  <a:fillRect l="-471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54" y="2513740"/>
            <a:ext cx="4387889" cy="2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4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937165"/>
                <a:ext cx="7987145" cy="3158836"/>
              </a:xfrm>
            </p:spPr>
            <p:txBody>
              <a:bodyPr/>
              <a:lstStyle/>
              <a:p>
                <a:r>
                  <a:rPr lang="tr-TR" dirty="0" smtClean="0"/>
                  <a:t>İçerdeki döngünün kararsızlığa neden olan iki kutbu sağ yarım kürede, bu hemen görülemiyorsa routh tablosu yapılarak belirlenebilir.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937165"/>
                <a:ext cx="7987145" cy="3158836"/>
              </a:xfrm>
              <a:blipFill>
                <a:blip r:embed="rId2"/>
                <a:stretch>
                  <a:fillRect t="-25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03" y="803372"/>
            <a:ext cx="6418648" cy="203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472056"/>
                  </p:ext>
                </p:extLst>
              </p:nvPr>
            </p:nvGraphicFramePr>
            <p:xfrm>
              <a:off x="9014693" y="3518284"/>
              <a:ext cx="220749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5830">
                      <a:extLst>
                        <a:ext uri="{9D8B030D-6E8A-4147-A177-3AD203B41FA5}">
                          <a16:colId xmlns:a16="http://schemas.microsoft.com/office/drawing/2014/main" val="1221164225"/>
                        </a:ext>
                      </a:extLst>
                    </a:gridCol>
                    <a:gridCol w="735830">
                      <a:extLst>
                        <a:ext uri="{9D8B030D-6E8A-4147-A177-3AD203B41FA5}">
                          <a16:colId xmlns:a16="http://schemas.microsoft.com/office/drawing/2014/main" val="3442635285"/>
                        </a:ext>
                      </a:extLst>
                    </a:gridCol>
                    <a:gridCol w="735830">
                      <a:extLst>
                        <a:ext uri="{9D8B030D-6E8A-4147-A177-3AD203B41FA5}">
                          <a16:colId xmlns:a16="http://schemas.microsoft.com/office/drawing/2014/main" val="2809767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147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564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-1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903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911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88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823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472056"/>
                  </p:ext>
                </p:extLst>
              </p:nvPr>
            </p:nvGraphicFramePr>
            <p:xfrm>
              <a:off x="9014693" y="3518284"/>
              <a:ext cx="220749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5830">
                      <a:extLst>
                        <a:ext uri="{9D8B030D-6E8A-4147-A177-3AD203B41FA5}">
                          <a16:colId xmlns:a16="http://schemas.microsoft.com/office/drawing/2014/main" val="1221164225"/>
                        </a:ext>
                      </a:extLst>
                    </a:gridCol>
                    <a:gridCol w="735830">
                      <a:extLst>
                        <a:ext uri="{9D8B030D-6E8A-4147-A177-3AD203B41FA5}">
                          <a16:colId xmlns:a16="http://schemas.microsoft.com/office/drawing/2014/main" val="3442635285"/>
                        </a:ext>
                      </a:extLst>
                    </a:gridCol>
                    <a:gridCol w="735830">
                      <a:extLst>
                        <a:ext uri="{9D8B030D-6E8A-4147-A177-3AD203B41FA5}">
                          <a16:colId xmlns:a16="http://schemas.microsoft.com/office/drawing/2014/main" val="2809767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4"/>
                          <a:stretch>
                            <a:fillRect t="-8197" r="-2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147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4"/>
                          <a:stretch>
                            <a:fillRect t="-108197" r="-2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564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4"/>
                          <a:stretch>
                            <a:fillRect t="-208197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-1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903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4"/>
                          <a:stretch>
                            <a:fillRect t="-30819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911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88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823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487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102927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+0.5)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 smtClean="0"/>
                  <a:t> olduğu için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şartının sağlanması için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tr-TR" dirty="0" smtClean="0"/>
                  <a:t> olmalı. Şekilden iki kez çevrelemenin sadece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&gt;−0.5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&lt;−1⟹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102927" cy="5220929"/>
              </a:xfrm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890" y="842096"/>
            <a:ext cx="3952727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Kararlılık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Kararlılık marjı, Faz marjı ve kazanç marjı ile ifade edilebilir.</a:t>
                </a:r>
              </a:p>
              <a:p>
                <a:pPr marL="45720" indent="0">
                  <a:buNone/>
                </a:pPr>
                <a:r>
                  <a:rPr lang="tr-TR" b="1" dirty="0" smtClean="0"/>
                  <a:t>Faz Payı (Phase Marjin), </a:t>
                </a:r>
                <a:r>
                  <a:rPr lang="tr-TR" dirty="0" smtClean="0"/>
                  <a:t>sistemi kararsızlık eşiğine getirmek için </a:t>
                </a:r>
                <a:r>
                  <a:rPr lang="tr-TR" b="1" dirty="0" smtClean="0"/>
                  <a:t>«Kazanç Geçiş Frekansında»</a:t>
                </a:r>
                <a:r>
                  <a:rPr lang="tr-TR" dirty="0" smtClean="0"/>
                  <a:t> gereken ilave faz gecikmesini ifade eder</a:t>
                </a:r>
                <a:r>
                  <a:rPr lang="tr-TR" b="1" dirty="0" smtClean="0"/>
                  <a:t>. Kazanç </a:t>
                </a:r>
                <a:r>
                  <a:rPr lang="tr-TR" b="1" dirty="0"/>
                  <a:t>Geçiş </a:t>
                </a:r>
                <a:r>
                  <a:rPr lang="tr-TR" b="1" dirty="0" smtClean="0"/>
                  <a:t>Frekansı</a:t>
                </a:r>
                <a:r>
                  <a:rPr lang="tr-TR" dirty="0" smtClean="0"/>
                  <a:t>, Açık çevrim transfer fonksiyonu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/>
                  <a:t>nın birim değerde olduğu frekanstır. </a:t>
                </a:r>
                <a:r>
                  <a:rPr lang="tr-TR" b="1" dirty="0" smtClean="0"/>
                  <a:t>Faz payı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artı kazanç geçiş frekansındaki açık çevrim transfer fonksiyonunun faz açısı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 olarak tanımlanır.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b="1" dirty="0" smtClean="0"/>
                  <a:t>Kazanç Payı: </a:t>
                </a:r>
                <a:r>
                  <a:rPr lang="tr-TR" dirty="0" smtClean="0"/>
                  <a:t>faz açısının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olduğu frekanstaki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genliğinin çarpmaya göre tersidir. Bu frekansa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dersek; Kazanç payı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Desibel cinsinden,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=−20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0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5022273" cy="5220929"/>
          </a:xfrm>
        </p:spPr>
        <p:txBody>
          <a:bodyPr/>
          <a:lstStyle/>
          <a:p>
            <a:r>
              <a:rPr lang="tr-TR" dirty="0" smtClean="0"/>
              <a:t>Yandaki sistemin K=10 ve K=100 için faz ve kazanç payını bulalım.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812" y="0"/>
            <a:ext cx="4882695" cy="1731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969" r="7851"/>
          <a:stretch/>
        </p:blipFill>
        <p:spPr>
          <a:xfrm>
            <a:off x="775854" y="1565562"/>
            <a:ext cx="9706021" cy="52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Faz Payı (Phase Marjin), Kazanç Payı (Gain Marjin)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300" y="905141"/>
            <a:ext cx="10844367" cy="54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Faz Payı (Phase Marjin), Kazanç Payı (Gain Marjin)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886" y="1045026"/>
            <a:ext cx="10609117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Faz Payı (Phase Marjin), Kazanç Payı (Gain Marjin)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714" y="1010790"/>
            <a:ext cx="808714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8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3" y="751065"/>
            <a:ext cx="6701705" cy="502627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58" y="383299"/>
            <a:ext cx="4662920" cy="14177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68836" y="1845347"/>
            <a:ext cx="48075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/>
              <a:t>num = [20 20];</a:t>
            </a:r>
          </a:p>
          <a:p>
            <a:r>
              <a:rPr lang="tr-TR" sz="2200" dirty="0"/>
              <a:t>den = conv([1 5 0],[1 2 10]);</a:t>
            </a:r>
          </a:p>
          <a:p>
            <a:r>
              <a:rPr lang="tr-TR" sz="2200" dirty="0"/>
              <a:t>sys = tf(num,den);</a:t>
            </a:r>
          </a:p>
          <a:p>
            <a:r>
              <a:rPr lang="tr-TR" sz="2200" dirty="0"/>
              <a:t>w = logspace(-1,2,100);</a:t>
            </a:r>
          </a:p>
          <a:p>
            <a:r>
              <a:rPr lang="tr-TR" sz="2200" dirty="0"/>
              <a:t>bode(sys,w)</a:t>
            </a:r>
          </a:p>
          <a:p>
            <a:r>
              <a:rPr lang="tr-TR" sz="2200" dirty="0"/>
              <a:t>[Gm,pm,wcp,wcg] = margin(sys);</a:t>
            </a:r>
          </a:p>
          <a:p>
            <a:r>
              <a:rPr lang="tr-TR" sz="2200" dirty="0"/>
              <a:t>GmdB = 20*log10(Gm);</a:t>
            </a:r>
          </a:p>
          <a:p>
            <a:r>
              <a:rPr lang="tr-TR" sz="2200" dirty="0"/>
              <a:t>[GmdB pm wcp wcg]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5977" y="4893025"/>
            <a:ext cx="4065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dirty="0"/>
              <a:t>9.9301  103.6573    4.0132    0.4426</a:t>
            </a:r>
          </a:p>
        </p:txBody>
      </p:sp>
    </p:spTree>
    <p:extLst>
      <p:ext uri="{BB962C8B-B14F-4D97-AF65-F5344CB8AC3E}">
        <p14:creationId xmlns:p14="http://schemas.microsoft.com/office/powerpoint/2010/main" val="4102390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Band Genişliği Frekansı, Köşe Frekansı,Rezonans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Aşağıdaki iki sistemin bant genişliklerini karşılaştırarak;</a:t>
                </a:r>
              </a:p>
              <a:p>
                <a:r>
                  <a:rPr lang="tr-TR" dirty="0" smtClean="0"/>
                  <a:t>Bant genişliği büyük olan sistemin daha hızlı ve girişi takip etmede daha iyi olduğunu görelim.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1: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2: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26" y="2791071"/>
            <a:ext cx="6993574" cy="38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1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Band Genişliği Frekansı, Rezonans Frekansı ve Rezonans Tepe 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60736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Matlab kullanarak, rezonans değerini, rezonans frekansını ve bant genişliğini elde edebiliriz.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10" y="1180763"/>
            <a:ext cx="4532943" cy="12822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1018" y="2261305"/>
            <a:ext cx="52508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clear all;clc;close all;</a:t>
            </a:r>
          </a:p>
          <a:p>
            <a:r>
              <a:rPr lang="tr-TR" dirty="0"/>
              <a:t>nump = [1];denp = [0.5 1.5 1 0];</a:t>
            </a:r>
          </a:p>
          <a:p>
            <a:r>
              <a:rPr lang="tr-TR" dirty="0"/>
              <a:t>sysp = tf(nump,denp);sys = feedback(sysp,1);</a:t>
            </a:r>
          </a:p>
          <a:p>
            <a:r>
              <a:rPr lang="tr-TR" dirty="0"/>
              <a:t>w = logspace(-1,1);bode(sys,w)</a:t>
            </a:r>
          </a:p>
          <a:p>
            <a:r>
              <a:rPr lang="tr-TR" dirty="0"/>
              <a:t>[mag,phase,w] = bode(sys,w);</a:t>
            </a:r>
          </a:p>
          <a:p>
            <a:r>
              <a:rPr lang="tr-TR" dirty="0"/>
              <a:t>[Mp,k] = max(mag);resonant_peak = 20*log10(Mp);</a:t>
            </a:r>
          </a:p>
          <a:p>
            <a:r>
              <a:rPr lang="tr-TR" dirty="0"/>
              <a:t>resonant_frequency = w(k);</a:t>
            </a:r>
          </a:p>
          <a:p>
            <a:r>
              <a:rPr lang="tr-TR" dirty="0"/>
              <a:t>n = 1;</a:t>
            </a:r>
          </a:p>
          <a:p>
            <a:r>
              <a:rPr lang="tr-TR" dirty="0"/>
              <a:t>while 20*log(mag(n))&gt;= -3;</a:t>
            </a:r>
          </a:p>
          <a:p>
            <a:r>
              <a:rPr lang="tr-TR" dirty="0"/>
              <a:t>    n = n + 1;</a:t>
            </a:r>
          </a:p>
          <a:p>
            <a:r>
              <a:rPr lang="tr-TR" dirty="0"/>
              <a:t>end</a:t>
            </a:r>
          </a:p>
          <a:p>
            <a:r>
              <a:rPr lang="tr-TR" dirty="0"/>
              <a:t>bandwidth = w(n);</a:t>
            </a:r>
          </a:p>
          <a:p>
            <a:r>
              <a:rPr lang="tr-TR" dirty="0"/>
              <a:t>sprintf('Rezonans Tepesi=%f',resonant_peak )</a:t>
            </a:r>
          </a:p>
          <a:p>
            <a:r>
              <a:rPr lang="tr-TR" dirty="0"/>
              <a:t>sprintf('Rezonans Frekansı=%f',resonant_frequency )</a:t>
            </a:r>
          </a:p>
          <a:p>
            <a:r>
              <a:rPr lang="tr-TR" dirty="0"/>
              <a:t>sprintf('Bant Genişliği=%f', bandwidth)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0" y="1588585"/>
            <a:ext cx="6359796" cy="47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Nyquist</a:t>
            </a:r>
            <a:r>
              <a:rPr lang="en-US" b="1" dirty="0"/>
              <a:t> </a:t>
            </a:r>
            <a:r>
              <a:rPr lang="tr-TR" b="1" dirty="0"/>
              <a:t>Kararlılık</a:t>
            </a:r>
            <a:r>
              <a:rPr lang="en-US" b="1" dirty="0"/>
              <a:t> </a:t>
            </a:r>
            <a:r>
              <a:rPr lang="tr-TR" b="1" dirty="0"/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10217727" cy="5220929"/>
              </a:xfrm>
            </p:spPr>
            <p:txBody>
              <a:bodyPr/>
              <a:lstStyle/>
              <a:p>
                <a:r>
                  <a:rPr lang="tr-TR" i="1" dirty="0" smtClean="0"/>
                  <a:t>Durum 1 için kararlılık tanımı:</a:t>
                </a:r>
              </a:p>
              <a:p>
                <a:r>
                  <a:rPr lang="tr-TR" dirty="0" smtClean="0"/>
                  <a:t>Eğer açık çevrim transfer fonksiyonu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sağ yarı düzlemde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/>
                  <a:t> kadar kutba sahipse  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𝑠𝑎𝑏𝑖𝑡</m:t>
                    </m:r>
                  </m:oMath>
                </a14:m>
                <a:r>
                  <a:rPr lang="tr-TR" dirty="0" smtClean="0"/>
                  <a:t> ise </a:t>
                </a:r>
              </a:p>
              <a:p>
                <a:r>
                  <a:rPr lang="tr-TR" dirty="0" smtClean="0"/>
                  <a:t>Bu durumda</a:t>
                </a:r>
                <a:r>
                  <a:rPr lang="en-US" dirty="0" smtClean="0"/>
                  <a:t> </a:t>
                </a:r>
                <a:r>
                  <a:rPr lang="tr-TR" dirty="0" smtClean="0"/>
                  <a:t>kararlılık için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∞ </m:t>
                    </m:r>
                  </m:oMath>
                </a14:m>
                <a:r>
                  <a:rPr lang="tr-TR" dirty="0" smtClean="0"/>
                  <a:t>‘dan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i="1" dirty="0" smtClean="0"/>
                  <a:t>değişirken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kök yer eğrisi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–1+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 smtClean="0"/>
                  <a:t>noktasını, saatin tersi yönde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kere çevrelemelidir. 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10217727" cy="5220929"/>
              </a:xfrm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45" y="3275740"/>
            <a:ext cx="4387889" cy="2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1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Birim Geri Bildirimli sistemlerin Kapalı Çevrim Frekans Yanıtı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2073" y="847362"/>
                <a:ext cx="4698198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Şekilde verilen sistemde;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Sinüzoidal transfer 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𝑃𝐴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2073" y="847362"/>
                <a:ext cx="4698198" cy="5220929"/>
              </a:xfrm>
              <a:blipFill>
                <a:blip r:embed="rId2"/>
                <a:stretch>
                  <a:fillRect l="-64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14" y="795881"/>
            <a:ext cx="7361500" cy="34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7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Genlikli Faz Eğrileri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𝑌𝑗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𝑌𝑗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𝑌𝑗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tr-TR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=−1/2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1⟹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Genlikli Faz Eğrileri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00" r="7790"/>
          <a:stretch/>
        </p:blipFill>
        <p:spPr>
          <a:xfrm>
            <a:off x="748146" y="827524"/>
            <a:ext cx="5306291" cy="47974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31528" y="321762"/>
            <a:ext cx="608214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/>
              <a:t>clear all; close all;clc;</a:t>
            </a:r>
          </a:p>
          <a:p>
            <a:r>
              <a:rPr lang="tr-TR" sz="2200" dirty="0"/>
              <a:t>for M=[5 2 1.6 1.2 0.8 0.6 0.2]</a:t>
            </a:r>
          </a:p>
          <a:p>
            <a:r>
              <a:rPr lang="tr-TR" sz="2200" dirty="0"/>
              <a:t>r=M/(1-M^2);a=M^2/(1-M^2) </a:t>
            </a:r>
          </a:p>
          <a:p>
            <a:r>
              <a:rPr lang="tr-TR" sz="2200" dirty="0"/>
              <a:t>hold on</a:t>
            </a:r>
          </a:p>
          <a:p>
            <a:r>
              <a:rPr lang="tr-TR" sz="2200" dirty="0"/>
              <a:t>th = 0:pi/50:2*pi;</a:t>
            </a:r>
          </a:p>
          <a:p>
            <a:r>
              <a:rPr lang="tr-TR" sz="2200" dirty="0"/>
              <a:t>xunit = r * cos(th) +a;</a:t>
            </a:r>
          </a:p>
          <a:p>
            <a:r>
              <a:rPr lang="tr-TR" sz="2200" dirty="0"/>
              <a:t>yunit = r * sin(th) ;</a:t>
            </a:r>
          </a:p>
          <a:p>
            <a:r>
              <a:rPr lang="tr-TR" sz="2200" dirty="0"/>
              <a:t>h = plot(xunit, yunit);</a:t>
            </a:r>
          </a:p>
          <a:p>
            <a:r>
              <a:rPr lang="tr-TR" sz="2200" dirty="0"/>
              <a:t>s=sprintf('M=%4.1f',M);</a:t>
            </a:r>
          </a:p>
          <a:p>
            <a:r>
              <a:rPr lang="tr-TR" sz="2200" dirty="0"/>
              <a:t>text(min(xunit),max(yunit),s)</a:t>
            </a:r>
          </a:p>
          <a:p>
            <a:r>
              <a:rPr lang="tr-TR" sz="2200" dirty="0"/>
              <a:t>hold off</a:t>
            </a:r>
          </a:p>
          <a:p>
            <a:r>
              <a:rPr lang="tr-TR" sz="2200" dirty="0"/>
              <a:t>end</a:t>
            </a:r>
          </a:p>
          <a:p>
            <a:r>
              <a:rPr lang="tr-TR" sz="2200" dirty="0"/>
              <a:t>hold on;</a:t>
            </a:r>
          </a:p>
          <a:p>
            <a:r>
              <a:rPr lang="tr-TR" sz="2200" dirty="0"/>
              <a:t>y=(-3:0.1:3);x=(-6:0.1:6);</a:t>
            </a:r>
          </a:p>
          <a:p>
            <a:r>
              <a:rPr lang="tr-TR" sz="2200" dirty="0"/>
              <a:t>plot(-1/2*ones(length(y)),y);text(-1/2,2,'M=1')</a:t>
            </a:r>
          </a:p>
          <a:p>
            <a:r>
              <a:rPr lang="tr-TR" sz="2200" dirty="0"/>
              <a:t>plot(zeros(length(y)),y,'k--');</a:t>
            </a:r>
          </a:p>
          <a:p>
            <a:r>
              <a:rPr lang="tr-TR" sz="2200" dirty="0"/>
              <a:t>plot(x,zeros(length(x)),'k--');</a:t>
            </a:r>
          </a:p>
        </p:txBody>
      </p:sp>
    </p:spTree>
    <p:extLst>
      <p:ext uri="{BB962C8B-B14F-4D97-AF65-F5344CB8AC3E}">
        <p14:creationId xmlns:p14="http://schemas.microsoft.com/office/powerpoint/2010/main" val="3448921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Faz Açısı Eğrileri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=∠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𝑗𝑌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𝑗𝑌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den>
                              </m:f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dirty="0" smtClean="0"/>
                  <a:t> dersek; yukarıdaki denklemde her iki tarafın tanjantını alalım.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num>
                                        <m:den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dirty="0"/>
                        <m:t>Not</m:t>
                      </m:r>
                      <m:r>
                        <m:rPr>
                          <m:nor/>
                        </m:rPr>
                        <a:rPr lang="tr-TR" dirty="0"/>
                        <m:t>: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İ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tarafa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eklersek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olur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6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Faz Açısı Eğrileri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7" r="14198"/>
          <a:stretch/>
        </p:blipFill>
        <p:spPr>
          <a:xfrm>
            <a:off x="1039092" y="910652"/>
            <a:ext cx="5514110" cy="52407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36326" y="671875"/>
            <a:ext cx="53755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figure;s1=char(945)</a:t>
            </a:r>
          </a:p>
          <a:p>
            <a:r>
              <a:rPr lang="tr-TR" dirty="0"/>
              <a:t>for alpha=[-20:-20:-120,120:-20:20]</a:t>
            </a:r>
          </a:p>
          <a:p>
            <a:r>
              <a:rPr lang="tr-TR" dirty="0"/>
              <a:t>N=tand(alpha);r=sqrt(1/4+1/(2*N)^2);</a:t>
            </a:r>
          </a:p>
          <a:p>
            <a:r>
              <a:rPr lang="tr-TR" dirty="0"/>
              <a:t>hold </a:t>
            </a:r>
            <a:r>
              <a:rPr lang="tr-TR" dirty="0" smtClean="0"/>
              <a:t>on;th </a:t>
            </a:r>
            <a:r>
              <a:rPr lang="tr-TR" dirty="0"/>
              <a:t>= 0:pi/50:2*pi;</a:t>
            </a:r>
          </a:p>
          <a:p>
            <a:r>
              <a:rPr lang="tr-TR" dirty="0"/>
              <a:t>xunit = r * cos(th) +1/2</a:t>
            </a:r>
            <a:r>
              <a:rPr lang="tr-TR" dirty="0" smtClean="0"/>
              <a:t>; yunit </a:t>
            </a:r>
            <a:r>
              <a:rPr lang="tr-TR" dirty="0"/>
              <a:t>= r * sin(th)-1/(2*N) ;</a:t>
            </a:r>
          </a:p>
          <a:p>
            <a:r>
              <a:rPr lang="tr-TR" dirty="0"/>
              <a:t>if alpha&lt;0</a:t>
            </a:r>
          </a:p>
          <a:p>
            <a:r>
              <a:rPr lang="tr-TR" dirty="0"/>
              <a:t>ynew=yunit(find(yunit&gt;0));xnew=xunit(find(yunit&gt;0));</a:t>
            </a:r>
          </a:p>
          <a:p>
            <a:r>
              <a:rPr lang="tr-TR" dirty="0"/>
              <a:t>h = plot(xnew, ynew);axis 'equal'</a:t>
            </a:r>
          </a:p>
          <a:p>
            <a:r>
              <a:rPr lang="tr-TR" dirty="0"/>
              <a:t>s=sprintf('%s=%d',s1,-alpha</a:t>
            </a:r>
            <a:r>
              <a:rPr lang="tr-TR" dirty="0" smtClean="0"/>
              <a:t>);text(1,max(yunit</a:t>
            </a:r>
            <a:r>
              <a:rPr lang="tr-TR" dirty="0"/>
              <a:t>),s)</a:t>
            </a:r>
          </a:p>
          <a:p>
            <a:r>
              <a:rPr lang="tr-TR" dirty="0"/>
              <a:t>else</a:t>
            </a:r>
          </a:p>
          <a:p>
            <a:r>
              <a:rPr lang="tr-TR" dirty="0"/>
              <a:t>ynew=yunit(find(yunit&lt;0));xnew=xunit(find(yunit&lt;0));</a:t>
            </a:r>
          </a:p>
          <a:p>
            <a:r>
              <a:rPr lang="tr-TR" dirty="0"/>
              <a:t>h = plot(xnew, ynew);axis 'equal'</a:t>
            </a:r>
          </a:p>
          <a:p>
            <a:r>
              <a:rPr lang="tr-TR" dirty="0"/>
              <a:t>s=sprintf('%s=%d',s1,-alpha</a:t>
            </a:r>
            <a:r>
              <a:rPr lang="tr-TR" dirty="0" smtClean="0"/>
              <a:t>);text(1,min(yunit</a:t>
            </a:r>
            <a:r>
              <a:rPr lang="tr-TR" dirty="0"/>
              <a:t>),s)</a:t>
            </a:r>
          </a:p>
          <a:p>
            <a:r>
              <a:rPr lang="tr-TR" dirty="0"/>
              <a:t>end</a:t>
            </a:r>
          </a:p>
          <a:p>
            <a:r>
              <a:rPr lang="tr-TR" dirty="0"/>
              <a:t>hold </a:t>
            </a:r>
            <a:r>
              <a:rPr lang="tr-TR" dirty="0" smtClean="0"/>
              <a:t>off;</a:t>
            </a:r>
            <a:endParaRPr lang="tr-TR" dirty="0"/>
          </a:p>
          <a:p>
            <a:r>
              <a:rPr lang="tr-TR" dirty="0"/>
              <a:t>end</a:t>
            </a:r>
          </a:p>
          <a:p>
            <a:r>
              <a:rPr lang="tr-TR" dirty="0"/>
              <a:t>hold on;</a:t>
            </a:r>
          </a:p>
          <a:p>
            <a:r>
              <a:rPr lang="tr-TR" dirty="0"/>
              <a:t>y=(-2.5:0.1:2.5);x=(-3:0.1:3);</a:t>
            </a:r>
          </a:p>
          <a:p>
            <a:r>
              <a:rPr lang="tr-TR" dirty="0"/>
              <a:t>plot(zeros(length(y)),y,'k--','linewidth',2);</a:t>
            </a:r>
          </a:p>
          <a:p>
            <a:r>
              <a:rPr lang="tr-TR" dirty="0"/>
              <a:t>plot(x,zeros(length(x)),'k--','linewidt',2);</a:t>
            </a:r>
          </a:p>
        </p:txBody>
      </p:sp>
    </p:spTree>
    <p:extLst>
      <p:ext uri="{BB962C8B-B14F-4D97-AF65-F5344CB8AC3E}">
        <p14:creationId xmlns:p14="http://schemas.microsoft.com/office/powerpoint/2010/main" val="4002246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Sabit Genlik ve Faz Eğrilerinin Kapalı Çevrimin Frekans  Cevabının Gözlenmesinde Kullanılması</a:t>
            </a:r>
            <a:endParaRPr lang="tr-TR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579" y="1132750"/>
            <a:ext cx="5475796" cy="38739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173" y="937636"/>
            <a:ext cx="4315362" cy="38466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67200" y="5073503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r-TR" dirty="0" smtClean="0">
                    <a:latin typeface="TimesTen-Roman"/>
                  </a:rPr>
                  <a:t>(a)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latin typeface="CoreTTI"/>
                  </a:rPr>
                  <a:t> </a:t>
                </a:r>
                <a:r>
                  <a:rPr lang="tr-TR" dirty="0" smtClean="0">
                    <a:latin typeface="TimesTen-Roman"/>
                  </a:rPr>
                  <a:t>kök yer eğrisi M daireleri grafiği ile birleştirilmiş;</a:t>
                </a:r>
                <a:endParaRPr lang="tr-TR" dirty="0">
                  <a:latin typeface="TimesTen-Roman"/>
                </a:endParaRPr>
              </a:p>
              <a:p>
                <a:r>
                  <a:rPr lang="tr-TR" dirty="0">
                    <a:latin typeface="TimesTen-Roman"/>
                  </a:rPr>
                  <a:t>(b)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latin typeface="CoreTTI"/>
                  </a:rPr>
                  <a:t> </a:t>
                </a:r>
                <a:r>
                  <a:rPr lang="tr-TR" dirty="0">
                    <a:latin typeface="TimesTen-Roman"/>
                  </a:rPr>
                  <a:t>kök yer eğrisi </a:t>
                </a:r>
                <a:r>
                  <a:rPr lang="tr-TR" dirty="0" smtClean="0">
                    <a:latin typeface="TimesTen-Roman"/>
                  </a:rPr>
                  <a:t>N </a:t>
                </a:r>
                <a:r>
                  <a:rPr lang="tr-TR" dirty="0">
                    <a:latin typeface="TimesTen-Roman"/>
                  </a:rPr>
                  <a:t>daireleri grafiği ile birleştirilmiş</a:t>
                </a:r>
                <a:r>
                  <a:rPr lang="tr-TR" dirty="0" smtClean="0">
                    <a:latin typeface="TimesTen-Roman"/>
                  </a:rPr>
                  <a:t>;;</a:t>
                </a:r>
                <a:endParaRPr lang="tr-TR" dirty="0">
                  <a:latin typeface="TimesTen-Roman"/>
                </a:endParaRPr>
              </a:p>
              <a:p>
                <a:r>
                  <a:rPr lang="tr-TR" dirty="0">
                    <a:latin typeface="TimesTen-Roman"/>
                  </a:rPr>
                  <a:t>(c) </a:t>
                </a:r>
                <a:r>
                  <a:rPr lang="tr-TR" dirty="0" smtClean="0">
                    <a:latin typeface="TimesTen-Roman"/>
                  </a:rPr>
                  <a:t>Kapalı Çevrimin Frekans Cevabı.</a:t>
                </a:r>
                <a:endParaRPr lang="tr-TR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73503"/>
                <a:ext cx="6096000" cy="923330"/>
              </a:xfrm>
              <a:prstGeom prst="rect">
                <a:avLst/>
              </a:prstGeom>
              <a:blipFill>
                <a:blip r:embed="rId4"/>
                <a:stretch>
                  <a:fillRect l="-800" t="-3289" b="-85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042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Nichols Haritası (Nichols Chart)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3983182" cy="5220929"/>
              </a:xfrm>
            </p:spPr>
            <p:txBody>
              <a:bodyPr/>
              <a:lstStyle/>
              <a:p>
                <a:r>
                  <a:rPr lang="tr-TR" dirty="0" smtClean="0"/>
                  <a:t>Çizdiğimiz sabit genlik M ve faz N daireleri grafikleri birleştirilir ve üzerine açık çevrim transfer fonksiyonunun yer eğrisi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bildirilirse elde edilen üçlü grafiğe nichols haritası (nichols chart) denir. Harita ifadesi,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ile </a:t>
                </a:r>
                <a:r>
                  <a:rPr lang="tr-TR" dirty="0"/>
                  <a:t>genlik M ve faz N </a:t>
                </a:r>
                <a:r>
                  <a:rPr lang="tr-TR" dirty="0" smtClean="0"/>
                  <a:t>dairelerinin kesiminden kapalı çevrimin frekans cevabına ulaşmaya yarayan eşleşmeden yola çıkılarak kullanılmaktadır. Nichols Haritası aracılığıyla kapalı çevrimin frekans cevabı bulunur.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3983182" cy="5220929"/>
              </a:xfrm>
              <a:blipFill>
                <a:blip r:embed="rId2"/>
                <a:stretch>
                  <a:fillRect t="-1519" r="-30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24" y="862637"/>
            <a:ext cx="4496680" cy="48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5" y="1596981"/>
            <a:ext cx="7069456" cy="45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1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TRANSFER FONKSİYONLARININ DENEYSEL BELİRLENMESİ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kontrol sisteminin analiz ve tasarımında ilk adım, incelenen sistemin matematiksel modelini </a:t>
            </a:r>
            <a:r>
              <a:rPr lang="tr-TR" dirty="0" smtClean="0"/>
              <a:t>türetmektir. Modelin </a:t>
            </a:r>
            <a:r>
              <a:rPr lang="tr-TR" dirty="0"/>
              <a:t>analitik olarak elde </a:t>
            </a:r>
            <a:r>
              <a:rPr lang="tr-TR" dirty="0" smtClean="0"/>
              <a:t>edilmesinin zor olduğu durumlarda, deneysel </a:t>
            </a:r>
            <a:r>
              <a:rPr lang="tr-TR" dirty="0"/>
              <a:t>analiz </a:t>
            </a:r>
            <a:r>
              <a:rPr lang="tr-TR" dirty="0" smtClean="0"/>
              <a:t>yöntemlerine başvurulur. </a:t>
            </a:r>
          </a:p>
          <a:p>
            <a:r>
              <a:rPr lang="tr-TR" dirty="0" smtClean="0"/>
              <a:t>Frekans-cevabı </a:t>
            </a:r>
            <a:r>
              <a:rPr lang="tr-TR" dirty="0"/>
              <a:t>yöntemlerinin önemi, </a:t>
            </a:r>
            <a:r>
              <a:rPr lang="tr-TR" dirty="0" smtClean="0"/>
              <a:t>donanımın </a:t>
            </a:r>
            <a:r>
              <a:rPr lang="tr-TR" dirty="0"/>
              <a:t>transfer fonksiyonunun veya bir sistemin her bir </a:t>
            </a:r>
            <a:r>
              <a:rPr lang="tr-TR" dirty="0" smtClean="0"/>
              <a:t>bileşeninin</a:t>
            </a:r>
            <a:r>
              <a:rPr lang="tr-TR" dirty="0"/>
              <a:t>, basit frekans-cevap ölçümleri ile belirlenebilmesidir. </a:t>
            </a:r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genlik oranı ve faz </a:t>
            </a:r>
            <a:r>
              <a:rPr lang="tr-TR" dirty="0" smtClean="0"/>
              <a:t>kayması</a:t>
            </a:r>
            <a:r>
              <a:rPr lang="tr-TR" dirty="0"/>
              <a:t>, ilgili frekans aralığı içinde yeterli sayıdaki </a:t>
            </a:r>
            <a:r>
              <a:rPr lang="tr-TR" dirty="0" smtClean="0"/>
              <a:t>frekanslarda </a:t>
            </a:r>
            <a:r>
              <a:rPr lang="tr-TR" dirty="0"/>
              <a:t>ölçülebilirse, Bode </a:t>
            </a:r>
            <a:r>
              <a:rPr lang="tr-TR" dirty="0" smtClean="0"/>
              <a:t>diyagramında </a:t>
            </a:r>
            <a:r>
              <a:rPr lang="tr-TR" dirty="0"/>
              <a:t>çizilebilirler. Bu durumda transfer fonksiyonu asimptotik yaklaşımlarla belirlenebilir. </a:t>
            </a:r>
            <a:endParaRPr lang="tr-TR" dirty="0" smtClean="0"/>
          </a:p>
          <a:p>
            <a:r>
              <a:rPr lang="tr-TR" dirty="0" smtClean="0"/>
              <a:t>Birçok </a:t>
            </a:r>
            <a:r>
              <a:rPr lang="tr-TR" dirty="0"/>
              <a:t>parçadan oluşan asimptotik log-genlik eğrilerini oluştururuz. Köşe frekanslarında birkaç deneme-yanılma işlemi ile gerçek eğriye çok yakın bir çizim bulmak genellikle mümkündür.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27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Deneysel Olarak TF’in Belirlenmesi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Sinüzoidal Sinyal Üreteçleri: </a:t>
            </a:r>
            <a:r>
              <a:rPr lang="tr-TR" dirty="0" smtClean="0"/>
              <a:t>Bir </a:t>
            </a:r>
            <a:r>
              <a:rPr lang="tr-TR" dirty="0"/>
              <a:t>frekans-cevap testi uygulamasmda, uygun si-nüzoidal-sinyal üreteçleri bulunmalıdır. Sinyal; mekanik, elektrik veya pnömatik </a:t>
            </a:r>
            <a:r>
              <a:rPr lang="tr-TR" dirty="0" smtClean="0"/>
              <a:t>biçimlerden </a:t>
            </a:r>
            <a:r>
              <a:rPr lang="tr-TR" dirty="0"/>
              <a:t>birinde olmalıdır. </a:t>
            </a:r>
            <a:r>
              <a:rPr lang="tr-TR" dirty="0" smtClean="0"/>
              <a:t>Sinüzoidal </a:t>
            </a:r>
            <a:r>
              <a:rPr lang="tr-TR" dirty="0"/>
              <a:t>sinyalin mümkün mertebe harmonik ve sinyal bozulmalarından etkilenmemiş olması gerekir. 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Nyquist </a:t>
            </a:r>
            <a:r>
              <a:rPr lang="tr-TR" dirty="0" smtClean="0"/>
              <a:t>Kararlılık </a:t>
            </a:r>
            <a:r>
              <a:rPr lang="tr-TR" dirty="0"/>
              <a:t>Kriteri Üzerine Önemli Notlar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0436" y="875071"/>
                <a:ext cx="8243455" cy="5220929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Yukarıda ifade edilen kriteri formüle ederek tekrar göstermek istersek;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:r>
                  <a:rPr lang="tr-TR" dirty="0" smtClean="0"/>
                  <a:t>Burada 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tr-TR" dirty="0"/>
                  <a:t>sağ-ya</a:t>
                </a:r>
                <a:r>
                  <a:rPr lang="tr-TR" dirty="0" smtClean="0"/>
                  <a:t>rı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düzleminde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/>
                  <a:t>in </a:t>
                </a:r>
                <a:r>
                  <a:rPr lang="tr-TR" dirty="0"/>
                  <a:t>sıfırlarının sayısı 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=–1+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 smtClean="0"/>
                  <a:t>noktasının, </a:t>
                </a:r>
                <a:r>
                  <a:rPr lang="tr-TR" dirty="0"/>
                  <a:t>saat yönünde çevrelenme </a:t>
                </a:r>
                <a:r>
                  <a:rPr lang="tr-TR" dirty="0" smtClean="0"/>
                  <a:t>sayısı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tr-TR" dirty="0" smtClean="0"/>
                  <a:t>sağ-yarı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 düzleminde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'in </a:t>
                </a:r>
                <a:r>
                  <a:rPr lang="tr-TR" dirty="0"/>
                  <a:t>kutuplarının sayısı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Eğer P sıfır </a:t>
                </a:r>
                <a:r>
                  <a:rPr lang="tr-TR" dirty="0" smtClean="0"/>
                  <a:t>değilse </a:t>
                </a:r>
                <a:r>
                  <a:rPr lang="tr-TR" dirty="0"/>
                  <a:t>kararlı bir kontrol sistemi </a:t>
                </a:r>
                <a:r>
                  <a:rPr lang="tr-TR" dirty="0" smtClean="0"/>
                  <a:t>için,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dirty="0"/>
                  <a:t>veya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olmalıdır </a:t>
                </a:r>
                <a:r>
                  <a:rPr lang="tr-TR" dirty="0" smtClean="0"/>
                  <a:t>ki </a:t>
                </a:r>
                <a:r>
                  <a:rPr lang="tr-TR" dirty="0"/>
                  <a:t>bu </a:t>
                </a:r>
                <a:r>
                  <a:rPr lang="tr-TR" dirty="0" smtClean="0"/>
                  <a:t>durum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–1+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noktasının saatin tersi yönünde P çevrelenme sayısına sahip </a:t>
                </a:r>
                <a:r>
                  <a:rPr lang="tr-TR" dirty="0" smtClean="0"/>
                  <a:t>olması </a:t>
                </a:r>
                <a:r>
                  <a:rPr lang="tr-TR" dirty="0"/>
                  <a:t>gerektiği anlamına </a:t>
                </a:r>
                <a:r>
                  <a:rPr lang="tr-TR" dirty="0" smtClean="0"/>
                  <a:t>gelir.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in sağ-yarı s düzleminde hiç kutbu yoksa, o zaman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dirty="0" smtClean="0"/>
                  <a:t>,</a:t>
                </a:r>
                <a:r>
                  <a:rPr lang="tr-TR" dirty="0"/>
                  <a:t> Bu </a:t>
                </a:r>
                <a:r>
                  <a:rPr lang="tr-TR" dirty="0" smtClean="0"/>
                  <a:t>yüzden kararlılık </a:t>
                </a:r>
                <a:r>
                  <a:rPr lang="tr-TR" dirty="0"/>
                  <a:t>için,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yer </a:t>
                </a:r>
                <a:r>
                  <a:rPr lang="tr-TR" dirty="0"/>
                  <a:t>eğrisi tarafından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—1 +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 hiç çevreleme olmamalıdır.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durumda,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ekseninin tamamı için yer eğrisini ele almak gerekmez. yalnızca pozitif-frekans kısmı yeterlidir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 </a:t>
                </a:r>
                <a:r>
                  <a:rPr lang="tr-TR" dirty="0"/>
                  <a:t>Böyle bir sistemin kararlılı,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—1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noktasının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Nyquist </a:t>
                </a:r>
                <a:r>
                  <a:rPr lang="tr-TR" dirty="0"/>
                  <a:t>ver eğrisi tarafından </a:t>
                </a:r>
                <a:r>
                  <a:rPr lang="tr-TR" dirty="0" smtClean="0"/>
                  <a:t>çevrelendiğinin </a:t>
                </a:r>
                <a:r>
                  <a:rPr lang="tr-TR" dirty="0"/>
                  <a:t>görülmesiyle belirlenebilir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Kararlılık </a:t>
                </a:r>
                <a:r>
                  <a:rPr lang="tr-TR" dirty="0"/>
                  <a:t>için-.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—1 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 gölgeli </a:t>
                </a:r>
                <a:r>
                  <a:rPr lang="tr-TR" dirty="0" smtClean="0"/>
                  <a:t>bölgenin </a:t>
                </a:r>
                <a:r>
                  <a:rPr lang="tr-TR" dirty="0"/>
                  <a:t>dışında yer almalıdır.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436" y="875071"/>
                <a:ext cx="8243455" cy="5220929"/>
              </a:xfrm>
              <a:blipFill>
                <a:blip r:embed="rId2"/>
                <a:stretch>
                  <a:fillRect l="-74" t="-1986" r="-1257" b="-18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4334" y="1180494"/>
            <a:ext cx="3494320" cy="30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94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Bode Diyagramından Minimum-Fazlı Transfer Fonksiyonlarının Belirlenmesi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2510" y="875071"/>
                <a:ext cx="8631381" cy="5220929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Transfer </a:t>
                </a:r>
                <a:r>
                  <a:rPr lang="tr-TR" dirty="0"/>
                  <a:t>fonksiyonunu belirlemek için, deneysel elde edilen log-genlik eğrilerine ilk önce asimptotlar </a:t>
                </a:r>
                <a:r>
                  <a:rPr lang="tr-TR" dirty="0" smtClean="0"/>
                  <a:t>çizilir.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Asimptotlar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±20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r>
                  <a:rPr lang="tr-TR" dirty="0" smtClean="0"/>
                  <a:t>‘un katlarında </a:t>
                </a:r>
                <a:r>
                  <a:rPr lang="tr-TR" dirty="0"/>
                  <a:t>eğimlere sahip </a:t>
                </a:r>
                <a:r>
                  <a:rPr lang="tr-TR" dirty="0" smtClean="0"/>
                  <a:t>olmalıdırlar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Eğer </a:t>
                </a:r>
                <a:r>
                  <a:rPr lang="tr-TR" dirty="0"/>
                  <a:t>deneysel elde edilen log-genlik eğrilerinin eğimi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frekansında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tr-TR" dirty="0"/>
                  <a:t>'den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−40 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r>
                  <a:rPr lang="tr-TR" dirty="0" smtClean="0"/>
                  <a:t>'a </a:t>
                </a:r>
                <a:r>
                  <a:rPr lang="tr-TR" dirty="0"/>
                  <a:t>kadar değişiyorsa, transfer fonksiyonunda 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çarpanının </a:t>
                </a:r>
                <a:r>
                  <a:rPr lang="tr-TR" dirty="0"/>
                  <a:t>mevcut bulunduğu açıkça anlaşılır. Eğer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frekansında eğim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−40 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𝑜𝑛𝑙𝑢𝑘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değişiyorsa, transfer fonksiyonunda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 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f>
                                        <m:f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biçiminde </a:t>
                </a:r>
                <a:r>
                  <a:rPr lang="tr-TR" dirty="0"/>
                  <a:t>ikinci dereceden (kuadratik) bir çarpan olmalıdır. Bu ikinci dereceden </a:t>
                </a:r>
                <a:r>
                  <a:rPr lang="tr-TR" dirty="0" smtClean="0"/>
                  <a:t>çarpanın </a:t>
                </a:r>
                <a:r>
                  <a:rPr lang="tr-TR" dirty="0"/>
                  <a:t>sönümsüz doğal frekansı, köşe frekansı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'ye eşittir. Sönüm oranı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, deneysel elde edilen log-genlik eğrisinden köşe frekansı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, civarında rezonans tepe miktarını ölçerek ve </a:t>
                </a:r>
                <a:r>
                  <a:rPr lang="tr-TR" dirty="0" smtClean="0"/>
                  <a:t>bu şekilde </a:t>
                </a:r>
                <a:r>
                  <a:rPr lang="tr-TR" dirty="0"/>
                  <a:t>gösterilen eğrilerle karşılaştırarak belirlenebilir.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10" y="875071"/>
                <a:ext cx="8631381" cy="5220929"/>
              </a:xfrm>
              <a:blipFill>
                <a:blip r:embed="rId2"/>
                <a:stretch>
                  <a:fillRect l="-212" t="-2220" r="-2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468" y="966787"/>
            <a:ext cx="3553828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34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solidFill>
                  <a:srgbClr val="000000"/>
                </a:solidFill>
              </a:rPr>
              <a:t>Bode Diyagramından Minimum-Fazlı Transfer Fonksiyonlarının Belirlenmesi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10287000" cy="5220929"/>
              </a:xfrm>
            </p:spPr>
            <p:txBody>
              <a:bodyPr/>
              <a:lstStyle/>
              <a:p>
                <a:r>
                  <a:rPr lang="tr-TR" dirty="0" smtClean="0"/>
                  <a:t>Sonra düşük frekans için genlik şu şekilde belirlenir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𝑇𝑖𝑝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𝑇𝑖𝑝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𝑇𝑖𝑝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10287000" cy="5220929"/>
              </a:xfrm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56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solidFill>
                  <a:srgbClr val="000000"/>
                </a:solidFill>
              </a:rPr>
              <a:t>Bode Diyagramından Minimum-Fazlı Transfer Fonksiyonlarının Belirlenmesi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17" y="754503"/>
            <a:ext cx="4036810" cy="5717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63" y="786090"/>
            <a:ext cx="4684725" cy="5268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56764" y="990601"/>
                <a:ext cx="4620176" cy="9248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(1+0.5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 +2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f>
                                        <m:f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64" y="990601"/>
                <a:ext cx="4620176" cy="924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669750" y="2087336"/>
                <a:ext cx="3279231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320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+64)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750" y="2087336"/>
                <a:ext cx="3279231" cy="679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354291" y="2819400"/>
                <a:ext cx="359790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=−0.2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291" y="2819400"/>
                <a:ext cx="3597908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432638" y="3518975"/>
                <a:ext cx="3726213" cy="697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320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+64)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638" y="3518975"/>
                <a:ext cx="3726213" cy="697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7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Nyquist Kararlılık Kriteri Üzerine Önemli Notlar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2728" y="875071"/>
                <a:ext cx="6525490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Sağ-yarı </a:t>
                </a:r>
                <a:r>
                  <a:rPr lang="tr-TR" dirty="0"/>
                  <a:t>s düzleminde kutup içerebildikleri için çok-çevrimli sistemlerin </a:t>
                </a:r>
                <a:r>
                  <a:rPr lang="tr-TR" dirty="0" smtClean="0"/>
                  <a:t>kararlılık </a:t>
                </a:r>
                <a:r>
                  <a:rPr lang="tr-TR" dirty="0"/>
                  <a:t>testlerinde dikkatli </a:t>
                </a:r>
                <a:r>
                  <a:rPr lang="tr-TR" dirty="0" smtClean="0"/>
                  <a:t>olunmalıdır.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Eğer mümkünse, 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'nin herhangi bir kutbunun </a:t>
                </a:r>
                <a:r>
                  <a:rPr lang="tr-TR" dirty="0" smtClean="0"/>
                  <a:t>sağ-yarı </a:t>
                </a:r>
                <a:r>
                  <a:rPr lang="tr-TR" dirty="0"/>
                  <a:t>s düzleminde olup olmadığı </a:t>
                </a:r>
                <a:r>
                  <a:rPr lang="tr-TR" dirty="0" smtClean="0"/>
                  <a:t>Routh </a:t>
                </a:r>
                <a:r>
                  <a:rPr lang="tr-TR" dirty="0"/>
                  <a:t>kararlılık </a:t>
                </a:r>
                <a:r>
                  <a:rPr lang="tr-TR" dirty="0" smtClean="0"/>
                  <a:t>kriteri ile belirlenmelidir.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Ancak iletim </a:t>
                </a:r>
                <a:r>
                  <a:rPr lang="tr-TR" dirty="0"/>
                  <a:t>gecikmesi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𝑇𝑠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gibi cebirsel olmayan (transendental) fonksiyonları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'nin içinde bulunuyorsa.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Routh </a:t>
                </a:r>
                <a:r>
                  <a:rPr lang="tr-TR" dirty="0"/>
                  <a:t>kararlılık kriteri </a:t>
                </a:r>
                <a:r>
                  <a:rPr lang="tr-TR" dirty="0" smtClean="0"/>
                  <a:t>uygulanması zahmetlidir;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𝑇𝑠</m:t>
                        </m:r>
                      </m:sup>
                    </m:sSup>
                  </m:oMath>
                </a14:m>
                <a:r>
                  <a:rPr lang="tr-TR" dirty="0" smtClean="0"/>
                  <a:t> önce </a:t>
                </a:r>
                <a:r>
                  <a:rPr lang="tr-TR" dirty="0"/>
                  <a:t>seri </a:t>
                </a:r>
                <a:r>
                  <a:rPr lang="tr-TR" dirty="0" smtClean="0"/>
                  <a:t>açılımları </a:t>
                </a:r>
                <a:r>
                  <a:rPr lang="tr-TR" dirty="0"/>
                  <a:t>ile yaklaşık olarak ifade edilmelidir.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728" y="875071"/>
                <a:ext cx="6525490" cy="5220929"/>
              </a:xfrm>
              <a:blipFill>
                <a:blip r:embed="rId2"/>
                <a:stretch>
                  <a:fillRect l="-467" t="-1519" r="-3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7163" y="802785"/>
            <a:ext cx="5064804" cy="1898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7091" y="2690244"/>
            <a:ext cx="38654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/>
              <a:t>İçerdeki çevrim kararsız olabilmesine rağmen, tüm kapal-çevrim sistemin uygun bir tasanmla kararlı hale getirilebileceğine dikkat ediniz.) </a:t>
            </a:r>
          </a:p>
        </p:txBody>
      </p:sp>
    </p:spTree>
    <p:extLst>
      <p:ext uri="{BB962C8B-B14F-4D97-AF65-F5344CB8AC3E}">
        <p14:creationId xmlns:p14="http://schemas.microsoft.com/office/powerpoint/2010/main" val="382220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Nyquist Kararlılık Kriteri Üzerine Önemli Notlar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2728" y="875071"/>
                <a:ext cx="6525490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Eğer G(jw)H(jw) yer eğrisi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—1 +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dirty="0"/>
                  <a:t>noktasından geçiyorsa, o zaman karakteristik denklemin </a:t>
                </a:r>
                <a:r>
                  <a:rPr lang="tr-TR" dirty="0" smtClean="0"/>
                  <a:t>sıfırları </a:t>
                </a:r>
                <a:r>
                  <a:rPr lang="tr-TR" dirty="0"/>
                  <a:t>veya </a:t>
                </a:r>
                <a:r>
                  <a:rPr lang="tr-TR" dirty="0" smtClean="0"/>
                  <a:t>kapalı-çevrim kutupları,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ekseninde </a:t>
                </a:r>
                <a:r>
                  <a:rPr lang="tr-TR" dirty="0" smtClean="0"/>
                  <a:t>yerleştirilmişlerdir.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Bu kontrol </a:t>
                </a:r>
                <a:r>
                  <a:rPr lang="tr-TR" dirty="0"/>
                  <a:t>sistemleri </a:t>
                </a:r>
                <a:r>
                  <a:rPr lang="tr-TR" dirty="0" smtClean="0"/>
                  <a:t>tasarımı için istenen </a:t>
                </a:r>
                <a:r>
                  <a:rPr lang="tr-TR" dirty="0"/>
                  <a:t>bir durum değildir.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İyi </a:t>
                </a:r>
                <a:r>
                  <a:rPr lang="tr-TR" dirty="0"/>
                  <a:t>tasarlanmış bir kapalı-çevrim sistem için, karakteristik denklemin hiçbir kökü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ekseninde yer almamalıdır. 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728" y="875071"/>
                <a:ext cx="6525490" cy="5220929"/>
              </a:xfrm>
              <a:blipFill>
                <a:blip r:embed="rId2"/>
                <a:stretch>
                  <a:fillRect l="-467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60" y="549494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Nyquist</a:t>
            </a:r>
            <a:r>
              <a:rPr lang="en-US" b="1" dirty="0"/>
              <a:t> </a:t>
            </a:r>
            <a:r>
              <a:rPr lang="tr-TR" b="1" dirty="0"/>
              <a:t>Kararlılık</a:t>
            </a:r>
            <a:r>
              <a:rPr lang="en-US" b="1" dirty="0"/>
              <a:t> </a:t>
            </a:r>
            <a:r>
              <a:rPr lang="tr-TR" b="1" dirty="0"/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i="1" dirty="0" smtClean="0"/>
                  <a:t>2</a:t>
                </a:r>
                <a:r>
                  <a:rPr lang="tr-TR" b="1" i="1" dirty="0"/>
                  <a:t>. Durum: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b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b="1" i="1" dirty="0"/>
                  <a:t>in imajiner eksende kutup veya sıfırının olduğu özel durum.</a:t>
                </a:r>
              </a:p>
              <a:p>
                <a:r>
                  <a:rPr lang="tr-TR" dirty="0" smtClean="0"/>
                  <a:t>Kararlılık için nyquist yolunun açık çevrimin hiç bir kutup ve sıfırından geçmemesi gerekiyordu. Bu durumda nyquist yolunun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tr-TR" dirty="0" smtClean="0"/>
                  <a:t> kadar küçük çaplı bir yarım çemberin etrafından dolaştırarak sorun çözülebilir.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16" y="2625703"/>
            <a:ext cx="40925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Nyquist</a:t>
            </a:r>
            <a:r>
              <a:rPr lang="en-US" b="1" dirty="0"/>
              <a:t> </a:t>
            </a:r>
            <a:r>
              <a:rPr lang="tr-TR" b="1" dirty="0"/>
              <a:t>Kararlılık</a:t>
            </a:r>
            <a:r>
              <a:rPr lang="en-US" b="1" dirty="0"/>
              <a:t> </a:t>
            </a:r>
            <a:r>
              <a:rPr lang="tr-TR" b="1" dirty="0"/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705475" cy="5220929"/>
              </a:xfrm>
            </p:spPr>
            <p:txBody>
              <a:bodyPr/>
              <a:lstStyle/>
              <a:p>
                <a:r>
                  <a:rPr lang="tr-TR" dirty="0" smtClean="0"/>
                  <a:t>Durum 2 için örnek;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Yer eğrisi üzerinde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tr-TR" dirty="0" smtClean="0"/>
                  <a:t>’ya karşılık gelen nokta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r-TR" dirty="0" smtClean="0"/>
                  <a:t>’ye </a:t>
                </a:r>
                <a:r>
                  <a:rPr lang="tr-TR" dirty="0"/>
                  <a:t>karşılık gelen nokta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 smtClean="0"/>
                  <a:t> Çok çok küçük epsilon yarıçaplı çember üzerinde, s karmaşık değişkeni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tr-TR" dirty="0" smtClean="0"/>
                  <a:t> olarak yazılabilir. Burada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 açısı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den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ye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kadard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ı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705475" cy="5220929"/>
              </a:xfrm>
              <a:blipFill>
                <a:blip r:embed="rId2"/>
                <a:stretch>
                  <a:fillRect l="-535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77" y="1619250"/>
            <a:ext cx="5276189" cy="32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Nyquist</a:t>
            </a:r>
            <a:r>
              <a:rPr lang="en-US" b="1" dirty="0"/>
              <a:t> </a:t>
            </a:r>
            <a:r>
              <a:rPr lang="tr-TR" b="1" dirty="0"/>
              <a:t>Kararlılık</a:t>
            </a:r>
            <a:r>
              <a:rPr lang="en-US" b="1" dirty="0"/>
              <a:t> </a:t>
            </a:r>
            <a:r>
              <a:rPr lang="tr-TR" b="1" dirty="0"/>
              <a:t>Kriterleri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705475" cy="5220929"/>
              </a:xfrm>
            </p:spPr>
            <p:txBody>
              <a:bodyPr/>
              <a:lstStyle/>
              <a:p>
                <a:r>
                  <a:rPr lang="tr-TR" dirty="0" smtClean="0"/>
                  <a:t>Durum 2 için örnek;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705475" cy="5220929"/>
              </a:xfrm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17" y="844134"/>
            <a:ext cx="487316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9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10229</TotalTime>
  <Words>2019</Words>
  <Application>Microsoft Office PowerPoint</Application>
  <PresentationFormat>Widescreen</PresentationFormat>
  <Paragraphs>372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Cambria Math</vt:lpstr>
      <vt:lpstr>Corbel</vt:lpstr>
      <vt:lpstr>CoreTTI</vt:lpstr>
      <vt:lpstr>TimesTen-Roman</vt:lpstr>
      <vt:lpstr>Temel</vt:lpstr>
      <vt:lpstr>Kontrol sistemleri tasarımı</vt:lpstr>
      <vt:lpstr>Nyquist Kararlılık Kriterleri</vt:lpstr>
      <vt:lpstr>Nyquist Kararlılık Kriterleri</vt:lpstr>
      <vt:lpstr>Nyquist Kararlılık Kriteri Üzerine Önemli Notlar</vt:lpstr>
      <vt:lpstr>Nyquist Kararlılık Kriteri Üzerine Önemli Notlar</vt:lpstr>
      <vt:lpstr>Nyquist Kararlılık Kriteri Üzerine Önemli Notlar</vt:lpstr>
      <vt:lpstr>Nyquist Kararlılık Kriterleri</vt:lpstr>
      <vt:lpstr>Nyquist Kararlılık Kriterleri</vt:lpstr>
      <vt:lpstr>Nyquist Kararlılık Kriterleri</vt:lpstr>
      <vt:lpstr>Nyquist Kararlılık Kriterleri</vt:lpstr>
      <vt:lpstr>Nyquist Kararlılık Kriterleri</vt:lpstr>
      <vt:lpstr>Örnekler</vt:lpstr>
      <vt:lpstr>Örnekler</vt:lpstr>
      <vt:lpstr>Örnekler</vt:lpstr>
      <vt:lpstr>Örnekler</vt:lpstr>
      <vt:lpstr>Örnekler</vt:lpstr>
      <vt:lpstr>Örnekler</vt:lpstr>
      <vt:lpstr>Şartlı Kararlı Sistemler</vt:lpstr>
      <vt:lpstr>Çok Döngülü Kararlı Sistemler</vt:lpstr>
      <vt:lpstr>Örnekler</vt:lpstr>
      <vt:lpstr>Örnekler</vt:lpstr>
      <vt:lpstr>Bağıl Kararlılık</vt:lpstr>
      <vt:lpstr>Örnek</vt:lpstr>
      <vt:lpstr>Faz Payı (Phase Marjin), Kazanç Payı (Gain Marjin)</vt:lpstr>
      <vt:lpstr>Faz Payı (Phase Marjin), Kazanç Payı (Gain Marjin)</vt:lpstr>
      <vt:lpstr>Faz Payı (Phase Marjin), Kazanç Payı (Gain Marjin)</vt:lpstr>
      <vt:lpstr>Örnek</vt:lpstr>
      <vt:lpstr>Band Genişliği Frekansı, Köşe Frekansı,Rezonans</vt:lpstr>
      <vt:lpstr>Band Genişliği Frekansı, Rezonans Frekansı ve Rezonans Tepe </vt:lpstr>
      <vt:lpstr>Birim Geri Bildirimli sistemlerin Kapalı Çevrim Frekans Yanıtı</vt:lpstr>
      <vt:lpstr>Sabit Genlikli Faz Eğrileri</vt:lpstr>
      <vt:lpstr>Sabit Genlikli Faz Eğrileri</vt:lpstr>
      <vt:lpstr>Sabit Faz Açısı Eğrileri</vt:lpstr>
      <vt:lpstr>Sabit Faz Açısı Eğrileri</vt:lpstr>
      <vt:lpstr>Sabit Genlik ve Faz Eğrilerinin Kapalı Çevrimin Frekans  Cevabının Gözlenmesinde Kullanılması</vt:lpstr>
      <vt:lpstr>Nichols Haritası (Nichols Chart)</vt:lpstr>
      <vt:lpstr>Örnek:</vt:lpstr>
      <vt:lpstr>TRANSFER FONKSİYONLARININ DENEYSEL BELİRLENMESİ </vt:lpstr>
      <vt:lpstr>Deneysel Olarak TF’in Belirlenmesi</vt:lpstr>
      <vt:lpstr>Bode Diyagramından Minimum-Fazlı Transfer Fonksiyonlarının Belirlenmesi</vt:lpstr>
      <vt:lpstr>Bode Diyagramından Minimum-Fazlı Transfer Fonksiyonlarının Belirlenmesi</vt:lpstr>
      <vt:lpstr>Bode Diyagramından Minimum-Fazlı Transfer Fonksiyonlarının Belirlenmesi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549</cp:revision>
  <dcterms:created xsi:type="dcterms:W3CDTF">2019-02-08T08:16:12Z</dcterms:created>
  <dcterms:modified xsi:type="dcterms:W3CDTF">2019-04-21T16:45:01Z</dcterms:modified>
</cp:coreProperties>
</file>