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7">
  <p:sldMasterIdLst>
    <p:sldMasterId id="2147483684" r:id="rId1"/>
  </p:sldMasterIdLst>
  <p:notesMasterIdLst>
    <p:notesMasterId r:id="rId29"/>
  </p:notesMasterIdLst>
  <p:sldIdLst>
    <p:sldId id="256" r:id="rId2"/>
    <p:sldId id="258" r:id="rId3"/>
    <p:sldId id="260" r:id="rId4"/>
    <p:sldId id="264" r:id="rId5"/>
    <p:sldId id="265" r:id="rId6"/>
    <p:sldId id="266" r:id="rId7"/>
    <p:sldId id="267" r:id="rId8"/>
    <p:sldId id="268" r:id="rId9"/>
    <p:sldId id="259" r:id="rId10"/>
    <p:sldId id="262" r:id="rId11"/>
    <p:sldId id="263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0" r:id="rId22"/>
    <p:sldId id="278" r:id="rId23"/>
    <p:sldId id="279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3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46" y="72"/>
      </p:cViewPr>
      <p:guideLst>
        <p:guide pos="3840"/>
        <p:guide orient="horz" pos="2160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EAAD3-0E46-4F3F-82A9-C553D05150E2}" type="datetimeFigureOut">
              <a:rPr lang="tr-TR" smtClean="0"/>
              <a:t>15.04.2019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ED360-187F-46BB-96AC-384A82852C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308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ED360-187F-46BB-96AC-384A82852C03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7116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B1A35F-9019-4DA8-9A82-2C70BD198728}" type="datetime1">
              <a:rPr lang="tr-TR" smtClean="0"/>
              <a:t>15.04.2019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tr-TR" dirty="0" smtClean="0"/>
              <a:t>Dr</a:t>
            </a:r>
            <a:r>
              <a:rPr lang="tr-TR" smtClean="0"/>
              <a:t>. Nurdan </a:t>
            </a:r>
            <a:r>
              <a:rPr lang="tr-TR" dirty="0" smtClean="0"/>
              <a:t>Bilgin</a:t>
            </a:r>
          </a:p>
          <a:p>
            <a:r>
              <a:rPr lang="tr-TR" dirty="0" smtClean="0"/>
              <a:t>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1620-04D6-4DCE-A096-6748E8CFEE4E}" type="datetime1">
              <a:rPr lang="tr-TR" smtClean="0"/>
              <a:t>15.04.2019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</a:t>
            </a:r>
            <a:r>
              <a:rPr lang="en-US" smtClean="0"/>
              <a:t>. Nurdan </a:t>
            </a:r>
            <a:r>
              <a:rPr lang="en-US" dirty="0" smtClean="0"/>
              <a:t>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B1ED-8B63-4EB0-A7C4-474D50C33EBD}" type="datetime1">
              <a:rPr lang="tr-TR" smtClean="0"/>
              <a:t>15.04.2019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</a:t>
            </a:r>
            <a:r>
              <a:rPr lang="en-US" smtClean="0"/>
              <a:t>. Nurdan </a:t>
            </a:r>
            <a:r>
              <a:rPr lang="en-US" dirty="0" smtClean="0"/>
              <a:t>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363794"/>
            <a:ext cx="9875520" cy="41295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75071"/>
            <a:ext cx="9872871" cy="522092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15.04.2019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</a:t>
            </a:r>
            <a:r>
              <a:rPr lang="en-US" smtClean="0"/>
              <a:t>. Nurdan </a:t>
            </a:r>
            <a:r>
              <a:rPr lang="en-US" dirty="0" smtClean="0"/>
              <a:t>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2CFB-5412-426A-A8E8-570E5CDB440B}" type="datetime1">
              <a:rPr lang="tr-TR" smtClean="0"/>
              <a:t>15.04.2019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</a:t>
            </a:r>
            <a:r>
              <a:rPr lang="en-US" smtClean="0"/>
              <a:t>. Nurdan </a:t>
            </a:r>
            <a:r>
              <a:rPr lang="en-US" dirty="0" smtClean="0"/>
              <a:t>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ED95-133A-4CA7-A222-D05D0FC10722}" type="datetime1">
              <a:rPr lang="tr-TR" smtClean="0"/>
              <a:t>15.04.2019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</a:t>
            </a:r>
            <a:r>
              <a:rPr lang="en-US" smtClean="0"/>
              <a:t>. Nurdan </a:t>
            </a:r>
            <a:r>
              <a:rPr lang="en-US" dirty="0" smtClean="0"/>
              <a:t>Bilgin 2018-2019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A0C4-A6FF-4F07-8D5B-25A7852DD734}" type="datetime1">
              <a:rPr lang="tr-TR" smtClean="0"/>
              <a:t>15.04.2019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</a:t>
            </a:r>
            <a:r>
              <a:rPr lang="en-US" smtClean="0"/>
              <a:t>. Nurdan </a:t>
            </a:r>
            <a:r>
              <a:rPr lang="en-US" dirty="0" smtClean="0"/>
              <a:t>Bilgin 2018-2019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1B83-440B-4A5F-9D50-E442B4D7F62D}" type="datetime1">
              <a:rPr lang="tr-TR" smtClean="0"/>
              <a:t>15.04.2019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</a:t>
            </a:r>
            <a:r>
              <a:rPr lang="en-US" smtClean="0"/>
              <a:t>. Nurdan </a:t>
            </a:r>
            <a:r>
              <a:rPr lang="en-US" dirty="0" smtClean="0"/>
              <a:t>Bilgin 2018-2019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D8B22-BB95-40E1-8E1B-2040B73E45F0}" type="datetime1">
              <a:rPr lang="tr-TR" smtClean="0"/>
              <a:t>15.04.2019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</a:t>
            </a:r>
            <a:r>
              <a:rPr lang="en-US" smtClean="0"/>
              <a:t>. Nurdan </a:t>
            </a:r>
            <a:r>
              <a:rPr lang="en-US" dirty="0" smtClean="0"/>
              <a:t>Bilgin 2018-2019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0173-81BE-4608-9C67-B09998B9EC57}" type="datetime1">
              <a:rPr lang="tr-TR" smtClean="0"/>
              <a:t>15.04.2019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</a:t>
            </a:r>
            <a:r>
              <a:rPr lang="en-US" smtClean="0"/>
              <a:t>. Nurdan </a:t>
            </a:r>
            <a:r>
              <a:rPr lang="en-US" dirty="0" smtClean="0"/>
              <a:t>Bilgin 2018-2019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 smtClean="0"/>
              <a:t>Resim eklemek için </a:t>
            </a:r>
            <a:r>
              <a:rPr lang="tr-TR" smtClean="0"/>
              <a:t>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6628-0AEA-41A3-9113-444B99D94FA1}" type="datetime1">
              <a:rPr lang="tr-TR" smtClean="0"/>
              <a:t>15.04.2019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</a:t>
            </a:r>
            <a:r>
              <a:rPr lang="en-US" smtClean="0"/>
              <a:t>. Nurdan </a:t>
            </a:r>
            <a:r>
              <a:rPr lang="en-US" dirty="0" smtClean="0"/>
              <a:t>Bilgin 2018-2019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7E783E6-A645-48E9-BAD7-D9FCF9900AF7}" type="datetime1">
              <a:rPr lang="tr-TR" smtClean="0"/>
              <a:t>15.04.2019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</a:t>
            </a:r>
            <a:r>
              <a:rPr lang="en-US" smtClean="0"/>
              <a:t>. Nurdan </a:t>
            </a:r>
            <a:r>
              <a:rPr lang="en-US" dirty="0" smtClean="0"/>
              <a:t>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emf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Kontrol </a:t>
            </a:r>
            <a:r>
              <a:rPr lang="tr-TR" smtClean="0"/>
              <a:t>sistemleri tasarımı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09530" y="3808456"/>
            <a:ext cx="8767860" cy="2301399"/>
          </a:xfrm>
        </p:spPr>
        <p:txBody>
          <a:bodyPr>
            <a:normAutofit lnSpcReduction="10000"/>
          </a:bodyPr>
          <a:lstStyle/>
          <a:p>
            <a:r>
              <a:rPr lang="tr-TR" sz="3600" b="1" smtClean="0"/>
              <a:t>Nyquist Diyagramı</a:t>
            </a:r>
            <a:endParaRPr lang="tr-TR" sz="3600" b="1" dirty="0" smtClean="0"/>
          </a:p>
          <a:p>
            <a:r>
              <a:rPr lang="tr-TR" sz="3600" b="1" smtClean="0"/>
              <a:t>Nyquist Kararlılık </a:t>
            </a:r>
            <a:r>
              <a:rPr lang="tr-TR" sz="3600" b="1" dirty="0" smtClean="0"/>
              <a:t>Kriterleri</a:t>
            </a:r>
          </a:p>
          <a:p>
            <a:r>
              <a:rPr lang="tr-TR" sz="3600" b="1" dirty="0" smtClean="0"/>
              <a:t>Kontrol Sistemlerinin </a:t>
            </a:r>
            <a:r>
              <a:rPr lang="tr-TR" sz="3600" b="1"/>
              <a:t>Nyquist </a:t>
            </a:r>
            <a:r>
              <a:rPr lang="tr-TR" sz="3600" b="1" smtClean="0"/>
              <a:t>Kararlılık Kriterleri Kullanılarak Kararlılık Analizi</a:t>
            </a:r>
            <a:endParaRPr lang="tr-TR" sz="3600" b="1" dirty="0"/>
          </a:p>
          <a:p>
            <a:endParaRPr lang="tr-TR" sz="3600" b="1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9831-C068-46C0-9380-21BF25D38768}" type="datetime1">
              <a:rPr lang="tr-TR" smtClean="0"/>
              <a:t>15.04.2019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Dr</a:t>
            </a:r>
            <a:r>
              <a:rPr lang="tr-TR" smtClean="0"/>
              <a:t>. Nurdan </a:t>
            </a:r>
            <a:r>
              <a:rPr lang="tr-TR" dirty="0" smtClean="0"/>
              <a:t>Bilgin</a:t>
            </a:r>
          </a:p>
          <a:p>
            <a:r>
              <a:rPr lang="tr-TR" dirty="0" smtClean="0"/>
              <a:t>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84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12618"/>
          </a:xfrm>
        </p:spPr>
        <p:txBody>
          <a:bodyPr>
            <a:normAutofit/>
          </a:bodyPr>
          <a:lstStyle/>
          <a:p>
            <a:r>
              <a:rPr lang="tr-TR" sz="2800"/>
              <a:t>Bode </a:t>
            </a:r>
            <a:r>
              <a:rPr lang="tr-TR" sz="2800" smtClean="0"/>
              <a:t>Diyagramı Kullanılarak </a:t>
            </a:r>
            <a:r>
              <a:rPr lang="tr-TR" sz="2800"/>
              <a:t>Nyquist </a:t>
            </a:r>
            <a:r>
              <a:rPr lang="tr-TR" sz="2800" smtClean="0"/>
              <a:t>Diyagramı</a:t>
            </a:r>
            <a:endParaRPr lang="tr-TR" sz="2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260764" y="1136073"/>
            <a:ext cx="4678680" cy="1642678"/>
          </a:xfrm>
        </p:spPr>
        <p:txBody>
          <a:bodyPr>
            <a:normAutofit/>
          </a:bodyPr>
          <a:lstStyle/>
          <a:p>
            <a:pPr algn="just"/>
            <a:r>
              <a:rPr lang="tr-TR" sz="2200" b="0"/>
              <a:t>Bode </a:t>
            </a:r>
            <a:r>
              <a:rPr lang="tr-TR" sz="2200" b="0" smtClean="0"/>
              <a:t>diyagramı </a:t>
            </a:r>
            <a:r>
              <a:rPr lang="tr-TR" sz="2200" b="0"/>
              <a:t>üzerinden </a:t>
            </a:r>
            <a:r>
              <a:rPr lang="tr-TR" sz="2200" b="0" smtClean="0"/>
              <a:t>a, </a:t>
            </a:r>
            <a:r>
              <a:rPr lang="tr-TR" sz="2200" b="0" dirty="0"/>
              <a:t>b, c, d, e </a:t>
            </a:r>
            <a:r>
              <a:rPr lang="tr-TR" sz="2200" b="0" dirty="0" smtClean="0"/>
              <a:t>𝜔e </a:t>
            </a:r>
            <a:r>
              <a:rPr lang="tr-TR" sz="2200" b="0"/>
              <a:t>f </a:t>
            </a:r>
            <a:r>
              <a:rPr lang="tr-TR" sz="2200" b="0" smtClean="0"/>
              <a:t>olarak okunan </a:t>
            </a:r>
            <a:r>
              <a:rPr lang="tr-TR" sz="2200" b="0" dirty="0"/>
              <a:t>genlik </a:t>
            </a:r>
            <a:r>
              <a:rPr lang="tr-TR" sz="2200" b="0" dirty="0" smtClean="0"/>
              <a:t>𝜔</a:t>
            </a:r>
            <a:r>
              <a:rPr lang="tr-TR" sz="2200" b="0" smtClean="0"/>
              <a:t>e faz </a:t>
            </a:r>
            <a:r>
              <a:rPr lang="tr-TR" sz="2200" b="0" dirty="0"/>
              <a:t>değerleri </a:t>
            </a:r>
            <a:r>
              <a:rPr lang="tr-TR" sz="2200" b="0"/>
              <a:t>ile </a:t>
            </a:r>
            <a:r>
              <a:rPr lang="tr-TR" sz="2200" b="0" smtClean="0"/>
              <a:t>hesap yapmadan </a:t>
            </a:r>
            <a:r>
              <a:rPr lang="tr-TR" sz="2200" b="0"/>
              <a:t>nyquist </a:t>
            </a:r>
            <a:r>
              <a:rPr lang="tr-TR" sz="2200" b="0" smtClean="0"/>
              <a:t>diyagramı oluşturulabilir</a:t>
            </a:r>
            <a:r>
              <a:rPr lang="tr-TR" sz="2200" b="0" dirty="0"/>
              <a:t>.</a:t>
            </a:r>
          </a:p>
          <a:p>
            <a:endParaRPr lang="tr-T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6123710" y="1039091"/>
            <a:ext cx="4941908" cy="1737181"/>
          </a:xfrm>
        </p:spPr>
        <p:txBody>
          <a:bodyPr>
            <a:normAutofit/>
          </a:bodyPr>
          <a:lstStyle/>
          <a:p>
            <a:r>
              <a:rPr lang="tr-TR" sz="2200" b="0" smtClean="0"/>
              <a:t>Nyquist diyagramında pozitif açılar </a:t>
            </a:r>
            <a:r>
              <a:rPr lang="tr-TR" sz="2200" b="0" dirty="0" smtClean="0"/>
              <a:t>reel </a:t>
            </a:r>
            <a:r>
              <a:rPr lang="tr-TR" sz="2200" b="0" smtClean="0"/>
              <a:t>eksenden saatin </a:t>
            </a:r>
            <a:r>
              <a:rPr lang="tr-TR" sz="2200" b="0" dirty="0" smtClean="0"/>
              <a:t>tersi yönde </a:t>
            </a:r>
            <a:r>
              <a:rPr lang="tr-TR" sz="2200" b="0" dirty="0"/>
              <a:t>ilerlenerek </a:t>
            </a:r>
            <a:r>
              <a:rPr lang="tr-TR" sz="2200" b="0" dirty="0" smtClean="0"/>
              <a:t>oluşturulur</a:t>
            </a:r>
            <a:r>
              <a:rPr lang="tr-TR" sz="2200" b="0" smtClean="0"/>
              <a:t>. Negatif açılar </a:t>
            </a:r>
            <a:r>
              <a:rPr lang="tr-TR" sz="2200" b="0" dirty="0" smtClean="0"/>
              <a:t>ise reel </a:t>
            </a:r>
            <a:r>
              <a:rPr lang="tr-TR" sz="2200" b="0" smtClean="0"/>
              <a:t>eksenden saat </a:t>
            </a:r>
            <a:r>
              <a:rPr lang="tr-TR" sz="2200" b="0" dirty="0" smtClean="0"/>
              <a:t>yönünde ilerlenerek oluşturulur.</a:t>
            </a:r>
            <a:endParaRPr lang="tr-TR" sz="2200" b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ED95-133A-4CA7-A222-D05D0FC10722}" type="datetime1">
              <a:rPr lang="tr-TR" smtClean="0"/>
              <a:t>15.04.2019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</a:t>
            </a:r>
            <a:r>
              <a:rPr lang="en-US" smtClean="0"/>
              <a:t>. Nurdan </a:t>
            </a:r>
            <a:r>
              <a:rPr lang="en-US" dirty="0" smtClean="0"/>
              <a:t>Bilgin 2018-2019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pic>
        <p:nvPicPr>
          <p:cNvPr id="16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70828" y="2720975"/>
            <a:ext cx="4498906" cy="3384550"/>
          </a:xfrm>
          <a:prstGeom prst="rect">
            <a:avLst/>
          </a:prstGeom>
        </p:spPr>
      </p:pic>
      <p:pic>
        <p:nvPicPr>
          <p:cNvPr id="19" name="Content Placeholder 1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97921" y="2521527"/>
            <a:ext cx="4759801" cy="358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MATLAB ile Nyquist Diyagramının Çizimi</a:t>
            </a:r>
            <a:endParaRPr lang="tr-T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Nyquist </a:t>
                </a:r>
                <a:r>
                  <a:rPr lang="tr-TR" dirty="0" smtClean="0"/>
                  <a:t>eğrileri</a:t>
                </a:r>
                <a:r>
                  <a:rPr lang="en-US" dirty="0" smtClean="0"/>
                  <a:t>, Bode diagram</a:t>
                </a:r>
                <a:r>
                  <a:rPr lang="tr-TR" dirty="0" smtClean="0"/>
                  <a:t>ları gibi</a:t>
                </a:r>
                <a:r>
                  <a:rPr lang="en-US" dirty="0" smtClean="0"/>
                  <a:t>,</a:t>
                </a:r>
                <a:r>
                  <a:rPr lang="tr-TR" dirty="0" smtClean="0"/>
                  <a:t> doğrusal zamanla değişmeyen sistemlerin geri beslemeli kontrol sistemlerinin frekans yanıtının belirlenmesinde yaygın olarak kullanılırlar.</a:t>
                </a:r>
                <a:endParaRPr lang="en-US" dirty="0"/>
              </a:p>
              <a:p>
                <a:r>
                  <a:rPr lang="tr-TR" dirty="0" smtClean="0"/>
                  <a:t>Bode diyagramlarında büyüklük ve faz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tr-TR" dirty="0" smtClean="0"/>
                  <a:t>ya karşı çizildiğinden daha alışılagelmiş bir gösterimdir. Nyquist grafiği ise genliğe karşı faz çizildiğinden kutupsal (polar) bir grafiktir</a:t>
                </a:r>
                <a:r>
                  <a:rPr lang="en-US" dirty="0" smtClean="0"/>
                  <a:t>. </a:t>
                </a:r>
                <a:endParaRPr lang="tr-TR" dirty="0" smtClean="0"/>
              </a:p>
              <a:p>
                <a:r>
                  <a:rPr lang="tr-TR" dirty="0" smtClean="0"/>
                  <a:t>İki grafikten birinin tanımlanan işi yapma konusunda zaman zaman birbirlerine karşı üstünlükleri olabilir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A0C4-A6FF-4F07-8D5B-25A7852DD734}" type="datetime1">
              <a:rPr lang="tr-TR" smtClean="0"/>
              <a:t>15.04.2019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</a:t>
            </a:r>
            <a:r>
              <a:rPr lang="en-US" smtClean="0"/>
              <a:t>. Nurdan </a:t>
            </a:r>
            <a:r>
              <a:rPr lang="en-US" dirty="0" smtClean="0"/>
              <a:t>Bilgin 2018-2019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6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solidFill>
                  <a:srgbClr val="000000"/>
                </a:solidFill>
              </a:rPr>
              <a:t>MATLAB ile Nyquist Diyagramının Çizimi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MATLAB</a:t>
                </a:r>
                <a:r>
                  <a:rPr lang="tr-TR" dirty="0"/>
                  <a:t>’ın</a:t>
                </a:r>
                <a:r>
                  <a:rPr lang="en-US" dirty="0"/>
                  <a:t> </a:t>
                </a:r>
                <a:r>
                  <a:rPr lang="en-US" dirty="0" err="1"/>
                  <a:t>nyquist</a:t>
                </a:r>
                <a:r>
                  <a:rPr lang="tr-TR" dirty="0"/>
                  <a:t> komutu, doğrusal zamanla değişmeyen sürekli sistemler için frekans cevabı hesaplar. </a:t>
                </a:r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𝑛𝑢𝑚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𝑑𝑒𝑛</m:t>
                          </m:r>
                        </m:den>
                      </m:f>
                    </m:oMath>
                  </m:oMathPara>
                </a14:m>
                <a:endParaRPr lang="tr-TR" b="0" dirty="0" smtClean="0"/>
              </a:p>
              <a:p>
                <a:r>
                  <a:rPr lang="en-US" dirty="0" err="1"/>
                  <a:t>nyquist</a:t>
                </a:r>
                <a:r>
                  <a:rPr lang="tr-TR" dirty="0"/>
                  <a:t> </a:t>
                </a:r>
                <a:r>
                  <a:rPr lang="tr-TR" dirty="0" smtClean="0"/>
                  <a:t>komutu aşağıdaki formlarda kullanılabilir.</a:t>
                </a:r>
              </a:p>
              <a:p>
                <a:pPr marL="274320" lvl="1" indent="0" algn="ctr">
                  <a:buNone/>
                </a:pPr>
                <a:r>
                  <a:rPr lang="tr-TR" dirty="0" smtClean="0"/>
                  <a:t>nyquist(num,den)</a:t>
                </a:r>
                <a:endParaRPr lang="tr-TR" dirty="0"/>
              </a:p>
              <a:p>
                <a:pPr marL="274320" lvl="1" indent="0" algn="ctr">
                  <a:buNone/>
                </a:pPr>
                <a:r>
                  <a:rPr lang="tr-TR" dirty="0" smtClean="0"/>
                  <a:t>nyquist(num,den,w</a:t>
                </a:r>
                <a:r>
                  <a:rPr lang="tr-TR" dirty="0"/>
                  <a:t>)</a:t>
                </a:r>
              </a:p>
              <a:p>
                <a:pPr marL="274320" lvl="1" indent="0" algn="ctr">
                  <a:buNone/>
                </a:pPr>
                <a:r>
                  <a:rPr lang="tr-TR" dirty="0" smtClean="0"/>
                  <a:t>nyquist(sys</a:t>
                </a:r>
                <a:r>
                  <a:rPr lang="tr-TR" dirty="0"/>
                  <a:t>)</a:t>
                </a:r>
              </a:p>
              <a:p>
                <a:r>
                  <a:rPr lang="tr-TR" dirty="0" smtClean="0"/>
                  <a:t>Yukarıdaki gibi Nyquist komutunun sol </a:t>
                </a:r>
                <a:r>
                  <a:rPr lang="tr-TR" dirty="0"/>
                  <a:t>tarafına , veri almak üzere </a:t>
                </a:r>
                <a:r>
                  <a:rPr lang="tr-TR" dirty="0" smtClean="0"/>
                  <a:t>bir </a:t>
                </a:r>
                <a:r>
                  <a:rPr lang="tr-TR" dirty="0"/>
                  <a:t>eleman yerleştirmediğinizde direk grafik oluşturur</a:t>
                </a:r>
                <a:r>
                  <a:rPr lang="tr-TR" dirty="0" smtClean="0"/>
                  <a:t>. Üçüncü  formdaki sys değişkeni ransfer fonksiyonunu tutan değişkendir ve sys=tf(num,den) şeklinde üretilir.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19" r="-7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15.04.2019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310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solidFill>
                  <a:srgbClr val="000000"/>
                </a:solidFill>
              </a:rPr>
              <a:t>MATLAB ile Nyquist Diyagramının Çizimi</a:t>
            </a:r>
            <a:endParaRPr lang="tr-T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Komutun ürettiği veriyi dışa almak isterseniz sol tarafa almak istediğiniz parametrelerin tutulacağı elemanları belirtmeniz gerekir.</a:t>
            </a:r>
          </a:p>
          <a:p>
            <a:pPr marL="45720" indent="0" algn="ctr">
              <a:buNone/>
            </a:pPr>
            <a:r>
              <a:rPr lang="tr-TR" dirty="0"/>
              <a:t>[re,im,w] = nyquist(num,den)</a:t>
            </a:r>
          </a:p>
          <a:p>
            <a:pPr marL="45720" indent="0" algn="ctr">
              <a:buNone/>
            </a:pPr>
            <a:r>
              <a:rPr lang="tr-TR" dirty="0"/>
              <a:t>[re,im,w] = nyquist(num,den,w)</a:t>
            </a:r>
          </a:p>
          <a:p>
            <a:pPr marL="45720" indent="0" algn="ctr">
              <a:buNone/>
            </a:pPr>
            <a:r>
              <a:rPr lang="tr-TR" dirty="0" smtClean="0"/>
              <a:t>[</a:t>
            </a:r>
            <a:r>
              <a:rPr lang="tr-TR" dirty="0"/>
              <a:t>re,im,w] = nyquist(sys</a:t>
            </a:r>
            <a:r>
              <a:rPr lang="tr-TR" dirty="0" smtClean="0"/>
              <a:t>)</a:t>
            </a:r>
          </a:p>
          <a:p>
            <a:pPr marL="45720" indent="0" algn="ctr">
              <a:buNone/>
            </a:pP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15.04.2019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03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solidFill>
                  <a:srgbClr val="000000"/>
                </a:solidFill>
              </a:rPr>
              <a:t>MATLAB ile Nyquist Diyagramının Çizimi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875071"/>
                <a:ext cx="6172200" cy="5220929"/>
              </a:xfrm>
            </p:spPr>
            <p:txBody>
              <a:bodyPr/>
              <a:lstStyle/>
              <a:p>
                <a:pPr marL="45720" indent="0">
                  <a:buNone/>
                </a:pPr>
                <a:r>
                  <a:rPr lang="tr-TR" dirty="0" smtClean="0"/>
                  <a:t>Örnek 4: Aşağıdaki gibi verilen açık çevrim transfer fonksiyonunu ele alalım MATLAB ile Nyquist eğrisini çizelim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) =</m:t>
                      </m:r>
                      <m:f>
                        <m:f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+ 0.8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 + 1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Çözüm: sistem pay ve paydanın açıkça görüldüğü bir formda verildiği için nyquist(num,den) komutunu kullanabiliriz. 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Burada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𝑛𝑢𝑚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=[0 1] </m:t>
                    </m:r>
                  </m:oMath>
                </a14:m>
                <a:r>
                  <a:rPr lang="tr-TR" dirty="0" smtClean="0"/>
                  <a:t>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𝑑𝑒𝑛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=[1 0.8 1] </m:t>
                    </m:r>
                  </m:oMath>
                </a14:m>
                <a:r>
                  <a:rPr lang="tr-TR" dirty="0" smtClean="0"/>
                  <a:t>olup, transfer fonsiyonunda görülen pay ve paydadaki s’in katsayılarını tutan dizilerdir.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875071"/>
                <a:ext cx="6172200" cy="5220929"/>
              </a:xfrm>
              <a:blipFill>
                <a:blip r:embed="rId2"/>
                <a:stretch>
                  <a:fillRect l="-494" t="-15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15.04.2019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788" y="646475"/>
            <a:ext cx="5076897" cy="38193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21527" y="4768564"/>
            <a:ext cx="8035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num = [1];den = [1 0.8 1];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nyquist(num,den)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title({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'Nyquist </a:t>
            </a:r>
            <a:r>
              <a:rPr lang="tr-TR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Eğrisi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'G(s) = 1/(s^2 + 0.8s + 1)'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})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xlabel(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'Reel Eksen'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);ylabel(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'Imajiner Eksen'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153657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solidFill>
                  <a:srgbClr val="000000"/>
                </a:solidFill>
              </a:rPr>
              <a:t>MATLAB ile Nyquist Diyagramının Çizimi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:r>
                  <a:rPr lang="tr-TR" dirty="0" smtClean="0"/>
                  <a:t>Örnek 5: </a:t>
                </a:r>
                <a:r>
                  <a:rPr lang="tr-TR" dirty="0"/>
                  <a:t>Aşağıdaki gibi verilen açık çevrim transfer fonksiyonunu ele alalım MATLAB ile Nyquist eğrisini çizelim</a:t>
                </a:r>
                <a:r>
                  <a:rPr lang="en-US" dirty="0"/>
                  <a:t>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) =</m:t>
                      </m:r>
                      <m:f>
                        <m:f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+ 1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Not: Burada </a:t>
                </a:r>
                <a:r>
                  <a:rPr lang="tr-TR" dirty="0"/>
                  <a:t>Nyquist </a:t>
                </a:r>
                <a:r>
                  <a:rPr lang="tr-TR" dirty="0" smtClean="0"/>
                  <a:t>eğrisi çizildiğinde sıfıra bölümden gelen sonsuza gitme durumu nedeniyle MATLAB okunması zor ve görüntüsü hoş olmayan bir grafik üretir. Bunu grafiği belirli sınırlar içerisinde çizdirerek daha okunaklı hale getirebiliriz.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9" t="-1519" r="-105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15.04.2019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370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45" y="318654"/>
            <a:ext cx="9875520" cy="401782"/>
          </a:xfrm>
        </p:spPr>
        <p:txBody>
          <a:bodyPr>
            <a:normAutofit fontScale="90000"/>
          </a:bodyPr>
          <a:lstStyle/>
          <a:p>
            <a:r>
              <a:rPr lang="tr-TR" sz="2800" dirty="0">
                <a:solidFill>
                  <a:srgbClr val="000000"/>
                </a:solidFill>
              </a:rPr>
              <a:t>MATLAB ile Nyquist Diyagramının Çizimi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51164" y="692727"/>
                <a:ext cx="5246716" cy="2086024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 dirty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tr-TR" sz="1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1800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1800" i="1" dirty="0">
                          <a:latin typeface="Cambria Math" panose="02040503050406030204" pitchFamily="18" charset="0"/>
                        </a:rPr>
                        <m:t>) =</m:t>
                      </m:r>
                      <m:f>
                        <m:fPr>
                          <m:ctrlPr>
                            <a:rPr lang="tr-TR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800" b="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1800" b="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1800" b="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1800" i="1" dirty="0">
                              <a:latin typeface="Cambria Math" panose="02040503050406030204" pitchFamily="18" charset="0"/>
                            </a:rPr>
                            <m:t>+ 1</m:t>
                          </m:r>
                          <m:r>
                            <a:rPr lang="tr-TR" sz="1800" b="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r-TR" sz="1800" b="0" dirty="0" smtClean="0"/>
              </a:p>
              <a:p>
                <a:r>
                  <a:rPr lang="pt-BR" sz="2000" b="0" dirty="0" smtClean="0"/>
                  <a:t>num </a:t>
                </a:r>
                <a:r>
                  <a:rPr lang="pt-BR" sz="2000" b="0" dirty="0"/>
                  <a:t>= [1];den = [1 1 0];</a:t>
                </a:r>
              </a:p>
              <a:p>
                <a:r>
                  <a:rPr lang="tr-TR" sz="2000" b="0" dirty="0"/>
                  <a:t>nyquist(num,den)</a:t>
                </a:r>
              </a:p>
              <a:p>
                <a:r>
                  <a:rPr lang="tr-TR" sz="2000" b="0" dirty="0"/>
                  <a:t>title({</a:t>
                </a:r>
                <a:r>
                  <a:rPr lang="tr-TR" sz="2000" dirty="0">
                    <a:solidFill>
                      <a:srgbClr val="A020F0"/>
                    </a:solidFill>
                  </a:rPr>
                  <a:t>'Nyquist </a:t>
                </a:r>
                <a:r>
                  <a:rPr lang="tr-TR" sz="2000" dirty="0" smtClean="0">
                    <a:solidFill>
                      <a:srgbClr val="A020F0"/>
                    </a:solidFill>
                  </a:rPr>
                  <a:t>Eğrisi</a:t>
                </a:r>
                <a:r>
                  <a:rPr lang="tr-TR" sz="2000" b="0" dirty="0"/>
                  <a:t>','G(s) = 1/s(s + 1)'})</a:t>
                </a:r>
              </a:p>
              <a:p>
                <a:r>
                  <a:rPr lang="tr-TR" sz="2000" b="0" dirty="0"/>
                  <a:t>xlabel(</a:t>
                </a:r>
                <a:r>
                  <a:rPr lang="tr-TR" sz="2000" dirty="0">
                    <a:solidFill>
                      <a:srgbClr val="A020F0"/>
                    </a:solidFill>
                  </a:rPr>
                  <a:t>'Reel Eksen</a:t>
                </a:r>
                <a:r>
                  <a:rPr lang="tr-TR" sz="2000" b="0" dirty="0"/>
                  <a:t>');ylabel(</a:t>
                </a:r>
                <a:r>
                  <a:rPr lang="tr-TR" sz="2000" dirty="0">
                    <a:solidFill>
                      <a:srgbClr val="A020F0"/>
                    </a:solidFill>
                  </a:rPr>
                  <a:t>'Imajiner Eksen</a:t>
                </a:r>
                <a:r>
                  <a:rPr lang="tr-TR" sz="2000" b="0" dirty="0"/>
                  <a:t>');</a:t>
                </a:r>
              </a:p>
              <a:p>
                <a:endParaRPr lang="tr-TR" sz="2200" b="0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51164" y="692727"/>
                <a:ext cx="5246716" cy="2086024"/>
              </a:xfrm>
              <a:blipFill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70828" y="2720975"/>
            <a:ext cx="4498906" cy="3384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/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5694218" y="690248"/>
                <a:ext cx="6234545" cy="2086024"/>
              </a:xfrm>
            </p:spPr>
            <p:txBody>
              <a:bodyPr>
                <a:normAutofit fontScale="9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 dirty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tr-TR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000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000" i="1" dirty="0">
                          <a:latin typeface="Cambria Math" panose="02040503050406030204" pitchFamily="18" charset="0"/>
                        </a:rPr>
                        <m:t>) =</m:t>
                      </m:r>
                      <m:f>
                        <m:fPr>
                          <m:ctrlPr>
                            <a:rPr lang="tr-TR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000" b="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000" b="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000" b="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000" i="1" dirty="0">
                              <a:latin typeface="Cambria Math" panose="02040503050406030204" pitchFamily="18" charset="0"/>
                            </a:rPr>
                            <m:t>+ 1</m:t>
                          </m:r>
                          <m:r>
                            <a:rPr lang="tr-TR" sz="2000" b="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r-TR" sz="2200" b="0" dirty="0" smtClean="0"/>
              </a:p>
              <a:p>
                <a:r>
                  <a:rPr lang="pt-BR" sz="2200" b="0" dirty="0"/>
                  <a:t>num = [1];den = [1 1 0];</a:t>
                </a:r>
              </a:p>
              <a:p>
                <a:r>
                  <a:rPr lang="tr-TR" sz="2200" b="0" dirty="0"/>
                  <a:t>nyquist(num,den);</a:t>
                </a:r>
              </a:p>
              <a:p>
                <a:r>
                  <a:rPr lang="tr-TR" sz="2200" b="0" dirty="0"/>
                  <a:t>v = [-2 2 -5 5]; </a:t>
                </a:r>
                <a:r>
                  <a:rPr lang="tr-TR" sz="2200" b="0" dirty="0">
                    <a:solidFill>
                      <a:srgbClr val="228B22"/>
                    </a:solidFill>
                  </a:rPr>
                  <a:t>%x ve y ekseninin boyutlarýný belirliyoruz.</a:t>
                </a:r>
              </a:p>
              <a:p>
                <a:r>
                  <a:rPr lang="tr-TR" sz="2200" b="0" dirty="0"/>
                  <a:t>axis(v) </a:t>
                </a:r>
                <a:r>
                  <a:rPr lang="tr-TR" sz="2200" b="0" dirty="0">
                    <a:solidFill>
                      <a:srgbClr val="228B22"/>
                    </a:solidFill>
                  </a:rPr>
                  <a:t>%Grafiði verilen büyüklükler çerçevesinde gösterir</a:t>
                </a:r>
              </a:p>
              <a:p>
                <a:r>
                  <a:rPr lang="tr-TR" sz="2200" b="0" dirty="0"/>
                  <a:t>title({</a:t>
                </a:r>
                <a:r>
                  <a:rPr lang="tr-TR" sz="2200" dirty="0">
                    <a:solidFill>
                      <a:srgbClr val="A020F0"/>
                    </a:solidFill>
                  </a:rPr>
                  <a:t>'Nyquist Eğrisi</a:t>
                </a:r>
                <a:r>
                  <a:rPr lang="tr-TR" sz="2200" b="0" dirty="0"/>
                  <a:t>','G(s) = 1/s(s + 1)'})</a:t>
                </a:r>
              </a:p>
              <a:p>
                <a:r>
                  <a:rPr lang="tr-TR" sz="2200" b="0" dirty="0"/>
                  <a:t>xlabel(</a:t>
                </a:r>
                <a:r>
                  <a:rPr lang="tr-TR" sz="2200" dirty="0">
                    <a:solidFill>
                      <a:srgbClr val="A020F0"/>
                    </a:solidFill>
                  </a:rPr>
                  <a:t>'Reel Eksen</a:t>
                </a:r>
                <a:r>
                  <a:rPr lang="tr-TR" sz="2200" b="0" dirty="0"/>
                  <a:t>');ylabel(</a:t>
                </a:r>
                <a:r>
                  <a:rPr lang="tr-TR" sz="2200" dirty="0">
                    <a:solidFill>
                      <a:srgbClr val="A020F0"/>
                    </a:solidFill>
                  </a:rPr>
                  <a:t>'Imajiner Eksen</a:t>
                </a:r>
                <a:r>
                  <a:rPr lang="tr-TR" sz="2200" b="0" dirty="0"/>
                  <a:t>');</a:t>
                </a:r>
              </a:p>
              <a:p>
                <a:endParaRPr lang="tr-TR" sz="2200" b="0" dirty="0"/>
              </a:p>
            </p:txBody>
          </p:sp>
        </mc:Choice>
        <mc:Fallback xmlns="">
          <p:sp>
            <p:nvSpPr>
              <p:cNvPr id="9" name="Tex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5694218" y="690248"/>
                <a:ext cx="6234545" cy="2086024"/>
              </a:xfrm>
              <a:blipFill>
                <a:blip r:embed="rId4"/>
                <a:stretch>
                  <a:fillRect l="-9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6397921" y="2719388"/>
            <a:ext cx="4496795" cy="338296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15.04.2019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062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500" dirty="0">
                <a:solidFill>
                  <a:srgbClr val="000000"/>
                </a:solidFill>
              </a:rPr>
              <a:t>MATLAB ile Nyquist Diyagramının Çizimi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>
              <a:xfrm>
                <a:off x="824345" y="1013616"/>
                <a:ext cx="5770418" cy="5220929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dirty="0" smtClean="0"/>
                  <a:t>Yine aynı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) =</m:t>
                      </m:r>
                      <m:f>
                        <m:fPr>
                          <m:ctrlPr>
                            <a:rPr lang="tr-TR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+ 1)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/>
                  <a:t>açık çevrim transfer fonksiyonunu ele </a:t>
                </a:r>
                <a:r>
                  <a:rPr lang="tr-TR" dirty="0" smtClean="0"/>
                  <a:t>alalım ve </a:t>
                </a:r>
                <a14:m>
                  <m:oMath xmlns:m="http://schemas.openxmlformats.org/officeDocument/2006/math">
                    <m:r>
                      <a:rPr lang="tr-TR" b="1" i="1" smtClean="0">
                        <a:latin typeface="Cambria Math" panose="02040503050406030204" pitchFamily="18" charset="0"/>
                      </a:rPr>
                      <m:t>𝝎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tr-TR" b="1" dirty="0" smtClean="0"/>
                  <a:t> </a:t>
                </a:r>
                <a:r>
                  <a:rPr lang="tr-TR" dirty="0" smtClean="0"/>
                  <a:t>değerleri için </a:t>
                </a:r>
                <a:r>
                  <a:rPr lang="tr-TR" dirty="0"/>
                  <a:t>MATLAB ile Nyquist eğrisini çizelim</a:t>
                </a:r>
                <a:r>
                  <a:rPr lang="en-US" dirty="0" smtClean="0"/>
                  <a:t>:</a:t>
                </a:r>
                <a:endParaRPr lang="tr-TR" dirty="0" smtClean="0"/>
              </a:p>
              <a:p>
                <a:pPr marL="45720" indent="0">
                  <a:buNone/>
                </a:pPr>
                <a:endParaRPr lang="tr-TR" dirty="0" smtClean="0"/>
              </a:p>
              <a:p>
                <a:pPr marL="900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de-DE" sz="1800" dirty="0" err="1"/>
                  <a:t>num</a:t>
                </a:r>
                <a:r>
                  <a:rPr lang="de-DE" sz="1800" dirty="0"/>
                  <a:t> = [1];den = [1 1 0];w = 0.1:0.1:100;</a:t>
                </a:r>
              </a:p>
              <a:p>
                <a:pPr marL="900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tr-TR" sz="1800" dirty="0"/>
                  <a:t>[re,im,w] = nyquist(num,den,w</a:t>
                </a:r>
                <a:r>
                  <a:rPr lang="tr-TR" sz="1800" dirty="0" smtClean="0"/>
                  <a:t>); </a:t>
                </a:r>
                <a:r>
                  <a:rPr lang="tr-TR" sz="1800" dirty="0">
                    <a:solidFill>
                      <a:srgbClr val="228B22"/>
                    </a:solidFill>
                  </a:rPr>
                  <a:t>% değerleri dışa alıyoruz.</a:t>
                </a:r>
              </a:p>
              <a:p>
                <a:pPr marL="900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tr-TR" sz="1800" dirty="0"/>
                  <a:t>plot(re,im</a:t>
                </a:r>
                <a:r>
                  <a:rPr lang="tr-TR" sz="1800" dirty="0" smtClean="0"/>
                  <a:t>); </a:t>
                </a:r>
                <a:r>
                  <a:rPr lang="tr-TR" sz="1800" dirty="0">
                    <a:solidFill>
                      <a:srgbClr val="228B22"/>
                    </a:solidFill>
                  </a:rPr>
                  <a:t>% </a:t>
                </a:r>
                <a:r>
                  <a:rPr lang="tr-TR" sz="1800" dirty="0" smtClean="0">
                    <a:solidFill>
                      <a:srgbClr val="228B22"/>
                    </a:solidFill>
                  </a:rPr>
                  <a:t>Dışa aldığımız değerleri çiziyoruz..</a:t>
                </a:r>
                <a:endParaRPr lang="tr-TR" sz="1800" dirty="0"/>
              </a:p>
              <a:p>
                <a:pPr marL="900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pt-BR" sz="1800" dirty="0" smtClean="0"/>
                  <a:t>v </a:t>
                </a:r>
                <a:r>
                  <a:rPr lang="pt-BR" sz="1800" dirty="0"/>
                  <a:t>= [-2 2 -5 5]; axis(v)</a:t>
                </a:r>
              </a:p>
              <a:p>
                <a:pPr marL="90000" lvl="0" indent="0">
                  <a:spcBef>
                    <a:spcPts val="0"/>
                  </a:spcBef>
                  <a:buClr>
                    <a:srgbClr val="000000"/>
                  </a:buClr>
                  <a:buNone/>
                </a:pPr>
                <a:r>
                  <a:rPr lang="tr-TR" sz="1800" dirty="0" smtClean="0">
                    <a:solidFill>
                      <a:srgbClr val="000000"/>
                    </a:solidFill>
                  </a:rPr>
                  <a:t>title</a:t>
                </a:r>
                <a:r>
                  <a:rPr lang="tr-TR" sz="1800" dirty="0">
                    <a:solidFill>
                      <a:srgbClr val="000000"/>
                    </a:solidFill>
                  </a:rPr>
                  <a:t>({</a:t>
                </a:r>
                <a:r>
                  <a:rPr lang="tr-TR" sz="1800" dirty="0">
                    <a:solidFill>
                      <a:srgbClr val="A020F0"/>
                    </a:solidFill>
                  </a:rPr>
                  <a:t>'Nyquist Eğrisi</a:t>
                </a:r>
                <a:r>
                  <a:rPr lang="tr-TR" sz="1800" dirty="0">
                    <a:solidFill>
                      <a:srgbClr val="000000"/>
                    </a:solidFill>
                  </a:rPr>
                  <a:t>','G(s) = 1/s(s + 1)'})</a:t>
                </a:r>
              </a:p>
              <a:p>
                <a:pPr marL="90000" lvl="0" indent="0">
                  <a:spcBef>
                    <a:spcPts val="0"/>
                  </a:spcBef>
                  <a:buClr>
                    <a:srgbClr val="000000"/>
                  </a:buClr>
                  <a:buNone/>
                </a:pPr>
                <a:r>
                  <a:rPr lang="tr-TR" sz="1800" dirty="0">
                    <a:solidFill>
                      <a:srgbClr val="000000"/>
                    </a:solidFill>
                  </a:rPr>
                  <a:t>xlabel(</a:t>
                </a:r>
                <a:r>
                  <a:rPr lang="tr-TR" sz="1800" dirty="0">
                    <a:solidFill>
                      <a:srgbClr val="A020F0"/>
                    </a:solidFill>
                  </a:rPr>
                  <a:t>'Reel Eksen</a:t>
                </a:r>
                <a:r>
                  <a:rPr lang="tr-TR" sz="1800" dirty="0">
                    <a:solidFill>
                      <a:srgbClr val="000000"/>
                    </a:solidFill>
                  </a:rPr>
                  <a:t>');ylabel(</a:t>
                </a:r>
                <a:r>
                  <a:rPr lang="tr-TR" sz="1800" dirty="0">
                    <a:solidFill>
                      <a:srgbClr val="A020F0"/>
                    </a:solidFill>
                  </a:rPr>
                  <a:t>'Imajiner Eksen</a:t>
                </a:r>
                <a:r>
                  <a:rPr lang="tr-TR" sz="1800" dirty="0">
                    <a:solidFill>
                      <a:srgbClr val="000000"/>
                    </a:solidFill>
                  </a:rPr>
                  <a:t>');</a:t>
                </a:r>
              </a:p>
              <a:p>
                <a:pPr marL="45720" indent="0">
                  <a:buNone/>
                </a:pPr>
                <a:endParaRPr lang="en-US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4345" y="1013616"/>
                <a:ext cx="5770418" cy="5220929"/>
              </a:xfrm>
              <a:blipFill>
                <a:blip r:embed="rId2"/>
                <a:stretch>
                  <a:fillRect l="-528" t="-14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A0C4-A6FF-4F07-8D5B-25A7852DD734}" type="datetime1">
              <a:rPr lang="tr-TR" smtClean="0"/>
              <a:t>15.04.2019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113" y="701894"/>
            <a:ext cx="6101969" cy="459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06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>
                <a:solidFill>
                  <a:srgbClr val="000000"/>
                </a:solidFill>
                <a:ea typeface="+mn-ea"/>
                <a:cs typeface="+mn-cs"/>
              </a:rPr>
              <a:t>Faza Karşı Log-genlik Eğrileri</a:t>
            </a:r>
            <a:endParaRPr lang="tr-T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Frekans-cevabı </a:t>
            </a:r>
            <a:r>
              <a:rPr lang="tr-TR" dirty="0"/>
              <a:t>karakteristiklerini grafiksel tanımlamak </a:t>
            </a:r>
            <a:r>
              <a:rPr lang="tr-TR" dirty="0" smtClean="0"/>
              <a:t>amacıyla </a:t>
            </a:r>
            <a:r>
              <a:rPr lang="tr-TR" dirty="0"/>
              <a:t>kullanabilecek </a:t>
            </a:r>
            <a:r>
              <a:rPr lang="tr-TR" dirty="0" smtClean="0"/>
              <a:t>diğer </a:t>
            </a:r>
            <a:r>
              <a:rPr lang="tr-TR" dirty="0"/>
              <a:t>bir yaklaşım, ilgili frekans aralığında </a:t>
            </a:r>
            <a:r>
              <a:rPr lang="tr-TR" dirty="0" smtClean="0"/>
              <a:t>logaritmik genliğin (dB) - </a:t>
            </a:r>
            <a:r>
              <a:rPr lang="tr-TR" dirty="0"/>
              <a:t>faz </a:t>
            </a:r>
            <a:r>
              <a:rPr lang="tr-TR" dirty="0" smtClean="0"/>
              <a:t>açısına karşı çizilmesi ile oluşturulan </a:t>
            </a:r>
            <a:r>
              <a:rPr lang="tr-TR" dirty="0"/>
              <a:t>log-genlik-faz eğrileridir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Bode </a:t>
            </a:r>
            <a:r>
              <a:rPr lang="tr-TR" dirty="0"/>
              <a:t>diyagramındaki iki eğri tek bir eğride birleştirilir. Elle çizim yaklaşımında, faza karşı log-genlik eğrisi, Bode diyagramından log genlikleri ve faz açılarının değerleri okunarak kolaylıkla çizilebilir. </a:t>
            </a:r>
            <a:endParaRPr lang="tr-TR" dirty="0" smtClean="0"/>
          </a:p>
          <a:p>
            <a:r>
              <a:rPr lang="tr-TR" dirty="0" smtClean="0"/>
              <a:t>Faza </a:t>
            </a:r>
            <a:r>
              <a:rPr lang="tr-TR" dirty="0"/>
              <a:t>karşı log-genlik eğrisinin avantajları, </a:t>
            </a:r>
            <a:r>
              <a:rPr lang="tr-TR" dirty="0" smtClean="0"/>
              <a:t>kapalı-çevrim </a:t>
            </a:r>
            <a:r>
              <a:rPr lang="tr-TR" dirty="0"/>
              <a:t>sistemin göreceli </a:t>
            </a:r>
            <a:r>
              <a:rPr lang="tr-TR" dirty="0" smtClean="0"/>
              <a:t>kararlılığının </a:t>
            </a:r>
            <a:r>
              <a:rPr lang="tr-TR" dirty="0"/>
              <a:t>çok çabuk belirlenebilir olması ve bu kompenzasyon işleminin kolaylıkla yerine getirilebilmesidir</a:t>
            </a:r>
            <a:r>
              <a:rPr lang="tr-TR"/>
              <a:t>. 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15.04.2019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751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solidFill>
                  <a:srgbClr val="000000"/>
                </a:solidFill>
              </a:rPr>
              <a:t>Faza Karşı Log-genlik Eğrileri</a:t>
            </a:r>
            <a:endParaRPr lang="tr-T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219" y="779497"/>
            <a:ext cx="9872663" cy="4497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15.04.2019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11926" y="5474962"/>
            <a:ext cx="8922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TimesTen-Roman"/>
              </a:rPr>
              <a:t>(a) Bode </a:t>
            </a:r>
            <a:r>
              <a:rPr lang="tr-TR" dirty="0" smtClean="0">
                <a:latin typeface="TimesTen-Roman"/>
              </a:rPr>
              <a:t>diyagramı; </a:t>
            </a:r>
            <a:r>
              <a:rPr lang="tr-TR" dirty="0">
                <a:latin typeface="TimesTen-Roman"/>
              </a:rPr>
              <a:t>(b) </a:t>
            </a:r>
            <a:r>
              <a:rPr lang="tr-TR" dirty="0" smtClean="0">
                <a:latin typeface="TimesTen-Roman"/>
              </a:rPr>
              <a:t>Kutupsal Grafik; </a:t>
            </a:r>
            <a:r>
              <a:rPr lang="tr-TR" dirty="0">
                <a:latin typeface="TimesTen-Roman"/>
              </a:rPr>
              <a:t>(c) </a:t>
            </a:r>
            <a:r>
              <a:rPr lang="tr-TR" dirty="0" smtClean="0">
                <a:latin typeface="TimesTen-Roman"/>
              </a:rPr>
              <a:t>Logaritma Genlik- Faz Açısı Diyagramı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3440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Giriş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4345" y="930489"/>
                <a:ext cx="5701145" cy="5220929"/>
              </a:xfrm>
            </p:spPr>
            <p:txBody>
              <a:bodyPr>
                <a:normAutofit/>
              </a:bodyPr>
              <a:lstStyle/>
              <a:p>
                <a:pPr marL="228600" lvl="1">
                  <a:spcBef>
                    <a:spcPts val="1400"/>
                  </a:spcBef>
                </a:pPr>
                <a:r>
                  <a:rPr lang="tr-TR" sz="2400" dirty="0" smtClean="0"/>
                  <a:t>S</a:t>
                </a:r>
                <a:r>
                  <a:rPr lang="en-US" sz="2400" dirty="0" err="1"/>
                  <a:t>inu</a:t>
                </a:r>
                <a:r>
                  <a:rPr lang="tr-TR" sz="2400"/>
                  <a:t>z</a:t>
                </a:r>
                <a:r>
                  <a:rPr lang="en-US" sz="2400" smtClean="0"/>
                  <a:t>oidal transfer </a:t>
                </a:r>
                <a:r>
                  <a:rPr lang="en-US" sz="2400" dirty="0"/>
                  <a:t>f</a:t>
                </a:r>
                <a:r>
                  <a:rPr lang="tr-TR" sz="2400" dirty="0"/>
                  <a:t>onksiyonu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sz="2400" dirty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/>
                  <a:t>’nin </a:t>
                </a:r>
                <a:r>
                  <a:rPr lang="tr-TR" sz="2400" dirty="0" smtClean="0"/>
                  <a:t>büyüklüğünün</a:t>
                </a:r>
                <a:r>
                  <a:rPr lang="tr-TR" sz="2400"/>
                  <a:t>, </a:t>
                </a:r>
                <a:r>
                  <a:rPr lang="tr-TR" sz="2400" smtClean="0"/>
                  <a:t>faz açısına karşı polar koordinatlarda </a:t>
                </a:r>
                <a14:m>
                  <m:oMath xmlns:m="http://schemas.openxmlformats.org/officeDocument/2006/math">
                    <m:r>
                      <a:rPr lang="tr-TR" sz="240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tr-TR" sz="2400"/>
                  <a:t>’nın </a:t>
                </a:r>
                <a:r>
                  <a:rPr lang="tr-TR" sz="2400" smtClean="0"/>
                  <a:t>sıfırdan sonsuza kadar </a:t>
                </a:r>
                <a:r>
                  <a:rPr lang="tr-TR" sz="2400" dirty="0"/>
                  <a:t>değişimi için </a:t>
                </a:r>
                <a:r>
                  <a:rPr lang="tr-TR" sz="2400" dirty="0" smtClean="0"/>
                  <a:t>çizilmesine </a:t>
                </a:r>
                <a:r>
                  <a:rPr lang="tr-TR" sz="2400" b="1" dirty="0"/>
                  <a:t>Nyquist yer eğrisi </a:t>
                </a:r>
                <a:r>
                  <a:rPr lang="tr-TR" sz="2400" smtClean="0"/>
                  <a:t>𝜔eya kutupsal </a:t>
                </a:r>
                <a:r>
                  <a:rPr lang="tr-TR" sz="2400"/>
                  <a:t>(</a:t>
                </a:r>
                <a:r>
                  <a:rPr lang="tr-TR" sz="2400" smtClean="0"/>
                  <a:t>polar</a:t>
                </a:r>
                <a:r>
                  <a:rPr lang="tr-TR" sz="2400" dirty="0"/>
                  <a:t>) yer eğrisi </a:t>
                </a:r>
                <a:r>
                  <a:rPr lang="tr-TR" sz="2400" dirty="0" smtClean="0"/>
                  <a:t>denmektedir.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sz="2400" dirty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/>
                  <a:t>’nin </a:t>
                </a:r>
                <a:r>
                  <a:rPr lang="tr-TR" sz="2400" b="1" dirty="0"/>
                  <a:t>Nyquist yer eğrisi </a:t>
                </a:r>
                <a:r>
                  <a:rPr lang="tr-TR" sz="2400" dirty="0" smtClean="0"/>
                  <a:t>üzerindeki her </a:t>
                </a:r>
                <a:r>
                  <a:rPr lang="tr-TR" sz="2400" smtClean="0"/>
                  <a:t>bir nokta sıfırdan sonsuza </a:t>
                </a:r>
                <a14:m>
                  <m:oMath xmlns:m="http://schemas.openxmlformats.org/officeDocument/2006/math">
                    <m:r>
                      <a:rPr lang="tr-TR" sz="2400" dirty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400" dirty="0" smtClean="0"/>
                  <a:t>‘nın değerleri </a:t>
                </a:r>
                <a:r>
                  <a:rPr lang="tr-TR" sz="2400" smtClean="0"/>
                  <a:t>ile oluşturulan </a:t>
                </a:r>
                <a:r>
                  <a:rPr lang="tr-TR" sz="2400" dirty="0" smtClean="0"/>
                  <a:t>𝜔</a:t>
                </a:r>
                <a:r>
                  <a:rPr lang="tr-TR" sz="2400" smtClean="0"/>
                  <a:t>ektörlerin 𝜔arış noktasını </a:t>
                </a:r>
                <a:r>
                  <a:rPr lang="tr-TR" sz="2400" dirty="0" smtClean="0"/>
                  <a:t>göstermektedir.</a:t>
                </a:r>
                <a:r>
                  <a:rPr lang="en-US" sz="2400" dirty="0" smtClean="0"/>
                  <a:t> </a:t>
                </a:r>
                <a:endParaRPr lang="tr-TR" sz="2400" dirty="0" smtClean="0"/>
              </a:p>
              <a:p>
                <a:r>
                  <a:rPr lang="tr-TR" sz="2400" b="1" dirty="0" smtClean="0"/>
                  <a:t>Nyquist </a:t>
                </a:r>
                <a:r>
                  <a:rPr lang="tr-TR" sz="2400" b="1" dirty="0"/>
                  <a:t>yer eğrisi </a:t>
                </a:r>
                <a:r>
                  <a:rPr lang="tr-TR" sz="2400" dirty="0" smtClean="0"/>
                  <a:t>sistemin </a:t>
                </a:r>
                <a:r>
                  <a:rPr lang="tr-TR" sz="2400" smtClean="0"/>
                  <a:t>tüm frekans ce𝜔ap karakteristiğini </a:t>
                </a:r>
                <a:r>
                  <a:rPr lang="tr-TR" sz="2400" dirty="0" smtClean="0"/>
                  <a:t>tek </a:t>
                </a:r>
                <a:r>
                  <a:rPr lang="tr-TR" sz="2400" smtClean="0"/>
                  <a:t>bir grafik </a:t>
                </a:r>
                <a:r>
                  <a:rPr lang="tr-TR" sz="2400" dirty="0" smtClean="0"/>
                  <a:t>üzerinde </a:t>
                </a:r>
                <a:r>
                  <a:rPr lang="tr-TR" sz="2400" smtClean="0"/>
                  <a:t>görmemizi sağladığı için a𝜔antajlıdır</a:t>
                </a:r>
                <a:r>
                  <a:rPr lang="tr-TR" sz="2400" dirty="0" smtClean="0"/>
                  <a:t>.</a:t>
                </a:r>
                <a:endParaRPr lang="tr-TR" sz="2400" dirty="0"/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4345" y="930489"/>
                <a:ext cx="5701145" cy="5220929"/>
              </a:xfrm>
              <a:blipFill>
                <a:blip r:embed="rId2"/>
                <a:stretch>
                  <a:fillRect l="-214" t="-1636" r="-1176" b="-58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15.04.2019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</a:t>
            </a:r>
            <a:r>
              <a:rPr lang="en-US" smtClean="0"/>
              <a:t>. Nurdan </a:t>
            </a:r>
            <a:r>
              <a:rPr lang="en-US" dirty="0" smtClean="0"/>
              <a:t>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982" y="920517"/>
            <a:ext cx="4993399" cy="52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35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/>
              <a:t>NYQUIST </a:t>
            </a:r>
            <a:r>
              <a:rPr lang="tr-TR" sz="2800" dirty="0" smtClean="0"/>
              <a:t>Kararlılık Kriterleri</a:t>
            </a:r>
            <a:endParaRPr lang="tr-T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dirty="0" err="1">
                <a:latin typeface="TimesTen-Roman"/>
              </a:rPr>
              <a:t>Nyquist</a:t>
            </a:r>
            <a:r>
              <a:rPr lang="en-US" sz="2400" dirty="0">
                <a:latin typeface="TimesTen-Roman"/>
              </a:rPr>
              <a:t> </a:t>
            </a:r>
            <a:r>
              <a:rPr lang="tr-TR" sz="2400" dirty="0" smtClean="0">
                <a:latin typeface="TimesTen-Roman"/>
              </a:rPr>
              <a:t>kararlılık kriterleri, açık çevrim sistemin kutupları ve açık çevrim sistemin frekans cevabı arasındaki ilişki kullanılarak kapalı çevrim sistemin kararlılığının belirlenmesinde kullanılır.</a:t>
            </a:r>
          </a:p>
          <a:p>
            <a:r>
              <a:rPr lang="tr-TR" sz="2400" dirty="0" smtClean="0">
                <a:latin typeface="TimesTen-Roman"/>
              </a:rPr>
              <a:t>Eşleşme Teorisi</a:t>
            </a:r>
          </a:p>
          <a:p>
            <a:r>
              <a:rPr lang="tr-TR" sz="2400" dirty="0" smtClean="0">
                <a:latin typeface="TimesTen-Roman"/>
              </a:rPr>
              <a:t>Eşleşme Teorisinin Kapalı Çevrim Sistemin Kararlılığının Belirlenmesinde Kullanılması</a:t>
            </a:r>
          </a:p>
          <a:p>
            <a:r>
              <a:rPr lang="tr-TR" sz="2400" dirty="0">
                <a:latin typeface="TimesTen-Roman"/>
              </a:rPr>
              <a:t>NYQUIST Kararlılık </a:t>
            </a:r>
            <a:r>
              <a:rPr lang="tr-TR" sz="2400" dirty="0" smtClean="0">
                <a:latin typeface="TimesTen-Roman"/>
              </a:rPr>
              <a:t>Kriterleri</a:t>
            </a:r>
          </a:p>
          <a:p>
            <a:r>
              <a:rPr lang="tr-TR" sz="2400" dirty="0">
                <a:latin typeface="TimesTen-Roman"/>
              </a:rPr>
              <a:t>NYQUIST Kararlılık </a:t>
            </a:r>
            <a:r>
              <a:rPr lang="tr-TR" sz="2400" dirty="0" smtClean="0">
                <a:latin typeface="TimesTen-Roman"/>
              </a:rPr>
              <a:t>Kriterleri Hakkında Notlar</a:t>
            </a:r>
          </a:p>
          <a:p>
            <a:r>
              <a:rPr lang="tr-TR" sz="2400" dirty="0" smtClean="0">
                <a:latin typeface="TimesTen-Roman"/>
              </a:rPr>
              <a:t>AÇTF’nun İmajiner Eksende Kutuplarının Olması Özel Durumu</a:t>
            </a:r>
            <a:endParaRPr lang="en-US" sz="2400" dirty="0">
              <a:latin typeface="TimesTen-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15.04.2019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15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/>
              <a:t>NYQUIST Kararlılık </a:t>
            </a:r>
            <a:r>
              <a:rPr lang="tr-TR" sz="2800" dirty="0" smtClean="0"/>
              <a:t>Kriterleri-Eşleşme Teoremi</a:t>
            </a:r>
            <a:endParaRPr lang="tr-T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75071"/>
            <a:ext cx="5936673" cy="5220929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Nyquist Kararlılık analizi özellikle bazı bileşenleri bilinmeyen sistemlerin kararlılığının belirlenmesinde çok uygun bir yöntemd</a:t>
            </a:r>
            <a:r>
              <a:rPr lang="en-US" dirty="0" err="1" smtClean="0"/>
              <a:t>i</a:t>
            </a:r>
            <a:r>
              <a:rPr lang="tr-TR" dirty="0" smtClean="0"/>
              <a:t>r. </a:t>
            </a:r>
          </a:p>
          <a:p>
            <a:r>
              <a:rPr lang="tr-TR" dirty="0" smtClean="0"/>
              <a:t>Sadece sistemin frekans cevap verisi olması yeterlidir.</a:t>
            </a:r>
          </a:p>
          <a:p>
            <a:r>
              <a:rPr lang="tr-TR" dirty="0" smtClean="0"/>
              <a:t>Kriterlerin Anlaşılması için öncelikle yöntemin dayandığı temel teoremi eşleştirme teoremini tartışacağız.</a:t>
            </a:r>
          </a:p>
          <a:p>
            <a:r>
              <a:rPr lang="tr-TR" dirty="0"/>
              <a:t>Fiziksel olarak gerçekleştirilebilen bir sistem için, kapalı </a:t>
            </a:r>
            <a:r>
              <a:rPr lang="tr-TR" dirty="0" smtClean="0"/>
              <a:t>çevrim transfer </a:t>
            </a:r>
            <a:r>
              <a:rPr lang="tr-TR" dirty="0"/>
              <a:t>fonksiyonunun payda polinomunun derecesi, pay polinomunun </a:t>
            </a:r>
            <a:r>
              <a:rPr lang="tr-TR" dirty="0" smtClean="0"/>
              <a:t>derecesinden </a:t>
            </a:r>
            <a:r>
              <a:rPr lang="tr-TR" dirty="0"/>
              <a:t>büyük veya ona eşit olmalıdır</a:t>
            </a:r>
            <a:r>
              <a:rPr lang="tr-TR" dirty="0" smtClean="0"/>
              <a:t>.</a:t>
            </a:r>
          </a:p>
          <a:p>
            <a:r>
              <a:rPr lang="tr-TR" dirty="0"/>
              <a:t>Bunun anlamı</a:t>
            </a:r>
            <a:r>
              <a:rPr lang="tr-TR" dirty="0" smtClean="0"/>
              <a:t>,</a:t>
            </a:r>
            <a:r>
              <a:rPr lang="tr-TR" dirty="0"/>
              <a:t> fiziksel olarak gerçekleştirilebilir herhangi bir sistem için</a:t>
            </a:r>
            <a:r>
              <a:rPr lang="tr-TR" dirty="0" smtClean="0"/>
              <a:t> s sonsuza yaklaşırken G(s)H(s)’in </a:t>
            </a:r>
            <a:r>
              <a:rPr lang="tr-TR" dirty="0"/>
              <a:t>limitinin sıfır </a:t>
            </a:r>
            <a:r>
              <a:rPr lang="tr-TR" dirty="0" smtClean="0"/>
              <a:t>veya bir sabit </a:t>
            </a:r>
            <a:r>
              <a:rPr lang="tr-TR" dirty="0"/>
              <a:t>olmasıdır.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15.04.2019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444" y="906239"/>
            <a:ext cx="4249006" cy="20724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730836" y="3131127"/>
                <a:ext cx="3865419" cy="1233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ar-A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ar-A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ar-AE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ar-AE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AE" b="0" i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ar-A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ar-A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ar-A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ar-A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ar-A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ar-AE" dirty="0"/>
              </a:p>
              <a:p>
                <a:endParaRPr lang="tr-TR" dirty="0" smtClean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836" y="3131127"/>
                <a:ext cx="3865419" cy="12330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236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/>
              <a:t>NYQUIST Kararlılık </a:t>
            </a:r>
            <a:r>
              <a:rPr lang="tr-TR" sz="2800" dirty="0" smtClean="0"/>
              <a:t>Kriterleri-Eşleşme Teoremi</a:t>
            </a:r>
            <a:endParaRPr lang="tr-T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75071"/>
            <a:ext cx="5936673" cy="5220929"/>
          </a:xfrm>
        </p:spPr>
        <p:txBody>
          <a:bodyPr>
            <a:normAutofit/>
          </a:bodyPr>
          <a:lstStyle/>
          <a:p>
            <a:r>
              <a:rPr lang="tr-TR" dirty="0" smtClean="0"/>
              <a:t>s düzleminde verilen </a:t>
            </a:r>
            <a:r>
              <a:rPr lang="en-US" dirty="0" err="1"/>
              <a:t>sürekli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kapalı</a:t>
            </a:r>
            <a:r>
              <a:rPr lang="en-US" dirty="0"/>
              <a:t> </a:t>
            </a:r>
            <a:r>
              <a:rPr lang="en-US" dirty="0" err="1" smtClean="0"/>
              <a:t>yol</a:t>
            </a:r>
            <a:r>
              <a:rPr lang="tr-TR" dirty="0" smtClean="0"/>
              <a:t> h</a:t>
            </a:r>
            <a:r>
              <a:rPr lang="en-US" dirty="0" err="1" smtClean="0"/>
              <a:t>erhangi</a:t>
            </a:r>
            <a:r>
              <a:rPr lang="en-US" dirty="0" smtClean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tekil</a:t>
            </a:r>
            <a:r>
              <a:rPr lang="en-US" dirty="0"/>
              <a:t> </a:t>
            </a:r>
            <a:r>
              <a:rPr lang="en-US" dirty="0" err="1"/>
              <a:t>noktadan</a:t>
            </a:r>
            <a:r>
              <a:rPr lang="en-US" dirty="0"/>
              <a:t> </a:t>
            </a:r>
            <a:r>
              <a:rPr lang="en-US" dirty="0" err="1" smtClean="0"/>
              <a:t>geçme</a:t>
            </a:r>
            <a:r>
              <a:rPr lang="tr-TR" dirty="0" smtClean="0"/>
              <a:t>diği sürece</a:t>
            </a:r>
            <a:r>
              <a:rPr lang="en-US" dirty="0" smtClean="0"/>
              <a:t>, F(</a:t>
            </a:r>
            <a:r>
              <a:rPr lang="tr-TR" dirty="0"/>
              <a:t>s</a:t>
            </a:r>
            <a:r>
              <a:rPr lang="en-US" dirty="0" smtClean="0"/>
              <a:t>) </a:t>
            </a:r>
            <a:r>
              <a:rPr lang="en-US" dirty="0" err="1"/>
              <a:t>düzleminde</a:t>
            </a:r>
            <a:r>
              <a:rPr lang="en-US" dirty="0"/>
              <a:t> </a:t>
            </a:r>
            <a:r>
              <a:rPr lang="en-US" dirty="0" err="1"/>
              <a:t>kapalı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eğriye</a:t>
            </a:r>
            <a:r>
              <a:rPr lang="en-US" dirty="0"/>
              <a:t> </a:t>
            </a:r>
            <a:r>
              <a:rPr lang="en-US" dirty="0" err="1"/>
              <a:t>karşılık</a:t>
            </a:r>
            <a:r>
              <a:rPr lang="en-US" dirty="0"/>
              <a:t> </a:t>
            </a:r>
            <a:r>
              <a:rPr lang="en-US" dirty="0" err="1" smtClean="0"/>
              <a:t>gelir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smtClean="0"/>
              <a:t>F(</a:t>
            </a:r>
            <a:r>
              <a:rPr lang="tr-TR" dirty="0" smtClean="0"/>
              <a:t>s</a:t>
            </a:r>
            <a:r>
              <a:rPr lang="en-US" dirty="0" smtClean="0"/>
              <a:t>) </a:t>
            </a:r>
            <a:r>
              <a:rPr lang="en-US" dirty="0" err="1"/>
              <a:t>düzleminin</a:t>
            </a:r>
            <a:r>
              <a:rPr lang="en-US" dirty="0"/>
              <a:t> </a:t>
            </a:r>
            <a:r>
              <a:rPr lang="en-US" dirty="0" err="1"/>
              <a:t>orijininin</a:t>
            </a:r>
            <a:r>
              <a:rPr lang="en-US" dirty="0"/>
              <a:t> </a:t>
            </a:r>
            <a:r>
              <a:rPr lang="en-US" dirty="0" err="1"/>
              <a:t>kapalı</a:t>
            </a:r>
            <a:r>
              <a:rPr lang="en-US" dirty="0"/>
              <a:t> </a:t>
            </a:r>
            <a:r>
              <a:rPr lang="en-US" dirty="0" err="1"/>
              <a:t>eğri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çevrelenmesinin</a:t>
            </a:r>
            <a:r>
              <a:rPr lang="en-US" dirty="0"/>
              <a:t> </a:t>
            </a:r>
            <a:r>
              <a:rPr lang="en-US" b="1" dirty="0" err="1"/>
              <a:t>sayısı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yönü</a:t>
            </a:r>
            <a:r>
              <a:rPr lang="en-US" dirty="0"/>
              <a:t>, </a:t>
            </a:r>
            <a:r>
              <a:rPr lang="tr-TR" dirty="0" smtClean="0"/>
              <a:t>ile </a:t>
            </a:r>
            <a:r>
              <a:rPr lang="en-US" dirty="0" err="1" smtClean="0"/>
              <a:t>sistemin</a:t>
            </a:r>
            <a:r>
              <a:rPr lang="en-US" dirty="0" smtClean="0"/>
              <a:t> </a:t>
            </a:r>
            <a:r>
              <a:rPr lang="en-US" b="1" dirty="0" err="1"/>
              <a:t>kararlılığı</a:t>
            </a:r>
            <a:r>
              <a:rPr lang="en-US" dirty="0"/>
              <a:t> </a:t>
            </a:r>
            <a:r>
              <a:rPr lang="tr-TR" dirty="0" smtClean="0"/>
              <a:t>ilişkilendirilecektir.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15.04.2019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444" y="906239"/>
            <a:ext cx="4249006" cy="20724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730836" y="3131127"/>
                <a:ext cx="3865419" cy="889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dirty="0"/>
              </a:p>
              <a:p>
                <a:endParaRPr lang="tr-TR" dirty="0" smtClean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836" y="3131127"/>
                <a:ext cx="3865419" cy="8897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766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Eşleşme Teorisinin Grafiksel Açıklaması</a:t>
            </a:r>
            <a:endParaRPr lang="tr-TR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068" y="843467"/>
            <a:ext cx="5564444" cy="2880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15.04.2019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6580909" y="930763"/>
                <a:ext cx="3990109" cy="1166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s-</a:t>
                </a:r>
                <a:r>
                  <a:rPr lang="tr-TR" dirty="0" smtClean="0"/>
                  <a:t>süzlemi ızgaralarının F(s) düzlemiyle eşleşme haritası</a:t>
                </a:r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909" y="930763"/>
                <a:ext cx="3990109" cy="1166794"/>
              </a:xfrm>
              <a:prstGeom prst="rect">
                <a:avLst/>
              </a:prstGeom>
              <a:blipFill>
                <a:blip r:embed="rId3"/>
                <a:stretch>
                  <a:fillRect l="-1376" t="-31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544" y="3734233"/>
            <a:ext cx="6086475" cy="24098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038109" y="2095143"/>
            <a:ext cx="450272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/>
              <a:t>clear all; clc; close all;</a:t>
            </a:r>
          </a:p>
          <a:p>
            <a:r>
              <a:rPr lang="tr-TR" sz="1600" dirty="0"/>
              <a:t>d1=[zeros(length([0:0.1:1]),1) [0:0.1:1]'];</a:t>
            </a:r>
          </a:p>
          <a:p>
            <a:r>
              <a:rPr lang="tr-TR" sz="1600" dirty="0"/>
              <a:t>d2=[[0:0.1:2]' ones(length([0:0.1:2]),1)];</a:t>
            </a:r>
          </a:p>
          <a:p>
            <a:r>
              <a:rPr lang="tr-TR" sz="1600" dirty="0"/>
              <a:t>d3=[2*ones(length([1:-0.1:-1]),1) [1:-0.1:-1]'];</a:t>
            </a:r>
          </a:p>
          <a:p>
            <a:r>
              <a:rPr lang="tr-TR" sz="1600" dirty="0"/>
              <a:t>d4=[[2:-0.1:0]' -1*ones(length([2:-0.1:0]),1)];</a:t>
            </a:r>
          </a:p>
          <a:p>
            <a:r>
              <a:rPr lang="tr-TR" sz="1600" dirty="0"/>
              <a:t>d5=[zeros(length([-1:0.1:0]),1) [-1:0.1:0]'];</a:t>
            </a:r>
          </a:p>
          <a:p>
            <a:r>
              <a:rPr lang="tr-TR" sz="1600" dirty="0"/>
              <a:t>d=[d1;d2;d3;d4;d5];</a:t>
            </a:r>
          </a:p>
          <a:p>
            <a:r>
              <a:rPr lang="tr-TR" sz="1600" dirty="0"/>
              <a:t>for k=1:length(d)</a:t>
            </a:r>
          </a:p>
          <a:p>
            <a:r>
              <a:rPr lang="tr-TR" sz="1600" dirty="0"/>
              <a:t>        if k==length(d)+1</a:t>
            </a:r>
          </a:p>
          <a:p>
            <a:r>
              <a:rPr lang="tr-TR" sz="1600" dirty="0"/>
              <a:t>            break</a:t>
            </a:r>
          </a:p>
          <a:p>
            <a:r>
              <a:rPr lang="tr-TR" sz="1600" dirty="0"/>
              <a:t>        else</a:t>
            </a:r>
          </a:p>
          <a:p>
            <a:r>
              <a:rPr lang="tr-TR" sz="1600" dirty="0"/>
              <a:t>        s=d(k,1) +d(k,2)*i</a:t>
            </a:r>
          </a:p>
          <a:p>
            <a:r>
              <a:rPr lang="tr-TR" sz="1600" dirty="0"/>
              <a:t>        Fs=(s+1)/(s-1);</a:t>
            </a:r>
          </a:p>
          <a:p>
            <a:r>
              <a:rPr lang="tr-TR" sz="1600" dirty="0"/>
              <a:t>        Fd(k,1)=Fs;k=k+1;</a:t>
            </a:r>
          </a:p>
          <a:p>
            <a:r>
              <a:rPr lang="tr-TR" sz="1600" dirty="0"/>
              <a:t>        end</a:t>
            </a:r>
          </a:p>
          <a:p>
            <a:r>
              <a:rPr lang="tr-TR" sz="1600" dirty="0"/>
              <a:t>end</a:t>
            </a:r>
          </a:p>
          <a:p>
            <a:r>
              <a:rPr lang="tr-TR" sz="1600" dirty="0"/>
              <a:t>figure;plot(real(Fd),imag(Fd))</a:t>
            </a:r>
          </a:p>
        </p:txBody>
      </p:sp>
    </p:spTree>
    <p:extLst>
      <p:ext uri="{BB962C8B-B14F-4D97-AF65-F5344CB8AC3E}">
        <p14:creationId xmlns:p14="http://schemas.microsoft.com/office/powerpoint/2010/main" val="3477467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Eşleşme Teorisi</a:t>
            </a:r>
            <a:endParaRPr lang="tr-TR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cinsinden iki polinomun oranı </a:t>
                </a:r>
                <a:r>
                  <a:rPr lang="tr-TR" dirty="0" smtClean="0"/>
                  <a:t>şeklinde bir transfer fonksiyonu olsun, P ve Z ‘de sırasıyla, s düzleminde kapalı konturler içine konumlanmış kutupların  ve sıfırların sayısını göstersin. Oluşturulacak kontürler,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'in </a:t>
                </a:r>
                <a:r>
                  <a:rPr lang="tr-TR" dirty="0"/>
                  <a:t>kutuplarından veya sıfırlarından geçmeyecek şekilde olsun</a:t>
                </a:r>
                <a:r>
                  <a:rPr lang="tr-TR" dirty="0" smtClean="0"/>
                  <a:t>. s </a:t>
                </a:r>
                <a:r>
                  <a:rPr lang="tr-TR" dirty="0"/>
                  <a:t>düzlemindeki bu kapalı kontur daha sonra F (s) düzlemine kapalı bir eğri olarak eşlenir</a:t>
                </a:r>
                <a:r>
                  <a:rPr lang="tr-TR" dirty="0" smtClean="0"/>
                  <a:t>. F(s</a:t>
                </a:r>
                <a:r>
                  <a:rPr lang="tr-TR" dirty="0"/>
                  <a:t>) düzleminin orijininin saat yönünde çevrelemelerinin toplam N sayısı, temsili bir nokta tüm hat boyunca saat yönünde ilerler, Z-P'ye eşittir.</a:t>
                </a:r>
              </a:p>
              <a:p>
                <a:r>
                  <a:rPr lang="tr-TR" dirty="0"/>
                  <a:t>(Bu haritalandırma teoreminde, sıfır ve kutup sayısının bulunamayacağına dikkat edin - yalnızca </a:t>
                </a:r>
                <a:r>
                  <a:rPr lang="tr-TR" dirty="0" smtClean="0"/>
                  <a:t>farkları bulunabilir.)</a:t>
                </a: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402" r="-55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15.04.2019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599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solidFill>
                  <a:srgbClr val="000000"/>
                </a:solidFill>
              </a:rPr>
              <a:t>Eşleşme Teorisi</a:t>
            </a:r>
            <a:endParaRPr lang="tr-T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6205" y="888062"/>
            <a:ext cx="6105525" cy="25622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15.04.2019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5" y="3523817"/>
            <a:ext cx="6000750" cy="2276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56764" y="983673"/>
            <a:ext cx="4336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Eğer kontür kutubu çevreliyorsa F(s) düzleminde saatin tersi yönde orijin etrafında bir çevrim oluşturur. 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7121237" y="4045527"/>
            <a:ext cx="4336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Eğer kontür sıfır çevreliyorsa F(s) düzleminde saat yönünde orijin etrafında bir çevrim oluşturur.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2345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solidFill>
                  <a:srgbClr val="000000"/>
                </a:solidFill>
              </a:rPr>
              <a:t>Eşleşme Teorisi</a:t>
            </a:r>
            <a:endParaRPr lang="tr-T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329" y="916430"/>
            <a:ext cx="5729640" cy="22006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15.04.2019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396" y="3364923"/>
            <a:ext cx="6067425" cy="2400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21236" y="1152344"/>
            <a:ext cx="42810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Eğer kontür </a:t>
            </a:r>
            <a:r>
              <a:rPr lang="tr-TR" dirty="0" smtClean="0"/>
              <a:t>eşit sayıda kutbu ve sıfırı </a:t>
            </a:r>
            <a:r>
              <a:rPr lang="tr-TR" dirty="0"/>
              <a:t>çevreliyorsa F(s) düzleminde </a:t>
            </a:r>
            <a:r>
              <a:rPr lang="tr-TR" dirty="0" smtClean="0"/>
              <a:t>oluşan çevrim orijin </a:t>
            </a:r>
            <a:r>
              <a:rPr lang="tr-TR" dirty="0"/>
              <a:t>etrafında </a:t>
            </a:r>
            <a:r>
              <a:rPr lang="tr-TR" dirty="0" smtClean="0"/>
              <a:t>olmaz.</a:t>
            </a:r>
            <a:endParaRPr lang="tr-TR" dirty="0"/>
          </a:p>
        </p:txBody>
      </p:sp>
      <p:sp>
        <p:nvSpPr>
          <p:cNvPr id="10" name="Rectangle 9"/>
          <p:cNvSpPr/>
          <p:nvPr/>
        </p:nvSpPr>
        <p:spPr>
          <a:xfrm>
            <a:off x="6982690" y="3590744"/>
            <a:ext cx="42810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Eğer kontür </a:t>
            </a:r>
            <a:r>
              <a:rPr lang="tr-TR" dirty="0" smtClean="0"/>
              <a:t>hiç bir kutbu veya sıfırı çevrelem,yorsa  </a:t>
            </a:r>
            <a:r>
              <a:rPr lang="tr-TR" dirty="0"/>
              <a:t>F(s) düzleminde </a:t>
            </a:r>
            <a:r>
              <a:rPr lang="tr-TR" dirty="0" smtClean="0"/>
              <a:t>oluşan çevrim orijin </a:t>
            </a:r>
            <a:r>
              <a:rPr lang="tr-TR" dirty="0"/>
              <a:t>etrafında </a:t>
            </a:r>
            <a:r>
              <a:rPr lang="tr-TR" dirty="0" smtClean="0"/>
              <a:t>olmaz.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48345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363794"/>
            <a:ext cx="9875520" cy="1021661"/>
          </a:xfrm>
        </p:spPr>
        <p:txBody>
          <a:bodyPr/>
          <a:lstStyle/>
          <a:p>
            <a:pPr marL="228600" lvl="0" indent="-182880">
              <a:spcBef>
                <a:spcPts val="1400"/>
              </a:spcBef>
            </a:pPr>
            <a:r>
              <a:rPr lang="tr-TR" sz="2800" dirty="0"/>
              <a:t>Eşleşme Teorisinin Kapalı Çevrim Sistemin Kararlılığının Belirlenmesinde </a:t>
            </a:r>
            <a:r>
              <a:rPr lang="tr-TR" sz="2800" dirty="0" smtClean="0"/>
              <a:t>Kullanılması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1" y="1274618"/>
                <a:ext cx="7239000" cy="4821382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en-US" dirty="0" smtClean="0"/>
                  <a:t>Doğrusal</a:t>
                </a:r>
                <a:r>
                  <a:rPr lang="en-US" dirty="0"/>
                  <a:t> </a:t>
                </a:r>
                <a:r>
                  <a:rPr lang="en-US" dirty="0" err="1"/>
                  <a:t>kontrol</a:t>
                </a:r>
                <a:r>
                  <a:rPr lang="en-US" dirty="0"/>
                  <a:t> </a:t>
                </a:r>
                <a:r>
                  <a:rPr lang="en-US" dirty="0" err="1"/>
                  <a:t>sistemlerinin</a:t>
                </a:r>
                <a:r>
                  <a:rPr lang="en-US" dirty="0"/>
                  <a:t> </a:t>
                </a:r>
                <a:r>
                  <a:rPr lang="en-US" dirty="0" err="1"/>
                  <a:t>kararlılığını</a:t>
                </a:r>
                <a:r>
                  <a:rPr lang="en-US" dirty="0"/>
                  <a:t> </a:t>
                </a:r>
                <a:r>
                  <a:rPr lang="en-US" dirty="0" err="1"/>
                  <a:t>analiz</a:t>
                </a:r>
                <a:r>
                  <a:rPr lang="en-US" dirty="0"/>
                  <a:t> </a:t>
                </a:r>
                <a:r>
                  <a:rPr lang="en-US" dirty="0" err="1"/>
                  <a:t>etmek</a:t>
                </a:r>
                <a:r>
                  <a:rPr lang="en-US" dirty="0"/>
                  <a:t> </a:t>
                </a:r>
                <a:r>
                  <a:rPr lang="en-US" dirty="0" err="1"/>
                  <a:t>için</a:t>
                </a:r>
                <a:r>
                  <a:rPr lang="en-US" dirty="0"/>
                  <a:t>, s </a:t>
                </a:r>
                <a:r>
                  <a:rPr lang="en-US" dirty="0" err="1"/>
                  <a:t>düzlemindeki</a:t>
                </a:r>
                <a:r>
                  <a:rPr lang="en-US" dirty="0"/>
                  <a:t> </a:t>
                </a:r>
                <a:r>
                  <a:rPr lang="en-US" dirty="0" err="1"/>
                  <a:t>kapalı</a:t>
                </a:r>
                <a:r>
                  <a:rPr lang="en-US" dirty="0"/>
                  <a:t> </a:t>
                </a:r>
                <a:r>
                  <a:rPr lang="en-US" dirty="0" err="1"/>
                  <a:t>çizginin</a:t>
                </a:r>
                <a:r>
                  <a:rPr lang="en-US" dirty="0"/>
                  <a:t> </a:t>
                </a:r>
                <a:r>
                  <a:rPr lang="en-US" dirty="0" err="1"/>
                  <a:t>tüm</a:t>
                </a:r>
                <a:r>
                  <a:rPr lang="en-US" dirty="0"/>
                  <a:t> </a:t>
                </a:r>
                <a:r>
                  <a:rPr lang="en-US" dirty="0" err="1"/>
                  <a:t>sağ</a:t>
                </a:r>
                <a:r>
                  <a:rPr lang="en-US" dirty="0"/>
                  <a:t> </a:t>
                </a:r>
                <a:r>
                  <a:rPr lang="en-US" dirty="0" err="1"/>
                  <a:t>yarı</a:t>
                </a:r>
                <a:r>
                  <a:rPr lang="en-US" dirty="0"/>
                  <a:t> </a:t>
                </a:r>
                <a:r>
                  <a:rPr lang="en-US" dirty="0" err="1"/>
                  <a:t>düzlemi</a:t>
                </a:r>
                <a:r>
                  <a:rPr lang="en-US" dirty="0"/>
                  <a:t> </a:t>
                </a:r>
                <a:r>
                  <a:rPr lang="en-US" dirty="0" err="1"/>
                  <a:t>sarmasını</a:t>
                </a:r>
                <a:r>
                  <a:rPr lang="en-US" dirty="0"/>
                  <a:t> </a:t>
                </a:r>
                <a:r>
                  <a:rPr lang="en-US" dirty="0" err="1"/>
                  <a:t>sağlarız</a:t>
                </a:r>
                <a:r>
                  <a:rPr lang="en-US" dirty="0" smtClean="0"/>
                  <a:t>.</a:t>
                </a:r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Bu kontür </a:t>
                </a:r>
                <a14:m>
                  <m:oMath xmlns:m="http://schemas.openxmlformats.org/officeDocument/2006/math">
                    <m:r>
                      <a:rPr lang="tr-TR" b="0" i="1" smtClean="0"/>
                      <m:t>𝜔</m:t>
                    </m:r>
                    <m:r>
                      <a:rPr lang="tr-TR" b="0" i="1" smtClean="0"/>
                      <m:t>→±∞</m:t>
                    </m:r>
                  </m:oMath>
                </a14:m>
                <a:r>
                  <a:rPr lang="tr-TR" dirty="0" smtClean="0"/>
                  <a:t> için tüm sağ yarım küreyi kapsar ve </a:t>
                </a:r>
                <a:r>
                  <a:rPr lang="en-US" dirty="0" smtClean="0"/>
                  <a:t> </a:t>
                </a:r>
                <a:r>
                  <a:rPr lang="en-US" dirty="0" err="1"/>
                  <a:t>Nyquist</a:t>
                </a:r>
                <a:r>
                  <a:rPr lang="en-US" dirty="0"/>
                  <a:t> </a:t>
                </a:r>
                <a:r>
                  <a:rPr lang="tr-TR" dirty="0" smtClean="0"/>
                  <a:t>yolu olarak adlandırılır</a:t>
                </a:r>
                <a:r>
                  <a:rPr lang="en-US" dirty="0" smtClean="0"/>
                  <a:t>. (</a:t>
                </a:r>
                <a:r>
                  <a:rPr lang="tr-TR" dirty="0" smtClean="0"/>
                  <a:t>Yolun yönü saat yönüdür</a:t>
                </a:r>
                <a:r>
                  <a:rPr lang="en-US" dirty="0" smtClean="0"/>
                  <a:t>.) </a:t>
                </a:r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Bu nedenle, </a:t>
                </a:r>
                <a:r>
                  <a:rPr lang="en-US" dirty="0" err="1"/>
                  <a:t>Nyquist</a:t>
                </a:r>
                <a:r>
                  <a:rPr lang="en-US" dirty="0"/>
                  <a:t> </a:t>
                </a:r>
                <a:r>
                  <a:rPr lang="tr-TR" dirty="0"/>
                  <a:t>yolu </a:t>
                </a:r>
                <a14:m>
                  <m:oMath xmlns:m="http://schemas.openxmlformats.org/officeDocument/2006/math">
                    <m:r>
                      <a:rPr lang="en-US" i="1" dirty="0" smtClean="0"/>
                      <m:t>1+</m:t>
                    </m:r>
                    <m:r>
                      <a:rPr lang="en-US" i="1" dirty="0" smtClean="0"/>
                      <m:t>𝐺</m:t>
                    </m:r>
                    <m:r>
                      <a:rPr lang="en-US" i="1" dirty="0" smtClean="0"/>
                      <m:t>(</m:t>
                    </m:r>
                    <m:r>
                      <a:rPr lang="en-US" i="1" dirty="0" smtClean="0"/>
                      <m:t>𝑠</m:t>
                    </m:r>
                    <m:r>
                      <a:rPr lang="en-US" i="1" dirty="0" smtClean="0"/>
                      <m:t>)</m:t>
                    </m:r>
                    <m:r>
                      <a:rPr lang="en-US" i="1" dirty="0" smtClean="0"/>
                      <m:t>𝐻</m:t>
                    </m:r>
                    <m:r>
                      <a:rPr lang="en-US" i="1" dirty="0" smtClean="0"/>
                      <m:t>(</m:t>
                    </m:r>
                    <m:r>
                      <a:rPr lang="en-US" i="1" dirty="0" smtClean="0"/>
                      <m:t>𝑠</m:t>
                    </m:r>
                    <m:r>
                      <a:rPr lang="en-US" i="1" dirty="0"/>
                      <m:t>) </m:t>
                    </m:r>
                  </m:oMath>
                </a14:m>
                <a:r>
                  <a:rPr lang="tr-TR" dirty="0" smtClean="0"/>
                  <a:t>pozitif yarım küredeki tüm kök ve sıfırlarını kapsayacaktır. </a:t>
                </a:r>
                <a:r>
                  <a:rPr lang="en-US" dirty="0" smtClean="0"/>
                  <a:t> </a:t>
                </a:r>
                <a:r>
                  <a:rPr lang="en-US" dirty="0"/>
                  <a:t>[</a:t>
                </a:r>
                <a14:m>
                  <m:oMath xmlns:m="http://schemas.openxmlformats.org/officeDocument/2006/math">
                    <m:r>
                      <a:rPr lang="en-US" i="1" dirty="0"/>
                      <m:t>1+</m:t>
                    </m:r>
                    <m:r>
                      <a:rPr lang="en-US" i="1" dirty="0"/>
                      <m:t>𝐺</m:t>
                    </m:r>
                    <m:r>
                      <a:rPr lang="en-US" i="1" dirty="0"/>
                      <m:t>(</m:t>
                    </m:r>
                    <m:r>
                      <a:rPr lang="en-US" i="1" dirty="0"/>
                      <m:t>𝑠</m:t>
                    </m:r>
                    <m:r>
                      <a:rPr lang="en-US" i="1" dirty="0"/>
                      <m:t>)</m:t>
                    </m:r>
                    <m:r>
                      <a:rPr lang="en-US" i="1" dirty="0"/>
                      <m:t>𝐻</m:t>
                    </m:r>
                    <m:r>
                      <a:rPr lang="en-US" i="1" dirty="0"/>
                      <m:t>(</m:t>
                    </m:r>
                    <m:r>
                      <a:rPr lang="en-US" i="1" dirty="0"/>
                      <m:t>𝑠</m:t>
                    </m:r>
                    <m:r>
                      <a:rPr lang="en-US" i="1" dirty="0"/>
                      <m:t>) </m:t>
                    </m:r>
                  </m:oMath>
                </a14:m>
                <a:r>
                  <a:rPr lang="tr-TR" dirty="0" smtClean="0"/>
                  <a:t>‘ın pozitif </a:t>
                </a:r>
                <a:r>
                  <a:rPr lang="tr-TR" dirty="0"/>
                  <a:t>yarım </a:t>
                </a:r>
                <a:r>
                  <a:rPr lang="tr-TR" dirty="0" smtClean="0"/>
                  <a:t>kürede hiç sıfırı yoksa, o zaman orada kapalı çevrimin kutubu yoktur ve sistem kararlıdır.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Gerekli koşul </a:t>
                </a:r>
                <a:r>
                  <a:rPr lang="en-US" dirty="0" err="1"/>
                  <a:t>Nyquist</a:t>
                </a:r>
                <a:r>
                  <a:rPr lang="en-US" dirty="0"/>
                  <a:t> </a:t>
                </a:r>
                <a:r>
                  <a:rPr lang="tr-TR" dirty="0" smtClean="0"/>
                  <a:t>yolunun </a:t>
                </a:r>
                <a14:m>
                  <m:oMath xmlns:m="http://schemas.openxmlformats.org/officeDocument/2006/math">
                    <m:r>
                      <a:rPr lang="en-US" i="1" dirty="0"/>
                      <m:t>1+</m:t>
                    </m:r>
                    <m:r>
                      <a:rPr lang="en-US" i="1" dirty="0"/>
                      <m:t>𝐺</m:t>
                    </m:r>
                    <m:r>
                      <a:rPr lang="en-US" i="1" dirty="0"/>
                      <m:t>(</m:t>
                    </m:r>
                    <m:r>
                      <a:rPr lang="en-US" i="1" dirty="0"/>
                      <m:t>𝑠</m:t>
                    </m:r>
                    <m:r>
                      <a:rPr lang="en-US" i="1" dirty="0"/>
                      <m:t>)</m:t>
                    </m:r>
                    <m:r>
                      <a:rPr lang="en-US" i="1" dirty="0"/>
                      <m:t>𝐻</m:t>
                    </m:r>
                    <m:r>
                      <a:rPr lang="en-US" i="1" dirty="0"/>
                      <m:t>(</m:t>
                    </m:r>
                    <m:r>
                      <a:rPr lang="en-US" i="1" dirty="0"/>
                      <m:t>𝑠</m:t>
                    </m:r>
                    <m:r>
                      <a:rPr lang="en-US" i="1" dirty="0"/>
                      <m:t>)</m:t>
                    </m:r>
                  </m:oMath>
                </a14:m>
                <a:r>
                  <a:rPr lang="tr-TR" dirty="0" smtClean="0"/>
                  <a:t>’in hiç bir kök ve sıfırını çevrelememesidir. Orijindeki kökler belirsizdir ve özel olarak ilerleyen konularda tartışılacaktır</a:t>
                </a: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1" y="1274618"/>
                <a:ext cx="7239000" cy="4821382"/>
              </a:xfrm>
              <a:blipFill>
                <a:blip r:embed="rId2"/>
                <a:stretch>
                  <a:fillRect l="-421" t="-1643" r="-10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15.04.2019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261" y="1377661"/>
            <a:ext cx="296227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25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Giriş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4345" y="930489"/>
                <a:ext cx="5701145" cy="522092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sz="2400" dirty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/>
                  <a:t>’nin </a:t>
                </a:r>
                <a:r>
                  <a:rPr lang="tr-TR" sz="2400" dirty="0" smtClean="0"/>
                  <a:t>büyüklüğünü 𝜔</a:t>
                </a:r>
                <a:r>
                  <a:rPr lang="tr-TR" sz="2400" smtClean="0"/>
                  <a:t>e faz açısını </a:t>
                </a:r>
                <a:r>
                  <a:rPr lang="tr-TR" sz="2400" dirty="0" smtClean="0"/>
                  <a:t>her bir 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tr-TR" sz="2400" dirty="0" smtClean="0"/>
                  <a:t> değeri için </a:t>
                </a:r>
                <a:r>
                  <a:rPr lang="tr-TR" sz="2400" smtClean="0"/>
                  <a:t>elle hesaplamak çok zahmetli olacağından bu grafiğin oluşturulmasında </a:t>
                </a:r>
                <a:endParaRPr lang="tr-TR" sz="2400" dirty="0" smtClean="0"/>
              </a:p>
              <a:p>
                <a:r>
                  <a:rPr lang="tr-TR" sz="2400" smtClean="0"/>
                  <a:t>Asimptotik Yaklaşım Kullanılabilir</a:t>
                </a:r>
                <a:r>
                  <a:rPr lang="tr-TR" sz="2400" dirty="0" smtClean="0"/>
                  <a:t>.</a:t>
                </a:r>
              </a:p>
              <a:p>
                <a:r>
                  <a:rPr lang="tr-TR" sz="2400" smtClean="0"/>
                  <a:t>Bode Diyagramı Kullanılabilir</a:t>
                </a:r>
                <a:r>
                  <a:rPr lang="tr-TR" sz="2400" dirty="0" smtClean="0"/>
                  <a:t>.</a:t>
                </a:r>
              </a:p>
              <a:p>
                <a:r>
                  <a:rPr lang="en-US" sz="2400" smtClean="0"/>
                  <a:t>MATLAB </a:t>
                </a:r>
                <a:r>
                  <a:rPr lang="tr-TR" sz="2400" smtClean="0"/>
                  <a:t>Kullanılabilir</a:t>
                </a:r>
                <a:r>
                  <a:rPr lang="tr-TR" sz="2400" dirty="0" smtClean="0"/>
                  <a:t>.</a:t>
                </a:r>
                <a:endParaRPr lang="en-US" sz="2400" dirty="0"/>
              </a:p>
              <a:p>
                <a:pPr marL="45720" indent="0">
                  <a:buNone/>
                </a:pP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4345" y="930489"/>
                <a:ext cx="5701145" cy="5220929"/>
              </a:xfrm>
              <a:blipFill>
                <a:blip r:embed="rId2"/>
                <a:stretch>
                  <a:fillRect l="-214" t="-1869" r="-3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15.04.2019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</a:t>
            </a:r>
            <a:r>
              <a:rPr lang="en-US" smtClean="0"/>
              <a:t>. Nurdan </a:t>
            </a:r>
            <a:r>
              <a:rPr lang="en-US" dirty="0" smtClean="0"/>
              <a:t>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982" y="920517"/>
            <a:ext cx="4993399" cy="52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6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smtClean="0"/>
              <a:t>Asimptotik Yaklaşım Kullanılarak </a:t>
            </a:r>
            <a:r>
              <a:rPr lang="tr-TR" sz="2800"/>
              <a:t>Nyquist </a:t>
            </a:r>
            <a:r>
              <a:rPr lang="tr-TR" sz="2800" smtClean="0"/>
              <a:t>Diyagramı</a:t>
            </a:r>
            <a:endParaRPr lang="tr-T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1" y="875071"/>
                <a:ext cx="5160818" cy="5220929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dirty="0" smtClean="0"/>
                  <a:t>Örnek 1: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  <m:t>𝑇𝑠</m:t>
                              </m:r>
                              <m: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  <m:t> + 1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smtClean="0"/>
                  <a:t>Yukarıdaki transfer fonksiyonu aşağıdaki sinüzoidal </a:t>
                </a:r>
                <a:r>
                  <a:rPr lang="tr-TR" dirty="0" smtClean="0"/>
                  <a:t>TF’ye dönüştürülebilir.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dirty="0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fr-FR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 dirty="0" err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m:rPr>
                              <m:sty m:val="p"/>
                            </m:rPr>
                            <a:rPr lang="el-GR" i="1" dirty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fr-FR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m:rPr>
                              <m:sty m:val="p"/>
                            </m:rPr>
                            <a:rPr lang="el-GR" i="1" dirty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d>
                            <m:dPr>
                              <m:ctrlPr>
                                <a:rPr lang="fr-FR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 dirty="0">
                                  <a:latin typeface="Cambria Math" panose="02040503050406030204" pitchFamily="18" charset="0"/>
                                </a:rPr>
                                <m:t>1 + </m:t>
                              </m:r>
                              <m:r>
                                <a:rPr lang="fr-FR" i="1" dirty="0" err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el-GR" i="1" dirty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fr-FR" i="1" dirty="0" err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dirty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 dirty="0" err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m:rPr>
                              <m:sty m:val="p"/>
                            </m:rPr>
                            <a:rPr lang="el-GR" i="1" dirty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fr-FR" i="1" dirty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fr-FR" i="1" dirty="0" smtClean="0">
                              <a:latin typeface="Cambria Math" panose="02040503050406030204" pitchFamily="18" charset="0"/>
                            </a:rPr>
                            <m:t>1 +</m:t>
                          </m:r>
                          <m:sSup>
                            <m:sSup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i="1" dirty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fr-FR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fr-FR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i="1" dirty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i="1" dirty="0" smtClean="0">
                              <a:latin typeface="Cambria Math" panose="02040503050406030204" pitchFamily="18" charset="0"/>
                            </a:rPr>
                            <m:t>1 +</m:t>
                          </m:r>
                          <m:sSup>
                            <m:sSup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i="1" dirty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fr-FR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fr-FR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smtClean="0"/>
                  <a:t>Düşük Frekans </a:t>
                </a:r>
                <a:r>
                  <a:rPr lang="tr-TR" dirty="0" smtClean="0"/>
                  <a:t>Bölümü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r>
                        <a:rPr lang="fr-FR" i="1" dirty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 dirty="0" err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fr-F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tr-TR" i="1" dirty="0"/>
              </a:p>
              <a:p>
                <a:pPr marL="45720" indent="0">
                  <a:buNone/>
                </a:pPr>
                <a:r>
                  <a:rPr lang="tr-TR" smtClean="0"/>
                  <a:t>Yüksek Frekans </a:t>
                </a:r>
                <a:r>
                  <a:rPr lang="tr-TR" dirty="0" smtClean="0"/>
                  <a:t>Bölümü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→∞</m:t>
                          </m:r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lim>
                      </m:limLow>
                      <m:r>
                        <a:rPr lang="fr-FR" i="1" dirty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 dirty="0" err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fr-F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1" y="875071"/>
                <a:ext cx="5160818" cy="5220929"/>
              </a:xfrm>
              <a:blipFill>
                <a:blip r:embed="rId2"/>
                <a:stretch>
                  <a:fillRect l="-591" t="-15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15.04.2019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</a:t>
            </a:r>
            <a:r>
              <a:rPr lang="en-US" smtClean="0"/>
              <a:t>. Nurdan </a:t>
            </a:r>
            <a:r>
              <a:rPr lang="en-US" dirty="0" smtClean="0"/>
              <a:t>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362" y="1024937"/>
            <a:ext cx="4931473" cy="448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1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 smtClean="0"/>
              <a:t>Asimptotik Yaklaşım Kullanılarak </a:t>
            </a:r>
            <a:r>
              <a:rPr lang="tr-TR" sz="2400" dirty="0"/>
              <a:t>Nyquist </a:t>
            </a:r>
            <a:r>
              <a:rPr lang="tr-TR" sz="2400" dirty="0" smtClean="0"/>
              <a:t>Diyagramı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1" y="875071"/>
                <a:ext cx="6075218" cy="5220929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r-TR" dirty="0" smtClean="0"/>
                  <a:t>Örnek 2: Aşağıda transfer fonksiyonu verilen sistemin nyquist Diyagramını çiziniz.</a:t>
                </a:r>
              </a:p>
              <a:p>
                <a:pPr marL="4572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 + 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 + 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4572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r-TR" dirty="0" smtClean="0"/>
                  <a:t>Genlik ve Faz açıları</a:t>
                </a:r>
                <a:r>
                  <a:rPr lang="en-US" dirty="0" smtClean="0"/>
                  <a:t>, </a:t>
                </a:r>
                <a:r>
                  <a:rPr lang="tr-TR" dirty="0" smtClean="0"/>
                  <a:t>sırasıyla</a:t>
                </a:r>
                <a:r>
                  <a:rPr lang="en-US" dirty="0" smtClean="0"/>
                  <a:t>,</a:t>
                </a:r>
                <a:endParaRPr lang="tr-TR" dirty="0" smtClean="0"/>
              </a:p>
              <a:p>
                <a:pPr marL="4572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 + </m:t>
                              </m:r>
                              <m:sSup>
                                <m:sSup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4572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r-TR" dirty="0" smtClean="0"/>
                  <a:t>Ve</a:t>
                </a:r>
              </a:p>
              <a:p>
                <a:pPr marL="4572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tr-TR" b="0" dirty="0" smtClean="0"/>
              </a:p>
              <a:p>
                <a:pPr marL="4572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tr-TR" dirty="0" smtClean="0"/>
              </a:p>
              <a:p>
                <a:pPr marL="4572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r-TR" dirty="0" smtClean="0"/>
                  <a:t>Genlik fonksiyonu monoton azalan ve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faz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açısı</a:t>
                </a:r>
                <a:r>
                  <a:rPr lang="en-US" dirty="0" smtClean="0"/>
                  <a:t> da </a:t>
                </a:r>
                <a:r>
                  <a:rPr lang="en-US" dirty="0" err="1" smtClean="0"/>
                  <a:t>monoto</a:t>
                </a:r>
                <a:r>
                  <a:rPr lang="tr-TR" dirty="0" smtClean="0"/>
                  <a:t>n</a:t>
                </a:r>
                <a:r>
                  <a:rPr lang="en-US" dirty="0" smtClean="0"/>
                  <a:t> </a:t>
                </a:r>
                <a:r>
                  <a:rPr lang="en-US" dirty="0" err="1"/>
                  <a:t>ve</a:t>
                </a:r>
                <a:r>
                  <a:rPr lang="en-US" dirty="0"/>
                  <a:t> </a:t>
                </a:r>
                <a:r>
                  <a:rPr lang="tr-TR" dirty="0" smtClean="0"/>
                  <a:t>süreksiz </a:t>
                </a:r>
                <a:r>
                  <a:rPr lang="en-US" dirty="0" err="1" smtClean="0"/>
                  <a:t>olarak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azaldığı</a:t>
                </a:r>
                <a:r>
                  <a:rPr lang="en-US" dirty="0" smtClean="0"/>
                  <a:t> </a:t>
                </a:r>
                <a:r>
                  <a:rPr lang="en-US" dirty="0" err="1"/>
                  <a:t>için</a:t>
                </a:r>
                <a:r>
                  <a:rPr lang="en-US" dirty="0"/>
                  <a:t>, </a:t>
                </a:r>
                <a:r>
                  <a:rPr lang="en-US" dirty="0" err="1"/>
                  <a:t>verilen</a:t>
                </a:r>
                <a:r>
                  <a:rPr lang="en-US" dirty="0"/>
                  <a:t> </a:t>
                </a:r>
                <a:r>
                  <a:rPr lang="en-US" dirty="0" smtClean="0"/>
                  <a:t>transfer </a:t>
                </a:r>
                <a:r>
                  <a:rPr lang="en-US" dirty="0" err="1"/>
                  <a:t>fonksiyonunun</a:t>
                </a:r>
                <a:r>
                  <a:rPr lang="en-US" dirty="0"/>
                  <a:t> </a:t>
                </a:r>
                <a:r>
                  <a:rPr lang="en-US" dirty="0" err="1" smtClean="0"/>
                  <a:t>kutupsal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grafiği</a:t>
                </a:r>
                <a:r>
                  <a:rPr lang="en-US" dirty="0"/>
                  <a:t>, </a:t>
                </a:r>
                <a:r>
                  <a:rPr lang="en-US" dirty="0" err="1"/>
                  <a:t>gösterildiği</a:t>
                </a:r>
                <a:r>
                  <a:rPr lang="en-US" dirty="0"/>
                  <a:t> </a:t>
                </a:r>
                <a:r>
                  <a:rPr lang="en-US" dirty="0" err="1"/>
                  <a:t>gibi</a:t>
                </a:r>
                <a:r>
                  <a:rPr lang="en-US" dirty="0"/>
                  <a:t> </a:t>
                </a:r>
                <a:r>
                  <a:rPr lang="en-US" dirty="0" err="1"/>
                  <a:t>bir</a:t>
                </a:r>
                <a:r>
                  <a:rPr lang="en-US" dirty="0"/>
                  <a:t> </a:t>
                </a:r>
                <a:r>
                  <a:rPr lang="en-US" dirty="0" err="1" smtClean="0"/>
                  <a:t>spiraldir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1" y="875071"/>
                <a:ext cx="6075218" cy="5220929"/>
              </a:xfrm>
              <a:blipFill>
                <a:blip r:embed="rId2"/>
                <a:stretch>
                  <a:fillRect l="-301" t="-467" r="-180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15.04.2019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</a:t>
            </a:r>
            <a:r>
              <a:rPr lang="en-US" smtClean="0"/>
              <a:t>. Nurdan </a:t>
            </a:r>
            <a:r>
              <a:rPr lang="en-US" dirty="0" smtClean="0"/>
              <a:t>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598390" y="3580435"/>
            <a:ext cx="5947222" cy="1054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7145" y="913672"/>
            <a:ext cx="4162964" cy="40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93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788" y="363794"/>
            <a:ext cx="9875520" cy="412955"/>
          </a:xfrm>
        </p:spPr>
        <p:txBody>
          <a:bodyPr/>
          <a:lstStyle/>
          <a:p>
            <a:r>
              <a:rPr lang="tr-TR" sz="2800" dirty="0"/>
              <a:t>Asimptotik Yaklaşım Kullanılarak Nyquist Diyagramı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  <m:d>
                            <m:d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den>
                      </m:f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+⋯</m:t>
                          </m:r>
                        </m:num>
                        <m:den>
                          <m:sSub>
                            <m:sSub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+⋯</m:t>
                          </m:r>
                        </m:den>
                      </m:f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:r>
                  <a:rPr lang="tr-TR" i="1" dirty="0"/>
                  <a:t>n&gt; m </a:t>
                </a:r>
                <a:r>
                  <a:rPr lang="tr-TR" i="1" dirty="0" smtClean="0"/>
                  <a:t>yani </a:t>
                </a:r>
                <a:r>
                  <a:rPr lang="tr-TR" i="1" dirty="0"/>
                  <a:t>payda polinomunun derecesi, pay </a:t>
                </a:r>
                <a:r>
                  <a:rPr lang="tr-TR" i="1" dirty="0" smtClean="0"/>
                  <a:t>polinomunun derecesinden </a:t>
                </a:r>
                <a:r>
                  <a:rPr lang="tr-TR" i="1" dirty="0"/>
                  <a:t>daha büyük olduğunda, aşağıdaki </a:t>
                </a:r>
                <a:r>
                  <a:rPr lang="tr-TR" i="1" dirty="0" smtClean="0"/>
                  <a:t>durumlar oluşabilir:</a:t>
                </a:r>
                <a:endParaRPr lang="tr-TR" i="1" dirty="0"/>
              </a:p>
              <a:p>
                <a:pPr marL="45720" indent="0">
                  <a:buNone/>
                </a:pPr>
                <a:r>
                  <a:rPr lang="tr-TR" i="1" dirty="0"/>
                  <a:t>1.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= 0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𝑣𝑒𝑦𝑎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𝑡𝑖𝑝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 0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𝑠𝑖𝑠𝑡𝑒𝑚𝑙𝑒𝑟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ç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tr-TR" i="1" dirty="0"/>
                  <a:t> </a:t>
                </a:r>
                <a:r>
                  <a:rPr lang="tr-TR" i="1" dirty="0" smtClean="0"/>
                  <a:t>Diyagramın (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 0</m:t>
                    </m:r>
                  </m:oMath>
                </a14:m>
                <a:r>
                  <a:rPr lang="tr-TR" i="1" dirty="0"/>
                  <a:t>'a karşılık gelir) başlangıç ​​noktası sonludur ve pozitif gerçek eksendedir.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tr-TR" i="1" dirty="0" smtClean="0"/>
                  <a:t>'da grafiğin teğeti, </a:t>
                </a:r>
                <a:r>
                  <a:rPr lang="tr-TR" i="1" dirty="0"/>
                  <a:t>gerçek eksene diktir.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tr-TR" i="1" dirty="0" smtClean="0"/>
                  <a:t>'ya </a:t>
                </a:r>
                <a:r>
                  <a:rPr lang="tr-TR" i="1" dirty="0"/>
                  <a:t>karşılık gelen terminal noktası, başlangıç ​​noktasındadır ve eğri, eksenlerden birine teğet olur.</a:t>
                </a:r>
              </a:p>
              <a:p>
                <a:pPr marL="45720" indent="0">
                  <a:buNone/>
                </a:pPr>
                <a:r>
                  <a:rPr lang="tr-TR" i="1" dirty="0"/>
                  <a:t>2.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 1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𝑣𝑒𝑦𝑎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𝑡𝑖𝑝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1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𝑠𝑖𝑠𝑡𝑒𝑚𝑙𝑒𝑟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ç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tr-TR" i="1" dirty="0"/>
                  <a:t>paydadaki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i="1" dirty="0"/>
                  <a:t>terimi,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≤∞</m:t>
                    </m:r>
                  </m:oMath>
                </a14:m>
                <a:r>
                  <a:rPr lang="tr-TR" i="1" dirty="0"/>
                  <a:t> için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tr-TR" i="1" dirty="0"/>
                  <a:t>'nin toplam faz açısına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–90°</m:t>
                    </m:r>
                  </m:oMath>
                </a14:m>
                <a:r>
                  <a:rPr lang="tr-TR" i="1" dirty="0" smtClean="0"/>
                  <a:t> katkı yapar.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tr-TR" i="1" dirty="0"/>
                  <a:t>'da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tr-TR" i="1" dirty="0"/>
                  <a:t>nin büyüklüğü sonsuzdur ve faz açısı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−90 ° </m:t>
                    </m:r>
                  </m:oMath>
                </a14:m>
                <a:r>
                  <a:rPr lang="tr-TR" i="1" dirty="0"/>
                  <a:t>olur. Düşük frekanslarda, </a:t>
                </a:r>
                <a:r>
                  <a:rPr lang="tr-TR" i="1" dirty="0" smtClean="0"/>
                  <a:t>grafik, negatif imajiner eksene </a:t>
                </a:r>
                <a:r>
                  <a:rPr lang="tr-TR" i="1" dirty="0"/>
                  <a:t>paralel bir çizgiye asimptotiktir. .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=∞</m:t>
                    </m:r>
                  </m:oMath>
                </a14:m>
                <a:r>
                  <a:rPr lang="tr-TR" i="1" dirty="0"/>
                  <a:t>'da , büyüklük sıfıra </a:t>
                </a:r>
                <a:r>
                  <a:rPr lang="tr-TR" i="1" dirty="0" smtClean="0"/>
                  <a:t>düşer </a:t>
                </a:r>
                <a:r>
                  <a:rPr lang="tr-TR" i="1" dirty="0"/>
                  <a:t>ve eğri orijinale yaklaşır ve eksenlerden birine teğet olur.</a:t>
                </a:r>
              </a:p>
              <a:p>
                <a:pPr marL="45720" indent="0">
                  <a:buNone/>
                </a:pPr>
                <a:r>
                  <a:rPr lang="tr-TR" i="1" dirty="0"/>
                  <a:t>3.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 2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𝑣𝑒𝑦𝑎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𝑡𝑖𝑝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2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𝑠𝑖𝑠𝑡𝑒𝑚𝑙𝑒𝑟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ç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tr-TR" i="1" dirty="0"/>
                  <a:t>Paydadaki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tr-TR" i="1" dirty="0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  <m: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i="1" dirty="0" smtClean="0"/>
                  <a:t>terimi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≤∞</m:t>
                    </m:r>
                  </m:oMath>
                </a14:m>
                <a:r>
                  <a:rPr lang="tr-TR" i="1" dirty="0"/>
                  <a:t> </a:t>
                </a:r>
                <a:r>
                  <a:rPr lang="tr-TR" i="1" dirty="0" smtClean="0"/>
                  <a:t>aralığında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tr-TR" i="1" dirty="0"/>
                  <a:t>'nin toplam faz açısına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tr-TR" i="1" dirty="0"/>
                  <a:t> katkı</a:t>
                </a:r>
                <a:r>
                  <a:rPr lang="tr-TR" i="1" dirty="0" smtClean="0"/>
                  <a:t> yapar.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=∞</m:t>
                    </m:r>
                  </m:oMath>
                </a14:m>
                <a:r>
                  <a:rPr lang="tr-TR" i="1" dirty="0"/>
                  <a:t>'da,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tr-TR" i="1" dirty="0"/>
                  <a:t>nin büyüklüğü sonsuzdur ve faz açısı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–180° </m:t>
                    </m:r>
                  </m:oMath>
                </a14:m>
                <a:r>
                  <a:rPr lang="tr-TR" i="1" dirty="0"/>
                  <a:t>'e eşittir. Düşük frekanslarda, </a:t>
                </a:r>
                <a:r>
                  <a:rPr lang="tr-TR" i="1" dirty="0" smtClean="0"/>
                  <a:t>grafik negatif </a:t>
                </a:r>
                <a:r>
                  <a:rPr lang="tr-TR" i="1" dirty="0"/>
                  <a:t>gerçek eksene asimptotik olabilir.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=∞′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𝑑𝑎</m:t>
                    </m:r>
                  </m:oMath>
                </a14:m>
                <a:r>
                  <a:rPr lang="tr-TR" i="1" dirty="0"/>
                  <a:t>, büyüklük sıfır olur ve eğri eksenlerden birine teğet olur.</a:t>
                </a:r>
              </a:p>
              <a:p>
                <a:pPr marL="45720" indent="0">
                  <a:buNone/>
                </a:pPr>
                <a:r>
                  <a:rPr lang="tr-TR" i="1" dirty="0"/>
                  <a:t>Tip 0, tip 1 ve tip 2 sistemlerin </a:t>
                </a:r>
                <a:r>
                  <a:rPr lang="tr-TR" i="1" dirty="0" smtClean="0"/>
                  <a:t>kutupsal grafiklerinin düşük </a:t>
                </a:r>
                <a:r>
                  <a:rPr lang="tr-TR" i="1" dirty="0"/>
                  <a:t>frekanslı bölümlerinin genel </a:t>
                </a:r>
                <a:r>
                  <a:rPr lang="tr-TR" i="1" dirty="0" smtClean="0"/>
                  <a:t>şekilleri.</a:t>
                </a:r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" r="-105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15.04.2019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855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Nyquist Diyagramı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9996" y="4306185"/>
            <a:ext cx="7246088" cy="1924493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Sol Üst: Tip 0, 1 ve 2 sistemler içindüşük frekans bölümlerinin genel formu.</a:t>
            </a:r>
          </a:p>
          <a:p>
            <a:r>
              <a:rPr lang="tr-TR" dirty="0" smtClean="0"/>
              <a:t>Sol Alt: Pay ve paydanın derece farklarına bağlı olarak yüksek frekans bölümlerinin genel gösterimi</a:t>
            </a:r>
          </a:p>
          <a:p>
            <a:r>
              <a:rPr lang="tr-TR" dirty="0" smtClean="0"/>
              <a:t>Sağ Üst: Pay dinamiğinde bulunan farklı zaman ifadeleri nedeniyle değişen grafik formları 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15.04.2019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93" y="1056313"/>
            <a:ext cx="3481300" cy="26826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220" y="3902531"/>
            <a:ext cx="3481300" cy="29554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52" y="4122281"/>
            <a:ext cx="1776914" cy="5910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7212" y="313564"/>
            <a:ext cx="5838431" cy="408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6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15.04.2019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40630"/>
          <a:stretch/>
        </p:blipFill>
        <p:spPr>
          <a:xfrm>
            <a:off x="434608" y="414838"/>
            <a:ext cx="5760000" cy="4875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58154"/>
          <a:stretch/>
        </p:blipFill>
        <p:spPr>
          <a:xfrm>
            <a:off x="6137202" y="3094072"/>
            <a:ext cx="5760000" cy="34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6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457200"/>
          </a:xfrm>
        </p:spPr>
        <p:txBody>
          <a:bodyPr>
            <a:normAutofit fontScale="90000"/>
          </a:bodyPr>
          <a:lstStyle/>
          <a:p>
            <a:r>
              <a:rPr lang="tr-TR" sz="2800"/>
              <a:t>Bode </a:t>
            </a:r>
            <a:r>
              <a:rPr lang="tr-TR" sz="2800" smtClean="0"/>
              <a:t>Diyagramı Kullanılarak Nyquist Diyagramı</a:t>
            </a:r>
            <a:endParaRPr lang="tr-T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108364" y="1025236"/>
                <a:ext cx="4789516" cy="5055523"/>
              </a:xfrm>
            </p:spPr>
            <p:txBody>
              <a:bodyPr/>
              <a:lstStyle/>
              <a:p>
                <a:r>
                  <a:rPr lang="tr-TR" dirty="0" smtClean="0"/>
                  <a:t>Örnek 3: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+1)(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Şeklinde bir sistemi ele alalım.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ve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olsun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Sistemin frekans yanıtına geçmeden sistemin kararlılığı hakkında fikrimiz olmalı; 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Kararlılık yönünden incelemek için kök yer eğrisini çizebiliriz.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İçin kararlı bir sistem.</a:t>
                </a:r>
                <a:endParaRPr lang="tr-TR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08364" y="1025236"/>
                <a:ext cx="4789516" cy="5055523"/>
              </a:xfrm>
              <a:blipFill>
                <a:blip r:embed="rId2"/>
                <a:stretch>
                  <a:fillRect l="-636" t="-156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22988" y="1695757"/>
            <a:ext cx="4899025" cy="368556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15.04.2019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</a:t>
            </a:r>
            <a:r>
              <a:rPr lang="en-US" smtClean="0"/>
              <a:t>. Nurdan </a:t>
            </a:r>
            <a:r>
              <a:rPr lang="en-US" dirty="0" smtClean="0"/>
              <a:t>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02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el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>
    <a:lnDef>
      <a:spPr>
        <a:ln w="127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TM03457444[[fn=Temel]]</Template>
  <TotalTime>8676</TotalTime>
  <Words>1348</Words>
  <Application>Microsoft Office PowerPoint</Application>
  <PresentationFormat>Widescreen</PresentationFormat>
  <Paragraphs>251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Calibri</vt:lpstr>
      <vt:lpstr>Cambria Math</vt:lpstr>
      <vt:lpstr>Corbel</vt:lpstr>
      <vt:lpstr>Courier New</vt:lpstr>
      <vt:lpstr>Tahoma</vt:lpstr>
      <vt:lpstr>TimesTen-Roman</vt:lpstr>
      <vt:lpstr>Temel</vt:lpstr>
      <vt:lpstr>Kontrol sistemleri tasarımı</vt:lpstr>
      <vt:lpstr>Giriş</vt:lpstr>
      <vt:lpstr>Giriş</vt:lpstr>
      <vt:lpstr>Asimptotik Yaklaşım Kullanılarak Nyquist Diyagramı</vt:lpstr>
      <vt:lpstr>Asimptotik Yaklaşım Kullanılarak Nyquist Diyagramı</vt:lpstr>
      <vt:lpstr>Asimptotik Yaklaşım Kullanılarak Nyquist Diyagramı</vt:lpstr>
      <vt:lpstr>Nyquist Diyagramı</vt:lpstr>
      <vt:lpstr>PowerPoint Presentation</vt:lpstr>
      <vt:lpstr>Bode Diyagramı Kullanılarak Nyquist Diyagramı</vt:lpstr>
      <vt:lpstr>Bode Diyagramı Kullanılarak Nyquist Diyagramı</vt:lpstr>
      <vt:lpstr>MATLAB ile Nyquist Diyagramının Çizimi</vt:lpstr>
      <vt:lpstr>MATLAB ile Nyquist Diyagramının Çizimi</vt:lpstr>
      <vt:lpstr>MATLAB ile Nyquist Diyagramının Çizimi</vt:lpstr>
      <vt:lpstr>MATLAB ile Nyquist Diyagramının Çizimi</vt:lpstr>
      <vt:lpstr>MATLAB ile Nyquist Diyagramının Çizimi</vt:lpstr>
      <vt:lpstr>MATLAB ile Nyquist Diyagramının Çizimi</vt:lpstr>
      <vt:lpstr>MATLAB ile Nyquist Diyagramının Çizimi</vt:lpstr>
      <vt:lpstr>Faza Karşı Log-genlik Eğrileri</vt:lpstr>
      <vt:lpstr>Faza Karşı Log-genlik Eğrileri</vt:lpstr>
      <vt:lpstr>NYQUIST Kararlılık Kriterleri</vt:lpstr>
      <vt:lpstr>NYQUIST Kararlılık Kriterleri-Eşleşme Teoremi</vt:lpstr>
      <vt:lpstr>NYQUIST Kararlılık Kriterleri-Eşleşme Teoremi</vt:lpstr>
      <vt:lpstr>Eşleşme Teorisinin Grafiksel Açıklaması</vt:lpstr>
      <vt:lpstr>Eşleşme Teorisi</vt:lpstr>
      <vt:lpstr>Eşleşme Teorisi</vt:lpstr>
      <vt:lpstr>Eşleşme Teorisi</vt:lpstr>
      <vt:lpstr>Eşleşme Teorisinin Kapalı Çevrim Sistemin Kararlılığının Belirlenmesinde Kullanılması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Kontrol sistemleri tasarımı</dc:title>
  <dc:creator>Nurdan Bilgin</dc:creator>
  <cp:lastModifiedBy>Nurdan Bilgin</cp:lastModifiedBy>
  <cp:revision>480</cp:revision>
  <dcterms:created xsi:type="dcterms:W3CDTF">2019-02-08T08:16:12Z</dcterms:created>
  <dcterms:modified xsi:type="dcterms:W3CDTF">2019-04-15T08:49:56Z</dcterms:modified>
</cp:coreProperties>
</file>