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4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4" r:id="rId14"/>
    <p:sldId id="275" r:id="rId15"/>
    <p:sldId id="273" r:id="rId16"/>
    <p:sldId id="276" r:id="rId17"/>
    <p:sldId id="302" r:id="rId18"/>
    <p:sldId id="277" r:id="rId19"/>
    <p:sldId id="278" r:id="rId20"/>
    <p:sldId id="279" r:id="rId21"/>
    <p:sldId id="280" r:id="rId22"/>
    <p:sldId id="303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304" r:id="rId33"/>
    <p:sldId id="291" r:id="rId34"/>
    <p:sldId id="305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6" r:id="rId43"/>
    <p:sldId id="307" r:id="rId44"/>
    <p:sldId id="308" r:id="rId45"/>
    <p:sldId id="299" r:id="rId46"/>
    <p:sldId id="300" r:id="rId47"/>
    <p:sldId id="309" r:id="rId48"/>
    <p:sldId id="311" r:id="rId49"/>
    <p:sldId id="31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39D04-1219-408E-A149-D9AB8199FA1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8C2E5-8D2F-474B-9F56-A9A5F6D700E2}">
      <dgm:prSet phldrT="[Text]" custT="1"/>
      <dgm:spPr/>
      <dgm:t>
        <a:bodyPr/>
        <a:lstStyle/>
        <a:p>
          <a:r>
            <a:rPr lang="tr-TR" sz="2400" dirty="0" smtClean="0"/>
            <a:t>Sistem Modeli</a:t>
          </a:r>
          <a:endParaRPr lang="en-US" sz="2400" dirty="0"/>
        </a:p>
      </dgm:t>
    </dgm:pt>
    <dgm:pt modelId="{67FC2D04-0179-43AC-AA04-F7C192199994}" type="parTrans" cxnId="{26814E8B-D93D-47AD-B8FD-37CE49DC7267}">
      <dgm:prSet/>
      <dgm:spPr/>
      <dgm:t>
        <a:bodyPr/>
        <a:lstStyle/>
        <a:p>
          <a:endParaRPr lang="en-US"/>
        </a:p>
      </dgm:t>
    </dgm:pt>
    <dgm:pt modelId="{A3541DB5-F79B-4E90-A99B-7C87016A000B}" type="sibTrans" cxnId="{26814E8B-D93D-47AD-B8FD-37CE49DC7267}">
      <dgm:prSet/>
      <dgm:spPr/>
      <dgm:t>
        <a:bodyPr/>
        <a:lstStyle/>
        <a:p>
          <a:endParaRPr lang="en-US"/>
        </a:p>
      </dgm:t>
    </dgm:pt>
    <dgm:pt modelId="{AFD16BC4-B1B8-4C4A-84D1-CDE96C9EC94E}">
      <dgm:prSet phldrT="[Text]" custT="1"/>
      <dgm:spPr>
        <a:solidFill>
          <a:schemeClr val="bg2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sz="2400" dirty="0" smtClean="0">
              <a:solidFill>
                <a:schemeClr val="accent1">
                  <a:lumMod val="50000"/>
                </a:schemeClr>
              </a:solidFill>
            </a:rPr>
            <a:t>Sistemin Davranışı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31E566AD-A03E-4461-AF20-2E25E063FFB3}" type="parTrans" cxnId="{DE0538A2-FA3D-4C31-8F70-F65B273A5554}">
      <dgm:prSet/>
      <dgm:spPr/>
      <dgm:t>
        <a:bodyPr/>
        <a:lstStyle/>
        <a:p>
          <a:endParaRPr lang="en-US"/>
        </a:p>
      </dgm:t>
    </dgm:pt>
    <dgm:pt modelId="{E6179F24-276F-433F-8D15-F46F7EEE0E34}" type="sibTrans" cxnId="{DE0538A2-FA3D-4C31-8F70-F65B273A5554}">
      <dgm:prSet/>
      <dgm:spPr/>
      <dgm:t>
        <a:bodyPr/>
        <a:lstStyle/>
        <a:p>
          <a:endParaRPr lang="en-US"/>
        </a:p>
      </dgm:t>
    </dgm:pt>
    <dgm:pt modelId="{FABF62AE-9FA4-42B0-8162-8F64D1351CC4}" type="pres">
      <dgm:prSet presAssocID="{05839D04-1219-408E-A149-D9AB8199FA1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E16E19-CFBB-4D8D-8BF7-2111F40765CD}" type="pres">
      <dgm:prSet presAssocID="{05839D04-1219-408E-A149-D9AB8199FA1D}" presName="ellipse" presStyleLbl="trBgShp" presStyleIdx="0" presStyleCnt="1"/>
      <dgm:spPr/>
    </dgm:pt>
    <dgm:pt modelId="{DF2C0404-7EC6-4BA9-9AEC-8D679E5CFB4C}" type="pres">
      <dgm:prSet presAssocID="{05839D04-1219-408E-A149-D9AB8199FA1D}" presName="arrow1" presStyleLbl="fgShp" presStyleIdx="0" presStyleCnt="1" custLinFactNeighborX="-3065" custLinFactNeighborY="-62260"/>
      <dgm:spPr/>
    </dgm:pt>
    <dgm:pt modelId="{B54D2301-BE70-43DD-8B15-C79E89631269}" type="pres">
      <dgm:prSet presAssocID="{05839D04-1219-408E-A149-D9AB8199FA1D}" presName="rectangle" presStyleLbl="revTx" presStyleIdx="0" presStyleCnt="1" custScaleX="96375" custScaleY="143713" custLinFactNeighborX="663" custLinFactNeighborY="15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FEB8B-DC3C-4804-BFA7-E545E247F794}" type="pres">
      <dgm:prSet presAssocID="{AFD16BC4-B1B8-4C4A-84D1-CDE96C9EC94E}" presName="item1" presStyleLbl="node1" presStyleIdx="0" presStyleCnt="1" custScaleX="130885" custScaleY="100703" custLinFactNeighborX="8421" custLinFactNeighborY="-1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EBCD5-9EA7-4108-B148-A06C9BDA6030}" type="pres">
      <dgm:prSet presAssocID="{05839D04-1219-408E-A149-D9AB8199FA1D}" presName="funnel" presStyleLbl="trAlignAcc1" presStyleIdx="0" presStyleCnt="1" custLinFactNeighborY="-6842"/>
      <dgm:spPr/>
    </dgm:pt>
  </dgm:ptLst>
  <dgm:cxnLst>
    <dgm:cxn modelId="{1A015E79-6B61-47F1-A7BC-8AAAD019EA4B}" type="presOf" srcId="{AFD16BC4-B1B8-4C4A-84D1-CDE96C9EC94E}" destId="{B54D2301-BE70-43DD-8B15-C79E89631269}" srcOrd="0" destOrd="0" presId="urn:microsoft.com/office/officeart/2005/8/layout/funnel1"/>
    <dgm:cxn modelId="{1F0D0BBB-C1EE-40EB-AD0A-D1A7C12DCF54}" type="presOf" srcId="{DC98C2E5-8D2F-474B-9F56-A9A5F6D700E2}" destId="{F61FEB8B-DC3C-4804-BFA7-E545E247F794}" srcOrd="0" destOrd="0" presId="urn:microsoft.com/office/officeart/2005/8/layout/funnel1"/>
    <dgm:cxn modelId="{520DA122-7041-49CD-8CB7-8E0D3A1BBFD8}" type="presOf" srcId="{05839D04-1219-408E-A149-D9AB8199FA1D}" destId="{FABF62AE-9FA4-42B0-8162-8F64D1351CC4}" srcOrd="0" destOrd="0" presId="urn:microsoft.com/office/officeart/2005/8/layout/funnel1"/>
    <dgm:cxn modelId="{DE0538A2-FA3D-4C31-8F70-F65B273A5554}" srcId="{05839D04-1219-408E-A149-D9AB8199FA1D}" destId="{AFD16BC4-B1B8-4C4A-84D1-CDE96C9EC94E}" srcOrd="1" destOrd="0" parTransId="{31E566AD-A03E-4461-AF20-2E25E063FFB3}" sibTransId="{E6179F24-276F-433F-8D15-F46F7EEE0E34}"/>
    <dgm:cxn modelId="{26814E8B-D93D-47AD-B8FD-37CE49DC7267}" srcId="{05839D04-1219-408E-A149-D9AB8199FA1D}" destId="{DC98C2E5-8D2F-474B-9F56-A9A5F6D700E2}" srcOrd="0" destOrd="0" parTransId="{67FC2D04-0179-43AC-AA04-F7C192199994}" sibTransId="{A3541DB5-F79B-4E90-A99B-7C87016A000B}"/>
    <dgm:cxn modelId="{90F7287A-B67C-4383-A295-65536C342C7B}" type="presParOf" srcId="{FABF62AE-9FA4-42B0-8162-8F64D1351CC4}" destId="{39E16E19-CFBB-4D8D-8BF7-2111F40765CD}" srcOrd="0" destOrd="0" presId="urn:microsoft.com/office/officeart/2005/8/layout/funnel1"/>
    <dgm:cxn modelId="{8D549DBA-8148-424E-8BD3-D2CFEC92FE4F}" type="presParOf" srcId="{FABF62AE-9FA4-42B0-8162-8F64D1351CC4}" destId="{DF2C0404-7EC6-4BA9-9AEC-8D679E5CFB4C}" srcOrd="1" destOrd="0" presId="urn:microsoft.com/office/officeart/2005/8/layout/funnel1"/>
    <dgm:cxn modelId="{6C3CBFD2-6694-449D-82AF-19A6CF3D9F72}" type="presParOf" srcId="{FABF62AE-9FA4-42B0-8162-8F64D1351CC4}" destId="{B54D2301-BE70-43DD-8B15-C79E89631269}" srcOrd="2" destOrd="0" presId="urn:microsoft.com/office/officeart/2005/8/layout/funnel1"/>
    <dgm:cxn modelId="{330097D1-4405-42E9-80D1-E4AF91208C4F}" type="presParOf" srcId="{FABF62AE-9FA4-42B0-8162-8F64D1351CC4}" destId="{F61FEB8B-DC3C-4804-BFA7-E545E247F794}" srcOrd="3" destOrd="0" presId="urn:microsoft.com/office/officeart/2005/8/layout/funnel1"/>
    <dgm:cxn modelId="{A0DA0051-FC56-4C06-B98A-6DA67E2689EA}" type="presParOf" srcId="{FABF62AE-9FA4-42B0-8162-8F64D1351CC4}" destId="{03BEBCD5-9EA7-4108-B148-A06C9BDA6030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39D04-1219-408E-A149-D9AB8199FA1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8C2E5-8D2F-474B-9F56-A9A5F6D700E2}">
      <dgm:prSet phldrT="[Text]" custT="1"/>
      <dgm:spPr/>
      <dgm:t>
        <a:bodyPr/>
        <a:lstStyle/>
        <a:p>
          <a:r>
            <a:rPr lang="tr-TR" sz="2400" dirty="0" smtClean="0"/>
            <a:t>Sistem Davranışı</a:t>
          </a:r>
          <a:endParaRPr lang="en-US" sz="2400" dirty="0"/>
        </a:p>
      </dgm:t>
    </dgm:pt>
    <dgm:pt modelId="{67FC2D04-0179-43AC-AA04-F7C192199994}" type="parTrans" cxnId="{26814E8B-D93D-47AD-B8FD-37CE49DC7267}">
      <dgm:prSet/>
      <dgm:spPr/>
      <dgm:t>
        <a:bodyPr/>
        <a:lstStyle/>
        <a:p>
          <a:endParaRPr lang="en-US"/>
        </a:p>
      </dgm:t>
    </dgm:pt>
    <dgm:pt modelId="{A3541DB5-F79B-4E90-A99B-7C87016A000B}" type="sibTrans" cxnId="{26814E8B-D93D-47AD-B8FD-37CE49DC7267}">
      <dgm:prSet/>
      <dgm:spPr/>
      <dgm:t>
        <a:bodyPr/>
        <a:lstStyle/>
        <a:p>
          <a:endParaRPr lang="en-US"/>
        </a:p>
      </dgm:t>
    </dgm:pt>
    <dgm:pt modelId="{AFD16BC4-B1B8-4C4A-84D1-CDE96C9EC94E}">
      <dgm:prSet phldrT="[Text]" custT="1"/>
      <dgm:spPr>
        <a:solidFill>
          <a:schemeClr val="bg2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sz="2400" dirty="0" smtClean="0">
              <a:solidFill>
                <a:schemeClr val="accent1">
                  <a:lumMod val="50000"/>
                </a:schemeClr>
              </a:solidFill>
            </a:rPr>
            <a:t>Sistemin Modeli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31E566AD-A03E-4461-AF20-2E25E063FFB3}" type="parTrans" cxnId="{DE0538A2-FA3D-4C31-8F70-F65B273A5554}">
      <dgm:prSet/>
      <dgm:spPr/>
      <dgm:t>
        <a:bodyPr/>
        <a:lstStyle/>
        <a:p>
          <a:endParaRPr lang="en-US"/>
        </a:p>
      </dgm:t>
    </dgm:pt>
    <dgm:pt modelId="{E6179F24-276F-433F-8D15-F46F7EEE0E34}" type="sibTrans" cxnId="{DE0538A2-FA3D-4C31-8F70-F65B273A5554}">
      <dgm:prSet/>
      <dgm:spPr/>
      <dgm:t>
        <a:bodyPr/>
        <a:lstStyle/>
        <a:p>
          <a:endParaRPr lang="en-US"/>
        </a:p>
      </dgm:t>
    </dgm:pt>
    <dgm:pt modelId="{FABF62AE-9FA4-42B0-8162-8F64D1351CC4}" type="pres">
      <dgm:prSet presAssocID="{05839D04-1219-408E-A149-D9AB8199FA1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E16E19-CFBB-4D8D-8BF7-2111F40765CD}" type="pres">
      <dgm:prSet presAssocID="{05839D04-1219-408E-A149-D9AB8199FA1D}" presName="ellipse" presStyleLbl="trBgShp" presStyleIdx="0" presStyleCnt="1"/>
      <dgm:spPr/>
    </dgm:pt>
    <dgm:pt modelId="{DF2C0404-7EC6-4BA9-9AEC-8D679E5CFB4C}" type="pres">
      <dgm:prSet presAssocID="{05839D04-1219-408E-A149-D9AB8199FA1D}" presName="arrow1" presStyleLbl="fgShp" presStyleIdx="0" presStyleCnt="1" custLinFactNeighborX="-3065" custLinFactNeighborY="-62260"/>
      <dgm:spPr/>
    </dgm:pt>
    <dgm:pt modelId="{B54D2301-BE70-43DD-8B15-C79E89631269}" type="pres">
      <dgm:prSet presAssocID="{05839D04-1219-408E-A149-D9AB8199FA1D}" presName="rectangle" presStyleLbl="revTx" presStyleIdx="0" presStyleCnt="1" custScaleX="96375" custScaleY="143713" custLinFactNeighborX="663" custLinFactNeighborY="15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FEB8B-DC3C-4804-BFA7-E545E247F794}" type="pres">
      <dgm:prSet presAssocID="{AFD16BC4-B1B8-4C4A-84D1-CDE96C9EC94E}" presName="item1" presStyleLbl="node1" presStyleIdx="0" presStyleCnt="1" custScaleX="157323" custScaleY="100703" custLinFactNeighborX="12799" custLinFactNeighborY="-1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EBCD5-9EA7-4108-B148-A06C9BDA6030}" type="pres">
      <dgm:prSet presAssocID="{05839D04-1219-408E-A149-D9AB8199FA1D}" presName="funnel" presStyleLbl="trAlignAcc1" presStyleIdx="0" presStyleCnt="1" custLinFactNeighborY="-6842"/>
      <dgm:spPr/>
    </dgm:pt>
  </dgm:ptLst>
  <dgm:cxnLst>
    <dgm:cxn modelId="{1A015E79-6B61-47F1-A7BC-8AAAD019EA4B}" type="presOf" srcId="{AFD16BC4-B1B8-4C4A-84D1-CDE96C9EC94E}" destId="{B54D2301-BE70-43DD-8B15-C79E89631269}" srcOrd="0" destOrd="0" presId="urn:microsoft.com/office/officeart/2005/8/layout/funnel1"/>
    <dgm:cxn modelId="{1F0D0BBB-C1EE-40EB-AD0A-D1A7C12DCF54}" type="presOf" srcId="{DC98C2E5-8D2F-474B-9F56-A9A5F6D700E2}" destId="{F61FEB8B-DC3C-4804-BFA7-E545E247F794}" srcOrd="0" destOrd="0" presId="urn:microsoft.com/office/officeart/2005/8/layout/funnel1"/>
    <dgm:cxn modelId="{520DA122-7041-49CD-8CB7-8E0D3A1BBFD8}" type="presOf" srcId="{05839D04-1219-408E-A149-D9AB8199FA1D}" destId="{FABF62AE-9FA4-42B0-8162-8F64D1351CC4}" srcOrd="0" destOrd="0" presId="urn:microsoft.com/office/officeart/2005/8/layout/funnel1"/>
    <dgm:cxn modelId="{DE0538A2-FA3D-4C31-8F70-F65B273A5554}" srcId="{05839D04-1219-408E-A149-D9AB8199FA1D}" destId="{AFD16BC4-B1B8-4C4A-84D1-CDE96C9EC94E}" srcOrd="1" destOrd="0" parTransId="{31E566AD-A03E-4461-AF20-2E25E063FFB3}" sibTransId="{E6179F24-276F-433F-8D15-F46F7EEE0E34}"/>
    <dgm:cxn modelId="{26814E8B-D93D-47AD-B8FD-37CE49DC7267}" srcId="{05839D04-1219-408E-A149-D9AB8199FA1D}" destId="{DC98C2E5-8D2F-474B-9F56-A9A5F6D700E2}" srcOrd="0" destOrd="0" parTransId="{67FC2D04-0179-43AC-AA04-F7C192199994}" sibTransId="{A3541DB5-F79B-4E90-A99B-7C87016A000B}"/>
    <dgm:cxn modelId="{90F7287A-B67C-4383-A295-65536C342C7B}" type="presParOf" srcId="{FABF62AE-9FA4-42B0-8162-8F64D1351CC4}" destId="{39E16E19-CFBB-4D8D-8BF7-2111F40765CD}" srcOrd="0" destOrd="0" presId="urn:microsoft.com/office/officeart/2005/8/layout/funnel1"/>
    <dgm:cxn modelId="{8D549DBA-8148-424E-8BD3-D2CFEC92FE4F}" type="presParOf" srcId="{FABF62AE-9FA4-42B0-8162-8F64D1351CC4}" destId="{DF2C0404-7EC6-4BA9-9AEC-8D679E5CFB4C}" srcOrd="1" destOrd="0" presId="urn:microsoft.com/office/officeart/2005/8/layout/funnel1"/>
    <dgm:cxn modelId="{6C3CBFD2-6694-449D-82AF-19A6CF3D9F72}" type="presParOf" srcId="{FABF62AE-9FA4-42B0-8162-8F64D1351CC4}" destId="{B54D2301-BE70-43DD-8B15-C79E89631269}" srcOrd="2" destOrd="0" presId="urn:microsoft.com/office/officeart/2005/8/layout/funnel1"/>
    <dgm:cxn modelId="{330097D1-4405-42E9-80D1-E4AF91208C4F}" type="presParOf" srcId="{FABF62AE-9FA4-42B0-8162-8F64D1351CC4}" destId="{F61FEB8B-DC3C-4804-BFA7-E545E247F794}" srcOrd="3" destOrd="0" presId="urn:microsoft.com/office/officeart/2005/8/layout/funnel1"/>
    <dgm:cxn modelId="{A0DA0051-FC56-4C06-B98A-6DA67E2689EA}" type="presParOf" srcId="{FABF62AE-9FA4-42B0-8162-8F64D1351CC4}" destId="{03BEBCD5-9EA7-4108-B148-A06C9BDA6030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2.05.2019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Dr. Nurdan 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0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09530" y="3808456"/>
            <a:ext cx="8767860" cy="2301399"/>
          </a:xfrm>
        </p:spPr>
        <p:txBody>
          <a:bodyPr>
            <a:normAutofit/>
          </a:bodyPr>
          <a:lstStyle/>
          <a:p>
            <a:r>
              <a:rPr lang="tr-TR" sz="3600" b="1" dirty="0"/>
              <a:t>Frekans Cevabı Yöntemiyle </a:t>
            </a:r>
            <a:endParaRPr lang="tr-TR" sz="3600" b="1" dirty="0" smtClean="0"/>
          </a:p>
          <a:p>
            <a:r>
              <a:rPr lang="tr-TR" sz="3600" b="1" dirty="0" smtClean="0"/>
              <a:t>Kontrol Sistemleri</a:t>
            </a:r>
          </a:p>
          <a:p>
            <a:r>
              <a:rPr lang="tr-TR" sz="3600" b="1" dirty="0" smtClean="0"/>
              <a:t>Analizi ve </a:t>
            </a:r>
            <a:r>
              <a:rPr lang="tr-TR" sz="3600" b="1" dirty="0"/>
              <a:t>Tasarımı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</a:t>
            </a:r>
          </a:p>
          <a:p>
            <a:r>
              <a:rPr lang="tr-TR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763" y="916635"/>
                <a:ext cx="5196962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1: Şekilde verilen sistemin sinüzoidal girişi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𝑋𝑠𝑖𝑛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 smtClean="0"/>
                  <a:t> olduğuna göre Sistemin durgun durum çıkışını bulunuz.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Büyüklük: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Faz Açısı: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63" y="916635"/>
                <a:ext cx="5196962" cy="5220929"/>
              </a:xfrm>
              <a:blipFill>
                <a:blip r:embed="rId2"/>
                <a:stretch>
                  <a:fillRect l="-587" t="-1400" r="-22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559" y="0"/>
            <a:ext cx="5140244" cy="2360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528603" y="2208518"/>
                <a:ext cx="6372665" cy="3685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Corbel" pitchFamily="34" charset="0"/>
                  <a:buNone/>
                </a:pPr>
                <a:r>
                  <a:rPr lang="tr-TR" dirty="0" smtClean="0"/>
                  <a:t>Faz Açısı:</a:t>
                </a:r>
                <a:endParaRPr lang="tr-TR" dirty="0"/>
              </a:p>
              <a:p>
                <a:pPr marL="45720" indent="0">
                  <a:buFont typeface="Corbe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tr-TR" i="0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atan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Frekans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sonsuza yaklaşırken, faz kayması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−90°</m:t>
                    </m:r>
                  </m:oMath>
                </a14:m>
                <a:r>
                  <a:rPr lang="tr-TR" dirty="0" smtClean="0"/>
                  <a:t>’ye </a:t>
                </a:r>
                <a:r>
                  <a:rPr lang="tr-TR" dirty="0"/>
                  <a:t>yaklaşır. Bu faz </a:t>
                </a:r>
                <a:r>
                  <a:rPr lang="tr-TR" b="1" dirty="0"/>
                  <a:t>gecikmeli bir devredir</a:t>
                </a:r>
                <a:r>
                  <a:rPr lang="tr-TR" dirty="0"/>
                  <a:t>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603" y="2208518"/>
                <a:ext cx="6372665" cy="3685845"/>
              </a:xfrm>
              <a:prstGeom prst="rect">
                <a:avLst/>
              </a:prstGeom>
              <a:blipFill>
                <a:blip r:embed="rId4"/>
                <a:stretch>
                  <a:fillRect l="-478" t="-1983" r="-1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24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477" y="790025"/>
                <a:ext cx="4861028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Örnek 2: Transfer fonksiyonu diyagramı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Şekilde verilen sistemin sinüzoidal girişi 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𝑋𝑠𝑖𝑛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 smtClean="0"/>
                  <a:t> olduğuna göre Sistemin durgun durum çıkışını bulunuz.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Büyüklük: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477" y="790025"/>
                <a:ext cx="4861028" cy="5220929"/>
              </a:xfrm>
              <a:blipFill>
                <a:blip r:embed="rId2"/>
                <a:stretch>
                  <a:fillRect l="-627" t="-1519" r="-8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979963" y="858019"/>
                <a:ext cx="7413675" cy="51629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None/>
                </a:pPr>
                <a:r>
                  <a:rPr lang="tr-TR" dirty="0" smtClean="0"/>
                  <a:t>Faz Açısı: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Font typeface="Corbel" pitchFamily="34" charset="0"/>
                  <a:buNone/>
                </a:pPr>
                <a:r>
                  <a:rPr lang="tr-TR" dirty="0" smtClean="0"/>
                  <a:t>Faz Açısı: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𝑎𝑡𝑎𝑛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𝑎𝑡𝑎𝑛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&gt;0⟹İ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𝑙𝑒𝑟𝑙𝑒𝑚𝑒𝑙𝑖</m:t>
                    </m:r>
                  </m:oMath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0⟹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𝐺𝑒𝑟𝑖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𝑙𝑒𝑚𝑒𝑙𝑖</m:t>
                    </m:r>
                  </m:oMath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963" y="858019"/>
                <a:ext cx="7413675" cy="5162953"/>
              </a:xfrm>
              <a:prstGeom prst="rect">
                <a:avLst/>
              </a:prstGeom>
              <a:blipFill>
                <a:blip r:embed="rId3"/>
                <a:stretch>
                  <a:fillRect l="-411" t="-15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65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345" y="804732"/>
                <a:ext cx="4624754" cy="5220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Örnek 3: Transfer </a:t>
                </a:r>
                <a:r>
                  <a:rPr lang="tr-TR" dirty="0"/>
                  <a:t>fonksiyonu</a:t>
                </a:r>
                <a:r>
                  <a:rPr lang="tr-TR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şeklinde verilmiş sistemin girişi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Olduğuna göre sistemin </a:t>
                </a:r>
                <a:r>
                  <a:rPr lang="tr-TR" dirty="0"/>
                  <a:t>durgun durum yanıtını belirleyiniz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:r>
                  <a:rPr lang="tr-TR" dirty="0">
                    <a:solidFill>
                      <a:srgbClr val="FF0000"/>
                    </a:solidFill>
                  </a:rPr>
                  <a:t>Hatırlatma: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lit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Bilindiği gibi kosinüs fonksiyonu sinüs fonksiyonu, sinüs fonksiyonu da kosinüs fonksiyonu olarak ifade edilebilir.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345" y="804732"/>
                <a:ext cx="4624754" cy="5220929"/>
              </a:xfrm>
              <a:blipFill>
                <a:blip r:embed="rId2"/>
                <a:stretch>
                  <a:fillRect l="-1713" t="-1402" b="-22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965895" y="788321"/>
                <a:ext cx="6907237" cy="52209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None/>
                </a:pPr>
                <a:r>
                  <a:rPr lang="tr-TR" b="1" dirty="0" smtClean="0"/>
                  <a:t>Çözüm: </a:t>
                </a:r>
                <a:r>
                  <a:rPr lang="tr-TR" dirty="0"/>
                  <a:t>Sistemin kararlı olduğu varsayımıyla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Girişine sistemin cevabı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/>
                  <a:t>Formunda olacaktır.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 girişin ilk bileşenindeki frekans,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/>
                  <a:t> ise girişin ikinci bileşenindeki frekanstır.</a:t>
                </a:r>
              </a:p>
              <a:p>
                <a:pPr marL="45720" indent="0">
                  <a:buNone/>
                </a:pPr>
                <a:r>
                  <a:rPr lang="tr-TR" dirty="0"/>
                  <a:t>Çıkış ifadesinde görülen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ilk frekansın fonksiyonu iken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ikinci frekansın fonksiyonlarıdır.</a:t>
                </a:r>
              </a:p>
              <a:p>
                <a:pPr marL="0" indent="0">
                  <a:buFont typeface="Corbel" pitchFamily="34" charset="0"/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95" y="788321"/>
                <a:ext cx="6907237" cy="5220929"/>
              </a:xfrm>
              <a:prstGeom prst="rect">
                <a:avLst/>
              </a:prstGeom>
              <a:blipFill>
                <a:blip r:embed="rId3"/>
                <a:stretch>
                  <a:fillRect l="-441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34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594231" cy="5220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Örnek 3 devam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(1−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594231" cy="5220929"/>
              </a:xfrm>
              <a:blipFill>
                <a:blip r:embed="rId2"/>
                <a:stretch>
                  <a:fillRect l="-120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7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594231" cy="5220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Örnek 3 devam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(1−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0.6202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82.8750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594231" cy="5220929"/>
              </a:xfrm>
              <a:blipFill>
                <a:blip r:embed="rId2"/>
                <a:stretch>
                  <a:fillRect l="-120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9350" y="332874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phi=(atan2(1, 1)-atan2(1, 0))*180/pi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2963" y="5087202"/>
            <a:ext cx="528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phi=(atan2(2, 1)-atan2(2, -3))*180/pi</a:t>
            </a:r>
          </a:p>
        </p:txBody>
      </p:sp>
    </p:spTree>
    <p:extLst>
      <p:ext uri="{BB962C8B-B14F-4D97-AF65-F5344CB8AC3E}">
        <p14:creationId xmlns:p14="http://schemas.microsoft.com/office/powerpoint/2010/main" val="333030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Örnek 3 devam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:r>
                  <a:rPr lang="tr-TR" dirty="0" smtClean="0"/>
                  <a:t>Olarak genel formunu verdiğimiz çıkış fonksiyonu bulunan değerlerle aşağıdaki formu alır.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=[2,82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−1,85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−82.875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+5]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35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Diyagramları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Bode diyagram kullanmanm temel avantajı, genlik çarpımlarının toplamaya dönüş­türülmesidir. </a:t>
                </a:r>
                <a:endParaRPr lang="tr-TR" dirty="0" smtClean="0"/>
              </a:p>
              <a:p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’ye karşılık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verileri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aralığında elde edilebiliyorsa, o zaman giriş ve çıkış ifadeleri kullanılarak sistemin durgun durum cevabı bulunabilmektedir.</a:t>
                </a:r>
              </a:p>
              <a:p>
                <a:r>
                  <a:rPr lang="tr-TR" dirty="0" smtClean="0"/>
                  <a:t>Asimptotik yaklaşımlar ile frekansın logaritmasına karşılık genlik eğrileri basitçe çizilmesine </a:t>
                </a:r>
                <a:r>
                  <a:rPr lang="tr-TR" b="1" dirty="0" smtClean="0"/>
                  <a:t>Bode Diyagramı </a:t>
                </a:r>
                <a:r>
                  <a:rPr lang="tr-TR" dirty="0" smtClean="0"/>
                  <a:t>adı verilir.</a:t>
                </a:r>
              </a:p>
              <a:p>
                <a:r>
                  <a:rPr lang="tr-TR" dirty="0" smtClean="0"/>
                  <a:t>Bu yaklaşım, frekans-cevap </a:t>
                </a:r>
                <a:r>
                  <a:rPr lang="tr-TR" dirty="0"/>
                  <a:t>karakteristiği üzerinde </a:t>
                </a:r>
                <a:r>
                  <a:rPr lang="tr-TR" dirty="0" smtClean="0"/>
                  <a:t>hızlıca niteliksel bilgi sağladığı için pratikte yeterlidir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r>
                  <a:rPr lang="tr-TR" dirty="0" smtClean="0"/>
                  <a:t>Tam </a:t>
                </a:r>
                <a:r>
                  <a:rPr lang="tr-TR" dirty="0"/>
                  <a:t>eğriler istendiği takdirde, bu temel asimptotik çizimlerde kolaylıkla düzeltmeler yapılabilir.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54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Diyagramları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’ya </a:t>
                </a:r>
                <a:r>
                  <a:rPr lang="tr-TR" dirty="0"/>
                  <a:t>karşılık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verilerinin gösteriminde en yaygın araç </a:t>
                </a:r>
                <a:r>
                  <a:rPr lang="tr-TR" b="1" dirty="0"/>
                  <a:t>Bode diyagramlarıdır</a:t>
                </a:r>
                <a:r>
                  <a:rPr lang="tr-TR" dirty="0"/>
                  <a:t>. İki </a:t>
                </a:r>
                <a:r>
                  <a:rPr lang="tr-TR" dirty="0" smtClean="0"/>
                  <a:t>parça olarak çizilir </a:t>
                </a:r>
                <a:r>
                  <a:rPr lang="tr-TR" dirty="0"/>
                  <a:t>vardır.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tr-TR" b="1" dirty="0" smtClean="0">
                    <a:solidFill>
                      <a:schemeClr val="accent2"/>
                    </a:solidFill>
                  </a:rPr>
                  <a:t>Büyüklük </a:t>
                </a:r>
                <a:r>
                  <a:rPr lang="tr-TR" b="1" dirty="0">
                    <a:solidFill>
                      <a:schemeClr val="accent2"/>
                    </a:solidFill>
                  </a:rPr>
                  <a:t>(Genlik Oranı) Bode Diyagramı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tr-TR" b="1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𝒍𝒐𝒈𝑴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tr-TR" b="1" dirty="0"/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 desibel (dB) olarak bulunur</a:t>
                </a:r>
                <a:r>
                  <a:rPr lang="tr-TR" dirty="0" smtClean="0"/>
                  <a:t>. (1) denkleminden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b="1" dirty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şeklinde bulunabilir. Genel </a:t>
                </a:r>
                <a:r>
                  <a:rPr lang="tr-TR" dirty="0"/>
                  <a:t>olarak,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𝑙𝑜𝑔𝑥</m:t>
                    </m:r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’i desibele çevirir.</a:t>
                </a:r>
              </a:p>
              <a:p>
                <a:r>
                  <a:rPr lang="tr-TR" dirty="0"/>
                  <a:t>Büyüklük çiziminde,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karşı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çizilmektedir</a:t>
                </a:r>
                <a:r>
                  <a:rPr lang="tr-TR" dirty="0" smtClean="0"/>
                  <a:t>. [</a:t>
                </a:r>
                <a:r>
                  <a:rPr lang="tr-TR" dirty="0"/>
                  <a:t>Frekans için logaritmik ölçekleme kullanılarak.]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tr-TR" b="1" dirty="0" smtClean="0">
                    <a:solidFill>
                      <a:schemeClr val="accent2"/>
                    </a:solidFill>
                  </a:rPr>
                  <a:t>Faz </a:t>
                </a:r>
                <a:r>
                  <a:rPr lang="tr-TR" b="1" dirty="0">
                    <a:solidFill>
                      <a:schemeClr val="accent2"/>
                    </a:solidFill>
                  </a:rPr>
                  <a:t>Açısı Bode Diyagramı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𝑑𝑒𝑟𝑒𝑐𝑒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karşı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çizilir.[frekans için logaritmik ölçeklemek kullanılarak.]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4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53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24691"/>
            <a:ext cx="8230920" cy="6192162"/>
            <a:chOff x="1037632" y="110836"/>
            <a:chExt cx="8230920" cy="6192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632" y="110836"/>
              <a:ext cx="8230920" cy="6192162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342465" y="2011144"/>
              <a:ext cx="5584808" cy="3364420"/>
              <a:chOff x="1203919" y="1920281"/>
              <a:chExt cx="5584808" cy="33644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203919" y="1920281"/>
                    <a:ext cx="2557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19" y="1920281"/>
                    <a:ext cx="25571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429" t="-4348" r="-4047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224308" y="4258031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308" y="4258031"/>
                    <a:ext cx="21493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6111" r="-3333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284694" y="5284700"/>
                <a:ext cx="451087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230906" y="4948519"/>
                <a:ext cx="1557821" cy="367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23018" y="554182"/>
                <a:ext cx="4572000" cy="3324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200" dirty="0"/>
                  <a:t>Frekans aralığı </a:t>
                </a:r>
                <a:r>
                  <a:rPr lang="tr-TR" sz="2200" dirty="0">
                    <a:solidFill>
                      <a:srgbClr val="FF0000"/>
                    </a:solidFill>
                  </a:rPr>
                  <a:t>oktav</a:t>
                </a:r>
                <a:r>
                  <a:rPr lang="tr-TR" sz="2200" dirty="0"/>
                  <a:t> ve </a:t>
                </a:r>
                <a:r>
                  <a:rPr lang="tr-TR" sz="2200" dirty="0">
                    <a:solidFill>
                      <a:srgbClr val="FF0000"/>
                    </a:solidFill>
                  </a:rPr>
                  <a:t>onluk</a:t>
                </a:r>
                <a:r>
                  <a:rPr lang="tr-TR" sz="2200" dirty="0"/>
                  <a:t> </a:t>
                </a:r>
                <a:endParaRPr lang="tr-TR" sz="2200" dirty="0" smtClean="0"/>
              </a:p>
              <a:p>
                <a:r>
                  <a:rPr lang="tr-TR" sz="2200" dirty="0" smtClean="0"/>
                  <a:t>terimleriyle </a:t>
                </a:r>
                <a:r>
                  <a:rPr lang="tr-TR" sz="2200" dirty="0"/>
                  <a:t>ifade edilir.</a:t>
                </a:r>
              </a:p>
              <a:p>
                <a:r>
                  <a:rPr lang="tr-TR" sz="2200" dirty="0">
                    <a:solidFill>
                      <a:srgbClr val="FF0000"/>
                    </a:solidFill>
                  </a:rPr>
                  <a:t>Onluk: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200" dirty="0"/>
                  <a:t>’den </a:t>
                </a:r>
                <a14:m>
                  <m:oMath xmlns:m="http://schemas.openxmlformats.org/officeDocument/2006/math">
                    <m:r>
                      <a:rPr lang="tr-TR" sz="2200" i="1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200" dirty="0"/>
                  <a:t>’e kadar olan frekans bandını ifade eder.</a:t>
                </a:r>
              </a:p>
              <a:p>
                <a:r>
                  <a:rPr lang="tr-TR" sz="2200" dirty="0">
                    <a:solidFill>
                      <a:srgbClr val="FF0000"/>
                    </a:solidFill>
                  </a:rPr>
                  <a:t>Oktav: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200" dirty="0"/>
                  <a:t>’den </a:t>
                </a:r>
                <a14:m>
                  <m:oMath xmlns:m="http://schemas.openxmlformats.org/officeDocument/2006/math">
                    <m:r>
                      <a:rPr lang="tr-TR" sz="22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200" dirty="0"/>
                  <a:t>’e kadar olan frekans bandını ifade eder.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200" dirty="0"/>
                  <a:t> grafikleri </a:t>
                </a:r>
                <a14:m>
                  <m:oMath xmlns:m="http://schemas.openxmlformats.org/officeDocument/2006/math">
                    <m:r>
                      <a:rPr lang="tr-TR" sz="22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𝑣𝑒</m:t>
                    </m:r>
                    <m:f>
                      <m:f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sz="2200" dirty="0"/>
                  <a:t> için çizildiğinde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200" dirty="0"/>
                  <a:t> ve </a:t>
                </a:r>
                <a14:m>
                  <m:oMath xmlns:m="http://schemas.openxmlformats.org/officeDocument/2006/math">
                    <m:r>
                      <a:rPr lang="tr-TR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200" dirty="0"/>
                  <a:t>’a göre simetriklerdir.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18" y="554182"/>
                <a:ext cx="4572000" cy="3324308"/>
              </a:xfrm>
              <a:prstGeom prst="rect">
                <a:avLst/>
              </a:prstGeom>
              <a:blipFill>
                <a:blip r:embed="rId5"/>
                <a:stretch>
                  <a:fillRect l="-1733" t="-1284" r="-933" b="-29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5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Temel </a:t>
            </a:r>
            <a:r>
              <a:rPr lang="tr-TR" b="1" dirty="0" smtClean="0"/>
              <a:t>Faktörler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Bir transfer fonksiyonunda görülebilecek olan temel faktörler şu şekildedir.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Sabit Kazanç, K.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İ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𝑛𝑡𝑒𝑔𝑟𝑎𝑙</m:t>
                            </m:r>
                          </m:e>
                        </m:groupChr>
                      </m:e>
                      <m:lim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den>
                        </m:f>
                      </m:lim>
                    </m:limLow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ya da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ü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𝑟𝑒𝑣𝑠𝑒𝑙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lim>
                    </m:limLow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faktörler.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Birinci dereceden faktörler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ya da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𝑇𝑠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Az sönümlü ikinci dereceden faktörler, </a:t>
                </a:r>
                <a:endParaRPr lang="tr-TR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7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Frekans cevabı</a:t>
            </a:r>
            <a:r>
              <a:rPr lang="tr-TR" dirty="0" smtClean="0"/>
              <a:t>, kararlı bir sistemin </a:t>
            </a:r>
            <a:r>
              <a:rPr lang="tr-TR" dirty="0"/>
              <a:t>sinüzoidal </a:t>
            </a:r>
            <a:r>
              <a:rPr lang="tr-TR" dirty="0" smtClean="0"/>
              <a:t>girişe verdiği cevaptır.</a:t>
            </a:r>
          </a:p>
          <a:p>
            <a:r>
              <a:rPr lang="tr-TR" dirty="0" smtClean="0"/>
              <a:t>Frekans-cevabı </a:t>
            </a:r>
            <a:r>
              <a:rPr lang="tr-TR" dirty="0"/>
              <a:t>yöntemlerinde, giriş sinyalinin frekansını belli bir aralıkta değiştiririz ve elde edilen cevabı inceleriz</a:t>
            </a:r>
            <a:r>
              <a:rPr lang="tr-TR" dirty="0" smtClean="0"/>
              <a:t>.</a:t>
            </a:r>
          </a:p>
          <a:p>
            <a:r>
              <a:rPr lang="tr-TR" dirty="0"/>
              <a:t>Frekans-cevabı </a:t>
            </a:r>
            <a:r>
              <a:rPr lang="tr-TR" dirty="0" smtClean="0"/>
              <a:t>yöntemleri ile </a:t>
            </a:r>
            <a:r>
              <a:rPr lang="tr-TR" dirty="0"/>
              <a:t>kök-yer eğrisi </a:t>
            </a:r>
            <a:r>
              <a:rPr lang="tr-TR" dirty="0" smtClean="0"/>
              <a:t>analizi yöntemi birbirlerinin tümleyenidir.</a:t>
            </a:r>
          </a:p>
          <a:p>
            <a:pPr marL="4572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6498375"/>
              </p:ext>
            </p:extLst>
          </p:nvPr>
        </p:nvGraphicFramePr>
        <p:xfrm>
          <a:off x="1911927" y="2867892"/>
          <a:ext cx="3616037" cy="327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5111946"/>
              </p:ext>
            </p:extLst>
          </p:nvPr>
        </p:nvGraphicFramePr>
        <p:xfrm>
          <a:off x="6234545" y="2798619"/>
          <a:ext cx="3616037" cy="327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1970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Temel Faktörlerin Bode </a:t>
            </a:r>
            <a:r>
              <a:rPr lang="tr-TR" b="1" dirty="0" smtClean="0"/>
              <a:t>Çizimleri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3766625" cy="5220929"/>
              </a:xfrm>
            </p:spPr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tr-TR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Sabit Kazanç, K</a:t>
                </a:r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=20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𝑙𝑜𝑔𝐾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𝑒𝑟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&lt;0 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𝑖𝑠𝑒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=20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=180°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3766625" cy="5220929"/>
              </a:xfrm>
              <a:blipFill>
                <a:blip r:embed="rId2"/>
                <a:stretch>
                  <a:fillRect l="-1297" t="-3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7601" y="825622"/>
            <a:ext cx="6320448" cy="47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1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836356"/>
          </a:xfrm>
        </p:spPr>
        <p:txBody>
          <a:bodyPr>
            <a:noAutofit/>
          </a:bodyPr>
          <a:lstStyle/>
          <a:p>
            <a:r>
              <a:rPr lang="tr-TR" sz="2800" b="1" dirty="0"/>
              <a:t>Temel Faktörlerin Bode </a:t>
            </a:r>
            <a:r>
              <a:rPr lang="tr-TR" sz="2800" b="1" dirty="0" smtClean="0"/>
              <a:t>Çizimleri</a:t>
            </a:r>
            <a:br>
              <a:rPr lang="tr-TR" sz="2800" b="1" dirty="0" smtClean="0"/>
            </a:b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İntegral ve Türev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Faktörleri</a:t>
            </a:r>
            <a:endParaRPr lang="tr-TR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00688" y="1637072"/>
                <a:ext cx="5857875" cy="2577742"/>
              </a:xfrm>
            </p:spPr>
            <p:txBody>
              <a:bodyPr>
                <a:noAutofit/>
              </a:bodyPr>
              <a:lstStyle/>
              <a:p>
                <a:pPr marL="18000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tr-TR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İntegral </a:t>
                </a:r>
                <a:r>
                  <a:rPr lang="tr-TR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Faktör</a:t>
                </a:r>
                <a:endParaRPr lang="tr-T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00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  <m:e>
                          <m:acc>
                            <m:accPr>
                              <m:chr m:val="̅"/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−20</m:t>
                          </m:r>
                          <m:func>
                            <m:func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=−90°</m:t>
                          </m:r>
                        </m:e>
                      </m:mr>
                    </m:m>
                  </m:oMath>
                </a14:m>
                <a:r>
                  <a:rPr lang="tr-TR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marL="18000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  <m:e>
                          <m:acc>
                            <m:accPr>
                              <m:chr m:val="̅"/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−20</m:t>
                          </m:r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=−90°</m:t>
                          </m:r>
                          <m:r>
                            <a:rPr lang="tr-T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tr-TR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tr-TR" b="1" dirty="0">
                  <a:solidFill>
                    <a:schemeClr val="accent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0688" y="1637072"/>
                <a:ext cx="5857875" cy="2577742"/>
              </a:xfrm>
              <a:blipFill>
                <a:blip r:embed="rId2"/>
                <a:stretch>
                  <a:fillRect t="-711" r="-89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25036"/>
            <a:ext cx="6181725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836356"/>
          </a:xfrm>
        </p:spPr>
        <p:txBody>
          <a:bodyPr>
            <a:noAutofit/>
          </a:bodyPr>
          <a:lstStyle/>
          <a:p>
            <a:r>
              <a:rPr lang="tr-TR" sz="2800" b="1" dirty="0"/>
              <a:t>Temel Faktörlerin Bode </a:t>
            </a:r>
            <a:r>
              <a:rPr lang="tr-TR" sz="2800" b="1" dirty="0" smtClean="0"/>
              <a:t>Çizimleri</a:t>
            </a:r>
            <a:br>
              <a:rPr lang="tr-TR" sz="2800" b="1" dirty="0" smtClean="0"/>
            </a:b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İntegral ve Türev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Faktörleri</a:t>
            </a:r>
            <a:endParaRPr lang="tr-TR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05599" y="1665208"/>
                <a:ext cx="5857875" cy="2577742"/>
              </a:xfrm>
            </p:spPr>
            <p:txBody>
              <a:bodyPr>
                <a:noAutofit/>
              </a:bodyPr>
              <a:lstStyle/>
              <a:p>
                <a:pPr marL="18000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tr-TR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Türevsel Faktör</a:t>
                </a:r>
                <a:endParaRPr lang="tr-TR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00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20</m:t>
                          </m:r>
                          <m:func>
                            <m:func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=90°</m:t>
                          </m:r>
                        </m:e>
                      </m:mr>
                    </m:m>
                  </m:oMath>
                </a14:m>
                <a:r>
                  <a:rPr lang="tr-TR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20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=90°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tr-TR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tr-TR" b="1" dirty="0">
                  <a:solidFill>
                    <a:schemeClr val="accent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5599" y="1665208"/>
                <a:ext cx="5857875" cy="2577742"/>
              </a:xfrm>
              <a:blipFill>
                <a:blip r:embed="rId2"/>
                <a:stretch>
                  <a:fillRect t="-7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24" y="1181686"/>
            <a:ext cx="6599198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8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74" y="286044"/>
            <a:ext cx="9875520" cy="698695"/>
          </a:xfrm>
        </p:spPr>
        <p:txBody>
          <a:bodyPr>
            <a:noAutofit/>
          </a:bodyPr>
          <a:lstStyle/>
          <a:p>
            <a:r>
              <a:rPr lang="tr-TR" sz="2800" b="1" dirty="0"/>
              <a:t>Temel Faktörlerin </a:t>
            </a:r>
            <a:r>
              <a:rPr lang="tr-TR" sz="2800" b="1" dirty="0" err="1"/>
              <a:t>Bode</a:t>
            </a:r>
            <a:r>
              <a:rPr lang="tr-TR" sz="2800" b="1" dirty="0"/>
              <a:t> </a:t>
            </a:r>
            <a:r>
              <a:rPr lang="tr-TR" sz="2800" b="1" dirty="0" smtClean="0"/>
              <a:t>Çizimleri</a:t>
            </a:r>
            <a:br>
              <a:rPr lang="tr-TR" sz="2800" b="1" dirty="0" smtClean="0"/>
            </a:br>
            <a:r>
              <a:rPr lang="tr-TR" sz="28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3. Birinci Derece Faktörler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624" y="665591"/>
            <a:ext cx="5894363" cy="442294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8748" y="661181"/>
            <a:ext cx="5826925" cy="4369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5173304"/>
                <a:ext cx="5686425" cy="113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0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00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000" i="0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i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000" i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sz="2000" i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000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000" i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tr-T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73304"/>
                <a:ext cx="5686425" cy="1134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69170" y="5063882"/>
                <a:ext cx="5918030" cy="996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𝑇𝑠</m:t>
                                </m:r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000" i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  <m:func>
                                  <m:func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2000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tr-T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tr-TR" sz="2000" i="0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sz="20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tr-TR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sz="2000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e>
                                </m:func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𝑎𝑡𝑎𝑛</m:t>
                                </m:r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70" y="5063882"/>
                <a:ext cx="5918030" cy="996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01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Doğrusal </a:t>
            </a:r>
            <a:r>
              <a:rPr lang="tr-TR" b="1" dirty="0" smtClean="0"/>
              <a:t>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Düşük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1=0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i="1" dirty="0" smtClean="0"/>
              </a:p>
              <a:p>
                <a:r>
                  <a:rPr lang="tr-TR" sz="2400" dirty="0"/>
                  <a:t>Düşük frekans </a:t>
                </a:r>
                <a:r>
                  <a:rPr lang="tr-TR" sz="2400" dirty="0" smtClean="0"/>
                  <a:t>asimptotu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≅0°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Yüksek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 −20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𝑙𝑜𝑔𝑇</m:t>
                        </m:r>
                      </m:e>
                    </m:d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Yüksek </a:t>
                </a:r>
                <a:r>
                  <a:rPr lang="tr-TR" sz="2400" dirty="0"/>
                  <a:t>frekans asimptotu eğimi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= 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endParaRPr lang="tr-TR" sz="2400" i="1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≅−90°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1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 smtClean="0"/>
                  <a:t>Köşe veya Kırılma Frekansı</a:t>
                </a:r>
                <a:r>
                  <a:rPr lang="tr-TR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tr-TR" b="1" dirty="0"/>
                  <a:t>: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0" y="1645920"/>
                <a:ext cx="5539154" cy="44348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/>
                  <a:t>İki asimptotun kesiştiği frekans, </a:t>
                </a:r>
                <a:r>
                  <a:rPr lang="tr-TR" i="1" dirty="0"/>
                  <a:t>köşe</a:t>
                </a:r>
                <a:r>
                  <a:rPr lang="tr-TR" b="1" dirty="0"/>
                  <a:t> </a:t>
                </a:r>
                <a:r>
                  <a:rPr lang="tr-TR" dirty="0"/>
                  <a:t>frekansı veya </a:t>
                </a:r>
                <a:r>
                  <a:rPr lang="tr-TR" i="1" dirty="0"/>
                  <a:t>kırılma</a:t>
                </a:r>
                <a:r>
                  <a:rPr lang="tr-TR" b="1" dirty="0"/>
                  <a:t> </a:t>
                </a:r>
                <a:r>
                  <a:rPr lang="tr-TR" dirty="0"/>
                  <a:t>frekansı olarak adlandı­rılır.</a:t>
                </a:r>
                <a:endParaRPr lang="tr-TR" dirty="0" smtClean="0"/>
              </a:p>
              <a:p>
                <a:r>
                  <a:rPr lang="tr-TR" dirty="0" smtClean="0"/>
                  <a:t>Düşük ve yüksek frekans asimptotlarının kesim noktasındaki frekans değeri,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</a:t>
                </a:r>
                <a:r>
                  <a:rPr lang="tr-TR" dirty="0"/>
                  <a:t>gösterilir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/>
                  <a:t>Köşe frekansı, frekans-cevap eğrisini iki bölgeye böler: düşük-frekans bölgesi için bir eğri ve yüksek-frekans bölgesi için bir eğri. </a:t>
                </a:r>
                <a:endParaRPr lang="tr-TR" dirty="0" smtClean="0"/>
              </a:p>
              <a:p>
                <a:r>
                  <a:rPr lang="tr-TR" dirty="0" smtClean="0"/>
                  <a:t>Köşe </a:t>
                </a:r>
                <a:r>
                  <a:rPr lang="tr-TR" dirty="0"/>
                  <a:t>frekan­sı logaritmik frekans-cevap eğrileri çiziminde çok önemlidir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0" y="1645920"/>
                <a:ext cx="5539154" cy="4434839"/>
              </a:xfrm>
              <a:blipFill>
                <a:blip r:embed="rId3"/>
                <a:stretch>
                  <a:fillRect t="-2338" r="-881" b="-2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8238" y="1950705"/>
            <a:ext cx="4937125" cy="37058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839200" y="2410691"/>
            <a:ext cx="0" cy="1454727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82000" y="3546764"/>
            <a:ext cx="900545" cy="7897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12059" y="3710785"/>
                <a:ext cx="654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059" y="3710785"/>
                <a:ext cx="654282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7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b="1" dirty="0"/>
                  <a:t>Band Genişliği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b="1" dirty="0" smtClean="0"/>
                  <a:t>:</a:t>
                </a:r>
                <a:endParaRPr lang="tr-TR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43" t="-44776" b="-656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18978" y="875071"/>
                <a:ext cx="6063177" cy="52209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≤−3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≤0.708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2400" dirty="0" smtClean="0"/>
                  <a:t> için </a:t>
                </a:r>
                <a:r>
                  <a:rPr lang="tr-TR" sz="2400" dirty="0"/>
                  <a:t>bu frekansa bant genişliği frekansı adı verilir.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 smtClean="0"/>
                  <a:t>Birinci </a:t>
                </a:r>
                <a:r>
                  <a:rPr lang="tr-TR" sz="2400" dirty="0"/>
                  <a:t>derece sistemlerin sinüsoidal girişin genliğini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≅1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𝑎𝑟𝑎𝑙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ığı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𝑛𝑑𝑎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/>
                  <a:t>oldukça iyi izlediği söylenebilir. </a:t>
                </a:r>
                <a:endParaRPr lang="tr-TR" sz="2400" dirty="0" smtClean="0"/>
              </a:p>
              <a:p>
                <a:r>
                  <a:rPr lang="tr-TR" sz="2400" dirty="0" smtClean="0"/>
                  <a:t>Ancak </a:t>
                </a:r>
                <a:r>
                  <a:rPr lang="tr-TR" sz="2400" dirty="0"/>
                  <a:t>genlik takip yeteneği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𝑎𝑟𝑎𝑙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ığı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𝑛𝑑𝑎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sz="2400" dirty="0"/>
                  <a:t> iyi </a:t>
                </a:r>
                <a:r>
                  <a:rPr lang="tr-TR" sz="2400" dirty="0" smtClean="0"/>
                  <a:t>değildir</a:t>
                </a:r>
                <a:r>
                  <a:rPr lang="tr-TR" sz="2400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978" y="875071"/>
                <a:ext cx="6063177" cy="5220929"/>
              </a:xfrm>
              <a:blipFill>
                <a:blip r:embed="rId3"/>
                <a:stretch>
                  <a:fillRect l="-1610" r="-17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233" y="947059"/>
            <a:ext cx="5245695" cy="36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b="1" dirty="0"/>
                  <a:t>Band Genişliği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b="1" dirty="0"/>
                  <a:t>: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Birinci derece sistem sinüsoidal girişi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ise </a:t>
                </a:r>
                <a:r>
                  <a:rPr lang="tr-TR" dirty="0"/>
                  <a:t>çoğunlukla aynı genlikte çıkışa iletir. </a:t>
                </a:r>
                <a:endParaRPr lang="tr-TR" dirty="0" smtClean="0"/>
              </a:p>
              <a:p>
                <a:r>
                  <a:rPr lang="tr-TR" dirty="0" smtClean="0"/>
                  <a:t>Ancak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 için ise sünüsoidal girişin genliği azaltılarak çıkışa iletilir. Bu azalış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ile artar. </a:t>
                </a:r>
              </a:p>
              <a:p>
                <a:r>
                  <a:rPr lang="tr-TR" dirty="0" smtClean="0"/>
                  <a:t>Bu </a:t>
                </a:r>
                <a:r>
                  <a:rPr lang="tr-TR" dirty="0"/>
                  <a:t>girişin yüksek frekans gürültü etkisini azaltmak için kullanışlı bir özelliktir. </a:t>
                </a:r>
                <a:endParaRPr lang="tr-TR" dirty="0" smtClean="0"/>
              </a:p>
              <a:p>
                <a:r>
                  <a:rPr lang="tr-TR" dirty="0" smtClean="0"/>
                  <a:t>Böylelikle </a:t>
                </a:r>
                <a:r>
                  <a:rPr lang="tr-TR" dirty="0"/>
                  <a:t>bu tür sistemler alçak geçiren filtre olarak kullanılabilirler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Böylelikle </a:t>
                </a:r>
                <a:r>
                  <a:rPr lang="tr-TR" dirty="0"/>
                  <a:t>yüksek frekanslı girişler azaltılır, ya da filtrelenmiş olur.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264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Temel Faktörlerin </a:t>
            </a:r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Çizimleri</a:t>
            </a:r>
            <a:br>
              <a:rPr lang="tr-TR" b="1" dirty="0" smtClean="0"/>
            </a:br>
            <a:r>
              <a:rPr lang="tr-TR" sz="2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İkinci </a:t>
            </a:r>
            <a:r>
              <a:rPr lang="tr-TR" sz="2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Derece Faktörler</a:t>
            </a:r>
            <a:endParaRPr lang="tr-T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851" y="1336471"/>
            <a:ext cx="5326647" cy="3996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770466" y="1641270"/>
                <a:ext cx="6231467" cy="41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−20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𝑙𝑜𝑔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𝑏𝑢𝑟𝑎𝑑𝑎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1641270"/>
                <a:ext cx="6231467" cy="41324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05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Doğrusal </a:t>
            </a:r>
            <a:r>
              <a:rPr lang="tr-TR" b="1" dirty="0" smtClean="0"/>
              <a:t>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Düşük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1=0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üşü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𝑓𝑟𝑒𝑘𝑎𝑛𝑠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𝑎𝑠𝑖𝑚𝑝𝑡𝑜𝑡𝑢</m:t>
                        </m:r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𝜉𝜔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Yüksek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=−40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=−40(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tr-TR" sz="2400" dirty="0"/>
              </a:p>
              <a:p>
                <a:r>
                  <a:rPr lang="tr-TR" sz="2400" dirty="0"/>
                  <a:t>Yüksek frekans asimptotu eğimi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 −40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0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Frekans cevabı yöntemleri</a:t>
            </a:r>
            <a:r>
              <a:rPr lang="tr-TR" dirty="0" smtClean="0"/>
              <a:t>, sis­temin </a:t>
            </a:r>
            <a:r>
              <a:rPr lang="tr-TR" dirty="0"/>
              <a:t>matematiksel modelini </a:t>
            </a:r>
            <a:r>
              <a:rPr lang="tr-TR" dirty="0" smtClean="0"/>
              <a:t>türetmeden, </a:t>
            </a:r>
            <a:r>
              <a:rPr lang="tr-TR" dirty="0"/>
              <a:t>fiziksel sistem üzerindeki ölçümlerden elde edilen veriyi </a:t>
            </a:r>
            <a:r>
              <a:rPr lang="tr-TR" dirty="0" smtClean="0"/>
              <a:t>kullanarak sistemi tanımlamamıza olanak verir. </a:t>
            </a:r>
          </a:p>
          <a:p>
            <a:r>
              <a:rPr lang="tr-TR" dirty="0" smtClean="0"/>
              <a:t>Kontrol </a:t>
            </a:r>
            <a:r>
              <a:rPr lang="tr-TR" dirty="0"/>
              <a:t>sistemlerinin pratik tasarımlarının çoğunda, </a:t>
            </a:r>
            <a:r>
              <a:rPr lang="tr-TR" dirty="0" smtClean="0"/>
              <a:t>hem kök yer eğrisi yaklaşımı hem de </a:t>
            </a:r>
            <a:r>
              <a:rPr lang="tr-TR" i="1" dirty="0"/>
              <a:t>Frekans cevabı yöntemleri </a:t>
            </a:r>
            <a:r>
              <a:rPr lang="tr-TR" i="1" dirty="0" smtClean="0"/>
              <a:t> </a:t>
            </a:r>
            <a:r>
              <a:rPr lang="tr-TR" dirty="0"/>
              <a:t>gerekli olduğu </a:t>
            </a:r>
            <a:r>
              <a:rPr lang="tr-TR" dirty="0" smtClean="0"/>
              <a:t>durumlarda kullanılmaktadır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Bu nedenle </a:t>
            </a:r>
            <a:r>
              <a:rPr lang="tr-TR" dirty="0"/>
              <a:t>kontrol mühendisleri her iki yönteme aşina olmalıdırlar</a:t>
            </a:r>
            <a:r>
              <a:rPr lang="tr-TR" dirty="0" smtClean="0"/>
              <a:t>.</a:t>
            </a:r>
          </a:p>
          <a:p>
            <a:r>
              <a:rPr lang="tr-TR" dirty="0"/>
              <a:t>Frekans-cevabı yöntemleri 1930’lu ve 1940’lı yıllarda </a:t>
            </a:r>
            <a:r>
              <a:rPr lang="tr-TR" b="1" i="1" dirty="0">
                <a:solidFill>
                  <a:srgbClr val="FF0000"/>
                </a:solidFill>
              </a:rPr>
              <a:t>Nyquist, Bode, Nichols </a:t>
            </a:r>
            <a:r>
              <a:rPr lang="tr-TR" dirty="0"/>
              <a:t>ve daha birçok bilim insanı tarafından </a:t>
            </a:r>
            <a:r>
              <a:rPr lang="tr-TR" dirty="0" smtClean="0"/>
              <a:t>geliştirilmiştir.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>
                <a:solidFill>
                  <a:srgbClr val="FF0000"/>
                </a:solidFill>
              </a:rPr>
              <a:t>Bode diyagramı ve logaritmik yer eğrisi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Nyquist </a:t>
            </a:r>
            <a:r>
              <a:rPr lang="tr-TR" dirty="0">
                <a:solidFill>
                  <a:srgbClr val="FF0000"/>
                </a:solidFill>
              </a:rPr>
              <a:t>yer eğrisi veya kutupsal (polar) yer eğrisi </a:t>
            </a:r>
            <a:endParaRPr lang="tr-TR" dirty="0" smtClean="0">
              <a:solidFill>
                <a:srgbClr val="FF000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Log-genlik-faz </a:t>
            </a:r>
            <a:r>
              <a:rPr lang="tr-TR" dirty="0">
                <a:solidFill>
                  <a:srgbClr val="FF0000"/>
                </a:solidFill>
              </a:rPr>
              <a:t>yer eğrisi (Nichols grafiği)</a:t>
            </a:r>
          </a:p>
          <a:p>
            <a:pPr marL="4572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35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Doğrusal 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/>
                  <a:t>Düşük ve yüksek frekans asimptotları köşe frekansında kesişirler</a:t>
                </a:r>
                <a:r>
                  <a:rPr lang="tr-TR" sz="2400" dirty="0" smtClean="0"/>
                  <a:t>.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Köşe frekansında 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 İçin Doğrusal Yakınsama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İçin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≅0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frekans aralığında eğimi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−90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r>
                  <a:rPr lang="tr-TR" sz="2400" dirty="0"/>
                  <a:t> olmak üzere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−90°)</m:t>
                    </m:r>
                  </m:oMath>
                </a14:m>
                <a:r>
                  <a:rPr lang="tr-TR" sz="2400" dirty="0"/>
                  <a:t>’den geçen yaklaşık </a:t>
                </a:r>
                <a:r>
                  <a:rPr lang="tr-TR" sz="2400" dirty="0" smtClean="0"/>
                  <a:t>doğrusal </a:t>
                </a:r>
                <a:r>
                  <a:rPr lang="tr-TR" sz="2400" dirty="0"/>
                  <a:t>bir çizgidir.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≅−180°</m:t>
                    </m:r>
                  </m:oMath>
                </a14:m>
                <a:r>
                  <a:rPr lang="tr-TR" sz="2400" dirty="0" err="1"/>
                  <a:t>dir</a:t>
                </a:r>
                <a:r>
                  <a:rPr lang="tr-TR" sz="2400" dirty="0"/>
                  <a:t>.</a:t>
                </a: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8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Rezonans Frekansı ve Rezonans Tepe değeri</a:t>
            </a:r>
            <a:r>
              <a:rPr lang="tr-TR" b="1" dirty="0" smtClean="0"/>
              <a:t>: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Rezonans </a:t>
                </a:r>
                <a:r>
                  <a:rPr lang="tr-TR" sz="2400" dirty="0"/>
                  <a:t>tepe değeri: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max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Rezonans frekansı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= Rezonans tepe değerinin oluştuğu frekans.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sz="2400" b="1" dirty="0"/>
                  <a:t>’ı Bulmak: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𝑑𝑀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=0⇒</m:t>
                    </m:r>
                    <m:borderBox>
                      <m:borderBox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borderBox>
                  </m:oMath>
                </a14:m>
                <a:endParaRPr lang="tr-TR" sz="2400" dirty="0"/>
              </a:p>
              <a:p>
                <a:pPr lvl="0"/>
                <a:r>
                  <a:rPr lang="tr-TR" sz="2400" dirty="0"/>
                  <a:t>Rezonans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gerçek ise olur.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=0.707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Rezonans aralığında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𝑀𝑟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92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Rezonans Frekansı ve Rezonans Tepe değeri</a:t>
            </a:r>
            <a:r>
              <a:rPr lang="tr-TR" b="1" dirty="0" smtClean="0"/>
              <a:t>: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tr-T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=0.707</m:t>
                    </m:r>
                  </m:oMath>
                </a14:m>
                <a:r>
                  <a:rPr lang="tr-TR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tr-TR" sz="2400" dirty="0" smtClean="0">
                  <a:solidFill>
                    <a:srgbClr val="0070C0"/>
                  </a:solidFill>
                </a:endParaRPr>
              </a:p>
              <a:p>
                <a:r>
                  <a:rPr lang="tr-TR" sz="2400" dirty="0">
                    <a:solidFill>
                      <a:srgbClr val="0070C0"/>
                    </a:solidFill>
                  </a:rPr>
                  <a:t>Rezonans aralığında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𝑀𝑟</m:t>
                    </m:r>
                    <m:d>
                      <m:dPr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tr-T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400" dirty="0" smtClean="0"/>
                  <a:t> için rezonans tepesi olmaz, frekans artıkça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sz="2400" dirty="0" smtClean="0"/>
                  <a:t> değeri düzgün şekilde azalır. </a:t>
                </a:r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200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Bant Genişliği Frekansı</a:t>
            </a:r>
            <a:r>
              <a:rPr lang="tr-TR" b="1" dirty="0" smtClean="0"/>
              <a:t>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75071"/>
                <a:ext cx="6453554" cy="5220929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𝑑𝑒𝑛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 marL="0" lv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𝑎𝑧𝑎𝑙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𝑟𝑠𝑎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𝑎𝑟𝑡𝑎𝑟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 smtClean="0"/>
              </a:p>
              <a:p>
                <a:pPr marL="0" lv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⟶0⟹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0" lv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75071"/>
                <a:ext cx="6453554" cy="52209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443" y="983053"/>
            <a:ext cx="4489905" cy="38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85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Bode Diyagramının Çizilmesinin Genel Prosedürü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Bode diyagramlarını çizmek için </a:t>
            </a:r>
            <a:r>
              <a:rPr lang="tr-TR" dirty="0" smtClean="0"/>
              <a:t>MATLAB’i ilerleyen slaytlarda kullanacağız.</a:t>
            </a:r>
          </a:p>
          <a:p>
            <a:r>
              <a:rPr lang="tr-TR" dirty="0" smtClean="0"/>
              <a:t>Elle </a:t>
            </a:r>
            <a:r>
              <a:rPr lang="tr-TR" dirty="0"/>
              <a:t>Bode </a:t>
            </a:r>
            <a:r>
              <a:rPr lang="tr-TR" dirty="0" smtClean="0"/>
              <a:t>diyagramını çizmek için, öncelikle</a:t>
            </a:r>
            <a:r>
              <a:rPr lang="tr-TR" dirty="0"/>
              <a:t>, </a:t>
            </a:r>
            <a:r>
              <a:rPr lang="tr-TR" dirty="0" smtClean="0"/>
              <a:t>sinüzoidal transfer </a:t>
            </a:r>
            <a:r>
              <a:rPr lang="tr-TR" dirty="0"/>
              <a:t>fonksiyonu yukarıda </a:t>
            </a:r>
            <a:r>
              <a:rPr lang="tr-TR" dirty="0" smtClean="0"/>
              <a:t>incelenen temel çarpanların </a:t>
            </a:r>
            <a:r>
              <a:rPr lang="tr-TR" dirty="0"/>
              <a:t>çarpımı şeklinde tekrar yazılır. </a:t>
            </a:r>
            <a:endParaRPr lang="tr-TR" dirty="0" smtClean="0"/>
          </a:p>
          <a:p>
            <a:r>
              <a:rPr lang="tr-TR" dirty="0" smtClean="0"/>
              <a:t>Sonrasında</a:t>
            </a:r>
            <a:r>
              <a:rPr lang="tr-TR" dirty="0"/>
              <a:t>, bu temel çarpanlara ilişkin köşe frekansları belirlenir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Son olarak, köşe frekansları arasında uygun eğimlerle asimptotik log-genlik eğrileri çizilir. </a:t>
            </a:r>
            <a:endParaRPr lang="tr-TR" dirty="0" smtClean="0"/>
          </a:p>
          <a:p>
            <a:r>
              <a:rPr lang="tr-TR" dirty="0" smtClean="0"/>
              <a:t>Asimptotik </a:t>
            </a:r>
            <a:r>
              <a:rPr lang="tr-TR" dirty="0"/>
              <a:t>eğriye çok yakın uzanan tam eğri, uygun düzelt­meler eklenerek elde edilebilir.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79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Bode Diyagramının Çizilmesinin Genel </a:t>
            </a:r>
            <a:r>
              <a:rPr lang="tr-TR" b="1" dirty="0" smtClean="0"/>
              <a:t>Prosedürü: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Sözünü </a:t>
                </a:r>
                <a:r>
                  <a:rPr lang="tr-TR" dirty="0"/>
                  <a:t>ettiğimiz temel faktörlerden oluşan herhangi bir transfer fonksiyonunu ele </a:t>
                </a:r>
                <a:r>
                  <a:rPr lang="tr-TR" dirty="0" smtClean="0"/>
                  <a:t>alalım</a:t>
                </a:r>
                <a:r>
                  <a:rPr lang="tr-TR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</a:t>
                </a:r>
                <a:r>
                  <a:rPr lang="tr-TR" dirty="0" smtClean="0"/>
                  <a:t>durumda, genlik oranları (büyüklük oranları) aşağıdaki gibi çarpım şeklinde yazılır.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Böylelikle hem </a:t>
                </a:r>
                <a:r>
                  <a:rPr lang="tr-TR" dirty="0" err="1"/>
                  <a:t>dB</a:t>
                </a:r>
                <a:r>
                  <a:rPr lang="tr-TR" dirty="0"/>
                  <a:t> büyüklük </a:t>
                </a:r>
                <a:r>
                  <a:rPr lang="tr-TR" dirty="0" smtClean="0"/>
                  <a:t>diyagramı </a:t>
                </a:r>
                <a:r>
                  <a:rPr lang="tr-TR" dirty="0"/>
                  <a:t>hem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 faz diyagramı temel faktörlerin tek tek çizilerek toplanması ile oluşturulur.</a:t>
                </a:r>
              </a:p>
              <a:p>
                <a:pPr lvl="0"/>
                <a:r>
                  <a:rPr lang="tr-TR" dirty="0"/>
                  <a:t>Ayrıca not edilmelidir ki eğer,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dirty="0"/>
                  <a:t> ise o zaman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</a:p>
              <a:p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𝑜𝑙𝑢𝑟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 r="-9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750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Örnek 4: Transfer fonksiyonu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verilen sistemin, </a:t>
                </a:r>
                <a:r>
                  <a:rPr lang="tr-TR" dirty="0"/>
                  <a:t>y</a:t>
                </a:r>
                <a:r>
                  <a:rPr lang="tr-TR" dirty="0" smtClean="0"/>
                  <a:t>aklaşık </a:t>
                </a:r>
                <a:r>
                  <a:rPr lang="tr-TR" dirty="0" err="1" smtClean="0"/>
                  <a:t>Bode</a:t>
                </a:r>
                <a:r>
                  <a:rPr lang="tr-TR" dirty="0" smtClean="0"/>
                  <a:t> </a:t>
                </a:r>
                <a:r>
                  <a:rPr lang="tr-TR" dirty="0"/>
                  <a:t>Diyagramını çiziniz.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980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tr-TR" dirty="0" smtClean="0"/>
                  <a:t>Örnek 4 Devam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>
                  <a:spcAft>
                    <a:spcPts val="1200"/>
                  </a:spcAft>
                </a:pPr>
                <a:r>
                  <a:rPr lang="tr-TR" dirty="0"/>
                  <a:t>Burada, </a:t>
                </a:r>
                <a:endParaRPr lang="tr-TR" i="1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0.01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0.01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0,01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5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1 Çözüm: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736" y="1388533"/>
            <a:ext cx="6576197" cy="49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7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Örnek 5: </a:t>
                </a:r>
                <a:r>
                  <a:rPr lang="tr-TR" dirty="0"/>
                  <a:t>Transfer fonksiyonu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+100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+100)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şeklinde </a:t>
                </a:r>
                <a:r>
                  <a:rPr lang="tr-TR" dirty="0"/>
                  <a:t>verilmiştir. Yaklaşık </a:t>
                </a:r>
                <a:r>
                  <a:rPr lang="tr-TR" dirty="0" err="1" smtClean="0"/>
                  <a:t>Bode</a:t>
                </a:r>
                <a:r>
                  <a:rPr lang="tr-TR" dirty="0" smtClean="0"/>
                  <a:t> </a:t>
                </a:r>
                <a:r>
                  <a:rPr lang="tr-TR" dirty="0"/>
                  <a:t>diyagramını çözünüz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Çözüm:</a:t>
                </a:r>
              </a:p>
              <a:p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’i çarpanlarına ayıracağız ve </a:t>
                </a:r>
                <a:r>
                  <a:rPr lang="tr-TR" dirty="0" err="1"/>
                  <a:t>normalize</a:t>
                </a:r>
                <a:r>
                  <a:rPr lang="tr-TR" dirty="0"/>
                  <a:t> edeceğiz.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100.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0.01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07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Kontrol sisteminin frekans cevabı geçici cevabın karakteristiği hakkında genel bir fikir vermesine rağmen frekans ile geçici cevap arasında, ikinci dereceden daha yüksek sistemler için direkt  bir ilişki yoktur.</a:t>
            </a:r>
          </a:p>
          <a:p>
            <a:r>
              <a:rPr lang="tr-TR" dirty="0" smtClean="0"/>
              <a:t>Kapalı çevrim bir sistemin tasarımında, kabul edilebilir bir geçici cevap karakteristiği elde edebilmek için, çeşitli tasarım kriterleri kullanarak açık çevrim sistemin frekans yanıt karakteristiğini ayarlarız. </a:t>
            </a:r>
          </a:p>
          <a:p>
            <a:r>
              <a:rPr lang="tr-TR" dirty="0" smtClean="0"/>
              <a:t>İlerleyen bölümlerde bunları tartışacağız.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08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Örnek 5 devam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=0.01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0,01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0.01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=10⇒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≅0 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𝜉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−0,5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.10=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≅−180,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𝜉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.10=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97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4" y="295422"/>
            <a:ext cx="8280000" cy="6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1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Bode Diyagramının Yorumu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Bode diyagramı aracılığıyla sistemin tipi belirlenebilir.</a:t>
                </a:r>
              </a:p>
              <a:p>
                <a:pPr lvl="1"/>
                <a:r>
                  <a:rPr lang="tr-TR" dirty="0"/>
                  <a:t>Sistemin tipi, düşük frekanslarda log-genlik eğrisinin eğimini belirler. Böylelikle, verilen bir girişe bir kontrol sisteminin kararlı hal hatasının genliği ve varlığı ile ilgili bilgi, log-genlik eğrisinin düşük-frekans bölgesinin gözleminden belirlenebilir.</a:t>
                </a:r>
              </a:p>
              <a:p>
                <a:r>
                  <a:rPr lang="tr-TR" dirty="0" smtClean="0"/>
                  <a:t>Sistemin kalıcı durum hatasını bulmak üzere,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 değerleri belirlenebilir.</a:t>
                </a:r>
              </a:p>
              <a:p>
                <a:r>
                  <a:rPr lang="tr-TR" dirty="0" smtClean="0"/>
                  <a:t>Sistemin kararlı olup olmadığı belirlenebilir.</a:t>
                </a:r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86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56" y="363794"/>
                <a:ext cx="11493305" cy="412955"/>
              </a:xfrm>
            </p:spPr>
            <p:txBody>
              <a:bodyPr/>
              <a:lstStyle/>
              <a:p>
                <a:r>
                  <a:rPr lang="tr-TR" sz="2400" dirty="0"/>
                  <a:t>Bode diyagramı aracılığıyla sistemin </a:t>
                </a:r>
                <a:r>
                  <a:rPr lang="tr-TR" sz="2400" dirty="0" smtClean="0"/>
                  <a:t>tipinin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değerlerinin belirlenmesi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56" y="363794"/>
                <a:ext cx="11493305" cy="412955"/>
              </a:xfrm>
              <a:blipFill>
                <a:blip r:embed="rId2"/>
                <a:stretch>
                  <a:fillRect l="-796" t="-22388" b="-35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93" y="759875"/>
            <a:ext cx="4073514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795" y="1517041"/>
            <a:ext cx="3579429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2360" y="3434941"/>
            <a:ext cx="4086764" cy="28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837" y="3854548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Tip 0 Sistem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4055" y="1221545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Tip 1 Sistem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0498" y="3076136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Tip 2 Sistem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89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Sistemin kararlı olup olmadığı </a:t>
            </a:r>
            <a:r>
              <a:rPr lang="tr-TR" dirty="0" smtClean="0"/>
              <a:t>belirlenmesi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91" y="849733"/>
            <a:ext cx="9802351" cy="45828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58800" y="5289127"/>
            <a:ext cx="11235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Şekilde kararlı ve kararsız sistem örneği vardır; Kararlılık için her zaman pozitif kazanç ve faz marjı istiyoruz; Şöyle bir analoji yapabilirsiniz </a:t>
            </a:r>
            <a:r>
              <a:rPr lang="tr-TR" dirty="0"/>
              <a:t>uçurumun </a:t>
            </a:r>
            <a:r>
              <a:rPr lang="tr-TR" dirty="0" smtClean="0"/>
              <a:t>kenarında yürümek istemeyiz, her zaman uçurumla aramızda pozitif bir mesafe olsun isteriz.  Sistemin kararlılığına </a:t>
            </a:r>
            <a:r>
              <a:rPr lang="tr-TR" dirty="0" err="1" smtClean="0"/>
              <a:t>matlabde</a:t>
            </a:r>
            <a:r>
              <a:rPr lang="tr-TR" dirty="0" smtClean="0"/>
              <a:t> «</a:t>
            </a:r>
            <a:r>
              <a:rPr lang="tr-TR" dirty="0" err="1" smtClean="0"/>
              <a:t>marjin</a:t>
            </a:r>
            <a:r>
              <a:rPr lang="tr-TR" dirty="0" smtClean="0"/>
              <a:t>» komutunu kullanarak veya başka yöntemlerle sistemi değerlendirerek de erişebiliriz.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6459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Genel Bir Transfer Fonksiyonunun Frekans Cevap </a:t>
            </a:r>
            <a:r>
              <a:rPr lang="tr-TR" sz="2800" dirty="0" smtClean="0"/>
              <a:t>Karakteristiği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buNone/>
                </a:pPr>
                <a:r>
                  <a:rPr lang="tr-TR" sz="2400" i="0" dirty="0" smtClean="0">
                    <a:latin typeface="+mj-lt"/>
                  </a:rPr>
                  <a:t>burada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tr-TR" sz="2400" i="0" dirty="0" smtClean="0">
                  <a:latin typeface="+mj-lt"/>
                </a:endParaRPr>
              </a:p>
              <a:p>
                <a:r>
                  <a:rPr lang="tr-TR" sz="2400" dirty="0"/>
                  <a:t>Düşük Frekanslar İçin (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/>
                  <a:t> küçüktür)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Düşük Frekanslar İçin: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𝑙𝑜𝑔𝐾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𝑁𝑙𝑜𝑔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𝑜𝑛𝑙𝑢𝑘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≅−90°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024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Genel Bir Transfer Fonksiyonunun Frekans Cevap Karakteristiği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/>
                  <a:t>Yüksek Frekanslar İçin (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/>
                  <a:t>   büyük)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𝑏𝑢𝑟𝑎𝑑𝑎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Yüksek Frekanslar İçin: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  <m:func>
                                  <m:func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d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  <m:d>
                                      <m:d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func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𝑜𝑛𝑙𝑢𝑘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 −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≅−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±180°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768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Bode Diyagramlarının MATLAB ile Çizimi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961" y="889139"/>
                <a:ext cx="6664352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6: Aşağıda transfer fonksiyonu verilmiş sistemin bode diyagramını MATLAB’in bode komutunu kullanarak çiziniz.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+25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r-TR" sz="16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n</a:t>
                </a:r>
                <a:r>
                  <a:rPr lang="tr-TR" sz="1600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um </a:t>
                </a:r>
                <a:r>
                  <a:rPr lang="tr-TR" sz="16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[25];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r-TR" sz="16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den = [1 4 25];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r-TR" sz="16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bode(num,den)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r-TR" sz="16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title(</a:t>
                </a:r>
                <a:r>
                  <a:rPr lang="tr-TR" sz="1600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'Bode Diagram of G(s) = 25/(s^2 + 4s + 25)'</a:t>
                </a:r>
                <a:r>
                  <a:rPr lang="tr-TR" sz="16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61" y="889139"/>
                <a:ext cx="6664352" cy="5220929"/>
              </a:xfrm>
              <a:blipFill>
                <a:blip r:embed="rId2"/>
                <a:stretch>
                  <a:fillRect l="-457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12" y="801859"/>
            <a:ext cx="622088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6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Bode Diyagramlarının MATLAB ile Çizimi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962" y="889139"/>
                <a:ext cx="4378352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7: Yanda blok diyagramı gösterilen aşağıda aşağıda açık çevrim transfer fonksiyonu verilmiş sistemin bode diyagramını MATLAB’in bode komutunu kullanarak çiziniz.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+1.2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+9)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num = [9 1.8 9];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da-DK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den = [1 1.2 9 0];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bode(num,den)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title(</a:t>
                </a:r>
                <a:r>
                  <a:rPr lang="tr-TR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'Örnek 7'</a:t>
                </a: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62" y="889139"/>
                <a:ext cx="4378352" cy="5220929"/>
              </a:xfrm>
              <a:blipFill>
                <a:blip r:embed="rId2"/>
                <a:stretch>
                  <a:fillRect l="-696" t="-1519" r="-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525" y="533400"/>
            <a:ext cx="4772025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14" y="2047949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Bode Diyagramlarının MATLAB ile Çizimi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962" y="889139"/>
                <a:ext cx="5556740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7 devam: Verilen sistemin davranışını belirli aralıkta izlemek istersek örneğin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num = [9 1.8 9];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da-DK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den = [1 1.2 9 0];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w = logspace(-2,3,100);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bode(num,den,w)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tr-TR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title(</a:t>
                </a:r>
                <a:r>
                  <a:rPr lang="tr-TR" dirty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'Örnek 7 [10^{-2} 10^3] </a:t>
                </a:r>
                <a:r>
                  <a:rPr lang="tr-TR" dirty="0" smtClean="0">
                    <a:solidFill>
                      <a:srgbClr val="A020F0"/>
                    </a:solidFill>
                    <a:latin typeface="Courier New" panose="02070309020205020404" pitchFamily="49" charset="0"/>
                  </a:rPr>
                  <a:t>Aralığında Çizilmiş'</a:t>
                </a:r>
                <a:r>
                  <a:rPr lang="tr-TR" dirty="0" smtClean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</a:t>
                </a:r>
                <a:endParaRPr lang="tr-TR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62" y="889139"/>
                <a:ext cx="5556740" cy="5220929"/>
              </a:xfrm>
              <a:blipFill>
                <a:blip r:embed="rId2"/>
                <a:stretch>
                  <a:fillRect l="-54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525" y="533400"/>
            <a:ext cx="477202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89" y="1983546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Sinüzoidal Girişler için Kararlı Hal Cevaplarının Elde Edilmesi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456" y="803565"/>
                <a:ext cx="11000508" cy="5292436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Bir transfer fonksiyon sisteminin kararlı hal cevabı </a:t>
                </a:r>
                <a:r>
                  <a:rPr lang="tr-TR" dirty="0"/>
                  <a:t>sinüzoidal transfer </a:t>
                </a:r>
                <a:r>
                  <a:rPr lang="tr-TR" dirty="0" smtClean="0"/>
                  <a:t>fonksiyonundan elde edilebilir.</a:t>
                </a:r>
              </a:p>
              <a:p>
                <a:r>
                  <a:rPr lang="tr-TR" dirty="0" smtClean="0"/>
                  <a:t> Sinüzoidal </a:t>
                </a:r>
                <a:r>
                  <a:rPr lang="tr-TR" dirty="0"/>
                  <a:t>transfer </a:t>
                </a:r>
                <a:r>
                  <a:rPr lang="tr-TR" dirty="0" smtClean="0"/>
                  <a:t>fonksiyonu,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transfer fonksiyonunda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/>
                  <a:t> yerine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 smtClean="0"/>
                  <a:t> koyarak elde edilir. </a:t>
                </a:r>
              </a:p>
              <a:p>
                <a:r>
                  <a:rPr lang="tr-TR" dirty="0" smtClean="0"/>
                  <a:t>Sinüzoidal girişi aşağıdaki gibi ifade edelim.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Bu durumda çıkış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olur. Açık şekilde yazarsak;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⋯+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56" y="803565"/>
                <a:ext cx="11000508" cy="5292436"/>
              </a:xfrm>
              <a:blipFill>
                <a:blip r:embed="rId2"/>
                <a:stretch>
                  <a:fillRect l="-277" t="-1498" r="-4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3424" y="2082860"/>
            <a:ext cx="392589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Sinüzoidal Girişler için Kararlı Hal Cevaplarının Elde Edilmesi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456" y="803565"/>
                <a:ext cx="11000508" cy="5292436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⋯+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Yukarıdaki ifadenin ters Laplace’ı alınırsa;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⟶∞∴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→−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56" y="803565"/>
                <a:ext cx="11000508" cy="5292436"/>
              </a:xfrm>
              <a:blipFill>
                <a:blip r:embed="rId2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3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Sinüzoidal Girişler için Kararlı Hal Cevaplarının Elde Edilmesi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 smtClean="0"/>
                  <a:t> kompleks bir büyüklük olduğu için genlik(büyüklük) ve açı (faz) olarak ifade edilebilir.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genliği ( büyüklüğü),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 ise faz açısını ifade eder.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8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Sinüzoidal Girişler için Kararlı Hal Cevaplarının Elde Edilmesi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909" y="875072"/>
                <a:ext cx="7661564" cy="5317910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𝑌𝑠𝑖𝑛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09" y="875072"/>
                <a:ext cx="7661564" cy="5317910"/>
              </a:xfrm>
              <a:blipFill>
                <a:blip r:embed="rId2"/>
                <a:stretch>
                  <a:fillRect t="-3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618" y="3532910"/>
            <a:ext cx="6663568" cy="27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2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Sinüzoidal Girişler için Kararlı Hal Cevaplarının Elde Edilmesi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75071"/>
                <a:ext cx="5451763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𝐷𝑢𝑟𝑔𝑢𝑛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𝑑𝑢𝑟𝑢𝑚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𝑘𝑎𝑧𝑎𝑛𝑐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ı</m:t>
                    </m:r>
                  </m:oMath>
                </a14:m>
                <a:r>
                  <a:rPr lang="tr-TR" sz="2000" dirty="0"/>
                  <a:t> ;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000" dirty="0"/>
                  <a:t> </a:t>
                </a:r>
              </a:p>
              <a:p>
                <a:pPr marL="45720" indent="0">
                  <a:buNone/>
                </a:pPr>
                <a:r>
                  <a:rPr lang="tr-TR" dirty="0"/>
                  <a:t>Bölüm 6’da anlatıldığı gibi, pozitif bir faz açısı faz ilerlemeli olarak adlandırılır ve negatif bir faz açısı ise faz gerilemeli olarak adlandırılır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Faz-ilerlemeli </a:t>
                </a:r>
                <a:r>
                  <a:rPr lang="tr-TR" dirty="0"/>
                  <a:t>karakteristiğe sahip bir sistem, faz ilerlemeli devre </a:t>
                </a:r>
                <a:r>
                  <a:rPr lang="en-US" dirty="0"/>
                  <a:t>(lead network) </a:t>
                </a:r>
                <a:r>
                  <a:rPr lang="tr-TR" dirty="0"/>
                  <a:t>olarak adlandırılırken, </a:t>
                </a:r>
                <a:r>
                  <a:rPr lang="tr-TR" dirty="0" smtClean="0"/>
                  <a:t>faz-gerilemeli </a:t>
                </a:r>
                <a:r>
                  <a:rPr lang="tr-TR" dirty="0"/>
                  <a:t>karakteristiğe sahip sistemler faz gerilemeli devre </a:t>
                </a:r>
                <a:r>
                  <a:rPr lang="en-US" dirty="0"/>
                  <a:t>(lag network) </a:t>
                </a:r>
                <a:r>
                  <a:rPr lang="tr-TR" dirty="0"/>
                  <a:t>olarak </a:t>
                </a:r>
                <a:r>
                  <a:rPr lang="tr-TR" dirty="0" smtClean="0"/>
                  <a:t>adlandırılır</a:t>
                </a:r>
                <a:r>
                  <a:rPr lang="tr-TR" dirty="0"/>
                  <a:t>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75071"/>
                <a:ext cx="5451763" cy="5220929"/>
              </a:xfrm>
              <a:blipFill>
                <a:blip r:embed="rId2"/>
                <a:stretch>
                  <a:fillRect l="-559" r="-12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8646" y="1427018"/>
            <a:ext cx="5386411" cy="22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2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7806</TotalTime>
  <Words>1051</Words>
  <Application>Microsoft Office PowerPoint</Application>
  <PresentationFormat>Geniş ekran</PresentationFormat>
  <Paragraphs>418</Paragraphs>
  <Slides>49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6" baseType="lpstr">
      <vt:lpstr>Calibri</vt:lpstr>
      <vt:lpstr>Cambria</vt:lpstr>
      <vt:lpstr>Cambria Math</vt:lpstr>
      <vt:lpstr>Corbel</vt:lpstr>
      <vt:lpstr>Courier New</vt:lpstr>
      <vt:lpstr>Times New Roman</vt:lpstr>
      <vt:lpstr>Temel</vt:lpstr>
      <vt:lpstr>Kontrol sistemleri tasarımı</vt:lpstr>
      <vt:lpstr>Giriş</vt:lpstr>
      <vt:lpstr>Giriş</vt:lpstr>
      <vt:lpstr>Giriş</vt:lpstr>
      <vt:lpstr>Sinüzoidal Girişler için Kararlı Hal Cevaplarının Elde Edilmesi</vt:lpstr>
      <vt:lpstr>Sinüzoidal Girişler için Kararlı Hal Cevaplarının Elde Edilmesi</vt:lpstr>
      <vt:lpstr>Sinüzoidal Girişler için Kararlı Hal Cevaplarının Elde Edilmesi</vt:lpstr>
      <vt:lpstr>Sinüzoidal Girişler için Kararlı Hal Cevaplarının Elde Edilmesi</vt:lpstr>
      <vt:lpstr>Sinüzoidal Girişler için Kararlı Hal Cevaplarının Elde Edilmesi</vt:lpstr>
      <vt:lpstr>Örnekler</vt:lpstr>
      <vt:lpstr>Örnekler</vt:lpstr>
      <vt:lpstr>Örnekler</vt:lpstr>
      <vt:lpstr>Örnekler</vt:lpstr>
      <vt:lpstr>Örnekler</vt:lpstr>
      <vt:lpstr>Örnekler</vt:lpstr>
      <vt:lpstr>Bode Diyagramları</vt:lpstr>
      <vt:lpstr>Bode Diyagramları</vt:lpstr>
      <vt:lpstr>PowerPoint Sunusu</vt:lpstr>
      <vt:lpstr>Temel Faktörler</vt:lpstr>
      <vt:lpstr>Temel Faktörlerin Bode Çizimleri</vt:lpstr>
      <vt:lpstr>Temel Faktörlerin Bode Çizimleri İntegral ve Türev Faktörleri</vt:lpstr>
      <vt:lpstr>Temel Faktörlerin Bode Çizimleri İntegral ve Türev Faktörleri</vt:lpstr>
      <vt:lpstr>Temel Faktörlerin Bode Çizimleri  3. Birinci Derece Faktörler</vt:lpstr>
      <vt:lpstr>Doğrusal Yakınsama</vt:lpstr>
      <vt:lpstr>Köşe veya Kırılma Frekansı, ω_C: </vt:lpstr>
      <vt:lpstr>Band Genişliği Frekansı, ω_b:</vt:lpstr>
      <vt:lpstr>Band Genişliği Frekansı, ω_b:</vt:lpstr>
      <vt:lpstr>Temel Faktörlerin Bode Çizimleri 4. İkinci Derece Faktörler</vt:lpstr>
      <vt:lpstr>Doğrusal Yakınsama</vt:lpstr>
      <vt:lpstr>Doğrusal Yakınsama</vt:lpstr>
      <vt:lpstr>Rezonans Frekansı ve Rezonans Tepe değeri:</vt:lpstr>
      <vt:lpstr>Rezonans Frekansı ve Rezonans Tepe değeri:</vt:lpstr>
      <vt:lpstr>Bant Genişliği Frekansı:</vt:lpstr>
      <vt:lpstr>Bode Diyagramının Çizilmesinin Genel Prosedürü</vt:lpstr>
      <vt:lpstr>Bode Diyagramının Çizilmesinin Genel Prosedürü:</vt:lpstr>
      <vt:lpstr>Örnekler</vt:lpstr>
      <vt:lpstr>Örnekler</vt:lpstr>
      <vt:lpstr>Örnek 1 Çözüm:</vt:lpstr>
      <vt:lpstr>Örnekler</vt:lpstr>
      <vt:lpstr>Örnekler</vt:lpstr>
      <vt:lpstr>PowerPoint Sunusu</vt:lpstr>
      <vt:lpstr>Bode Diyagramının Yorumu</vt:lpstr>
      <vt:lpstr>Bode diyagramı aracılığıyla sistemin tipinin ve K_p, K_v  ve K_a değerlerinin belirlenmesi</vt:lpstr>
      <vt:lpstr>Sistemin kararlı olup olmadığı belirlenmesi</vt:lpstr>
      <vt:lpstr>Genel Bir Transfer Fonksiyonunun Frekans Cevap Karakteristiği</vt:lpstr>
      <vt:lpstr>Genel Bir Transfer Fonksiyonunun Frekans Cevap Karakteristiği</vt:lpstr>
      <vt:lpstr>Bode Diyagramlarının MATLAB ile Çizimi</vt:lpstr>
      <vt:lpstr>Bode Diyagramlarının MATLAB ile Çizimi</vt:lpstr>
      <vt:lpstr>Bode Diyagramlarının MATLAB ile Çizimi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</cp:lastModifiedBy>
  <cp:revision>424</cp:revision>
  <dcterms:created xsi:type="dcterms:W3CDTF">2019-02-08T08:16:12Z</dcterms:created>
  <dcterms:modified xsi:type="dcterms:W3CDTF">2019-05-02T08:12:18Z</dcterms:modified>
</cp:coreProperties>
</file>