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4" r:id="rId1"/>
  </p:sldMasterIdLst>
  <p:notesMasterIdLst>
    <p:notesMasterId r:id="rId51"/>
  </p:notesMasterIdLst>
  <p:sldIdLst>
    <p:sldId id="256" r:id="rId2"/>
    <p:sldId id="322" r:id="rId3"/>
    <p:sldId id="323" r:id="rId4"/>
    <p:sldId id="344" r:id="rId5"/>
    <p:sldId id="324" r:id="rId6"/>
    <p:sldId id="325" r:id="rId7"/>
    <p:sldId id="328" r:id="rId8"/>
    <p:sldId id="345" r:id="rId9"/>
    <p:sldId id="346" r:id="rId10"/>
    <p:sldId id="348" r:id="rId11"/>
    <p:sldId id="347" r:id="rId12"/>
    <p:sldId id="350" r:id="rId13"/>
    <p:sldId id="349" r:id="rId14"/>
    <p:sldId id="351" r:id="rId15"/>
    <p:sldId id="352" r:id="rId16"/>
    <p:sldId id="358" r:id="rId17"/>
    <p:sldId id="353" r:id="rId18"/>
    <p:sldId id="354" r:id="rId19"/>
    <p:sldId id="355" r:id="rId20"/>
    <p:sldId id="356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57" r:id="rId31"/>
    <p:sldId id="369" r:id="rId32"/>
    <p:sldId id="370" r:id="rId33"/>
    <p:sldId id="371" r:id="rId34"/>
    <p:sldId id="372" r:id="rId35"/>
    <p:sldId id="374" r:id="rId36"/>
    <p:sldId id="373" r:id="rId37"/>
    <p:sldId id="375" r:id="rId38"/>
    <p:sldId id="376" r:id="rId39"/>
    <p:sldId id="379" r:id="rId40"/>
    <p:sldId id="380" r:id="rId41"/>
    <p:sldId id="378" r:id="rId42"/>
    <p:sldId id="381" r:id="rId43"/>
    <p:sldId id="382" r:id="rId44"/>
    <p:sldId id="383" r:id="rId45"/>
    <p:sldId id="386" r:id="rId46"/>
    <p:sldId id="384" r:id="rId47"/>
    <p:sldId id="385" r:id="rId48"/>
    <p:sldId id="387" r:id="rId49"/>
    <p:sldId id="38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pos="3840"/>
        <p:guide orient="horz" pos="216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AAD3-0E46-4F3F-82A9-C553D05150E2}" type="datetimeFigureOut">
              <a:rPr lang="tr-TR" smtClean="0"/>
              <a:t>1.04.2019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ED360-187F-46BB-96AC-384A82852C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08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D360-187F-46BB-96AC-384A82852C0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1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B1A35F-9019-4DA8-9A82-2C70BD198728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 dirty="0" smtClean="0"/>
              <a:t>Dr. Nurdan Bilgin</a:t>
            </a:r>
          </a:p>
          <a:p>
            <a:r>
              <a:rPr lang="tr-TR" dirty="0" smtClean="0"/>
              <a:t>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1620-04D6-4DCE-A096-6748E8CFEE4E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B1ED-8B63-4EB0-A7C4-474D50C33EBD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9872871" cy="522092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A0C4-A6FF-4F07-8D5B-25A7852DD734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1B83-440B-4A5F-9D50-E442B4D7F62D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8B22-BB95-40E1-8E1B-2040B73E45F0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0173-81BE-4608-9C67-B09998B9EC57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628-0AEA-41A3-9113-444B99D94FA1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7E783E6-A645-48E9-BAD7-D9FCF9900AF7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Kontrol sistemleri tasarımı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09530" y="3808456"/>
            <a:ext cx="8767860" cy="1388165"/>
          </a:xfrm>
        </p:spPr>
        <p:txBody>
          <a:bodyPr>
            <a:normAutofit/>
          </a:bodyPr>
          <a:lstStyle/>
          <a:p>
            <a:r>
              <a:rPr lang="tr-TR" dirty="0" smtClean="0"/>
              <a:t>Faz gerilemeli kompenzasyon</a:t>
            </a:r>
            <a:endParaRPr lang="tr-TR" sz="24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9831-C068-46C0-9380-21BF25D38768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</a:t>
            </a:r>
          </a:p>
          <a:p>
            <a:r>
              <a:rPr lang="tr-TR" smtClean="0"/>
              <a:t>2018-2019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28"/>
            <a:ext cx="6720000" cy="50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47" y="823828"/>
            <a:ext cx="6699411" cy="50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00562" y="3158090"/>
            <a:ext cx="2514601" cy="499509"/>
            <a:chOff x="4500562" y="3158090"/>
            <a:chExt cx="2514601" cy="499509"/>
          </a:xfrm>
        </p:grpSpPr>
        <p:sp>
          <p:nvSpPr>
            <p:cNvPr id="11" name="Oval 10"/>
            <p:cNvSpPr/>
            <p:nvPr/>
          </p:nvSpPr>
          <p:spPr>
            <a:xfrm>
              <a:off x="4500562" y="3158090"/>
              <a:ext cx="557213" cy="371475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Curved Connector 12"/>
            <p:cNvCxnSpPr>
              <a:stCxn id="11" idx="7"/>
            </p:cNvCxnSpPr>
            <p:nvPr/>
          </p:nvCxnSpPr>
          <p:spPr>
            <a:xfrm rot="16200000" flipH="1">
              <a:off x="5773113" y="2415550"/>
              <a:ext cx="445109" cy="2038990"/>
            </a:xfrm>
            <a:prstGeom prst="curvedConnector4">
              <a:avLst>
                <a:gd name="adj1" fmla="val -51358"/>
                <a:gd name="adj2" fmla="val 52001"/>
              </a:avLst>
            </a:prstGeom>
            <a:ln w="12700">
              <a:solidFill>
                <a:srgbClr val="00B050"/>
              </a:solidFill>
              <a:prstDash val="dash"/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1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9892747" cy="5220929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Kompanze edilmiş sistemin baskın kutupları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−0.3149 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0.5405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dirty="0"/>
              </a:p>
              <a:p>
                <a:r>
                  <a:rPr lang="tr-TR" dirty="0" smtClean="0"/>
                  <a:t>Orijinal sistemin </a:t>
                </a:r>
                <a:r>
                  <a:rPr lang="tr-TR" dirty="0"/>
                  <a:t>baskın kutupları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 −0.3307 ± 0.5864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Yeni Açık </a:t>
                </a:r>
                <a:r>
                  <a:rPr lang="tr-TR" dirty="0"/>
                  <a:t>Çevrimin transfer </a:t>
                </a:r>
                <a:r>
                  <a:rPr lang="tr-TR" dirty="0" smtClean="0"/>
                  <a:t>fonksiyonuna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 değerini bulalım;</a:t>
                </a:r>
                <a:endParaRPr lang="tr-TR" dirty="0"/>
              </a:p>
              <a:p>
                <a:pPr marL="4572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0.966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+0.005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𝑂𝐿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0.966∗1.06∗10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=5.13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/>
                  <a:t>Rampa girişler için sürekli-durum hatası orijinal sistemin %10’u kadar </a:t>
                </a:r>
                <a:r>
                  <a:rPr lang="tr-TR" dirty="0" smtClean="0"/>
                  <a:t>azalmıştır</a:t>
                </a:r>
                <a:endParaRPr lang="tr-TR" dirty="0"/>
              </a:p>
              <a:p>
                <a:r>
                  <a:rPr lang="tr-TR" dirty="0" smtClean="0"/>
                  <a:t>Orijin </a:t>
                </a:r>
                <a:r>
                  <a:rPr lang="tr-TR" dirty="0"/>
                  <a:t>civarındaki küçük kapalı kök-yer kutupları dışında, kompenze edilmiş ve kompenze edilmemiş sistemlerin kök-yer eğrileri birbirine çok benzerdir. Ancak, kompenze edilmiş sistemin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 değeri</a:t>
                </a:r>
                <a:r>
                  <a:rPr lang="tr-TR" dirty="0"/>
                  <a:t>, kompenze </a:t>
                </a:r>
                <a:r>
                  <a:rPr lang="tr-TR" dirty="0" smtClean="0"/>
                  <a:t>edilmemiş </a:t>
                </a:r>
                <a:r>
                  <a:rPr lang="tr-TR" dirty="0"/>
                  <a:t>sisteminkinin </a:t>
                </a:r>
                <a:r>
                  <a:rPr lang="tr-TR" dirty="0" smtClean="0"/>
                  <a:t>yaklaşık 10 </a:t>
                </a:r>
                <a:r>
                  <a:rPr lang="tr-TR" dirty="0"/>
                  <a:t>katı daha büyük olmuştur.</a:t>
                </a:r>
              </a:p>
              <a:p>
                <a:pPr marL="45720" indent="0">
                  <a:spcAft>
                    <a:spcPts val="1200"/>
                  </a:spcAft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9892747" cy="5220929"/>
              </a:xfrm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4" y="1951040"/>
            <a:ext cx="6220881" cy="468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2797" y="363794"/>
                <a:ext cx="6278578" cy="1994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KES Kapalı Çevrim Transfer Fonksiyonu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1.0235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+0.005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1.0235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Rampa giriş elde etmek için 1/s ile çarparız.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1.0235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+0.005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+1.0235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+0.05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97" y="363794"/>
                <a:ext cx="6278578" cy="1994457"/>
              </a:xfrm>
              <a:prstGeom prst="rect">
                <a:avLst/>
              </a:prstGeom>
              <a:blipFill>
                <a:blip r:embed="rId3"/>
                <a:stretch>
                  <a:fillRect l="-2233" t="-42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078111" y="4052308"/>
                <a:ext cx="4366388" cy="1994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Orijinal Sistemin Transfer Fonksiyonu</a:t>
                </a:r>
                <a:endParaRPr lang="tr-TR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1.06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Rampa giriş elde etmek için 1/s ile çarparız.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+1.06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111" y="4052308"/>
                <a:ext cx="4366388" cy="1994457"/>
              </a:xfrm>
              <a:prstGeom prst="rect">
                <a:avLst/>
              </a:prstGeom>
              <a:blipFill rotWithShape="0">
                <a:blip r:embed="rId4"/>
                <a:stretch>
                  <a:fillRect l="-3212" t="-4281" r="-23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3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Roots komutuyla Komponze </a:t>
                </a:r>
                <a:r>
                  <a:rPr lang="tr-TR" dirty="0"/>
                  <a:t>edilmiş sistemin diğer iki kapalı-çevrim </a:t>
                </a:r>
                <a:r>
                  <a:rPr lang="tr-TR" dirty="0" smtClean="0"/>
                  <a:t>kutbunun </a:t>
                </a:r>
                <a:r>
                  <a:rPr lang="tr-TR" dirty="0"/>
                  <a:t>aşağıdaki gibi </a:t>
                </a:r>
                <a:r>
                  <a:rPr lang="tr-TR" dirty="0" smtClean="0"/>
                  <a:t>bulunduğu kod incelendiğinde görülecektir: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−2.326,	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 baseline="-25000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 = −0.0549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Faz gerilemeli kompenzatörün sıfırına fazladan bir kapalı-çevrim kutbu eklenmesiyle, faz </a:t>
                </a:r>
                <a:r>
                  <a:rPr lang="tr-TR" dirty="0" smtClean="0"/>
                  <a:t>gerilemeli </a:t>
                </a:r>
                <a:r>
                  <a:rPr lang="tr-TR" dirty="0"/>
                  <a:t>kompenzatör kullanılması sistemin derecesini 3’ten 4’e çıkarır. </a:t>
                </a:r>
              </a:p>
              <a:p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 −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05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tr-TR" dirty="0" smtClean="0"/>
                  <a:t> eklenen kapalı-çevrim kutbu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 −0.05</m:t>
                    </m:r>
                  </m:oMath>
                </a14:m>
                <a:r>
                  <a:rPr lang="tr-TR" dirty="0" smtClean="0"/>
                  <a:t>’deki sıfıra yakındır. Bu </a:t>
                </a:r>
                <a:r>
                  <a:rPr lang="tr-TR" dirty="0"/>
                  <a:t>şekilde yerleştirilmiş kutup ve sıfır çifti, </a:t>
                </a:r>
                <a:r>
                  <a:rPr lang="tr-TR" dirty="0" smtClean="0"/>
                  <a:t>sonraki slaytda </a:t>
                </a:r>
                <a:r>
                  <a:rPr lang="tr-TR" dirty="0"/>
                  <a:t>birim-basamak cevabında göreceğimiz gibi, geçici-durum cevabında küçük genlikli uzun bir kuyruk şeklinde eklenti oluşmasına sebep olur.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Devam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42" y="800288"/>
            <a:ext cx="7177940" cy="54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79674" y="1360529"/>
                <a:ext cx="4668982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/>
                  <a:t>Kompenze edilmiş sistemin baskın kapalı-çevrim kutuplarının sönümsüz doğal frekansı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0.631 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’dir. </a:t>
                </a:r>
                <a:r>
                  <a:rPr lang="tr-TR" dirty="0" smtClean="0"/>
                  <a:t>Bu </a:t>
                </a:r>
                <a:r>
                  <a:rPr lang="tr-TR" dirty="0"/>
                  <a:t>değer, orijinal değerden,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0.673 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tr-TR" dirty="0"/>
                  <a:t>, yaklaşık %6 daha azdır. </a:t>
                </a:r>
                <a:endParaRPr lang="tr-T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Kompenze edilmiş </a:t>
                </a:r>
                <a:r>
                  <a:rPr lang="tr-TR" dirty="0"/>
                  <a:t>sistemin geçici-durum cevabı, orijinal sisteminkinden daha yavaştır</a:t>
                </a:r>
                <a:r>
                  <a:rPr lang="tr-TR" dirty="0" smtClean="0"/>
                  <a:t>. Cevabın </a:t>
                </a:r>
                <a:r>
                  <a:rPr lang="tr-TR" dirty="0"/>
                  <a:t>kararlı hale erişmesi daha uzun zaman alacaktır. </a:t>
                </a:r>
                <a:endParaRPr lang="tr-T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Birim-basamak </a:t>
                </a:r>
                <a:r>
                  <a:rPr lang="tr-TR" dirty="0"/>
                  <a:t>cevabındaki maksimum aşma, kompenze edilmiş sistemde </a:t>
                </a:r>
                <a:r>
                  <a:rPr lang="tr-TR" dirty="0" smtClean="0"/>
                  <a:t>artmaktadır.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r-TR" dirty="0" smtClean="0"/>
                  <a:t>Eğer yüksek </a:t>
                </a:r>
                <a:r>
                  <a:rPr lang="tr-TR" dirty="0"/>
                  <a:t>maksimum aşma ve </a:t>
                </a:r>
                <a:r>
                  <a:rPr lang="tr-TR" dirty="0" smtClean="0"/>
                  <a:t>şekilde görülen </a:t>
                </a:r>
                <a:r>
                  <a:rPr lang="tr-TR" dirty="0"/>
                  <a:t>yavaş cevap istenmiyorsa. </a:t>
                </a:r>
                <a:r>
                  <a:rPr lang="tr-TR" dirty="0" smtClean="0"/>
                  <a:t>Bu durumda </a:t>
                </a:r>
                <a:r>
                  <a:rPr lang="tr-TR" dirty="0"/>
                  <a:t>faz gerilemeli-ilerlemeli kompenzatör kullanmaya ihtiyaç </a:t>
                </a:r>
                <a:r>
                  <a:rPr lang="tr-TR" dirty="0" smtClean="0"/>
                  <a:t>duyarız.</a:t>
                </a:r>
                <a:endParaRPr lang="tr-T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tr-T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74" y="1360529"/>
                <a:ext cx="4668982" cy="4524315"/>
              </a:xfrm>
              <a:prstGeom prst="rect">
                <a:avLst/>
              </a:prstGeom>
              <a:blipFill>
                <a:blip r:embed="rId3"/>
                <a:stretch>
                  <a:fillRect l="-783" t="-674" r="-19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4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/>
              <a:t>FAZ GERİLEMELİ-İLERLEMELİ KOMPENZASYON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Faz ilerlemeli kompenzasyon temel olarak sistem </a:t>
            </a:r>
            <a:r>
              <a:rPr lang="tr-TR" dirty="0" smtClean="0"/>
              <a:t>cevabını </a:t>
            </a:r>
            <a:r>
              <a:rPr lang="tr-TR" dirty="0"/>
              <a:t>hızlandırır ve sistem kararlı­lığını artırır. </a:t>
            </a:r>
            <a:endParaRPr lang="tr-TR" dirty="0" smtClean="0"/>
          </a:p>
          <a:p>
            <a:r>
              <a:rPr lang="tr-TR" dirty="0" smtClean="0"/>
              <a:t>Faz </a:t>
            </a:r>
            <a:r>
              <a:rPr lang="tr-TR" dirty="0"/>
              <a:t>gerileticili kompenzasyon sistemin sürekli haldeki doğruluğu düzeltir, ancak cevap hızını azaltır.</a:t>
            </a:r>
          </a:p>
          <a:p>
            <a:r>
              <a:rPr lang="tr-TR" dirty="0" smtClean="0"/>
              <a:t>Hem </a:t>
            </a:r>
            <a:r>
              <a:rPr lang="tr-TR" dirty="0"/>
              <a:t>geçici cevap hem de sürekli-durum cevabında iyileşme isteniyorsa, o zaman faz ilerlemeli ve faz gerilemeli kompenzatörlerin her ikisi aynı anda kullanılabilir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Faz ilerlemeli </a:t>
            </a:r>
            <a:r>
              <a:rPr lang="tr-TR" dirty="0" smtClean="0"/>
              <a:t>kompenzatörü </a:t>
            </a:r>
            <a:r>
              <a:rPr lang="tr-TR" dirty="0"/>
              <a:t>ve faz gerilemeli kompenzatörü ayrı birimler halinde sistem­de uygulamaktansa, tek bir faz ilerlemeli-gerilemeli kompenzatör kullanmak daha ekonomik olur.</a:t>
            </a:r>
          </a:p>
          <a:p>
            <a:r>
              <a:rPr lang="tr-TR" dirty="0"/>
              <a:t>Faz gerilemeli-ilerlemeli kompenzasyon, faz gerilemeli ve ilerlemeli </a:t>
            </a:r>
            <a:r>
              <a:rPr lang="tr-TR" dirty="0" smtClean="0"/>
              <a:t>kompenzasyonun </a:t>
            </a:r>
            <a:r>
              <a:rPr lang="tr-TR" dirty="0"/>
              <a:t>avantajlarını bir araya getirir. Faz gerilemeli-ilerlemeli kompenzasyon iki kutup ve iki sıfıra sahip olduğundan dolayı, kompenze edilmiş sistemde kutup(lar) ve sıfır(lar) sadeleşmesi olmadığı sürece bu tür bir denetleme sistemin derecesini </a:t>
            </a:r>
            <a:r>
              <a:rPr lang="tr-TR" dirty="0" smtClean="0"/>
              <a:t>2 derece </a:t>
            </a:r>
            <a:r>
              <a:rPr lang="tr-TR" dirty="0"/>
              <a:t>artırır.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4953000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:r>
                  <a:rPr lang="tr-TR" b="1" dirty="0" smtClean="0"/>
                  <a:t>İşlemsel Yükselteçler Kullanarak Elektronik Faz Gerilemeli-ilerlemeli Kompenzasyon</a:t>
                </a:r>
              </a:p>
              <a:p>
                <a:r>
                  <a:rPr lang="tr-TR" dirty="0" smtClean="0"/>
                  <a:t>Yanda gösterilen işlemsel yükseltgecin, transfer fonksiyonu yazılıp gerekli düzenlemeler yapılırsa; Transfer fonksiyonunun nihai formu aşağıdaki gibi elde edilir.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4953000" cy="5220929"/>
              </a:xfrm>
              <a:blipFill>
                <a:blip r:embed="rId2"/>
                <a:stretch>
                  <a:fillRect l="-616" t="-1519" r="-18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26" y="776749"/>
            <a:ext cx="5353558" cy="3227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27634" y="4216588"/>
                <a:ext cx="7143559" cy="1769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&gt;1,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&gt;1,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634" y="4216588"/>
                <a:ext cx="7143559" cy="17695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615545" cy="522092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b="1" dirty="0" smtClean="0"/>
                  <a:t>Kök-yer Eğrisi Yaklaşımı Tabanlı Faz Gerilemeli-İlerlemeli Kompenzasyon Teknikleri. </a:t>
                </a:r>
              </a:p>
              <a:p>
                <a:r>
                  <a:rPr lang="tr-TR" dirty="0" smtClean="0"/>
                  <a:t>Şekilde </a:t>
                </a:r>
                <a:r>
                  <a:rPr lang="tr-TR" dirty="0"/>
                  <a:t>gösterilen </a:t>
                </a:r>
                <a:r>
                  <a:rPr lang="tr-TR" dirty="0" smtClean="0"/>
                  <a:t>şekilde bağlanmış aşağıdaki </a:t>
                </a:r>
                <a:r>
                  <a:rPr lang="tr-TR" dirty="0"/>
                  <a:t>faz </a:t>
                </a:r>
                <a:r>
                  <a:rPr lang="tr-TR" dirty="0" smtClean="0"/>
                  <a:t>gerilemeli-ilerlemeli </a:t>
                </a:r>
                <a:r>
                  <a:rPr lang="tr-TR" dirty="0"/>
                  <a:t>kompenzatörü kullandığımızı varsayalım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Bu denklemde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&gt; 1 </m:t>
                    </m:r>
                    <m:r>
                      <m:rPr>
                        <m:nor/>
                      </m:rPr>
                      <a:rPr lang="tr-TR" i="0" dirty="0" smtClean="0">
                        <a:latin typeface="Cambria Math" panose="02040503050406030204" pitchFamily="18" charset="0"/>
                      </a:rPr>
                      <m:t>ve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r>
                  <a:rPr lang="tr-TR" dirty="0"/>
                  <a:t>. </a:t>
                </a:r>
                <a:r>
                  <a:rPr lang="tr-TR" i="1" dirty="0"/>
                  <a:t>(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sabitinin faz gerilemeli-ilerlemeli kompenzatörün ilerletici kısmına ait olduğunu düşününüz</a:t>
                </a:r>
                <a:r>
                  <a:rPr lang="tr-TR" dirty="0" smtClean="0"/>
                  <a:t>)</a:t>
                </a:r>
              </a:p>
              <a:p>
                <a:r>
                  <a:rPr lang="tr-TR" dirty="0"/>
                  <a:t>Faz gerilemeli-ilerlemeli kompenzatörün </a:t>
                </a:r>
                <a:r>
                  <a:rPr lang="tr-TR" dirty="0" smtClean="0"/>
                  <a:t>tasarımını,</a:t>
                </a:r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olmak üzere iki </a:t>
                </a:r>
                <a:r>
                  <a:rPr lang="tr-TR" dirty="0" smtClean="0"/>
                  <a:t>durum için inceleyeceğiz.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615545" cy="5220929"/>
              </a:xfrm>
              <a:blipFill>
                <a:blip r:embed="rId2"/>
                <a:stretch>
                  <a:fillRect t="-1986" r="-9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22" y="1228576"/>
            <a:ext cx="43148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u="sng" dirty="0" smtClean="0"/>
                  <a:t>Durum 1.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tr-T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b="1" dirty="0" smtClean="0"/>
                  <a:t>durumu için</a:t>
                </a:r>
                <a:r>
                  <a:rPr lang="tr-TR" dirty="0" smtClean="0"/>
                  <a:t>, Faz </a:t>
                </a:r>
                <a:r>
                  <a:rPr lang="tr-TR" dirty="0"/>
                  <a:t>gerilemeli-ilerlemeli kom­penzatörün tasarım işlemi aşağıdaki gibidir:</a:t>
                </a:r>
              </a:p>
              <a:p>
                <a:pPr marL="45720" lvl="0" indent="0">
                  <a:buNone/>
                </a:pPr>
                <a:r>
                  <a:rPr lang="tr-TR" dirty="0" smtClean="0"/>
                  <a:t>1. Verilen </a:t>
                </a:r>
                <a:r>
                  <a:rPr lang="tr-TR" dirty="0"/>
                  <a:t>performans kriterlerinden, baskın kapalı-çevrim </a:t>
                </a:r>
                <a:r>
                  <a:rPr lang="tr-TR" dirty="0" smtClean="0"/>
                  <a:t>kutupları </a:t>
                </a:r>
                <a:r>
                  <a:rPr lang="tr-TR" dirty="0"/>
                  <a:t>için istenen yerleri </a:t>
                </a:r>
                <a:r>
                  <a:rPr lang="tr-TR" dirty="0" smtClean="0"/>
                  <a:t>belirleyiniz.</a:t>
                </a:r>
              </a:p>
              <a:p>
                <a:pPr marL="45720" lvl="0" indent="0">
                  <a:buNone/>
                </a:pPr>
                <a:r>
                  <a:rPr lang="tr-TR" dirty="0" smtClean="0"/>
                  <a:t>2. Eğer </a:t>
                </a:r>
                <a:r>
                  <a:rPr lang="tr-TR" dirty="0"/>
                  <a:t>baskın kapalı-çevrim kutupları istenen yerlerinde iseler, kompenze edil­memiş </a:t>
                </a:r>
                <a:r>
                  <a:rPr lang="tr-TR" dirty="0" smtClean="0"/>
                  <a:t>açık-çevrim </a:t>
                </a:r>
                <a:r>
                  <a:rPr lang="tr-TR" dirty="0"/>
                  <a:t>transfer fonksiyonunu kullanarak, açı bozulmasını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belir­leyiniz. Faz gerilemeli-ilerlemeli kompenzatörün faz-ilerletme kısmı bu açıyı,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’yi </a:t>
                </a:r>
                <a:r>
                  <a:rPr lang="tr-TR" dirty="0"/>
                  <a:t>sağlamalıdır.</a:t>
                </a:r>
              </a:p>
              <a:p>
                <a:endParaRPr lang="tr-TR" dirty="0" smtClean="0"/>
              </a:p>
              <a:p>
                <a:pPr lvl="0"/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 r="-3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3. Sonraki </a:t>
                </a:r>
                <a:r>
                  <a:rPr lang="tr-TR" dirty="0"/>
                  <a:t>aşamada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/>
                  <a:t> değerini yeterince büyük seçtiğimizi varsayıp faz gerilemeli kısmının büyüklüğü yaklaşık 1 olur.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, baskın kapalı-çevrim kutuplarından biridir.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değerleri aşağıdaki gerekliliğe göre seçilir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  <a:p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değerlerinin seçimi tekil değildir. (Sonsuz sayıda farklı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 değerleri seçmek mümkündür.) Sonraki aşamada,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 değeri genlik </a:t>
                </a:r>
                <a:r>
                  <a:rPr lang="tr-TR" dirty="0" smtClean="0"/>
                  <a:t>şartından </a:t>
                </a:r>
                <a:r>
                  <a:rPr lang="tr-TR" dirty="0"/>
                  <a:t>belirlenir: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t="-17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65925" y="3075709"/>
            <a:ext cx="1662545" cy="1136073"/>
            <a:chOff x="5476762" y="1357745"/>
            <a:chExt cx="1662545" cy="1136073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514109" y="1357745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514109" y="2493818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476762" y="1381843"/>
                  <a:ext cx="1662545" cy="1061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762" y="1381843"/>
                  <a:ext cx="1662545" cy="106195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80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smtClean="0"/>
              <a:t>İşlemsel Yükselteç Kullanılarak Elektronik Faz </a:t>
            </a:r>
            <a:r>
              <a:rPr lang="tr-TR" sz="2400" b="1" dirty="0"/>
              <a:t>Gerilemeli </a:t>
            </a:r>
            <a:r>
              <a:rPr lang="tr-TR" sz="2400" b="1" dirty="0" smtClean="0"/>
              <a:t>Kompenzasyon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Önceki derste kompensatörlere giriş yaparken bahsettiğimiz İşlemsel </a:t>
                </a:r>
                <a:r>
                  <a:rPr lang="tr-TR" dirty="0"/>
                  <a:t>yükselteç (Opamp) kullanan elekt­ronik </a:t>
                </a:r>
                <a:r>
                  <a:rPr lang="tr-TR" dirty="0" smtClean="0"/>
                  <a:t>devreler</a:t>
                </a:r>
                <a:r>
                  <a:rPr lang="tr-TR" dirty="0"/>
                  <a:t> </a:t>
                </a:r>
                <a:r>
                  <a:rPr lang="tr-TR" dirty="0" smtClean="0"/>
                  <a:t>ile hem ilerlemeli hem gerilemeli kompenzasyon yaratabiliriz.</a:t>
                </a:r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&gt;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 faz </a:t>
                </a:r>
                <a:r>
                  <a:rPr lang="tr-TR" dirty="0" smtClean="0"/>
                  <a:t>ilerlemeli</a:t>
                </a:r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tr-TR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 faz gerilemeli elektronik devre.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2CFB-5412-426A-A8E8-570E5CDB440B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969" y="2909454"/>
            <a:ext cx="6112437" cy="3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Eğer statik hız hata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tr-TR" dirty="0"/>
                  <a:t> değeri belirlenmiş </a:t>
                </a:r>
                <a:r>
                  <a:rPr lang="tr-TR" dirty="0" smtClean="0"/>
                  <a:t>ise, Açık çevrim transfer fonksiyonunun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 değerini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tr-TR" dirty="0" smtClean="0"/>
                  <a:t> yapacak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 değerini bulunuz. </a:t>
                </a:r>
                <a:endParaRPr lang="tr-TR" dirty="0" smtClean="0"/>
              </a:p>
              <a:p>
                <a:r>
                  <a:rPr lang="tr-TR" dirty="0" smtClean="0"/>
                  <a:t>Daha </a:t>
                </a:r>
                <a:r>
                  <a:rPr lang="tr-TR" dirty="0"/>
                  <a:t>sonra, 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 smtClean="0"/>
                  <a:t> değerleri </a:t>
                </a:r>
                <a:r>
                  <a:rPr lang="tr-TR" dirty="0"/>
                  <a:t>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</a:t>
                </a:r>
                <a:r>
                  <a:rPr lang="tr-TR" dirty="0" smtClean="0"/>
                  <a:t>şartları </a:t>
                </a:r>
                <a:r>
                  <a:rPr lang="tr-TR" dirty="0"/>
                  <a:t>sağlayacak şekilde seçilir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4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91751" y="3668671"/>
            <a:ext cx="2487553" cy="1337546"/>
            <a:chOff x="4591751" y="3668671"/>
            <a:chExt cx="2487553" cy="13375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4" t="-4444" r="-6140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412" t="-4444" r="-588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49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1’e İlişkin 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</p:spPr>
            <p:txBody>
              <a:bodyPr/>
              <a:lstStyle/>
              <a:p>
                <a:r>
                  <a:rPr lang="tr-TR" dirty="0" smtClean="0"/>
                  <a:t>Yanda blok diyagramı verilen sisemi ele alalım. Kompanze edilmemiş durumda iken sistemin karakteristiği şu şekildedir: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=0.125;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=−0.25±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1.9843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Açık Çevrim transfer fonksiyonundan;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Tip 1 sistem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8 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  <a:blipFill>
                <a:blip r:embed="rId2"/>
                <a:stretch>
                  <a:fillRect l="-58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13" y="904577"/>
            <a:ext cx="36957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01148" y="2761624"/>
                <a:ext cx="5208708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Baskın kapalı-çevrim kutuplarının sönüm oranını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0.5 </m:t>
                    </m:r>
                  </m:oMath>
                </a14:m>
                <a:r>
                  <a:rPr lang="tr-TR" sz="2200" dirty="0"/>
                  <a:t>değerine eşitlemek ve sönümsüz doğal frekansı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değerine artırmak ve statik hız hata sabitini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80 </m:t>
                    </m:r>
                    <m:sSup>
                      <m:sSupPr>
                        <m:ctrlPr>
                          <a:rPr lang="tr-TR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yapmak istenmektedir. </a:t>
                </a:r>
                <a:endParaRPr lang="tr-TR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Bütün </a:t>
                </a:r>
                <a:r>
                  <a:rPr lang="tr-TR" sz="2200" dirty="0"/>
                  <a:t>performans kriterlerini karşılayacak uygun bir kompenzatör tasarlayınız.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48" y="2761624"/>
                <a:ext cx="5208708" cy="2800767"/>
              </a:xfrm>
              <a:prstGeom prst="rect">
                <a:avLst/>
              </a:prstGeom>
              <a:blipFill>
                <a:blip r:embed="rId4"/>
                <a:stretch>
                  <a:fillRect l="-1405" t="-1525" r="-2342" b="-3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Verilen performans kriterlerinden, baskın kapalı-çevrim kutupları için istenen yerleri belirleyiniz.</a:t>
                </a:r>
              </a:p>
              <a:p>
                <a:r>
                  <a:rPr lang="tr-TR" dirty="0"/>
                  <a:t>Baskın kapalı-çevrim kutuplarının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=0.5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Baskın kökler;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=−0.25±4.33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/>
              </a:p>
              <a:p>
                <a:r>
                  <a:rPr lang="tr-TR" b="1" dirty="0" smtClean="0"/>
                  <a:t>Kompenze </a:t>
                </a:r>
                <a:r>
                  <a:rPr lang="tr-TR" b="1" dirty="0"/>
                  <a:t>edil­memiş açık-çevrim transfer fonksiyonunu kullanarak, açı bozulmasını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tr-TR" b="1" dirty="0"/>
                  <a:t> belir­leyiniz. </a:t>
                </a:r>
                <a:r>
                  <a:rPr lang="tr-TR" dirty="0"/>
                  <a:t>Faz gerilemeli-ilerlemeli kompenzatörün faz-ilerletme kısmı bu açıyı,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’yi sağlamalıdır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=−0.25+4.33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⟹−0.0967 + 0.1371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atan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0.1371</m:t>
                              </m:r>
                            </m:num>
                            <m:den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0.0967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 r="-1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</p:spPr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+5.02)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=5.02⟹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=10.04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+5.02</m:t>
                                      </m:r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=6.2623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  <a:blipFill>
                <a:blip r:embed="rId2"/>
                <a:stretch>
                  <a:fillRect t="-1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466922" y="1240730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8666922" y="2617636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7738790" y="4680486"/>
            <a:ext cx="180000" cy="180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9933223" y="4664616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9061366" y="1747906"/>
            <a:ext cx="0" cy="302972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73299" y="1743130"/>
            <a:ext cx="2222410" cy="4776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0"/>
          </p:cNvCxnSpPr>
          <p:nvPr/>
        </p:nvCxnSpPr>
        <p:spPr>
          <a:xfrm flipH="1" flipV="1">
            <a:off x="9061366" y="1758319"/>
            <a:ext cx="961857" cy="290629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25677" y="1758319"/>
            <a:ext cx="1235689" cy="301931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62862" y="108286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862" y="1082868"/>
                <a:ext cx="829994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flipH="1">
                <a:off x="8026936" y="4364181"/>
                <a:ext cx="3359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26936" y="4364181"/>
                <a:ext cx="335926" cy="369332"/>
              </a:xfrm>
              <a:prstGeom prst="rect">
                <a:avLst/>
              </a:prstGeom>
              <a:blipFill>
                <a:blip r:embed="rId4"/>
                <a:stretch>
                  <a:fillRect l="-29091" r="-14545" b="-1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37145" y="4257807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145" y="4257807"/>
                <a:ext cx="829994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9076274" y="4082033"/>
            <a:ext cx="1348530" cy="1376905"/>
          </a:xfrm>
          <a:prstGeom prst="arc">
            <a:avLst>
              <a:gd name="adj1" fmla="val 16572698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rc 28"/>
          <p:cNvSpPr/>
          <p:nvPr/>
        </p:nvSpPr>
        <p:spPr>
          <a:xfrm>
            <a:off x="7307124" y="4082032"/>
            <a:ext cx="1348530" cy="1376905"/>
          </a:xfrm>
          <a:prstGeom prst="arc">
            <a:avLst>
              <a:gd name="adj1" fmla="val 17016750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flipH="1">
                <a:off x="8538353" y="4777635"/>
                <a:ext cx="10832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38353" y="4777635"/>
                <a:ext cx="1083289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flipH="1">
                <a:off x="10354855" y="1417849"/>
                <a:ext cx="10832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4.33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54855" y="1417849"/>
                <a:ext cx="1083289" cy="369332"/>
              </a:xfrm>
              <a:prstGeom prst="rect">
                <a:avLst/>
              </a:prstGeom>
              <a:blipFill>
                <a:blip r:embed="rId7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2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Eğer statik hız hata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değeri belirlenmiş ise, Açık çevrim transfer fonksiyonunun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𝑶𝑳</m:t>
                        </m:r>
                      </m:sub>
                    </m:sSub>
                  </m:oMath>
                </a14:m>
                <a:r>
                  <a:rPr lang="tr-TR" b="1" dirty="0"/>
                  <a:t> değerini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yapacak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tr-TR" b="1" dirty="0"/>
                  <a:t> değerini bulunuz. </a:t>
                </a:r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=80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=16.04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 değerleri 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şartları sağlayacak şekilde </a:t>
                </a:r>
                <a:r>
                  <a:rPr lang="tr-TR" dirty="0" smtClean="0"/>
                  <a:t>seçilir.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16.04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=5;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71633" y="3505407"/>
            <a:ext cx="4651897" cy="1337546"/>
            <a:chOff x="4442288" y="3668671"/>
            <a:chExt cx="4651897" cy="133754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16.04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sSub>
                          <m:sSub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2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=−2.5+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4.33</m:t>
                            </m:r>
                          </m:sub>
                        </m:sSub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blipFill>
                  <a:blip r:embed="rId3"/>
                  <a:stretch>
                    <a:fillRect r="-90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174" t="-3571" r="-5797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8738" t="-3571" r="-4854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829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Kompanze edilmiş sistemin açık çevrim transfer fonksiyonu;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6.2623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+5.02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+0.2)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+0.0125)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25.04(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+0.2)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+5.02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+0.0125)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Kompanze edilmiş sistemin </a:t>
                </a:r>
                <a:r>
                  <a:rPr lang="tr-TR" dirty="0" smtClean="0"/>
                  <a:t>kapalı </a:t>
                </a:r>
                <a:r>
                  <a:rPr lang="tr-TR" dirty="0"/>
                  <a:t>çevrim transfer </a:t>
                </a:r>
                <a:r>
                  <a:rPr lang="tr-TR" dirty="0" smtClean="0"/>
                  <a:t>fonksiyonuna ait karakteristik denklem;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+5.02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+0.0125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25.04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+5.0325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+25.1026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+5.008=0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Sistemin kutupları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−2.4123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4.2756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=−0.2078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nn-NO" dirty="0"/>
                  <a:t>Yeni sönüm </a:t>
                </a:r>
                <a:r>
                  <a:rPr lang="nn-NO" dirty="0" smtClean="0"/>
                  <a:t>ora</a:t>
                </a:r>
                <a:r>
                  <a:rPr lang="tr-TR" dirty="0" smtClean="0"/>
                  <a:t>nı</a:t>
                </a:r>
                <a:r>
                  <a:rPr lang="nn-NO" dirty="0" smtClean="0"/>
                  <a:t>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nn-NO" i="1" dirty="0" smtClean="0">
                        <a:latin typeface="Cambria Math" panose="02040503050406030204" pitchFamily="18" charset="0"/>
                      </a:rPr>
                      <m:t> = 0.491 </m:t>
                    </m:r>
                  </m:oMath>
                </a14:m>
                <a:r>
                  <a:rPr lang="nn-NO" dirty="0"/>
                  <a:t>olur. </a:t>
                </a:r>
                <a:r>
                  <a:rPr lang="nn-NO" dirty="0" smtClean="0"/>
                  <a:t>Böyle</a:t>
                </a:r>
                <a:r>
                  <a:rPr lang="tr-TR" dirty="0" smtClean="0"/>
                  <a:t>ce</a:t>
                </a:r>
                <a:r>
                  <a:rPr lang="nn-NO" dirty="0" smtClean="0"/>
                  <a:t> </a:t>
                </a:r>
                <a:r>
                  <a:rPr lang="nn-NO" dirty="0"/>
                  <a:t>kompenze edilmiş sistem, bütün istenen performans kriterlerini sağlar. </a:t>
                </a:r>
                <a:r>
                  <a:rPr lang="tr-TR" dirty="0" smtClean="0"/>
                  <a:t>Üçüncü kutup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=−0.2078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=−0.2</m:t>
                    </m:r>
                  </m:oMath>
                </a14:m>
                <a:r>
                  <a:rPr lang="tr-TR" dirty="0" smtClean="0"/>
                  <a:t>’deki </a:t>
                </a:r>
                <a:r>
                  <a:rPr lang="tr-TR" smtClean="0"/>
                  <a:t>sıfırla sadeleşeceği için etkisi sınırlıdır. </a:t>
                </a:r>
                <a:endParaRPr lang="nn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6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9" r="7061"/>
          <a:stretch/>
        </p:blipFill>
        <p:spPr>
          <a:xfrm>
            <a:off x="303963" y="1153822"/>
            <a:ext cx="5774148" cy="50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3" r="6388"/>
          <a:stretch/>
        </p:blipFill>
        <p:spPr>
          <a:xfrm>
            <a:off x="5957454" y="1143862"/>
            <a:ext cx="593827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1’e İlişkin Örnek: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6" r="4062"/>
          <a:stretch/>
        </p:blipFill>
        <p:spPr>
          <a:xfrm>
            <a:off x="5929745" y="980288"/>
            <a:ext cx="5735782" cy="4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78" y="951274"/>
            <a:ext cx="622088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tr-TR" sz="2400" b="1" u="sng" dirty="0" smtClean="0"/>
                  <a:t>Durum 2</a:t>
                </a:r>
                <a14:m>
                  <m:oMath xmlns:m="http://schemas.openxmlformats.org/officeDocument/2006/math">
                    <m:r>
                      <a:rPr lang="tr-TR" sz="2400" b="1" i="1" u="sng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sz="2400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sz="24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tr-TR" sz="2400" b="1" i="1" dirty="0"/>
                  <a:t>-</a:t>
                </a:r>
                <a:r>
                  <a:rPr lang="tr-TR" sz="2400" b="1" dirty="0"/>
                  <a:t> </a:t>
                </a:r>
                <a:r>
                  <a:rPr lang="tr-TR" sz="2400" dirty="0"/>
                  <a:t>Eğer </a:t>
                </a:r>
                <a14:m>
                  <m:oMath xmlns:m="http://schemas.openxmlformats.org/officeDocument/2006/math"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smtClean="0"/>
                  <a:t>şartının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 smtClean="0"/>
                  <a:t>denkleminde sağlanması için, faz gerilemeli-ilerlemeli </a:t>
                </a:r>
                <a:r>
                  <a:rPr lang="tr-TR" sz="2400" dirty="0"/>
                  <a:t>kompenzasyon için </a:t>
                </a:r>
                <a:r>
                  <a:rPr lang="tr-TR" sz="2400" dirty="0" smtClean="0"/>
                  <a:t>durum 1 için </a:t>
                </a:r>
                <a:r>
                  <a:rPr lang="tr-TR" sz="2400" dirty="0"/>
                  <a:t>verilen tasarım </a:t>
                </a:r>
                <a:r>
                  <a:rPr lang="tr-TR" sz="2400" dirty="0" smtClean="0"/>
                  <a:t>adımları aşağıdaki </a:t>
                </a:r>
                <a:r>
                  <a:rPr lang="tr-TR" sz="2400" dirty="0"/>
                  <a:t>gibi yeniden </a:t>
                </a:r>
                <a:r>
                  <a:rPr lang="tr-TR" sz="2400" dirty="0" smtClean="0"/>
                  <a:t>düzenlenmelidir:</a:t>
                </a:r>
                <a:endParaRPr lang="tr-TR" sz="2400" dirty="0"/>
              </a:p>
              <a:p>
                <a:pPr marL="502920" indent="-457200">
                  <a:buAutoNum type="arabicPeriod"/>
                </a:pPr>
                <a:r>
                  <a:rPr lang="tr-TR" sz="2400" dirty="0" smtClean="0"/>
                  <a:t>Verilen </a:t>
                </a:r>
                <a:r>
                  <a:rPr lang="tr-TR" sz="2400" dirty="0"/>
                  <a:t>performans kriterlerinden, baskın kapalı-çevrim kutuplan için istenen yerleri </a:t>
                </a:r>
                <a:r>
                  <a:rPr lang="tr-TR" sz="2400" dirty="0" smtClean="0"/>
                  <a:t>belirleyiniz.</a:t>
                </a:r>
              </a:p>
              <a:p>
                <a:pPr marL="502920" indent="-457200">
                  <a:buAutoNum type="arabicPeriod"/>
                </a:pPr>
                <a:r>
                  <a:rPr lang="tr-TR" sz="2400" dirty="0" smtClean="0"/>
                  <a:t> Yukarıda verilen faz  </a:t>
                </a:r>
                <a:r>
                  <a:rPr lang="tr-TR" sz="2400" dirty="0"/>
                  <a:t>gerilemeli-ilerlemeli kompenzatörün </a:t>
                </a:r>
                <a:r>
                  <a:rPr lang="tr-TR" sz="2400" dirty="0" smtClean="0"/>
                  <a:t>denklemi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′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𝑦𝑎</m:t>
                    </m:r>
                  </m:oMath>
                </a14:m>
                <a:r>
                  <a:rPr lang="tr-TR" sz="2400" dirty="0" smtClean="0"/>
                  <a:t> göre yeniden düzenlenirse;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Böylece açık çevrim transfer fonksiyonunun kazanç değerri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→0 </m:t>
                            </m:r>
                          </m:lim>
                        </m:limLow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fName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tr-TR" sz="2400" dirty="0" smtClean="0"/>
                  <a:t> olur.</a:t>
                </a:r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Kök-Yer Eğrisi Yaklaşımı Tabanlı Faz </a:t>
            </a:r>
            <a:r>
              <a:rPr lang="tr-TR" sz="2400" dirty="0" smtClean="0"/>
              <a:t>Gerilemeli </a:t>
            </a:r>
            <a:r>
              <a:rPr lang="tr-TR" sz="2400" dirty="0"/>
              <a:t>Kompenzasyon Teknikleri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Gerilemeli kompenzasyona, geçici-cevap </a:t>
            </a:r>
            <a:r>
              <a:rPr lang="tr-TR" dirty="0"/>
              <a:t>karakteristiği </a:t>
            </a:r>
            <a:r>
              <a:rPr lang="tr-TR" dirty="0" smtClean="0"/>
              <a:t>istenen kriterlere uygun  </a:t>
            </a:r>
            <a:r>
              <a:rPr lang="tr-TR" dirty="0"/>
              <a:t>ancak </a:t>
            </a:r>
            <a:r>
              <a:rPr lang="tr-TR" dirty="0" smtClean="0"/>
              <a:t>kalıcı-durum hatası istenen düzeyde ol­mayan sistemleri kompanze etmek için kullanırız.</a:t>
            </a:r>
          </a:p>
          <a:p>
            <a:r>
              <a:rPr lang="tr-TR" dirty="0" smtClean="0"/>
              <a:t>Bu </a:t>
            </a:r>
            <a:r>
              <a:rPr lang="tr-TR" dirty="0"/>
              <a:t>durumda kompenzasyon tasarımı, </a:t>
            </a:r>
            <a:r>
              <a:rPr lang="tr-TR" dirty="0" smtClean="0"/>
              <a:t>açık çevrim kazancını artırarak durgun durum hatasını azaltırken, baskın kapalı-çevrim kutuplarının komşuluğundaki kök-yer eğrisinin belirgin şekilde değiştirmemelidir.</a:t>
            </a:r>
          </a:p>
          <a:p>
            <a:r>
              <a:rPr lang="tr-TR" dirty="0" smtClean="0"/>
              <a:t>Bunu sağlamak için, faz </a:t>
            </a:r>
            <a:r>
              <a:rPr lang="tr-TR" dirty="0"/>
              <a:t>gerilemeli devrenin açı katkısı küçük bir değerle, mesela 5°den küçük bir açı katkısı ile sınırlandırılmalıdır. </a:t>
            </a:r>
            <a:endParaRPr lang="tr-TR" dirty="0" smtClean="0"/>
          </a:p>
          <a:p>
            <a:r>
              <a:rPr lang="tr-TR" dirty="0" smtClean="0"/>
              <a:t>Bunu </a:t>
            </a:r>
            <a:r>
              <a:rPr lang="tr-TR" dirty="0"/>
              <a:t>sağlayabilmek için faz gerilemeli devrenin kutup ve sıfırını birbirine çok yakın ve </a:t>
            </a:r>
            <a:r>
              <a:rPr lang="tr-TR" i="1" dirty="0"/>
              <a:t>s</a:t>
            </a:r>
            <a:r>
              <a:rPr lang="tr-TR" dirty="0"/>
              <a:t> düzleminin orijini civarına yerleştiririz.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durumda kompenze edilmiş sisteminin kapalı-çevrim kutupları, orijinal yerlerinden çok az kaymış olacaklardır. Böylelikle </a:t>
            </a:r>
            <a:r>
              <a:rPr lang="tr-TR" dirty="0" smtClean="0"/>
              <a:t>geçici-durum </a:t>
            </a:r>
            <a:r>
              <a:rPr lang="tr-TR" dirty="0"/>
              <a:t>davranışı da çok az değişecektir.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u="sng" dirty="0" smtClean="0"/>
                  <a:t>Durum 2</a:t>
                </a:r>
                <a14:m>
                  <m:oMath xmlns:m="http://schemas.openxmlformats.org/officeDocument/2006/math">
                    <m:r>
                      <a:rPr lang="tr-TR" b="1" i="1" u="sng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tr-TR" b="1" dirty="0" smtClean="0"/>
              </a:p>
              <a:p>
                <a:pPr marL="502920" indent="-457200">
                  <a:buFont typeface="+mj-lt"/>
                  <a:buAutoNum type="arabicPeriod" startAt="3"/>
                </a:pPr>
                <a:r>
                  <a:rPr lang="tr-TR" dirty="0" smtClean="0"/>
                  <a:t>Baskın </a:t>
                </a:r>
                <a:r>
                  <a:rPr lang="tr-TR" dirty="0"/>
                  <a:t>kapalı-çevrim kutuplarını istenen yerlere yerleştirmek için faz </a:t>
                </a:r>
                <a:r>
                  <a:rPr lang="tr-TR" dirty="0" smtClean="0"/>
                  <a:t>gerilemeli-ilerlemeli </a:t>
                </a:r>
                <a:r>
                  <a:rPr lang="tr-TR" dirty="0"/>
                  <a:t>kompenzatörün faz geriletme kısmından gerekli açı katkısını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 smtClean="0"/>
                  <a:t> he-saplayınız</a:t>
                </a:r>
                <a:r>
                  <a:rPr lang="tr-TR" dirty="0"/>
                  <a:t>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5720" indent="0">
                  <a:buNone/>
                </a:pPr>
                <a:r>
                  <a:rPr lang="tr-TR" b="1" u="sng" dirty="0" smtClean="0"/>
                  <a:t>Durum 2</a:t>
                </a:r>
                <a14:m>
                  <m:oMath xmlns:m="http://schemas.openxmlformats.org/officeDocument/2006/math">
                    <m:r>
                      <a:rPr lang="tr-TR" b="1" i="1" u="sng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tr-TR" b="1" dirty="0"/>
              </a:p>
              <a:p>
                <a:pPr marL="45720" indent="0">
                  <a:buNone/>
                </a:pPr>
                <a:r>
                  <a:rPr lang="tr-TR" dirty="0" smtClean="0"/>
                  <a:t>4. </a:t>
                </a:r>
                <a:r>
                  <a:rPr lang="tr-TR" dirty="0"/>
                  <a:t>Sonraki aşamada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tr-TR" dirty="0"/>
                  <a:t> değerini </a:t>
                </a:r>
                <a:r>
                  <a:rPr lang="tr-TR" dirty="0" smtClean="0"/>
                  <a:t>faz </a:t>
                </a:r>
                <a:r>
                  <a:rPr lang="tr-TR" dirty="0"/>
                  <a:t>gerilemeli </a:t>
                </a:r>
                <a:r>
                  <a:rPr lang="tr-TR" dirty="0" smtClean="0"/>
                  <a:t>kısmın büyüklüğünü yaklaşık </a:t>
                </a:r>
                <a:r>
                  <a:rPr lang="tr-TR" dirty="0"/>
                  <a:t>1 </a:t>
                </a:r>
                <a:r>
                  <a:rPr lang="tr-TR" dirty="0" smtClean="0"/>
                  <a:t>yapacak şekilde büyük seçtiğimizi varsayalım 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, baskın kapalı-çevrim kutuplarından biridir.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değerleri aşağıdaki gerekliliğe göre seçilir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değerlerine göre,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/>
                  <a:t> değeri genlik şartından belirlenir: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t="-2220" r="-1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46838" y="3200400"/>
            <a:ext cx="1662545" cy="1139403"/>
            <a:chOff x="5476762" y="1357745"/>
            <a:chExt cx="1662545" cy="113940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514109" y="1357745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514109" y="2493818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476762" y="1381843"/>
                  <a:ext cx="1662545" cy="11153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762" y="1381843"/>
                  <a:ext cx="1662545" cy="11153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09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FAZ GERİLEMELİ-İLERLEMELİ KOMPENZASYON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b="1" u="sng" dirty="0"/>
                  <a:t>Durum 2</a:t>
                </a:r>
                <a14:m>
                  <m:oMath xmlns:m="http://schemas.openxmlformats.org/officeDocument/2006/math">
                    <m:r>
                      <a:rPr lang="tr-TR" b="1" i="1" u="sng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tr-TR" b="1" dirty="0"/>
              </a:p>
              <a:p>
                <a:pPr marL="502920" indent="-457200">
                  <a:buFont typeface="+mj-lt"/>
                  <a:buAutoNum type="arabicPeriod" startAt="5"/>
                </a:pPr>
                <a:r>
                  <a:rPr lang="tr-TR" dirty="0" smtClean="0"/>
                  <a:t>Daha </a:t>
                </a:r>
                <a:r>
                  <a:rPr lang="tr-TR" dirty="0"/>
                  <a:t>sonra, belirlenen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 smtClean="0"/>
                  <a:t> değeri </a:t>
                </a:r>
                <a:r>
                  <a:rPr lang="tr-TR" dirty="0"/>
                  <a:t>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</a:t>
                </a:r>
                <a:r>
                  <a:rPr lang="tr-TR" dirty="0" smtClean="0"/>
                  <a:t>şartları </a:t>
                </a:r>
                <a:r>
                  <a:rPr lang="tr-TR" dirty="0"/>
                  <a:t>sağlayacak şekilde seçilir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Faz gerilemeli-ilerlemeli kompenzatörün en büyük zaman sabiti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’nin değeri, fiziksel olarak gerçekleştirilebilecek büyüklükte olmalıdır.</a:t>
                </a:r>
              </a:p>
              <a:p>
                <a:pPr marL="45720" indent="0">
                  <a:buNone/>
                </a:pPr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91751" y="3003653"/>
            <a:ext cx="2487553" cy="1337546"/>
            <a:chOff x="4591751" y="3668671"/>
            <a:chExt cx="2487553" cy="133754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1331360" cy="13375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751" y="4198944"/>
                  <a:ext cx="69243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754" t="-4444" r="-6140" b="-8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996" y="4198944"/>
                  <a:ext cx="51930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9412" t="-4444" r="-5882" b="-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5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2’e İlişkin Örnek: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</p:spPr>
            <p:txBody>
              <a:bodyPr/>
              <a:lstStyle/>
              <a:p>
                <a:r>
                  <a:rPr lang="tr-TR" dirty="0" smtClean="0"/>
                  <a:t>Yanda blok diyagramı verilen sistemi ele alalım. Kompanze edilmemiş durumda iken sistemin karakteristiği şu şekildedir: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+0.5</m:t>
                                  </m:r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+0.5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=0.125;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=−0.25±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1.9843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Açık Çevrim transfer fonksiyonundan;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Tip 1 sistem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8 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0073" y="889824"/>
                <a:ext cx="5224671" cy="5220929"/>
              </a:xfrm>
              <a:blipFill>
                <a:blip r:embed="rId2"/>
                <a:stretch>
                  <a:fillRect l="-583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95" y="1672911"/>
            <a:ext cx="36957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9403" y="3309986"/>
                <a:ext cx="5208708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Baskın kapalı-çevrim kutuplarının sönüm oranını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0.5 </m:t>
                    </m:r>
                  </m:oMath>
                </a14:m>
                <a:r>
                  <a:rPr lang="tr-TR" sz="2200" dirty="0"/>
                  <a:t>değerine eşitlemek ve sönümsüz doğal frekansı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değerine artırmak ve statik hız hata sabitini </a:t>
                </a:r>
                <a14:m>
                  <m:oMath xmlns:m="http://schemas.openxmlformats.org/officeDocument/2006/math"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80 </m:t>
                    </m:r>
                    <m:sSup>
                      <m:sSupPr>
                        <m:ctrlPr>
                          <a:rPr lang="tr-TR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dirty="0"/>
                  <a:t>yapmak istenmektedir. </a:t>
                </a:r>
                <a:endParaRPr lang="tr-TR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tr-TR" sz="2200" dirty="0" smtClean="0"/>
                  <a:t>Bütün </a:t>
                </a:r>
                <a:r>
                  <a:rPr lang="tr-TR" sz="2200" dirty="0"/>
                  <a:t>performans kriterlerini karşılayacak uygun bir kompenzatör tasarlayınız.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03" y="3309986"/>
                <a:ext cx="5208708" cy="2800767"/>
              </a:xfrm>
              <a:prstGeom prst="rect">
                <a:avLst/>
              </a:prstGeom>
              <a:blipFill>
                <a:blip r:embed="rId4"/>
                <a:stretch>
                  <a:fillRect l="-1405" t="-1525" r="-2342" b="-34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57396" y="1055206"/>
            <a:ext cx="493519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Aynı Örneği Durum 2 için Yeniden Çözüyoruz.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4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</a:t>
            </a:r>
            <a:r>
              <a:rPr lang="tr-TR" dirty="0" smtClean="0"/>
              <a:t>2’e </a:t>
            </a:r>
            <a:r>
              <a:rPr lang="tr-TR" dirty="0"/>
              <a:t>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Verilen performans kriterlerinden, baskın kapalı-çevrim kutupları için istenen yerleri belirleyiniz.</a:t>
                </a:r>
              </a:p>
              <a:p>
                <a:r>
                  <a:rPr lang="tr-TR" dirty="0"/>
                  <a:t>Baskın kapalı-çevrim kutuplarının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=0.5 </m:t>
                    </m:r>
                  </m:oMath>
                </a14:m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 smtClean="0"/>
              </a:p>
              <a:p>
                <a:r>
                  <a:rPr lang="tr-TR" dirty="0" smtClean="0"/>
                  <a:t>Baskın kökler;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=−0.25±4.33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tr-TR" dirty="0" smtClean="0"/>
              </a:p>
              <a:p>
                <a:r>
                  <a:rPr lang="tr-TR" b="1" dirty="0" smtClean="0"/>
                  <a:t>Kompenze </a:t>
                </a:r>
                <a:r>
                  <a:rPr lang="tr-TR" b="1" dirty="0"/>
                  <a:t>edil­memiş açık-çevrim transfer fonksiyonunu kullanarak, açı bozulmasını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tr-TR" b="1" dirty="0"/>
                  <a:t> belir­leyiniz. </a:t>
                </a:r>
                <a:r>
                  <a:rPr lang="tr-TR" dirty="0"/>
                  <a:t>Faz gerilemeli-ilerlemeli kompenzatörün faz-ilerletme kısmı bu açıyı,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’yi sağlamalıdır</a:t>
                </a:r>
                <a:r>
                  <a:rPr lang="tr-TR" dirty="0" smtClean="0"/>
                  <a:t>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=−0.25+4.33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⟹−0.0967 + 0.1371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atan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0.1371</m:t>
                              </m:r>
                            </m:num>
                            <m:den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0.0967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19" r="-1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Eğer statik hız hata katsayısı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değeri belirlenmiş ise, Açık çevrim transfer fonksiyonunun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𝑶𝑳</m:t>
                        </m:r>
                      </m:sub>
                    </m:sSub>
                  </m:oMath>
                </a14:m>
                <a:r>
                  <a:rPr lang="tr-TR" b="1" dirty="0"/>
                  <a:t> değerini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tr-TR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tr-TR" b="1" dirty="0"/>
                  <a:t> yapacak </a:t>
                </a:r>
                <a14:m>
                  <m:oMath xmlns:m="http://schemas.openxmlformats.org/officeDocument/2006/math">
                    <m:r>
                      <a:rPr lang="tr-TR" b="1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tr-TR" b="1" dirty="0"/>
                  <a:t> değerini bulunuz. </a:t>
                </a:r>
                <a:endParaRPr lang="tr-TR" b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=80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</p:spPr>
            <p:txBody>
              <a:bodyPr>
                <a:normAutofit/>
              </a:bodyPr>
              <a:lstStyle/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+0.5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4.77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4.3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4.77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6495574" cy="52209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966" y="747243"/>
            <a:ext cx="4486213" cy="3600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171640" y="3271523"/>
            <a:ext cx="2360432" cy="1350085"/>
            <a:chOff x="5359436" y="1143733"/>
            <a:chExt cx="2360432" cy="1350085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514109" y="1357745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14109" y="2493818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359436" y="1143733"/>
                  <a:ext cx="2360432" cy="1342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r>
                          <a:rPr lang="tr-TR" sz="2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55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9436" y="1143733"/>
                  <a:ext cx="2360432" cy="13426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4712521"/>
                <a:ext cx="5069579" cy="11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Böylece kompansatörün faz ilerlemeli bölümü;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+2.38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+8.34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olarak bulunur.</a:t>
                </a:r>
                <a:endParaRPr lang="tr-T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712521"/>
                <a:ext cx="5069579" cy="1171346"/>
              </a:xfrm>
              <a:prstGeom prst="rect">
                <a:avLst/>
              </a:prstGeom>
              <a:blipFill>
                <a:blip r:embed="rId5"/>
                <a:stretch>
                  <a:fillRect l="-962" t="-2604" b="-72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Belirlenen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dirty="0"/>
                  <a:t> değerleri kullanılarak,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değeri aşağıdaki şartları sağlayacak şekilde </a:t>
                </a:r>
                <a:r>
                  <a:rPr lang="tr-TR" dirty="0" smtClean="0"/>
                  <a:t>seçilir.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0" i="1" smtClean="0">
                                              <a:latin typeface="Cambria Math" panose="02040503050406030204" pitchFamily="18" charset="0"/>
                                            </a:rPr>
                                            <m:t>3.503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=−2.5+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4.33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=10;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71633" y="3505407"/>
            <a:ext cx="4651897" cy="1337546"/>
            <a:chOff x="4442288" y="3668671"/>
            <a:chExt cx="4651897" cy="133754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284185" y="3809999"/>
              <a:ext cx="152400" cy="113607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84185" y="4946072"/>
              <a:ext cx="997527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3.503</m:t>
                                    </m:r>
                                    <m:r>
                                      <a:rPr lang="tr-TR" sz="22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tr-TR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  <m:sSub>
                          <m:sSub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tr-TR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2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=−2.5+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sz="2200" i="1">
                                <a:latin typeface="Cambria Math" panose="02040503050406030204" pitchFamily="18" charset="0"/>
                              </a:rPr>
                              <m:t>4.33</m:t>
                            </m:r>
                          </m:sub>
                        </m:sSub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0386" y="3668671"/>
                  <a:ext cx="2696524" cy="1337546"/>
                </a:xfrm>
                <a:prstGeom prst="rect">
                  <a:avLst/>
                </a:prstGeom>
                <a:blipFill>
                  <a:blip r:embed="rId3"/>
                  <a:stretch>
                    <a:fillRect r="-90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2288" y="4168167"/>
                  <a:ext cx="841897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2174" t="-3571" r="-5797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2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tr-TR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sz="22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281" y="4198943"/>
                  <a:ext cx="631904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8738" t="-3571" r="-4854" b="-535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33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Kompanze edilmiş sistemin açık çevrim transfer fonksiyonu;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nor/>
                        </m:rPr>
                        <a:rPr lang="tr-TR" dirty="0"/>
                        <m:t> 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+2.38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+8.34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+0.0285)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Kompanze </a:t>
                </a:r>
                <a:r>
                  <a:rPr lang="tr-TR" dirty="0"/>
                  <a:t>edilmiş sistemin </a:t>
                </a:r>
                <a:r>
                  <a:rPr lang="tr-TR" dirty="0" smtClean="0"/>
                  <a:t>kapalı </a:t>
                </a:r>
                <a:r>
                  <a:rPr lang="tr-TR" dirty="0"/>
                  <a:t>çevrim transfer </a:t>
                </a:r>
                <a:r>
                  <a:rPr lang="tr-TR" dirty="0" smtClean="0"/>
                  <a:t>fonksiyonuna ait karakteristik denklem;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+0.5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+8.34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+0.0285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+40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+2.38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+8.8685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44.4219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+99.3188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+9.52=0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Sistemin kutupları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−2.4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539±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4.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3099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=−0.1003, </m:t>
                      </m:r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=−3.86</m:t>
                      </m:r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2’e İlişkin Örnek: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523" y="1072749"/>
            <a:ext cx="5076897" cy="38193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473" y="1072749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12955"/>
          </a:xfrm>
        </p:spPr>
        <p:txBody>
          <a:bodyPr/>
          <a:lstStyle/>
          <a:p>
            <a:r>
              <a:rPr lang="tr-TR" sz="2400" dirty="0"/>
              <a:t>Kök-Yer Eğrisi Yaklaşımı Tabanlı Faz Gerilemeli Kompenzasyon Teknikleri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Aşağıdaki denklemde verilen faz gerilemeli bir kompenzatörü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ele alalım</a:t>
                </a:r>
              </a:p>
              <a:p>
                <a:pPr marL="45720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,       (0&lt;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&lt;1)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Eğer </a:t>
                </a:r>
                <a:r>
                  <a:rPr lang="tr-TR" dirty="0"/>
                  <a:t>faz gerilemek kompenzatörün kutup ve sıfırını birbirine çok yakın yerleştirirsek o zaman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baskın </a:t>
                </a:r>
                <a:r>
                  <a:rPr lang="tr-TR" dirty="0"/>
                  <a:t>kapalı çevrim kutuplarından biridir</a:t>
                </a:r>
                <a:r>
                  <a:rPr lang="tr-TR" dirty="0" smtClean="0"/>
                  <a:t>).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Kompenzatörün </a:t>
                </a:r>
                <a:r>
                  <a:rPr lang="tr-TR" dirty="0"/>
                  <a:t>faz </a:t>
                </a:r>
                <a:r>
                  <a:rPr lang="tr-TR" dirty="0" smtClean="0"/>
                  <a:t>gerilemeli </a:t>
                </a:r>
                <a:r>
                  <a:rPr lang="tr-TR" dirty="0"/>
                  <a:t>kısmının açı </a:t>
                </a:r>
                <a:r>
                  <a:rPr lang="tr-TR" dirty="0" smtClean="0"/>
                  <a:t>katkısının </a:t>
                </a:r>
                <a:r>
                  <a:rPr lang="tr-TR" dirty="0"/>
                  <a:t>küçük </a:t>
                </a:r>
                <a:r>
                  <a:rPr lang="tr-TR" dirty="0" smtClean="0"/>
                  <a:t>yapılması aşağıdaki şartın sağlanması anlamına gelir.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𝚤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" t="-17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Durum 1 ve 2 Karşılaştırması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0" y="1160288"/>
            <a:ext cx="6220881" cy="468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48" r="2964"/>
          <a:stretch/>
        </p:blipFill>
        <p:spPr>
          <a:xfrm>
            <a:off x="6078111" y="1160288"/>
            <a:ext cx="5840681" cy="46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894" y="5840288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Durum2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8503452" y="5854495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2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Durum 1 ve 2 Karşılaştırması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6" r="4062"/>
          <a:stretch/>
        </p:blipFill>
        <p:spPr>
          <a:xfrm>
            <a:off x="5929745" y="980288"/>
            <a:ext cx="5735782" cy="46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4" y="980288"/>
            <a:ext cx="6220881" cy="46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9894" y="5840288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Durum2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8503452" y="5854495"/>
            <a:ext cx="98999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Durum1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35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Paralel Kompenzation</a:t>
            </a:r>
            <a:endParaRPr lang="tr-T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351" y="872194"/>
            <a:ext cx="6745020" cy="26280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13018" y="776749"/>
            <a:ext cx="3422073" cy="2118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97592" y="872194"/>
                <a:ext cx="1870320" cy="7171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592" y="872194"/>
                <a:ext cx="1870320" cy="717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6040582" y="751058"/>
            <a:ext cx="1690254" cy="620542"/>
          </a:xfrm>
          <a:custGeom>
            <a:avLst/>
            <a:gdLst>
              <a:gd name="connsiteX0" fmla="*/ 0 w 1690254"/>
              <a:gd name="connsiteY0" fmla="*/ 107924 h 620542"/>
              <a:gd name="connsiteX1" fmla="*/ 1149927 w 1690254"/>
              <a:gd name="connsiteY1" fmla="*/ 24797 h 620542"/>
              <a:gd name="connsiteX2" fmla="*/ 1579418 w 1690254"/>
              <a:gd name="connsiteY2" fmla="*/ 495851 h 620542"/>
              <a:gd name="connsiteX3" fmla="*/ 1690254 w 1690254"/>
              <a:gd name="connsiteY3" fmla="*/ 620542 h 62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254" h="620542">
                <a:moveTo>
                  <a:pt x="0" y="107924"/>
                </a:moveTo>
                <a:cubicBezTo>
                  <a:pt x="443345" y="34033"/>
                  <a:pt x="886691" y="-39857"/>
                  <a:pt x="1149927" y="24797"/>
                </a:cubicBezTo>
                <a:cubicBezTo>
                  <a:pt x="1413163" y="89451"/>
                  <a:pt x="1489364" y="396560"/>
                  <a:pt x="1579418" y="495851"/>
                </a:cubicBezTo>
                <a:cubicBezTo>
                  <a:pt x="1669472" y="595142"/>
                  <a:pt x="1679863" y="607842"/>
                  <a:pt x="1690254" y="620542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48232" y="3449282"/>
                <a:ext cx="8134406" cy="20129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200" b="0" i="1" dirty="0" smtClean="0">
                  <a:latin typeface="Cambria Math" panose="02040503050406030204" pitchFamily="18" charset="0"/>
                </a:endParaRPr>
              </a:p>
              <a:p>
                <a:endParaRPr lang="tr-TR" sz="2200" b="0" i="1" dirty="0" smtClean="0">
                  <a:latin typeface="Cambria Math" panose="02040503050406030204" pitchFamily="18" charset="0"/>
                </a:endParaRPr>
              </a:p>
              <a:p>
                <a:endParaRPr lang="tr-T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2" y="3449282"/>
                <a:ext cx="8134406" cy="2012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1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Kompenzation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Karekteristik Denklem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baseline="-25000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sabit bir transfer fonksiyonu </a:t>
                </a:r>
                <a:r>
                  <a:rPr lang="tr-TR" dirty="0" smtClean="0"/>
                  <a:t>olduğuna göre,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baseline="-25000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tr-TR" dirty="0"/>
                  <a:t>’nin tasarımı, seri kompenzasyon du­rumundaki ile aynı olur. Böylece aynı tasarım yaklaşımı, paralel kompenze edilmiş sis­temlere uygulanır.</a:t>
                </a:r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dirty="0"/>
              </a:p>
              <a:p>
                <a:pPr marL="4572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519" r="-10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Paralel Kompenzation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Hız Geribeslemeli Sistemler. </a:t>
            </a:r>
            <a:r>
              <a:rPr lang="tr-TR" dirty="0"/>
              <a:t>Bir hız geribeslemeli sistem (takometre </a:t>
            </a:r>
            <a:r>
              <a:rPr lang="tr-TR" dirty="0" smtClean="0"/>
              <a:t>geribeslemeli </a:t>
            </a:r>
            <a:r>
              <a:rPr lang="tr-TR" dirty="0"/>
              <a:t>sistem) paralel kompenze edilmiş sistemlere bir örnektir. Böyle bir sistemdeki kontrolör (veya kompenzatör) bir kazanç elemanıdır. Alt çevrimdeki geribesleme ele­manının kazancı tam olarak belirlenmelidir ki tüm sistem verilen tasarım kriterlerini sağlayabilsin. Böyle bir hız geribeslemeli sistemin karakteristik özelliği, değişken pa­rametrenin açık-çevrim transfer fonksiyonunda bir çarpan faktörü olarak </a:t>
            </a:r>
            <a:r>
              <a:rPr lang="tr-TR" dirty="0" smtClean="0"/>
              <a:t>gözükmemesidir</a:t>
            </a:r>
            <a:r>
              <a:rPr lang="tr-TR" dirty="0"/>
              <a:t>; böylece kök-yer eğri tasarım tekniğinin doğrudan uygulamasının mümkün değildir. Bununla beraber, değişken parametreler çarpan faktörü olarak gözükecek şekilde karakteristik denklemi tekrar yazarsak, bu durumda tasarım işlemine kök-yer eğri yaklaşımı mümkün olmaktadır.</a:t>
            </a:r>
          </a:p>
          <a:p>
            <a:r>
              <a:rPr lang="tr-TR" dirty="0"/>
              <a:t>Paralel kompenzasyon tekniği kullanarak gerçekleştirilen bir kontrol sistem tasa­rım örneği, Örnek 6-10’da sunulmuştur.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3800540"/>
            <a:ext cx="9892746" cy="2087642"/>
          </a:xfrm>
        </p:spPr>
        <p:txBody>
          <a:bodyPr/>
          <a:lstStyle/>
          <a:p>
            <a:r>
              <a:rPr lang="tr-TR" dirty="0" smtClean="0"/>
              <a:t>Şekilde </a:t>
            </a:r>
            <a:r>
              <a:rPr lang="tr-TR" dirty="0"/>
              <a:t>gösterilen sistemi ele </a:t>
            </a:r>
            <a:r>
              <a:rPr lang="tr-TR" dirty="0" smtClean="0"/>
              <a:t>alınız.</a:t>
            </a:r>
          </a:p>
          <a:p>
            <a:r>
              <a:rPr lang="tr-TR" dirty="0" smtClean="0"/>
              <a:t>Kök-yer </a:t>
            </a:r>
            <a:r>
              <a:rPr lang="tr-TR" dirty="0"/>
              <a:t>eğri grafiğini çiziniz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Sonra kapalı çevrim</a:t>
            </a:r>
            <a:br>
              <a:rPr lang="tr-TR" dirty="0"/>
            </a:br>
            <a:r>
              <a:rPr lang="tr-TR" dirty="0"/>
              <a:t>kutuplarının sönüm oranı 0.4 değerinde olmak üzere </a:t>
            </a:r>
            <a:r>
              <a:rPr lang="tr-TR" b="1" i="1" dirty="0"/>
              <a:t>k</a:t>
            </a:r>
            <a:r>
              <a:rPr lang="tr-TR" b="1" dirty="0"/>
              <a:t> </a:t>
            </a:r>
            <a:r>
              <a:rPr lang="tr-TR" dirty="0"/>
              <a:t>değerini belirleyiniz.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51" y="776749"/>
            <a:ext cx="8488558" cy="30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0352" y="3295718"/>
                <a:ext cx="9875520" cy="2800282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Karakteristik Denklem;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+20=0</m:t>
                      </m:r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𝐾𝑠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b="0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0352" y="3295718"/>
                <a:ext cx="9875520" cy="2800282"/>
              </a:xfrm>
              <a:blipFill>
                <a:blip r:embed="rId2"/>
                <a:stretch>
                  <a:fillRect l="-309" t="-28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52" y="776749"/>
            <a:ext cx="7071392" cy="2518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61294" y="1683408"/>
                <a:ext cx="4336472" cy="1114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200" dirty="0" smtClean="0"/>
                  <a:t>Açık çevrimin transfer fonksiyon</a:t>
                </a:r>
                <a:endParaRPr lang="tr-TR" sz="22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𝑂𝐿</m:t>
                          </m:r>
                        </m:sub>
                      </m:sSub>
                      <m:r>
                        <a:rPr lang="tr-TR" sz="22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 dirty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+20</m:t>
                          </m:r>
                          <m:r>
                            <a:rPr lang="tr-TR" sz="2200" i="1" dirty="0">
                              <a:latin typeface="Cambria Math" panose="02040503050406030204" pitchFamily="18" charset="0"/>
                            </a:rPr>
                            <m:t>𝑘𝑠</m:t>
                          </m:r>
                        </m:den>
                      </m:f>
                    </m:oMath>
                  </m:oMathPara>
                </a14:m>
                <a:endParaRPr lang="tr-TR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94" y="1683408"/>
                <a:ext cx="4336472" cy="1114792"/>
              </a:xfrm>
              <a:prstGeom prst="rect">
                <a:avLst/>
              </a:prstGeom>
              <a:blipFill>
                <a:blip r:embed="rId4"/>
                <a:stretch>
                  <a:fillRect l="-1828" t="-3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0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97090" y="875071"/>
                <a:ext cx="4294909" cy="5220929"/>
              </a:xfrm>
            </p:spPr>
            <p:txBody>
              <a:bodyPr/>
              <a:lstStyle/>
              <a:p>
                <a:pPr marL="45720" lvl="0" indent="0">
                  <a:buClr>
                    <a:srgbClr val="0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𝐾𝑠</m:t>
                          </m:r>
                        </m:num>
                        <m:den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+5)</m:t>
                          </m:r>
                        </m:den>
                      </m:f>
                      <m:r>
                        <a:rPr lang="tr-T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</a:endParaRPr>
              </a:p>
              <a:p>
                <a:pPr marL="45720" lvl="0" indent="0">
                  <a:buClr>
                    <a:srgbClr val="0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=180°+</m:t>
                      </m:r>
                      <m:func>
                        <m:func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tr-TR" dirty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tr-TR" dirty="0" smtClean="0">
                  <a:solidFill>
                    <a:srgbClr val="000000"/>
                  </a:solidFill>
                </a:endParaRPr>
              </a:p>
              <a:p>
                <a:pPr marL="45720" lvl="0" indent="0">
                  <a:buClr>
                    <a:srgbClr val="00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=180°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21.8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>
                  <a:solidFill>
                    <a:srgbClr val="000000"/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158.2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97090" y="875071"/>
                <a:ext cx="4294909" cy="52209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78111" y="776749"/>
            <a:ext cx="17889" cy="488976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368" y="4860058"/>
            <a:ext cx="7883236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ultiply 11"/>
          <p:cNvSpPr/>
          <p:nvPr/>
        </p:nvSpPr>
        <p:spPr>
          <a:xfrm>
            <a:off x="6001913" y="3344265"/>
            <a:ext cx="180000" cy="180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ultiply 12"/>
          <p:cNvSpPr/>
          <p:nvPr/>
        </p:nvSpPr>
        <p:spPr>
          <a:xfrm>
            <a:off x="6001913" y="6213831"/>
            <a:ext cx="180000" cy="180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ultiply 13"/>
          <p:cNvSpPr/>
          <p:nvPr/>
        </p:nvSpPr>
        <p:spPr>
          <a:xfrm>
            <a:off x="2369880" y="4787707"/>
            <a:ext cx="180000" cy="152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034596" y="4800575"/>
            <a:ext cx="126000" cy="12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2471330" y="4863575"/>
            <a:ext cx="360000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76578" y="548640"/>
            <a:ext cx="28136" cy="511786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2120000" flipH="1">
            <a:off x="5173282" y="3441362"/>
            <a:ext cx="1716259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reeform 24"/>
              <p:cNvSpPr/>
              <p:nvPr/>
            </p:nvSpPr>
            <p:spPr>
              <a:xfrm>
                <a:off x="4346917" y="590843"/>
                <a:ext cx="1758461" cy="2883877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/>
              </a:p>
            </p:txBody>
          </p:sp>
        </mc:Choice>
        <mc:Fallback xmlns="">
          <p:sp>
            <p:nvSpPr>
              <p:cNvPr id="25" name="Freeform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17" y="590843"/>
                <a:ext cx="1758461" cy="2883877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reeform 25"/>
              <p:cNvSpPr/>
              <p:nvPr/>
            </p:nvSpPr>
            <p:spPr>
              <a:xfrm flipV="1">
                <a:off x="4628271" y="6245397"/>
                <a:ext cx="1486726" cy="343556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tr-TR"/>
              </a:p>
            </p:txBody>
          </p:sp>
        </mc:Choice>
        <mc:Fallback xmlns="">
          <p:sp>
            <p:nvSpPr>
              <p:cNvPr id="26" name="Freeform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4628271" y="6245397"/>
                <a:ext cx="1486726" cy="343556"/>
              </a:xfrm>
              <a:custGeom>
                <a:avLst/>
                <a:gdLst>
                  <a:gd name="connsiteX0" fmla="*/ 1758461 w 1758461"/>
                  <a:gd name="connsiteY0" fmla="*/ 2883877 h 2883877"/>
                  <a:gd name="connsiteX1" fmla="*/ 1237957 w 1758461"/>
                  <a:gd name="connsiteY1" fmla="*/ 2588455 h 2883877"/>
                  <a:gd name="connsiteX2" fmla="*/ 337625 w 1758461"/>
                  <a:gd name="connsiteY2" fmla="*/ 1786597 h 2883877"/>
                  <a:gd name="connsiteX3" fmla="*/ 56271 w 1758461"/>
                  <a:gd name="connsiteY3" fmla="*/ 970671 h 2883877"/>
                  <a:gd name="connsiteX4" fmla="*/ 0 w 1758461"/>
                  <a:gd name="connsiteY4" fmla="*/ 0 h 288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61" h="2883877">
                    <a:moveTo>
                      <a:pt x="1758461" y="2883877"/>
                    </a:moveTo>
                    <a:cubicBezTo>
                      <a:pt x="1616612" y="2827606"/>
                      <a:pt x="1474763" y="2771335"/>
                      <a:pt x="1237957" y="2588455"/>
                    </a:cubicBezTo>
                    <a:cubicBezTo>
                      <a:pt x="1001151" y="2405575"/>
                      <a:pt x="534573" y="2056228"/>
                      <a:pt x="337625" y="1786597"/>
                    </a:cubicBezTo>
                    <a:cubicBezTo>
                      <a:pt x="140677" y="1516966"/>
                      <a:pt x="112542" y="1268437"/>
                      <a:pt x="56271" y="970671"/>
                    </a:cubicBezTo>
                    <a:cubicBezTo>
                      <a:pt x="0" y="672905"/>
                      <a:pt x="0" y="336452"/>
                      <a:pt x="0" y="0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rot="9360000">
            <a:off x="5063240" y="71789"/>
            <a:ext cx="0" cy="499030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1581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37957"/>
            <a:ext cx="4754880" cy="484280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tr-TR" dirty="0"/>
              <a:t>[r,k]=rlocus([1 0],[1 5 4 20]);</a:t>
            </a:r>
          </a:p>
          <a:p>
            <a:pPr marL="45720" indent="0">
              <a:buNone/>
            </a:pPr>
            <a:r>
              <a:rPr lang="tr-TR" dirty="0"/>
              <a:t>for i=1:length(r)</a:t>
            </a:r>
          </a:p>
          <a:p>
            <a:pPr marL="45720" indent="0">
              <a:buNone/>
            </a:pPr>
            <a:r>
              <a:rPr lang="tr-TR" dirty="0"/>
              <a:t>    z(i,1)=abs(tan(imag(r(i,2))/real(r(i,2)))-1.1593);</a:t>
            </a:r>
          </a:p>
          <a:p>
            <a:pPr marL="45720" indent="0">
              <a:buNone/>
            </a:pPr>
            <a:r>
              <a:rPr lang="tr-TR" dirty="0"/>
              <a:t>    z1(i,:)=[i z(i,1)];</a:t>
            </a:r>
          </a:p>
          <a:p>
            <a:pPr marL="45720" indent="0">
              <a:buNone/>
            </a:pPr>
            <a:r>
              <a:rPr lang="tr-TR" dirty="0"/>
              <a:t>end</a:t>
            </a:r>
          </a:p>
          <a:p>
            <a:pPr marL="45720" indent="0">
              <a:buNone/>
            </a:pPr>
            <a:r>
              <a:rPr lang="tr-TR" dirty="0"/>
              <a:t>z11=z1';</a:t>
            </a:r>
          </a:p>
          <a:p>
            <a:pPr marL="45720" indent="0">
              <a:buNone/>
            </a:pPr>
            <a:r>
              <a:rPr lang="tr-TR" dirty="0"/>
              <a:t>z1s=sort(z11,2);</a:t>
            </a:r>
          </a:p>
          <a:p>
            <a:pPr marL="45720" indent="0">
              <a:buNone/>
            </a:pPr>
            <a:r>
              <a:rPr lang="tr-TR" dirty="0"/>
              <a:t>zzz=z1s(2,1:2);</a:t>
            </a:r>
          </a:p>
          <a:p>
            <a:pPr marL="45720" indent="0">
              <a:buNone/>
            </a:pPr>
            <a:r>
              <a:rPr lang="tr-TR" dirty="0"/>
              <a:t>[x1,y1]=find(z==zzz(1));r(x1,2)</a:t>
            </a:r>
          </a:p>
          <a:p>
            <a:pPr marL="45720" indent="0">
              <a:buNone/>
            </a:pPr>
            <a:r>
              <a:rPr lang="tr-TR" dirty="0"/>
              <a:t>[x2,y2]=find(z==zzz(2));r(x2,2)</a:t>
            </a:r>
          </a:p>
          <a:p>
            <a:pPr marL="45720" indent="0">
              <a:buNone/>
            </a:pPr>
            <a:r>
              <a:rPr lang="tr-TR" dirty="0"/>
              <a:t>K=k(x1)/20</a:t>
            </a:r>
          </a:p>
          <a:p>
            <a:pPr marL="45720" indent="0">
              <a:buNone/>
            </a:pPr>
            <a:r>
              <a:rPr lang="tr-TR" dirty="0"/>
              <a:t>K=k(x2)/20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28461" y="5064370"/>
                <a:ext cx="4754880" cy="1223889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−2.1592 + 4.9683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nn-NO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−1.0724 + 2.4197</m:t>
                      </m:r>
                      <m:r>
                        <a:rPr lang="nn-NO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nn-NO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  1.4145</m:t>
                      </m:r>
                    </m:oMath>
                  </m:oMathPara>
                </a14:m>
                <a:endParaRPr lang="nn-NO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n-NO" i="1" dirty="0" smtClean="0">
                          <a:latin typeface="Cambria Math" panose="02040503050406030204" pitchFamily="18" charset="0"/>
                        </a:rPr>
                        <m:t> =    0.4564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28461" y="5064370"/>
                <a:ext cx="4754880" cy="1223889"/>
              </a:xfrm>
              <a:blipFill>
                <a:blip r:embed="rId2"/>
                <a:stretch>
                  <a:fillRect t="-14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14" y="466095"/>
            <a:ext cx="3590091" cy="42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43001" y="875071"/>
            <a:ext cx="5412544" cy="5220929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[r,k]=rlocus([1 0],[1 5 4 20]);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for i=1:length(r)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z(i,1)=abs(tan(imag(r(i,2))/real(r(i,2)))-1.1593);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    z1(i,:)=[i z(i,1)];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end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z11=z1';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z1s=sort(z11,2);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zzz=z1s(2,1:2);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[x1,y1]=find(z==zzz(1));r(x1,2)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[x2,y2]=find(z==zzz(2));r(x2,2)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K1=k(x1)/20;sys1=tf(20,[1 5 4+k(x1) 0]);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K2=k(x2)/20;sys2=tf(20,[1 5 4+k(x2) 0]);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t = 0:0.1:10;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c1 = step(sys1/(1+sys1),t);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c2 = step(sys2/(1+sys2),t);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plot(t,c1,'r-','linewidth',2); hold on;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plot(t,c2,'b:','linewidth',2);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title('Olası İki Sistem için Basamak Giriş Cevabı')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xlabel('t sn.')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tr-TR" dirty="0"/>
              <a:t>ylabel('Çıkışlar c1 ve c2')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ED95-133A-4CA7-A222-D05D0FC10722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96" y="914401"/>
            <a:ext cx="5076897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39770"/>
          </a:xfrm>
        </p:spPr>
        <p:txBody>
          <a:bodyPr/>
          <a:lstStyle/>
          <a:p>
            <a:r>
              <a:rPr lang="tr-TR" sz="2400" dirty="0"/>
              <a:t>Kök-Yer Eğrisi Yaklaşımı Tabanlı Faz </a:t>
            </a:r>
            <a:r>
              <a:rPr lang="tr-TR" sz="2400" dirty="0" smtClean="0"/>
              <a:t>Gerilemeli </a:t>
            </a:r>
            <a:r>
              <a:rPr lang="tr-TR" sz="2400" dirty="0"/>
              <a:t>Kompenzasyon Teknikleri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Şekildeki gibi kompenze edilecek </a:t>
                </a:r>
                <a:r>
                  <a:rPr lang="tr-TR" dirty="0"/>
                  <a:t>sistemin basit bir kazanç </a:t>
                </a:r>
                <a:r>
                  <a:rPr lang="tr-TR" dirty="0" smtClean="0"/>
                  <a:t>ayarı </a:t>
                </a:r>
                <a:r>
                  <a:rPr lang="tr-TR" dirty="0"/>
                  <a:t>ile geçici hal davranış kriterlerini </a:t>
                </a:r>
                <a:r>
                  <a:rPr lang="tr-TR" dirty="0" smtClean="0"/>
                  <a:t>karşıladığını varsayalım. Böyle bir sistem için </a:t>
                </a:r>
                <a:r>
                  <a:rPr lang="tr-TR" dirty="0"/>
                  <a:t>kök-yer eğrisi yöntemi ile </a:t>
                </a:r>
                <a:r>
                  <a:rPr lang="tr-TR" dirty="0" smtClean="0"/>
                  <a:t>faz gerilemeli kompenzatör </a:t>
                </a:r>
                <a:r>
                  <a:rPr lang="tr-TR" dirty="0"/>
                  <a:t>tasarımı için izlenecek adımlar </a:t>
                </a:r>
                <a:r>
                  <a:rPr lang="tr-TR" dirty="0" smtClean="0"/>
                  <a:t>şu şekildedir:</a:t>
                </a:r>
                <a:endParaRPr lang="tr-TR" dirty="0"/>
              </a:p>
              <a:p>
                <a:pPr marL="560070" indent="-514350">
                  <a:buFont typeface="+mj-lt"/>
                  <a:buAutoNum type="romanUcPeriod"/>
                </a:pPr>
                <a:r>
                  <a:rPr lang="tr-TR" dirty="0"/>
                  <a:t>Açık çevrim transfer fonksiyonu G(s) olarak verilen kompenze edilmemiş bir sistemin kök-yer eğrisi grafiğini çiziniz. Geçici-cevap kriterlerine göre baskın kapalı-çevrim kutuplannı </a:t>
                </a:r>
                <a:r>
                  <a:rPr lang="tr-TR" dirty="0" smtClean="0"/>
                  <a:t>yerleştiriniz.</a:t>
                </a:r>
              </a:p>
              <a:p>
                <a:pPr marL="560070" indent="-514350">
                  <a:buFont typeface="+mj-lt"/>
                  <a:buAutoNum type="romanUcPeriod"/>
                </a:pPr>
                <a:r>
                  <a:rPr lang="tr-TR" dirty="0" smtClean="0"/>
                  <a:t>Faz </a:t>
                </a:r>
                <a:r>
                  <a:rPr lang="tr-TR" dirty="0"/>
                  <a:t>gerilemeli kompenzatörün transfer </a:t>
                </a:r>
                <a:r>
                  <a:rPr lang="tr-TR" dirty="0" smtClean="0"/>
                  <a:t>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          olduğuna göre, </a:t>
                </a:r>
                <a:r>
                  <a:rPr lang="tr-TR" dirty="0"/>
                  <a:t>telafi edilmiş sistemin açık-çevrim transfer fonksiyonu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/>
                  <a:t>olur.</a:t>
                </a:r>
              </a:p>
              <a:p>
                <a:pPr marL="560070" indent="-514350">
                  <a:buFont typeface="+mj-lt"/>
                  <a:buAutoNum type="romanUcPeriod"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  <a:blipFill>
                <a:blip r:embed="rId2"/>
                <a:stretch>
                  <a:fillRect t="-3243" r="-424" b="-10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1" y="1057141"/>
            <a:ext cx="4790241" cy="1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9875520" cy="439770"/>
          </a:xfrm>
        </p:spPr>
        <p:txBody>
          <a:bodyPr/>
          <a:lstStyle/>
          <a:p>
            <a:r>
              <a:rPr lang="tr-TR" sz="2400" dirty="0"/>
              <a:t>Kök-Yer Eğrisi Yaklaşımı Tabanlı Faz İlerlemeli Kompenzasyon Teknikleri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</p:spPr>
            <p:txBody>
              <a:bodyPr>
                <a:normAutofit fontScale="92500"/>
              </a:bodyPr>
              <a:lstStyle/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Problemde belirtilen statik hata sabitini hesaplayınız.</a:t>
                </a:r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Tasarım </a:t>
                </a:r>
                <a:r>
                  <a:rPr lang="tr-TR" dirty="0"/>
                  <a:t>kriterlerini sağlayacak statik hata sabitinde gereken artış miktarını </a:t>
                </a:r>
                <a:r>
                  <a:rPr lang="tr-TR" dirty="0" smtClean="0"/>
                  <a:t>belirleyiniz.</a:t>
                </a:r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Kök-yer </a:t>
                </a:r>
                <a:r>
                  <a:rPr lang="tr-TR" dirty="0"/>
                  <a:t>eğri grafiğini önemli ölçüde değiştirmeden, hesap edilen statik hata </a:t>
                </a:r>
                <a:r>
                  <a:rPr lang="tr-TR" dirty="0" smtClean="0"/>
                  <a:t>sabitindeki </a:t>
                </a:r>
                <a:r>
                  <a:rPr lang="tr-TR" dirty="0"/>
                  <a:t>gereken artışı üretecek faz gerilemeli kompenzatörün kutup ve sıfırını belirleyiniz. </a:t>
                </a:r>
                <a:endParaRPr lang="tr-TR" dirty="0" smtClean="0"/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Kompenze </a:t>
                </a:r>
                <a:r>
                  <a:rPr lang="tr-TR" dirty="0"/>
                  <a:t>edilmiş sistemin kök-yer eğri grafiğini çiziniz. Kök-yer eğrisi üzerinde istenen baskın kapalı-çevrim kutuplarını yerleştiriniz. </a:t>
                </a:r>
                <a:endParaRPr lang="tr-TR" dirty="0" smtClean="0"/>
              </a:p>
              <a:p>
                <a:pPr marL="560070" indent="-514350">
                  <a:buFont typeface="+mj-lt"/>
                  <a:buAutoNum type="romanUcPeriod" startAt="3"/>
                </a:pPr>
                <a:r>
                  <a:rPr lang="tr-TR" dirty="0" smtClean="0"/>
                  <a:t>Baskın </a:t>
                </a:r>
                <a:r>
                  <a:rPr lang="tr-TR" dirty="0"/>
                  <a:t>kapalı-çevrim kutupları istenen yerlerinde bulunacak şekilde </a:t>
                </a:r>
                <a:r>
                  <a:rPr lang="tr-TR" dirty="0" smtClean="0"/>
                  <a:t>kompenzatörün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kazancını, açı şartından ayarlayınız. </a:t>
                </a:r>
                <a:r>
                  <a:rPr lang="tr-TR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yaklaşık 1 olacaktır.) </a:t>
                </a:r>
              </a:p>
              <a:p>
                <a:pPr marL="560070" indent="-514350">
                  <a:buFont typeface="+mj-lt"/>
                  <a:buAutoNum type="romanUcPeriod" startAt="3"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964" y="2715491"/>
                <a:ext cx="10059907" cy="3380509"/>
              </a:xfrm>
              <a:blipFill>
                <a:blip r:embed="rId2"/>
                <a:stretch>
                  <a:fillRect t="-18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1" y="1057141"/>
            <a:ext cx="4790241" cy="16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875071"/>
                <a:ext cx="5479473" cy="5220929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dirty="0" smtClean="0"/>
                  <a:t>Yanda gösterilen </a:t>
                </a:r>
                <a:r>
                  <a:rPr lang="tr-TR" dirty="0"/>
                  <a:t>sistemi ele alalım. İleri yol transfer </a:t>
                </a:r>
                <a:r>
                  <a:rPr lang="tr-TR" dirty="0" smtClean="0"/>
                  <a:t>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biçiminde verilmiştir. Bu sistem için kök-yer eğrisi </a:t>
                </a:r>
                <a:r>
                  <a:rPr lang="tr-TR" dirty="0" smtClean="0"/>
                  <a:t>şekilde </a:t>
                </a:r>
                <a:r>
                  <a:rPr lang="tr-TR" dirty="0"/>
                  <a:t>gösterilmektedir. Sistemin kapalı-çevrim transfer </a:t>
                </a:r>
                <a:r>
                  <a:rPr lang="tr-TR" dirty="0" smtClean="0"/>
                  <a:t>fonksiyonu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1.06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+1.06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kapalı çevrim transfer fonksiyonunun kutupları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=−0.3307±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0.5864</m:t>
                    </m:r>
                  </m:oMath>
                </a14:m>
                <a:r>
                  <a:rPr lang="tr-TR" dirty="0"/>
                  <a:t> olarak </a:t>
                </a:r>
                <a:r>
                  <a:rPr lang="tr-TR" dirty="0" smtClean="0"/>
                  <a:t>bulunur.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Baskın </a:t>
                </a:r>
                <a:r>
                  <a:rPr lang="tr-TR" dirty="0"/>
                  <a:t>kapalı-çevrim kutuplarının sönüm oranı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0.491 </m:t>
                    </m:r>
                  </m:oMath>
                </a14:m>
                <a:r>
                  <a:rPr lang="tr-TR" dirty="0"/>
                  <a:t>’dir. </a:t>
                </a:r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Baskın kapalı-çevrim </a:t>
                </a:r>
                <a:r>
                  <a:rPr lang="tr-TR" dirty="0"/>
                  <a:t>kutuplarının sönümsüz doğal </a:t>
                </a:r>
                <a:r>
                  <a:rPr lang="tr-TR" dirty="0" smtClean="0"/>
                  <a:t>frekansı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0.673</m:t>
                    </m:r>
                  </m:oMath>
                </a14:m>
                <a:r>
                  <a:rPr lang="tr-TR" dirty="0"/>
                  <a:t> rad/s’dir.</a:t>
                </a: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875071"/>
                <a:ext cx="5479473" cy="5220929"/>
              </a:xfrm>
              <a:blipFill>
                <a:blip r:embed="rId2"/>
                <a:stretch>
                  <a:fillRect l="-334" t="-1285" r="-17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458" y="363794"/>
            <a:ext cx="5218046" cy="1535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0285" y="1899414"/>
            <a:ext cx="4433219" cy="458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Statik hız hata sabiti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</m:oMath>
                </a14:m>
                <a:r>
                  <a:rPr lang="tr-TR" dirty="0" smtClean="0"/>
                  <a:t>)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0.53 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dir</a:t>
                </a:r>
                <a:r>
                  <a:rPr lang="tr-TR" dirty="0" smtClean="0"/>
                  <a:t>. </a:t>
                </a:r>
                <a:r>
                  <a:rPr lang="tr-TR" dirty="0"/>
                  <a:t>Baskın kapalı-çevrim kutuplarının yerini önemli ölçüde değiştirmeden statik hız hata sabiti­ni,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𝑂𝐿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=5 </m:t>
                    </m:r>
                    <m:sSup>
                      <m:sSup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civarında bir değere artırmak istenmektedir.</a:t>
                </a:r>
              </a:p>
              <a:p>
                <a:r>
                  <a:rPr lang="tr-TR" dirty="0"/>
                  <a:t>Bu isteri karşılayabilmek için verilen ileri yol transfer fonksiyonuna seri eklenmiş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r>
                  <a:rPr lang="tr-TR" dirty="0" smtClean="0"/>
                  <a:t> ile </a:t>
                </a:r>
                <a:r>
                  <a:rPr lang="tr-TR" dirty="0"/>
                  <a:t>ifade edilen bir faz gerilemeli kompenzatörü sisteme dâhil edelim. </a:t>
                </a:r>
                <a:endParaRPr lang="tr-TR" dirty="0" smtClean="0"/>
              </a:p>
              <a:p>
                <a:r>
                  <a:rPr lang="tr-TR" dirty="0" smtClean="0"/>
                  <a:t>Statik </a:t>
                </a:r>
                <a:r>
                  <a:rPr lang="tr-TR" dirty="0"/>
                  <a:t>hız hata sabitini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tr-TR" dirty="0"/>
                  <a:t> kat artırmak için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 10 </m:t>
                    </m:r>
                  </m:oMath>
                </a14:m>
                <a:r>
                  <a:rPr lang="tr-TR" dirty="0"/>
                  <a:t>seçelim ve faz gerilemeli kompenzatörün sıfır ve kutbunu, sırasıyla,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−0.05 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= −0.005</m:t>
                    </m:r>
                  </m:oMath>
                </a14:m>
                <a:r>
                  <a:rPr lang="tr-TR" dirty="0"/>
                  <a:t>'e yerleştirelim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 </a:t>
                </a:r>
                <a:r>
                  <a:rPr lang="tr-TR" dirty="0"/>
                  <a:t>Faz gerilemeli kompenzatörün transfer </a:t>
                </a:r>
                <a:r>
                  <a:rPr lang="tr-TR" dirty="0" smtClean="0"/>
                  <a:t>fonksi­yonu aşağıdaki gibi olur.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+0.005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2" r="-1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363794"/>
            <a:ext cx="7292498" cy="412955"/>
          </a:xfrm>
        </p:spPr>
        <p:txBody>
          <a:bodyPr/>
          <a:lstStyle/>
          <a:p>
            <a:r>
              <a:rPr lang="tr-TR" dirty="0"/>
              <a:t>Örnek Devam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75071"/>
            <a:ext cx="6875585" cy="5220929"/>
          </a:xfrm>
        </p:spPr>
        <p:txBody>
          <a:bodyPr/>
          <a:lstStyle/>
          <a:p>
            <a:r>
              <a:rPr lang="tr-TR" dirty="0"/>
              <a:t>Bu faz gerilemeli devrenin bir baskın kapalı-çevrim kutbu civarındaki açı katkısı yaklaşık 4°'dir. Bu açı katkısı çok küçük olmadığı için istenen baskın kapalı çevrim kutuplarına yakın bölgelerde kök-yer eğrisinde küçük </a:t>
            </a:r>
            <a:r>
              <a:rPr lang="tr-TR" dirty="0" smtClean="0"/>
              <a:t> değişimler gözlenecektir. Bu değişimlerin tasarım kriterlerinde yapacağı etki doğrultusunda tasarım süreci istenen tüm kriterler sağlanana kadar iteratif olarak devam eder. </a:t>
            </a:r>
          </a:p>
          <a:p>
            <a:r>
              <a:rPr lang="tr-TR" dirty="0" smtClean="0"/>
              <a:t>Bulduğumuz, gerilemeli faz kompenzatör transfer fonksiyonunun isterleri karşılayıp karşılamadığını kontrol etmek üzere açık çevrim transfer fonksiyonunu durgun durum hatası açısından yeni kapalı çevrim kazancınıda geçici cevap isterler açısından değerlendiririz.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1.04.2019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Nurdan Bilgin 2018-2019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800000" y="63094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9000000" y="1440000"/>
            <a:ext cx="0" cy="432000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10621113" y="3502850"/>
            <a:ext cx="180000" cy="1800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0182638" y="3502850"/>
            <a:ext cx="180000" cy="18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076241" y="570271"/>
            <a:ext cx="0" cy="3029729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26183" y="570271"/>
            <a:ext cx="132236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</p:cNvCxnSpPr>
          <p:nvPr/>
        </p:nvCxnSpPr>
        <p:spPr>
          <a:xfrm flipH="1" flipV="1">
            <a:off x="9101797" y="570271"/>
            <a:ext cx="1170841" cy="2932579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2"/>
          </p:cNvCxnSpPr>
          <p:nvPr/>
        </p:nvCxnSpPr>
        <p:spPr>
          <a:xfrm flipH="1" flipV="1">
            <a:off x="9101797" y="570271"/>
            <a:ext cx="1656085" cy="306934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9625968" y="2911546"/>
            <a:ext cx="1348530" cy="1376905"/>
          </a:xfrm>
          <a:prstGeom prst="arc">
            <a:avLst>
              <a:gd name="adj1" fmla="val 16572698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rc 25"/>
          <p:cNvSpPr/>
          <p:nvPr/>
        </p:nvSpPr>
        <p:spPr>
          <a:xfrm>
            <a:off x="9187365" y="2911545"/>
            <a:ext cx="1348530" cy="1376905"/>
          </a:xfrm>
          <a:prstGeom prst="arc">
            <a:avLst>
              <a:gd name="adj1" fmla="val 17016750"/>
              <a:gd name="adj2" fmla="val 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96106" y="20093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06" y="200938"/>
                <a:ext cx="829994" cy="369332"/>
              </a:xfrm>
              <a:prstGeom prst="rect">
                <a:avLst/>
              </a:prstGeom>
              <a:blipFill>
                <a:blip r:embed="rId2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100263" y="2507068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63" y="2507068"/>
                <a:ext cx="829994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48019" y="3046001"/>
                <a:ext cx="8299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19" y="3046001"/>
                <a:ext cx="829994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035" y="4548679"/>
            <a:ext cx="5765904" cy="15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TM03457444[[fn=Temel]]</Template>
  <TotalTime>6108</TotalTime>
  <Words>1932</Words>
  <Application>Microsoft Office PowerPoint</Application>
  <PresentationFormat>Geniş ekran</PresentationFormat>
  <Paragraphs>493</Paragraphs>
  <Slides>49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Corbel</vt:lpstr>
      <vt:lpstr>Temel</vt:lpstr>
      <vt:lpstr>Kontrol sistemleri tasarımı</vt:lpstr>
      <vt:lpstr>İşlemsel Yükselteç Kullanılarak Elektronik Faz Gerilemeli Kompenzasyon</vt:lpstr>
      <vt:lpstr>Kök-Yer Eğrisi Yaklaşımı Tabanlı Faz Gerilemeli Kompenzasyon Teknikleri</vt:lpstr>
      <vt:lpstr>Kök-Yer Eğrisi Yaklaşımı Tabanlı Faz Gerilemeli Kompenzasyon Teknikleri</vt:lpstr>
      <vt:lpstr>Kök-Yer Eğrisi Yaklaşımı Tabanlı Faz Gerilemeli Kompenzasyon Teknikleri</vt:lpstr>
      <vt:lpstr>Kök-Yer Eğrisi Yaklaşımı Tabanlı Faz İlerlemeli Kompenzasyon Teknikleri</vt:lpstr>
      <vt:lpstr>Örnek</vt:lpstr>
      <vt:lpstr>Örnek Devam</vt:lpstr>
      <vt:lpstr>Örnek Devam</vt:lpstr>
      <vt:lpstr>PowerPoint Sunusu</vt:lpstr>
      <vt:lpstr>Örnek Devam</vt:lpstr>
      <vt:lpstr>Örnek Devam</vt:lpstr>
      <vt:lpstr>Örnek Devam</vt:lpstr>
      <vt:lpstr>Örnek Devam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Durum 1’e İlişkin Örnek:</vt:lpstr>
      <vt:lpstr>FAZ GERİLEMELİ-İLERLEMELİ KOMPENZASYON</vt:lpstr>
      <vt:lpstr>FAZ GERİLEMELİ-İLERLEMELİ KOMPENZASYON</vt:lpstr>
      <vt:lpstr>FAZ GERİLEMELİ-İLERLEMELİ KOMPENZASYON</vt:lpstr>
      <vt:lpstr>FAZ GERİLEMELİ-İLERLEMELİ KOMPENZASYON</vt:lpstr>
      <vt:lpstr>Durum 2’e İlişkin Örnek:</vt:lpstr>
      <vt:lpstr>Durum 2’e İlişkin Örnek:</vt:lpstr>
      <vt:lpstr>Durum 2’e İlişkin Örnek:</vt:lpstr>
      <vt:lpstr>Durum 2’e İlişkin Örnek:</vt:lpstr>
      <vt:lpstr>Durum 2’e İlişkin Örnek::</vt:lpstr>
      <vt:lpstr>Durum 2’e İlişkin Örnek:</vt:lpstr>
      <vt:lpstr>Durum 2’e İlişkin Örnek:</vt:lpstr>
      <vt:lpstr>Durum 1 ve 2 Karşılaştırması</vt:lpstr>
      <vt:lpstr>Durum 1 ve 2 Karşılaştırması</vt:lpstr>
      <vt:lpstr>Paralel Kompenzation</vt:lpstr>
      <vt:lpstr>Paralel Kompenzation</vt:lpstr>
      <vt:lpstr>Paralel Kompenzation</vt:lpstr>
      <vt:lpstr>Örnek</vt:lpstr>
      <vt:lpstr>Örnek</vt:lpstr>
      <vt:lpstr>PowerPoint Sunusu</vt:lpstr>
      <vt:lpstr>Örnek</vt:lpstr>
      <vt:lpstr>Örnek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 sistemleri tasarımı</dc:title>
  <dc:creator>Nurdan Bilgin</dc:creator>
  <cp:lastModifiedBy>Nurdan Bilgin</cp:lastModifiedBy>
  <cp:revision>368</cp:revision>
  <dcterms:created xsi:type="dcterms:W3CDTF">2019-02-08T08:16:12Z</dcterms:created>
  <dcterms:modified xsi:type="dcterms:W3CDTF">2019-04-01T07:50:33Z</dcterms:modified>
</cp:coreProperties>
</file>